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72" r:id="rId3"/>
    <p:sldId id="433" r:id="rId4"/>
    <p:sldId id="439" r:id="rId5"/>
    <p:sldId id="370" r:id="rId6"/>
    <p:sldId id="453" r:id="rId7"/>
    <p:sldId id="440" r:id="rId8"/>
    <p:sldId id="415" r:id="rId9"/>
    <p:sldId id="380" r:id="rId10"/>
    <p:sldId id="382" r:id="rId11"/>
    <p:sldId id="383" r:id="rId12"/>
    <p:sldId id="381" r:id="rId13"/>
    <p:sldId id="384" r:id="rId14"/>
    <p:sldId id="386" r:id="rId15"/>
    <p:sldId id="402" r:id="rId16"/>
    <p:sldId id="403" r:id="rId17"/>
    <p:sldId id="424" r:id="rId18"/>
    <p:sldId id="434" r:id="rId19"/>
    <p:sldId id="441" r:id="rId20"/>
    <p:sldId id="442" r:id="rId21"/>
    <p:sldId id="449" r:id="rId22"/>
    <p:sldId id="450" r:id="rId23"/>
    <p:sldId id="451" r:id="rId24"/>
    <p:sldId id="452" r:id="rId25"/>
    <p:sldId id="425" r:id="rId26"/>
    <p:sldId id="443" r:id="rId27"/>
    <p:sldId id="426" r:id="rId28"/>
    <p:sldId id="444" r:id="rId29"/>
    <p:sldId id="427" r:id="rId30"/>
    <p:sldId id="432" r:id="rId31"/>
    <p:sldId id="428" r:id="rId32"/>
    <p:sldId id="429" r:id="rId33"/>
    <p:sldId id="430" r:id="rId34"/>
    <p:sldId id="431" r:id="rId35"/>
    <p:sldId id="436" r:id="rId36"/>
    <p:sldId id="437" r:id="rId37"/>
    <p:sldId id="445" r:id="rId38"/>
    <p:sldId id="446" r:id="rId39"/>
    <p:sldId id="447" r:id="rId40"/>
    <p:sldId id="319" r:id="rId41"/>
    <p:sldId id="454" r:id="rId42"/>
    <p:sldId id="438" r:id="rId43"/>
    <p:sldId id="276" r:id="rId44"/>
    <p:sldId id="312" r:id="rId45"/>
    <p:sldId id="333" r:id="rId46"/>
    <p:sldId id="334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8117-D4E7-4354-BF76-BB3248F1C20D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F22E4-8BFC-45C8-B743-F21EC9990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4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5258-FDBE-5B40-9E59-65D9FD1E2C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5258-FDBE-5B40-9E59-65D9FD1E2C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9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9D95A-DF94-4A21-86C8-CA7D43D5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471D56-F241-4479-AFA8-9859668C2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358BB-166B-40A8-A1CE-00F2984D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8BF3-6120-4155-A9D5-17C68FB9589A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E4221A-2089-4270-A6BF-2E202E0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CF6996-CF06-4AA5-8370-1B2F2EDC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  <p:pic>
        <p:nvPicPr>
          <p:cNvPr id="1026" name="Picture 2" descr="CANDIDATURE EN MASTERS DE L'UNIVERSITÉ PARIS-SACLAY POUR 2020-2021 | Campus  France">
            <a:extLst>
              <a:ext uri="{FF2B5EF4-FFF2-40B4-BE49-F238E27FC236}">
                <a16:creationId xmlns:a16="http://schemas.microsoft.com/office/drawing/2014/main" id="{A752540A-C9CC-4BD5-A512-DA788836A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15" y="5503637"/>
            <a:ext cx="1593185" cy="8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30CD20-5B0A-4310-B2B7-06221B492D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00" y="5457600"/>
            <a:ext cx="1437999" cy="8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1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7DB9D-60E8-4BFC-B0BD-51B46FCE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8104C7-2221-48F6-9C3F-CA38B3D91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F22AB-0443-4B3B-A9A2-47843864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B01F-F6A3-4E92-ABB1-251772530DF5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E21B65-F888-4674-901B-807DAE9E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EE3AC-05BA-47B0-9DA1-DDD667BD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3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A98E27-F84B-486E-9831-B334C8851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404E5E-B557-4B71-8477-91850E70F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9D0D9-F878-4EF2-BE1D-8D103264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217-F06B-4529-9FA3-318018C138C1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3A901A-D3EE-4758-97CC-82CDA038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E8F44-9BEE-4AD7-B598-81867394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4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5F3F4-2ED8-4B43-8133-61114F1F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AD33C-96D3-4C20-8B14-C69B53C7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FCA7F5-9E51-4FD3-9CB9-9917117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40F1-AD38-4ACB-896E-ED2635934F4D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D159C-1E7A-43CE-833F-5C66187E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7F4CCE-D1CB-41A9-819A-23ED51A0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76E984-7217-4EF7-BEB4-45525EC5E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67425"/>
            <a:ext cx="1264920" cy="790575"/>
          </a:xfrm>
          <a:prstGeom prst="rect">
            <a:avLst/>
          </a:prstGeom>
        </p:spPr>
      </p:pic>
      <p:pic>
        <p:nvPicPr>
          <p:cNvPr id="8" name="Picture 2" descr="CANDIDATURE EN MASTERS DE L'UNIVERSITÉ PARIS-SACLAY POUR 2020-2021 | Campus  France">
            <a:extLst>
              <a:ext uri="{FF2B5EF4-FFF2-40B4-BE49-F238E27FC236}">
                <a16:creationId xmlns:a16="http://schemas.microsoft.com/office/drawing/2014/main" id="{E4BB961A-C2A5-447B-8DB0-766BC10B9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571" y="6128249"/>
            <a:ext cx="1441258" cy="7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293F6-78D3-4D15-9D8E-EC1BE725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8B19F3-1D6B-4127-BE93-1981174D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C7D9F-7B53-4CD6-8BA9-B96E96B2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AAA6-17DA-441D-A6D3-8E5E70425B3A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425DD-A775-4110-A117-1FB458A9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8B6B4-588B-4179-8F14-489B0DDB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E5CA3-EE4A-456E-B381-9351C383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841BB-9E7F-490B-A90F-42C1B7601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A9803B-F043-4C85-8A08-9FEFA60BC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7DD75-14CE-41C3-9AC5-4C61C7AE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AE04-7C7D-4B50-A6A3-F1026FA1EF34}" type="datetime1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384F9-0E09-408B-B6AB-6413C8D6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0B54DA-CFAD-4371-9617-852BC2F3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80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9E588-E8F6-4086-B482-776CACB3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C56C9-4120-448D-AA31-6DB02D9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C8B1EC-05B3-4A30-9FD4-0FA681341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789AC3-7EAC-4CC8-B60F-95375B48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9B3338-C545-4CBA-9FE3-28BDC21E0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D6662-DB1E-42B6-99CE-59F1C7BB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0484-EE29-47DD-86A1-9A5DB97568C7}" type="datetime1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EFED2F-A481-4B48-B438-31A68C82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ECE01F-797F-46A7-86A6-8053917C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2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C4D0A-96B1-4EE4-8689-4F3F81AE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EAC85E-2161-4ADC-A2D5-7CCF0430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6B-D870-4EF7-B763-447A1047268C}" type="datetime1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564EFA-6A9F-4A93-9782-DA25168F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D8AC27-EFA2-430D-B2B8-076A65A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0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832094-40BE-4A0C-9051-E1BE2BD7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E766-702D-4DA8-A209-DE4ACDC80833}" type="datetime1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85D362-9EB9-42B1-A23D-19C0A17C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04124-1EEA-45EF-B57C-B44C86E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18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4F80C-AF1D-4753-A2D0-D2A51789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5D9EFE-D4DA-4BCA-9C99-838AD482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3F04A8-797A-40A3-9DA4-16F32504E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20C267-EEE0-4B5F-AFFB-925D5021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3F4B-27D7-402F-B675-EBC62FA3DB38}" type="datetime1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B6AF90-DD31-4089-B218-F7993D79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535CBE-4253-4E3A-B2E8-6B0FB4A6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5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BDB14-7AE8-47D4-BDC0-862F3C8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B431AE-951B-448D-9B5B-1F573DFAA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A14F96-6D28-4ECB-A444-1A1D7DAD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E36CC2-0C70-4FDA-9C53-63C2358D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8E-40C1-4A6E-BF14-87929BDC3968}" type="datetime1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028C15-0837-42CC-926E-A4D94687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37D702-982D-4EE8-93F6-934FBA53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1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AF07F2-1C70-4857-9C38-B8D7ADF8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43F5A-C468-4D94-AA89-E260CC27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A5210D-61AC-463F-87D6-E7C1F40E9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CB9C-4EE8-4CA9-AC5B-354E59F8043E}" type="datetime1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402A38-33DC-4B34-B8A9-3CC8855D4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E856A-200D-4636-841B-E2B0A3E4A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EB32-880F-412D-ACA4-58E741BCF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9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2.02886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41563-0159-4517-BF09-EF160167D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417" y="640723"/>
            <a:ext cx="9795164" cy="2387600"/>
          </a:xfrm>
        </p:spPr>
        <p:txBody>
          <a:bodyPr>
            <a:normAutofit fontScale="90000"/>
          </a:bodyPr>
          <a:lstStyle/>
          <a:p>
            <a:br>
              <a:rPr lang="fr-FR" baseline="-25000" dirty="0"/>
            </a:br>
            <a:br>
              <a:rPr lang="fr-FR" baseline="-25000" dirty="0"/>
            </a:br>
            <a:br>
              <a:rPr lang="fr-FR" baseline="-25000" dirty="0"/>
            </a:br>
            <a:r>
              <a:rPr lang="fr-FR" baseline="-25000" dirty="0"/>
              <a:t> </a:t>
            </a:r>
            <a:br>
              <a:rPr lang="fr-FR" baseline="-25000" dirty="0"/>
            </a:br>
            <a:r>
              <a:rPr lang="fr-FR" baseline="-25000" dirty="0" err="1"/>
              <a:t>Study</a:t>
            </a:r>
            <a:r>
              <a:rPr lang="fr-FR" baseline="-25000" dirty="0"/>
              <a:t> of Lepton Violation </a:t>
            </a:r>
            <a:r>
              <a:rPr lang="fr-FR" baseline="-25000" dirty="0" err="1"/>
              <a:t>Universality</a:t>
            </a:r>
            <a:r>
              <a:rPr lang="fr-FR" baseline="-25000" dirty="0"/>
              <a:t> </a:t>
            </a:r>
            <a:r>
              <a:rPr lang="fr-FR" baseline="-25000" dirty="0" err="1"/>
              <a:t>with</a:t>
            </a:r>
            <a:r>
              <a:rPr lang="fr-FR" baseline="-25000" dirty="0"/>
              <a:t> </a:t>
            </a:r>
            <a:r>
              <a:rPr lang="fr-FR" baseline="-25000" dirty="0" err="1"/>
              <a:t>semitauonic</a:t>
            </a:r>
            <a:r>
              <a:rPr lang="fr-FR" baseline="-25000" dirty="0"/>
              <a:t> </a:t>
            </a:r>
            <a:r>
              <a:rPr lang="fr-FR" baseline="-25000" dirty="0" err="1"/>
              <a:t>decays</a:t>
            </a:r>
            <a:r>
              <a:rPr lang="fr-FR" baseline="-25000" dirty="0"/>
              <a:t> in </a:t>
            </a:r>
            <a:r>
              <a:rPr lang="fr-FR" baseline="-25000" dirty="0" err="1"/>
              <a:t>LHCb</a:t>
            </a:r>
            <a:r>
              <a:rPr lang="fr-FR" baseline="-25000" dirty="0"/>
              <a:t> </a:t>
            </a:r>
            <a:br>
              <a:rPr lang="fr-FR" baseline="-25000" dirty="0"/>
            </a:br>
            <a:br>
              <a:rPr lang="fr-FR" baseline="-25000" dirty="0"/>
            </a:br>
            <a:r>
              <a:rPr lang="fr-FR" baseline="-25000" dirty="0" err="1"/>
              <a:t>Status</a:t>
            </a:r>
            <a:r>
              <a:rPr lang="fr-FR" baseline="-25000" dirty="0"/>
              <a:t> and Prospects</a:t>
            </a:r>
            <a:br>
              <a:rPr lang="fr-FR" sz="4400" baseline="-25000" dirty="0">
                <a:sym typeface="Wingdings" panose="05000000000000000000" pitchFamily="2" charset="2"/>
              </a:rPr>
            </a:br>
            <a:endParaRPr lang="fr-FR" baseline="-25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0FC83C-4E8C-49C3-8451-4C1968724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33353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Guy Wormser (</a:t>
            </a:r>
            <a:r>
              <a:rPr lang="fr-FR" sz="2800" dirty="0" err="1"/>
              <a:t>IJCLab</a:t>
            </a:r>
            <a:r>
              <a:rPr lang="fr-FR" sz="2800" dirty="0"/>
              <a:t>) </a:t>
            </a:r>
          </a:p>
          <a:p>
            <a:r>
              <a:rPr lang="fr-FR" sz="2800" dirty="0"/>
              <a:t>on </a:t>
            </a:r>
            <a:r>
              <a:rPr lang="fr-FR" sz="2800" dirty="0" err="1"/>
              <a:t>behalf</a:t>
            </a:r>
            <a:r>
              <a:rPr lang="fr-FR" sz="2800" dirty="0"/>
              <a:t> of the </a:t>
            </a:r>
            <a:r>
              <a:rPr lang="fr-FR" sz="2800" dirty="0" err="1"/>
              <a:t>LHCb</a:t>
            </a:r>
            <a:r>
              <a:rPr lang="fr-FR" sz="2800" dirty="0"/>
              <a:t> Collaboration</a:t>
            </a:r>
          </a:p>
          <a:p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70AA3F-6ABD-42BE-81F0-FD8AF8A5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FEB626-29F8-4DDF-A63C-FD2526BA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27" y="5361030"/>
            <a:ext cx="1567543" cy="99532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AAD75-05C3-4E54-9DD9-44A755F6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12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53260-0E31-4ED5-95EB-79CD3030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21376F-D191-4498-A491-3660DDC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F31872-4775-4141-94B8-5292AC74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DECD92-3A6A-4E24-B05A-F136E9D5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4BC358-5A6C-436B-A1A0-C0B18DFC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35" y="455595"/>
            <a:ext cx="7249537" cy="58110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9BCE49-E24A-4783-AE12-F8253D6EE6BC}"/>
              </a:ext>
            </a:extLst>
          </p:cNvPr>
          <p:cNvSpPr txBox="1"/>
          <p:nvPr/>
        </p:nvSpPr>
        <p:spPr>
          <a:xfrm>
            <a:off x="8660065" y="2333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LHCb-PAPER-2022-039</a:t>
            </a:r>
          </a:p>
          <a:p>
            <a:pPr algn="ctr"/>
            <a:r>
              <a:rPr lang="fr-FR" dirty="0"/>
              <a:t> arxiv:2302.02886</a:t>
            </a:r>
          </a:p>
        </p:txBody>
      </p:sp>
    </p:spTree>
    <p:extLst>
      <p:ext uri="{BB962C8B-B14F-4D97-AF65-F5344CB8AC3E}">
        <p14:creationId xmlns:p14="http://schemas.microsoft.com/office/powerpoint/2010/main" val="273903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7E1BE-CA3D-480B-8E23-108CE2E7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F4878C-D455-4306-91B1-7AF784E4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9C3AAB-4807-4373-8C88-99336DDB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D6EE6B-C364-4203-98F1-90DD7A22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8BBA9F-F2AA-43D6-9580-9A7ACE57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72" y="595681"/>
            <a:ext cx="7440063" cy="56300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3167E2-670E-4F7B-B3C0-757EB55EB453}"/>
              </a:ext>
            </a:extLst>
          </p:cNvPr>
          <p:cNvSpPr txBox="1"/>
          <p:nvPr/>
        </p:nvSpPr>
        <p:spPr>
          <a:xfrm>
            <a:off x="8884920" y="36781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LHCb-PAPER-2022-039</a:t>
            </a:r>
          </a:p>
          <a:p>
            <a:pPr algn="ctr"/>
            <a:r>
              <a:rPr lang="fr-FR" dirty="0"/>
              <a:t> arxiv:2302.02886</a:t>
            </a:r>
          </a:p>
        </p:txBody>
      </p:sp>
    </p:spTree>
    <p:extLst>
      <p:ext uri="{BB962C8B-B14F-4D97-AF65-F5344CB8AC3E}">
        <p14:creationId xmlns:p14="http://schemas.microsoft.com/office/powerpoint/2010/main" val="318753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E30BA-0162-471F-9920-CE2AD77E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31BCD1-3893-418F-A9F2-3CEB3E2D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B96A23-A9B9-469C-963A-C93EA6B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B19F3F-F52B-4CBB-BF43-16017C44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F1C53-C9D1-4FC8-A5CA-C9BE87DE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580627"/>
            <a:ext cx="7487695" cy="56967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59E41D-8CD3-48E8-86AF-BA58BD9BC5C4}"/>
              </a:ext>
            </a:extLst>
          </p:cNvPr>
          <p:cNvSpPr txBox="1"/>
          <p:nvPr/>
        </p:nvSpPr>
        <p:spPr>
          <a:xfrm>
            <a:off x="8830056" y="286401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LHCb-PAPER-2022-039</a:t>
            </a:r>
          </a:p>
          <a:p>
            <a:pPr algn="ctr"/>
            <a:r>
              <a:rPr lang="fr-FR" dirty="0"/>
              <a:t> arxiv:2302.02886</a:t>
            </a:r>
          </a:p>
        </p:txBody>
      </p:sp>
    </p:spTree>
    <p:extLst>
      <p:ext uri="{BB962C8B-B14F-4D97-AF65-F5344CB8AC3E}">
        <p14:creationId xmlns:p14="http://schemas.microsoft.com/office/powerpoint/2010/main" val="110992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C04D3-9746-4D28-964A-F074FC91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8F098-A41F-44A7-8EF7-E846C4DD2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3C3D75-1593-455C-9E1A-4DDC4FE3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1DF776-7349-4FAF-8A43-19CAF4F9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DED2FA-5C05-4719-A778-57528A58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59" y="365125"/>
            <a:ext cx="8951870" cy="59912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EC66A6-28F6-4603-A546-78FC185AFCC5}"/>
              </a:ext>
            </a:extLst>
          </p:cNvPr>
          <p:cNvSpPr txBox="1"/>
          <p:nvPr/>
        </p:nvSpPr>
        <p:spPr>
          <a:xfrm>
            <a:off x="8950536" y="251614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LHCb-PAPER-2022-039</a:t>
            </a:r>
          </a:p>
          <a:p>
            <a:pPr algn="ctr"/>
            <a:r>
              <a:rPr lang="fr-FR" dirty="0"/>
              <a:t> arxiv:2302.02886</a:t>
            </a:r>
          </a:p>
        </p:txBody>
      </p:sp>
    </p:spTree>
    <p:extLst>
      <p:ext uri="{BB962C8B-B14F-4D97-AF65-F5344CB8AC3E}">
        <p14:creationId xmlns:p14="http://schemas.microsoft.com/office/powerpoint/2010/main" val="48699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71442-AD64-4E58-80E4-55DEA4A7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DA40A-403A-49AD-ACA7-8745EC33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53F971-F72D-47F7-A99D-A28F90FB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EDSU2022, La Réunion, November 8th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49DCF5-6ED6-4145-A119-77D8BDE4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DC6F51-9E38-403F-94DE-F22CBF4A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1" y="365126"/>
            <a:ext cx="8329459" cy="57817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FB25EE-6A4B-4DB8-8509-0C9B33E207FE}"/>
              </a:ext>
            </a:extLst>
          </p:cNvPr>
          <p:cNvSpPr txBox="1"/>
          <p:nvPr/>
        </p:nvSpPr>
        <p:spPr>
          <a:xfrm>
            <a:off x="838200" y="2907792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HFLAV 2022</a:t>
            </a:r>
          </a:p>
        </p:txBody>
      </p:sp>
    </p:spTree>
    <p:extLst>
      <p:ext uri="{BB962C8B-B14F-4D97-AF65-F5344CB8AC3E}">
        <p14:creationId xmlns:p14="http://schemas.microsoft.com/office/powerpoint/2010/main" val="412724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241" y="244475"/>
            <a:ext cx="9765317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 New R(D*) measurement with hadronic </a:t>
            </a:r>
            <a:r>
              <a:rPr lang="en-GB" sz="3200" b="1" dirty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GB" sz="3200" b="1" dirty="0">
                <a:solidFill>
                  <a:srgbClr val="0070C0"/>
                </a:solidFill>
              </a:rPr>
              <a:t> decays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 at 13 </a:t>
            </a:r>
            <a:r>
              <a:rPr lang="en-GB" sz="3200" b="1" dirty="0" err="1">
                <a:solidFill>
                  <a:srgbClr val="0070C0"/>
                </a:solidFill>
              </a:rPr>
              <a:t>TeV</a:t>
            </a:r>
            <a:r>
              <a:rPr lang="en-GB" sz="3200" b="1" dirty="0">
                <a:solidFill>
                  <a:srgbClr val="0070C0"/>
                </a:solidFill>
              </a:rPr>
              <a:t>(2 fb</a:t>
            </a:r>
            <a:r>
              <a:rPr lang="en-GB" sz="3200" b="1" baseline="30000" dirty="0">
                <a:solidFill>
                  <a:srgbClr val="0070C0"/>
                </a:solidFill>
              </a:rPr>
              <a:t>-1</a:t>
            </a:r>
            <a:r>
              <a:rPr lang="en-GB" sz="3200" b="1" dirty="0">
                <a:solidFill>
                  <a:srgbClr val="0070C0"/>
                </a:solidFill>
              </a:rPr>
              <a:t>)</a:t>
            </a:r>
            <a:br>
              <a:rPr lang="en-GB" sz="3200" dirty="0"/>
            </a:br>
            <a:r>
              <a:rPr lang="en-GB" sz="3200" dirty="0"/>
              <a:t>Vertex topology of the usual B decay</a:t>
            </a:r>
            <a:br>
              <a:rPr lang="en-GB" sz="3200" dirty="0"/>
            </a:br>
            <a:r>
              <a:rPr lang="en-GB" sz="3200" dirty="0"/>
              <a:t>100 times larger than the signal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Agrupar 6"/>
          <p:cNvGrpSpPr/>
          <p:nvPr/>
        </p:nvGrpSpPr>
        <p:grpSpPr>
          <a:xfrm>
            <a:off x="2494300" y="1333540"/>
            <a:ext cx="7762735" cy="4292560"/>
            <a:chOff x="970299" y="1333540"/>
            <a:chExt cx="7762735" cy="4292560"/>
          </a:xfrm>
        </p:grpSpPr>
        <p:grpSp>
          <p:nvGrpSpPr>
            <p:cNvPr id="108" name="Agrupar 107"/>
            <p:cNvGrpSpPr/>
            <p:nvPr/>
          </p:nvGrpSpPr>
          <p:grpSpPr>
            <a:xfrm>
              <a:off x="970299" y="1333540"/>
              <a:ext cx="7144266" cy="4292560"/>
              <a:chOff x="970299" y="1333540"/>
              <a:chExt cx="7144266" cy="4292560"/>
            </a:xfrm>
          </p:grpSpPr>
          <p:grpSp>
            <p:nvGrpSpPr>
              <p:cNvPr id="106" name="Agrupar 105"/>
              <p:cNvGrpSpPr/>
              <p:nvPr/>
            </p:nvGrpSpPr>
            <p:grpSpPr>
              <a:xfrm>
                <a:off x="970299" y="1333540"/>
                <a:ext cx="7144266" cy="4292560"/>
                <a:chOff x="970299" y="1333540"/>
                <a:chExt cx="7144266" cy="4292560"/>
              </a:xfrm>
            </p:grpSpPr>
            <p:sp>
              <p:nvSpPr>
                <p:cNvPr id="102" name="CuadroTexto 101"/>
                <p:cNvSpPr txBox="1"/>
                <p:nvPr/>
              </p:nvSpPr>
              <p:spPr>
                <a:xfrm>
                  <a:off x="5490248" y="1518206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π</a:t>
                  </a:r>
                  <a:r>
                    <a:rPr lang="en-GB" baseline="30000" dirty="0"/>
                    <a:t>-</a:t>
                  </a:r>
                </a:p>
              </p:txBody>
            </p:sp>
            <p:grpSp>
              <p:nvGrpSpPr>
                <p:cNvPr id="105" name="Agrupar 104"/>
                <p:cNvGrpSpPr/>
                <p:nvPr/>
              </p:nvGrpSpPr>
              <p:grpSpPr>
                <a:xfrm>
                  <a:off x="970299" y="1333540"/>
                  <a:ext cx="7144266" cy="4292560"/>
                  <a:chOff x="970299" y="1333540"/>
                  <a:chExt cx="7144266" cy="4292560"/>
                </a:xfrm>
              </p:grpSpPr>
              <p:grpSp>
                <p:nvGrpSpPr>
                  <p:cNvPr id="104" name="Agrupar 103"/>
                  <p:cNvGrpSpPr/>
                  <p:nvPr/>
                </p:nvGrpSpPr>
                <p:grpSpPr>
                  <a:xfrm>
                    <a:off x="970299" y="1492806"/>
                    <a:ext cx="7144266" cy="4133294"/>
                    <a:chOff x="970299" y="1492806"/>
                    <a:chExt cx="7144266" cy="4133294"/>
                  </a:xfrm>
                </p:grpSpPr>
                <p:grpSp>
                  <p:nvGrpSpPr>
                    <p:cNvPr id="99" name="Agrupar 98"/>
                    <p:cNvGrpSpPr/>
                    <p:nvPr/>
                  </p:nvGrpSpPr>
                  <p:grpSpPr>
                    <a:xfrm>
                      <a:off x="970299" y="1651000"/>
                      <a:ext cx="7144266" cy="3975100"/>
                      <a:chOff x="970299" y="1651000"/>
                      <a:chExt cx="7144266" cy="3975100"/>
                    </a:xfrm>
                  </p:grpSpPr>
                  <p:grpSp>
                    <p:nvGrpSpPr>
                      <p:cNvPr id="97" name="Agrupar 96"/>
                      <p:cNvGrpSpPr/>
                      <p:nvPr/>
                    </p:nvGrpSpPr>
                    <p:grpSpPr>
                      <a:xfrm>
                        <a:off x="970299" y="1651000"/>
                        <a:ext cx="7144266" cy="3975100"/>
                        <a:chOff x="647700" y="1651000"/>
                        <a:chExt cx="7144266" cy="3975100"/>
                      </a:xfrm>
                    </p:grpSpPr>
                    <p:grpSp>
                      <p:nvGrpSpPr>
                        <p:cNvPr id="93" name="Agrupar 92"/>
                        <p:cNvGrpSpPr/>
                        <p:nvPr/>
                      </p:nvGrpSpPr>
                      <p:grpSpPr>
                        <a:xfrm>
                          <a:off x="647700" y="1651000"/>
                          <a:ext cx="7144266" cy="3975100"/>
                          <a:chOff x="647700" y="1651000"/>
                          <a:chExt cx="7144266" cy="3975100"/>
                        </a:xfrm>
                      </p:grpSpPr>
                      <p:grpSp>
                        <p:nvGrpSpPr>
                          <p:cNvPr id="91" name="Agrupar 90"/>
                          <p:cNvGrpSpPr/>
                          <p:nvPr/>
                        </p:nvGrpSpPr>
                        <p:grpSpPr>
                          <a:xfrm>
                            <a:off x="647700" y="1651000"/>
                            <a:ext cx="6959600" cy="3975100"/>
                            <a:chOff x="647700" y="1651000"/>
                            <a:chExt cx="6959600" cy="3975100"/>
                          </a:xfrm>
                        </p:grpSpPr>
                        <p:sp>
                          <p:nvSpPr>
                            <p:cNvPr id="86" name="CuadroTexto 85"/>
                            <p:cNvSpPr txBox="1"/>
                            <p:nvPr/>
                          </p:nvSpPr>
                          <p:spPr>
                            <a:xfrm>
                              <a:off x="6230601" y="4336534"/>
                              <a:ext cx="402674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dirty="0"/>
                                <a:t>π</a:t>
                              </a:r>
                              <a:r>
                                <a:rPr lang="en-GB" baseline="30000" dirty="0"/>
                                <a:t>+</a:t>
                              </a:r>
                            </a:p>
                          </p:txBody>
                        </p:sp>
                        <p:grpSp>
                          <p:nvGrpSpPr>
                            <p:cNvPr id="90" name="Agrupar 89"/>
                            <p:cNvGrpSpPr/>
                            <p:nvPr/>
                          </p:nvGrpSpPr>
                          <p:grpSpPr>
                            <a:xfrm>
                              <a:off x="647700" y="1651000"/>
                              <a:ext cx="6959600" cy="3975100"/>
                              <a:chOff x="647700" y="1651000"/>
                              <a:chExt cx="6959600" cy="3975100"/>
                            </a:xfrm>
                          </p:grpSpPr>
                          <p:sp>
                            <p:nvSpPr>
                              <p:cNvPr id="87" name="CuadroTexto 86"/>
                              <p:cNvSpPr txBox="1"/>
                              <p:nvPr/>
                            </p:nvSpPr>
                            <p:spPr>
                              <a:xfrm>
                                <a:off x="6048500" y="4649232"/>
                                <a:ext cx="364202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dirty="0"/>
                                  <a:t>π</a:t>
                                </a:r>
                                <a:r>
                                  <a:rPr lang="en-GB" baseline="30000" dirty="0"/>
                                  <a:t>-</a:t>
                                </a:r>
                              </a:p>
                            </p:txBody>
                          </p:sp>
                          <p:grpSp>
                            <p:nvGrpSpPr>
                              <p:cNvPr id="89" name="Agrupar 88"/>
                              <p:cNvGrpSpPr/>
                              <p:nvPr/>
                            </p:nvGrpSpPr>
                            <p:grpSpPr>
                              <a:xfrm>
                                <a:off x="647700" y="1651000"/>
                                <a:ext cx="6959600" cy="3975100"/>
                                <a:chOff x="647700" y="1651000"/>
                                <a:chExt cx="6959600" cy="3975100"/>
                              </a:xfrm>
                            </p:grpSpPr>
                            <p:grpSp>
                              <p:nvGrpSpPr>
                                <p:cNvPr id="85" name="Agrupar 84"/>
                                <p:cNvGrpSpPr/>
                                <p:nvPr/>
                              </p:nvGrpSpPr>
                              <p:grpSpPr>
                                <a:xfrm>
                                  <a:off x="647700" y="1651000"/>
                                  <a:ext cx="6959600" cy="3975100"/>
                                  <a:chOff x="647700" y="1651000"/>
                                  <a:chExt cx="6959600" cy="3975100"/>
                                </a:xfrm>
                              </p:grpSpPr>
                              <p:grpSp>
                                <p:nvGrpSpPr>
                                  <p:cNvPr id="80" name="Agrupar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647700" y="1651000"/>
                                    <a:ext cx="6959600" cy="3975100"/>
                                    <a:chOff x="647700" y="1651000"/>
                                    <a:chExt cx="6959600" cy="3975100"/>
                                  </a:xfrm>
                                </p:grpSpPr>
                                <p:grpSp>
                                  <p:nvGrpSpPr>
                                    <p:cNvPr id="70" name="Agrupar 6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7700" y="1651000"/>
                                      <a:ext cx="6959600" cy="3975100"/>
                                      <a:chOff x="647700" y="1651000"/>
                                      <a:chExt cx="6959600" cy="3975100"/>
                                    </a:xfrm>
                                  </p:grpSpPr>
                                  <p:sp>
                                    <p:nvSpPr>
                                      <p:cNvPr id="67" name="CuadroTexto 6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549400" y="4958834"/>
                                        <a:ext cx="306494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/>
                                          <a:t>p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69" name="Agrupar 6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47700" y="1651000"/>
                                        <a:ext cx="6959600" cy="3975100"/>
                                        <a:chOff x="647700" y="1651000"/>
                                        <a:chExt cx="6959600" cy="3975100"/>
                                      </a:xfrm>
                                    </p:grpSpPr>
                                    <p:grpSp>
                                      <p:nvGrpSpPr>
                                        <p:cNvPr id="64" name="Agrupar 6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47700" y="1651000"/>
                                          <a:ext cx="6959600" cy="3975100"/>
                                          <a:chOff x="647700" y="1651000"/>
                                          <a:chExt cx="6959600" cy="3975100"/>
                                        </a:xfrm>
                                      </p:grpSpPr>
                                      <p:grpSp>
                                        <p:nvGrpSpPr>
                                          <p:cNvPr id="62" name="Agrupar 6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47700" y="1651000"/>
                                            <a:ext cx="6959600" cy="3975100"/>
                                            <a:chOff x="368300" y="952500"/>
                                            <a:chExt cx="6959600" cy="3975100"/>
                                          </a:xfrm>
                                        </p:grpSpPr>
                                        <p:cxnSp>
                                          <p:nvCxnSpPr>
                                            <p:cNvPr id="8" name="Conector recto de flecha 7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8300" y="4673600"/>
                                              <a:ext cx="2133600" cy="1270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800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0" name="Conector recto de flecha 9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>
                                              <a:off x="2959100" y="4686300"/>
                                              <a:ext cx="224790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800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3" name="Conector recto 12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2743200" y="3073402"/>
                                              <a:ext cx="939800" cy="1600198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prstDash val="sysDot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6" name="Conector recto de flecha 15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 flipV="1">
                                              <a:off x="2590800" y="1176338"/>
                                              <a:ext cx="1079500" cy="1897062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008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20" name="Conector recto 19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3695700" y="1981200"/>
                                              <a:ext cx="381000" cy="1092202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prstDash val="sysDot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31" name="Conector recto de flecha 30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 flipV="1">
                                              <a:off x="3746500" y="952500"/>
                                              <a:ext cx="330200" cy="102870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34" name="Conector recto de flecha 33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4076700" y="1176338"/>
                                              <a:ext cx="850900" cy="804862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008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55" name="Conector recto de flecha 54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3683000" y="2800352"/>
                                              <a:ext cx="3644900" cy="273048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accent3"/>
                                              </a:solidFill>
                                              <a:prstDash val="dash"/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57" name="Conector recto de flecha 56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728701" y="3097768"/>
                                              <a:ext cx="2222500" cy="69850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008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59" name="Conector recto de flecha 58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95700" y="3097768"/>
                                              <a:ext cx="2120900" cy="95250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008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61" name="Conector recto de flecha 60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70300" y="3097768"/>
                                              <a:ext cx="2006600" cy="120650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rgbClr val="008000"/>
                                              </a:solidFill>
                                              <a:tailEnd type="arrow"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1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sp>
                                          <p:nvSpPr>
                                            <p:cNvPr id="21" name="Elipse 2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898900" y="1816100"/>
                                              <a:ext cx="381000" cy="38100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  <a:prstDash val="sys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3">
                                              <a:schemeClr val="accent1"/>
                                            </a:fillRef>
                                            <a:effectRef idx="2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GB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4" name="Elipse 1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416300" y="2800352"/>
                                              <a:ext cx="508000" cy="54610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  <a:prstDash val="sys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3">
                                              <a:schemeClr val="accent1"/>
                                            </a:fillRef>
                                            <a:effectRef idx="2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GB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1" name="Elipse 1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501900" y="4445000"/>
                                              <a:ext cx="457200" cy="48260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rgbClr val="800000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  <a:prstDash val="sys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3">
                                              <a:schemeClr val="accent1"/>
                                            </a:fillRef>
                                            <a:effectRef idx="2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GB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63" name="CuadroTexto 62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2590800" y="4774168"/>
                                            <a:ext cx="434734" cy="369332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/>
                                              <a:t>PV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8" name="CuadroTexto 67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154164" y="5002768"/>
                                          <a:ext cx="306494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/>
                                            <a:t>p</a:t>
                                          </a:r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79" name="Agrupar 7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7700" y="3166590"/>
                                      <a:ext cx="1292038" cy="1263646"/>
                                      <a:chOff x="647700" y="3166590"/>
                                      <a:chExt cx="1292038" cy="1263646"/>
                                    </a:xfrm>
                                  </p:grpSpPr>
                                  <p:grpSp>
                                    <p:nvGrpSpPr>
                                      <p:cNvPr id="78" name="Agrupar 7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79500" y="3277118"/>
                                        <a:ext cx="860238" cy="1153118"/>
                                        <a:chOff x="1079500" y="3277118"/>
                                        <a:chExt cx="860238" cy="1153118"/>
                                      </a:xfrm>
                                    </p:grpSpPr>
                                    <p:cxnSp>
                                      <p:nvCxnSpPr>
                                        <p:cNvPr id="72" name="Conector recto de flecha 71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1079500" y="3277118"/>
                                          <a:ext cx="0" cy="76200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74" name="Conector recto de flecha 7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079500" y="4039118"/>
                                          <a:ext cx="798836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sp>
                                      <p:nvSpPr>
                                        <p:cNvPr id="75" name="CuadroTexto 74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663700" y="4060904"/>
                                          <a:ext cx="276038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/>
                                            <a:t>z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6" name="CuadroTexto 7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7700" y="3166590"/>
                                        <a:ext cx="288862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/>
                                          <a:t>y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84" name="Agrupar 8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857500" y="4521200"/>
                                    <a:ext cx="1628900" cy="682030"/>
                                    <a:chOff x="3857500" y="4521200"/>
                                    <a:chExt cx="1628900" cy="682030"/>
                                  </a:xfrm>
                                </p:grpSpPr>
                                <p:cxnSp>
                                  <p:nvCxnSpPr>
                                    <p:cNvPr id="82" name="Conector recto de flecha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975100" y="4521200"/>
                                      <a:ext cx="1511300" cy="25400"/>
                                    </a:xfrm>
                                    <a:prstGeom prst="straightConnector1">
                                      <a:avLst/>
                                    </a:prstGeom>
                                    <a:ln>
                                      <a:solidFill>
                                        <a:srgbClr val="FF0000"/>
                                      </a:solidFill>
                                      <a:headEnd type="arrow"/>
                                      <a:tailEnd type="arrow"/>
                                    </a:ln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83" name="CuadroTexto 8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857500" y="4649232"/>
                                      <a:ext cx="1580833" cy="5539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b="1" dirty="0" err="1">
                                          <a:solidFill>
                                            <a:srgbClr val="FF0000"/>
                                          </a:solidFill>
                                        </a:rPr>
                                        <a:t>Δz</a:t>
                                      </a:r>
                                      <a:r>
                                        <a:rPr lang="en-GB" b="1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a:t>&gt;4σ</a:t>
                                      </a:r>
                                      <a:r>
                                        <a:rPr lang="en-GB" b="1" baseline="-25000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a:t>Δz</a:t>
                                      </a:r>
                                    </a:p>
                                    <a:p>
                                      <a:endParaRPr lang="en-GB" b="1" baseline="-25000" dirty="0">
                                        <a:solidFill>
                                          <a:srgbClr val="FF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88" name="CuadroTexto 87"/>
                                <p:cNvSpPr txBox="1"/>
                                <p:nvPr/>
                              </p:nvSpPr>
                              <p:spPr>
                                <a:xfrm>
                                  <a:off x="5943257" y="4917638"/>
                                  <a:ext cx="40267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dirty="0"/>
                                    <a:t>π</a:t>
                                  </a:r>
                                  <a:r>
                                    <a:rPr lang="en-GB" baseline="30000" dirty="0"/>
                                    <a:t>+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92" name="CuadroTexto 91"/>
                          <p:cNvSpPr txBox="1"/>
                          <p:nvPr/>
                        </p:nvSpPr>
                        <p:spPr>
                          <a:xfrm>
                            <a:off x="7607300" y="3314186"/>
                            <a:ext cx="18466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endParaRPr lang="en-GB" baseline="-25000" dirty="0"/>
                          </a:p>
                        </p:txBody>
                      </p:sp>
                    </p:grpSp>
                    <p:sp>
                      <p:nvSpPr>
                        <p:cNvPr id="96" name="CuadroTexto 95"/>
                        <p:cNvSpPr txBox="1"/>
                        <p:nvPr/>
                      </p:nvSpPr>
                      <p:spPr>
                        <a:xfrm>
                          <a:off x="3238500" y="3587236"/>
                          <a:ext cx="3097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dirty="0"/>
                            <a:t>B</a:t>
                          </a:r>
                        </a:p>
                      </p:txBody>
                    </p:sp>
                  </p:grpSp>
                  <p:sp>
                    <p:nvSpPr>
                      <p:cNvPr id="98" name="CuadroTexto 97"/>
                      <p:cNvSpPr txBox="1"/>
                      <p:nvPr/>
                    </p:nvSpPr>
                    <p:spPr>
                      <a:xfrm>
                        <a:off x="4097116" y="2895600"/>
                        <a:ext cx="40588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/>
                          <a:t>D</a:t>
                        </a:r>
                        <a:r>
                          <a:rPr lang="en-GB" baseline="30000" dirty="0"/>
                          <a:t>0</a:t>
                        </a:r>
                        <a:endParaRPr lang="en-GB" dirty="0"/>
                      </a:p>
                    </p:txBody>
                  </p:sp>
                </p:grpSp>
                <p:sp>
                  <p:nvSpPr>
                    <p:cNvPr id="101" name="CuadroTexto 100"/>
                    <p:cNvSpPr txBox="1"/>
                    <p:nvPr/>
                  </p:nvSpPr>
                  <p:spPr>
                    <a:xfrm>
                      <a:off x="2880770" y="1492806"/>
                      <a:ext cx="36420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dirty="0"/>
                        <a:t>π</a:t>
                      </a:r>
                      <a:r>
                        <a:rPr lang="en-GB" baseline="30000" dirty="0"/>
                        <a:t>-</a:t>
                      </a:r>
                    </a:p>
                  </p:txBody>
                </p:sp>
              </p:grpSp>
              <p:sp>
                <p:nvSpPr>
                  <p:cNvPr id="103" name="CuadroTexto 102"/>
                  <p:cNvSpPr txBox="1"/>
                  <p:nvPr/>
                </p:nvSpPr>
                <p:spPr>
                  <a:xfrm>
                    <a:off x="4125872" y="1333540"/>
                    <a:ext cx="381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/>
                      <a:t>K</a:t>
                    </a:r>
                    <a:r>
                      <a:rPr lang="en-GB" baseline="30000" dirty="0"/>
                      <a:t>+</a:t>
                    </a:r>
                  </a:p>
                </p:txBody>
              </p:sp>
            </p:grpSp>
          </p:grpSp>
          <p:sp>
            <p:nvSpPr>
              <p:cNvPr id="107" name="CuadroTexto 106"/>
              <p:cNvSpPr txBox="1"/>
              <p:nvPr/>
            </p:nvSpPr>
            <p:spPr>
              <a:xfrm>
                <a:off x="6184900" y="1651000"/>
                <a:ext cx="183736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8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</a:t>
                </a:r>
                <a:r>
                  <a:rPr lang="en-GB" dirty="0">
                    <a:sym typeface="Wingdings"/>
                  </a:rPr>
                  <a:t>→D*</a:t>
                </a:r>
                <a:r>
                  <a:rPr lang="en-GB" baseline="30000" dirty="0">
                    <a:sym typeface="Wingdings"/>
                  </a:rPr>
                  <a:t>-</a:t>
                </a:r>
                <a:r>
                  <a:rPr lang="en-GB" dirty="0">
                    <a:sym typeface="Wingdings"/>
                  </a:rPr>
                  <a:t>π</a:t>
                </a:r>
                <a:r>
                  <a:rPr lang="en-GB" baseline="30000" dirty="0">
                    <a:sym typeface="Wingdings"/>
                  </a:rPr>
                  <a:t>+</a:t>
                </a:r>
                <a:r>
                  <a:rPr lang="en-GB" dirty="0">
                    <a:sym typeface="Wingdings"/>
                  </a:rPr>
                  <a:t>π</a:t>
                </a:r>
                <a:r>
                  <a:rPr lang="en-GB" baseline="30000" dirty="0">
                    <a:sym typeface="Wingdings"/>
                  </a:rPr>
                  <a:t>-</a:t>
                </a:r>
                <a:r>
                  <a:rPr lang="en-GB" dirty="0">
                    <a:sym typeface="Wingdings"/>
                  </a:rPr>
                  <a:t>π</a:t>
                </a:r>
                <a:r>
                  <a:rPr lang="en-GB" baseline="30000" dirty="0">
                    <a:sym typeface="Wingdings"/>
                  </a:rPr>
                  <a:t>+</a:t>
                </a:r>
                <a:r>
                  <a:rPr lang="en-GB" dirty="0">
                    <a:sym typeface="Wingdings"/>
                  </a:rPr>
                  <a:t>(+X)</a:t>
                </a:r>
                <a:r>
                  <a:rPr lang="en-GB" dirty="0"/>
                  <a:t> </a:t>
                </a:r>
              </a:p>
            </p:txBody>
          </p:sp>
        </p:grpSp>
        <p:sp>
          <p:nvSpPr>
            <p:cNvPr id="71" name="CuadroTexto 70"/>
            <p:cNvSpPr txBox="1"/>
            <p:nvPr/>
          </p:nvSpPr>
          <p:spPr>
            <a:xfrm>
              <a:off x="7982508" y="3301486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π</a:t>
              </a:r>
              <a:r>
                <a:rPr lang="en-GB" baseline="30000" dirty="0"/>
                <a:t>0</a:t>
              </a:r>
              <a:r>
                <a:rPr lang="en-GB" dirty="0"/>
                <a:t>’s </a:t>
              </a:r>
              <a:r>
                <a:rPr lang="is-IS" dirty="0"/>
                <a:t>…</a:t>
              </a:r>
              <a:endParaRPr lang="en-GB" baseline="30000" dirty="0"/>
            </a:p>
          </p:txBody>
        </p:sp>
      </p:grpSp>
      <p:pic>
        <p:nvPicPr>
          <p:cNvPr id="60" name="Picture 4" descr="Résultat de recherche d'images pour &quot;mycenes&quot;">
            <a:extLst>
              <a:ext uri="{FF2B5EF4-FFF2-40B4-BE49-F238E27FC236}">
                <a16:creationId xmlns:a16="http://schemas.microsoft.com/office/drawing/2014/main" id="{4FF5569E-0D40-461A-9F86-5A2971ED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426" y="4457494"/>
            <a:ext cx="3498574" cy="142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55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33338"/>
            <a:ext cx="8229600" cy="1143000"/>
          </a:xfrm>
        </p:spPr>
        <p:txBody>
          <a:bodyPr/>
          <a:lstStyle/>
          <a:p>
            <a:r>
              <a:rPr lang="en-GB" dirty="0"/>
              <a:t>Selection: detached vertex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8" name="Agrupar 107"/>
          <p:cNvGrpSpPr/>
          <p:nvPr/>
        </p:nvGrpSpPr>
        <p:grpSpPr>
          <a:xfrm>
            <a:off x="2494299" y="1333540"/>
            <a:ext cx="7463874" cy="4292560"/>
            <a:chOff x="970299" y="1333540"/>
            <a:chExt cx="7463874" cy="4292560"/>
          </a:xfrm>
        </p:grpSpPr>
        <p:grpSp>
          <p:nvGrpSpPr>
            <p:cNvPr id="106" name="Agrupar 105"/>
            <p:cNvGrpSpPr/>
            <p:nvPr/>
          </p:nvGrpSpPr>
          <p:grpSpPr>
            <a:xfrm>
              <a:off x="970299" y="1333540"/>
              <a:ext cx="7463874" cy="4292560"/>
              <a:chOff x="970299" y="1333540"/>
              <a:chExt cx="7463874" cy="4292560"/>
            </a:xfrm>
          </p:grpSpPr>
          <p:sp>
            <p:nvSpPr>
              <p:cNvPr id="102" name="CuadroTexto 101"/>
              <p:cNvSpPr txBox="1"/>
              <p:nvPr/>
            </p:nvSpPr>
            <p:spPr>
              <a:xfrm>
                <a:off x="5490248" y="151820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π</a:t>
                </a:r>
                <a:r>
                  <a:rPr lang="en-GB" baseline="30000" dirty="0"/>
                  <a:t>-</a:t>
                </a:r>
              </a:p>
            </p:txBody>
          </p:sp>
          <p:grpSp>
            <p:nvGrpSpPr>
              <p:cNvPr id="105" name="Agrupar 104"/>
              <p:cNvGrpSpPr/>
              <p:nvPr/>
            </p:nvGrpSpPr>
            <p:grpSpPr>
              <a:xfrm>
                <a:off x="970299" y="1333540"/>
                <a:ext cx="7463874" cy="4292560"/>
                <a:chOff x="970299" y="1333540"/>
                <a:chExt cx="7463874" cy="4292560"/>
              </a:xfrm>
            </p:grpSpPr>
            <p:grpSp>
              <p:nvGrpSpPr>
                <p:cNvPr id="104" name="Agrupar 103"/>
                <p:cNvGrpSpPr/>
                <p:nvPr/>
              </p:nvGrpSpPr>
              <p:grpSpPr>
                <a:xfrm>
                  <a:off x="970299" y="1492806"/>
                  <a:ext cx="7463874" cy="4133294"/>
                  <a:chOff x="970299" y="1492806"/>
                  <a:chExt cx="7463874" cy="4133294"/>
                </a:xfrm>
              </p:grpSpPr>
              <p:grpSp>
                <p:nvGrpSpPr>
                  <p:cNvPr id="99" name="Agrupar 98"/>
                  <p:cNvGrpSpPr/>
                  <p:nvPr/>
                </p:nvGrpSpPr>
                <p:grpSpPr>
                  <a:xfrm>
                    <a:off x="970299" y="1651000"/>
                    <a:ext cx="7463874" cy="3975100"/>
                    <a:chOff x="970299" y="1651000"/>
                    <a:chExt cx="7463874" cy="3975100"/>
                  </a:xfrm>
                </p:grpSpPr>
                <p:grpSp>
                  <p:nvGrpSpPr>
                    <p:cNvPr id="97" name="Agrupar 96"/>
                    <p:cNvGrpSpPr/>
                    <p:nvPr/>
                  </p:nvGrpSpPr>
                  <p:grpSpPr>
                    <a:xfrm>
                      <a:off x="970299" y="1651000"/>
                      <a:ext cx="7463874" cy="3975100"/>
                      <a:chOff x="647700" y="1651000"/>
                      <a:chExt cx="7463874" cy="3975100"/>
                    </a:xfrm>
                  </p:grpSpPr>
                  <p:grpSp>
                    <p:nvGrpSpPr>
                      <p:cNvPr id="95" name="Agrupar 94"/>
                      <p:cNvGrpSpPr/>
                      <p:nvPr/>
                    </p:nvGrpSpPr>
                    <p:grpSpPr>
                      <a:xfrm>
                        <a:off x="647700" y="1651000"/>
                        <a:ext cx="7463874" cy="3975100"/>
                        <a:chOff x="647700" y="1651000"/>
                        <a:chExt cx="7463874" cy="3975100"/>
                      </a:xfrm>
                    </p:grpSpPr>
                    <p:grpSp>
                      <p:nvGrpSpPr>
                        <p:cNvPr id="93" name="Agrupar 92"/>
                        <p:cNvGrpSpPr/>
                        <p:nvPr/>
                      </p:nvGrpSpPr>
                      <p:grpSpPr>
                        <a:xfrm>
                          <a:off x="647700" y="1651000"/>
                          <a:ext cx="7463874" cy="3975100"/>
                          <a:chOff x="647700" y="1651000"/>
                          <a:chExt cx="7463874" cy="3975100"/>
                        </a:xfrm>
                      </p:grpSpPr>
                      <p:grpSp>
                        <p:nvGrpSpPr>
                          <p:cNvPr id="91" name="Agrupar 90"/>
                          <p:cNvGrpSpPr/>
                          <p:nvPr/>
                        </p:nvGrpSpPr>
                        <p:grpSpPr>
                          <a:xfrm>
                            <a:off x="647700" y="1651000"/>
                            <a:ext cx="7463874" cy="3975100"/>
                            <a:chOff x="647700" y="1651000"/>
                            <a:chExt cx="7463874" cy="3975100"/>
                          </a:xfrm>
                        </p:grpSpPr>
                        <p:sp>
                          <p:nvSpPr>
                            <p:cNvPr id="86" name="CuadroTexto 85"/>
                            <p:cNvSpPr txBox="1"/>
                            <p:nvPr/>
                          </p:nvSpPr>
                          <p:spPr>
                            <a:xfrm>
                              <a:off x="7708900" y="4430236"/>
                              <a:ext cx="402674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dirty="0"/>
                                <a:t>π</a:t>
                              </a:r>
                              <a:r>
                                <a:rPr lang="en-GB" baseline="30000" dirty="0"/>
                                <a:t>+</a:t>
                              </a:r>
                            </a:p>
                          </p:txBody>
                        </p:sp>
                        <p:grpSp>
                          <p:nvGrpSpPr>
                            <p:cNvPr id="90" name="Agrupar 89"/>
                            <p:cNvGrpSpPr/>
                            <p:nvPr/>
                          </p:nvGrpSpPr>
                          <p:grpSpPr>
                            <a:xfrm>
                              <a:off x="647700" y="1651000"/>
                              <a:ext cx="7323802" cy="3975100"/>
                              <a:chOff x="647700" y="1651000"/>
                              <a:chExt cx="7323802" cy="3975100"/>
                            </a:xfrm>
                          </p:grpSpPr>
                          <p:sp>
                            <p:nvSpPr>
                              <p:cNvPr id="87" name="CuadroTexto 86"/>
                              <p:cNvSpPr txBox="1"/>
                              <p:nvPr/>
                            </p:nvSpPr>
                            <p:spPr>
                              <a:xfrm>
                                <a:off x="7607300" y="4774168"/>
                                <a:ext cx="364202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dirty="0"/>
                                  <a:t>π</a:t>
                                </a:r>
                                <a:r>
                                  <a:rPr lang="en-GB" baseline="30000" dirty="0"/>
                                  <a:t>-</a:t>
                                </a:r>
                              </a:p>
                            </p:txBody>
                          </p:sp>
                          <p:grpSp>
                            <p:nvGrpSpPr>
                              <p:cNvPr id="89" name="Agrupar 88"/>
                              <p:cNvGrpSpPr/>
                              <p:nvPr/>
                            </p:nvGrpSpPr>
                            <p:grpSpPr>
                              <a:xfrm>
                                <a:off x="647700" y="1651000"/>
                                <a:ext cx="7235274" cy="3975100"/>
                                <a:chOff x="647700" y="1651000"/>
                                <a:chExt cx="7235274" cy="3975100"/>
                              </a:xfrm>
                            </p:grpSpPr>
                            <p:grpSp>
                              <p:nvGrpSpPr>
                                <p:cNvPr id="85" name="Agrupar 84"/>
                                <p:cNvGrpSpPr/>
                                <p:nvPr/>
                              </p:nvGrpSpPr>
                              <p:grpSpPr>
                                <a:xfrm>
                                  <a:off x="647700" y="1651000"/>
                                  <a:ext cx="7061200" cy="3975100"/>
                                  <a:chOff x="647700" y="1651000"/>
                                  <a:chExt cx="7061200" cy="3975100"/>
                                </a:xfrm>
                              </p:grpSpPr>
                              <p:grpSp>
                                <p:nvGrpSpPr>
                                  <p:cNvPr id="80" name="Agrupar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647700" y="1651000"/>
                                    <a:ext cx="7061200" cy="3975100"/>
                                    <a:chOff x="647700" y="1651000"/>
                                    <a:chExt cx="7061200" cy="3975100"/>
                                  </a:xfrm>
                                </p:grpSpPr>
                                <p:grpSp>
                                  <p:nvGrpSpPr>
                                    <p:cNvPr id="70" name="Agrupar 6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7700" y="1651000"/>
                                      <a:ext cx="7061200" cy="3975100"/>
                                      <a:chOff x="647700" y="1651000"/>
                                      <a:chExt cx="7061200" cy="3975100"/>
                                    </a:xfrm>
                                  </p:grpSpPr>
                                  <p:sp>
                                    <p:nvSpPr>
                                      <p:cNvPr id="67" name="CuadroTexto 6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549400" y="4958834"/>
                                        <a:ext cx="306494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/>
                                          <a:t>p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69" name="Agrupar 6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47700" y="1651000"/>
                                        <a:ext cx="7061200" cy="3975100"/>
                                        <a:chOff x="647700" y="1651000"/>
                                        <a:chExt cx="7061200" cy="3975100"/>
                                      </a:xfrm>
                                    </p:grpSpPr>
                                    <p:grpSp>
                                      <p:nvGrpSpPr>
                                        <p:cNvPr id="66" name="Agrupar 6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47700" y="1651000"/>
                                          <a:ext cx="7061200" cy="3975100"/>
                                          <a:chOff x="647700" y="1651000"/>
                                          <a:chExt cx="7061200" cy="3975100"/>
                                        </a:xfrm>
                                      </p:grpSpPr>
                                      <p:grpSp>
                                        <p:nvGrpSpPr>
                                          <p:cNvPr id="64" name="Agrupar 6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47700" y="1651000"/>
                                            <a:ext cx="7061200" cy="3975100"/>
                                            <a:chOff x="647700" y="1651000"/>
                                            <a:chExt cx="7061200" cy="3975100"/>
                                          </a:xfrm>
                                        </p:grpSpPr>
                                        <p:grpSp>
                                          <p:nvGrpSpPr>
                                            <p:cNvPr id="62" name="Agrupar 6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47700" y="1651000"/>
                                              <a:ext cx="7061200" cy="3975100"/>
                                              <a:chOff x="368300" y="952500"/>
                                              <a:chExt cx="7061200" cy="3975100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8" name="Conector recto de flecha 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368300" y="4673600"/>
                                                <a:ext cx="2133600" cy="1270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800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10" name="Conector recto de flecha 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2959100" y="4686300"/>
                                                <a:ext cx="224790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800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13" name="Conector recto 12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2743200" y="3073402"/>
                                                <a:ext cx="939800" cy="1600198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accent2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prstDash val="sysDot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16" name="Conector recto de flecha 15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 flipV="1">
                                                <a:off x="2590800" y="1176338"/>
                                                <a:ext cx="1079500" cy="1897062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008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20" name="Conector recto 1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3695700" y="1981200"/>
                                                <a:ext cx="381000" cy="1092202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accent2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prstDash val="sysDot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31" name="Conector recto de flecha 3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 flipV="1">
                                                <a:off x="3746500" y="952500"/>
                                                <a:ext cx="330200" cy="102870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accent3">
                                                    <a:lumMod val="75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34" name="Conector recto de flecha 33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4076700" y="1176338"/>
                                                <a:ext cx="850900" cy="804862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008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48" name="Conector recto de flecha 4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3670300" y="1981200"/>
                                                <a:ext cx="3657600" cy="1092202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accent3"/>
                                                </a:solidFill>
                                                <a:prstDash val="dash"/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45" name="Conector recto 44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3670300" y="3073402"/>
                                                <a:ext cx="1536700" cy="165098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FF0000"/>
                                                </a:solidFill>
                                                <a:prstDash val="sysDot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55" name="Conector recto de flecha 54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5207000" y="2800352"/>
                                                <a:ext cx="2120900" cy="438148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accent3"/>
                                                </a:solidFill>
                                                <a:prstDash val="dash"/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57" name="Conector recto de flecha 5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5207000" y="3238500"/>
                                                <a:ext cx="2222500" cy="69850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008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59" name="Conector recto de flecha 5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5207000" y="3238500"/>
                                                <a:ext cx="2120900" cy="95250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008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61" name="Conector recto de flecha 6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5207000" y="3238500"/>
                                                <a:ext cx="2006600" cy="120650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rgbClr val="008000"/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1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sp>
                                            <p:nvSpPr>
                                              <p:cNvPr id="21" name="Elipse 2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898900" y="1816100"/>
                                                <a:ext cx="381000" cy="38100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  <a:prstDash val="sysDash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3">
                                                <a:schemeClr val="accent1"/>
                                              </a:fillRef>
                                              <a:effectRef idx="2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GB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49" name="Elipse 4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997450" y="3028950"/>
                                                <a:ext cx="419100" cy="41910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  <a:prstDash val="sysDash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3">
                                                <a:schemeClr val="accent1"/>
                                              </a:fillRef>
                                              <a:effectRef idx="2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GB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" name="Elipse 1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416300" y="2800352"/>
                                                <a:ext cx="508000" cy="54610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  <a:prstDash val="sysDash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3">
                                                <a:schemeClr val="accent1"/>
                                              </a:fillRef>
                                              <a:effectRef idx="2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GB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1" name="Elipse 1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501900" y="4445000"/>
                                                <a:ext cx="457200" cy="48260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rgbClr val="800000"/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  <a:prstDash val="sysDash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3">
                                                <a:schemeClr val="accent1"/>
                                              </a:fillRef>
                                              <a:effectRef idx="2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GB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63" name="CuadroTexto 62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2590800" y="4774168"/>
                                              <a:ext cx="434734" cy="36933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dirty="0"/>
                                                <a:t>PV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65" name="CuadroTexto 64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4457700" y="3860286"/>
                                            <a:ext cx="351378" cy="369332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 err="1"/>
                                              <a:t>τ</a:t>
                                            </a:r>
                                            <a:r>
                                              <a:rPr lang="en-GB" baseline="30000" dirty="0"/>
                                              <a:t>+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8" name="CuadroTexto 67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154164" y="5002768"/>
                                          <a:ext cx="306494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/>
                                            <a:t>p</a:t>
                                          </a:r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79" name="Agrupar 7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7700" y="3166590"/>
                                      <a:ext cx="1292038" cy="1263646"/>
                                      <a:chOff x="647700" y="3166590"/>
                                      <a:chExt cx="1292038" cy="1263646"/>
                                    </a:xfrm>
                                  </p:grpSpPr>
                                  <p:grpSp>
                                    <p:nvGrpSpPr>
                                      <p:cNvPr id="78" name="Agrupar 7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79500" y="3277118"/>
                                        <a:ext cx="860238" cy="1153118"/>
                                        <a:chOff x="1079500" y="3277118"/>
                                        <a:chExt cx="860238" cy="1153118"/>
                                      </a:xfrm>
                                    </p:grpSpPr>
                                    <p:cxnSp>
                                      <p:nvCxnSpPr>
                                        <p:cNvPr id="72" name="Conector recto de flecha 71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1079500" y="3277118"/>
                                          <a:ext cx="0" cy="76200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74" name="Conector recto de flecha 7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079500" y="4039118"/>
                                          <a:ext cx="798836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sp>
                                      <p:nvSpPr>
                                        <p:cNvPr id="75" name="CuadroTexto 74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663700" y="4060904"/>
                                          <a:ext cx="276038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/>
                                            <a:t>z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6" name="CuadroTexto 7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7700" y="3166590"/>
                                        <a:ext cx="288862" cy="36933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/>
                                          <a:t>y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  <p:cxnSp>
                                <p:nvCxnSpPr>
                                  <p:cNvPr id="82" name="Conector recto de flecha 81"/>
                                  <p:cNvCxnSpPr/>
                                  <p:nvPr/>
                                </p:nvCxnSpPr>
                                <p:spPr>
                                  <a:xfrm>
                                    <a:off x="3975100" y="4521200"/>
                                    <a:ext cx="1511300" cy="25400"/>
                                  </a:xfrm>
                                  <a:prstGeom prst="straightConnector1">
                                    <a:avLst/>
                                  </a:prstGeom>
                                  <a:ln>
                                    <a:solidFill>
                                      <a:srgbClr val="FF0000"/>
                                    </a:solidFill>
                                    <a:headEnd type="arrow"/>
                                    <a:tailEnd type="arrow"/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88" name="CuadroTexto 87"/>
                                <p:cNvSpPr txBox="1"/>
                                <p:nvPr/>
                              </p:nvSpPr>
                              <p:spPr>
                                <a:xfrm>
                                  <a:off x="7480300" y="5102304"/>
                                  <a:ext cx="40267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dirty="0"/>
                                    <a:t>π</a:t>
                                  </a:r>
                                  <a:r>
                                    <a:rPr lang="en-GB" baseline="30000" dirty="0"/>
                                    <a:t>+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92" name="CuadroTexto 91"/>
                          <p:cNvSpPr txBox="1"/>
                          <p:nvPr/>
                        </p:nvSpPr>
                        <p:spPr>
                          <a:xfrm>
                            <a:off x="7607300" y="3314186"/>
                            <a:ext cx="34817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dirty="0" err="1"/>
                              <a:t>ν̅</a:t>
                            </a:r>
                            <a:r>
                              <a:rPr lang="en-GB" baseline="-25000" dirty="0" err="1"/>
                              <a:t>τ</a:t>
                            </a:r>
                            <a:endParaRPr lang="en-GB" baseline="-25000" dirty="0"/>
                          </a:p>
                        </p:txBody>
                      </p:sp>
                    </p:grpSp>
                    <p:sp>
                      <p:nvSpPr>
                        <p:cNvPr id="94" name="CuadroTexto 93"/>
                        <p:cNvSpPr txBox="1"/>
                        <p:nvPr/>
                      </p:nvSpPr>
                      <p:spPr>
                        <a:xfrm>
                          <a:off x="7633508" y="2495034"/>
                          <a:ext cx="34817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dirty="0" err="1"/>
                            <a:t>ν</a:t>
                          </a:r>
                          <a:r>
                            <a:rPr lang="en-GB" baseline="-25000" dirty="0" err="1"/>
                            <a:t>τ</a:t>
                          </a:r>
                          <a:endParaRPr lang="en-GB" baseline="-25000" dirty="0"/>
                        </a:p>
                      </p:txBody>
                    </p:sp>
                  </p:grpSp>
                  <p:sp>
                    <p:nvSpPr>
                      <p:cNvPr id="96" name="CuadroTexto 95"/>
                      <p:cNvSpPr txBox="1"/>
                      <p:nvPr/>
                    </p:nvSpPr>
                    <p:spPr>
                      <a:xfrm>
                        <a:off x="3238500" y="3587236"/>
                        <a:ext cx="3882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/>
                          <a:t>B</a:t>
                        </a:r>
                        <a:r>
                          <a:rPr lang="en-GB" baseline="30000" dirty="0"/>
                          <a:t>0</a:t>
                        </a:r>
                        <a:endParaRPr lang="en-GB" dirty="0"/>
                      </a:p>
                    </p:txBody>
                  </p:sp>
                </p:grpSp>
                <p:sp>
                  <p:nvSpPr>
                    <p:cNvPr id="98" name="CuadroTexto 97"/>
                    <p:cNvSpPr txBox="1"/>
                    <p:nvPr/>
                  </p:nvSpPr>
                  <p:spPr>
                    <a:xfrm>
                      <a:off x="4097116" y="2895600"/>
                      <a:ext cx="4058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dirty="0"/>
                        <a:t>D</a:t>
                      </a:r>
                      <a:r>
                        <a:rPr lang="en-GB" baseline="30000" dirty="0"/>
                        <a:t>0</a:t>
                      </a:r>
                      <a:endParaRPr lang="en-GB" dirty="0"/>
                    </a:p>
                  </p:txBody>
                </p:sp>
              </p:grpSp>
              <p:sp>
                <p:nvSpPr>
                  <p:cNvPr id="101" name="CuadroTexto 100"/>
                  <p:cNvSpPr txBox="1"/>
                  <p:nvPr/>
                </p:nvSpPr>
                <p:spPr>
                  <a:xfrm>
                    <a:off x="2880770" y="1492806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/>
                      <a:t>π</a:t>
                    </a:r>
                    <a:r>
                      <a:rPr lang="en-GB" baseline="30000" dirty="0"/>
                      <a:t>-</a:t>
                    </a:r>
                  </a:p>
                </p:txBody>
              </p:sp>
            </p:grpSp>
            <p:sp>
              <p:nvSpPr>
                <p:cNvPr id="103" name="CuadroTexto 102"/>
                <p:cNvSpPr txBox="1"/>
                <p:nvPr/>
              </p:nvSpPr>
              <p:spPr>
                <a:xfrm>
                  <a:off x="4125872" y="133354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K</a:t>
                  </a:r>
                  <a:r>
                    <a:rPr lang="en-GB" baseline="30000" dirty="0"/>
                    <a:t>+</a:t>
                  </a:r>
                </a:p>
              </p:txBody>
            </p:sp>
          </p:grpSp>
        </p:grpSp>
        <p:sp>
          <p:nvSpPr>
            <p:cNvPr id="107" name="CuadroTexto 106"/>
            <p:cNvSpPr txBox="1"/>
            <p:nvPr/>
          </p:nvSpPr>
          <p:spPr>
            <a:xfrm>
              <a:off x="6184900" y="1651000"/>
              <a:ext cx="1284326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GB" baseline="30000" dirty="0"/>
                <a:t>0</a:t>
              </a:r>
              <a:r>
                <a:rPr lang="en-GB" dirty="0">
                  <a:sym typeface="Wingdings"/>
                </a:rPr>
                <a:t>→D*</a:t>
              </a:r>
              <a:r>
                <a:rPr lang="en-GB" baseline="30000" dirty="0">
                  <a:sym typeface="Wingdings"/>
                </a:rPr>
                <a:t>-</a:t>
              </a:r>
              <a:r>
                <a:rPr lang="en-GB" dirty="0" err="1">
                  <a:sym typeface="Wingdings"/>
                </a:rPr>
                <a:t>τ</a:t>
              </a:r>
              <a:r>
                <a:rPr lang="en-GB" baseline="30000" dirty="0" err="1">
                  <a:sym typeface="Wingdings"/>
                </a:rPr>
                <a:t>+</a:t>
              </a:r>
              <a:r>
                <a:rPr lang="en-GB" dirty="0" err="1">
                  <a:sym typeface="Wingdings"/>
                </a:rPr>
                <a:t>ν</a:t>
              </a:r>
              <a:r>
                <a:rPr lang="en-GB" baseline="-25000" dirty="0" err="1">
                  <a:sym typeface="Wingdings"/>
                </a:rPr>
                <a:t>τ</a:t>
              </a:r>
              <a:r>
                <a:rPr lang="en-GB" dirty="0"/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17017" y="460271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Δz</a:t>
            </a:r>
            <a:r>
              <a:rPr lang="en-GB" b="1" dirty="0">
                <a:solidFill>
                  <a:srgbClr val="FF0000"/>
                </a:solidFill>
              </a:rPr>
              <a:t>&gt;4σ</a:t>
            </a:r>
            <a:r>
              <a:rPr lang="en-GB" b="1" baseline="-25000" dirty="0">
                <a:solidFill>
                  <a:srgbClr val="FF0000"/>
                </a:solidFill>
              </a:rPr>
              <a:t>Δz</a:t>
            </a:r>
          </a:p>
        </p:txBody>
      </p:sp>
      <p:pic>
        <p:nvPicPr>
          <p:cNvPr id="71" name="Picture 6" descr="Résultat de recherche d'images pour &quot;mycenes&quot;">
            <a:extLst>
              <a:ext uri="{FF2B5EF4-FFF2-40B4-BE49-F238E27FC236}">
                <a16:creationId xmlns:a16="http://schemas.microsoft.com/office/drawing/2014/main" id="{54837A4E-1ACA-48CC-8761-366102A4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1" y="1783234"/>
            <a:ext cx="2339073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93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E5BA6-4FF5-41C0-9A72-B1BB3091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7E4DC0A-3877-4533-8573-7AABF08DA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4" y="43539"/>
            <a:ext cx="12490272" cy="609625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82D0BD-E0EA-400C-BE1A-2DF281CE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2E378B-8529-48E6-B2C3-CE6C23F6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D8D165-39DE-4973-B83D-77F0A802C1AE}"/>
              </a:ext>
            </a:extLst>
          </p:cNvPr>
          <p:cNvSpPr txBox="1"/>
          <p:nvPr/>
        </p:nvSpPr>
        <p:spPr>
          <a:xfrm>
            <a:off x="2457450" y="59817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Background rejection &gt;99,9%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4FE5E-710A-4D4F-9A99-20073AF22F2D}"/>
              </a:ext>
            </a:extLst>
          </p:cNvPr>
          <p:cNvSpPr/>
          <p:nvPr/>
        </p:nvSpPr>
        <p:spPr>
          <a:xfrm>
            <a:off x="5410200" y="22618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87196D-B753-4307-A401-D995CD380CC7}"/>
              </a:ext>
            </a:extLst>
          </p:cNvPr>
          <p:cNvSpPr txBox="1"/>
          <p:nvPr/>
        </p:nvSpPr>
        <p:spPr>
          <a:xfrm>
            <a:off x="2867025" y="2939806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LHCb</a:t>
            </a:r>
            <a:r>
              <a:rPr lang="fr-FR" dirty="0"/>
              <a:t> simulation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486D43-6013-4312-B0CD-372CF7835331}"/>
              </a:ext>
            </a:extLst>
          </p:cNvPr>
          <p:cNvSpPr txBox="1"/>
          <p:nvPr/>
        </p:nvSpPr>
        <p:spPr>
          <a:xfrm>
            <a:off x="4791075" y="3091666"/>
            <a:ext cx="198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Prompt D*3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Double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Charm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164296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F4959-4CB0-4B81-BD71-82DF1A8A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DD15B-8E10-46F9-9B5D-66A98A30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E1816C-C4F4-45AC-BD5D-CC1C19C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2CA89C-B23C-46E6-881C-79FDA7E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3BC190-DD5B-477B-A216-85308E77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1"/>
            <a:ext cx="11630570" cy="62291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ABF287-6EE2-4EE2-9B55-6F92F6F8A5C6}"/>
              </a:ext>
            </a:extLst>
          </p:cNvPr>
          <p:cNvSpPr txBox="1"/>
          <p:nvPr/>
        </p:nvSpPr>
        <p:spPr>
          <a:xfrm>
            <a:off x="9417806" y="4001294"/>
            <a:ext cx="342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BR(D</a:t>
            </a:r>
            <a:r>
              <a:rPr lang="fr-FR" b="1" baseline="-25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3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X)=32.8%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±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0.9% </a:t>
            </a:r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BES-III arxiv:2212.13072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D074A6-46CC-44C4-A9C0-45DE6D4A6818}"/>
              </a:ext>
            </a:extLst>
          </p:cNvPr>
          <p:cNvSpPr txBox="1"/>
          <p:nvPr/>
        </p:nvSpPr>
        <p:spPr>
          <a:xfrm>
            <a:off x="3752850" y="3429000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LHCb</a:t>
            </a:r>
            <a:r>
              <a:rPr lang="fr-FR" dirty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332202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C8DEE-B9D2-406F-97EF-11CC4FE3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ReDECAY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key to </a:t>
            </a:r>
            <a:r>
              <a:rPr lang="fr-FR" dirty="0" err="1"/>
              <a:t>get</a:t>
            </a:r>
            <a:r>
              <a:rPr lang="fr-FR" dirty="0"/>
              <a:t> high stat MC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5E8AF4-E066-4698-8FB8-C22686B3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72F44-2186-4DD7-A4F2-A223BF51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6A7CCE-B75E-4A11-A89A-306DCF3C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9D81A0-BA5B-4863-9263-D0625BF6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647576"/>
            <a:ext cx="92262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8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C92D9-E939-43C1-B43D-3E28B7E3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Lepton </a:t>
            </a:r>
            <a:r>
              <a:rPr lang="fr-FR" dirty="0" err="1"/>
              <a:t>Flavour</a:t>
            </a:r>
            <a:r>
              <a:rPr lang="fr-FR" dirty="0"/>
              <a:t> </a:t>
            </a:r>
            <a:r>
              <a:rPr lang="fr-FR" dirty="0" err="1"/>
              <a:t>Universality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59A9E-203A-4165-A82E-4E97DCFC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314450"/>
            <a:ext cx="10687050" cy="4743450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Lepton </a:t>
            </a:r>
            <a:r>
              <a:rPr lang="fr-FR" dirty="0" err="1">
                <a:solidFill>
                  <a:srgbClr val="0070C0"/>
                </a:solidFill>
              </a:rPr>
              <a:t>Flavour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Universality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is</a:t>
            </a:r>
            <a:r>
              <a:rPr lang="fr-FR" dirty="0">
                <a:solidFill>
                  <a:srgbClr val="0070C0"/>
                </a:solidFill>
              </a:rPr>
              <a:t> one of </a:t>
            </a:r>
            <a:r>
              <a:rPr lang="fr-FR" dirty="0" err="1">
                <a:solidFill>
                  <a:srgbClr val="0070C0"/>
                </a:solidFill>
              </a:rPr>
              <a:t>many</a:t>
            </a:r>
            <a:r>
              <a:rPr lang="fr-FR" dirty="0">
                <a:solidFill>
                  <a:srgbClr val="0070C0"/>
                </a:solidFill>
              </a:rPr>
              <a:t> « ad hoc » </a:t>
            </a:r>
            <a:r>
              <a:rPr lang="fr-FR" dirty="0" err="1">
                <a:solidFill>
                  <a:srgbClr val="0070C0"/>
                </a:solidFill>
              </a:rPr>
              <a:t>symmetries</a:t>
            </a:r>
            <a:r>
              <a:rPr lang="fr-FR" dirty="0">
                <a:solidFill>
                  <a:srgbClr val="0070C0"/>
                </a:solidFill>
              </a:rPr>
              <a:t> and « </a:t>
            </a:r>
            <a:r>
              <a:rPr lang="fr-FR" dirty="0" err="1">
                <a:solidFill>
                  <a:srgbClr val="0070C0"/>
                </a:solidFill>
              </a:rPr>
              <a:t>pillars</a:t>
            </a:r>
            <a:r>
              <a:rPr lang="fr-FR" dirty="0">
                <a:solidFill>
                  <a:srgbClr val="0070C0"/>
                </a:solidFill>
              </a:rPr>
              <a:t> » of the Standard Model</a:t>
            </a:r>
          </a:p>
          <a:p>
            <a:pPr lvl="1"/>
            <a:r>
              <a:rPr lang="fr-FR" dirty="0"/>
              <a:t>Baryon </a:t>
            </a:r>
            <a:r>
              <a:rPr lang="fr-FR" dirty="0" err="1"/>
              <a:t>number</a:t>
            </a:r>
            <a:r>
              <a:rPr lang="fr-FR" dirty="0"/>
              <a:t>, lepton </a:t>
            </a:r>
            <a:r>
              <a:rPr lang="fr-FR" dirty="0" err="1"/>
              <a:t>number</a:t>
            </a:r>
            <a:r>
              <a:rPr lang="fr-FR" dirty="0"/>
              <a:t>, (</a:t>
            </a:r>
            <a:r>
              <a:rPr lang="fr-FR" dirty="0" err="1"/>
              <a:t>charged</a:t>
            </a:r>
            <a:r>
              <a:rPr lang="fr-FR" dirty="0"/>
              <a:t>) lepton </a:t>
            </a:r>
            <a:r>
              <a:rPr lang="fr-FR" dirty="0" err="1"/>
              <a:t>flavour</a:t>
            </a:r>
            <a:r>
              <a:rPr lang="fr-FR" dirty="0"/>
              <a:t>,…</a:t>
            </a:r>
          </a:p>
          <a:p>
            <a:pPr lvl="1"/>
            <a:endParaRPr lang="fr-FR" dirty="0"/>
          </a:p>
          <a:p>
            <a:r>
              <a:rPr lang="fr-FR" dirty="0"/>
              <a:t>It </a:t>
            </a:r>
            <a:r>
              <a:rPr lang="fr-FR" dirty="0" err="1"/>
              <a:t>postulates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properties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charged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leptons (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e,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m,t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) are the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exactly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same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/>
              <a:t>beside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mass.This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case in </a:t>
            </a:r>
            <a:r>
              <a:rPr lang="fr-FR" dirty="0" err="1"/>
              <a:t>many</a:t>
            </a:r>
            <a:r>
              <a:rPr lang="fr-FR" dirty="0"/>
              <a:t> New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endParaRPr lang="fr-FR" dirty="0"/>
          </a:p>
          <a:p>
            <a:r>
              <a:rPr lang="fr-FR" dirty="0"/>
              <a:t>First </a:t>
            </a:r>
            <a:r>
              <a:rPr lang="fr-FR" dirty="0" err="1"/>
              <a:t>hints</a:t>
            </a:r>
            <a:r>
              <a:rPr lang="fr-FR" dirty="0"/>
              <a:t> of Lepton </a:t>
            </a:r>
            <a:r>
              <a:rPr lang="fr-FR" dirty="0" err="1"/>
              <a:t>Flavour</a:t>
            </a:r>
            <a:r>
              <a:rPr lang="fr-FR" dirty="0"/>
              <a:t> </a:t>
            </a:r>
            <a:r>
              <a:rPr lang="fr-FR" dirty="0" err="1"/>
              <a:t>Universality</a:t>
            </a:r>
            <a:r>
              <a:rPr lang="fr-FR" dirty="0"/>
              <a:t> violation </a:t>
            </a:r>
            <a:r>
              <a:rPr lang="fr-FR" dirty="0" err="1"/>
              <a:t>appeared</a:t>
            </a:r>
            <a:r>
              <a:rPr lang="fr-FR" dirty="0"/>
              <a:t> 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BABAR publication </a:t>
            </a:r>
            <a:r>
              <a:rPr lang="fr-FR" dirty="0" err="1"/>
              <a:t>regarding</a:t>
            </a:r>
            <a:r>
              <a:rPr lang="fr-FR" dirty="0"/>
              <a:t> semi-</a:t>
            </a:r>
            <a:r>
              <a:rPr lang="fr-FR" dirty="0" err="1"/>
              <a:t>tauonic</a:t>
            </a:r>
            <a:r>
              <a:rPr lang="fr-FR" dirty="0"/>
              <a:t> B </a:t>
            </a:r>
            <a:r>
              <a:rPr lang="fr-FR" dirty="0" err="1"/>
              <a:t>decays</a:t>
            </a:r>
            <a:r>
              <a:rPr lang="fr-FR" dirty="0"/>
              <a:t>. This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became</a:t>
            </a:r>
            <a:r>
              <a:rPr lang="fr-FR" dirty="0"/>
              <a:t> « the </a:t>
            </a:r>
            <a:r>
              <a:rPr lang="fr-FR" dirty="0" err="1"/>
              <a:t>hottest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 » in </a:t>
            </a:r>
            <a:r>
              <a:rPr lang="fr-FR" dirty="0" err="1"/>
              <a:t>town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charged</a:t>
            </a:r>
            <a:r>
              <a:rPr lang="fr-FR" dirty="0"/>
              <a:t> and neutral </a:t>
            </a:r>
            <a:r>
              <a:rPr lang="fr-FR" dirty="0" err="1"/>
              <a:t>currents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57AB87-EC68-46AE-BA62-DDD3B15D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CC6D9B-5CAD-4A64-B79F-A2EC74CE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3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00C2A-3C0C-4C1A-A047-02FB152A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B1F74-BD01-4EB6-B9F2-5B1AF3B2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592C2F-EDE4-4884-B5D1-717A636F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E45C56-B996-4AD2-BD72-AF1B7A59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B69519-82BA-4121-A1CE-A511F591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433234"/>
            <a:ext cx="7706801" cy="39915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15AFF4-9A46-4008-A1E9-4A367C7B2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22431" cy="54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991EE-91E6-479D-A57F-0E1B0E41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365125"/>
            <a:ext cx="10658856" cy="1325563"/>
          </a:xfrm>
        </p:spPr>
        <p:txBody>
          <a:bodyPr>
            <a:noAutofit/>
          </a:bodyPr>
          <a:lstStyle/>
          <a:p>
            <a:r>
              <a:rPr lang="fr-FR" sz="3200" dirty="0" err="1"/>
              <a:t>Detailed</a:t>
            </a:r>
            <a:r>
              <a:rPr lang="fr-FR" sz="3200" dirty="0"/>
              <a:t> </a:t>
            </a:r>
            <a:r>
              <a:rPr lang="fr-FR" sz="3200" dirty="0" err="1"/>
              <a:t>phenomenology</a:t>
            </a:r>
            <a:r>
              <a:rPr lang="fr-FR" sz="3200" dirty="0"/>
              <a:t> </a:t>
            </a:r>
            <a:r>
              <a:rPr lang="fr-FR" sz="3200" dirty="0" err="1"/>
              <a:t>study</a:t>
            </a:r>
            <a:r>
              <a:rPr lang="fr-FR" sz="3200" dirty="0"/>
              <a:t> of inclusive </a:t>
            </a:r>
            <a:r>
              <a:rPr lang="fr-FR" sz="3200" dirty="0" err="1"/>
              <a:t>Ds</a:t>
            </a:r>
            <a:r>
              <a:rPr lang="fr-FR" sz="3200" dirty="0"/>
              <a:t> </a:t>
            </a:r>
            <a:r>
              <a:rPr lang="fr-FR" sz="3200" dirty="0" err="1"/>
              <a:t>decays</a:t>
            </a:r>
            <a:r>
              <a:rPr lang="fr-FR" sz="3200" dirty="0"/>
              <a:t> in 3 pions </a:t>
            </a:r>
            <a:br>
              <a:rPr lang="fr-FR" sz="3200" dirty="0"/>
            </a:br>
            <a:r>
              <a:rPr lang="fr-FR" sz="3200" dirty="0"/>
              <a:t> (Bo Fang, Paris Saclay, Wuhan </a:t>
            </a:r>
            <a:r>
              <a:rPr lang="fr-FR" sz="3200" dirty="0" err="1"/>
              <a:t>co</a:t>
            </a:r>
            <a:r>
              <a:rPr lang="fr-FR" sz="3200" dirty="0"/>
              <a:t> </a:t>
            </a:r>
            <a:r>
              <a:rPr lang="fr-FR" sz="3200" dirty="0" err="1"/>
              <a:t>internship</a:t>
            </a:r>
            <a:r>
              <a:rPr lang="fr-FR" sz="3200" dirty="0"/>
              <a:t> PhD </a:t>
            </a:r>
            <a:r>
              <a:rPr lang="fr-FR" sz="3200" dirty="0" err="1"/>
              <a:t>student</a:t>
            </a:r>
            <a:r>
              <a:rPr lang="fr-FR" sz="32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2B053-CEC0-46A0-8C9E-3B5000E5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82E5A4-F913-4B56-BEDC-A444CB00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03C5B8-6BA3-4408-899B-B564B01E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B149DA-9CB1-42FC-89EE-82ADE65F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6" y="2563044"/>
            <a:ext cx="6532535" cy="33074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1F4A18-E4E9-4D0C-954C-AE02C6671CF6}"/>
              </a:ext>
            </a:extLst>
          </p:cNvPr>
          <p:cNvSpPr txBox="1"/>
          <p:nvPr/>
        </p:nvSpPr>
        <p:spPr>
          <a:xfrm>
            <a:off x="7485147" y="2901533"/>
            <a:ext cx="3999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3 Feynman </a:t>
            </a:r>
            <a:r>
              <a:rPr lang="fr-FR" dirty="0" err="1"/>
              <a:t>diagrams</a:t>
            </a:r>
            <a:r>
              <a:rPr lang="fr-FR" dirty="0"/>
              <a:t> in </a:t>
            </a:r>
            <a:r>
              <a:rPr lang="fr-FR" dirty="0" err="1"/>
              <a:t>Ds</a:t>
            </a:r>
            <a:r>
              <a:rPr lang="fr-FR" dirty="0"/>
              <a:t> </a:t>
            </a:r>
            <a:r>
              <a:rPr lang="fr-FR" dirty="0" err="1"/>
              <a:t>decays</a:t>
            </a:r>
            <a:r>
              <a:rPr lang="fr-FR" dirty="0"/>
              <a:t> :  </a:t>
            </a:r>
            <a:r>
              <a:rPr lang="fr-FR" dirty="0" err="1"/>
              <a:t>external</a:t>
            </a:r>
            <a:r>
              <a:rPr lang="fr-FR" dirty="0"/>
              <a:t> W </a:t>
            </a:r>
            <a:r>
              <a:rPr lang="fr-FR" dirty="0" err="1"/>
              <a:t>emission</a:t>
            </a:r>
            <a:r>
              <a:rPr lang="fr-FR" dirty="0"/>
              <a:t>, </a:t>
            </a:r>
            <a:r>
              <a:rPr lang="fr-FR" dirty="0" err="1"/>
              <a:t>internal</a:t>
            </a:r>
            <a:r>
              <a:rPr lang="fr-FR" dirty="0"/>
              <a:t> W </a:t>
            </a:r>
            <a:r>
              <a:rPr lang="fr-FR" dirty="0" err="1"/>
              <a:t>emission</a:t>
            </a:r>
            <a:r>
              <a:rPr lang="fr-FR" dirty="0"/>
              <a:t>, annihilation</a:t>
            </a:r>
          </a:p>
        </p:txBody>
      </p:sp>
    </p:spTree>
    <p:extLst>
      <p:ext uri="{BB962C8B-B14F-4D97-AF65-F5344CB8AC3E}">
        <p14:creationId xmlns:p14="http://schemas.microsoft.com/office/powerpoint/2010/main" val="9484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3D093-708C-43F2-A3EB-F192D310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</a:t>
            </a:r>
            <a:r>
              <a:rPr lang="fr-FR" baseline="30000" dirty="0" err="1"/>
              <a:t>+</a:t>
            </a:r>
            <a:r>
              <a:rPr lang="fr-FR" baseline="-25000" dirty="0" err="1"/>
              <a:t>s</a:t>
            </a:r>
            <a:r>
              <a:rPr lang="fr-FR" dirty="0"/>
              <a:t>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hp</a:t>
            </a:r>
            <a:r>
              <a:rPr lang="fr-FR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dirty="0">
                <a:latin typeface="Symbol" panose="05050102010706020507" pitchFamily="18" charset="2"/>
                <a:sym typeface="Wingdings" panose="05000000000000000000" pitchFamily="2" charset="2"/>
              </a:rPr>
              <a:t>°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7483C2-2ED7-4E34-9BF7-9CDE183D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7E5A7C-50C0-4A7E-AD6F-B2AC8370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AAF924-3CB8-47FF-9C7F-C1489847F9AC}"/>
              </a:ext>
            </a:extLst>
          </p:cNvPr>
          <p:cNvSpPr/>
          <p:nvPr/>
        </p:nvSpPr>
        <p:spPr>
          <a:xfrm>
            <a:off x="985915" y="1989134"/>
            <a:ext cx="374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OpenSans-Italic"/>
              </a:rPr>
              <a:t>Phys. </a:t>
            </a:r>
            <a:r>
              <a:rPr lang="fr-FR" i="1" dirty="0" err="1">
                <a:latin typeface="OpenSans-Italic"/>
              </a:rPr>
              <a:t>Rev</a:t>
            </a:r>
            <a:r>
              <a:rPr lang="fr-FR" i="1" dirty="0">
                <a:latin typeface="OpenSans-Italic"/>
              </a:rPr>
              <a:t>. </a:t>
            </a:r>
            <a:r>
              <a:rPr lang="fr-FR" i="1" dirty="0" err="1">
                <a:latin typeface="OpenSans-Italic"/>
              </a:rPr>
              <a:t>Lett</a:t>
            </a:r>
            <a:r>
              <a:rPr lang="fr-FR" i="1" dirty="0">
                <a:latin typeface="OpenSans-Italic"/>
              </a:rPr>
              <a:t>.</a:t>
            </a:r>
            <a:r>
              <a:rPr lang="fr-FR" dirty="0">
                <a:latin typeface="OpenSans-Regular"/>
              </a:rPr>
              <a:t>, 123(11):112001, 2019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549017-62DF-492F-AF8C-B6AC9EB2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084" y="3482643"/>
            <a:ext cx="5666950" cy="1570143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5223A3C-4CAA-480A-8056-903E2E167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25055D-C0E2-49ED-BE17-80F63BE1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81" y="136525"/>
            <a:ext cx="6135375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A8F8B-6FD9-4E40-AE20-B4BFA1ED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</a:t>
            </a:r>
            <a:r>
              <a:rPr lang="fr-FR" baseline="30000" dirty="0" err="1"/>
              <a:t>+</a:t>
            </a:r>
            <a:r>
              <a:rPr lang="fr-FR" baseline="-25000" dirty="0" err="1"/>
              <a:t>s</a:t>
            </a:r>
            <a:r>
              <a:rPr lang="fr-FR" dirty="0"/>
              <a:t>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hp</a:t>
            </a:r>
            <a:r>
              <a:rPr lang="fr-FR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DF835-FF37-4524-BDA5-CB0AF975B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580B7C-9DE6-4661-BB6E-4E769FA2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394689-9D5D-4820-A0E4-A9E07F6A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F64920-F39F-43C3-B830-CE6380A4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24" y="136526"/>
            <a:ext cx="5969652" cy="6040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9F0276-9314-4B58-881E-DD2CADEBEF1B}"/>
              </a:ext>
            </a:extLst>
          </p:cNvPr>
          <p:cNvSpPr/>
          <p:nvPr/>
        </p:nvSpPr>
        <p:spPr>
          <a:xfrm>
            <a:off x="906636" y="2408452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OpenSans-Italic"/>
              </a:rPr>
              <a:t>BES-III, Phys. </a:t>
            </a:r>
            <a:r>
              <a:rPr lang="fr-FR" i="1" dirty="0" err="1">
                <a:latin typeface="OpenSans-Italic"/>
              </a:rPr>
              <a:t>Rev</a:t>
            </a:r>
            <a:r>
              <a:rPr lang="fr-FR" i="1" dirty="0">
                <a:latin typeface="OpenSans-Italic"/>
              </a:rPr>
              <a:t>. D</a:t>
            </a:r>
            <a:r>
              <a:rPr lang="fr-FR" dirty="0">
                <a:latin typeface="OpenSans-Regular"/>
              </a:rPr>
              <a:t>, 104:071101,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71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A20B5-8656-400A-B2A8-0C2E6F6D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</a:t>
            </a:r>
            <a:r>
              <a:rPr lang="fr-FR" baseline="30000" dirty="0" err="1"/>
              <a:t>+</a:t>
            </a:r>
            <a:r>
              <a:rPr lang="fr-FR" baseline="-25000" dirty="0" err="1"/>
              <a:t>s</a:t>
            </a:r>
            <a:r>
              <a:rPr lang="fr-FR" dirty="0"/>
              <a:t>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>
                <a:latin typeface="Symbol" panose="05050102010706020507" pitchFamily="18" charset="2"/>
                <a:sym typeface="Wingdings" panose="05000000000000000000" pitchFamily="2" charset="2"/>
              </a:rPr>
              <a:t>f/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wp</a:t>
            </a:r>
            <a:r>
              <a:rPr lang="fr-FR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E78EE-20CD-49BF-840E-E3006D9D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F5A11-88FA-41FA-96C3-BE23D5DD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E46706-03C0-4BF1-8C18-437AE3BF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968D97-0FC3-43CC-8E44-8C8EB104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018" y="1825625"/>
            <a:ext cx="3937199" cy="26576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F354FF-A121-48B2-9A5B-511E3D51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2808" y="1414419"/>
            <a:ext cx="5566175" cy="17827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102DC8-5AB1-4EDD-B1CB-FA12672A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198" y="4294286"/>
            <a:ext cx="5283480" cy="19275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551DBD-72D1-4FF7-8139-F03A9984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0897"/>
            <a:ext cx="3937198" cy="3255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C875E1-9653-4E46-A79C-A87985BED71B}"/>
              </a:ext>
            </a:extLst>
          </p:cNvPr>
          <p:cNvSpPr/>
          <p:nvPr/>
        </p:nvSpPr>
        <p:spPr>
          <a:xfrm>
            <a:off x="8429217" y="2826231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FRM1000"/>
              </a:rPr>
              <a:t>JHEP07(2022)051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18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C6198-CABA-47B0-8DA5-79C2B998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B7CE131-83ED-47D2-8E2B-D4232E8EC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524" y="0"/>
            <a:ext cx="11220405" cy="60579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178039-AF3B-4271-9109-522871F7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08B7F3-FBD7-4E4B-8786-1276920E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18148-C163-48F5-9B49-144E785DBFFA}"/>
              </a:ext>
            </a:extLst>
          </p:cNvPr>
          <p:cNvSpPr/>
          <p:nvPr/>
        </p:nvSpPr>
        <p:spPr>
          <a:xfrm>
            <a:off x="8610600" y="1159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</p:spTree>
    <p:extLst>
      <p:ext uri="{BB962C8B-B14F-4D97-AF65-F5344CB8AC3E}">
        <p14:creationId xmlns:p14="http://schemas.microsoft.com/office/powerpoint/2010/main" val="387062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9AB4F-A2DF-4E07-85CE-4DE822E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46FD0-2DF8-4C08-9100-E1811CC7A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D5CB7-2F51-4778-9E63-6B950337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885A58-1368-4F2D-968B-5F0ECB89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C2FB0F-E80C-4140-B632-D65BB629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5" y="136524"/>
            <a:ext cx="10672330" cy="55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D4B9C-7FAF-4F5B-A0CB-8F92383B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DE5C3B6-99EF-432F-AB4A-7F2344EF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174"/>
            <a:ext cx="11353800" cy="612131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3187BA-E5AB-4E36-A6BB-EE83F144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75E582-D1F2-43DD-A486-99FFEE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27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84F5C-7370-4D30-905F-FF9DA6553E35}"/>
              </a:ext>
            </a:extLst>
          </p:cNvPr>
          <p:cNvSpPr/>
          <p:nvPr/>
        </p:nvSpPr>
        <p:spPr>
          <a:xfrm>
            <a:off x="3886200" y="5892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7463F8-0FAF-4669-B9BB-A9BCD3F8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43" y="817670"/>
            <a:ext cx="6216857" cy="43639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6DB122-3E8A-4CCF-A351-4E9DA362DA24}"/>
              </a:ext>
            </a:extLst>
          </p:cNvPr>
          <p:cNvSpPr/>
          <p:nvPr/>
        </p:nvSpPr>
        <p:spPr>
          <a:xfrm>
            <a:off x="5895975" y="4572000"/>
            <a:ext cx="20002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6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673AD-34EE-4755-BED8-84649042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003A8-7CBB-4A96-95E6-280DEC3E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9EDEAB-8DA1-4B14-9AAB-C37AF622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D82038-F9B8-4279-8996-C20203CE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56E4C7-BAC0-440E-8A1E-C2ECA92E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9" y="365125"/>
            <a:ext cx="10241017" cy="5477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1F8D26-0AAD-4CF2-A92D-01D2160636DA}"/>
              </a:ext>
            </a:extLst>
          </p:cNvPr>
          <p:cNvSpPr/>
          <p:nvPr/>
        </p:nvSpPr>
        <p:spPr>
          <a:xfrm>
            <a:off x="7820292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</p:spTree>
    <p:extLst>
      <p:ext uri="{BB962C8B-B14F-4D97-AF65-F5344CB8AC3E}">
        <p14:creationId xmlns:p14="http://schemas.microsoft.com/office/powerpoint/2010/main" val="188563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FC206-5D8F-4D96-B8D6-F9C327A0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7BF471-8F65-4FB3-8078-96D464ECC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BF189C-AA72-4662-A52C-2B659FBD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8091E0-390C-4A56-B546-00B5E18A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29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1A4E7E-6D8F-41E7-9402-06EAB13A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827140" cy="5369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98F2B1-0A27-4DB9-BA2C-984D24669CEC}"/>
              </a:ext>
            </a:extLst>
          </p:cNvPr>
          <p:cNvSpPr/>
          <p:nvPr/>
        </p:nvSpPr>
        <p:spPr>
          <a:xfrm>
            <a:off x="7922140" y="2174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</p:spTree>
    <p:extLst>
      <p:ext uri="{BB962C8B-B14F-4D97-AF65-F5344CB8AC3E}">
        <p14:creationId xmlns:p14="http://schemas.microsoft.com/office/powerpoint/2010/main" val="145314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62164-6277-4923-86B1-09F1E5BD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Panorama of SM anomalies</a:t>
            </a:r>
            <a:br>
              <a:rPr lang="fr-FR" dirty="0"/>
            </a:br>
            <a:r>
              <a:rPr lang="fr-FR" sz="2400" dirty="0"/>
              <a:t>A. </a:t>
            </a:r>
            <a:r>
              <a:rPr lang="fr-FR" sz="2400" dirty="0" err="1"/>
              <a:t>Crivellin</a:t>
            </a:r>
            <a:r>
              <a:rPr lang="fr-FR" sz="2400" dirty="0"/>
              <a:t> , </a:t>
            </a:r>
            <a:r>
              <a:rPr lang="fr-FR" sz="2400" dirty="0" err="1"/>
              <a:t>arxiv:hep-ph</a:t>
            </a:r>
            <a:r>
              <a:rPr lang="fr-FR" sz="2400" dirty="0"/>
              <a:t>  2304.01694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ADD371F-55D5-4AA0-B3A4-780E17E38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103" y="1847850"/>
            <a:ext cx="6292034" cy="435133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EB77B-0314-44C3-9660-7BB3EEB1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90717A-0FFE-4F64-8953-C1614FA3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33C3448-EB11-4479-8F5A-30F803EE3A25}"/>
              </a:ext>
            </a:extLst>
          </p:cNvPr>
          <p:cNvSpPr/>
          <p:nvPr/>
        </p:nvSpPr>
        <p:spPr>
          <a:xfrm>
            <a:off x="3073073" y="1680736"/>
            <a:ext cx="1266093" cy="1325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1678FD0-72B4-494A-9262-898D554B0F84}"/>
              </a:ext>
            </a:extLst>
          </p:cNvPr>
          <p:cNvSpPr/>
          <p:nvPr/>
        </p:nvSpPr>
        <p:spPr>
          <a:xfrm>
            <a:off x="1178169" y="3158331"/>
            <a:ext cx="1252253" cy="865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C3F322-50FF-447D-8ACC-36A33BC9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928" y="1847850"/>
            <a:ext cx="4067743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92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2681F-90AB-4247-9183-E19493E6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D86DA-6C47-447B-8B50-4E98C991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3A78D7-B4A0-4B03-89E5-63ED1C55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3AD67-872B-4E2A-A158-1AD7B8E7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774D0D-0380-4750-9A96-97582FA5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260" y="2357288"/>
            <a:ext cx="3429479" cy="2143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C0F61E-180D-4F39-9B02-AD7E0DE6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125"/>
            <a:ext cx="10358095" cy="5522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F73CE8-E7E9-4B27-AE94-1CCE212EAFBC}"/>
              </a:ext>
            </a:extLst>
          </p:cNvPr>
          <p:cNvSpPr/>
          <p:nvPr/>
        </p:nvSpPr>
        <p:spPr>
          <a:xfrm>
            <a:off x="7507224" y="33719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</p:spTree>
    <p:extLst>
      <p:ext uri="{BB962C8B-B14F-4D97-AF65-F5344CB8AC3E}">
        <p14:creationId xmlns:p14="http://schemas.microsoft.com/office/powerpoint/2010/main" val="2142071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BBBEF-5CDC-469F-8129-31836A0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924386-569D-4E44-A056-86D3ADAC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A7A12F-DD3A-4F38-8F34-70995DBC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ADB318-517E-43BE-BCC0-61E9217B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34EFCC-A686-439F-8A79-B81DEFA5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1" y="136524"/>
            <a:ext cx="10914264" cy="5969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0E097A-E3B7-414F-962D-D333AFAEF0EB}"/>
              </a:ext>
            </a:extLst>
          </p:cNvPr>
          <p:cNvSpPr/>
          <p:nvPr/>
        </p:nvSpPr>
        <p:spPr>
          <a:xfrm>
            <a:off x="8704464" y="2474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5EB435E-C012-4893-B6EE-811150366FA1}"/>
              </a:ext>
            </a:extLst>
          </p:cNvPr>
          <p:cNvSpPr/>
          <p:nvPr/>
        </p:nvSpPr>
        <p:spPr>
          <a:xfrm>
            <a:off x="1596787" y="956884"/>
            <a:ext cx="641445" cy="163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FD6BCAB-4907-44B5-A8FA-6E99D8B5AE39}"/>
              </a:ext>
            </a:extLst>
          </p:cNvPr>
          <p:cNvSpPr/>
          <p:nvPr/>
        </p:nvSpPr>
        <p:spPr>
          <a:xfrm>
            <a:off x="1596786" y="3121213"/>
            <a:ext cx="641445" cy="163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79CBC72-A346-4FF1-B07E-1ED39297268D}"/>
              </a:ext>
            </a:extLst>
          </p:cNvPr>
          <p:cNvSpPr/>
          <p:nvPr/>
        </p:nvSpPr>
        <p:spPr>
          <a:xfrm>
            <a:off x="1596785" y="4139087"/>
            <a:ext cx="641445" cy="163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2F1C749-0C16-466F-9319-82F8A5559EA7}"/>
              </a:ext>
            </a:extLst>
          </p:cNvPr>
          <p:cNvSpPr/>
          <p:nvPr/>
        </p:nvSpPr>
        <p:spPr>
          <a:xfrm>
            <a:off x="1596784" y="2555140"/>
            <a:ext cx="641445" cy="163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DE33EB6-B964-4B0E-8338-E299A0ED124A}"/>
              </a:ext>
            </a:extLst>
          </p:cNvPr>
          <p:cNvSpPr/>
          <p:nvPr/>
        </p:nvSpPr>
        <p:spPr>
          <a:xfrm>
            <a:off x="1596783" y="1763167"/>
            <a:ext cx="641445" cy="163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60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5BE77-9702-40EB-96DF-7F184771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091DE-AEA3-4AD6-B14E-E4B454C99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5F636-7E24-4F5B-B0DD-35754909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A735C9-CD28-4731-8206-A484AFC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53B144-635A-44CF-8BDE-4DE59158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1" y="136525"/>
            <a:ext cx="10515600" cy="5774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99FC5D-95F9-4959-8984-229D949211D2}"/>
              </a:ext>
            </a:extLst>
          </p:cNvPr>
          <p:cNvSpPr/>
          <p:nvPr/>
        </p:nvSpPr>
        <p:spPr>
          <a:xfrm>
            <a:off x="8153400" y="4210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</p:spTree>
    <p:extLst>
      <p:ext uri="{BB962C8B-B14F-4D97-AF65-F5344CB8AC3E}">
        <p14:creationId xmlns:p14="http://schemas.microsoft.com/office/powerpoint/2010/main" val="2351009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DBBD534-99F1-4086-AF90-8EA99F8C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-51212"/>
            <a:ext cx="11502428" cy="61769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987C6B-FC07-4186-9C5B-2F4EF2EC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-114585"/>
            <a:ext cx="10515600" cy="13255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DF8B9-1976-45A4-9836-F5F83354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BB740F-F086-41DF-8266-C11A7287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33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4E6A3-C61C-4F52-9BCA-7602082C99C5}"/>
              </a:ext>
            </a:extLst>
          </p:cNvPr>
          <p:cNvSpPr/>
          <p:nvPr/>
        </p:nvSpPr>
        <p:spPr>
          <a:xfrm>
            <a:off x="7734300" y="3016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F333419-2A23-4702-A72B-E92B0CB8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83" y="1574365"/>
            <a:ext cx="1741227" cy="646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84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37360-1FFC-48C0-A5F5-CF37B225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F9D40-0013-4B58-8184-1EF395B5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7105" cy="42222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28E3A-CEA5-4F91-A940-D900BAF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D66FC-E952-444D-BB07-F580CEB8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FA406F-BBCC-48E9-8A08-60C951B0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4" y="-1"/>
            <a:ext cx="9671863" cy="61233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FC57F4-772B-4945-A2F2-283F147E3D46}"/>
              </a:ext>
            </a:extLst>
          </p:cNvPr>
          <p:cNvSpPr txBox="1"/>
          <p:nvPr/>
        </p:nvSpPr>
        <p:spPr>
          <a:xfrm>
            <a:off x="3694457" y="5743436"/>
            <a:ext cx="445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70C0"/>
                </a:solidFill>
              </a:rPr>
              <a:t>Deviation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from</a:t>
            </a:r>
            <a:r>
              <a:rPr lang="fr-FR" sz="2800" b="1" dirty="0">
                <a:solidFill>
                  <a:srgbClr val="0070C0"/>
                </a:solidFill>
              </a:rPr>
              <a:t> SM : 3.2 </a:t>
            </a:r>
            <a:r>
              <a:rPr lang="fr-FR" sz="2800" b="1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16428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C5FD3-CBB0-43BF-B9CA-CDE7F4F5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Upcoming</a:t>
            </a:r>
            <a:r>
              <a:rPr lang="fr-FR" dirty="0"/>
              <a:t> D*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in 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B°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D*</a:t>
            </a:r>
            <a:r>
              <a:rPr lang="fr-FR" dirty="0" err="1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tn</a:t>
            </a:r>
            <a:r>
              <a:rPr lang="fr-FR" dirty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decays</a:t>
            </a:r>
            <a:r>
              <a:rPr lang="fr-FR" dirty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in </a:t>
            </a:r>
            <a:r>
              <a:rPr lang="fr-FR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LHCb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6B9DB5-D548-4574-9002-23B2B38C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by/</a:t>
            </a:r>
            <a:r>
              <a:rPr lang="fr-FR" dirty="0" err="1"/>
              <a:t>with</a:t>
            </a:r>
            <a:r>
              <a:rPr lang="fr-FR" dirty="0"/>
              <a:t> Davide </a:t>
            </a:r>
            <a:r>
              <a:rPr lang="fr-FR" dirty="0" err="1"/>
              <a:t>Fazzini</a:t>
            </a:r>
            <a:r>
              <a:rPr lang="fr-FR" dirty="0"/>
              <a:t>, P2IO Postdoc, 2018-2020, </a:t>
            </a:r>
            <a:r>
              <a:rPr lang="fr-FR" dirty="0" err="1"/>
              <a:t>now</a:t>
            </a:r>
            <a:r>
              <a:rPr lang="fr-FR" dirty="0"/>
              <a:t> in Milano </a:t>
            </a:r>
            <a:r>
              <a:rPr lang="fr-FR" dirty="0" err="1"/>
              <a:t>University</a:t>
            </a:r>
            <a:endParaRPr lang="fr-FR" dirty="0"/>
          </a:p>
          <a:p>
            <a:r>
              <a:rPr lang="fr-FR" dirty="0" err="1"/>
              <a:t>Many</a:t>
            </a:r>
            <a:r>
              <a:rPr lang="fr-FR" dirty="0"/>
              <a:t> discussions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Damir</a:t>
            </a:r>
            <a:r>
              <a:rPr lang="fr-FR" dirty="0"/>
              <a:t> </a:t>
            </a:r>
            <a:r>
              <a:rPr lang="fr-FR" dirty="0" err="1"/>
              <a:t>Becirevic</a:t>
            </a:r>
            <a:r>
              <a:rPr lang="fr-FR" dirty="0"/>
              <a:t> at the time</a:t>
            </a:r>
          </a:p>
          <a:p>
            <a:r>
              <a:rPr lang="fr-FR" dirty="0"/>
              <a:t>Motivation</a:t>
            </a:r>
          </a:p>
          <a:p>
            <a:pPr lvl="1"/>
            <a:r>
              <a:rPr lang="fr-FR" dirty="0"/>
              <a:t>Sensitive to new </a:t>
            </a:r>
            <a:r>
              <a:rPr lang="fr-FR" dirty="0" err="1"/>
              <a:t>physics</a:t>
            </a:r>
            <a:r>
              <a:rPr lang="fr-FR" dirty="0"/>
              <a:t> , </a:t>
            </a:r>
            <a:r>
              <a:rPr lang="fr-FR" dirty="0" err="1"/>
              <a:t>independently</a:t>
            </a:r>
            <a:r>
              <a:rPr lang="fr-FR" dirty="0"/>
              <a:t> of R(D*)</a:t>
            </a:r>
          </a:p>
          <a:p>
            <a:pPr lvl="1"/>
            <a:r>
              <a:rPr lang="fr-FR" dirty="0" err="1"/>
              <a:t>Potential</a:t>
            </a:r>
            <a:r>
              <a:rPr lang="fr-FR" dirty="0"/>
              <a:t> to pin down the spin of the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 for LFUV</a:t>
            </a:r>
          </a:p>
          <a:p>
            <a:pPr lvl="1"/>
            <a:r>
              <a:rPr lang="fr-FR" dirty="0" err="1"/>
              <a:t>Coupled</a:t>
            </a:r>
            <a:r>
              <a:rPr lang="fr-FR" dirty="0"/>
              <a:t> to R(D*), can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 to Wilson Coefficients of a </a:t>
            </a:r>
            <a:r>
              <a:rPr lang="fr-FR" dirty="0" err="1"/>
              <a:t>Charged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Effective Field Theory</a:t>
            </a:r>
          </a:p>
          <a:p>
            <a:pPr lvl="1"/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accessed</a:t>
            </a:r>
            <a:r>
              <a:rPr lang="fr-FR" dirty="0"/>
              <a:t> </a:t>
            </a:r>
            <a:r>
              <a:rPr lang="fr-FR" dirty="0" err="1"/>
              <a:t>experimentally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hadronic</a:t>
            </a:r>
            <a:r>
              <a:rPr lang="fr-FR" dirty="0"/>
              <a:t> tau </a:t>
            </a:r>
            <a:r>
              <a:rPr lang="fr-FR" dirty="0" err="1"/>
              <a:t>decay</a:t>
            </a:r>
            <a:r>
              <a:rPr lang="fr-FR" dirty="0"/>
              <a:t> mode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8FD9A8-844F-4C24-8BA8-DA1FE6DF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B74453-D21B-43E1-BA75-20647A04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26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000C0-0135-4B90-AA86-6CA5E964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D*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sensitive to NP </a:t>
            </a:r>
            <a:r>
              <a:rPr lang="fr-FR" dirty="0" err="1"/>
              <a:t>mediator</a:t>
            </a:r>
            <a:r>
              <a:rPr lang="fr-FR" dirty="0"/>
              <a:t> spin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9A728-A60F-40CD-979B-B300831FA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39E6D-0386-46D1-B82C-9B354DD7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IJCLab</a:t>
            </a:r>
            <a:r>
              <a:rPr lang="en-US" dirty="0"/>
              <a:t> seminar June 5,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98C3DF-916E-4311-9E7B-B1107ECB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2DB146-9D01-46E5-86E2-6ED4ED62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672" y="1860931"/>
            <a:ext cx="6122256" cy="409117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8BEC4E6-1267-4D4A-8EFE-664520FD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92432"/>
            <a:ext cx="20569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D.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Becirevic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al.,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arXiv:1907.02257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CA1F5D-E510-4C0A-B9DE-2D29CFF3080B}"/>
              </a:ext>
            </a:extLst>
          </p:cNvPr>
          <p:cNvSpPr txBox="1"/>
          <p:nvPr/>
        </p:nvSpPr>
        <p:spPr>
          <a:xfrm>
            <a:off x="7868312" y="1002665"/>
            <a:ext cx="310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hh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D8A846-AD32-4C2D-9506-88757324A5D1}"/>
              </a:ext>
            </a:extLst>
          </p:cNvPr>
          <p:cNvSpPr txBox="1"/>
          <p:nvPr/>
        </p:nvSpPr>
        <p:spPr>
          <a:xfrm>
            <a:off x="7132320" y="3428999"/>
            <a:ext cx="528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/>
              <a:t>F</a:t>
            </a:r>
            <a:r>
              <a:rPr lang="fr-FR" sz="4000" baseline="-25000" dirty="0" err="1"/>
              <a:t>l</a:t>
            </a:r>
            <a:r>
              <a:rPr lang="fr-FR" sz="4000" dirty="0"/>
              <a:t>=R</a:t>
            </a:r>
            <a:r>
              <a:rPr lang="fr-FR" sz="4000" baseline="-25000" dirty="0"/>
              <a:t>L,T</a:t>
            </a:r>
            <a:r>
              <a:rPr lang="fr-FR" sz="4000" dirty="0"/>
              <a:t>/(1+R</a:t>
            </a:r>
            <a:r>
              <a:rPr lang="fr-FR" sz="4000" baseline="-25000" dirty="0"/>
              <a:t>L,T</a:t>
            </a:r>
            <a:r>
              <a:rPr lang="fr-FR" sz="4000" dirty="0"/>
              <a:t>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HTMLText1" r:id="rId2" imgW="914400" imgH="228600"/>
        </mc:Choice>
        <mc:Fallback>
          <p:control name="HTMLText1" r:id="rId2" imgW="914400" imgH="228600">
            <p:pic>
              <p:nvPicPr>
                <p:cNvPr id="8" name="HTMLText1">
                  <a:extLst>
                    <a:ext uri="{FF2B5EF4-FFF2-40B4-BE49-F238E27FC236}">
                      <a16:creationId xmlns:a16="http://schemas.microsoft.com/office/drawing/2014/main" id="{FA8F9ACB-AD31-42F5-BCBA-EF2D7E0D9FD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HTMLText2" r:id="rId3" imgW="914400" imgH="228600"/>
        </mc:Choice>
        <mc:Fallback>
          <p:control name="HTMLText2" r:id="rId3" imgW="914400" imgH="228600">
            <p:pic>
              <p:nvPicPr>
                <p:cNvPr id="13" name="HTMLText2">
                  <a:extLst>
                    <a:ext uri="{FF2B5EF4-FFF2-40B4-BE49-F238E27FC236}">
                      <a16:creationId xmlns:a16="http://schemas.microsoft.com/office/drawing/2014/main" id="{F605F89A-BBA6-4FFD-9C91-42A230E23DE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2719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7FECE-A01C-47E7-97F4-D80986BD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Kinematic</a:t>
            </a:r>
            <a:r>
              <a:rPr lang="fr-FR" dirty="0"/>
              <a:t> reconstruction of 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B°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D*</a:t>
            </a:r>
            <a:r>
              <a:rPr lang="fr-FR" dirty="0" err="1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5D294-0217-4995-A34F-3834A2310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AD7CB7-0750-4238-AC6D-E2E530AD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6E07A9-D34B-4F96-B377-08BA9771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FE131B-D4E9-4FAE-8074-A854D699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567" y="1646238"/>
            <a:ext cx="6405925" cy="43607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5DE713-B40F-4397-BD9A-7C0CB6A5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98" y="1196079"/>
            <a:ext cx="5188438" cy="2811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C03439-3FF4-412B-B64C-280E7894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902" y="3782762"/>
            <a:ext cx="4924134" cy="27589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F2A68E-5D9C-466A-A6CC-A43A44EDCC88}"/>
              </a:ext>
            </a:extLst>
          </p:cNvPr>
          <p:cNvSpPr txBox="1"/>
          <p:nvPr/>
        </p:nvSpPr>
        <p:spPr>
          <a:xfrm>
            <a:off x="6026638" y="5211762"/>
            <a:ext cx="105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cos</a:t>
            </a:r>
            <a:r>
              <a:rPr lang="fr-FR" dirty="0" err="1">
                <a:latin typeface="Symbol" panose="05050102010706020507" pitchFamily="18" charset="2"/>
              </a:rPr>
              <a:t>q</a:t>
            </a:r>
            <a:r>
              <a:rPr lang="fr-FR" baseline="-25000" dirty="0" err="1"/>
              <a:t>D</a:t>
            </a:r>
            <a:endParaRPr lang="fr-FR" baseline="-25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C141CA-F72C-4EED-AA23-7DDD453A12F1}"/>
              </a:ext>
            </a:extLst>
          </p:cNvPr>
          <p:cNvSpPr txBox="1"/>
          <p:nvPr/>
        </p:nvSpPr>
        <p:spPr>
          <a:xfrm>
            <a:off x="7540331" y="1254399"/>
            <a:ext cx="429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True</a:t>
            </a:r>
            <a:r>
              <a:rPr lang="fr-FR" dirty="0"/>
              <a:t> vs </a:t>
            </a:r>
            <a:r>
              <a:rPr lang="fr-FR" dirty="0" err="1"/>
              <a:t>reconstructed</a:t>
            </a:r>
            <a:r>
              <a:rPr lang="fr-FR" dirty="0"/>
              <a:t>       </a:t>
            </a:r>
            <a:r>
              <a:rPr lang="fr-FR" dirty="0" err="1"/>
              <a:t>LHCb</a:t>
            </a:r>
            <a:r>
              <a:rPr lang="fr-FR" dirty="0"/>
              <a:t> simulation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DE525A-3842-40E0-A885-6CDEBCD0CB56}"/>
              </a:ext>
            </a:extLst>
          </p:cNvPr>
          <p:cNvSpPr txBox="1"/>
          <p:nvPr/>
        </p:nvSpPr>
        <p:spPr>
          <a:xfrm>
            <a:off x="5982022" y="2678875"/>
            <a:ext cx="105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  <a:r>
              <a:rPr lang="fr-F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39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78197-9DE8-489D-B5BA-3ED56767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Corrections for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66D29-4C9A-48F3-9ED3-5D06594F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EA19A4-CE4C-4BBF-9FA0-3B934D00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94D513-DADC-4D5B-9889-08E9D042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CA3BB7-B5A0-420E-9B32-3E92C4F9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9" y="2252497"/>
            <a:ext cx="10565869" cy="39244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DF030F-5724-4AD5-ABC0-320E90574B39}"/>
              </a:ext>
            </a:extLst>
          </p:cNvPr>
          <p:cNvSpPr txBox="1"/>
          <p:nvPr/>
        </p:nvSpPr>
        <p:spPr>
          <a:xfrm>
            <a:off x="7412315" y="1825625"/>
            <a:ext cx="429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</a:t>
            </a:r>
            <a:r>
              <a:rPr lang="fr-FR" dirty="0" err="1"/>
              <a:t>LHCb</a:t>
            </a:r>
            <a:r>
              <a:rPr lang="fr-FR" dirty="0"/>
              <a:t> simulation </a:t>
            </a:r>
          </a:p>
        </p:txBody>
      </p:sp>
    </p:spTree>
    <p:extLst>
      <p:ext uri="{BB962C8B-B14F-4D97-AF65-F5344CB8AC3E}">
        <p14:creationId xmlns:p14="http://schemas.microsoft.com/office/powerpoint/2010/main" val="1419876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04054-141C-47BE-B49D-2E64615C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Fit </a:t>
            </a:r>
            <a:r>
              <a:rPr lang="fr-FR" dirty="0" err="1"/>
              <a:t>using</a:t>
            </a:r>
            <a:r>
              <a:rPr lang="fr-FR" dirty="0"/>
              <a:t> pseudo-data </a:t>
            </a:r>
            <a:r>
              <a:rPr lang="fr-FR" dirty="0" err="1"/>
              <a:t>sample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E0064BB-5F9D-4BCA-AD23-98F9ED01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414" y="1847850"/>
            <a:ext cx="4836531" cy="435133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8A74F3-9BD8-4ACF-B291-D1BE9C5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ABB920-7107-45CD-9111-CC2C1172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39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6E0177-255A-4578-8894-EF7F9336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22" y="1847850"/>
            <a:ext cx="4401164" cy="800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E0A242-F4CF-482F-AEFE-9EFA00777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36" y="3036375"/>
            <a:ext cx="4537950" cy="31628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80993E-E70C-47A3-93BE-77D1BC217BFF}"/>
              </a:ext>
            </a:extLst>
          </p:cNvPr>
          <p:cNvSpPr txBox="1"/>
          <p:nvPr/>
        </p:nvSpPr>
        <p:spPr>
          <a:xfrm>
            <a:off x="7339163" y="1399937"/>
            <a:ext cx="429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</a:t>
            </a:r>
            <a:r>
              <a:rPr lang="fr-FR" dirty="0" err="1"/>
              <a:t>LHCb</a:t>
            </a:r>
            <a:r>
              <a:rPr lang="fr-FR" dirty="0"/>
              <a:t> simulation </a:t>
            </a:r>
          </a:p>
        </p:txBody>
      </p:sp>
    </p:spTree>
    <p:extLst>
      <p:ext uri="{BB962C8B-B14F-4D97-AF65-F5344CB8AC3E}">
        <p14:creationId xmlns:p14="http://schemas.microsoft.com/office/powerpoint/2010/main" val="30493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DAEAC-8FEF-4EB4-A66C-1BF209C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F5C35-1A74-4BEB-8D8C-7218E837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56E203-EC87-4E33-9218-4AE355F2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7E8B3-131F-481E-A385-0CD0BCD6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968F64-E2E6-4C40-9360-23B2DD31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8"/>
            <a:ext cx="10799086" cy="5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9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0B91E-4E58-4B42-8A73-A55C83A4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" y="51858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 R(D</a:t>
            </a:r>
            <a:r>
              <a:rPr lang="fr-FR" baseline="30000" dirty="0">
                <a:solidFill>
                  <a:srgbClr val="0070C0"/>
                </a:solidFill>
              </a:rPr>
              <a:t>(*)</a:t>
            </a:r>
            <a:r>
              <a:rPr lang="fr-FR" dirty="0">
                <a:solidFill>
                  <a:srgbClr val="0070C0"/>
                </a:solidFill>
              </a:rPr>
              <a:t>) </a:t>
            </a:r>
            <a:r>
              <a:rPr lang="fr-FR" dirty="0" err="1">
                <a:solidFill>
                  <a:srgbClr val="0070C0"/>
                </a:solidFill>
              </a:rPr>
              <a:t>summary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ABC2A-07B7-4698-AEE0-8DBAF9A0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353800" cy="4351338"/>
          </a:xfrm>
        </p:spPr>
        <p:txBody>
          <a:bodyPr>
            <a:noAutofit/>
          </a:bodyPr>
          <a:lstStyle/>
          <a:p>
            <a:r>
              <a:rPr lang="fr-FR" sz="2400" dirty="0"/>
              <a:t>New </a:t>
            </a:r>
            <a:r>
              <a:rPr lang="fr-FR" sz="2400" dirty="0" err="1"/>
              <a:t>simultaneous</a:t>
            </a:r>
            <a:r>
              <a:rPr lang="fr-FR" sz="2400" dirty="0"/>
              <a:t> </a:t>
            </a:r>
            <a:r>
              <a:rPr lang="fr-FR" sz="2400" dirty="0" err="1"/>
              <a:t>measurement</a:t>
            </a:r>
            <a:r>
              <a:rPr lang="fr-FR" sz="2400" dirty="0"/>
              <a:t> of R(D) and R(D*)</a:t>
            </a:r>
            <a:r>
              <a:rPr lang="fr-FR" sz="2400" dirty="0" err="1"/>
              <a:t>using</a:t>
            </a:r>
            <a:r>
              <a:rPr lang="fr-FR" sz="2400" dirty="0"/>
              <a:t> </a:t>
            </a:r>
            <a:r>
              <a:rPr lang="fr-FR" sz="2400" dirty="0" err="1"/>
              <a:t>muonic</a:t>
            </a:r>
            <a:r>
              <a:rPr lang="fr-FR" sz="2400" dirty="0"/>
              <a:t> </a:t>
            </a:r>
            <a:r>
              <a:rPr lang="fr-FR" sz="2400" dirty="0" err="1"/>
              <a:t>channel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 New </a:t>
            </a:r>
            <a:r>
              <a:rPr lang="fr-FR" sz="2400" dirty="0" err="1"/>
              <a:t>updated</a:t>
            </a:r>
            <a:r>
              <a:rPr lang="fr-FR" sz="2400" dirty="0"/>
              <a:t> </a:t>
            </a:r>
            <a:r>
              <a:rPr lang="fr-FR" sz="2400" dirty="0" err="1"/>
              <a:t>measurement</a:t>
            </a:r>
            <a:r>
              <a:rPr lang="fr-FR" sz="2400" dirty="0"/>
              <a:t> of R(D*</a:t>
            </a:r>
            <a:r>
              <a:rPr lang="fr-FR" sz="2400" baseline="30000" dirty="0"/>
              <a:t>+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Discrepancy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new WA and SM </a:t>
            </a:r>
            <a:r>
              <a:rPr lang="fr-FR" sz="2400" dirty="0" err="1"/>
              <a:t>prediction</a:t>
            </a:r>
            <a:r>
              <a:rPr lang="fr-FR" sz="2400" dirty="0"/>
              <a:t> 3.2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fr-FR" dirty="0"/>
              <a:t>« Le canard est toujours vivant »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Compatible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SM and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present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WA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D*</a:t>
            </a:r>
            <a:r>
              <a:rPr lang="fr-FR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Polarization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measurement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hopefully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the best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precision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coming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up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soon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449D79-7F51-435F-96C7-4D60C6C3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0C815-30ED-4415-8CBC-29BC1A5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BB2AD2-3237-489E-9E89-F0FBCE03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85" y="1690688"/>
            <a:ext cx="3514315" cy="6639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51F244-88C0-4041-A871-C82424350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5" y="3205429"/>
            <a:ext cx="11018705" cy="5091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6BB25D-4E2C-4C35-8B65-509112B8E2AF}"/>
              </a:ext>
            </a:extLst>
          </p:cNvPr>
          <p:cNvSpPr txBox="1"/>
          <p:nvPr/>
        </p:nvSpPr>
        <p:spPr>
          <a:xfrm>
            <a:off x="6115050" y="2524652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LHCb-PAPER-2022-052</a:t>
            </a:r>
          </a:p>
          <a:p>
            <a:r>
              <a:rPr lang="fr-FR" dirty="0">
                <a:solidFill>
                  <a:srgbClr val="0070C0"/>
                </a:solidFill>
              </a:rPr>
              <a:t>arxiv:2305.01463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EF53D42-EB80-4B94-ABAB-ABB3BF706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24040"/>
              </p:ext>
            </p:extLst>
          </p:nvPr>
        </p:nvGraphicFramePr>
        <p:xfrm>
          <a:off x="1257300" y="1666026"/>
          <a:ext cx="10515600" cy="6400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61683947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9647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4"/>
                        </a:rPr>
                        <a:t>LHCB-PAPER-2022-039 </a:t>
                      </a:r>
                    </a:p>
                    <a:p>
                      <a:r>
                        <a:rPr lang="fr-FR" dirty="0">
                          <a:hlinkClick r:id="rId4"/>
                        </a:rPr>
                        <a:t>arXiv:2302.02886</a:t>
                      </a:r>
                      <a:r>
                        <a:rPr lang="fr-FR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19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022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1D3EE-3E56-46F5-9845-7E1AD46F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FBB03-B7FA-4314-ADF1-788C5D4C1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73FD22-F288-4FCE-8531-09F1229E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D7F4DB-0B25-4F9A-8BE4-A536DFBF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20A15F-4F83-4AAA-A773-801B7805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72" y="542627"/>
            <a:ext cx="5231551" cy="57727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112B9B-2DDD-4994-A59C-8B7A973A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7" y="2097362"/>
            <a:ext cx="5954975" cy="38078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AFAC49-F0B5-4D87-9FF2-15D15E405047}"/>
              </a:ext>
            </a:extLst>
          </p:cNvPr>
          <p:cNvSpPr txBox="1"/>
          <p:nvPr/>
        </p:nvSpPr>
        <p:spPr>
          <a:xfrm>
            <a:off x="1382144" y="1583682"/>
            <a:ext cx="448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/>
              <a:t>LHCb</a:t>
            </a:r>
            <a:r>
              <a:rPr lang="fr-FR" sz="3600" dirty="0"/>
              <a:t> </a:t>
            </a:r>
            <a:r>
              <a:rPr lang="fr-FR" sz="3600" dirty="0" err="1"/>
              <a:t>only</a:t>
            </a:r>
            <a:r>
              <a:rPr lang="fr-FR" sz="3600" dirty="0"/>
              <a:t> R(D)-R(D*)</a:t>
            </a:r>
          </a:p>
        </p:txBody>
      </p:sp>
    </p:spTree>
    <p:extLst>
      <p:ext uri="{BB962C8B-B14F-4D97-AF65-F5344CB8AC3E}">
        <p14:creationId xmlns:p14="http://schemas.microsoft.com/office/powerpoint/2010/main" val="2741369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2E060EA4-73DC-4721-AE86-DF243FDAEC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baseline="30000" dirty="0"/>
                  <a:t>  </a:t>
                </a:r>
                <a:br>
                  <a:rPr lang="fr-FR" baseline="30000" dirty="0"/>
                </a:br>
                <a:r>
                  <a:rPr lang="fr-FR" baseline="30000" dirty="0"/>
                  <a:t>            </a:t>
                </a:r>
                <a:r>
                  <a:rPr lang="fr-FR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R</a:t>
                </a:r>
                <a:r>
                  <a:rPr lang="fr-FR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)</a:t>
                </a:r>
                <a:r>
                  <a:rPr lang="fr-FR" dirty="0"/>
                  <a:t>                            High BDT(&gt;0.66</a:t>
                </a:r>
                <a:endParaRPr lang="fr-FR" baseline="30000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2E060EA4-73DC-4721-AE86-DF243FDAE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75" t="-13364" b="-14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34EF4A-D2AC-4C08-9E86-5BB6E6EA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128F621-5943-48DA-961E-1C31578E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34" y="4981779"/>
            <a:ext cx="10515600" cy="43513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26A138-DE01-47B4-A6C4-6892976B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53" y="1907911"/>
            <a:ext cx="5620947" cy="45333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DECEA1-9A65-4236-8876-8C811275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17" y="2040216"/>
            <a:ext cx="5205853" cy="4087091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037151-C829-469F-893C-AAF9A775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0F837-D308-40D3-8195-5643958D051B}"/>
              </a:ext>
            </a:extLst>
          </p:cNvPr>
          <p:cNvSpPr txBox="1"/>
          <p:nvPr/>
        </p:nvSpPr>
        <p:spPr>
          <a:xfrm>
            <a:off x="5508578" y="521934"/>
            <a:ext cx="6069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LHCb-PAPER-2021-044 </a:t>
            </a:r>
            <a:r>
              <a:rPr lang="fr-FR" dirty="0"/>
              <a:t>PhysRevLett128,191803 (2022)</a:t>
            </a:r>
            <a:endParaRPr lang="fr-FR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78563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0EDCA-0EDB-438D-8BDE-BDF565F3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Largest</a:t>
            </a:r>
            <a:r>
              <a:rPr lang="fr-FR" dirty="0"/>
              <a:t> </a:t>
            </a:r>
            <a:r>
              <a:rPr lang="fr-FR" dirty="0" err="1"/>
              <a:t>systematic</a:t>
            </a:r>
            <a:r>
              <a:rPr lang="fr-FR" dirty="0"/>
              <a:t> : </a:t>
            </a:r>
            <a:r>
              <a:rPr lang="fr-FR" dirty="0" err="1"/>
              <a:t>template</a:t>
            </a:r>
            <a:r>
              <a:rPr lang="fr-FR" dirty="0"/>
              <a:t> </a:t>
            </a:r>
            <a:r>
              <a:rPr lang="fr-FR" dirty="0" err="1"/>
              <a:t>shapes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7C6F20-3E3B-4B30-BA39-69F779D4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6FC6CA-EC13-4D4B-9799-FBD9D455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43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2D6E484-E89D-497C-AC0A-BB607E7E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38"/>
            <a:ext cx="10515600" cy="43513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C2F134-FBC0-4537-B755-9A9E366F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4" y="1285462"/>
            <a:ext cx="10041689" cy="48915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6AB90F-8E81-4C0F-9263-40B23B3A8B31}"/>
              </a:ext>
            </a:extLst>
          </p:cNvPr>
          <p:cNvSpPr txBox="1"/>
          <p:nvPr/>
        </p:nvSpPr>
        <p:spPr>
          <a:xfrm>
            <a:off x="2782956" y="6089048"/>
            <a:ext cx="625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LHCb-PAPER-2021-044</a:t>
            </a:r>
            <a:r>
              <a:rPr lang="fr-FR" sz="1200" dirty="0"/>
              <a:t>PhysRevLett128,191803 (2022)</a:t>
            </a:r>
          </a:p>
        </p:txBody>
      </p:sp>
    </p:spTree>
    <p:extLst>
      <p:ext uri="{BB962C8B-B14F-4D97-AF65-F5344CB8AC3E}">
        <p14:creationId xmlns:p14="http://schemas.microsoft.com/office/powerpoint/2010/main" val="3520889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1F22CEF-339A-4ADB-9D77-5B1B7A530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12253984" cy="4351338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:r>
                  <a:rPr lang="fr-FR" dirty="0">
                    <a:latin typeface="Lucida Calligraphy" panose="03010101010101010101" pitchFamily="66" charset="0"/>
                  </a:rPr>
                  <a:t>B(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>
                    <a:sym typeface="Wingdings" panose="05000000000000000000" pitchFamily="2" charset="2"/>
                  </a:rPr>
                  <a:t>)</a:t>
                </a:r>
                <a:r>
                  <a:rPr lang="fr-FR" baseline="-25000" dirty="0">
                    <a:sym typeface="Wingdings" panose="05000000000000000000" pitchFamily="2" charset="2"/>
                  </a:rPr>
                  <a:t>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baseline="-120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baseline="-1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 baseline="-120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b="0" i="1" baseline="-1200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 baseline="-1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baseline="-12000" dirty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=(0.</a:t>
                </a:r>
                <a:r>
                  <a:rPr lang="fr-FR" baseline="-25000" dirty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614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fr-FR" dirty="0"/>
                  <a:t>±</a:t>
                </a:r>
                <a:r>
                  <a:rPr lang="fr-FR" dirty="0">
                    <a:sym typeface="Wingdings" panose="05000000000000000000" pitchFamily="2" charset="2"/>
                  </a:rPr>
                  <a:t> 0.094)%  [PDG2020],</a:t>
                </a:r>
              </a:p>
              <a:p>
                <a:pPr marL="0" indent="0" algn="ctr">
                  <a:buNone/>
                </a:pPr>
                <a:r>
                  <a:rPr lang="fr-FR" sz="3600" dirty="0">
                    <a:solidFill>
                      <a:schemeClr val="accent6">
                        <a:lumMod val="75000"/>
                      </a:schemeClr>
                    </a:solidFill>
                    <a:latin typeface="Lucida Calligraphy" panose="03010101010101010101" pitchFamily="66" charset="0"/>
                  </a:rPr>
                  <a:t>B</a:t>
                </a:r>
                <a:r>
                  <a:rPr lang="fr-FR" sz="3600" dirty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600" dirty="0" err="1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sz="3600" baseline="30000" dirty="0" err="1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:r>
                  <a:rPr lang="fr-FR" sz="3600" dirty="0" err="1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n</a:t>
                </a:r>
                <a:r>
                  <a:rPr lang="fr-FR" sz="3600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̅</a:t>
                </a:r>
                <a:r>
                  <a:rPr lang="fr-FR" sz="36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sz="3600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)</a:t>
                </a:r>
                <a:r>
                  <a:rPr lang="fr-FR" sz="3600" dirty="0">
                    <a:solidFill>
                      <a:schemeClr val="accent6">
                        <a:lumMod val="75000"/>
                      </a:schemeClr>
                    </a:solidFill>
                  </a:rPr>
                  <a:t>=(</a:t>
                </a:r>
                <a:r>
                  <a:rPr lang="fr-FR" sz="3600" dirty="0">
                    <a:solidFill>
                      <a:schemeClr val="accent6">
                        <a:lumMod val="50000"/>
                      </a:schemeClr>
                    </a:solidFill>
                  </a:rPr>
                  <a:t>1,50 ± 0,16 (stat) ± 0,25 (</a:t>
                </a:r>
                <a:r>
                  <a:rPr lang="fr-FR" sz="3600" dirty="0" err="1">
                    <a:solidFill>
                      <a:schemeClr val="accent6">
                        <a:lumMod val="50000"/>
                      </a:schemeClr>
                    </a:solidFill>
                  </a:rPr>
                  <a:t>sys</a:t>
                </a:r>
                <a:r>
                  <a:rPr lang="fr-FR" sz="3600" dirty="0">
                    <a:solidFill>
                      <a:schemeClr val="accent6">
                        <a:lumMod val="50000"/>
                      </a:schemeClr>
                    </a:solidFill>
                  </a:rPr>
                  <a:t>) ± 0,23 (</a:t>
                </a:r>
                <a:r>
                  <a:rPr lang="fr-FR" sz="3600" dirty="0" err="1">
                    <a:solidFill>
                      <a:schemeClr val="accent6">
                        <a:lumMod val="50000"/>
                      </a:schemeClr>
                    </a:solidFill>
                  </a:rPr>
                  <a:t>ext</a:t>
                </a:r>
                <a:r>
                  <a:rPr lang="fr-FR" sz="3600" dirty="0">
                    <a:solidFill>
                      <a:schemeClr val="accent6">
                        <a:lumMod val="50000"/>
                      </a:schemeClr>
                    </a:solidFill>
                  </a:rPr>
                  <a:t>)) % </a:t>
                </a:r>
              </a:p>
              <a:p>
                <a:pPr marL="0" indent="0" algn="ctr">
                  <a:buNone/>
                </a:pPr>
                <a:r>
                  <a:rPr lang="fr-FR" sz="3600" dirty="0">
                    <a:solidFill>
                      <a:schemeClr val="accent2">
                        <a:lumMod val="75000"/>
                      </a:schemeClr>
                    </a:solidFill>
                  </a:rPr>
                  <a:t>(SM expectation=(1.8± 0.1 )%</a:t>
                </a:r>
              </a:p>
              <a:p>
                <a:pPr marL="0" indent="0" algn="ctr">
                  <a:buNone/>
                </a:pPr>
                <a:endParaRPr lang="fr-FR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fr-FR" dirty="0" err="1"/>
                  <a:t>Using</a:t>
                </a:r>
                <a:r>
                  <a:rPr lang="fr-FR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  <a:latin typeface="Lucida Calligraphy" panose="03010101010101010101" pitchFamily="66" charset="0"/>
                    <a:sym typeface="Wingdings" panose="05000000000000000000" pitchFamily="2" charset="2"/>
                  </a:rPr>
                  <a:t>B</a:t>
                </a:r>
                <a:r>
                  <a:rPr lang="fr-FR" dirty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  <m:r>
                      <m:rPr>
                        <m:nor/>
                      </m:rPr>
                      <a:rPr lang="fr-FR" baseline="30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fr-FR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n</a:t>
                </a:r>
                <a:r>
                  <a:rPr lang="fr-FR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̅</a:t>
                </a:r>
                <a:r>
                  <a:rPr lang="fr-FR" baseline="-250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fr-FR" dirty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(6.2</a:t>
                </a:r>
                <a:r>
                  <a:rPr lang="fr-FR" dirty="0">
                    <a:solidFill>
                      <a:schemeClr val="tx1"/>
                    </a:solidFill>
                  </a:rPr>
                  <a:t> ±1.4)% [PDG2020], </a:t>
                </a:r>
                <a:endParaRPr lang="fr-FR" b="0" dirty="0"/>
              </a:p>
              <a:p>
                <a:pPr marL="0" indent="0" algn="ctr">
                  <a:buNone/>
                </a:pPr>
                <a:r>
                  <a:rPr lang="fr-FR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fr-FR" sz="35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R</a:t>
                </a:r>
                <a:r>
                  <a:rPr lang="fr-FR" sz="35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500" dirty="0">
                    <a:solidFill>
                      <a:srgbClr val="FF0000"/>
                    </a:solidFill>
                  </a:rPr>
                  <a:t>)=0.242</a:t>
                </a:r>
                <a:r>
                  <a:rPr lang="fr-FR" sz="3500" b="1" dirty="0">
                    <a:solidFill>
                      <a:srgbClr val="FF0000"/>
                    </a:solidFill>
                  </a:rPr>
                  <a:t> ± </a:t>
                </a:r>
                <a:r>
                  <a:rPr lang="fr-FR" sz="3500" dirty="0">
                    <a:solidFill>
                      <a:srgbClr val="FF0000"/>
                    </a:solidFill>
                  </a:rPr>
                  <a:t>0.026 (stat)</a:t>
                </a:r>
                <a:r>
                  <a:rPr lang="fr-FR" sz="3500" b="1" dirty="0">
                    <a:solidFill>
                      <a:srgbClr val="FF0000"/>
                    </a:solidFill>
                  </a:rPr>
                  <a:t> ± </a:t>
                </a:r>
                <a:r>
                  <a:rPr lang="fr-FR" sz="3500" dirty="0">
                    <a:solidFill>
                      <a:srgbClr val="FF0000"/>
                    </a:solidFill>
                  </a:rPr>
                  <a:t>0.040 (</a:t>
                </a:r>
                <a:r>
                  <a:rPr lang="fr-FR" sz="3500" dirty="0" err="1">
                    <a:solidFill>
                      <a:srgbClr val="FF0000"/>
                    </a:solidFill>
                  </a:rPr>
                  <a:t>syst</a:t>
                </a:r>
                <a:r>
                  <a:rPr lang="fr-FR" sz="3500" dirty="0">
                    <a:solidFill>
                      <a:srgbClr val="FF0000"/>
                    </a:solidFill>
                  </a:rPr>
                  <a:t>)</a:t>
                </a:r>
                <a:r>
                  <a:rPr lang="fr-FR" sz="3500" b="1" dirty="0">
                    <a:solidFill>
                      <a:srgbClr val="FF0000"/>
                    </a:solidFill>
                  </a:rPr>
                  <a:t> ± </a:t>
                </a:r>
                <a:r>
                  <a:rPr lang="fr-FR" sz="3500" dirty="0">
                    <a:solidFill>
                      <a:srgbClr val="FF0000"/>
                    </a:solidFill>
                  </a:rPr>
                  <a:t>0.059 (</a:t>
                </a:r>
                <a:r>
                  <a:rPr lang="fr-FR" sz="3500" dirty="0" err="1">
                    <a:solidFill>
                      <a:srgbClr val="FF0000"/>
                    </a:solidFill>
                  </a:rPr>
                  <a:t>ext</a:t>
                </a:r>
                <a:r>
                  <a:rPr lang="fr-FR" sz="3500" dirty="0">
                    <a:solidFill>
                      <a:srgbClr val="FF0000"/>
                    </a:solidFill>
                  </a:rPr>
                  <a:t>)</a:t>
                </a:r>
                <a:endParaRPr lang="fr-FR" sz="35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algn="ctr"/>
                <a:endParaRPr lang="fr-FR" sz="35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1F22CEF-339A-4ADB-9D77-5B1B7A530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12253984" cy="4351338"/>
              </a:xfrm>
              <a:blipFill>
                <a:blip r:embed="rId2"/>
                <a:stretch>
                  <a:fillRect l="-647" b="-1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74BA40-5337-4367-B972-C058EC72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83EA18-B5A7-48E4-9A4C-186E9E9E09C4}"/>
                  </a:ext>
                </a:extLst>
              </p:cNvPr>
              <p:cNvSpPr txBox="1"/>
              <p:nvPr/>
            </p:nvSpPr>
            <p:spPr>
              <a:xfrm>
                <a:off x="452718" y="1376364"/>
                <a:ext cx="10414926" cy="159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>
                    <a:solidFill>
                      <a:schemeClr val="tx1"/>
                    </a:solidFill>
                    <a:latin typeface="Lucida Calligraphy" panose="03010101010101010101" pitchFamily="66" charset="0"/>
                  </a:rPr>
                  <a:t>K</a:t>
                </a:r>
                <a:r>
                  <a:rPr lang="fr-FR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200" dirty="0">
                    <a:solidFill>
                      <a:schemeClr val="tx1"/>
                    </a:solidFill>
                  </a:rPr>
                  <a:t>) ≡</a:t>
                </a:r>
                <a:r>
                  <a:rPr lang="fr-FR" sz="3200" dirty="0">
                    <a:solidFill>
                      <a:schemeClr val="tx1"/>
                    </a:solidFill>
                    <a:latin typeface="Lucida Calligraphy" panose="03010101010101010101" pitchFamily="66" charset="0"/>
                  </a:rPr>
                  <a:t>B</a:t>
                </a:r>
                <a:r>
                  <a:rPr lang="fr-FR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2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sz="3200" baseline="300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:r>
                  <a:rPr lang="fr-FR" sz="32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n</a:t>
                </a:r>
                <a:r>
                  <a:rPr lang="fr-FR" sz="32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̅</a:t>
                </a:r>
                <a:r>
                  <a:rPr lang="fr-FR" sz="3200" baseline="-250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sz="3200" dirty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)/</a:t>
                </a:r>
                <a:r>
                  <a:rPr lang="fr-FR" sz="3200" dirty="0">
                    <a:solidFill>
                      <a:schemeClr val="tx1"/>
                    </a:solidFill>
                    <a:latin typeface="Lucida Calligraphy" panose="03010101010101010101" pitchFamily="66" charset="0"/>
                  </a:rPr>
                  <a:t>B</a:t>
                </a:r>
                <a:r>
                  <a:rPr lang="fr-FR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2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sz="3200" baseline="300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fr-FR" sz="32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sz="3200" baseline="300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+</a:t>
                </a:r>
                <a:r>
                  <a:rPr lang="fr-FR" sz="3200" dirty="0" err="1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sz="3200" baseline="30000" dirty="0">
                    <a:solidFill>
                      <a:schemeClr val="tx1"/>
                    </a:solidFill>
                  </a:rPr>
                  <a:t>–</a:t>
                </a:r>
                <a:r>
                  <a:rPr lang="fr-FR" sz="32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fr-FR" sz="3200" dirty="0">
                    <a:solidFill>
                      <a:srgbClr val="0070C0"/>
                    </a:solidFill>
                    <a:latin typeface="Lucida Calligraphy" panose="03010101010101010101" pitchFamily="66" charset="0"/>
                  </a:rPr>
                  <a:t> K</a:t>
                </a:r>
                <a:r>
                  <a:rPr lang="fr-FR" sz="32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) = 2.46 </a:t>
                </a:r>
                <a:r>
                  <a:rPr lang="fr-FR" sz="3200" b="1" dirty="0">
                    <a:solidFill>
                      <a:srgbClr val="0070C0"/>
                    </a:solidFill>
                  </a:rPr>
                  <a:t>±</a:t>
                </a:r>
                <a:r>
                  <a:rPr lang="fr-FR" sz="3200" dirty="0">
                    <a:solidFill>
                      <a:srgbClr val="0070C0"/>
                    </a:solidFill>
                  </a:rPr>
                  <a:t> 0,27 (stat)</a:t>
                </a:r>
                <a:r>
                  <a:rPr lang="fr-FR" sz="3200" b="1" dirty="0">
                    <a:solidFill>
                      <a:srgbClr val="0070C0"/>
                    </a:solidFill>
                  </a:rPr>
                  <a:t> ± </a:t>
                </a:r>
                <a:r>
                  <a:rPr lang="fr-FR" sz="3200" dirty="0">
                    <a:solidFill>
                      <a:srgbClr val="0070C0"/>
                    </a:solidFill>
                  </a:rPr>
                  <a:t>0,40 (</a:t>
                </a:r>
                <a:r>
                  <a:rPr lang="fr-FR" sz="3200" dirty="0" err="1">
                    <a:solidFill>
                      <a:srgbClr val="0070C0"/>
                    </a:solidFill>
                  </a:rPr>
                  <a:t>syst</a:t>
                </a:r>
                <a:r>
                  <a:rPr lang="fr-FR" sz="3200" dirty="0">
                    <a:solidFill>
                      <a:srgbClr val="0070C0"/>
                    </a:solidFill>
                  </a:rPr>
                  <a:t>)</a:t>
                </a:r>
              </a:p>
              <a:p>
                <a:pPr algn="ctr"/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83EA18-B5A7-48E4-9A4C-186E9E9E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8" y="1376364"/>
                <a:ext cx="10414926" cy="1592295"/>
              </a:xfrm>
              <a:prstGeom prst="rect">
                <a:avLst/>
              </a:prstGeom>
              <a:blipFill>
                <a:blip r:embed="rId3"/>
                <a:stretch>
                  <a:fillRect t="-5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8">
            <a:extLst>
              <a:ext uri="{FF2B5EF4-FFF2-40B4-BE49-F238E27FC236}">
                <a16:creationId xmlns:a16="http://schemas.microsoft.com/office/drawing/2014/main" id="{C30D3A63-DB7C-4038-852C-96BF2F5F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3A01FA-E4C0-4545-BAEC-C5742D41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1E77BC-95C4-4872-A924-2350073D1034}"/>
              </a:ext>
            </a:extLst>
          </p:cNvPr>
          <p:cNvSpPr txBox="1"/>
          <p:nvPr/>
        </p:nvSpPr>
        <p:spPr>
          <a:xfrm>
            <a:off x="3108249" y="5050749"/>
            <a:ext cx="87656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 (SM expectation=0.324 ± 0.004)</a:t>
            </a:r>
          </a:p>
          <a:p>
            <a:r>
              <a:rPr lang="fr-FR" dirty="0">
                <a:solidFill>
                  <a:srgbClr val="7030A0"/>
                </a:solidFill>
              </a:rPr>
              <a:t>F. </a:t>
            </a:r>
            <a:r>
              <a:rPr lang="fr-FR" dirty="0" err="1">
                <a:solidFill>
                  <a:srgbClr val="7030A0"/>
                </a:solidFill>
              </a:rPr>
              <a:t>Bernlochner</a:t>
            </a:r>
            <a:r>
              <a:rPr lang="fr-FR" dirty="0">
                <a:solidFill>
                  <a:srgbClr val="7030A0"/>
                </a:solidFill>
              </a:rPr>
              <a:t> et al., </a:t>
            </a:r>
            <a:r>
              <a:rPr lang="en-US" dirty="0">
                <a:solidFill>
                  <a:srgbClr val="7030A0"/>
                </a:solidFill>
              </a:rPr>
              <a:t>Physical Review D 99 055008 (2019) </a:t>
            </a:r>
          </a:p>
          <a:p>
            <a:r>
              <a:rPr lang="en-US" dirty="0">
                <a:solidFill>
                  <a:srgbClr val="7030A0"/>
                </a:solidFill>
              </a:rPr>
              <a:t>with input from </a:t>
            </a:r>
            <a:r>
              <a:rPr lang="fr-FR" dirty="0">
                <a:solidFill>
                  <a:srgbClr val="7030A0"/>
                </a:solidFill>
              </a:rPr>
              <a:t>W. Detmold, C. Lehner, S. </a:t>
            </a:r>
            <a:r>
              <a:rPr lang="fr-FR" dirty="0" err="1">
                <a:solidFill>
                  <a:srgbClr val="7030A0"/>
                </a:solidFill>
              </a:rPr>
              <a:t>Meinel</a:t>
            </a:r>
            <a:r>
              <a:rPr lang="fr-FR" dirty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Physical Review D 92 034503 (2015)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71CCC0-4BD0-4CFC-8469-A5C547497AD3}"/>
              </a:ext>
            </a:extLst>
          </p:cNvPr>
          <p:cNvSpPr txBox="1"/>
          <p:nvPr/>
        </p:nvSpPr>
        <p:spPr>
          <a:xfrm>
            <a:off x="145774" y="545367"/>
            <a:ext cx="3383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LHCb-PAPER-2021-044</a:t>
            </a:r>
          </a:p>
          <a:p>
            <a:pPr algn="ctr"/>
            <a:r>
              <a:rPr lang="fr-FR" sz="1200" dirty="0"/>
              <a:t>PhysRevLett128,191803 (2022)</a:t>
            </a:r>
          </a:p>
        </p:txBody>
      </p:sp>
    </p:spTree>
    <p:extLst>
      <p:ext uri="{BB962C8B-B14F-4D97-AF65-F5344CB8AC3E}">
        <p14:creationId xmlns:p14="http://schemas.microsoft.com/office/powerpoint/2010/main" val="16836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13F54-8137-4C17-B1C2-57D8CE86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Constraints</a:t>
            </a:r>
            <a:r>
              <a:rPr lang="fr-FR" dirty="0"/>
              <a:t> on New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        (</a:t>
            </a:r>
            <a:r>
              <a:rPr lang="fr-FR" dirty="0" err="1"/>
              <a:t>including</a:t>
            </a:r>
            <a:r>
              <a:rPr lang="fr-FR" dirty="0"/>
              <a:t> all </a:t>
            </a:r>
            <a:r>
              <a:rPr lang="fr-FR" dirty="0" err="1"/>
              <a:t>meson-based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3517E-230B-4DF9-9987-55FD508F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05AA9B9-63E6-41AE-81F3-B2ED1DD6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47" y="2237867"/>
            <a:ext cx="9485756" cy="219683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A6AC32-8E99-404A-A029-34528ECB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C2F129-401E-4B43-8D09-70410762DBF2}"/>
              </a:ext>
            </a:extLst>
          </p:cNvPr>
          <p:cNvSpPr txBox="1"/>
          <p:nvPr/>
        </p:nvSpPr>
        <p:spPr>
          <a:xfrm>
            <a:off x="2495550" y="4645800"/>
            <a:ext cx="59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 </a:t>
            </a:r>
            <a:r>
              <a:rPr lang="fr-FR" dirty="0" err="1"/>
              <a:t>Datta</a:t>
            </a:r>
            <a:r>
              <a:rPr lang="fr-FR" dirty="0"/>
              <a:t> et al., Journal </a:t>
            </a:r>
            <a:r>
              <a:rPr lang="en-US" dirty="0"/>
              <a:t>of High Energy Physics 1708 (2017) 131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903F2-2F24-47DC-9908-156AFC7A8D12}"/>
              </a:ext>
            </a:extLst>
          </p:cNvPr>
          <p:cNvSpPr/>
          <p:nvPr/>
        </p:nvSpPr>
        <p:spPr>
          <a:xfrm>
            <a:off x="971550" y="3421751"/>
            <a:ext cx="9010650" cy="922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0BD210-2FF3-41EC-A7A8-447D17BBAF95}"/>
              </a:ext>
            </a:extLst>
          </p:cNvPr>
          <p:cNvSpPr txBox="1"/>
          <p:nvPr/>
        </p:nvSpPr>
        <p:spPr>
          <a:xfrm>
            <a:off x="2407598" y="4981881"/>
            <a:ext cx="7009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Our </a:t>
            </a:r>
            <a:r>
              <a:rPr lang="fr-FR" sz="2800" dirty="0" err="1">
                <a:solidFill>
                  <a:srgbClr val="002060"/>
                </a:solidFill>
              </a:rPr>
              <a:t>result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excludes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regions</a:t>
            </a:r>
            <a:r>
              <a:rPr lang="fr-FR" sz="2800" dirty="0">
                <a:solidFill>
                  <a:srgbClr val="002060"/>
                </a:solidFill>
              </a:rPr>
              <a:t> of the </a:t>
            </a:r>
            <a:r>
              <a:rPr lang="fr-FR" sz="2800" dirty="0" err="1">
                <a:solidFill>
                  <a:srgbClr val="002060"/>
                </a:solidFill>
              </a:rPr>
              <a:t>parameter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space</a:t>
            </a:r>
            <a:r>
              <a:rPr lang="fr-FR" sz="2800" dirty="0">
                <a:solidFill>
                  <a:srgbClr val="002060"/>
                </a:solidFill>
              </a:rPr>
              <a:t> of effective </a:t>
            </a:r>
            <a:r>
              <a:rPr lang="fr-FR" sz="2800" dirty="0" err="1">
                <a:solidFill>
                  <a:srgbClr val="002060"/>
                </a:solidFill>
              </a:rPr>
              <a:t>theories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with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only</a:t>
            </a:r>
            <a:r>
              <a:rPr lang="fr-FR" sz="2800" dirty="0">
                <a:solidFill>
                  <a:srgbClr val="002060"/>
                </a:solidFill>
              </a:rPr>
              <a:t> one </a:t>
            </a:r>
            <a:r>
              <a:rPr lang="fr-FR" sz="2800" dirty="0" err="1">
                <a:solidFill>
                  <a:srgbClr val="002060"/>
                </a:solidFill>
              </a:rPr>
              <a:t>vector</a:t>
            </a:r>
            <a:r>
              <a:rPr lang="fr-FR" sz="2800" dirty="0">
                <a:solidFill>
                  <a:srgbClr val="002060"/>
                </a:solidFill>
              </a:rPr>
              <a:t>, axial-</a:t>
            </a:r>
            <a:r>
              <a:rPr lang="fr-FR" sz="2800" dirty="0" err="1">
                <a:solidFill>
                  <a:srgbClr val="002060"/>
                </a:solidFill>
              </a:rPr>
              <a:t>vector</a:t>
            </a:r>
            <a:r>
              <a:rPr lang="fr-FR" sz="2800" dirty="0">
                <a:solidFill>
                  <a:srgbClr val="002060"/>
                </a:solidFill>
              </a:rPr>
              <a:t> or </a:t>
            </a:r>
            <a:r>
              <a:rPr lang="fr-FR" sz="2800" dirty="0" err="1">
                <a:solidFill>
                  <a:srgbClr val="002060"/>
                </a:solidFill>
              </a:rPr>
              <a:t>tensor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coupling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9C11E6A-A70D-487E-B519-215952D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8" y="2666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600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8CB45-896F-4F24-80D1-0ED8EC72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52250"/>
            <a:ext cx="11359896" cy="10716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Semitauonic</a:t>
            </a:r>
            <a:r>
              <a:rPr lang="fr-FR" dirty="0"/>
              <a:t> prospects in </a:t>
            </a:r>
            <a:r>
              <a:rPr lang="fr-FR" dirty="0" err="1"/>
              <a:t>LHCb</a:t>
            </a:r>
            <a:br>
              <a:rPr lang="fr-FR" dirty="0"/>
            </a:b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LHCb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now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leading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field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which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thought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impossible to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address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D3855-F6BE-47E9-987F-64C28954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r>
              <a:rPr lang="fr-FR" dirty="0" err="1"/>
              <a:t>Many</a:t>
            </a:r>
            <a:r>
              <a:rPr lang="fr-FR" dirty="0"/>
              <a:t> more </a:t>
            </a:r>
            <a:r>
              <a:rPr lang="fr-FR" dirty="0" err="1"/>
              <a:t>semitauonic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soon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muonic</a:t>
            </a:r>
            <a:r>
              <a:rPr lang="fr-FR" dirty="0"/>
              <a:t> and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hadronic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t</a:t>
            </a:r>
            <a:r>
              <a:rPr lang="fr-FR" dirty="0"/>
              <a:t> </a:t>
            </a:r>
            <a:r>
              <a:rPr lang="fr-FR" dirty="0" err="1"/>
              <a:t>decay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 :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D*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polarization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measurement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R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(D*),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R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(D**°), 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R(D°), R(D</a:t>
            </a:r>
            <a:r>
              <a:rPr lang="fr-FR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using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the full Run2 data</a:t>
            </a:r>
          </a:p>
          <a:p>
            <a:pPr lvl="1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(D</a:t>
            </a:r>
            <a:r>
              <a:rPr lang="fr-FR" baseline="300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fr-FR" dirty="0"/>
              <a:t>Work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ongoing</a:t>
            </a:r>
            <a:r>
              <a:rPr lang="fr-FR" dirty="0"/>
              <a:t> on </a:t>
            </a:r>
            <a:r>
              <a:rPr lang="fr-FR" dirty="0">
                <a:latin typeface="Lucida Calligraphy" panose="03010101010101010101" pitchFamily="66" charset="0"/>
              </a:rPr>
              <a:t>R</a:t>
            </a:r>
            <a:r>
              <a:rPr lang="fr-FR" dirty="0"/>
              <a:t>(</a:t>
            </a:r>
            <a:r>
              <a:rPr lang="fr-FR" dirty="0" err="1"/>
              <a:t>D</a:t>
            </a:r>
            <a:r>
              <a:rPr lang="fr-FR" baseline="-25000" dirty="0" err="1"/>
              <a:t>s</a:t>
            </a:r>
            <a:r>
              <a:rPr lang="fr-FR" dirty="0"/>
              <a:t>), </a:t>
            </a:r>
            <a:r>
              <a:rPr lang="fr-FR" dirty="0">
                <a:latin typeface="Lucida Calligraphy" panose="03010101010101010101" pitchFamily="66" charset="0"/>
              </a:rPr>
              <a:t>R</a:t>
            </a:r>
            <a:r>
              <a:rPr lang="fr-FR" dirty="0"/>
              <a:t>(J/</a:t>
            </a:r>
            <a:r>
              <a:rPr lang="fr-FR" dirty="0">
                <a:latin typeface="Symbol" panose="05050102010706020507" pitchFamily="18" charset="2"/>
              </a:rPr>
              <a:t>y</a:t>
            </a:r>
            <a:r>
              <a:rPr lang="fr-FR" dirty="0"/>
              <a:t>), full </a:t>
            </a:r>
            <a:r>
              <a:rPr lang="fr-FR" dirty="0" err="1"/>
              <a:t>angular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5CDBCC-40B6-415F-BB46-89198C16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3262C-A4F5-4061-BAF1-FF2C86CF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46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CA8C6AC-2246-4CE6-B57F-DDE3A2B7C7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2650" y="5268389"/>
          <a:ext cx="10515600" cy="3657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2478167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43916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Rev. Mod. Phys. 94, 015003 (2022)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5510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050925E-DD12-4315-8834-AA9C2CB3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44538"/>
            <a:ext cx="3639969" cy="2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7D1B6-589C-4CAE-93BE-D4EBC9ED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750546"/>
          </a:xfrm>
        </p:spPr>
        <p:txBody>
          <a:bodyPr/>
          <a:lstStyle/>
          <a:p>
            <a:pPr algn="ctr"/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model, Lepton </a:t>
            </a:r>
            <a:r>
              <a:rPr lang="fr-FR" dirty="0" err="1"/>
              <a:t>Flavour</a:t>
            </a:r>
            <a:r>
              <a:rPr lang="fr-FR" dirty="0"/>
              <a:t> violation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(</a:t>
            </a:r>
            <a:r>
              <a:rPr lang="fr-FR" dirty="0" err="1"/>
              <a:t>B</a:t>
            </a:r>
            <a:r>
              <a:rPr lang="fr-FR" sz="2800" dirty="0" err="1">
                <a:sym typeface="Wingdings" panose="05000000000000000000" pitchFamily="2" charset="2"/>
              </a:rPr>
              <a:t>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mt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K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mt</a:t>
            </a:r>
            <a:r>
              <a:rPr lang="fr-FR" dirty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4A0B6-9C82-4541-8944-011E870F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F98930-06E5-43D1-92FB-EBD325F8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751733-CD74-4BCC-B9DC-9526B90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1510D1-5812-44C6-9F77-D928D401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2771"/>
            <a:ext cx="9688990" cy="4677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166F1D-9E58-4C07-8016-DE7DCBD479F6}"/>
              </a:ext>
            </a:extLst>
          </p:cNvPr>
          <p:cNvSpPr/>
          <p:nvPr/>
        </p:nvSpPr>
        <p:spPr>
          <a:xfrm>
            <a:off x="3555241" y="1662771"/>
            <a:ext cx="547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C. </a:t>
            </a:r>
            <a:r>
              <a:rPr lang="fr-FR" b="1" dirty="0" err="1">
                <a:solidFill>
                  <a:srgbClr val="0070C0"/>
                </a:solidFill>
              </a:rPr>
              <a:t>Cornella</a:t>
            </a:r>
            <a:r>
              <a:rPr lang="fr-FR" b="1" dirty="0">
                <a:solidFill>
                  <a:srgbClr val="0070C0"/>
                </a:solidFill>
              </a:rPr>
              <a:t> et al., https://arxiv.org/pdf/2103.16558.pdf</a:t>
            </a:r>
          </a:p>
        </p:txBody>
      </p:sp>
    </p:spTree>
    <p:extLst>
      <p:ext uri="{BB962C8B-B14F-4D97-AF65-F5344CB8AC3E}">
        <p14:creationId xmlns:p14="http://schemas.microsoft.com/office/powerpoint/2010/main" val="10302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FB18D-0634-416F-9F30-B87F0C4F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9EC4A-E63B-4A6C-BE75-723866A5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3145F-7264-49D3-AF58-382FEA02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D2F3E2-8010-41D0-9FAB-50FFB2E0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AF24A6-1243-447E-9CD6-93636608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0004049" cy="53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4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B510-A23F-4898-9406-D8B8BBB8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4AA85-1B0A-4F12-B9B0-754F01073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B5667-7D4C-4E7E-8828-3DAE3F68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864CE-6B9E-4707-B814-40C69A26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4C2FF2-0FEB-4F7D-8863-1DAE9929A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357023"/>
            <a:ext cx="7602011" cy="41439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088C14-6855-45A0-A9A6-4A446782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50345" cy="53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C78637B-E142-4008-AC62-6222C70044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720970"/>
                <a:ext cx="10820400" cy="401280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FR" sz="4800" dirty="0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R(D</a:t>
                </a:r>
                <a:r>
                  <a:rPr lang="fr-FR" sz="4800" baseline="30000" dirty="0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(*)</a:t>
                </a:r>
                <a:r>
                  <a:rPr lang="fr-FR" sz="4800" dirty="0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) </a:t>
                </a:r>
                <a:r>
                  <a:rPr lang="fr-FR" sz="4800" dirty="0" err="1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measurements</a:t>
                </a:r>
                <a:r>
                  <a:rPr lang="fr-FR" sz="4800" dirty="0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 in </a:t>
                </a:r>
                <a:r>
                  <a:rPr lang="fr-FR" sz="4800" dirty="0" err="1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LHCb</a:t>
                </a:r>
                <a:br>
                  <a:rPr lang="fr-FR" sz="4800" dirty="0"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</a:br>
                <a:r>
                  <a:rPr lang="fr-FR" sz="4800" dirty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R(D)=BR(</a:t>
                </a:r>
                <a:r>
                  <a:rPr lang="fr-FR" sz="4800" dirty="0" err="1">
                    <a:solidFill>
                      <a:srgbClr val="00B0F0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B</a:t>
                </a:r>
                <a:r>
                  <a:rPr lang="fr-FR" sz="3200" dirty="0" err="1">
                    <a:solidFill>
                      <a:srgbClr val="00B0F0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lang="fr-FR" sz="4800" dirty="0" err="1">
                    <a:solidFill>
                      <a:srgbClr val="00B0F0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D</a:t>
                </a:r>
                <a:r>
                  <a:rPr lang="fr-FR" sz="4800" dirty="0" err="1">
                    <a:solidFill>
                      <a:srgbClr val="00B0F0"/>
                    </a:solidFill>
                    <a:latin typeface="Symbol" panose="05050102010706020507" pitchFamily="18" charset="2"/>
                    <a:ea typeface="+mn-ea"/>
                    <a:cs typeface="+mn-cs"/>
                    <a:sym typeface="Wingdings" panose="05000000000000000000" pitchFamily="2" charset="2"/>
                  </a:rPr>
                  <a:t>tn</a:t>
                </a:r>
                <a:r>
                  <a:rPr lang="fr-FR" sz="4800" dirty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)/</a:t>
                </a:r>
                <a:r>
                  <a:rPr lang="fr-FR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BR(</a:t>
                </a:r>
                <a:r>
                  <a:rPr lang="fr-FR" dirty="0" err="1">
                    <a:solidFill>
                      <a:srgbClr val="00B0F0"/>
                    </a:solidFill>
                    <a:sym typeface="Wingdings" panose="05000000000000000000" pitchFamily="2" charset="2"/>
                  </a:rPr>
                  <a:t>B</a:t>
                </a:r>
                <a:r>
                  <a:rPr lang="fr-FR" sz="2800" dirty="0" err="1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fr-FR" dirty="0" err="1">
                    <a:solidFill>
                      <a:srgbClr val="00B0F0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fr-FR" dirty="0" err="1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mn</a:t>
                </a:r>
                <a:r>
                  <a:rPr lang="fr-FR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)</a:t>
                </a:r>
                <a:br>
                  <a:rPr lang="fr-FR" dirty="0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</a:b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m</a:t>
                </a:r>
                <a:r>
                  <a:rPr lang="fr-FR" baseline="30000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:r>
                  <a:rPr lang="fr-FR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n</a:t>
                </a:r>
                <a:r>
                  <a:rPr lang="fr-FR" baseline="-25000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t</a:t>
                </a:r>
                <a:r>
                  <a:rPr lang="fr-FR" baseline="-25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n</a:t>
                </a:r>
                <a:r>
                  <a:rPr lang="fr-FR" baseline="-25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m                           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–</a:t>
                </a:r>
                <a:r>
                  <a:rPr lang="fr-FR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baseline="30000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+</a:t>
                </a:r>
                <a:r>
                  <a:rPr lang="fr-FR" dirty="0" err="1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–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(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0</a:t>
                </a:r>
                <a:r>
                  <a:rPr lang="fr-FR" baseline="30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)n</a:t>
                </a:r>
                <a:r>
                  <a:rPr lang="fr-FR" baseline="-25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t</a:t>
                </a:r>
                <a:br>
                  <a:rPr lang="fr-FR" baseline="-25000" dirty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</a:rPr>
                </a:br>
                <a:r>
                  <a:rPr lang="fr-FR" baseline="-25000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                                                   </a:t>
                </a:r>
                <a:endParaRPr lang="fr-F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C78637B-E142-4008-AC62-6222C7004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720970"/>
                <a:ext cx="10820400" cy="4012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5D12F-CC04-48BC-B76F-C17E0C2E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6682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r-FR" dirty="0"/>
              <a:t>Pros</a:t>
            </a:r>
          </a:p>
          <a:p>
            <a:pPr lvl="1"/>
            <a:r>
              <a:rPr lang="fr-FR" sz="2800" dirty="0"/>
              <a:t>Direct </a:t>
            </a:r>
            <a:r>
              <a:rPr lang="fr-FR" sz="2800" dirty="0" err="1"/>
              <a:t>measurement</a:t>
            </a:r>
            <a:r>
              <a:rPr lang="fr-FR" sz="2800" dirty="0"/>
              <a:t> of R(D,D*)  </a:t>
            </a:r>
          </a:p>
          <a:p>
            <a:pPr lvl="1"/>
            <a:r>
              <a:rPr lang="fr-FR" sz="2800" dirty="0"/>
              <a:t>High </a:t>
            </a:r>
            <a:r>
              <a:rPr lang="fr-FR" sz="2800" dirty="0" err="1"/>
              <a:t>statistics</a:t>
            </a:r>
            <a:endParaRPr lang="fr-FR" sz="2800" dirty="0"/>
          </a:p>
          <a:p>
            <a:r>
              <a:rPr lang="fr-FR" dirty="0"/>
              <a:t>Cons</a:t>
            </a:r>
          </a:p>
          <a:p>
            <a:pPr lvl="1"/>
            <a:r>
              <a:rPr lang="fr-FR" sz="2800" dirty="0"/>
              <a:t>Double </a:t>
            </a:r>
            <a:r>
              <a:rPr lang="fr-FR" sz="2800" dirty="0" err="1"/>
              <a:t>charm</a:t>
            </a:r>
            <a:r>
              <a:rPr lang="fr-FR" sz="2800" dirty="0"/>
              <a:t> background control must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very</a:t>
            </a:r>
            <a:r>
              <a:rPr lang="fr-FR" sz="2800" dirty="0"/>
              <a:t> good (</a:t>
            </a:r>
            <a:r>
              <a:rPr lang="fr-FR" sz="2800" dirty="0" err="1">
                <a:solidFill>
                  <a:srgbClr val="C00000"/>
                </a:solidFill>
              </a:rPr>
              <a:t>mostly</a:t>
            </a:r>
            <a:r>
              <a:rPr lang="fr-FR" sz="2800" dirty="0">
                <a:solidFill>
                  <a:srgbClr val="C00000"/>
                </a:solidFill>
              </a:rPr>
              <a:t> D</a:t>
            </a:r>
            <a:r>
              <a:rPr lang="fr-FR" sz="2800" baseline="30000" dirty="0">
                <a:solidFill>
                  <a:srgbClr val="C00000"/>
                </a:solidFill>
              </a:rPr>
              <a:t>+</a:t>
            </a:r>
            <a:r>
              <a:rPr lang="fr-FR" sz="2800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fr-FR" sz="2800" dirty="0"/>
              <a:t>Sensitive to D**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 m</a:t>
            </a:r>
            <a:r>
              <a:rPr lang="fr-FR" sz="2800" baseline="300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fr-FR" sz="2800" baseline="-250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endParaRPr lang="fr-FR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389DCE-884C-48CA-B9C2-F8CC2516B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26682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r-FR" dirty="0"/>
              <a:t>Pros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measure</a:t>
            </a:r>
            <a:r>
              <a:rPr lang="fr-FR" dirty="0"/>
              <a:t> the </a:t>
            </a:r>
            <a:r>
              <a:rPr lang="fr-FR" dirty="0">
                <a:latin typeface="Symbol" panose="05050102010706020507" pitchFamily="18" charset="2"/>
              </a:rPr>
              <a:t>t</a:t>
            </a:r>
            <a:r>
              <a:rPr lang="fr-FR" dirty="0"/>
              <a:t> vertex </a:t>
            </a:r>
            <a:r>
              <a:rPr lang="fr-FR" dirty="0" err="1"/>
              <a:t>is</a:t>
            </a:r>
            <a:r>
              <a:rPr lang="fr-FR" dirty="0"/>
              <a:t> the key to </a:t>
            </a:r>
            <a:r>
              <a:rPr lang="fr-FR" dirty="0" err="1"/>
              <a:t>reject</a:t>
            </a:r>
            <a:r>
              <a:rPr lang="fr-FR" dirty="0"/>
              <a:t> the background and </a:t>
            </a:r>
            <a:r>
              <a:rPr lang="fr-FR" dirty="0" err="1"/>
              <a:t>obtain</a:t>
            </a:r>
            <a:r>
              <a:rPr lang="fr-FR" dirty="0"/>
              <a:t> a high </a:t>
            </a:r>
            <a:r>
              <a:rPr lang="fr-FR" dirty="0" err="1"/>
              <a:t>purity</a:t>
            </a:r>
            <a:r>
              <a:rPr lang="fr-FR" dirty="0"/>
              <a:t> </a:t>
            </a:r>
            <a:r>
              <a:rPr lang="fr-FR" dirty="0" err="1"/>
              <a:t>sample</a:t>
            </a:r>
            <a:endParaRPr lang="fr-FR" dirty="0"/>
          </a:p>
          <a:p>
            <a:pPr lvl="1"/>
            <a:r>
              <a:rPr lang="fr-FR" dirty="0"/>
              <a:t>The 3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of the </a:t>
            </a:r>
            <a:r>
              <a:rPr lang="fr-FR" dirty="0">
                <a:latin typeface="Symbol" panose="05050102010706020507" pitchFamily="18" charset="2"/>
              </a:rPr>
              <a:t>t</a:t>
            </a:r>
            <a:r>
              <a:rPr lang="fr-FR" dirty="0"/>
              <a:t> </a:t>
            </a:r>
            <a:r>
              <a:rPr lang="fr-FR" dirty="0" err="1"/>
              <a:t>decay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: possible to </a:t>
            </a:r>
            <a:r>
              <a:rPr lang="fr-FR" dirty="0" err="1"/>
              <a:t>distinguish</a:t>
            </a:r>
            <a:r>
              <a:rPr lang="fr-FR" dirty="0">
                <a:latin typeface="Symbol" panose="05050102010706020507" pitchFamily="18" charset="2"/>
              </a:rPr>
              <a:t> t </a:t>
            </a:r>
            <a:r>
              <a:rPr lang="fr-FR" dirty="0" err="1"/>
              <a:t>decays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main double </a:t>
            </a:r>
            <a:r>
              <a:rPr lang="fr-FR" dirty="0" err="1"/>
              <a:t>charm</a:t>
            </a:r>
            <a:r>
              <a:rPr lang="fr-FR" dirty="0"/>
              <a:t> background </a:t>
            </a:r>
            <a:r>
              <a:rPr lang="fr-FR" dirty="0" err="1">
                <a:solidFill>
                  <a:srgbClr val="C00000"/>
                </a:solidFill>
              </a:rPr>
              <a:t>from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D</a:t>
            </a:r>
            <a:r>
              <a:rPr lang="fr-FR" baseline="-25000" dirty="0" err="1">
                <a:solidFill>
                  <a:srgbClr val="C00000"/>
                </a:solidFill>
              </a:rPr>
              <a:t>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decays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/>
              <a:t>Cons</a:t>
            </a:r>
          </a:p>
          <a:p>
            <a:pPr lvl="1"/>
            <a:r>
              <a:rPr lang="fr-FR" dirty="0"/>
              <a:t>Access to R(D) </a:t>
            </a:r>
            <a:r>
              <a:rPr lang="fr-FR" dirty="0" err="1"/>
              <a:t>requires</a:t>
            </a:r>
            <a:r>
              <a:rPr lang="fr-FR" dirty="0"/>
              <a:t> an </a:t>
            </a:r>
            <a:r>
              <a:rPr lang="fr-FR" dirty="0" err="1"/>
              <a:t>external</a:t>
            </a:r>
            <a:r>
              <a:rPr lang="fr-FR" dirty="0"/>
              <a:t> BR</a:t>
            </a:r>
          </a:p>
          <a:p>
            <a:pPr lvl="1"/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statistics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9A39AF-C6D9-4D5D-8DBE-0470B72A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IJCLab seminar June 5,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BA844A-1923-402C-A615-E78EB1F9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84FA25-0671-4D57-8D47-7F906221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67425"/>
            <a:ext cx="1264920" cy="790575"/>
          </a:xfrm>
          <a:prstGeom prst="rect">
            <a:avLst/>
          </a:prstGeom>
        </p:spPr>
      </p:pic>
      <p:pic>
        <p:nvPicPr>
          <p:cNvPr id="8" name="Picture 2" descr="CANDIDATURE EN MASTERS DE L'UNIVERSITÉ PARIS-SACLAY POUR 2020-2021 | Campus  France">
            <a:extLst>
              <a:ext uri="{FF2B5EF4-FFF2-40B4-BE49-F238E27FC236}">
                <a16:creationId xmlns:a16="http://schemas.microsoft.com/office/drawing/2014/main" id="{73D6681B-FD81-4A8D-BCB3-5FB952C3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15" y="6067425"/>
            <a:ext cx="1593185" cy="8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C61805-4B44-4CD2-A973-49F07959E24F}"/>
              </a:ext>
            </a:extLst>
          </p:cNvPr>
          <p:cNvSpPr txBox="1"/>
          <p:nvPr/>
        </p:nvSpPr>
        <p:spPr>
          <a:xfrm>
            <a:off x="7339584" y="1897496"/>
            <a:ext cx="254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Made in LAL ! </a:t>
            </a:r>
          </a:p>
        </p:txBody>
      </p:sp>
    </p:spTree>
    <p:extLst>
      <p:ext uri="{BB962C8B-B14F-4D97-AF65-F5344CB8AC3E}">
        <p14:creationId xmlns:p14="http://schemas.microsoft.com/office/powerpoint/2010/main" val="144630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F4778-DD8B-4D6A-AD44-0EE52ED8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9338" cy="1325563"/>
          </a:xfrm>
        </p:spPr>
        <p:txBody>
          <a:bodyPr/>
          <a:lstStyle/>
          <a:p>
            <a:pPr algn="ctr"/>
            <a:r>
              <a:rPr lang="fr-FR" dirty="0" err="1"/>
              <a:t>Simultaneous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of R(D) and R(D*)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muonic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t</a:t>
            </a:r>
            <a:r>
              <a:rPr lang="fr-FR" dirty="0"/>
              <a:t> </a:t>
            </a:r>
            <a:r>
              <a:rPr lang="fr-FR" dirty="0" err="1"/>
              <a:t>decays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4E7F2-7433-48A1-A118-A9BF92EA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9BD2D7-5CD5-4BC8-B847-C364F4E6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IJCLab seminar June 5,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C99D82-16D5-4376-BA62-9C20CE5B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B32-880F-412D-ACA4-58E741BCF9A2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68F1F0-A568-4629-9862-4066B54F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31" y="1646238"/>
            <a:ext cx="5883388" cy="43513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B329AF-0727-42C0-816A-53505722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7" y="1870075"/>
            <a:ext cx="6494334" cy="42132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3EDF1B-4A17-4A01-A738-A2EC052D7D06}"/>
              </a:ext>
            </a:extLst>
          </p:cNvPr>
          <p:cNvSpPr txBox="1"/>
          <p:nvPr/>
        </p:nvSpPr>
        <p:spPr>
          <a:xfrm>
            <a:off x="8848344" y="156517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LHCb-PAPER-2022-039</a:t>
            </a:r>
          </a:p>
          <a:p>
            <a:pPr algn="ctr"/>
            <a:r>
              <a:rPr lang="fr-FR" dirty="0"/>
              <a:t> arxiv:2302.02886</a:t>
            </a:r>
          </a:p>
        </p:txBody>
      </p:sp>
    </p:spTree>
    <p:extLst>
      <p:ext uri="{BB962C8B-B14F-4D97-AF65-F5344CB8AC3E}">
        <p14:creationId xmlns:p14="http://schemas.microsoft.com/office/powerpoint/2010/main" val="2030768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52540</TotalTime>
  <Words>1579</Words>
  <Application>Microsoft Office PowerPoint</Application>
  <PresentationFormat>Grand écran</PresentationFormat>
  <Paragraphs>276</Paragraphs>
  <Slides>46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Lucida Calligraphy</vt:lpstr>
      <vt:lpstr>OpenSans-Italic</vt:lpstr>
      <vt:lpstr>OpenSans-Regular</vt:lpstr>
      <vt:lpstr>SFRM1000</vt:lpstr>
      <vt:lpstr>Symbol</vt:lpstr>
      <vt:lpstr>Wingdings</vt:lpstr>
      <vt:lpstr>Thème Office</vt:lpstr>
      <vt:lpstr>     Study of Lepton Violation Universality with semitauonic decays in LHCb   Status and Prospects </vt:lpstr>
      <vt:lpstr> Lepton Flavour Universality</vt:lpstr>
      <vt:lpstr>Panorama of SM anomalies A. Crivellin , arxiv:hep-ph  2304.01694</vt:lpstr>
      <vt:lpstr>Présentation PowerPoint</vt:lpstr>
      <vt:lpstr>In this model, Lepton Flavour violation should be seen (Bmt, Kmt)</vt:lpstr>
      <vt:lpstr>Présentation PowerPoint</vt:lpstr>
      <vt:lpstr>Présentation PowerPoint</vt:lpstr>
      <vt:lpstr>R(D(*)) measurements in LHCb R(D)=BR(BDtn)/BR(BDmn) t-→m-nt nm                           t-→ p –p+p – (p 0 )nt                                                    </vt:lpstr>
      <vt:lpstr>Simultaneous measurement of R(D) and R(D*) using muonic t decays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New R(D*) measurement with hadronic t decays  at 13 TeV(2 fb-1) Vertex topology of the usual B decay 100 times larger than the signal</vt:lpstr>
      <vt:lpstr>Selection: detached vertex</vt:lpstr>
      <vt:lpstr>Présentation PowerPoint</vt:lpstr>
      <vt:lpstr>Présentation PowerPoint</vt:lpstr>
      <vt:lpstr>Using ReDECAY was key to get high stat MC</vt:lpstr>
      <vt:lpstr>Présentation PowerPoint</vt:lpstr>
      <vt:lpstr>Detailed phenomenology study of inclusive Ds decays in 3 pions   (Bo Fang, Paris Saclay, Wuhan co internship PhD student)</vt:lpstr>
      <vt:lpstr>D+s  hp+p°</vt:lpstr>
      <vt:lpstr>D+s  hp+p-p+</vt:lpstr>
      <vt:lpstr>D+s  f/wp+p-p+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Backup</vt:lpstr>
      <vt:lpstr>Présentation PowerPoint</vt:lpstr>
      <vt:lpstr>Présentation PowerPoint</vt:lpstr>
      <vt:lpstr>Présentation PowerPoint</vt:lpstr>
      <vt:lpstr>Présentation PowerPoint</vt:lpstr>
      <vt:lpstr>Upcoming D* polarization measurement in B°D*tn decays in LHCb</vt:lpstr>
      <vt:lpstr>D* polarization very sensitive to NP mediator spin</vt:lpstr>
      <vt:lpstr>Kinematic reconstruction of B°D*tn </vt:lpstr>
      <vt:lpstr>Corrections for unpolarized events</vt:lpstr>
      <vt:lpstr>Fit using pseudo-data sample</vt:lpstr>
      <vt:lpstr> R(D(*)) summary</vt:lpstr>
      <vt:lpstr>Présentation PowerPoint</vt:lpstr>
      <vt:lpstr>               R(Λ_c^+)                            High BDT(&gt;0.66</vt:lpstr>
      <vt:lpstr>Largest systematic : template shapes</vt:lpstr>
      <vt:lpstr>Physics results </vt:lpstr>
      <vt:lpstr>Constraints on New Physics models           (including all meson-based results)</vt:lpstr>
      <vt:lpstr>Semitauonic prospects in LHCb LHCb is now leading this field, which was thought to be impossible to address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R(Lc) update</dc:title>
  <dc:creator>Guy Wormser</dc:creator>
  <cp:lastModifiedBy>Guy Wormser</cp:lastModifiedBy>
  <cp:revision>230</cp:revision>
  <dcterms:created xsi:type="dcterms:W3CDTF">2021-04-06T11:44:25Z</dcterms:created>
  <dcterms:modified xsi:type="dcterms:W3CDTF">2023-06-05T07:53:45Z</dcterms:modified>
</cp:coreProperties>
</file>