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 id="2147483713" r:id="rId2"/>
  </p:sldMasterIdLst>
  <p:notesMasterIdLst>
    <p:notesMasterId r:id="rId23"/>
  </p:notesMasterIdLst>
  <p:sldIdLst>
    <p:sldId id="256" r:id="rId3"/>
    <p:sldId id="1736" r:id="rId4"/>
    <p:sldId id="1695" r:id="rId5"/>
    <p:sldId id="1742" r:id="rId6"/>
    <p:sldId id="1607" r:id="rId7"/>
    <p:sldId id="1757" r:id="rId8"/>
    <p:sldId id="1604" r:id="rId9"/>
    <p:sldId id="1605" r:id="rId10"/>
    <p:sldId id="1758" r:id="rId11"/>
    <p:sldId id="1754" r:id="rId12"/>
    <p:sldId id="1755" r:id="rId13"/>
    <p:sldId id="1750" r:id="rId14"/>
    <p:sldId id="1752" r:id="rId15"/>
    <p:sldId id="1761" r:id="rId16"/>
    <p:sldId id="1641" r:id="rId17"/>
    <p:sldId id="1726" r:id="rId18"/>
    <p:sldId id="1738" r:id="rId19"/>
    <p:sldId id="1751" r:id="rId20"/>
    <p:sldId id="1759" r:id="rId21"/>
    <p:sldId id="1760" r:id="rId22"/>
  </p:sldIdLst>
  <p:sldSz cx="10772775" cy="6059488"/>
  <p:notesSz cx="6858000" cy="9144000"/>
  <p:defaultTex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229023"/>
    <a:srgbClr val="FF6700"/>
    <a:srgbClr val="F39200"/>
    <a:srgbClr val="E05314"/>
    <a:srgbClr val="6600CC"/>
    <a:srgbClr val="7A286A"/>
    <a:srgbClr val="511F74"/>
    <a:srgbClr val="00294B"/>
    <a:srgbClr val="4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0" autoAdjust="0"/>
    <p:restoredTop sz="96291" autoAdjust="0"/>
  </p:normalViewPr>
  <p:slideViewPr>
    <p:cSldViewPr>
      <p:cViewPr varScale="1">
        <p:scale>
          <a:sx n="96" d="100"/>
          <a:sy n="96" d="100"/>
        </p:scale>
        <p:origin x="523" y="77"/>
      </p:cViewPr>
      <p:guideLst>
        <p:guide orient="horz" pos="1909"/>
        <p:guide pos="33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DATA%20Seb\1_IJCLab\CS%20et%20CSS\CSS\Donnees%20FTE%20projets_acc&#233;l&#233;rateu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al-data1.lal.in2p3.fr\SauveAdmin\Stocchi\PERLE\PERLE-BUDGET\PERLE-BUDGET-RH-MB-NEW.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lal-data1.lal.in2p3.fr\SauveAdmin\Stocchi\PERLE\PERLE-BUDGET\PERLE-BUDGET-RH-MB-NEW.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lal-data1.lal.in2p3.fr\SauveAdmin\Stocchi\PERLE\PERLE-BUDGET\PERLE-BUDGET-RH-MB-NEW.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sz="1400" b="1"/>
              <a:t>Main Accelerator Projects</a:t>
            </a:r>
          </a:p>
        </c:rich>
      </c:tx>
      <c:layout>
        <c:manualLayout>
          <c:xMode val="edge"/>
          <c:yMode val="edge"/>
          <c:x val="0.37058708676508278"/>
          <c:y val="4.316637669151615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339900935407811"/>
          <c:y val="0.10128326291835672"/>
          <c:w val="0.7065739914642063"/>
          <c:h val="0.78177115755796467"/>
        </c:manualLayout>
      </c:layout>
      <c:lineChart>
        <c:grouping val="standard"/>
        <c:varyColors val="0"/>
        <c:ser>
          <c:idx val="0"/>
          <c:order val="0"/>
          <c:tx>
            <c:strRef>
              <c:f>Feuil1!$B$52</c:f>
              <c:strCache>
                <c:ptCount val="1"/>
                <c:pt idx="0">
                  <c:v>THOMX</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Feuil1!$C$51:$J$51</c:f>
              <c:numCache>
                <c:formatCode>General</c:formatCode>
                <c:ptCount val="8"/>
                <c:pt idx="0">
                  <c:v>2020</c:v>
                </c:pt>
                <c:pt idx="1">
                  <c:v>2021</c:v>
                </c:pt>
                <c:pt idx="2">
                  <c:v>2022</c:v>
                </c:pt>
                <c:pt idx="3">
                  <c:v>2023</c:v>
                </c:pt>
                <c:pt idx="4">
                  <c:v>2024</c:v>
                </c:pt>
                <c:pt idx="5">
                  <c:v>2025</c:v>
                </c:pt>
                <c:pt idx="6">
                  <c:v>2026</c:v>
                </c:pt>
                <c:pt idx="7">
                  <c:v>2027</c:v>
                </c:pt>
              </c:numCache>
            </c:numRef>
          </c:cat>
          <c:val>
            <c:numRef>
              <c:f>Feuil1!$C$52:$J$52</c:f>
              <c:numCache>
                <c:formatCode>0" FTE"</c:formatCode>
                <c:ptCount val="8"/>
                <c:pt idx="0">
                  <c:v>29.046511627906977</c:v>
                </c:pt>
                <c:pt idx="1">
                  <c:v>19.591966173361524</c:v>
                </c:pt>
                <c:pt idx="2">
                  <c:v>15.389912372093027</c:v>
                </c:pt>
                <c:pt idx="3">
                  <c:v>11</c:v>
                </c:pt>
                <c:pt idx="4">
                  <c:v>8</c:v>
                </c:pt>
                <c:pt idx="5">
                  <c:v>6</c:v>
                </c:pt>
                <c:pt idx="6">
                  <c:v>5</c:v>
                </c:pt>
                <c:pt idx="7">
                  <c:v>0</c:v>
                </c:pt>
              </c:numCache>
            </c:numRef>
          </c:val>
          <c:smooth val="0"/>
          <c:extLst>
            <c:ext xmlns:c16="http://schemas.microsoft.com/office/drawing/2014/chart" uri="{C3380CC4-5D6E-409C-BE32-E72D297353CC}">
              <c16:uniqueId val="{00000000-B906-C74D-A2FC-7DB808CBCCE1}"/>
            </c:ext>
          </c:extLst>
        </c:ser>
        <c:ser>
          <c:idx val="1"/>
          <c:order val="1"/>
          <c:tx>
            <c:strRef>
              <c:f>Feuil1!$B$53</c:f>
              <c:strCache>
                <c:ptCount val="1"/>
                <c:pt idx="0">
                  <c:v>ESS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Feuil1!$C$51:$J$51</c:f>
              <c:numCache>
                <c:formatCode>General</c:formatCode>
                <c:ptCount val="8"/>
                <c:pt idx="0">
                  <c:v>2020</c:v>
                </c:pt>
                <c:pt idx="1">
                  <c:v>2021</c:v>
                </c:pt>
                <c:pt idx="2">
                  <c:v>2022</c:v>
                </c:pt>
                <c:pt idx="3">
                  <c:v>2023</c:v>
                </c:pt>
                <c:pt idx="4">
                  <c:v>2024</c:v>
                </c:pt>
                <c:pt idx="5">
                  <c:v>2025</c:v>
                </c:pt>
                <c:pt idx="6">
                  <c:v>2026</c:v>
                </c:pt>
                <c:pt idx="7">
                  <c:v>2027</c:v>
                </c:pt>
              </c:numCache>
            </c:numRef>
          </c:cat>
          <c:val>
            <c:numRef>
              <c:f>Feuil1!$C$53:$J$53</c:f>
              <c:numCache>
                <c:formatCode>0" FTE"</c:formatCode>
                <c:ptCount val="8"/>
                <c:pt idx="0">
                  <c:v>18.790697674418606</c:v>
                </c:pt>
                <c:pt idx="1">
                  <c:v>14.142555119299306</c:v>
                </c:pt>
                <c:pt idx="2">
                  <c:v>9.4303834418604655</c:v>
                </c:pt>
                <c:pt idx="3">
                  <c:v>4</c:v>
                </c:pt>
                <c:pt idx="4">
                  <c:v>1</c:v>
                </c:pt>
                <c:pt idx="5">
                  <c:v>1</c:v>
                </c:pt>
                <c:pt idx="6">
                  <c:v>0</c:v>
                </c:pt>
                <c:pt idx="7">
                  <c:v>0</c:v>
                </c:pt>
              </c:numCache>
            </c:numRef>
          </c:val>
          <c:smooth val="0"/>
          <c:extLst>
            <c:ext xmlns:c16="http://schemas.microsoft.com/office/drawing/2014/chart" uri="{C3380CC4-5D6E-409C-BE32-E72D297353CC}">
              <c16:uniqueId val="{00000001-B906-C74D-A2FC-7DB808CBCCE1}"/>
            </c:ext>
          </c:extLst>
        </c:ser>
        <c:ser>
          <c:idx val="2"/>
          <c:order val="2"/>
          <c:tx>
            <c:strRef>
              <c:f>Feuil1!$B$54</c:f>
              <c:strCache>
                <c:ptCount val="1"/>
                <c:pt idx="0">
                  <c:v>MYRRHA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Feuil1!$C$51:$J$51</c:f>
              <c:numCache>
                <c:formatCode>General</c:formatCode>
                <c:ptCount val="8"/>
                <c:pt idx="0">
                  <c:v>2020</c:v>
                </c:pt>
                <c:pt idx="1">
                  <c:v>2021</c:v>
                </c:pt>
                <c:pt idx="2">
                  <c:v>2022</c:v>
                </c:pt>
                <c:pt idx="3">
                  <c:v>2023</c:v>
                </c:pt>
                <c:pt idx="4">
                  <c:v>2024</c:v>
                </c:pt>
                <c:pt idx="5">
                  <c:v>2025</c:v>
                </c:pt>
                <c:pt idx="6">
                  <c:v>2026</c:v>
                </c:pt>
                <c:pt idx="7">
                  <c:v>2027</c:v>
                </c:pt>
              </c:numCache>
            </c:numRef>
          </c:cat>
          <c:val>
            <c:numRef>
              <c:f>Feuil1!$C$54:$J$54</c:f>
              <c:numCache>
                <c:formatCode>0" FTE"</c:formatCode>
                <c:ptCount val="8"/>
                <c:pt idx="0">
                  <c:v>10.534883720930232</c:v>
                </c:pt>
                <c:pt idx="1">
                  <c:v>13.325279371791</c:v>
                </c:pt>
                <c:pt idx="2">
                  <c:v>12.910902976744184</c:v>
                </c:pt>
                <c:pt idx="3">
                  <c:v>6</c:v>
                </c:pt>
                <c:pt idx="4">
                  <c:v>6</c:v>
                </c:pt>
                <c:pt idx="5">
                  <c:v>5</c:v>
                </c:pt>
                <c:pt idx="6">
                  <c:v>3</c:v>
                </c:pt>
                <c:pt idx="7">
                  <c:v>3</c:v>
                </c:pt>
              </c:numCache>
            </c:numRef>
          </c:val>
          <c:smooth val="0"/>
          <c:extLst>
            <c:ext xmlns:c16="http://schemas.microsoft.com/office/drawing/2014/chart" uri="{C3380CC4-5D6E-409C-BE32-E72D297353CC}">
              <c16:uniqueId val="{00000002-B906-C74D-A2FC-7DB808CBCCE1}"/>
            </c:ext>
          </c:extLst>
        </c:ser>
        <c:ser>
          <c:idx val="3"/>
          <c:order val="3"/>
          <c:tx>
            <c:strRef>
              <c:f>Feuil1!$B$55</c:f>
              <c:strCache>
                <c:ptCount val="1"/>
                <c:pt idx="0">
                  <c:v>PALLAS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Feuil1!$C$51:$J$51</c:f>
              <c:numCache>
                <c:formatCode>General</c:formatCode>
                <c:ptCount val="8"/>
                <c:pt idx="0">
                  <c:v>2020</c:v>
                </c:pt>
                <c:pt idx="1">
                  <c:v>2021</c:v>
                </c:pt>
                <c:pt idx="2">
                  <c:v>2022</c:v>
                </c:pt>
                <c:pt idx="3">
                  <c:v>2023</c:v>
                </c:pt>
                <c:pt idx="4">
                  <c:v>2024</c:v>
                </c:pt>
                <c:pt idx="5">
                  <c:v>2025</c:v>
                </c:pt>
                <c:pt idx="6">
                  <c:v>2026</c:v>
                </c:pt>
                <c:pt idx="7">
                  <c:v>2027</c:v>
                </c:pt>
              </c:numCache>
            </c:numRef>
          </c:cat>
          <c:val>
            <c:numRef>
              <c:f>Feuil1!$C$55:$J$55</c:f>
              <c:numCache>
                <c:formatCode>0" FTE"</c:formatCode>
                <c:ptCount val="8"/>
                <c:pt idx="0">
                  <c:v>4.558139534883721</c:v>
                </c:pt>
                <c:pt idx="1">
                  <c:v>8.1606765327695552</c:v>
                </c:pt>
                <c:pt idx="2">
                  <c:v>8.1449712558139531</c:v>
                </c:pt>
                <c:pt idx="3">
                  <c:v>13</c:v>
                </c:pt>
                <c:pt idx="4">
                  <c:v>12</c:v>
                </c:pt>
                <c:pt idx="5">
                  <c:v>12</c:v>
                </c:pt>
                <c:pt idx="6">
                  <c:v>10</c:v>
                </c:pt>
                <c:pt idx="7">
                  <c:v>7</c:v>
                </c:pt>
              </c:numCache>
            </c:numRef>
          </c:val>
          <c:smooth val="0"/>
          <c:extLst>
            <c:ext xmlns:c16="http://schemas.microsoft.com/office/drawing/2014/chart" uri="{C3380CC4-5D6E-409C-BE32-E72D297353CC}">
              <c16:uniqueId val="{00000003-B906-C74D-A2FC-7DB808CBCCE1}"/>
            </c:ext>
          </c:extLst>
        </c:ser>
        <c:ser>
          <c:idx val="4"/>
          <c:order val="4"/>
          <c:tx>
            <c:strRef>
              <c:f>Feuil1!$B$56</c:f>
              <c:strCache>
                <c:ptCount val="1"/>
                <c:pt idx="0">
                  <c:v>FCC   NPC</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Feuil1!$C$51:$J$51</c:f>
              <c:numCache>
                <c:formatCode>General</c:formatCode>
                <c:ptCount val="8"/>
                <c:pt idx="0">
                  <c:v>2020</c:v>
                </c:pt>
                <c:pt idx="1">
                  <c:v>2021</c:v>
                </c:pt>
                <c:pt idx="2">
                  <c:v>2022</c:v>
                </c:pt>
                <c:pt idx="3">
                  <c:v>2023</c:v>
                </c:pt>
                <c:pt idx="4">
                  <c:v>2024</c:v>
                </c:pt>
                <c:pt idx="5">
                  <c:v>2025</c:v>
                </c:pt>
                <c:pt idx="6">
                  <c:v>2026</c:v>
                </c:pt>
                <c:pt idx="7">
                  <c:v>2027</c:v>
                </c:pt>
              </c:numCache>
            </c:numRef>
          </c:cat>
          <c:val>
            <c:numRef>
              <c:f>Feuil1!$C$56:$J$56</c:f>
              <c:numCache>
                <c:formatCode>0" FTE"</c:formatCode>
                <c:ptCount val="8"/>
                <c:pt idx="0">
                  <c:v>8.5813953488372086</c:v>
                </c:pt>
                <c:pt idx="1">
                  <c:v>6.257595892479614</c:v>
                </c:pt>
                <c:pt idx="2">
                  <c:v>4.2198730697674423</c:v>
                </c:pt>
                <c:pt idx="3">
                  <c:v>7</c:v>
                </c:pt>
                <c:pt idx="4">
                  <c:v>7</c:v>
                </c:pt>
                <c:pt idx="5">
                  <c:v>7</c:v>
                </c:pt>
                <c:pt idx="6">
                  <c:v>7</c:v>
                </c:pt>
                <c:pt idx="7">
                  <c:v>7</c:v>
                </c:pt>
              </c:numCache>
            </c:numRef>
          </c:val>
          <c:smooth val="0"/>
          <c:extLst>
            <c:ext xmlns:c16="http://schemas.microsoft.com/office/drawing/2014/chart" uri="{C3380CC4-5D6E-409C-BE32-E72D297353CC}">
              <c16:uniqueId val="{00000004-B906-C74D-A2FC-7DB808CBCCE1}"/>
            </c:ext>
          </c:extLst>
        </c:ser>
        <c:ser>
          <c:idx val="5"/>
          <c:order val="5"/>
          <c:tx>
            <c:strRef>
              <c:f>Feuil1!$B$57</c:f>
              <c:strCache>
                <c:ptCount val="1"/>
                <c:pt idx="0">
                  <c:v>ILE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Feuil1!$C$51:$J$51</c:f>
              <c:numCache>
                <c:formatCode>General</c:formatCode>
                <c:ptCount val="8"/>
                <c:pt idx="0">
                  <c:v>2020</c:v>
                </c:pt>
                <c:pt idx="1">
                  <c:v>2021</c:v>
                </c:pt>
                <c:pt idx="2">
                  <c:v>2022</c:v>
                </c:pt>
                <c:pt idx="3">
                  <c:v>2023</c:v>
                </c:pt>
                <c:pt idx="4">
                  <c:v>2024</c:v>
                </c:pt>
                <c:pt idx="5">
                  <c:v>2025</c:v>
                </c:pt>
                <c:pt idx="6">
                  <c:v>2026</c:v>
                </c:pt>
                <c:pt idx="7">
                  <c:v>2027</c:v>
                </c:pt>
              </c:numCache>
            </c:numRef>
          </c:cat>
          <c:val>
            <c:numRef>
              <c:f>Feuil1!$C$57:$J$57</c:f>
              <c:numCache>
                <c:formatCode>0" FTE"</c:formatCode>
                <c:ptCount val="8"/>
                <c:pt idx="0">
                  <c:v>3.3023255813953489</c:v>
                </c:pt>
                <c:pt idx="1">
                  <c:v>2.9747478103292058</c:v>
                </c:pt>
                <c:pt idx="2">
                  <c:v>1.3578978604651164</c:v>
                </c:pt>
                <c:pt idx="3">
                  <c:v>2</c:v>
                </c:pt>
                <c:pt idx="4">
                  <c:v>2</c:v>
                </c:pt>
                <c:pt idx="5">
                  <c:v>2</c:v>
                </c:pt>
                <c:pt idx="6">
                  <c:v>2</c:v>
                </c:pt>
                <c:pt idx="7">
                  <c:v>2</c:v>
                </c:pt>
              </c:numCache>
            </c:numRef>
          </c:val>
          <c:smooth val="0"/>
          <c:extLst>
            <c:ext xmlns:c16="http://schemas.microsoft.com/office/drawing/2014/chart" uri="{C3380CC4-5D6E-409C-BE32-E72D297353CC}">
              <c16:uniqueId val="{00000005-B906-C74D-A2FC-7DB808CBCCE1}"/>
            </c:ext>
          </c:extLst>
        </c:ser>
        <c:ser>
          <c:idx val="6"/>
          <c:order val="6"/>
          <c:tx>
            <c:strRef>
              <c:f>Feuil1!$B$58</c:f>
              <c:strCache>
                <c:ptCount val="1"/>
                <c:pt idx="0">
                  <c:v>PIP II</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Feuil1!$C$51:$J$51</c:f>
              <c:numCache>
                <c:formatCode>General</c:formatCode>
                <c:ptCount val="8"/>
                <c:pt idx="0">
                  <c:v>2020</c:v>
                </c:pt>
                <c:pt idx="1">
                  <c:v>2021</c:v>
                </c:pt>
                <c:pt idx="2">
                  <c:v>2022</c:v>
                </c:pt>
                <c:pt idx="3">
                  <c:v>2023</c:v>
                </c:pt>
                <c:pt idx="4">
                  <c:v>2024</c:v>
                </c:pt>
                <c:pt idx="5">
                  <c:v>2025</c:v>
                </c:pt>
                <c:pt idx="6">
                  <c:v>2026</c:v>
                </c:pt>
                <c:pt idx="7">
                  <c:v>2027</c:v>
                </c:pt>
              </c:numCache>
            </c:numRef>
          </c:cat>
          <c:val>
            <c:numRef>
              <c:f>Feuil1!$C$58:$J$58</c:f>
              <c:numCache>
                <c:formatCode>0" FTE"</c:formatCode>
                <c:ptCount val="8"/>
                <c:pt idx="0">
                  <c:v>3.3255813953488373</c:v>
                </c:pt>
                <c:pt idx="1">
                  <c:v>3.4681063122923588</c:v>
                </c:pt>
                <c:pt idx="2">
                  <c:v>5.4569616744186042</c:v>
                </c:pt>
                <c:pt idx="3">
                  <c:v>6</c:v>
                </c:pt>
                <c:pt idx="4">
                  <c:v>5</c:v>
                </c:pt>
                <c:pt idx="5">
                  <c:v>6</c:v>
                </c:pt>
                <c:pt idx="6">
                  <c:v>5</c:v>
                </c:pt>
                <c:pt idx="7">
                  <c:v>1</c:v>
                </c:pt>
              </c:numCache>
            </c:numRef>
          </c:val>
          <c:smooth val="0"/>
          <c:extLst>
            <c:ext xmlns:c16="http://schemas.microsoft.com/office/drawing/2014/chart" uri="{C3380CC4-5D6E-409C-BE32-E72D297353CC}">
              <c16:uniqueId val="{00000006-B906-C74D-A2FC-7DB808CBCCE1}"/>
            </c:ext>
          </c:extLst>
        </c:ser>
        <c:ser>
          <c:idx val="7"/>
          <c:order val="7"/>
          <c:tx>
            <c:strRef>
              <c:f>Feuil1!$B$59</c:f>
              <c:strCache>
                <c:ptCount val="1"/>
                <c:pt idx="0">
                  <c:v>PERLE</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Feuil1!$C$51:$J$51</c:f>
              <c:numCache>
                <c:formatCode>General</c:formatCode>
                <c:ptCount val="8"/>
                <c:pt idx="0">
                  <c:v>2020</c:v>
                </c:pt>
                <c:pt idx="1">
                  <c:v>2021</c:v>
                </c:pt>
                <c:pt idx="2">
                  <c:v>2022</c:v>
                </c:pt>
                <c:pt idx="3">
                  <c:v>2023</c:v>
                </c:pt>
                <c:pt idx="4">
                  <c:v>2024</c:v>
                </c:pt>
                <c:pt idx="5">
                  <c:v>2025</c:v>
                </c:pt>
                <c:pt idx="6">
                  <c:v>2026</c:v>
                </c:pt>
                <c:pt idx="7">
                  <c:v>2027</c:v>
                </c:pt>
              </c:numCache>
            </c:numRef>
          </c:cat>
          <c:val>
            <c:numRef>
              <c:f>Feuil1!$C$59:$J$59</c:f>
              <c:numCache>
                <c:formatCode>0" FTE"</c:formatCode>
                <c:ptCount val="8"/>
                <c:pt idx="0">
                  <c:v>2.3953488372093021</c:v>
                </c:pt>
                <c:pt idx="1">
                  <c:v>3.0915131380247658</c:v>
                </c:pt>
                <c:pt idx="2">
                  <c:v>5.626094837209302</c:v>
                </c:pt>
                <c:pt idx="3">
                  <c:v>18</c:v>
                </c:pt>
                <c:pt idx="4">
                  <c:v>20</c:v>
                </c:pt>
                <c:pt idx="5">
                  <c:v>22</c:v>
                </c:pt>
                <c:pt idx="6">
                  <c:v>20</c:v>
                </c:pt>
                <c:pt idx="7">
                  <c:v>20</c:v>
                </c:pt>
              </c:numCache>
            </c:numRef>
          </c:val>
          <c:smooth val="0"/>
          <c:extLst>
            <c:ext xmlns:c16="http://schemas.microsoft.com/office/drawing/2014/chart" uri="{C3380CC4-5D6E-409C-BE32-E72D297353CC}">
              <c16:uniqueId val="{00000007-B906-C74D-A2FC-7DB808CBCCE1}"/>
            </c:ext>
          </c:extLst>
        </c:ser>
        <c:ser>
          <c:idx val="8"/>
          <c:order val="8"/>
          <c:tx>
            <c:strRef>
              <c:f>Feuil1!$B$60</c:f>
              <c:strCache>
                <c:ptCount val="1"/>
                <c:pt idx="0">
                  <c:v>SRF</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Feuil1!$C$51:$J$51</c:f>
              <c:numCache>
                <c:formatCode>General</c:formatCode>
                <c:ptCount val="8"/>
                <c:pt idx="0">
                  <c:v>2020</c:v>
                </c:pt>
                <c:pt idx="1">
                  <c:v>2021</c:v>
                </c:pt>
                <c:pt idx="2">
                  <c:v>2022</c:v>
                </c:pt>
                <c:pt idx="3">
                  <c:v>2023</c:v>
                </c:pt>
                <c:pt idx="4">
                  <c:v>2024</c:v>
                </c:pt>
                <c:pt idx="5">
                  <c:v>2025</c:v>
                </c:pt>
                <c:pt idx="6">
                  <c:v>2026</c:v>
                </c:pt>
                <c:pt idx="7">
                  <c:v>2027</c:v>
                </c:pt>
              </c:numCache>
            </c:numRef>
          </c:cat>
          <c:val>
            <c:numRef>
              <c:f>Feuil1!$C$60:$J$60</c:f>
              <c:numCache>
                <c:formatCode>0" FTE"</c:formatCode>
                <c:ptCount val="8"/>
                <c:pt idx="0">
                  <c:v>2.2093023255813953</c:v>
                </c:pt>
                <c:pt idx="1">
                  <c:v>2.5761401389308367</c:v>
                </c:pt>
                <c:pt idx="2">
                  <c:v>2.0610087906976746</c:v>
                </c:pt>
                <c:pt idx="3">
                  <c:v>3</c:v>
                </c:pt>
                <c:pt idx="4">
                  <c:v>3</c:v>
                </c:pt>
                <c:pt idx="5">
                  <c:v>3</c:v>
                </c:pt>
                <c:pt idx="6">
                  <c:v>3</c:v>
                </c:pt>
                <c:pt idx="7">
                  <c:v>3</c:v>
                </c:pt>
              </c:numCache>
            </c:numRef>
          </c:val>
          <c:smooth val="0"/>
          <c:extLst>
            <c:ext xmlns:c16="http://schemas.microsoft.com/office/drawing/2014/chart" uri="{C3380CC4-5D6E-409C-BE32-E72D297353CC}">
              <c16:uniqueId val="{00000008-B906-C74D-A2FC-7DB808CBCCE1}"/>
            </c:ext>
          </c:extLst>
        </c:ser>
        <c:ser>
          <c:idx val="9"/>
          <c:order val="9"/>
          <c:tx>
            <c:strRef>
              <c:f>Feuil1!$B$61</c:f>
              <c:strCache>
                <c:ptCount val="1"/>
                <c:pt idx="0">
                  <c:v>PHIL/TWAC</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Feuil1!$C$51:$J$51</c:f>
              <c:numCache>
                <c:formatCode>General</c:formatCode>
                <c:ptCount val="8"/>
                <c:pt idx="0">
                  <c:v>2020</c:v>
                </c:pt>
                <c:pt idx="1">
                  <c:v>2021</c:v>
                </c:pt>
                <c:pt idx="2">
                  <c:v>2022</c:v>
                </c:pt>
                <c:pt idx="3">
                  <c:v>2023</c:v>
                </c:pt>
                <c:pt idx="4">
                  <c:v>2024</c:v>
                </c:pt>
                <c:pt idx="5">
                  <c:v>2025</c:v>
                </c:pt>
                <c:pt idx="6">
                  <c:v>2026</c:v>
                </c:pt>
                <c:pt idx="7">
                  <c:v>2027</c:v>
                </c:pt>
              </c:numCache>
            </c:numRef>
          </c:cat>
          <c:val>
            <c:numRef>
              <c:f>Feuil1!$C$61:$J$61</c:f>
              <c:numCache>
                <c:formatCode>0" FTE"</c:formatCode>
                <c:ptCount val="8"/>
                <c:pt idx="0">
                  <c:v>0</c:v>
                </c:pt>
                <c:pt idx="1">
                  <c:v>2.1045001510117789</c:v>
                </c:pt>
                <c:pt idx="2">
                  <c:v>1.441256418604651</c:v>
                </c:pt>
                <c:pt idx="3">
                  <c:v>3</c:v>
                </c:pt>
                <c:pt idx="4">
                  <c:v>4</c:v>
                </c:pt>
                <c:pt idx="5">
                  <c:v>4</c:v>
                </c:pt>
                <c:pt idx="6">
                  <c:v>1</c:v>
                </c:pt>
                <c:pt idx="7">
                  <c:v>0</c:v>
                </c:pt>
              </c:numCache>
            </c:numRef>
          </c:val>
          <c:smooth val="0"/>
          <c:extLst>
            <c:ext xmlns:c16="http://schemas.microsoft.com/office/drawing/2014/chart" uri="{C3380CC4-5D6E-409C-BE32-E72D297353CC}">
              <c16:uniqueId val="{00000009-B906-C74D-A2FC-7DB808CBCCE1}"/>
            </c:ext>
          </c:extLst>
        </c:ser>
        <c:dLbls>
          <c:showLegendKey val="0"/>
          <c:showVal val="0"/>
          <c:showCatName val="0"/>
          <c:showSerName val="0"/>
          <c:showPercent val="0"/>
          <c:showBubbleSize val="0"/>
        </c:dLbls>
        <c:marker val="1"/>
        <c:smooth val="0"/>
        <c:axId val="1579833151"/>
        <c:axId val="1579833567"/>
      </c:lineChart>
      <c:catAx>
        <c:axId val="157983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579833567"/>
        <c:crosses val="autoZero"/>
        <c:auto val="1"/>
        <c:lblAlgn val="ctr"/>
        <c:lblOffset val="100"/>
        <c:noMultiLvlLbl val="0"/>
      </c:catAx>
      <c:valAx>
        <c:axId val="1579833567"/>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quot; FTE&quot;"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579833151"/>
        <c:crosses val="autoZero"/>
        <c:crossBetween val="between"/>
      </c:valAx>
      <c:spPr>
        <a:noFill/>
        <a:ln>
          <a:noFill/>
        </a:ln>
        <a:effectLst/>
      </c:spPr>
    </c:plotArea>
    <c:legend>
      <c:legendPos val="b"/>
      <c:layout>
        <c:manualLayout>
          <c:xMode val="edge"/>
          <c:yMode val="edge"/>
          <c:x val="0.82126387714352755"/>
          <c:y val="0.10463499480316003"/>
          <c:w val="0.16002267715978519"/>
          <c:h val="0.7909364574867582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1778164320521"/>
          <c:y val="0.19755497155518487"/>
          <c:w val="0.84943905542772791"/>
          <c:h val="0.57970477560908829"/>
        </c:manualLayout>
      </c:layout>
      <c:barChart>
        <c:barDir val="col"/>
        <c:grouping val="stacked"/>
        <c:varyColors val="0"/>
        <c:ser>
          <c:idx val="0"/>
          <c:order val="0"/>
          <c:tx>
            <c:strRef>
              <c:f>'BUDGET (2)'!$O$9</c:f>
              <c:strCache>
                <c:ptCount val="1"/>
                <c:pt idx="0">
                  <c:v>COSTRUCTION</c:v>
                </c:pt>
              </c:strCache>
            </c:strRef>
          </c:tx>
          <c:spPr>
            <a:solidFill>
              <a:srgbClr val="FFC000"/>
            </a:solidFill>
            <a:ln>
              <a:noFill/>
            </a:ln>
            <a:effectLst/>
          </c:spPr>
          <c:invertIfNegative val="0"/>
          <c:cat>
            <c:numRef>
              <c:f>'BUDGET (2)'!$P$6:$Y$6</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'BUDGET (2)'!$P$9:$Y$9</c:f>
              <c:numCache>
                <c:formatCode>General</c:formatCode>
                <c:ptCount val="10"/>
                <c:pt idx="0">
                  <c:v>0</c:v>
                </c:pt>
                <c:pt idx="1">
                  <c:v>0</c:v>
                </c:pt>
                <c:pt idx="2">
                  <c:v>0</c:v>
                </c:pt>
                <c:pt idx="3">
                  <c:v>2970</c:v>
                </c:pt>
                <c:pt idx="4">
                  <c:v>7300</c:v>
                </c:pt>
                <c:pt idx="5">
                  <c:v>6200</c:v>
                </c:pt>
                <c:pt idx="6">
                  <c:v>1050</c:v>
                </c:pt>
                <c:pt idx="7">
                  <c:v>0</c:v>
                </c:pt>
                <c:pt idx="8">
                  <c:v>0</c:v>
                </c:pt>
                <c:pt idx="9">
                  <c:v>0</c:v>
                </c:pt>
              </c:numCache>
            </c:numRef>
          </c:val>
          <c:extLst>
            <c:ext xmlns:c16="http://schemas.microsoft.com/office/drawing/2014/chart" uri="{C3380CC4-5D6E-409C-BE32-E72D297353CC}">
              <c16:uniqueId val="{00000000-6987-4C67-BA04-5455907C6EBA}"/>
            </c:ext>
          </c:extLst>
        </c:ser>
        <c:ser>
          <c:idx val="1"/>
          <c:order val="1"/>
          <c:tx>
            <c:strRef>
              <c:f>'BUDGET (2)'!$O$10</c:f>
              <c:strCache>
                <c:ptCount val="1"/>
                <c:pt idx="0">
                  <c:v>COSTRUCTION-INFRA</c:v>
                </c:pt>
              </c:strCache>
            </c:strRef>
          </c:tx>
          <c:spPr>
            <a:solidFill>
              <a:schemeClr val="bg2">
                <a:lumMod val="75000"/>
              </a:schemeClr>
            </a:solidFill>
            <a:ln>
              <a:noFill/>
            </a:ln>
            <a:effectLst/>
          </c:spPr>
          <c:invertIfNegative val="0"/>
          <c:cat>
            <c:numRef>
              <c:f>'BUDGET (2)'!$P$6:$Y$6</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'BUDGET (2)'!$P$10:$Y$10</c:f>
              <c:numCache>
                <c:formatCode>General</c:formatCode>
                <c:ptCount val="10"/>
                <c:pt idx="0">
                  <c:v>0</c:v>
                </c:pt>
                <c:pt idx="2">
                  <c:v>100</c:v>
                </c:pt>
                <c:pt idx="3">
                  <c:v>500</c:v>
                </c:pt>
                <c:pt idx="4">
                  <c:v>1100</c:v>
                </c:pt>
                <c:pt idx="5">
                  <c:v>1600</c:v>
                </c:pt>
                <c:pt idx="6">
                  <c:v>500</c:v>
                </c:pt>
                <c:pt idx="7">
                  <c:v>0</c:v>
                </c:pt>
                <c:pt idx="8">
                  <c:v>0</c:v>
                </c:pt>
                <c:pt idx="9">
                  <c:v>0</c:v>
                </c:pt>
              </c:numCache>
            </c:numRef>
          </c:val>
          <c:extLst>
            <c:ext xmlns:c16="http://schemas.microsoft.com/office/drawing/2014/chart" uri="{C3380CC4-5D6E-409C-BE32-E72D297353CC}">
              <c16:uniqueId val="{00000001-6987-4C67-BA04-5455907C6EBA}"/>
            </c:ext>
          </c:extLst>
        </c:ser>
        <c:ser>
          <c:idx val="2"/>
          <c:order val="2"/>
          <c:tx>
            <c:strRef>
              <c:f>'BUDGET (2)'!$O$11</c:f>
              <c:strCache>
                <c:ptCount val="1"/>
                <c:pt idx="0">
                  <c:v>PREPARATORY TO BUILD</c:v>
                </c:pt>
              </c:strCache>
            </c:strRef>
          </c:tx>
          <c:spPr>
            <a:solidFill>
              <a:srgbClr val="FF0000"/>
            </a:solidFill>
            <a:ln>
              <a:noFill/>
            </a:ln>
            <a:effectLst/>
          </c:spPr>
          <c:invertIfNegative val="0"/>
          <c:cat>
            <c:numRef>
              <c:f>'BUDGET (2)'!$P$6:$Y$6</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'BUDGET (2)'!$P$11:$Y$11</c:f>
              <c:numCache>
                <c:formatCode>General</c:formatCode>
                <c:ptCount val="10"/>
                <c:pt idx="0">
                  <c:v>168.5</c:v>
                </c:pt>
                <c:pt idx="1">
                  <c:v>630</c:v>
                </c:pt>
                <c:pt idx="2">
                  <c:v>610</c:v>
                </c:pt>
                <c:pt idx="3">
                  <c:v>218</c:v>
                </c:pt>
                <c:pt idx="4">
                  <c:v>0</c:v>
                </c:pt>
                <c:pt idx="5">
                  <c:v>0</c:v>
                </c:pt>
                <c:pt idx="6">
                  <c:v>0</c:v>
                </c:pt>
                <c:pt idx="7">
                  <c:v>0</c:v>
                </c:pt>
                <c:pt idx="8">
                  <c:v>0</c:v>
                </c:pt>
                <c:pt idx="9">
                  <c:v>0</c:v>
                </c:pt>
              </c:numCache>
            </c:numRef>
          </c:val>
          <c:extLst>
            <c:ext xmlns:c16="http://schemas.microsoft.com/office/drawing/2014/chart" uri="{C3380CC4-5D6E-409C-BE32-E72D297353CC}">
              <c16:uniqueId val="{00000002-6987-4C67-BA04-5455907C6EBA}"/>
            </c:ext>
          </c:extLst>
        </c:ser>
        <c:ser>
          <c:idx val="3"/>
          <c:order val="3"/>
          <c:tx>
            <c:strRef>
              <c:f>'BUDGET (2)'!$O$12</c:f>
              <c:strCache>
                <c:ptCount val="1"/>
                <c:pt idx="0">
                  <c:v>upgrade to 500 MEV</c:v>
                </c:pt>
              </c:strCache>
            </c:strRef>
          </c:tx>
          <c:spPr>
            <a:solidFill>
              <a:srgbClr val="00B050"/>
            </a:solidFill>
            <a:ln>
              <a:noFill/>
            </a:ln>
            <a:effectLst/>
          </c:spPr>
          <c:invertIfNegative val="0"/>
          <c:cat>
            <c:numRef>
              <c:f>'BUDGET (2)'!$P$6:$Y$6</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'BUDGET (2)'!$P$12:$Y$12</c:f>
              <c:numCache>
                <c:formatCode>General</c:formatCode>
                <c:ptCount val="10"/>
                <c:pt idx="0">
                  <c:v>0</c:v>
                </c:pt>
                <c:pt idx="1">
                  <c:v>0</c:v>
                </c:pt>
                <c:pt idx="2">
                  <c:v>0</c:v>
                </c:pt>
                <c:pt idx="3">
                  <c:v>0</c:v>
                </c:pt>
                <c:pt idx="4">
                  <c:v>0</c:v>
                </c:pt>
                <c:pt idx="5">
                  <c:v>0</c:v>
                </c:pt>
                <c:pt idx="6">
                  <c:v>350</c:v>
                </c:pt>
                <c:pt idx="7">
                  <c:v>1600</c:v>
                </c:pt>
                <c:pt idx="8">
                  <c:v>1830</c:v>
                </c:pt>
                <c:pt idx="9">
                  <c:v>550</c:v>
                </c:pt>
              </c:numCache>
            </c:numRef>
          </c:val>
          <c:extLst>
            <c:ext xmlns:c16="http://schemas.microsoft.com/office/drawing/2014/chart" uri="{C3380CC4-5D6E-409C-BE32-E72D297353CC}">
              <c16:uniqueId val="{00000003-6987-4C67-BA04-5455907C6EBA}"/>
            </c:ext>
          </c:extLst>
        </c:ser>
        <c:dLbls>
          <c:showLegendKey val="0"/>
          <c:showVal val="0"/>
          <c:showCatName val="0"/>
          <c:showSerName val="0"/>
          <c:showPercent val="0"/>
          <c:showBubbleSize val="0"/>
        </c:dLbls>
        <c:gapWidth val="150"/>
        <c:overlap val="100"/>
        <c:axId val="528068767"/>
        <c:axId val="528214943"/>
      </c:barChart>
      <c:catAx>
        <c:axId val="5280687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528214943"/>
        <c:crosses val="autoZero"/>
        <c:auto val="1"/>
        <c:lblAlgn val="ctr"/>
        <c:lblOffset val="100"/>
        <c:noMultiLvlLbl val="0"/>
      </c:catAx>
      <c:valAx>
        <c:axId val="528214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528068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95725485293757"/>
          <c:y val="0.19830876193667279"/>
          <c:w val="0.84245139875055075"/>
          <c:h val="0.61498432487605714"/>
        </c:manualLayout>
      </c:layout>
      <c:barChart>
        <c:barDir val="col"/>
        <c:grouping val="stacked"/>
        <c:varyColors val="0"/>
        <c:ser>
          <c:idx val="0"/>
          <c:order val="0"/>
          <c:tx>
            <c:strRef>
              <c:f>'BUDGET (2)'!$O$7</c:f>
              <c:strCache>
                <c:ptCount val="1"/>
                <c:pt idx="0">
                  <c:v>TDR+Prototyping</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'BUDGET (2)'!$P$6:$S$6</c:f>
              <c:numCache>
                <c:formatCode>General</c:formatCode>
                <c:ptCount val="4"/>
                <c:pt idx="0">
                  <c:v>2022</c:v>
                </c:pt>
                <c:pt idx="1">
                  <c:v>2023</c:v>
                </c:pt>
                <c:pt idx="2">
                  <c:v>2024</c:v>
                </c:pt>
                <c:pt idx="3">
                  <c:v>2025</c:v>
                </c:pt>
              </c:numCache>
            </c:numRef>
          </c:cat>
          <c:val>
            <c:numRef>
              <c:f>'BUDGET (2)'!$P$7:$S$7</c:f>
              <c:numCache>
                <c:formatCode>General</c:formatCode>
                <c:ptCount val="4"/>
                <c:pt idx="0">
                  <c:v>28.5</c:v>
                </c:pt>
                <c:pt idx="1">
                  <c:v>295</c:v>
                </c:pt>
                <c:pt idx="2">
                  <c:v>520</c:v>
                </c:pt>
                <c:pt idx="3">
                  <c:v>40</c:v>
                </c:pt>
              </c:numCache>
            </c:numRef>
          </c:val>
          <c:extLst>
            <c:ext xmlns:c16="http://schemas.microsoft.com/office/drawing/2014/chart" uri="{C3380CC4-5D6E-409C-BE32-E72D297353CC}">
              <c16:uniqueId val="{00000000-956F-4807-A5AD-F85C52DE3A20}"/>
            </c:ext>
          </c:extLst>
        </c:ser>
        <c:ser>
          <c:idx val="1"/>
          <c:order val="1"/>
          <c:tx>
            <c:strRef>
              <c:f>'BUDGET (2)'!$O$8</c:f>
              <c:strCache>
                <c:ptCount val="1"/>
                <c:pt idx="0">
                  <c:v>DC-GUN in-kind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'BUDGET (2)'!$P$6:$S$6</c:f>
              <c:numCache>
                <c:formatCode>General</c:formatCode>
                <c:ptCount val="4"/>
                <c:pt idx="0">
                  <c:v>2022</c:v>
                </c:pt>
                <c:pt idx="1">
                  <c:v>2023</c:v>
                </c:pt>
                <c:pt idx="2">
                  <c:v>2024</c:v>
                </c:pt>
                <c:pt idx="3">
                  <c:v>2025</c:v>
                </c:pt>
              </c:numCache>
            </c:numRef>
          </c:cat>
          <c:val>
            <c:numRef>
              <c:f>'BUDGET (2)'!$P$8:$S$8</c:f>
              <c:numCache>
                <c:formatCode>General</c:formatCode>
                <c:ptCount val="4"/>
                <c:pt idx="0">
                  <c:v>140</c:v>
                </c:pt>
                <c:pt idx="1">
                  <c:v>335</c:v>
                </c:pt>
                <c:pt idx="2">
                  <c:v>90</c:v>
                </c:pt>
                <c:pt idx="3">
                  <c:v>178</c:v>
                </c:pt>
              </c:numCache>
            </c:numRef>
          </c:val>
          <c:extLst>
            <c:ext xmlns:c16="http://schemas.microsoft.com/office/drawing/2014/chart" uri="{C3380CC4-5D6E-409C-BE32-E72D297353CC}">
              <c16:uniqueId val="{00000001-956F-4807-A5AD-F85C52DE3A20}"/>
            </c:ext>
          </c:extLst>
        </c:ser>
        <c:dLbls>
          <c:dLblPos val="ctr"/>
          <c:showLegendKey val="0"/>
          <c:showVal val="1"/>
          <c:showCatName val="0"/>
          <c:showSerName val="0"/>
          <c:showPercent val="0"/>
          <c:showBubbleSize val="0"/>
        </c:dLbls>
        <c:gapWidth val="150"/>
        <c:overlap val="100"/>
        <c:axId val="843673839"/>
        <c:axId val="865635599"/>
      </c:barChart>
      <c:catAx>
        <c:axId val="843673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865635599"/>
        <c:crosses val="autoZero"/>
        <c:auto val="1"/>
        <c:lblAlgn val="ctr"/>
        <c:lblOffset val="100"/>
        <c:noMultiLvlLbl val="0"/>
      </c:catAx>
      <c:valAx>
        <c:axId val="865635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843673839"/>
        <c:crosses val="autoZero"/>
        <c:crossBetween val="between"/>
      </c:valAx>
      <c:spPr>
        <a:noFill/>
        <a:ln>
          <a:noFill/>
        </a:ln>
        <a:effectLst/>
      </c:spPr>
    </c:plotArea>
    <c:legend>
      <c:legendPos val="b"/>
      <c:layout>
        <c:manualLayout>
          <c:xMode val="edge"/>
          <c:yMode val="edge"/>
          <c:x val="0.20232098954763947"/>
          <c:y val="0.90953080017540178"/>
          <c:w val="0.59535778128160033"/>
          <c:h val="9.046919982459819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09438223054568E-2"/>
          <c:y val="9.0488665264188375E-2"/>
          <c:w val="0.90204121237642854"/>
          <c:h val="0.68000000768411073"/>
        </c:manualLayout>
      </c:layout>
      <c:lineChart>
        <c:grouping val="standard"/>
        <c:varyColors val="0"/>
        <c:ser>
          <c:idx val="2"/>
          <c:order val="0"/>
          <c:tx>
            <c:strRef>
              <c:f>'BUDGET (2)'!$O$9</c:f>
              <c:strCache>
                <c:ptCount val="1"/>
                <c:pt idx="0">
                  <c:v>COSTRUCTION</c:v>
                </c:pt>
              </c:strCache>
            </c:strRef>
          </c:tx>
          <c:spPr>
            <a:ln w="38100" cap="rnd">
              <a:solidFill>
                <a:srgbClr val="FFC000"/>
              </a:solidFill>
              <a:prstDash val="sysDash"/>
              <a:round/>
            </a:ln>
            <a:effectLst/>
          </c:spPr>
          <c:marker>
            <c:symbol val="none"/>
          </c:marker>
          <c:cat>
            <c:numRef>
              <c:f>'BUDGET (2)'!$P$6:$Y$6</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'BUDGET (2)'!$P$9:$Y$9</c:f>
              <c:numCache>
                <c:formatCode>General</c:formatCode>
                <c:ptCount val="10"/>
                <c:pt idx="0">
                  <c:v>0</c:v>
                </c:pt>
                <c:pt idx="1">
                  <c:v>0</c:v>
                </c:pt>
                <c:pt idx="2">
                  <c:v>0</c:v>
                </c:pt>
                <c:pt idx="3">
                  <c:v>2970</c:v>
                </c:pt>
                <c:pt idx="4">
                  <c:v>7300</c:v>
                </c:pt>
                <c:pt idx="5">
                  <c:v>6200</c:v>
                </c:pt>
                <c:pt idx="6">
                  <c:v>1050</c:v>
                </c:pt>
                <c:pt idx="7">
                  <c:v>0</c:v>
                </c:pt>
                <c:pt idx="8">
                  <c:v>0</c:v>
                </c:pt>
                <c:pt idx="9">
                  <c:v>0</c:v>
                </c:pt>
              </c:numCache>
            </c:numRef>
          </c:val>
          <c:smooth val="0"/>
          <c:extLst>
            <c:ext xmlns:c16="http://schemas.microsoft.com/office/drawing/2014/chart" uri="{C3380CC4-5D6E-409C-BE32-E72D297353CC}">
              <c16:uniqueId val="{00000000-6EA3-4357-9671-A06103AB0BF9}"/>
            </c:ext>
          </c:extLst>
        </c:ser>
        <c:ser>
          <c:idx val="3"/>
          <c:order val="1"/>
          <c:tx>
            <c:strRef>
              <c:f>'BUDGET (2)'!$O$10</c:f>
              <c:strCache>
                <c:ptCount val="1"/>
                <c:pt idx="0">
                  <c:v>COSTRUCTION-INFRA</c:v>
                </c:pt>
              </c:strCache>
            </c:strRef>
          </c:tx>
          <c:spPr>
            <a:ln w="28575" cap="rnd">
              <a:solidFill>
                <a:schemeClr val="bg2">
                  <a:lumMod val="75000"/>
                </a:schemeClr>
              </a:solidFill>
              <a:prstDash val="sysDash"/>
              <a:round/>
            </a:ln>
            <a:effectLst/>
          </c:spPr>
          <c:marker>
            <c:symbol val="none"/>
          </c:marker>
          <c:cat>
            <c:numRef>
              <c:f>'BUDGET (2)'!$P$6:$Y$6</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'BUDGET (2)'!$P$10:$Y$10</c:f>
              <c:numCache>
                <c:formatCode>General</c:formatCode>
                <c:ptCount val="10"/>
                <c:pt idx="0">
                  <c:v>0</c:v>
                </c:pt>
                <c:pt idx="2">
                  <c:v>100</c:v>
                </c:pt>
                <c:pt idx="3">
                  <c:v>500</c:v>
                </c:pt>
                <c:pt idx="4">
                  <c:v>1100</c:v>
                </c:pt>
                <c:pt idx="5">
                  <c:v>1600</c:v>
                </c:pt>
                <c:pt idx="6">
                  <c:v>500</c:v>
                </c:pt>
                <c:pt idx="7">
                  <c:v>0</c:v>
                </c:pt>
                <c:pt idx="8">
                  <c:v>0</c:v>
                </c:pt>
                <c:pt idx="9">
                  <c:v>0</c:v>
                </c:pt>
              </c:numCache>
            </c:numRef>
          </c:val>
          <c:smooth val="0"/>
          <c:extLst>
            <c:ext xmlns:c16="http://schemas.microsoft.com/office/drawing/2014/chart" uri="{C3380CC4-5D6E-409C-BE32-E72D297353CC}">
              <c16:uniqueId val="{00000001-6EA3-4357-9671-A06103AB0BF9}"/>
            </c:ext>
          </c:extLst>
        </c:ser>
        <c:ser>
          <c:idx val="4"/>
          <c:order val="2"/>
          <c:tx>
            <c:strRef>
              <c:f>'BUDGET (2)'!$O$11</c:f>
              <c:strCache>
                <c:ptCount val="1"/>
                <c:pt idx="0">
                  <c:v>PREPARATORY TO BUILD</c:v>
                </c:pt>
              </c:strCache>
            </c:strRef>
          </c:tx>
          <c:spPr>
            <a:ln w="15875" cap="rnd">
              <a:solidFill>
                <a:srgbClr val="FF0000"/>
              </a:solidFill>
              <a:round/>
            </a:ln>
            <a:effectLst/>
          </c:spPr>
          <c:marker>
            <c:symbol val="square"/>
            <c:size val="10"/>
            <c:spPr>
              <a:solidFill>
                <a:schemeClr val="accent2">
                  <a:lumMod val="60000"/>
                  <a:lumOff val="40000"/>
                </a:schemeClr>
              </a:solidFill>
              <a:ln w="38100">
                <a:solidFill>
                  <a:srgbClr val="FF0000"/>
                </a:solidFill>
              </a:ln>
              <a:effectLst/>
            </c:spPr>
          </c:marker>
          <c:dLbls>
            <c:dLbl>
              <c:idx val="1"/>
              <c:layout>
                <c:manualLayout>
                  <c:x val="-5.7096557633785842E-2"/>
                  <c:y val="-6.3027923599722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A3-4357-9671-A06103AB0BF9}"/>
                </c:ext>
              </c:extLst>
            </c:dLbl>
            <c:dLbl>
              <c:idx val="2"/>
              <c:layout>
                <c:manualLayout>
                  <c:x val="-2.3236518505444535E-2"/>
                  <c:y val="-4.2974445552912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A3-4357-9671-A06103AB0BF9}"/>
                </c:ext>
              </c:extLst>
            </c:dLbl>
            <c:dLbl>
              <c:idx val="4"/>
              <c:delete val="1"/>
              <c:extLst>
                <c:ext xmlns:c15="http://schemas.microsoft.com/office/drawing/2012/chart" uri="{CE6537A1-D6FC-4f65-9D91-7224C49458BB}"/>
                <c:ext xmlns:c16="http://schemas.microsoft.com/office/drawing/2014/chart" uri="{C3380CC4-5D6E-409C-BE32-E72D297353CC}">
                  <c16:uniqueId val="{00000004-6EA3-4357-9671-A06103AB0BF9}"/>
                </c:ext>
              </c:extLst>
            </c:dLbl>
            <c:dLbl>
              <c:idx val="5"/>
              <c:delete val="1"/>
              <c:extLst>
                <c:ext xmlns:c15="http://schemas.microsoft.com/office/drawing/2012/chart" uri="{CE6537A1-D6FC-4f65-9D91-7224C49458BB}"/>
                <c:ext xmlns:c16="http://schemas.microsoft.com/office/drawing/2014/chart" uri="{C3380CC4-5D6E-409C-BE32-E72D297353CC}">
                  <c16:uniqueId val="{00000005-6EA3-4357-9671-A06103AB0BF9}"/>
                </c:ext>
              </c:extLst>
            </c:dLbl>
            <c:dLbl>
              <c:idx val="6"/>
              <c:delete val="1"/>
              <c:extLst>
                <c:ext xmlns:c15="http://schemas.microsoft.com/office/drawing/2012/chart" uri="{CE6537A1-D6FC-4f65-9D91-7224C49458BB}"/>
                <c:ext xmlns:c16="http://schemas.microsoft.com/office/drawing/2014/chart" uri="{C3380CC4-5D6E-409C-BE32-E72D297353CC}">
                  <c16:uniqueId val="{00000006-6EA3-4357-9671-A06103AB0BF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'BUDGET (2)'!$P$6:$Y$6</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'BUDGET (2)'!$P$11:$Y$11</c:f>
              <c:numCache>
                <c:formatCode>General</c:formatCode>
                <c:ptCount val="10"/>
                <c:pt idx="0">
                  <c:v>168.5</c:v>
                </c:pt>
                <c:pt idx="1">
                  <c:v>630</c:v>
                </c:pt>
                <c:pt idx="2">
                  <c:v>610</c:v>
                </c:pt>
                <c:pt idx="3">
                  <c:v>218</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7-6EA3-4357-9671-A06103AB0BF9}"/>
            </c:ext>
          </c:extLst>
        </c:ser>
        <c:ser>
          <c:idx val="0"/>
          <c:order val="3"/>
          <c:tx>
            <c:strRef>
              <c:f>'BUDGET (2)'!$O$12</c:f>
              <c:strCache>
                <c:ptCount val="1"/>
                <c:pt idx="0">
                  <c:v>upgrade to 500 MEV</c:v>
                </c:pt>
              </c:strCache>
            </c:strRef>
          </c:tx>
          <c:spPr>
            <a:ln w="28575" cap="rnd">
              <a:solidFill>
                <a:srgbClr val="00B050"/>
              </a:solidFill>
              <a:prstDash val="dash"/>
              <a:round/>
            </a:ln>
            <a:effectLst/>
          </c:spPr>
          <c:marker>
            <c:symbol val="none"/>
          </c:marker>
          <c:cat>
            <c:numRef>
              <c:f>'BUDGET (2)'!$P$6:$Y$6</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'BUDGET (2)'!$P$12:$Y$12</c:f>
              <c:numCache>
                <c:formatCode>General</c:formatCode>
                <c:ptCount val="10"/>
                <c:pt idx="0">
                  <c:v>0</c:v>
                </c:pt>
                <c:pt idx="1">
                  <c:v>0</c:v>
                </c:pt>
                <c:pt idx="2">
                  <c:v>0</c:v>
                </c:pt>
                <c:pt idx="3">
                  <c:v>0</c:v>
                </c:pt>
                <c:pt idx="4">
                  <c:v>0</c:v>
                </c:pt>
                <c:pt idx="5">
                  <c:v>0</c:v>
                </c:pt>
                <c:pt idx="6">
                  <c:v>350</c:v>
                </c:pt>
                <c:pt idx="7">
                  <c:v>1600</c:v>
                </c:pt>
                <c:pt idx="8">
                  <c:v>1830</c:v>
                </c:pt>
                <c:pt idx="9">
                  <c:v>550</c:v>
                </c:pt>
              </c:numCache>
            </c:numRef>
          </c:val>
          <c:smooth val="0"/>
          <c:extLst>
            <c:ext xmlns:c16="http://schemas.microsoft.com/office/drawing/2014/chart" uri="{C3380CC4-5D6E-409C-BE32-E72D297353CC}">
              <c16:uniqueId val="{00000008-6EA3-4357-9671-A06103AB0BF9}"/>
            </c:ext>
          </c:extLst>
        </c:ser>
        <c:dLbls>
          <c:showLegendKey val="0"/>
          <c:showVal val="0"/>
          <c:showCatName val="0"/>
          <c:showSerName val="0"/>
          <c:showPercent val="0"/>
          <c:showBubbleSize val="0"/>
        </c:dLbls>
        <c:smooth val="0"/>
        <c:axId val="528068767"/>
        <c:axId val="528214943"/>
      </c:lineChart>
      <c:catAx>
        <c:axId val="5280687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528214943"/>
        <c:crosses val="autoZero"/>
        <c:auto val="1"/>
        <c:lblAlgn val="ctr"/>
        <c:lblOffset val="100"/>
        <c:noMultiLvlLbl val="0"/>
      </c:catAx>
      <c:valAx>
        <c:axId val="528214943"/>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528068767"/>
        <c:crosses val="autoZero"/>
        <c:crossBetween val="between"/>
      </c:valAx>
      <c:spPr>
        <a:noFill/>
        <a:ln>
          <a:noFill/>
        </a:ln>
        <a:effectLst/>
      </c:spPr>
    </c:plotArea>
    <c:legend>
      <c:legendPos val="b"/>
      <c:layout>
        <c:manualLayout>
          <c:xMode val="edge"/>
          <c:yMode val="edge"/>
          <c:x val="9.0313190017914435E-2"/>
          <c:y val="0.85929408799025297"/>
          <c:w val="0.81901307475454455"/>
          <c:h val="0.1407058415218758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55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05537" fontAlgn="auto">
              <a:spcBef>
                <a:spcPts val="0"/>
              </a:spcBef>
              <a:spcAft>
                <a:spcPts val="0"/>
              </a:spcAft>
              <a:defRPr sz="1200">
                <a:latin typeface="+mn-lt"/>
                <a:cs typeface="+mn-cs"/>
              </a:defRPr>
            </a:lvl1pPr>
          </a:lstStyle>
          <a:p>
            <a:pPr>
              <a:defRPr/>
            </a:pPr>
            <a:fld id="{DA0983F0-3B2B-4346-9D34-6FF74AEF7015}" type="datetimeFigureOut">
              <a:rPr lang="fr-FR"/>
              <a:pPr>
                <a:defRPr/>
              </a:pPr>
              <a:t>12/04/2023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055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05537" fontAlgn="auto">
              <a:spcBef>
                <a:spcPts val="0"/>
              </a:spcBef>
              <a:spcAft>
                <a:spcPts val="0"/>
              </a:spcAft>
              <a:defRPr sz="1200">
                <a:latin typeface="+mn-lt"/>
                <a:cs typeface="+mn-cs"/>
              </a:defRPr>
            </a:lvl1pPr>
          </a:lstStyle>
          <a:p>
            <a:pPr>
              <a:defRPr/>
            </a:pPr>
            <a:fld id="{C3BC699F-DBFB-4FA7-9A20-949047200EDB}" type="slidenum">
              <a:rPr lang="fr-FR"/>
              <a:pPr>
                <a:defRPr/>
              </a:pPr>
              <a:t>‹N°›</a:t>
            </a:fld>
            <a:endParaRPr lang="fr-FR"/>
          </a:p>
        </p:txBody>
      </p:sp>
    </p:spTree>
    <p:extLst>
      <p:ext uri="{BB962C8B-B14F-4D97-AF65-F5344CB8AC3E}">
        <p14:creationId xmlns:p14="http://schemas.microsoft.com/office/powerpoint/2010/main" val="2153952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logo-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1902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lide-2-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170707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 simple : titre+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8" name="Titre 1"/>
          <p:cNvSpPr>
            <a:spLocks noGrp="1"/>
          </p:cNvSpPr>
          <p:nvPr>
            <p:ph type="title"/>
          </p:nvPr>
        </p:nvSpPr>
        <p:spPr>
          <a:xfrm>
            <a:off x="2290044" y="149425"/>
            <a:ext cx="5688632" cy="432048"/>
          </a:xfrm>
        </p:spPr>
        <p:txBody>
          <a:bodyPr>
            <a:normAutofit/>
          </a:bodyPr>
          <a:lstStyle>
            <a:lvl1pPr>
              <a:defRPr sz="2200" b="1">
                <a:solidFill>
                  <a:srgbClr val="00294B"/>
                </a:solidFill>
              </a:defRPr>
            </a:lvl1pPr>
          </a:lstStyle>
          <a:p>
            <a:r>
              <a:rPr lang="fr-FR" dirty="0"/>
              <a:t>Modifiez le style du titre</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273820" y="797496"/>
            <a:ext cx="10308112"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5412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introduction : titre+contenu+filigran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8" name="Espace réservé du contenu 3"/>
          <p:cNvSpPr>
            <a:spLocks noGrp="1"/>
          </p:cNvSpPr>
          <p:nvPr>
            <p:ph sz="half" idx="2" hasCustomPrompt="1"/>
          </p:nvPr>
        </p:nvSpPr>
        <p:spPr>
          <a:xfrm>
            <a:off x="273820" y="1445569"/>
            <a:ext cx="10308112"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3" name="ZoneTexte 12"/>
          <p:cNvSpPr txBox="1"/>
          <p:nvPr userDrawn="1"/>
        </p:nvSpPr>
        <p:spPr>
          <a:xfrm>
            <a:off x="7959903" y="481445"/>
            <a:ext cx="432047" cy="200055"/>
          </a:xfrm>
          <a:prstGeom prst="rect">
            <a:avLst/>
          </a:prstGeom>
          <a:noFill/>
        </p:spPr>
        <p:txBody>
          <a:bodyPr wrap="square" rtlCol="0">
            <a:spAutoFit/>
          </a:bodyPr>
          <a:lstStyle/>
          <a:p>
            <a:r>
              <a:rPr lang="fr-FR" sz="700" b="0" dirty="0">
                <a:solidFill>
                  <a:schemeClr val="bg1"/>
                </a:solidFill>
              </a:rPr>
              <a:t>IN2P3</a:t>
            </a:r>
          </a:p>
        </p:txBody>
      </p:sp>
    </p:spTree>
    <p:extLst>
      <p:ext uri="{BB962C8B-B14F-4D97-AF65-F5344CB8AC3E}">
        <p14:creationId xmlns:p14="http://schemas.microsoft.com/office/powerpoint/2010/main" val="90163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simple : titre+contenu+filigran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 y="0"/>
            <a:ext cx="10772417" cy="6059485"/>
          </a:xfrm>
          <a:prstGeom prst="rect">
            <a:avLst/>
          </a:prstGeom>
        </p:spPr>
      </p:pic>
      <p:sp>
        <p:nvSpPr>
          <p:cNvPr id="8" name="Titre 1"/>
          <p:cNvSpPr>
            <a:spLocks noGrp="1"/>
          </p:cNvSpPr>
          <p:nvPr>
            <p:ph type="title"/>
          </p:nvPr>
        </p:nvSpPr>
        <p:spPr>
          <a:xfrm>
            <a:off x="2290044" y="149425"/>
            <a:ext cx="5688632" cy="432048"/>
          </a:xfrm>
        </p:spPr>
        <p:txBody>
          <a:bodyPr>
            <a:normAutofit/>
          </a:bodyPr>
          <a:lstStyle>
            <a:lvl1pPr>
              <a:defRPr sz="2200" b="1">
                <a:solidFill>
                  <a:srgbClr val="00294B"/>
                </a:solidFill>
              </a:defRPr>
            </a:lvl1pPr>
          </a:lstStyle>
          <a:p>
            <a:r>
              <a:rPr lang="fr-FR" dirty="0"/>
              <a:t>Modifiez le style du titre</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273820" y="797496"/>
            <a:ext cx="10308112"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9610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simple : titre+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8" name="Titre 1"/>
          <p:cNvSpPr>
            <a:spLocks noGrp="1"/>
          </p:cNvSpPr>
          <p:nvPr>
            <p:ph type="title"/>
          </p:nvPr>
        </p:nvSpPr>
        <p:spPr>
          <a:xfrm>
            <a:off x="2290044" y="149425"/>
            <a:ext cx="5688632" cy="432048"/>
          </a:xfrm>
        </p:spPr>
        <p:txBody>
          <a:bodyPr>
            <a:normAutofit/>
          </a:bodyPr>
          <a:lstStyle>
            <a:lvl1pPr>
              <a:defRPr sz="2200" b="1">
                <a:solidFill>
                  <a:srgbClr val="00294B"/>
                </a:solidFill>
              </a:defRPr>
            </a:lvl1pPr>
          </a:lstStyle>
          <a:p>
            <a:r>
              <a:rPr lang="fr-FR" dirty="0"/>
              <a:t>Modifiez le style du titre</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273820" y="797496"/>
            <a:ext cx="10308112"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030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introduction : titre+2 contenus+filigrane">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18"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9" name="Espace réservé du contenu 3"/>
          <p:cNvSpPr>
            <a:spLocks noGrp="1"/>
          </p:cNvSpPr>
          <p:nvPr>
            <p:ph sz="half" idx="2" hasCustomPrompt="1"/>
          </p:nvPr>
        </p:nvSpPr>
        <p:spPr>
          <a:xfrm>
            <a:off x="273820" y="1445569"/>
            <a:ext cx="5040559"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contenu 3"/>
          <p:cNvSpPr>
            <a:spLocks noGrp="1"/>
          </p:cNvSpPr>
          <p:nvPr>
            <p:ph sz="half" idx="13" hasCustomPrompt="1"/>
          </p:nvPr>
        </p:nvSpPr>
        <p:spPr>
          <a:xfrm>
            <a:off x="5535752" y="1445569"/>
            <a:ext cx="5040559"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1" name="ZoneTexte 20"/>
          <p:cNvSpPr txBox="1"/>
          <p:nvPr userDrawn="1"/>
        </p:nvSpPr>
        <p:spPr>
          <a:xfrm>
            <a:off x="7959903" y="481445"/>
            <a:ext cx="432047" cy="200055"/>
          </a:xfrm>
          <a:prstGeom prst="rect">
            <a:avLst/>
          </a:prstGeom>
          <a:noFill/>
        </p:spPr>
        <p:txBody>
          <a:bodyPr wrap="square" rtlCol="0">
            <a:spAutoFit/>
          </a:bodyPr>
          <a:lstStyle/>
          <a:p>
            <a:r>
              <a:rPr lang="fr-FR" sz="700" b="0" dirty="0">
                <a:solidFill>
                  <a:schemeClr val="bg1"/>
                </a:solidFill>
              </a:rPr>
              <a:t>IN2P3</a:t>
            </a:r>
          </a:p>
        </p:txBody>
      </p:sp>
      <p:sp>
        <p:nvSpPr>
          <p:cNvPr id="25"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26"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27"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048089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simple  : titre+2 contenus+filigrane">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15"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16"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17"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8"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9" name="Espace réservé du contenu 3"/>
          <p:cNvSpPr>
            <a:spLocks noGrp="1"/>
          </p:cNvSpPr>
          <p:nvPr>
            <p:ph sz="half" idx="2" hasCustomPrompt="1"/>
          </p:nvPr>
        </p:nvSpPr>
        <p:spPr>
          <a:xfrm>
            <a:off x="273820"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contenu 3"/>
          <p:cNvSpPr>
            <a:spLocks noGrp="1"/>
          </p:cNvSpPr>
          <p:nvPr>
            <p:ph sz="half" idx="13" hasCustomPrompt="1"/>
          </p:nvPr>
        </p:nvSpPr>
        <p:spPr>
          <a:xfrm>
            <a:off x="5535752"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87427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simple  : titre+2 contenus">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15"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16"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17"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8"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0" name="Espace réservé du contenu 3"/>
          <p:cNvSpPr>
            <a:spLocks noGrp="1"/>
          </p:cNvSpPr>
          <p:nvPr>
            <p:ph sz="half" idx="2" hasCustomPrompt="1"/>
          </p:nvPr>
        </p:nvSpPr>
        <p:spPr>
          <a:xfrm>
            <a:off x="273820"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3"/>
          <p:cNvSpPr>
            <a:spLocks noGrp="1"/>
          </p:cNvSpPr>
          <p:nvPr>
            <p:ph sz="half" idx="13" hasCustomPrompt="1"/>
          </p:nvPr>
        </p:nvSpPr>
        <p:spPr>
          <a:xfrm>
            <a:off x="5535752"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11971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12/04/2023</a:t>
            </a:r>
          </a:p>
        </p:txBody>
      </p:sp>
      <p:sp>
        <p:nvSpPr>
          <p:cNvPr id="4" name="Espace réservé du pied de page 3"/>
          <p:cNvSpPr>
            <a:spLocks noGrp="1"/>
          </p:cNvSpPr>
          <p:nvPr>
            <p:ph type="ftr" sz="quarter" idx="11"/>
          </p:nvPr>
        </p:nvSpPr>
        <p:spPr/>
        <p:txBody>
          <a:bodyPr/>
          <a:lstStyle/>
          <a:p>
            <a:r>
              <a:rPr lang="fr-FR"/>
              <a:t>PERLE-France Collaboration Meeting</a:t>
            </a:r>
          </a:p>
        </p:txBody>
      </p:sp>
      <p:sp>
        <p:nvSpPr>
          <p:cNvPr id="5" name="Espace réservé du numéro de diapositive 4"/>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2206606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12/04/2023</a:t>
            </a:r>
          </a:p>
        </p:txBody>
      </p:sp>
      <p:sp>
        <p:nvSpPr>
          <p:cNvPr id="3" name="Espace réservé du pied de page 2"/>
          <p:cNvSpPr>
            <a:spLocks noGrp="1"/>
          </p:cNvSpPr>
          <p:nvPr>
            <p:ph type="ftr" sz="quarter" idx="11"/>
          </p:nvPr>
        </p:nvSpPr>
        <p:spPr/>
        <p:txBody>
          <a:bodyPr/>
          <a:lstStyle/>
          <a:p>
            <a:r>
              <a:rPr lang="fr-FR"/>
              <a:t>PERLE-France Collaboration Meeting</a:t>
            </a:r>
          </a:p>
        </p:txBody>
      </p:sp>
      <p:sp>
        <p:nvSpPr>
          <p:cNvPr id="4" name="Espace réservé du numéro de diapositive 3"/>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326081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number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212562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41363" y="403225"/>
            <a:ext cx="3475037" cy="1414463"/>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579938" y="873125"/>
            <a:ext cx="5453062" cy="4305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741363" y="1817688"/>
            <a:ext cx="3475037" cy="3368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12/04/2023</a:t>
            </a:r>
          </a:p>
        </p:txBody>
      </p:sp>
      <p:sp>
        <p:nvSpPr>
          <p:cNvPr id="6" name="Espace réservé du pied de page 5"/>
          <p:cNvSpPr>
            <a:spLocks noGrp="1"/>
          </p:cNvSpPr>
          <p:nvPr>
            <p:ph type="ftr" sz="quarter" idx="11"/>
          </p:nvPr>
        </p:nvSpPr>
        <p:spPr/>
        <p:txBody>
          <a:bodyPr/>
          <a:lstStyle/>
          <a:p>
            <a:r>
              <a:rPr lang="fr-FR"/>
              <a:t>PERLE-France Collaboration Meeting</a:t>
            </a:r>
          </a:p>
        </p:txBody>
      </p:sp>
      <p:sp>
        <p:nvSpPr>
          <p:cNvPr id="7" name="Espace réservé du numéro de diapositive 6"/>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471461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41363" y="403225"/>
            <a:ext cx="3475037" cy="1414463"/>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579938" y="873125"/>
            <a:ext cx="5453062" cy="43053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741363" y="1817688"/>
            <a:ext cx="3475037" cy="3368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12/04/2023</a:t>
            </a:r>
          </a:p>
        </p:txBody>
      </p:sp>
      <p:sp>
        <p:nvSpPr>
          <p:cNvPr id="6" name="Espace réservé du pied de page 5"/>
          <p:cNvSpPr>
            <a:spLocks noGrp="1"/>
          </p:cNvSpPr>
          <p:nvPr>
            <p:ph type="ftr" sz="quarter" idx="11"/>
          </p:nvPr>
        </p:nvSpPr>
        <p:spPr/>
        <p:txBody>
          <a:bodyPr/>
          <a:lstStyle/>
          <a:p>
            <a:r>
              <a:rPr lang="fr-FR"/>
              <a:t>PERLE-France Collaboration Meeting</a:t>
            </a:r>
          </a:p>
        </p:txBody>
      </p:sp>
      <p:sp>
        <p:nvSpPr>
          <p:cNvPr id="7" name="Espace réservé du numéro de diapositive 6"/>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3827469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12/04/2023</a:t>
            </a:r>
          </a:p>
        </p:txBody>
      </p:sp>
      <p:sp>
        <p:nvSpPr>
          <p:cNvPr id="5" name="Espace réservé du pied de page 4"/>
          <p:cNvSpPr>
            <a:spLocks noGrp="1"/>
          </p:cNvSpPr>
          <p:nvPr>
            <p:ph type="ftr" sz="quarter" idx="11"/>
          </p:nvPr>
        </p:nvSpPr>
        <p:spPr/>
        <p:txBody>
          <a:bodyPr/>
          <a:lstStyle/>
          <a:p>
            <a:r>
              <a:rPr lang="fr-FR"/>
              <a:t>PERLE-France Collaboration Meeting</a:t>
            </a:r>
          </a:p>
        </p:txBody>
      </p:sp>
      <p:sp>
        <p:nvSpPr>
          <p:cNvPr id="6" name="Espace réservé du numéro de diapositive 5"/>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134087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08900" y="322263"/>
            <a:ext cx="2322513" cy="513556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741363" y="322263"/>
            <a:ext cx="6815137" cy="51355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12/04/2023</a:t>
            </a:r>
          </a:p>
        </p:txBody>
      </p:sp>
      <p:sp>
        <p:nvSpPr>
          <p:cNvPr id="5" name="Espace réservé du pied de page 4"/>
          <p:cNvSpPr>
            <a:spLocks noGrp="1"/>
          </p:cNvSpPr>
          <p:nvPr>
            <p:ph type="ftr" sz="quarter" idx="11"/>
          </p:nvPr>
        </p:nvSpPr>
        <p:spPr/>
        <p:txBody>
          <a:bodyPr/>
          <a:lstStyle/>
          <a:p>
            <a:r>
              <a:rPr lang="fr-FR"/>
              <a:t>PERLE-France Collaboration Meeting</a:t>
            </a:r>
          </a:p>
        </p:txBody>
      </p:sp>
      <p:sp>
        <p:nvSpPr>
          <p:cNvPr id="6" name="Espace réservé du numéro de diapositive 5"/>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114961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ijclab">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2" name="Titre 1"/>
          <p:cNvSpPr>
            <a:spLocks noGrp="1"/>
          </p:cNvSpPr>
          <p:nvPr>
            <p:ph type="title"/>
          </p:nvPr>
        </p:nvSpPr>
        <p:spPr>
          <a:xfrm>
            <a:off x="2290043" y="149425"/>
            <a:ext cx="8208911"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2332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slide-fili-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3606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680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lide-2-fili-tutelle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2591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lide-2-fili">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28361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1706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lide-2-fili-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7"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12/04/2023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PERLE-France Collaboration Meeting</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561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12/04/2023</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PERLE-France Collaboration Meeting</a:t>
            </a:r>
            <a:endParaRPr lang="fr-FR" dirty="0"/>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77E71596-5F9D-49C5-9701-16B3CA54319D}" type="slidenum">
              <a:rPr lang="fr-FR" smtClean="0"/>
              <a:t>‹N°›</a:t>
            </a:fld>
            <a:endParaRPr lang="fr-FR"/>
          </a:p>
        </p:txBody>
      </p:sp>
    </p:spTree>
    <p:extLst>
      <p:ext uri="{BB962C8B-B14F-4D97-AF65-F5344CB8AC3E}">
        <p14:creationId xmlns:p14="http://schemas.microsoft.com/office/powerpoint/2010/main" val="3316465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1" r:id="rId3"/>
    <p:sldLayoutId id="2147483708" r:id="rId4"/>
    <p:sldLayoutId id="2147483709" r:id="rId5"/>
    <p:sldLayoutId id="2147483702" r:id="rId6"/>
    <p:sldLayoutId id="2147483703" r:id="rId7"/>
    <p:sldLayoutId id="2147483704" r:id="rId8"/>
    <p:sldLayoutId id="2147483710" r:id="rId9"/>
    <p:sldLayoutId id="2147483711" r:id="rId10"/>
    <p:sldLayoutId id="214748372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12/04/2023</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PERLE-France Collaboration Meeting</a:t>
            </a:r>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2126CF9F-CC6A-4010-A70A-E16F699FA027}" type="slidenum">
              <a:rPr lang="fr-FR" smtClean="0"/>
              <a:t>‹N°›</a:t>
            </a:fld>
            <a:endParaRPr lang="fr-FR"/>
          </a:p>
        </p:txBody>
      </p:sp>
    </p:spTree>
    <p:extLst>
      <p:ext uri="{BB962C8B-B14F-4D97-AF65-F5344CB8AC3E}">
        <p14:creationId xmlns:p14="http://schemas.microsoft.com/office/powerpoint/2010/main" val="4671780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1.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s://indico.cern.ch/event/1266985/"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3C8A8624-B6BC-4CDB-B6BA-56A8EA4F98B6}"/>
              </a:ext>
            </a:extLst>
          </p:cNvPr>
          <p:cNvSpPr txBox="1">
            <a:spLocks/>
          </p:cNvSpPr>
          <p:nvPr/>
        </p:nvSpPr>
        <p:spPr>
          <a:xfrm>
            <a:off x="309823" y="1373560"/>
            <a:ext cx="10009112" cy="10081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fr-FR" sz="2400" b="1" kern="1200" dirty="0" smtClean="0">
                <a:solidFill>
                  <a:srgbClr val="00294B"/>
                </a:solidFill>
                <a:latin typeface="+mj-lt"/>
                <a:ea typeface="+mj-ea"/>
                <a:cs typeface="+mj-cs"/>
              </a:defRPr>
            </a:lvl1pPr>
          </a:lstStyle>
          <a:p>
            <a:pPr algn="ctr" fontAlgn="auto">
              <a:spcAft>
                <a:spcPts val="0"/>
              </a:spcAft>
            </a:pPr>
            <a:r>
              <a:rPr lang="fr-FR" sz="3800" dirty="0">
                <a:solidFill>
                  <a:schemeClr val="accent5">
                    <a:lumMod val="75000"/>
                  </a:schemeClr>
                </a:solidFill>
                <a:latin typeface="+mn-lt"/>
              </a:rPr>
              <a:t> </a:t>
            </a:r>
            <a:r>
              <a:rPr lang="en-GB" sz="4000" dirty="0">
                <a:solidFill>
                  <a:schemeClr val="accent5">
                    <a:lumMod val="75000"/>
                  </a:schemeClr>
                </a:solidFill>
                <a:latin typeface="+mn-lt"/>
              </a:rPr>
              <a:t>PERLE-France Collaboration Meeting</a:t>
            </a:r>
            <a:endParaRPr lang="en-GB" dirty="0">
              <a:solidFill>
                <a:schemeClr val="accent5">
                  <a:lumMod val="75000"/>
                </a:schemeClr>
              </a:solidFill>
              <a:latin typeface="+mn-lt"/>
            </a:endParaRPr>
          </a:p>
          <a:p>
            <a:pPr algn="ctr" fontAlgn="auto">
              <a:spcAft>
                <a:spcPts val="0"/>
              </a:spcAft>
            </a:pPr>
            <a:endParaRPr lang="en-GB" dirty="0">
              <a:solidFill>
                <a:schemeClr val="accent5">
                  <a:lumMod val="75000"/>
                </a:schemeClr>
              </a:solidFill>
              <a:latin typeface="+mn-lt"/>
            </a:endParaRPr>
          </a:p>
          <a:p>
            <a:pPr algn="ctr" fontAlgn="auto">
              <a:spcAft>
                <a:spcPts val="0"/>
              </a:spcAft>
            </a:pPr>
            <a:endParaRPr lang="en-GB" dirty="0">
              <a:solidFill>
                <a:schemeClr val="accent5">
                  <a:lumMod val="75000"/>
                </a:schemeClr>
              </a:solidFill>
              <a:latin typeface="+mn-lt"/>
            </a:endParaRPr>
          </a:p>
          <a:p>
            <a:pPr algn="ctr" fontAlgn="auto">
              <a:spcAft>
                <a:spcPts val="0"/>
              </a:spcAft>
            </a:pPr>
            <a:endParaRPr lang="en-GB" dirty="0">
              <a:solidFill>
                <a:schemeClr val="accent5">
                  <a:lumMod val="75000"/>
                </a:schemeClr>
              </a:solidFill>
              <a:latin typeface="+mn-lt"/>
            </a:endParaRPr>
          </a:p>
          <a:p>
            <a:pPr algn="ctr" fontAlgn="auto">
              <a:spcAft>
                <a:spcPts val="0"/>
              </a:spcAft>
            </a:pPr>
            <a:endParaRPr lang="en-GB" sz="2000" dirty="0">
              <a:solidFill>
                <a:schemeClr val="accent5">
                  <a:lumMod val="75000"/>
                </a:schemeClr>
              </a:solidFill>
              <a:latin typeface="+mn-lt"/>
            </a:endParaRPr>
          </a:p>
          <a:p>
            <a:pPr algn="ctr" fontAlgn="auto">
              <a:spcAft>
                <a:spcPts val="0"/>
              </a:spcAft>
            </a:pPr>
            <a:br>
              <a:rPr lang="fr-FR" sz="4000" i="1" dirty="0">
                <a:solidFill>
                  <a:schemeClr val="accent5">
                    <a:lumMod val="75000"/>
                  </a:schemeClr>
                </a:solidFill>
              </a:rPr>
            </a:br>
            <a:endParaRPr lang="fr-FR" sz="4000" i="1" dirty="0">
              <a:solidFill>
                <a:schemeClr val="accent5">
                  <a:lumMod val="75000"/>
                </a:schemeClr>
              </a:solidFill>
            </a:endParaRPr>
          </a:p>
        </p:txBody>
      </p:sp>
      <p:sp>
        <p:nvSpPr>
          <p:cNvPr id="2" name="Espace réservé de la date 1">
            <a:extLst>
              <a:ext uri="{FF2B5EF4-FFF2-40B4-BE49-F238E27FC236}">
                <a16:creationId xmlns:a16="http://schemas.microsoft.com/office/drawing/2014/main" id="{9399BE65-DD4B-B160-AFB0-C85B33F8194E}"/>
              </a:ext>
            </a:extLst>
          </p:cNvPr>
          <p:cNvSpPr>
            <a:spLocks noGrp="1"/>
          </p:cNvSpPr>
          <p:nvPr>
            <p:ph type="dt" sz="half" idx="10"/>
          </p:nvPr>
        </p:nvSpPr>
        <p:spPr/>
        <p:txBody>
          <a:bodyPr/>
          <a:lstStyle/>
          <a:p>
            <a:r>
              <a:rPr lang="fr-FR">
                <a:latin typeface="+mn-lt"/>
              </a:rPr>
              <a:t>12/04/2023</a:t>
            </a:r>
            <a:endParaRPr lang="fr-FR" dirty="0">
              <a:latin typeface="+mn-lt"/>
            </a:endParaRPr>
          </a:p>
        </p:txBody>
      </p:sp>
      <p:sp>
        <p:nvSpPr>
          <p:cNvPr id="4" name="Espace réservé du pied de page 3">
            <a:extLst>
              <a:ext uri="{FF2B5EF4-FFF2-40B4-BE49-F238E27FC236}">
                <a16:creationId xmlns:a16="http://schemas.microsoft.com/office/drawing/2014/main" id="{98E9587C-A18B-7CF5-DA57-180865224E58}"/>
              </a:ext>
            </a:extLst>
          </p:cNvPr>
          <p:cNvSpPr>
            <a:spLocks noGrp="1"/>
          </p:cNvSpPr>
          <p:nvPr>
            <p:ph type="ftr" sz="quarter" idx="11"/>
          </p:nvPr>
        </p:nvSpPr>
        <p:spPr/>
        <p:txBody>
          <a:bodyPr/>
          <a:lstStyle/>
          <a:p>
            <a:r>
              <a:rPr lang="en-US">
                <a:latin typeface="+mn-lt"/>
              </a:rPr>
              <a:t>PERLE-France Collaboration Meeting</a:t>
            </a:r>
            <a:endParaRPr lang="fr-FR" dirty="0">
              <a:latin typeface="+mn-lt"/>
            </a:endParaRPr>
          </a:p>
        </p:txBody>
      </p:sp>
      <p:sp>
        <p:nvSpPr>
          <p:cNvPr id="5" name="Espace réservé du numéro de diapositive 4">
            <a:extLst>
              <a:ext uri="{FF2B5EF4-FFF2-40B4-BE49-F238E27FC236}">
                <a16:creationId xmlns:a16="http://schemas.microsoft.com/office/drawing/2014/main" id="{92BA0A16-87B2-6E47-B829-A9F0FAF42AC8}"/>
              </a:ext>
            </a:extLst>
          </p:cNvPr>
          <p:cNvSpPr>
            <a:spLocks noGrp="1"/>
          </p:cNvSpPr>
          <p:nvPr>
            <p:ph type="sldNum" sz="quarter" idx="12"/>
          </p:nvPr>
        </p:nvSpPr>
        <p:spPr/>
        <p:txBody>
          <a:bodyPr/>
          <a:lstStyle/>
          <a:p>
            <a:fld id="{77E71596-5F9D-49C5-9701-16B3CA54319D}" type="slidenum">
              <a:rPr lang="fr-FR" smtClean="0"/>
              <a:pPr/>
              <a:t>1</a:t>
            </a:fld>
            <a:endParaRPr lang="fr-FR" dirty="0"/>
          </a:p>
        </p:txBody>
      </p:sp>
      <p:sp>
        <p:nvSpPr>
          <p:cNvPr id="6" name="ZoneTexte 5">
            <a:extLst>
              <a:ext uri="{FF2B5EF4-FFF2-40B4-BE49-F238E27FC236}">
                <a16:creationId xmlns:a16="http://schemas.microsoft.com/office/drawing/2014/main" id="{98DF7143-2686-724D-67C5-936F9A171AE4}"/>
              </a:ext>
            </a:extLst>
          </p:cNvPr>
          <p:cNvSpPr txBox="1"/>
          <p:nvPr/>
        </p:nvSpPr>
        <p:spPr>
          <a:xfrm>
            <a:off x="1065907" y="2281484"/>
            <a:ext cx="8136904" cy="2188420"/>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Meeting agenda:</a:t>
            </a:r>
          </a:p>
          <a:p>
            <a:endParaRPr lang="en-GB" b="1" dirty="0">
              <a:latin typeface="Calibri" panose="020F0502020204030204" pitchFamily="34" charset="0"/>
              <a:cs typeface="Calibri" panose="020F0502020204030204" pitchFamily="34" charset="0"/>
            </a:endParaRPr>
          </a:p>
          <a:p>
            <a:pPr marL="787400" lvl="1" indent="-285750">
              <a:lnSpc>
                <a:spcPct val="150000"/>
              </a:lnSpc>
              <a:buFont typeface="Wingdings" pitchFamily="2" charset="2"/>
              <a:buChar char="§"/>
            </a:pPr>
            <a:r>
              <a:rPr lang="en-GB" sz="1600" b="0" i="0" u="none" strike="noStrike" dirty="0">
                <a:solidFill>
                  <a:srgbClr val="000000"/>
                </a:solidFill>
                <a:effectLst/>
                <a:latin typeface="Helvetica" pitchFamily="2" charset="0"/>
              </a:rPr>
              <a:t>Project status and general information (A. Stocchi &amp; W. Kaabi)</a:t>
            </a:r>
          </a:p>
          <a:p>
            <a:pPr marL="787400" lvl="1" indent="-285750">
              <a:lnSpc>
                <a:spcPct val="150000"/>
              </a:lnSpc>
              <a:buFont typeface="Wingdings" pitchFamily="2" charset="2"/>
              <a:buChar char="§"/>
            </a:pPr>
            <a:r>
              <a:rPr lang="en-GB" sz="1600" b="0" i="0" u="none" strike="noStrike" dirty="0">
                <a:solidFill>
                  <a:srgbClr val="000000"/>
                </a:solidFill>
                <a:effectLst/>
                <a:latin typeface="Helvetica" pitchFamily="2" charset="0"/>
              </a:rPr>
              <a:t>RF systems: Status and future plans (G. </a:t>
            </a:r>
            <a:r>
              <a:rPr lang="en-GB" sz="1600" b="0" i="0" u="none" strike="noStrike" dirty="0" err="1">
                <a:solidFill>
                  <a:srgbClr val="000000"/>
                </a:solidFill>
                <a:effectLst/>
                <a:latin typeface="Helvetica" pitchFamily="2" charset="0"/>
              </a:rPr>
              <a:t>Olry</a:t>
            </a:r>
            <a:r>
              <a:rPr lang="en-GB" sz="1600" b="0" i="0" u="none" strike="noStrike" dirty="0">
                <a:solidFill>
                  <a:srgbClr val="000000"/>
                </a:solidFill>
                <a:effectLst/>
                <a:latin typeface="Helvetica" pitchFamily="2" charset="0"/>
              </a:rPr>
              <a:t>)</a:t>
            </a:r>
          </a:p>
          <a:p>
            <a:pPr marL="787400" lvl="1" indent="-285750">
              <a:lnSpc>
                <a:spcPct val="150000"/>
              </a:lnSpc>
              <a:buFont typeface="Wingdings" pitchFamily="2" charset="2"/>
              <a:buChar char="§"/>
            </a:pPr>
            <a:r>
              <a:rPr lang="en-GB" sz="1600" dirty="0">
                <a:solidFill>
                  <a:srgbClr val="000000"/>
                </a:solidFill>
                <a:latin typeface="Helvetica" pitchFamily="2" charset="0"/>
              </a:rPr>
              <a:t>ERL</a:t>
            </a:r>
            <a:r>
              <a:rPr lang="en-GB" sz="1600" b="0" i="0" u="none" strike="noStrike" dirty="0">
                <a:solidFill>
                  <a:srgbClr val="000000"/>
                </a:solidFill>
                <a:effectLst/>
                <a:latin typeface="Helvetica" pitchFamily="2" charset="0"/>
              </a:rPr>
              <a:t> design and beam dynamics studies (J. Michaud)</a:t>
            </a:r>
          </a:p>
          <a:p>
            <a:pPr marL="787400" lvl="1" indent="-285750">
              <a:lnSpc>
                <a:spcPct val="150000"/>
              </a:lnSpc>
              <a:buFont typeface="Wingdings" pitchFamily="2" charset="2"/>
              <a:buChar char="§"/>
            </a:pPr>
            <a:r>
              <a:rPr lang="en-GB" sz="1800" dirty="0" err="1">
                <a:latin typeface="Calibri" panose="020F0502020204030204" pitchFamily="34" charset="0"/>
                <a:cs typeface="Calibri" panose="020F0502020204030204" pitchFamily="34" charset="0"/>
              </a:rPr>
              <a:t>AoB</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0563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a:xfrm>
            <a:off x="8159407" y="5714820"/>
            <a:ext cx="2442447" cy="322263"/>
          </a:xfrm>
        </p:spPr>
        <p:txBody>
          <a:bodyPr/>
          <a:lstStyle/>
          <a:p>
            <a:fld id="{77E71596-5F9D-49C5-9701-16B3CA54319D}" type="slidenum">
              <a:rPr lang="en-ZA" smtClean="0">
                <a:latin typeface="+mn-lt"/>
              </a:rPr>
              <a:pPr/>
              <a:t>10</a:t>
            </a:fld>
            <a:endParaRPr lang="en-ZA" dirty="0">
              <a:latin typeface="+mn-lt"/>
            </a:endParaRPr>
          </a:p>
        </p:txBody>
      </p:sp>
      <p:sp>
        <p:nvSpPr>
          <p:cNvPr id="44" name="Titre 1">
            <a:extLst>
              <a:ext uri="{FF2B5EF4-FFF2-40B4-BE49-F238E27FC236}">
                <a16:creationId xmlns:a16="http://schemas.microsoft.com/office/drawing/2014/main" id="{14EA8F9C-9FBE-40EF-A024-83919B350420}"/>
              </a:ext>
            </a:extLst>
          </p:cNvPr>
          <p:cNvSpPr txBox="1">
            <a:spLocks/>
          </p:cNvSpPr>
          <p:nvPr/>
        </p:nvSpPr>
        <p:spPr>
          <a:xfrm>
            <a:off x="1023998" y="134157"/>
            <a:ext cx="8754877" cy="432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294B"/>
                </a:solidFill>
                <a:latin typeface="+mj-lt"/>
                <a:ea typeface="+mj-ea"/>
                <a:cs typeface="+mj-cs"/>
              </a:defRPr>
            </a:lvl1pPr>
          </a:lstStyle>
          <a:p>
            <a:r>
              <a:rPr lang="en-GB" dirty="0">
                <a:solidFill>
                  <a:schemeClr val="accent1">
                    <a:lumMod val="50000"/>
                  </a:schemeClr>
                </a:solidFill>
                <a:latin typeface="+mn-lt"/>
              </a:rPr>
              <a:t>ISAS: Innovate for Sustainable Accelerating Systems </a:t>
            </a:r>
          </a:p>
        </p:txBody>
      </p:sp>
      <p:sp>
        <p:nvSpPr>
          <p:cNvPr id="12" name="Espace réservé de la date 5">
            <a:extLst>
              <a:ext uri="{FF2B5EF4-FFF2-40B4-BE49-F238E27FC236}">
                <a16:creationId xmlns:a16="http://schemas.microsoft.com/office/drawing/2014/main" id="{15C4322D-68D2-24B6-F876-13616554DAD8}"/>
              </a:ext>
            </a:extLst>
          </p:cNvPr>
          <p:cNvSpPr>
            <a:spLocks noGrp="1"/>
          </p:cNvSpPr>
          <p:nvPr>
            <p:ph type="dt" sz="half" idx="10"/>
          </p:nvPr>
        </p:nvSpPr>
        <p:spPr>
          <a:xfrm>
            <a:off x="201812" y="5714820"/>
            <a:ext cx="2411556" cy="322263"/>
          </a:xfrm>
        </p:spPr>
        <p:txBody>
          <a:bodyPr/>
          <a:lstStyle/>
          <a:p>
            <a:r>
              <a:rPr lang="fr-FR">
                <a:latin typeface="+mn-lt"/>
              </a:rPr>
              <a:t>12/04/2023</a:t>
            </a:r>
          </a:p>
        </p:txBody>
      </p:sp>
      <p:sp>
        <p:nvSpPr>
          <p:cNvPr id="16" name="Espace réservé du pied de page 25">
            <a:extLst>
              <a:ext uri="{FF2B5EF4-FFF2-40B4-BE49-F238E27FC236}">
                <a16:creationId xmlns:a16="http://schemas.microsoft.com/office/drawing/2014/main" id="{6637AD5F-770E-AC61-63BB-04CFB82D65CE}"/>
              </a:ext>
            </a:extLst>
          </p:cNvPr>
          <p:cNvSpPr>
            <a:spLocks noGrp="1"/>
          </p:cNvSpPr>
          <p:nvPr>
            <p:ph type="ftr" sz="quarter" idx="11"/>
          </p:nvPr>
        </p:nvSpPr>
        <p:spPr>
          <a:xfrm>
            <a:off x="2938116" y="5714820"/>
            <a:ext cx="4896544" cy="322263"/>
          </a:xfrm>
        </p:spPr>
        <p:txBody>
          <a:bodyPr/>
          <a:lstStyle/>
          <a:p>
            <a:r>
              <a:rPr lang="fr-FR">
                <a:latin typeface="+mn-lt"/>
              </a:rPr>
              <a:t>PERLE-France Collaboration Meeting</a:t>
            </a:r>
          </a:p>
        </p:txBody>
      </p:sp>
      <p:sp>
        <p:nvSpPr>
          <p:cNvPr id="4" name="ZoneTexte 3">
            <a:extLst>
              <a:ext uri="{FF2B5EF4-FFF2-40B4-BE49-F238E27FC236}">
                <a16:creationId xmlns:a16="http://schemas.microsoft.com/office/drawing/2014/main" id="{9A346EE0-8CB6-6A2D-102A-A1BE14554FCF}"/>
              </a:ext>
            </a:extLst>
          </p:cNvPr>
          <p:cNvSpPr txBox="1"/>
          <p:nvPr/>
        </p:nvSpPr>
        <p:spPr>
          <a:xfrm>
            <a:off x="345827" y="1001143"/>
            <a:ext cx="10009112" cy="448610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1600" dirty="0">
                <a:latin typeface="+mn-lt"/>
              </a:rPr>
              <a:t>EU call HORIZON-INFRA-2023-TECH-01-01: </a:t>
            </a:r>
            <a:r>
              <a:rPr lang="en-GB" sz="1600" b="1" dirty="0">
                <a:latin typeface="+mn-lt"/>
              </a:rPr>
              <a:t>New technologies and solutions for reducing the environmental and climate footprint of RIs. </a:t>
            </a:r>
            <a:r>
              <a:rPr lang="fr-FR" sz="1600" dirty="0">
                <a:latin typeface="+mn-lt"/>
              </a:rPr>
              <a:t>Project </a:t>
            </a:r>
            <a:r>
              <a:rPr lang="fr-FR" sz="1600" dirty="0" err="1">
                <a:latin typeface="+mn-lt"/>
              </a:rPr>
              <a:t>submitted</a:t>
            </a:r>
            <a:r>
              <a:rPr lang="fr-FR" sz="1600" dirty="0">
                <a:latin typeface="+mn-lt"/>
              </a:rPr>
              <a:t> to EU on March 9, 2023</a:t>
            </a:r>
            <a:endParaRPr lang="en-GB" sz="1600" b="1" dirty="0">
              <a:latin typeface="+mn-lt"/>
            </a:endParaRPr>
          </a:p>
          <a:p>
            <a:pPr marL="342900" indent="-342900">
              <a:lnSpc>
                <a:spcPct val="150000"/>
              </a:lnSpc>
              <a:buFont typeface="Arial" panose="020B0604020202020204" pitchFamily="34" charset="0"/>
              <a:buChar char="•"/>
            </a:pPr>
            <a:r>
              <a:rPr lang="en-GB" sz="1600" b="1" dirty="0">
                <a:latin typeface="+mn-lt"/>
              </a:rPr>
              <a:t>The objective of </a:t>
            </a:r>
            <a:r>
              <a:rPr lang="en-GB" sz="1600" b="1" dirty="0" err="1">
                <a:latin typeface="+mn-lt"/>
              </a:rPr>
              <a:t>iSAS</a:t>
            </a:r>
            <a:r>
              <a:rPr lang="en-GB" sz="1600" b="1" dirty="0">
                <a:latin typeface="+mn-lt"/>
              </a:rPr>
              <a:t> </a:t>
            </a:r>
            <a:r>
              <a:rPr lang="en-GB" sz="1600" dirty="0">
                <a:latin typeface="+mn-lt"/>
              </a:rPr>
              <a:t>is to innovate those technologies that have been identified as being a common core of SRF accelerating systems and that have the largest leverage for energy savings with a view to minimizing the intrinsic energy consumption in all phases of operation</a:t>
            </a:r>
          </a:p>
          <a:p>
            <a:pPr marL="342900" indent="-342900" algn="l">
              <a:lnSpc>
                <a:spcPct val="150000"/>
              </a:lnSpc>
              <a:buFont typeface="Arial" panose="020B0604020202020204" pitchFamily="34" charset="0"/>
              <a:buChar char="•"/>
            </a:pPr>
            <a:r>
              <a:rPr lang="en-GB" sz="1600" b="1" dirty="0">
                <a:latin typeface="+mn-lt"/>
              </a:rPr>
              <a:t>Project lead by CNRS </a:t>
            </a:r>
          </a:p>
          <a:p>
            <a:pPr marL="800100" lvl="1" indent="-342900" algn="l">
              <a:lnSpc>
                <a:spcPct val="150000"/>
              </a:lnSpc>
              <a:buFont typeface="Arial" panose="020B0604020202020204" pitchFamily="34" charset="0"/>
              <a:buChar char="•"/>
            </a:pPr>
            <a:r>
              <a:rPr lang="en-GB" sz="1600" dirty="0">
                <a:latin typeface="+mn-lt"/>
              </a:rPr>
              <a:t>Scientific coordinator : J. </a:t>
            </a:r>
            <a:r>
              <a:rPr lang="en-GB" sz="1600" dirty="0" err="1">
                <a:latin typeface="+mn-lt"/>
              </a:rPr>
              <a:t>D’Hondt</a:t>
            </a:r>
            <a:r>
              <a:rPr lang="en-GB" sz="1600" dirty="0">
                <a:latin typeface="+mn-lt"/>
              </a:rPr>
              <a:t> (VUB)  </a:t>
            </a:r>
          </a:p>
          <a:p>
            <a:pPr marL="800100" lvl="1" indent="-342900">
              <a:lnSpc>
                <a:spcPct val="150000"/>
              </a:lnSpc>
              <a:buFont typeface="Arial" panose="020B0604020202020204" pitchFamily="34" charset="0"/>
              <a:buChar char="•"/>
            </a:pPr>
            <a:r>
              <a:rPr lang="en-GB" sz="1600" dirty="0">
                <a:solidFill>
                  <a:prstClr val="black"/>
                </a:solidFill>
                <a:latin typeface="Calibri" panose="020F0502020204030204"/>
              </a:rPr>
              <a:t>Project coordinator : A. Stocchi </a:t>
            </a:r>
            <a:endParaRPr lang="en-GB" sz="1600" dirty="0">
              <a:latin typeface="+mn-lt"/>
            </a:endParaRPr>
          </a:p>
          <a:p>
            <a:pPr marL="342900" indent="-342900" algn="l">
              <a:lnSpc>
                <a:spcPct val="150000"/>
              </a:lnSpc>
              <a:buFont typeface="Arial" panose="020B0604020202020204" pitchFamily="34" charset="0"/>
              <a:buChar char="•"/>
            </a:pPr>
            <a:r>
              <a:rPr lang="en-GB" sz="1600" b="1" dirty="0">
                <a:latin typeface="+mn-lt"/>
              </a:rPr>
              <a:t>International  consortium :</a:t>
            </a:r>
          </a:p>
          <a:p>
            <a:pPr marL="800100" lvl="1" indent="-342900" algn="l">
              <a:lnSpc>
                <a:spcPct val="150000"/>
              </a:lnSpc>
              <a:buFont typeface="Arial" panose="020B0604020202020204" pitchFamily="34" charset="0"/>
              <a:buChar char="•"/>
            </a:pPr>
            <a:r>
              <a:rPr lang="en-GB" sz="1600" dirty="0">
                <a:latin typeface="+mn-lt"/>
              </a:rPr>
              <a:t>11 research partners (CNRS, CERN, ESS, DESY, VUB, CEA, HZB, INFN, UKRI, UL, EPFL)</a:t>
            </a:r>
          </a:p>
          <a:p>
            <a:pPr marL="800100" lvl="1" indent="-342900" algn="l">
              <a:lnSpc>
                <a:spcPct val="150000"/>
              </a:lnSpc>
              <a:buFont typeface="Arial" panose="020B0604020202020204" pitchFamily="34" charset="0"/>
              <a:buChar char="•"/>
            </a:pPr>
            <a:r>
              <a:rPr lang="en-GB" sz="1600" dirty="0">
                <a:latin typeface="+mn-lt"/>
              </a:rPr>
              <a:t>6 industrial partners</a:t>
            </a:r>
          </a:p>
          <a:p>
            <a:pPr marL="457200" lvl="1" indent="0" algn="l">
              <a:lnSpc>
                <a:spcPct val="150000"/>
              </a:lnSpc>
            </a:pPr>
            <a:r>
              <a:rPr lang="en-GB" sz="1600" dirty="0">
                <a:latin typeface="+mn-lt"/>
              </a:rPr>
              <a:t>  </a:t>
            </a:r>
          </a:p>
        </p:txBody>
      </p:sp>
    </p:spTree>
    <p:extLst>
      <p:ext uri="{BB962C8B-B14F-4D97-AF65-F5344CB8AC3E}">
        <p14:creationId xmlns:p14="http://schemas.microsoft.com/office/powerpoint/2010/main" val="214091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a:xfrm>
            <a:off x="8159407" y="5714820"/>
            <a:ext cx="2442447" cy="322263"/>
          </a:xfrm>
        </p:spPr>
        <p:txBody>
          <a:bodyPr/>
          <a:lstStyle/>
          <a:p>
            <a:fld id="{77E71596-5F9D-49C5-9701-16B3CA54319D}" type="slidenum">
              <a:rPr lang="en-ZA" smtClean="0">
                <a:latin typeface="+mn-lt"/>
              </a:rPr>
              <a:pPr/>
              <a:t>11</a:t>
            </a:fld>
            <a:endParaRPr lang="en-ZA" dirty="0">
              <a:latin typeface="+mn-lt"/>
            </a:endParaRPr>
          </a:p>
        </p:txBody>
      </p:sp>
      <p:sp>
        <p:nvSpPr>
          <p:cNvPr id="44" name="Titre 1">
            <a:extLst>
              <a:ext uri="{FF2B5EF4-FFF2-40B4-BE49-F238E27FC236}">
                <a16:creationId xmlns:a16="http://schemas.microsoft.com/office/drawing/2014/main" id="{14EA8F9C-9FBE-40EF-A024-83919B350420}"/>
              </a:ext>
            </a:extLst>
          </p:cNvPr>
          <p:cNvSpPr txBox="1">
            <a:spLocks/>
          </p:cNvSpPr>
          <p:nvPr/>
        </p:nvSpPr>
        <p:spPr>
          <a:xfrm>
            <a:off x="1023998" y="134157"/>
            <a:ext cx="8754877" cy="432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294B"/>
                </a:solidFill>
                <a:latin typeface="+mj-lt"/>
                <a:ea typeface="+mj-ea"/>
                <a:cs typeface="+mj-cs"/>
              </a:defRPr>
            </a:lvl1pPr>
          </a:lstStyle>
          <a:p>
            <a:r>
              <a:rPr lang="en-GB" dirty="0">
                <a:solidFill>
                  <a:schemeClr val="accent1">
                    <a:lumMod val="50000"/>
                  </a:schemeClr>
                </a:solidFill>
                <a:latin typeface="+mn-lt"/>
              </a:rPr>
              <a:t>ISAS: Innovate for Sustainable Accelerating Systems </a:t>
            </a:r>
          </a:p>
        </p:txBody>
      </p:sp>
      <p:sp>
        <p:nvSpPr>
          <p:cNvPr id="12" name="Espace réservé de la date 5">
            <a:extLst>
              <a:ext uri="{FF2B5EF4-FFF2-40B4-BE49-F238E27FC236}">
                <a16:creationId xmlns:a16="http://schemas.microsoft.com/office/drawing/2014/main" id="{15C4322D-68D2-24B6-F876-13616554DAD8}"/>
              </a:ext>
            </a:extLst>
          </p:cNvPr>
          <p:cNvSpPr>
            <a:spLocks noGrp="1"/>
          </p:cNvSpPr>
          <p:nvPr>
            <p:ph type="dt" sz="half" idx="10"/>
          </p:nvPr>
        </p:nvSpPr>
        <p:spPr>
          <a:xfrm>
            <a:off x="201812" y="5714820"/>
            <a:ext cx="2411556" cy="322263"/>
          </a:xfrm>
        </p:spPr>
        <p:txBody>
          <a:bodyPr/>
          <a:lstStyle/>
          <a:p>
            <a:r>
              <a:rPr lang="fr-FR">
                <a:latin typeface="+mn-lt"/>
              </a:rPr>
              <a:t>12/04/2023</a:t>
            </a:r>
          </a:p>
        </p:txBody>
      </p:sp>
      <p:sp>
        <p:nvSpPr>
          <p:cNvPr id="16" name="Espace réservé du pied de page 25">
            <a:extLst>
              <a:ext uri="{FF2B5EF4-FFF2-40B4-BE49-F238E27FC236}">
                <a16:creationId xmlns:a16="http://schemas.microsoft.com/office/drawing/2014/main" id="{6637AD5F-770E-AC61-63BB-04CFB82D65CE}"/>
              </a:ext>
            </a:extLst>
          </p:cNvPr>
          <p:cNvSpPr>
            <a:spLocks noGrp="1"/>
          </p:cNvSpPr>
          <p:nvPr>
            <p:ph type="ftr" sz="quarter" idx="11"/>
          </p:nvPr>
        </p:nvSpPr>
        <p:spPr>
          <a:xfrm>
            <a:off x="2938116" y="5714820"/>
            <a:ext cx="4896544" cy="322263"/>
          </a:xfrm>
        </p:spPr>
        <p:txBody>
          <a:bodyPr/>
          <a:lstStyle/>
          <a:p>
            <a:r>
              <a:rPr lang="fr-FR">
                <a:latin typeface="+mn-lt"/>
              </a:rPr>
              <a:t>PERLE-France Collaboration Meeting</a:t>
            </a:r>
          </a:p>
        </p:txBody>
      </p:sp>
      <p:pic>
        <p:nvPicPr>
          <p:cNvPr id="5" name="Image 4">
            <a:extLst>
              <a:ext uri="{FF2B5EF4-FFF2-40B4-BE49-F238E27FC236}">
                <a16:creationId xmlns:a16="http://schemas.microsoft.com/office/drawing/2014/main" id="{DC95AE9B-D888-4499-9830-E94F7B74898D}"/>
              </a:ext>
            </a:extLst>
          </p:cNvPr>
          <p:cNvPicPr>
            <a:picLocks noChangeAspect="1"/>
          </p:cNvPicPr>
          <p:nvPr/>
        </p:nvPicPr>
        <p:blipFill>
          <a:blip r:embed="rId2"/>
          <a:stretch>
            <a:fillRect/>
          </a:stretch>
        </p:blipFill>
        <p:spPr>
          <a:xfrm>
            <a:off x="129803" y="495697"/>
            <a:ext cx="4680521" cy="2644815"/>
          </a:xfrm>
          <a:prstGeom prst="rect">
            <a:avLst/>
          </a:prstGeom>
        </p:spPr>
      </p:pic>
      <p:pic>
        <p:nvPicPr>
          <p:cNvPr id="11" name="Image 10">
            <a:extLst>
              <a:ext uri="{FF2B5EF4-FFF2-40B4-BE49-F238E27FC236}">
                <a16:creationId xmlns:a16="http://schemas.microsoft.com/office/drawing/2014/main" id="{A7BDD8D3-1215-4582-8691-048ADA9CA62A}"/>
              </a:ext>
            </a:extLst>
          </p:cNvPr>
          <p:cNvPicPr>
            <a:picLocks noChangeAspect="1"/>
          </p:cNvPicPr>
          <p:nvPr/>
        </p:nvPicPr>
        <p:blipFill>
          <a:blip r:embed="rId3"/>
          <a:stretch>
            <a:fillRect/>
          </a:stretch>
        </p:blipFill>
        <p:spPr>
          <a:xfrm>
            <a:off x="17188" y="3169653"/>
            <a:ext cx="5013228" cy="2597795"/>
          </a:xfrm>
          <a:prstGeom prst="rect">
            <a:avLst/>
          </a:prstGeom>
        </p:spPr>
      </p:pic>
      <p:pic>
        <p:nvPicPr>
          <p:cNvPr id="13" name="Picture 1597316701">
            <a:extLst>
              <a:ext uri="{FF2B5EF4-FFF2-40B4-BE49-F238E27FC236}">
                <a16:creationId xmlns:a16="http://schemas.microsoft.com/office/drawing/2014/main" id="{58353A72-9B65-42B3-B044-64C39752A0E6}"/>
              </a:ext>
            </a:extLst>
          </p:cNvPr>
          <p:cNvPicPr/>
          <p:nvPr/>
        </p:nvPicPr>
        <p:blipFill>
          <a:blip r:embed="rId4"/>
          <a:stretch>
            <a:fillRect/>
          </a:stretch>
        </p:blipFill>
        <p:spPr>
          <a:xfrm>
            <a:off x="5230289" y="1491192"/>
            <a:ext cx="5525298" cy="3240360"/>
          </a:xfrm>
          <a:prstGeom prst="rect">
            <a:avLst/>
          </a:prstGeom>
        </p:spPr>
      </p:pic>
    </p:spTree>
    <p:extLst>
      <p:ext uri="{BB962C8B-B14F-4D97-AF65-F5344CB8AC3E}">
        <p14:creationId xmlns:p14="http://schemas.microsoft.com/office/powerpoint/2010/main" val="85213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77447C45-3E6E-4B48-AC50-CB2F8DE1F0A6}"/>
              </a:ext>
            </a:extLst>
          </p:cNvPr>
          <p:cNvSpPr>
            <a:spLocks noGrp="1"/>
          </p:cNvSpPr>
          <p:nvPr>
            <p:ph type="dt" sz="half" idx="10"/>
          </p:nvPr>
        </p:nvSpPr>
        <p:spPr/>
        <p:txBody>
          <a:bodyPr/>
          <a:lstStyle/>
          <a:p>
            <a:r>
              <a:rPr lang="fr-FR">
                <a:latin typeface="+mn-lt"/>
              </a:rPr>
              <a:t>12/04/2023</a:t>
            </a:r>
            <a:endParaRPr lang="en-US" dirty="0">
              <a:latin typeface="+mn-lt"/>
            </a:endParaRPr>
          </a:p>
        </p:txBody>
      </p:sp>
      <p:sp>
        <p:nvSpPr>
          <p:cNvPr id="8" name="Espace réservé du pied de page 7">
            <a:extLst>
              <a:ext uri="{FF2B5EF4-FFF2-40B4-BE49-F238E27FC236}">
                <a16:creationId xmlns:a16="http://schemas.microsoft.com/office/drawing/2014/main" id="{D1353ECE-A572-4ECA-BEAD-641C224B8D41}"/>
              </a:ext>
            </a:extLst>
          </p:cNvPr>
          <p:cNvSpPr>
            <a:spLocks noGrp="1"/>
          </p:cNvSpPr>
          <p:nvPr>
            <p:ph type="ftr" sz="quarter" idx="11"/>
          </p:nvPr>
        </p:nvSpPr>
        <p:spPr/>
        <p:txBody>
          <a:bodyPr/>
          <a:lstStyle/>
          <a:p>
            <a:r>
              <a:rPr lang="fr-FR">
                <a:latin typeface="+mn-lt"/>
              </a:rPr>
              <a:t>PERLE-France Collaboration Meeting</a:t>
            </a:r>
            <a:endParaRPr lang="en-US" dirty="0">
              <a:latin typeface="+mn-lt"/>
            </a:endParaRPr>
          </a:p>
        </p:txBody>
      </p:sp>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p:txBody>
          <a:bodyPr/>
          <a:lstStyle/>
          <a:p>
            <a:fld id="{77E71596-5F9D-49C5-9701-16B3CA54319D}" type="slidenum">
              <a:rPr lang="en-US" smtClean="0">
                <a:latin typeface="+mn-lt"/>
              </a:rPr>
              <a:pPr/>
              <a:t>12</a:t>
            </a:fld>
            <a:endParaRPr lang="en-US" dirty="0">
              <a:latin typeface="+mn-lt"/>
            </a:endParaRPr>
          </a:p>
        </p:txBody>
      </p:sp>
      <p:sp>
        <p:nvSpPr>
          <p:cNvPr id="10" name="Titre 1">
            <a:extLst>
              <a:ext uri="{FF2B5EF4-FFF2-40B4-BE49-F238E27FC236}">
                <a16:creationId xmlns:a16="http://schemas.microsoft.com/office/drawing/2014/main" id="{28C5EDD7-AFFD-6A14-8BF2-FF769AB56B82}"/>
              </a:ext>
            </a:extLst>
          </p:cNvPr>
          <p:cNvSpPr>
            <a:spLocks noGrp="1"/>
          </p:cNvSpPr>
          <p:nvPr>
            <p:ph type="title"/>
          </p:nvPr>
        </p:nvSpPr>
        <p:spPr>
          <a:xfrm>
            <a:off x="993899" y="126821"/>
            <a:ext cx="8136904" cy="432048"/>
          </a:xfrm>
        </p:spPr>
        <p:txBody>
          <a:bodyPr>
            <a:noAutofit/>
          </a:bodyPr>
          <a:lstStyle/>
          <a:p>
            <a:r>
              <a:rPr lang="en-US" dirty="0">
                <a:solidFill>
                  <a:schemeClr val="accent5">
                    <a:lumMod val="75000"/>
                  </a:schemeClr>
                </a:solidFill>
                <a:latin typeface="+mn-lt"/>
              </a:rPr>
              <a:t>Administrative Classification of PERLE </a:t>
            </a:r>
          </a:p>
        </p:txBody>
      </p:sp>
      <p:pic>
        <p:nvPicPr>
          <p:cNvPr id="2" name="Image 1">
            <a:extLst>
              <a:ext uri="{FF2B5EF4-FFF2-40B4-BE49-F238E27FC236}">
                <a16:creationId xmlns:a16="http://schemas.microsoft.com/office/drawing/2014/main" id="{CF7B4C40-558F-4761-A278-B438ECAE6434}"/>
              </a:ext>
            </a:extLst>
          </p:cNvPr>
          <p:cNvPicPr>
            <a:picLocks noChangeAspect="1"/>
          </p:cNvPicPr>
          <p:nvPr/>
        </p:nvPicPr>
        <p:blipFill>
          <a:blip r:embed="rId2"/>
          <a:stretch>
            <a:fillRect/>
          </a:stretch>
        </p:blipFill>
        <p:spPr>
          <a:xfrm>
            <a:off x="3119632" y="1160088"/>
            <a:ext cx="2965867" cy="4206240"/>
          </a:xfrm>
          <a:prstGeom prst="rect">
            <a:avLst/>
          </a:prstGeom>
        </p:spPr>
      </p:pic>
      <p:sp>
        <p:nvSpPr>
          <p:cNvPr id="5" name="ZoneTexte 4">
            <a:extLst>
              <a:ext uri="{FF2B5EF4-FFF2-40B4-BE49-F238E27FC236}">
                <a16:creationId xmlns:a16="http://schemas.microsoft.com/office/drawing/2014/main" id="{7D41452E-996C-4DD8-AEE1-47CE7B7D72C4}"/>
              </a:ext>
            </a:extLst>
          </p:cNvPr>
          <p:cNvSpPr txBox="1"/>
          <p:nvPr/>
        </p:nvSpPr>
        <p:spPr>
          <a:xfrm>
            <a:off x="322039" y="725488"/>
            <a:ext cx="5032275" cy="338554"/>
          </a:xfrm>
          <a:prstGeom prst="rect">
            <a:avLst/>
          </a:prstGeom>
          <a:noFill/>
        </p:spPr>
        <p:txBody>
          <a:bodyPr wrap="none" rtlCol="0">
            <a:spAutoFit/>
          </a:bodyPr>
          <a:lstStyle/>
          <a:p>
            <a:r>
              <a:rPr lang="en-GB" sz="1600" dirty="0">
                <a:latin typeface="+mn-lt"/>
              </a:rPr>
              <a:t>A study was ordered  to IRSD in 2018 and released in 2019.</a:t>
            </a:r>
          </a:p>
        </p:txBody>
      </p:sp>
      <p:sp>
        <p:nvSpPr>
          <p:cNvPr id="6" name="ZoneTexte 5">
            <a:extLst>
              <a:ext uri="{FF2B5EF4-FFF2-40B4-BE49-F238E27FC236}">
                <a16:creationId xmlns:a16="http://schemas.microsoft.com/office/drawing/2014/main" id="{28A39AB3-6C5B-040D-F249-8541C47718A3}"/>
              </a:ext>
            </a:extLst>
          </p:cNvPr>
          <p:cNvSpPr txBox="1"/>
          <p:nvPr/>
        </p:nvSpPr>
        <p:spPr>
          <a:xfrm>
            <a:off x="3576344" y="1899102"/>
            <a:ext cx="2026067" cy="338554"/>
          </a:xfrm>
          <a:prstGeom prst="rect">
            <a:avLst/>
          </a:prstGeom>
          <a:noFill/>
        </p:spPr>
        <p:txBody>
          <a:bodyPr wrap="none" rtlCol="0">
            <a:spAutoFit/>
          </a:bodyPr>
          <a:lstStyle/>
          <a:p>
            <a:r>
              <a:rPr lang="fr-FR" sz="1600" dirty="0">
                <a:latin typeface="+mn-lt"/>
              </a:rPr>
              <a:t>~100 pages document</a:t>
            </a:r>
          </a:p>
        </p:txBody>
      </p:sp>
      <p:sp>
        <p:nvSpPr>
          <p:cNvPr id="11" name="ZoneTexte 10">
            <a:extLst>
              <a:ext uri="{FF2B5EF4-FFF2-40B4-BE49-F238E27FC236}">
                <a16:creationId xmlns:a16="http://schemas.microsoft.com/office/drawing/2014/main" id="{81D828EF-0C14-F777-20E0-253E4F7C8D96}"/>
              </a:ext>
            </a:extLst>
          </p:cNvPr>
          <p:cNvSpPr txBox="1"/>
          <p:nvPr/>
        </p:nvSpPr>
        <p:spPr>
          <a:xfrm>
            <a:off x="7618635" y="674966"/>
            <a:ext cx="2199448" cy="338554"/>
          </a:xfrm>
          <a:prstGeom prst="rect">
            <a:avLst/>
          </a:prstGeom>
          <a:noFill/>
        </p:spPr>
        <p:txBody>
          <a:bodyPr wrap="none" rtlCol="0">
            <a:spAutoFit/>
          </a:bodyPr>
          <a:lstStyle/>
          <a:p>
            <a:r>
              <a:rPr lang="fr-FR" sz="1600" dirty="0">
                <a:latin typeface="+mn-lt"/>
              </a:rPr>
              <a:t>Preliminary conclusions.</a:t>
            </a:r>
          </a:p>
        </p:txBody>
      </p:sp>
      <p:pic>
        <p:nvPicPr>
          <p:cNvPr id="12" name="Image 11">
            <a:extLst>
              <a:ext uri="{FF2B5EF4-FFF2-40B4-BE49-F238E27FC236}">
                <a16:creationId xmlns:a16="http://schemas.microsoft.com/office/drawing/2014/main" id="{080E52BD-3CC9-E55D-91B4-F789A534FD7C}"/>
              </a:ext>
            </a:extLst>
          </p:cNvPr>
          <p:cNvPicPr>
            <a:picLocks noChangeAspect="1"/>
          </p:cNvPicPr>
          <p:nvPr/>
        </p:nvPicPr>
        <p:blipFill>
          <a:blip r:embed="rId3"/>
          <a:stretch>
            <a:fillRect/>
          </a:stretch>
        </p:blipFill>
        <p:spPr>
          <a:xfrm>
            <a:off x="417835" y="1120945"/>
            <a:ext cx="2672618" cy="2309670"/>
          </a:xfrm>
          <a:prstGeom prst="rect">
            <a:avLst/>
          </a:prstGeom>
          <a:ln>
            <a:solidFill>
              <a:srgbClr val="229023"/>
            </a:solidFill>
          </a:ln>
        </p:spPr>
      </p:pic>
      <p:pic>
        <p:nvPicPr>
          <p:cNvPr id="13" name="Image 12">
            <a:extLst>
              <a:ext uri="{FF2B5EF4-FFF2-40B4-BE49-F238E27FC236}">
                <a16:creationId xmlns:a16="http://schemas.microsoft.com/office/drawing/2014/main" id="{2110177C-D398-0144-291F-996D98DCDFCD}"/>
              </a:ext>
            </a:extLst>
          </p:cNvPr>
          <p:cNvPicPr>
            <a:picLocks noChangeAspect="1"/>
          </p:cNvPicPr>
          <p:nvPr/>
        </p:nvPicPr>
        <p:blipFill>
          <a:blip r:embed="rId4"/>
          <a:stretch>
            <a:fillRect/>
          </a:stretch>
        </p:blipFill>
        <p:spPr>
          <a:xfrm>
            <a:off x="8770763" y="1348448"/>
            <a:ext cx="1905573" cy="1250093"/>
          </a:xfrm>
          <a:prstGeom prst="rect">
            <a:avLst/>
          </a:prstGeom>
          <a:ln>
            <a:noFill/>
          </a:ln>
        </p:spPr>
      </p:pic>
      <p:pic>
        <p:nvPicPr>
          <p:cNvPr id="16" name="Image 15">
            <a:extLst>
              <a:ext uri="{FF2B5EF4-FFF2-40B4-BE49-F238E27FC236}">
                <a16:creationId xmlns:a16="http://schemas.microsoft.com/office/drawing/2014/main" id="{DA6FF9EB-0FC9-6D4B-7828-8528638A0B8C}"/>
              </a:ext>
            </a:extLst>
          </p:cNvPr>
          <p:cNvPicPr>
            <a:picLocks noChangeAspect="1"/>
          </p:cNvPicPr>
          <p:nvPr/>
        </p:nvPicPr>
        <p:blipFill>
          <a:blip r:embed="rId5"/>
          <a:stretch>
            <a:fillRect/>
          </a:stretch>
        </p:blipFill>
        <p:spPr>
          <a:xfrm>
            <a:off x="417835" y="3461792"/>
            <a:ext cx="2672618" cy="1216220"/>
          </a:xfrm>
          <a:prstGeom prst="rect">
            <a:avLst/>
          </a:prstGeom>
        </p:spPr>
      </p:pic>
      <p:sp>
        <p:nvSpPr>
          <p:cNvPr id="18" name="ZoneTexte 17">
            <a:extLst>
              <a:ext uri="{FF2B5EF4-FFF2-40B4-BE49-F238E27FC236}">
                <a16:creationId xmlns:a16="http://schemas.microsoft.com/office/drawing/2014/main" id="{4F51EBCF-DCFB-53F2-F336-3607B65C4AC0}"/>
              </a:ext>
            </a:extLst>
          </p:cNvPr>
          <p:cNvSpPr txBox="1"/>
          <p:nvPr/>
        </p:nvSpPr>
        <p:spPr>
          <a:xfrm>
            <a:off x="417835" y="4738191"/>
            <a:ext cx="2582304" cy="523220"/>
          </a:xfrm>
          <a:prstGeom prst="rect">
            <a:avLst/>
          </a:prstGeom>
          <a:noFill/>
        </p:spPr>
        <p:txBody>
          <a:bodyPr wrap="square" rtlCol="0">
            <a:spAutoFit/>
          </a:bodyPr>
          <a:lstStyle/>
          <a:p>
            <a:r>
              <a:rPr lang="fr-FR" sz="1400" i="1" dirty="0" err="1">
                <a:latin typeface="+mn-lt"/>
              </a:rPr>
              <a:t>Some</a:t>
            </a:r>
            <a:r>
              <a:rPr lang="fr-FR" sz="1400" i="1" dirty="0">
                <a:latin typeface="+mn-lt"/>
              </a:rPr>
              <a:t> benchmarking </a:t>
            </a:r>
            <a:r>
              <a:rPr lang="fr-FR" sz="1400" i="1" dirty="0" err="1">
                <a:latin typeface="+mn-lt"/>
              </a:rPr>
              <a:t>with</a:t>
            </a:r>
            <a:r>
              <a:rPr lang="fr-FR" sz="1400" i="1" dirty="0">
                <a:latin typeface="+mn-lt"/>
              </a:rPr>
              <a:t> </a:t>
            </a:r>
            <a:r>
              <a:rPr lang="fr-FR" sz="1400" i="1" dirty="0" err="1">
                <a:latin typeface="+mn-lt"/>
              </a:rPr>
              <a:t>cERL</a:t>
            </a:r>
            <a:r>
              <a:rPr lang="fr-FR" sz="1400" i="1" dirty="0">
                <a:latin typeface="+mn-lt"/>
              </a:rPr>
              <a:t> and </a:t>
            </a:r>
            <a:r>
              <a:rPr lang="fr-FR" sz="1400" i="1" dirty="0" err="1">
                <a:latin typeface="+mn-lt"/>
              </a:rPr>
              <a:t>JLab</a:t>
            </a:r>
            <a:r>
              <a:rPr lang="fr-FR" sz="1400" i="1" dirty="0">
                <a:latin typeface="+mn-lt"/>
              </a:rPr>
              <a:t> former </a:t>
            </a:r>
            <a:r>
              <a:rPr lang="fr-FR" sz="1400" i="1" dirty="0" err="1">
                <a:latin typeface="+mn-lt"/>
              </a:rPr>
              <a:t>ERLs</a:t>
            </a:r>
            <a:r>
              <a:rPr lang="fr-FR" sz="1400" i="1" dirty="0">
                <a:latin typeface="+mn-lt"/>
              </a:rPr>
              <a:t>.</a:t>
            </a:r>
          </a:p>
        </p:txBody>
      </p:sp>
      <p:pic>
        <p:nvPicPr>
          <p:cNvPr id="19" name="Image 18">
            <a:extLst>
              <a:ext uri="{FF2B5EF4-FFF2-40B4-BE49-F238E27FC236}">
                <a16:creationId xmlns:a16="http://schemas.microsoft.com/office/drawing/2014/main" id="{AC9C4E5B-5CF5-CB6C-46C0-B7DFD567DBD4}"/>
              </a:ext>
            </a:extLst>
          </p:cNvPr>
          <p:cNvPicPr>
            <a:picLocks noChangeAspect="1"/>
          </p:cNvPicPr>
          <p:nvPr/>
        </p:nvPicPr>
        <p:blipFill>
          <a:blip r:embed="rId6"/>
          <a:stretch>
            <a:fillRect/>
          </a:stretch>
        </p:blipFill>
        <p:spPr>
          <a:xfrm>
            <a:off x="6085499" y="941512"/>
            <a:ext cx="2762066" cy="4448705"/>
          </a:xfrm>
          <a:prstGeom prst="rect">
            <a:avLst/>
          </a:prstGeom>
        </p:spPr>
      </p:pic>
      <p:sp>
        <p:nvSpPr>
          <p:cNvPr id="14" name="ZoneTexte 13">
            <a:extLst>
              <a:ext uri="{FF2B5EF4-FFF2-40B4-BE49-F238E27FC236}">
                <a16:creationId xmlns:a16="http://schemas.microsoft.com/office/drawing/2014/main" id="{6BE4F489-4CEA-CF08-A602-6FBB78D638EE}"/>
              </a:ext>
            </a:extLst>
          </p:cNvPr>
          <p:cNvSpPr txBox="1"/>
          <p:nvPr/>
        </p:nvSpPr>
        <p:spPr>
          <a:xfrm>
            <a:off x="725169" y="2669704"/>
            <a:ext cx="8498417" cy="1246495"/>
          </a:xfrm>
          <a:prstGeom prst="rect">
            <a:avLst/>
          </a:prstGeom>
          <a:solidFill>
            <a:schemeClr val="accent2">
              <a:lumMod val="20000"/>
              <a:lumOff val="80000"/>
            </a:schemeClr>
          </a:solidFill>
          <a:ln>
            <a:solidFill>
              <a:srgbClr val="CC0066"/>
            </a:solidFill>
          </a:ln>
        </p:spPr>
        <p:txBody>
          <a:bodyPr wrap="none" rtlCol="0">
            <a:spAutoFit/>
          </a:bodyPr>
          <a:lstStyle/>
          <a:p>
            <a:endParaRPr lang="en-GB" sz="1500" b="1" dirty="0">
              <a:solidFill>
                <a:srgbClr val="C00000"/>
              </a:solidFill>
              <a:latin typeface="+mn-lt"/>
            </a:endParaRPr>
          </a:p>
          <a:p>
            <a:r>
              <a:rPr lang="en-GB" sz="1500" b="1" dirty="0">
                <a:solidFill>
                  <a:srgbClr val="C00000"/>
                </a:solidFill>
                <a:latin typeface="+mn-lt"/>
              </a:rPr>
              <a:t>Today, a task-force is formed to:</a:t>
            </a:r>
          </a:p>
          <a:p>
            <a:pPr marL="285750" indent="-285750">
              <a:buFont typeface="Wingdings" pitchFamily="2" charset="2"/>
              <a:buChar char="§"/>
            </a:pPr>
            <a:r>
              <a:rPr lang="en-GB" sz="1500" b="1" dirty="0">
                <a:solidFill>
                  <a:srgbClr val="C00000"/>
                </a:solidFill>
                <a:latin typeface="+mn-lt"/>
              </a:rPr>
              <a:t>Continue and complement these studies to have a preliminary discussion with ASN by Summer 2023.</a:t>
            </a:r>
          </a:p>
          <a:p>
            <a:pPr marL="285750" indent="-285750">
              <a:buFont typeface="Wingdings" pitchFamily="2" charset="2"/>
              <a:buChar char="§"/>
            </a:pPr>
            <a:r>
              <a:rPr lang="en-GB" sz="1500" b="1" dirty="0">
                <a:solidFill>
                  <a:srgbClr val="C00000"/>
                </a:solidFill>
                <a:latin typeface="+mn-lt"/>
              </a:rPr>
              <a:t>Start the required studies and the draft of the ASN document for PERLE in the upcoming years </a:t>
            </a:r>
          </a:p>
          <a:p>
            <a:endParaRPr lang="en-GB" sz="1500" b="1" dirty="0">
              <a:solidFill>
                <a:srgbClr val="C00000"/>
              </a:solidFill>
              <a:latin typeface="+mn-lt"/>
            </a:endParaRPr>
          </a:p>
        </p:txBody>
      </p:sp>
    </p:spTree>
    <p:extLst>
      <p:ext uri="{BB962C8B-B14F-4D97-AF65-F5344CB8AC3E}">
        <p14:creationId xmlns:p14="http://schemas.microsoft.com/office/powerpoint/2010/main" val="97700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77447C45-3E6E-4B48-AC50-CB2F8DE1F0A6}"/>
              </a:ext>
            </a:extLst>
          </p:cNvPr>
          <p:cNvSpPr>
            <a:spLocks noGrp="1"/>
          </p:cNvSpPr>
          <p:nvPr>
            <p:ph type="dt" sz="half" idx="10"/>
          </p:nvPr>
        </p:nvSpPr>
        <p:spPr/>
        <p:txBody>
          <a:bodyPr/>
          <a:lstStyle/>
          <a:p>
            <a:r>
              <a:rPr lang="fr-FR">
                <a:latin typeface="+mn-lt"/>
              </a:rPr>
              <a:t>12/04/2023</a:t>
            </a:r>
            <a:endParaRPr lang="en-US" dirty="0">
              <a:latin typeface="+mn-lt"/>
            </a:endParaRPr>
          </a:p>
        </p:txBody>
      </p:sp>
      <p:sp>
        <p:nvSpPr>
          <p:cNvPr id="8" name="Espace réservé du pied de page 7">
            <a:extLst>
              <a:ext uri="{FF2B5EF4-FFF2-40B4-BE49-F238E27FC236}">
                <a16:creationId xmlns:a16="http://schemas.microsoft.com/office/drawing/2014/main" id="{D1353ECE-A572-4ECA-BEAD-641C224B8D41}"/>
              </a:ext>
            </a:extLst>
          </p:cNvPr>
          <p:cNvSpPr>
            <a:spLocks noGrp="1"/>
          </p:cNvSpPr>
          <p:nvPr>
            <p:ph type="ftr" sz="quarter" idx="11"/>
          </p:nvPr>
        </p:nvSpPr>
        <p:spPr/>
        <p:txBody>
          <a:bodyPr/>
          <a:lstStyle/>
          <a:p>
            <a:r>
              <a:rPr lang="fr-FR">
                <a:latin typeface="+mn-lt"/>
              </a:rPr>
              <a:t>PERLE-France Collaboration Meeting</a:t>
            </a:r>
            <a:endParaRPr lang="en-US" dirty="0">
              <a:latin typeface="+mn-lt"/>
            </a:endParaRPr>
          </a:p>
        </p:txBody>
      </p:sp>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p:txBody>
          <a:bodyPr/>
          <a:lstStyle/>
          <a:p>
            <a:fld id="{77E71596-5F9D-49C5-9701-16B3CA54319D}" type="slidenum">
              <a:rPr lang="en-US" smtClean="0">
                <a:latin typeface="+mn-lt"/>
              </a:rPr>
              <a:pPr/>
              <a:t>13</a:t>
            </a:fld>
            <a:endParaRPr lang="en-US" dirty="0">
              <a:latin typeface="+mn-lt"/>
            </a:endParaRPr>
          </a:p>
        </p:txBody>
      </p:sp>
      <p:sp>
        <p:nvSpPr>
          <p:cNvPr id="10" name="Titre 1">
            <a:extLst>
              <a:ext uri="{FF2B5EF4-FFF2-40B4-BE49-F238E27FC236}">
                <a16:creationId xmlns:a16="http://schemas.microsoft.com/office/drawing/2014/main" id="{28C5EDD7-AFFD-6A14-8BF2-FF769AB56B82}"/>
              </a:ext>
            </a:extLst>
          </p:cNvPr>
          <p:cNvSpPr>
            <a:spLocks noGrp="1"/>
          </p:cNvSpPr>
          <p:nvPr>
            <p:ph type="title"/>
          </p:nvPr>
        </p:nvSpPr>
        <p:spPr>
          <a:xfrm>
            <a:off x="993899" y="126821"/>
            <a:ext cx="8136904" cy="432048"/>
          </a:xfrm>
        </p:spPr>
        <p:txBody>
          <a:bodyPr>
            <a:noAutofit/>
          </a:bodyPr>
          <a:lstStyle/>
          <a:p>
            <a:r>
              <a:rPr lang="en-US" dirty="0">
                <a:solidFill>
                  <a:schemeClr val="accent5">
                    <a:lumMod val="75000"/>
                  </a:schemeClr>
                </a:solidFill>
                <a:latin typeface="+mn-lt"/>
              </a:rPr>
              <a:t>PERLE Footprint and site studies </a:t>
            </a:r>
          </a:p>
        </p:txBody>
      </p:sp>
      <p:pic>
        <p:nvPicPr>
          <p:cNvPr id="3" name="Image 2">
            <a:extLst>
              <a:ext uri="{FF2B5EF4-FFF2-40B4-BE49-F238E27FC236}">
                <a16:creationId xmlns:a16="http://schemas.microsoft.com/office/drawing/2014/main" id="{F0994CCF-AF70-B09A-E1A8-9E8631DEB496}"/>
              </a:ext>
            </a:extLst>
          </p:cNvPr>
          <p:cNvPicPr>
            <a:picLocks noChangeAspect="1"/>
          </p:cNvPicPr>
          <p:nvPr/>
        </p:nvPicPr>
        <p:blipFill>
          <a:blip r:embed="rId2"/>
          <a:stretch>
            <a:fillRect/>
          </a:stretch>
        </p:blipFill>
        <p:spPr>
          <a:xfrm>
            <a:off x="49389" y="866645"/>
            <a:ext cx="5048966" cy="3060746"/>
          </a:xfrm>
          <a:prstGeom prst="rect">
            <a:avLst/>
          </a:prstGeom>
        </p:spPr>
      </p:pic>
      <p:sp>
        <p:nvSpPr>
          <p:cNvPr id="15" name="Rectangle 14">
            <a:extLst>
              <a:ext uri="{FF2B5EF4-FFF2-40B4-BE49-F238E27FC236}">
                <a16:creationId xmlns:a16="http://schemas.microsoft.com/office/drawing/2014/main" id="{5776207F-B2FF-6FE4-D643-F72FCF275256}"/>
              </a:ext>
            </a:extLst>
          </p:cNvPr>
          <p:cNvSpPr/>
          <p:nvPr/>
        </p:nvSpPr>
        <p:spPr>
          <a:xfrm>
            <a:off x="201811" y="3813121"/>
            <a:ext cx="6162093" cy="584775"/>
          </a:xfrm>
          <a:prstGeom prst="rect">
            <a:avLst/>
          </a:prstGeom>
        </p:spPr>
        <p:txBody>
          <a:bodyPr wrap="square">
            <a:spAutoFit/>
          </a:bodyPr>
          <a:lstStyle/>
          <a:p>
            <a:r>
              <a:rPr lang="en-GB" sz="1600" dirty="0">
                <a:latin typeface="+mn-lt"/>
              </a:rPr>
              <a:t>PERLE feature a total footprint of:</a:t>
            </a:r>
          </a:p>
          <a:p>
            <a:r>
              <a:rPr lang="en-GB" sz="1600" dirty="0">
                <a:latin typeface="+mn-lt"/>
              </a:rPr>
              <a:t>30 meters long, 15 meters wide and 3.4 meters high. </a:t>
            </a:r>
          </a:p>
        </p:txBody>
      </p:sp>
      <p:sp>
        <p:nvSpPr>
          <p:cNvPr id="17" name="ZoneTexte 16">
            <a:extLst>
              <a:ext uri="{FF2B5EF4-FFF2-40B4-BE49-F238E27FC236}">
                <a16:creationId xmlns:a16="http://schemas.microsoft.com/office/drawing/2014/main" id="{A959D27F-0943-4EEF-45C6-26E4D4E15FE1}"/>
              </a:ext>
            </a:extLst>
          </p:cNvPr>
          <p:cNvSpPr txBox="1"/>
          <p:nvPr/>
        </p:nvSpPr>
        <p:spPr>
          <a:xfrm>
            <a:off x="5242371" y="882278"/>
            <a:ext cx="5184576" cy="923330"/>
          </a:xfrm>
          <a:prstGeom prst="rect">
            <a:avLst/>
          </a:prstGeom>
          <a:noFill/>
        </p:spPr>
        <p:txBody>
          <a:bodyPr wrap="square" rtlCol="0">
            <a:spAutoFit/>
          </a:bodyPr>
          <a:lstStyle/>
          <a:p>
            <a:r>
              <a:rPr lang="en-GB" sz="1800" dirty="0">
                <a:latin typeface="+mn-lt"/>
              </a:rPr>
              <a:t>Two sites are currently considered and will be studied in details within the CPER program for possibly host PERLE: The Super ACO hall and the IGLOO.</a:t>
            </a:r>
          </a:p>
        </p:txBody>
      </p:sp>
      <p:grpSp>
        <p:nvGrpSpPr>
          <p:cNvPr id="41" name="Groupe 40">
            <a:extLst>
              <a:ext uri="{FF2B5EF4-FFF2-40B4-BE49-F238E27FC236}">
                <a16:creationId xmlns:a16="http://schemas.microsoft.com/office/drawing/2014/main" id="{81892CA5-57C3-38A6-6478-CBEFD3778D33}"/>
              </a:ext>
            </a:extLst>
          </p:cNvPr>
          <p:cNvGrpSpPr/>
          <p:nvPr/>
        </p:nvGrpSpPr>
        <p:grpSpPr>
          <a:xfrm>
            <a:off x="5170363" y="2021632"/>
            <a:ext cx="5400600" cy="2970268"/>
            <a:chOff x="5242371" y="1589584"/>
            <a:chExt cx="5400600" cy="2970268"/>
          </a:xfrm>
        </p:grpSpPr>
        <p:grpSp>
          <p:nvGrpSpPr>
            <p:cNvPr id="11" name="Groupe 8">
              <a:extLst>
                <a:ext uri="{FF2B5EF4-FFF2-40B4-BE49-F238E27FC236}">
                  <a16:creationId xmlns:a16="http://schemas.microsoft.com/office/drawing/2014/main" id="{95C747C2-DA57-19C1-DF36-7FEC4E9098C1}"/>
                </a:ext>
              </a:extLst>
            </p:cNvPr>
            <p:cNvGrpSpPr/>
            <p:nvPr/>
          </p:nvGrpSpPr>
          <p:grpSpPr>
            <a:xfrm>
              <a:off x="5242371" y="1589584"/>
              <a:ext cx="5400600" cy="2970268"/>
              <a:chOff x="907222" y="1452217"/>
              <a:chExt cx="7385050" cy="4298965"/>
            </a:xfrm>
          </p:grpSpPr>
          <p:pic>
            <p:nvPicPr>
              <p:cNvPr id="12" name="Image 11" descr="vue1.png">
                <a:extLst>
                  <a:ext uri="{FF2B5EF4-FFF2-40B4-BE49-F238E27FC236}">
                    <a16:creationId xmlns:a16="http://schemas.microsoft.com/office/drawing/2014/main" id="{5235BCC5-2E9F-92B5-C67B-F962E849D7E5}"/>
                  </a:ext>
                </a:extLst>
              </p:cNvPr>
              <p:cNvPicPr>
                <a:picLocks noChangeAspect="1"/>
              </p:cNvPicPr>
              <p:nvPr/>
            </p:nvPicPr>
            <p:blipFill>
              <a:blip r:embed="rId3" cstate="print"/>
              <a:srcRect/>
              <a:stretch>
                <a:fillRect/>
              </a:stretch>
            </p:blipFill>
            <p:spPr>
              <a:xfrm>
                <a:off x="907222" y="1452217"/>
                <a:ext cx="7376138" cy="4298965"/>
              </a:xfrm>
              <a:prstGeom prst="rect">
                <a:avLst/>
              </a:prstGeom>
            </p:spPr>
          </p:pic>
          <p:pic>
            <p:nvPicPr>
              <p:cNvPr id="13" name="Picture 2">
                <a:extLst>
                  <a:ext uri="{FF2B5EF4-FFF2-40B4-BE49-F238E27FC236}">
                    <a16:creationId xmlns:a16="http://schemas.microsoft.com/office/drawing/2014/main" id="{19B06D32-F381-4DA9-4C1E-87A99F3ADD3E}"/>
                  </a:ext>
                </a:extLst>
              </p:cNvPr>
              <p:cNvPicPr>
                <a:picLocks noChangeAspect="1" noChangeArrowheads="1"/>
              </p:cNvPicPr>
              <p:nvPr/>
            </p:nvPicPr>
            <p:blipFill>
              <a:blip r:embed="rId4" cstate="print">
                <a:clrChange>
                  <a:clrFrom>
                    <a:srgbClr val="FFFFFF"/>
                  </a:clrFrom>
                  <a:clrTo>
                    <a:srgbClr val="FFFFFF">
                      <a:alpha val="0"/>
                    </a:srgbClr>
                  </a:clrTo>
                </a:clrChange>
                <a:duotone>
                  <a:prstClr val="black"/>
                  <a:srgbClr val="0000FF">
                    <a:tint val="45000"/>
                    <a:satMod val="400000"/>
                  </a:srgbClr>
                </a:duotone>
              </a:blip>
              <a:srcRect l="22713" t="14300" r="4691" b="12950"/>
              <a:stretch>
                <a:fillRect/>
              </a:stretch>
            </p:blipFill>
            <p:spPr bwMode="auto">
              <a:xfrm>
                <a:off x="918588" y="1582025"/>
                <a:ext cx="7373684" cy="4156442"/>
              </a:xfrm>
              <a:prstGeom prst="rect">
                <a:avLst/>
              </a:prstGeom>
              <a:noFill/>
              <a:ln w="9525">
                <a:noFill/>
                <a:miter lim="800000"/>
                <a:headEnd/>
                <a:tailEnd/>
              </a:ln>
            </p:spPr>
          </p:pic>
        </p:grpSp>
        <p:sp>
          <p:nvSpPr>
            <p:cNvPr id="14" name="Forme libre 13">
              <a:extLst>
                <a:ext uri="{FF2B5EF4-FFF2-40B4-BE49-F238E27FC236}">
                  <a16:creationId xmlns:a16="http://schemas.microsoft.com/office/drawing/2014/main" id="{F8BF930A-325C-6A80-E676-3150CCCD64FD}"/>
                </a:ext>
              </a:extLst>
            </p:cNvPr>
            <p:cNvSpPr>
              <a:spLocks noChangeAspect="1"/>
            </p:cNvSpPr>
            <p:nvPr/>
          </p:nvSpPr>
          <p:spPr>
            <a:xfrm>
              <a:off x="6967734" y="2813720"/>
              <a:ext cx="2379093" cy="664551"/>
            </a:xfrm>
            <a:custGeom>
              <a:avLst/>
              <a:gdLst>
                <a:gd name="connsiteX0" fmla="*/ 0 w 7720641"/>
                <a:gd name="connsiteY0" fmla="*/ 1362974 h 2156604"/>
                <a:gd name="connsiteX1" fmla="*/ 8626 w 7720641"/>
                <a:gd name="connsiteY1" fmla="*/ 879895 h 2156604"/>
                <a:gd name="connsiteX2" fmla="*/ 785004 w 7720641"/>
                <a:gd name="connsiteY2" fmla="*/ 871268 h 2156604"/>
                <a:gd name="connsiteX3" fmla="*/ 802256 w 7720641"/>
                <a:gd name="connsiteY3" fmla="*/ 672861 h 2156604"/>
                <a:gd name="connsiteX4" fmla="*/ 1233577 w 7720641"/>
                <a:gd name="connsiteY4" fmla="*/ 681487 h 2156604"/>
                <a:gd name="connsiteX5" fmla="*/ 1526875 w 7720641"/>
                <a:gd name="connsiteY5" fmla="*/ 508959 h 2156604"/>
                <a:gd name="connsiteX6" fmla="*/ 1673524 w 7720641"/>
                <a:gd name="connsiteY6" fmla="*/ 759125 h 2156604"/>
                <a:gd name="connsiteX7" fmla="*/ 1250830 w 7720641"/>
                <a:gd name="connsiteY7" fmla="*/ 1000664 h 2156604"/>
                <a:gd name="connsiteX8" fmla="*/ 4511615 w 7720641"/>
                <a:gd name="connsiteY8" fmla="*/ 1000664 h 2156604"/>
                <a:gd name="connsiteX9" fmla="*/ 4520241 w 7720641"/>
                <a:gd name="connsiteY9" fmla="*/ 629729 h 2156604"/>
                <a:gd name="connsiteX10" fmla="*/ 6124755 w 7720641"/>
                <a:gd name="connsiteY10" fmla="*/ 612476 h 2156604"/>
                <a:gd name="connsiteX11" fmla="*/ 7272068 w 7720641"/>
                <a:gd name="connsiteY11" fmla="*/ 0 h 2156604"/>
                <a:gd name="connsiteX12" fmla="*/ 7306573 w 7720641"/>
                <a:gd name="connsiteY12" fmla="*/ 483080 h 2156604"/>
                <a:gd name="connsiteX13" fmla="*/ 7461849 w 7720641"/>
                <a:gd name="connsiteY13" fmla="*/ 940280 h 2156604"/>
                <a:gd name="connsiteX14" fmla="*/ 7720641 w 7720641"/>
                <a:gd name="connsiteY14" fmla="*/ 1302589 h 2156604"/>
                <a:gd name="connsiteX15" fmla="*/ 1811547 w 7720641"/>
                <a:gd name="connsiteY15" fmla="*/ 1311215 h 2156604"/>
                <a:gd name="connsiteX16" fmla="*/ 2199736 w 7720641"/>
                <a:gd name="connsiteY16" fmla="*/ 1526876 h 2156604"/>
                <a:gd name="connsiteX17" fmla="*/ 2838090 w 7720641"/>
                <a:gd name="connsiteY17" fmla="*/ 1535502 h 2156604"/>
                <a:gd name="connsiteX18" fmla="*/ 2838090 w 7720641"/>
                <a:gd name="connsiteY18" fmla="*/ 2156604 h 2156604"/>
                <a:gd name="connsiteX19" fmla="*/ 2320505 w 7720641"/>
                <a:gd name="connsiteY19" fmla="*/ 2156604 h 2156604"/>
                <a:gd name="connsiteX20" fmla="*/ 2329132 w 7720641"/>
                <a:gd name="connsiteY20" fmla="*/ 1966823 h 2156604"/>
                <a:gd name="connsiteX21" fmla="*/ 1837426 w 7720641"/>
                <a:gd name="connsiteY21" fmla="*/ 1708031 h 2156604"/>
                <a:gd name="connsiteX22" fmla="*/ 1268083 w 7720641"/>
                <a:gd name="connsiteY22" fmla="*/ 1716657 h 2156604"/>
                <a:gd name="connsiteX23" fmla="*/ 1276709 w 7720641"/>
                <a:gd name="connsiteY23" fmla="*/ 1371600 h 2156604"/>
                <a:gd name="connsiteX24" fmla="*/ 0 w 7720641"/>
                <a:gd name="connsiteY24" fmla="*/ 1362974 h 21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0641" h="2156604">
                  <a:moveTo>
                    <a:pt x="0" y="1362974"/>
                  </a:moveTo>
                  <a:lnTo>
                    <a:pt x="8626" y="879895"/>
                  </a:lnTo>
                  <a:lnTo>
                    <a:pt x="785004" y="871268"/>
                  </a:lnTo>
                  <a:lnTo>
                    <a:pt x="802256" y="672861"/>
                  </a:lnTo>
                  <a:lnTo>
                    <a:pt x="1233577" y="681487"/>
                  </a:lnTo>
                  <a:lnTo>
                    <a:pt x="1526875" y="508959"/>
                  </a:lnTo>
                  <a:lnTo>
                    <a:pt x="1673524" y="759125"/>
                  </a:lnTo>
                  <a:lnTo>
                    <a:pt x="1250830" y="1000664"/>
                  </a:lnTo>
                  <a:lnTo>
                    <a:pt x="4511615" y="1000664"/>
                  </a:lnTo>
                  <a:lnTo>
                    <a:pt x="4520241" y="629729"/>
                  </a:lnTo>
                  <a:lnTo>
                    <a:pt x="6124755" y="612476"/>
                  </a:lnTo>
                  <a:lnTo>
                    <a:pt x="7272068" y="0"/>
                  </a:lnTo>
                  <a:lnTo>
                    <a:pt x="7306573" y="483080"/>
                  </a:lnTo>
                  <a:lnTo>
                    <a:pt x="7461849" y="940280"/>
                  </a:lnTo>
                  <a:lnTo>
                    <a:pt x="7720641" y="1302589"/>
                  </a:lnTo>
                  <a:lnTo>
                    <a:pt x="1811547" y="1311215"/>
                  </a:lnTo>
                  <a:lnTo>
                    <a:pt x="2199736" y="1526876"/>
                  </a:lnTo>
                  <a:lnTo>
                    <a:pt x="2838090" y="1535502"/>
                  </a:lnTo>
                  <a:lnTo>
                    <a:pt x="2838090" y="2156604"/>
                  </a:lnTo>
                  <a:lnTo>
                    <a:pt x="2320505" y="2156604"/>
                  </a:lnTo>
                  <a:lnTo>
                    <a:pt x="2329132" y="1966823"/>
                  </a:lnTo>
                  <a:lnTo>
                    <a:pt x="1837426" y="1708031"/>
                  </a:lnTo>
                  <a:lnTo>
                    <a:pt x="1268083" y="1716657"/>
                  </a:lnTo>
                  <a:lnTo>
                    <a:pt x="1276709" y="1371600"/>
                  </a:lnTo>
                  <a:lnTo>
                    <a:pt x="0" y="1362974"/>
                  </a:lnTo>
                  <a:close/>
                </a:path>
              </a:pathLst>
            </a:custGeom>
            <a:solidFill>
              <a:srgbClr val="C00000">
                <a:alpha val="50196"/>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ZoneTexte 15">
              <a:extLst>
                <a:ext uri="{FF2B5EF4-FFF2-40B4-BE49-F238E27FC236}">
                  <a16:creationId xmlns:a16="http://schemas.microsoft.com/office/drawing/2014/main" id="{CBA95830-1AE5-E376-14CF-E0507440EEFE}"/>
                </a:ext>
              </a:extLst>
            </p:cNvPr>
            <p:cNvSpPr txBox="1"/>
            <p:nvPr/>
          </p:nvSpPr>
          <p:spPr>
            <a:xfrm>
              <a:off x="9353430" y="3009999"/>
              <a:ext cx="1001509" cy="307777"/>
            </a:xfrm>
            <a:prstGeom prst="rect">
              <a:avLst/>
            </a:prstGeom>
            <a:noFill/>
          </p:spPr>
          <p:txBody>
            <a:bodyPr wrap="square" rtlCol="0">
              <a:spAutoFit/>
            </a:bodyPr>
            <a:lstStyle/>
            <a:p>
              <a:pPr algn="ctr"/>
              <a:r>
                <a:rPr lang="en-GB" sz="1400" b="1" dirty="0">
                  <a:solidFill>
                    <a:schemeClr val="bg1"/>
                  </a:solidFill>
                  <a:latin typeface="+mn-lt"/>
                </a:rPr>
                <a:t>IGLOO</a:t>
              </a:r>
            </a:p>
          </p:txBody>
        </p:sp>
        <p:cxnSp>
          <p:nvCxnSpPr>
            <p:cNvPr id="18" name="Connecteur droit avec flèche 17">
              <a:extLst>
                <a:ext uri="{FF2B5EF4-FFF2-40B4-BE49-F238E27FC236}">
                  <a16:creationId xmlns:a16="http://schemas.microsoft.com/office/drawing/2014/main" id="{1841FF0D-1C4F-3D58-C130-1D955325D1F7}"/>
                </a:ext>
              </a:extLst>
            </p:cNvPr>
            <p:cNvCxnSpPr>
              <a:cxnSpLocks/>
            </p:cNvCxnSpPr>
            <p:nvPr/>
          </p:nvCxnSpPr>
          <p:spPr>
            <a:xfrm>
              <a:off x="9130803" y="3210929"/>
              <a:ext cx="0" cy="1042951"/>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a:extLst>
                <a:ext uri="{FF2B5EF4-FFF2-40B4-BE49-F238E27FC236}">
                  <a16:creationId xmlns:a16="http://schemas.microsoft.com/office/drawing/2014/main" id="{E131DE8B-BFBC-A3DC-C6C0-BD10C1EB6934}"/>
                </a:ext>
              </a:extLst>
            </p:cNvPr>
            <p:cNvCxnSpPr>
              <a:cxnSpLocks/>
            </p:cNvCxnSpPr>
            <p:nvPr/>
          </p:nvCxnSpPr>
          <p:spPr>
            <a:xfrm flipH="1">
              <a:off x="7323717" y="4253880"/>
              <a:ext cx="1870635" cy="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0" name="ZoneTexte 19">
              <a:extLst>
                <a:ext uri="{FF2B5EF4-FFF2-40B4-BE49-F238E27FC236}">
                  <a16:creationId xmlns:a16="http://schemas.microsoft.com/office/drawing/2014/main" id="{0D447066-CE07-43A8-DCB0-4DFB28A024F3}"/>
                </a:ext>
              </a:extLst>
            </p:cNvPr>
            <p:cNvSpPr txBox="1"/>
            <p:nvPr/>
          </p:nvSpPr>
          <p:spPr>
            <a:xfrm rot="16200000">
              <a:off x="8719662" y="3595972"/>
              <a:ext cx="523217" cy="276999"/>
            </a:xfrm>
            <a:prstGeom prst="rect">
              <a:avLst/>
            </a:prstGeom>
            <a:noFill/>
          </p:spPr>
          <p:txBody>
            <a:bodyPr wrap="square" rtlCol="0">
              <a:spAutoFit/>
            </a:bodyPr>
            <a:lstStyle/>
            <a:p>
              <a:r>
                <a:rPr lang="en-GB" sz="1200" b="1" dirty="0">
                  <a:solidFill>
                    <a:schemeClr val="bg1"/>
                  </a:solidFill>
                  <a:latin typeface="+mn-lt"/>
                </a:rPr>
                <a:t>37 m</a:t>
              </a:r>
            </a:p>
          </p:txBody>
        </p:sp>
        <p:sp>
          <p:nvSpPr>
            <p:cNvPr id="21" name="ZoneTexte 20">
              <a:extLst>
                <a:ext uri="{FF2B5EF4-FFF2-40B4-BE49-F238E27FC236}">
                  <a16:creationId xmlns:a16="http://schemas.microsoft.com/office/drawing/2014/main" id="{04235C31-4F97-F6B2-4949-B71464706A87}"/>
                </a:ext>
              </a:extLst>
            </p:cNvPr>
            <p:cNvSpPr txBox="1"/>
            <p:nvPr/>
          </p:nvSpPr>
          <p:spPr>
            <a:xfrm>
              <a:off x="8034353" y="4037856"/>
              <a:ext cx="592394" cy="276999"/>
            </a:xfrm>
            <a:prstGeom prst="rect">
              <a:avLst/>
            </a:prstGeom>
            <a:noFill/>
          </p:spPr>
          <p:txBody>
            <a:bodyPr wrap="square" rtlCol="0">
              <a:spAutoFit/>
            </a:bodyPr>
            <a:lstStyle/>
            <a:p>
              <a:pPr algn="ctr"/>
              <a:r>
                <a:rPr lang="en-GB" sz="1200" b="1" dirty="0">
                  <a:solidFill>
                    <a:schemeClr val="bg1"/>
                  </a:solidFill>
                  <a:latin typeface="+mn-lt"/>
                </a:rPr>
                <a:t>55 m</a:t>
              </a:r>
            </a:p>
          </p:txBody>
        </p:sp>
        <p:sp>
          <p:nvSpPr>
            <p:cNvPr id="22" name="ZoneTexte 21">
              <a:extLst>
                <a:ext uri="{FF2B5EF4-FFF2-40B4-BE49-F238E27FC236}">
                  <a16:creationId xmlns:a16="http://schemas.microsoft.com/office/drawing/2014/main" id="{57FD0570-0A74-B04E-B583-499261098C84}"/>
                </a:ext>
              </a:extLst>
            </p:cNvPr>
            <p:cNvSpPr txBox="1"/>
            <p:nvPr/>
          </p:nvSpPr>
          <p:spPr>
            <a:xfrm>
              <a:off x="7690643" y="3533800"/>
              <a:ext cx="1137840" cy="523220"/>
            </a:xfrm>
            <a:prstGeom prst="rect">
              <a:avLst/>
            </a:prstGeom>
            <a:noFill/>
          </p:spPr>
          <p:txBody>
            <a:bodyPr wrap="square" rtlCol="0">
              <a:spAutoFit/>
            </a:bodyPr>
            <a:lstStyle/>
            <a:p>
              <a:pPr algn="ctr"/>
              <a:r>
                <a:rPr lang="en-GB" sz="1400" b="1" dirty="0">
                  <a:solidFill>
                    <a:schemeClr val="bg1"/>
                  </a:solidFill>
                  <a:latin typeface="+mn-lt"/>
                </a:rPr>
                <a:t>Super ACO Hall</a:t>
              </a:r>
            </a:p>
          </p:txBody>
        </p:sp>
        <p:grpSp>
          <p:nvGrpSpPr>
            <p:cNvPr id="39" name="Groupe 38">
              <a:extLst>
                <a:ext uri="{FF2B5EF4-FFF2-40B4-BE49-F238E27FC236}">
                  <a16:creationId xmlns:a16="http://schemas.microsoft.com/office/drawing/2014/main" id="{581AFDB1-296C-8636-53D6-81D1C18E4540}"/>
                </a:ext>
              </a:extLst>
            </p:cNvPr>
            <p:cNvGrpSpPr/>
            <p:nvPr/>
          </p:nvGrpSpPr>
          <p:grpSpPr>
            <a:xfrm>
              <a:off x="7314943" y="3206076"/>
              <a:ext cx="1887868" cy="1119812"/>
              <a:chOff x="7314943" y="3206076"/>
              <a:chExt cx="1887868" cy="1119812"/>
            </a:xfrm>
          </p:grpSpPr>
          <p:cxnSp>
            <p:nvCxnSpPr>
              <p:cNvPr id="24" name="Connecteur droit 23">
                <a:extLst>
                  <a:ext uri="{FF2B5EF4-FFF2-40B4-BE49-F238E27FC236}">
                    <a16:creationId xmlns:a16="http://schemas.microsoft.com/office/drawing/2014/main" id="{E78E839A-806F-C5AD-5B08-D849B6167FF4}"/>
                  </a:ext>
                </a:extLst>
              </p:cNvPr>
              <p:cNvCxnSpPr/>
              <p:nvPr/>
            </p:nvCxnSpPr>
            <p:spPr>
              <a:xfrm>
                <a:off x="7833847" y="3213985"/>
                <a:ext cx="1368964"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5" name="Connecteur droit 24">
                <a:extLst>
                  <a:ext uri="{FF2B5EF4-FFF2-40B4-BE49-F238E27FC236}">
                    <a16:creationId xmlns:a16="http://schemas.microsoft.com/office/drawing/2014/main" id="{F6AEBE53-B0C3-BB48-9AB3-DC5EB2817A82}"/>
                  </a:ext>
                </a:extLst>
              </p:cNvPr>
              <p:cNvCxnSpPr/>
              <p:nvPr/>
            </p:nvCxnSpPr>
            <p:spPr>
              <a:xfrm>
                <a:off x="9202718" y="3206076"/>
                <a:ext cx="0" cy="111981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6" name="Connecteur droit 25">
                <a:extLst>
                  <a:ext uri="{FF2B5EF4-FFF2-40B4-BE49-F238E27FC236}">
                    <a16:creationId xmlns:a16="http://schemas.microsoft.com/office/drawing/2014/main" id="{07BBBA7B-414C-F3CE-8E2B-9D7386684011}"/>
                  </a:ext>
                </a:extLst>
              </p:cNvPr>
              <p:cNvCxnSpPr/>
              <p:nvPr/>
            </p:nvCxnSpPr>
            <p:spPr>
              <a:xfrm>
                <a:off x="7323310" y="4317979"/>
                <a:ext cx="1871042"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7" name="Connecteur droit 26">
                <a:extLst>
                  <a:ext uri="{FF2B5EF4-FFF2-40B4-BE49-F238E27FC236}">
                    <a16:creationId xmlns:a16="http://schemas.microsoft.com/office/drawing/2014/main" id="{BF78E5E9-31C2-7612-EB91-F7C508F7CACD}"/>
                  </a:ext>
                </a:extLst>
              </p:cNvPr>
              <p:cNvCxnSpPr/>
              <p:nvPr/>
            </p:nvCxnSpPr>
            <p:spPr>
              <a:xfrm>
                <a:off x="7314943" y="3512130"/>
                <a:ext cx="0" cy="805849"/>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8" name="Connecteur droit 27">
                <a:extLst>
                  <a:ext uri="{FF2B5EF4-FFF2-40B4-BE49-F238E27FC236}">
                    <a16:creationId xmlns:a16="http://schemas.microsoft.com/office/drawing/2014/main" id="{E1DC0EAE-B35A-F50F-77A9-54F3BA7F5163}"/>
                  </a:ext>
                </a:extLst>
              </p:cNvPr>
              <p:cNvCxnSpPr/>
              <p:nvPr/>
            </p:nvCxnSpPr>
            <p:spPr>
              <a:xfrm>
                <a:off x="7331676" y="3512130"/>
                <a:ext cx="485459"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9" name="Connecteur droit 28">
                <a:extLst>
                  <a:ext uri="{FF2B5EF4-FFF2-40B4-BE49-F238E27FC236}">
                    <a16:creationId xmlns:a16="http://schemas.microsoft.com/office/drawing/2014/main" id="{2EB7DB26-7E97-E9D7-4B4F-6773A0FF3C4E}"/>
                  </a:ext>
                </a:extLst>
              </p:cNvPr>
              <p:cNvCxnSpPr/>
              <p:nvPr/>
            </p:nvCxnSpPr>
            <p:spPr>
              <a:xfrm flipV="1">
                <a:off x="7825502" y="3206076"/>
                <a:ext cx="0" cy="306054"/>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grpSp>
        <p:cxnSp>
          <p:nvCxnSpPr>
            <p:cNvPr id="36" name="Connecteur droit 35">
              <a:extLst>
                <a:ext uri="{FF2B5EF4-FFF2-40B4-BE49-F238E27FC236}">
                  <a16:creationId xmlns:a16="http://schemas.microsoft.com/office/drawing/2014/main" id="{D78B2417-5B8F-6B84-0C14-49A519C9B925}"/>
                </a:ext>
              </a:extLst>
            </p:cNvPr>
            <p:cNvCxnSpPr>
              <a:cxnSpLocks/>
            </p:cNvCxnSpPr>
            <p:nvPr/>
          </p:nvCxnSpPr>
          <p:spPr>
            <a:xfrm>
              <a:off x="9274819" y="2885728"/>
              <a:ext cx="1152128" cy="0"/>
            </a:xfrm>
            <a:prstGeom prst="line">
              <a:avLst/>
            </a:prstGeom>
            <a:ln>
              <a:solidFill>
                <a:schemeClr val="bg1"/>
              </a:solidFill>
              <a:prstDash val="solid"/>
              <a:headEnd type="stealth"/>
              <a:tailEnd type="stealth"/>
            </a:ln>
          </p:spPr>
          <p:style>
            <a:lnRef idx="2">
              <a:schemeClr val="accent1"/>
            </a:lnRef>
            <a:fillRef idx="0">
              <a:schemeClr val="accent1"/>
            </a:fillRef>
            <a:effectRef idx="1">
              <a:schemeClr val="accent1"/>
            </a:effectRef>
            <a:fontRef idx="minor">
              <a:schemeClr val="tx1"/>
            </a:fontRef>
          </p:style>
        </p:cxnSp>
        <p:sp>
          <p:nvSpPr>
            <p:cNvPr id="38" name="ZoneTexte 37">
              <a:extLst>
                <a:ext uri="{FF2B5EF4-FFF2-40B4-BE49-F238E27FC236}">
                  <a16:creationId xmlns:a16="http://schemas.microsoft.com/office/drawing/2014/main" id="{3BF4BF81-CD68-7B82-A174-5F5102FBAC4B}"/>
                </a:ext>
              </a:extLst>
            </p:cNvPr>
            <p:cNvSpPr txBox="1"/>
            <p:nvPr/>
          </p:nvSpPr>
          <p:spPr>
            <a:xfrm>
              <a:off x="9562851" y="2597696"/>
              <a:ext cx="592394" cy="276999"/>
            </a:xfrm>
            <a:prstGeom prst="rect">
              <a:avLst/>
            </a:prstGeom>
            <a:noFill/>
          </p:spPr>
          <p:txBody>
            <a:bodyPr wrap="square" rtlCol="0">
              <a:spAutoFit/>
            </a:bodyPr>
            <a:lstStyle/>
            <a:p>
              <a:pPr algn="ctr"/>
              <a:r>
                <a:rPr lang="en-GB" sz="1200" b="1" dirty="0">
                  <a:solidFill>
                    <a:schemeClr val="bg1"/>
                  </a:solidFill>
                  <a:latin typeface="+mn-lt"/>
                </a:rPr>
                <a:t>36 m</a:t>
              </a:r>
            </a:p>
          </p:txBody>
        </p:sp>
      </p:grpSp>
    </p:spTree>
    <p:extLst>
      <p:ext uri="{BB962C8B-B14F-4D97-AF65-F5344CB8AC3E}">
        <p14:creationId xmlns:p14="http://schemas.microsoft.com/office/powerpoint/2010/main" val="2413282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77447C45-3E6E-4B48-AC50-CB2F8DE1F0A6}"/>
              </a:ext>
            </a:extLst>
          </p:cNvPr>
          <p:cNvSpPr>
            <a:spLocks noGrp="1"/>
          </p:cNvSpPr>
          <p:nvPr>
            <p:ph type="dt" sz="half" idx="10"/>
          </p:nvPr>
        </p:nvSpPr>
        <p:spPr/>
        <p:txBody>
          <a:bodyPr/>
          <a:lstStyle/>
          <a:p>
            <a:r>
              <a:rPr lang="fr-FR">
                <a:latin typeface="+mn-lt"/>
              </a:rPr>
              <a:t>12/04/2023</a:t>
            </a:r>
            <a:endParaRPr lang="en-US" dirty="0">
              <a:latin typeface="+mn-lt"/>
            </a:endParaRPr>
          </a:p>
        </p:txBody>
      </p:sp>
      <p:sp>
        <p:nvSpPr>
          <p:cNvPr id="8" name="Espace réservé du pied de page 7">
            <a:extLst>
              <a:ext uri="{FF2B5EF4-FFF2-40B4-BE49-F238E27FC236}">
                <a16:creationId xmlns:a16="http://schemas.microsoft.com/office/drawing/2014/main" id="{D1353ECE-A572-4ECA-BEAD-641C224B8D41}"/>
              </a:ext>
            </a:extLst>
          </p:cNvPr>
          <p:cNvSpPr>
            <a:spLocks noGrp="1"/>
          </p:cNvSpPr>
          <p:nvPr>
            <p:ph type="ftr" sz="quarter" idx="11"/>
          </p:nvPr>
        </p:nvSpPr>
        <p:spPr/>
        <p:txBody>
          <a:bodyPr/>
          <a:lstStyle/>
          <a:p>
            <a:r>
              <a:rPr lang="fr-FR">
                <a:latin typeface="+mn-lt"/>
              </a:rPr>
              <a:t>PERLE-France Collaboration Meeting</a:t>
            </a:r>
            <a:endParaRPr lang="en-US" dirty="0">
              <a:latin typeface="+mn-lt"/>
            </a:endParaRPr>
          </a:p>
        </p:txBody>
      </p:sp>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p:txBody>
          <a:bodyPr/>
          <a:lstStyle/>
          <a:p>
            <a:fld id="{77E71596-5F9D-49C5-9701-16B3CA54319D}" type="slidenum">
              <a:rPr lang="en-US" smtClean="0">
                <a:latin typeface="+mn-lt"/>
              </a:rPr>
              <a:pPr/>
              <a:t>14</a:t>
            </a:fld>
            <a:endParaRPr lang="en-US" dirty="0">
              <a:latin typeface="+mn-lt"/>
            </a:endParaRPr>
          </a:p>
        </p:txBody>
      </p:sp>
      <p:sp>
        <p:nvSpPr>
          <p:cNvPr id="10" name="Titre 1">
            <a:extLst>
              <a:ext uri="{FF2B5EF4-FFF2-40B4-BE49-F238E27FC236}">
                <a16:creationId xmlns:a16="http://schemas.microsoft.com/office/drawing/2014/main" id="{28C5EDD7-AFFD-6A14-8BF2-FF769AB56B82}"/>
              </a:ext>
            </a:extLst>
          </p:cNvPr>
          <p:cNvSpPr>
            <a:spLocks noGrp="1"/>
          </p:cNvSpPr>
          <p:nvPr>
            <p:ph type="title"/>
          </p:nvPr>
        </p:nvSpPr>
        <p:spPr>
          <a:xfrm>
            <a:off x="993899" y="126821"/>
            <a:ext cx="8136904" cy="432048"/>
          </a:xfrm>
        </p:spPr>
        <p:txBody>
          <a:bodyPr>
            <a:noAutofit/>
          </a:bodyPr>
          <a:lstStyle/>
          <a:p>
            <a:r>
              <a:rPr lang="en-US" dirty="0">
                <a:solidFill>
                  <a:schemeClr val="accent5">
                    <a:lumMod val="75000"/>
                  </a:schemeClr>
                </a:solidFill>
                <a:latin typeface="+mn-lt"/>
              </a:rPr>
              <a:t>PERLE Footprint and site studies </a:t>
            </a:r>
          </a:p>
        </p:txBody>
      </p:sp>
      <p:pic>
        <p:nvPicPr>
          <p:cNvPr id="2" name="Image 1" descr="500-superAco-1">
            <a:extLst>
              <a:ext uri="{FF2B5EF4-FFF2-40B4-BE49-F238E27FC236}">
                <a16:creationId xmlns:a16="http://schemas.microsoft.com/office/drawing/2014/main" id="{09EE7F40-4071-418D-5D9D-779B005ADC9F}"/>
              </a:ext>
            </a:extLst>
          </p:cNvPr>
          <p:cNvPicPr>
            <a:picLocks noChangeAspect="1"/>
          </p:cNvPicPr>
          <p:nvPr/>
        </p:nvPicPr>
        <p:blipFill>
          <a:blip r:embed="rId2" cstate="print">
            <a:extLst>
              <a:ext uri="{28A0092B-C50C-407E-A947-70E740481C1C}">
                <a14:useLocalDpi xmlns:a14="http://schemas.microsoft.com/office/drawing/2010/main" val="0"/>
              </a:ext>
            </a:extLst>
          </a:blip>
          <a:srcRect l="32271" r="35344"/>
          <a:stretch>
            <a:fillRect/>
          </a:stretch>
        </p:blipFill>
        <p:spPr bwMode="auto">
          <a:xfrm>
            <a:off x="742562" y="1490144"/>
            <a:ext cx="1944216" cy="2979760"/>
          </a:xfrm>
          <a:prstGeom prst="rect">
            <a:avLst/>
          </a:prstGeom>
          <a:noFill/>
          <a:ln>
            <a:noFill/>
          </a:ln>
        </p:spPr>
      </p:pic>
      <p:pic>
        <p:nvPicPr>
          <p:cNvPr id="5" name="Image 4" descr="500-superAco-4">
            <a:extLst>
              <a:ext uri="{FF2B5EF4-FFF2-40B4-BE49-F238E27FC236}">
                <a16:creationId xmlns:a16="http://schemas.microsoft.com/office/drawing/2014/main" id="{1E2A5F9C-F346-0BF2-F981-347984257DCA}"/>
              </a:ext>
            </a:extLst>
          </p:cNvPr>
          <p:cNvPicPr>
            <a:picLocks noChangeAspect="1"/>
          </p:cNvPicPr>
          <p:nvPr/>
        </p:nvPicPr>
        <p:blipFill>
          <a:blip r:embed="rId3" cstate="print">
            <a:extLst>
              <a:ext uri="{28A0092B-C50C-407E-A947-70E740481C1C}">
                <a14:useLocalDpi xmlns:a14="http://schemas.microsoft.com/office/drawing/2010/main" val="0"/>
              </a:ext>
            </a:extLst>
          </a:blip>
          <a:srcRect l="31128" r="33398"/>
          <a:stretch>
            <a:fillRect/>
          </a:stretch>
        </p:blipFill>
        <p:spPr bwMode="auto">
          <a:xfrm>
            <a:off x="2866107" y="1490144"/>
            <a:ext cx="2088232" cy="2930852"/>
          </a:xfrm>
          <a:prstGeom prst="rect">
            <a:avLst/>
          </a:prstGeom>
          <a:noFill/>
          <a:ln>
            <a:noFill/>
          </a:ln>
        </p:spPr>
      </p:pic>
      <p:pic>
        <p:nvPicPr>
          <p:cNvPr id="6" name="Image 5" descr="500-superAco-7">
            <a:extLst>
              <a:ext uri="{FF2B5EF4-FFF2-40B4-BE49-F238E27FC236}">
                <a16:creationId xmlns:a16="http://schemas.microsoft.com/office/drawing/2014/main" id="{6459412C-14F6-9E30-3B4B-08A7667A0079}"/>
              </a:ext>
            </a:extLst>
          </p:cNvPr>
          <p:cNvPicPr>
            <a:picLocks noChangeAspect="1"/>
          </p:cNvPicPr>
          <p:nvPr/>
        </p:nvPicPr>
        <p:blipFill>
          <a:blip r:embed="rId4" cstate="print">
            <a:extLst>
              <a:ext uri="{28A0092B-C50C-407E-A947-70E740481C1C}">
                <a14:useLocalDpi xmlns:a14="http://schemas.microsoft.com/office/drawing/2010/main" val="0"/>
              </a:ext>
            </a:extLst>
          </a:blip>
          <a:srcRect l="38905" t="4141" r="33000" b="7784"/>
          <a:stretch>
            <a:fillRect/>
          </a:stretch>
        </p:blipFill>
        <p:spPr bwMode="auto">
          <a:xfrm>
            <a:off x="5162715" y="1490144"/>
            <a:ext cx="1879856" cy="2930852"/>
          </a:xfrm>
          <a:prstGeom prst="rect">
            <a:avLst/>
          </a:prstGeom>
          <a:noFill/>
          <a:ln>
            <a:noFill/>
          </a:ln>
        </p:spPr>
      </p:pic>
      <p:pic>
        <p:nvPicPr>
          <p:cNvPr id="30" name="Image 29" descr="500-igloo3">
            <a:extLst>
              <a:ext uri="{FF2B5EF4-FFF2-40B4-BE49-F238E27FC236}">
                <a16:creationId xmlns:a16="http://schemas.microsoft.com/office/drawing/2014/main" id="{7F1E7828-498F-DB37-852F-540BB2029431}"/>
              </a:ext>
            </a:extLst>
          </p:cNvPr>
          <p:cNvPicPr>
            <a:picLocks noChangeAspect="1"/>
          </p:cNvPicPr>
          <p:nvPr/>
        </p:nvPicPr>
        <p:blipFill>
          <a:blip r:embed="rId5" cstate="print">
            <a:extLst>
              <a:ext uri="{28A0092B-C50C-407E-A947-70E740481C1C}">
                <a14:useLocalDpi xmlns:a14="http://schemas.microsoft.com/office/drawing/2010/main" val="0"/>
              </a:ext>
            </a:extLst>
          </a:blip>
          <a:srcRect l="30095" r="29675"/>
          <a:stretch>
            <a:fillRect/>
          </a:stretch>
        </p:blipFill>
        <p:spPr bwMode="auto">
          <a:xfrm>
            <a:off x="7402611" y="1489596"/>
            <a:ext cx="2339975" cy="2908300"/>
          </a:xfrm>
          <a:prstGeom prst="rect">
            <a:avLst/>
          </a:prstGeom>
          <a:noFill/>
          <a:ln>
            <a:noFill/>
          </a:ln>
        </p:spPr>
      </p:pic>
    </p:spTree>
    <p:extLst>
      <p:ext uri="{BB962C8B-B14F-4D97-AF65-F5344CB8AC3E}">
        <p14:creationId xmlns:p14="http://schemas.microsoft.com/office/powerpoint/2010/main" val="4802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77447C45-3E6E-4B48-AC50-CB2F8DE1F0A6}"/>
              </a:ext>
            </a:extLst>
          </p:cNvPr>
          <p:cNvSpPr>
            <a:spLocks noGrp="1"/>
          </p:cNvSpPr>
          <p:nvPr>
            <p:ph type="dt" sz="half" idx="10"/>
          </p:nvPr>
        </p:nvSpPr>
        <p:spPr/>
        <p:txBody>
          <a:bodyPr/>
          <a:lstStyle/>
          <a:p>
            <a:r>
              <a:rPr lang="fr-FR">
                <a:latin typeface="+mn-lt"/>
              </a:rPr>
              <a:t>12/04/2023</a:t>
            </a:r>
            <a:endParaRPr lang="en-US" dirty="0">
              <a:latin typeface="+mn-lt"/>
            </a:endParaRPr>
          </a:p>
        </p:txBody>
      </p:sp>
      <p:sp>
        <p:nvSpPr>
          <p:cNvPr id="8" name="Espace réservé du pied de page 7">
            <a:extLst>
              <a:ext uri="{FF2B5EF4-FFF2-40B4-BE49-F238E27FC236}">
                <a16:creationId xmlns:a16="http://schemas.microsoft.com/office/drawing/2014/main" id="{D1353ECE-A572-4ECA-BEAD-641C224B8D41}"/>
              </a:ext>
            </a:extLst>
          </p:cNvPr>
          <p:cNvSpPr>
            <a:spLocks noGrp="1"/>
          </p:cNvSpPr>
          <p:nvPr>
            <p:ph type="ftr" sz="quarter" idx="11"/>
          </p:nvPr>
        </p:nvSpPr>
        <p:spPr/>
        <p:txBody>
          <a:bodyPr/>
          <a:lstStyle/>
          <a:p>
            <a:r>
              <a:rPr lang="fr-FR">
                <a:latin typeface="+mn-lt"/>
              </a:rPr>
              <a:t>PERLE-France Collaboration Meeting</a:t>
            </a:r>
            <a:endParaRPr lang="en-US" dirty="0">
              <a:latin typeface="+mn-lt"/>
            </a:endParaRPr>
          </a:p>
        </p:txBody>
      </p:sp>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p:txBody>
          <a:bodyPr/>
          <a:lstStyle/>
          <a:p>
            <a:fld id="{77E71596-5F9D-49C5-9701-16B3CA54319D}" type="slidenum">
              <a:rPr lang="en-US" smtClean="0">
                <a:latin typeface="+mn-lt"/>
              </a:rPr>
              <a:pPr/>
              <a:t>15</a:t>
            </a:fld>
            <a:endParaRPr lang="en-US" dirty="0">
              <a:latin typeface="+mn-lt"/>
            </a:endParaRPr>
          </a:p>
        </p:txBody>
      </p:sp>
      <p:sp>
        <p:nvSpPr>
          <p:cNvPr id="10" name="Titre 1">
            <a:extLst>
              <a:ext uri="{FF2B5EF4-FFF2-40B4-BE49-F238E27FC236}">
                <a16:creationId xmlns:a16="http://schemas.microsoft.com/office/drawing/2014/main" id="{28C5EDD7-AFFD-6A14-8BF2-FF769AB56B82}"/>
              </a:ext>
            </a:extLst>
          </p:cNvPr>
          <p:cNvSpPr>
            <a:spLocks noGrp="1"/>
          </p:cNvSpPr>
          <p:nvPr>
            <p:ph type="title"/>
          </p:nvPr>
        </p:nvSpPr>
        <p:spPr>
          <a:xfrm>
            <a:off x="993899" y="126821"/>
            <a:ext cx="8136904" cy="432048"/>
          </a:xfrm>
        </p:spPr>
        <p:txBody>
          <a:bodyPr>
            <a:noAutofit/>
          </a:bodyPr>
          <a:lstStyle/>
          <a:p>
            <a:r>
              <a:rPr lang="en-US" dirty="0">
                <a:solidFill>
                  <a:schemeClr val="accent5">
                    <a:lumMod val="75000"/>
                  </a:schemeClr>
                </a:solidFill>
                <a:latin typeface="+mn-lt"/>
              </a:rPr>
              <a:t>PERLE e- Source</a:t>
            </a:r>
          </a:p>
        </p:txBody>
      </p:sp>
      <p:sp>
        <p:nvSpPr>
          <p:cNvPr id="11" name="ZoneTexte 10">
            <a:extLst>
              <a:ext uri="{FF2B5EF4-FFF2-40B4-BE49-F238E27FC236}">
                <a16:creationId xmlns:a16="http://schemas.microsoft.com/office/drawing/2014/main" id="{FC4A4278-DDF9-A91D-77D3-DD605801E61A}"/>
              </a:ext>
            </a:extLst>
          </p:cNvPr>
          <p:cNvSpPr txBox="1"/>
          <p:nvPr/>
        </p:nvSpPr>
        <p:spPr>
          <a:xfrm>
            <a:off x="129803" y="1015261"/>
            <a:ext cx="10441159" cy="646331"/>
          </a:xfrm>
          <a:prstGeom prst="rect">
            <a:avLst/>
          </a:prstGeom>
          <a:noFill/>
        </p:spPr>
        <p:txBody>
          <a:bodyPr wrap="square">
            <a:spAutoFit/>
          </a:bodyPr>
          <a:lstStyle/>
          <a:p>
            <a:r>
              <a:rPr lang="en-GB" sz="1800" dirty="0">
                <a:latin typeface="+mn-lt"/>
              </a:rPr>
              <a:t>Alice (Daresbury) DC gun received at Orsay on May 2019. We are currently working on its re-installation and operation at low parameters, then studying its upgrade to meet PERLE requirements.</a:t>
            </a:r>
          </a:p>
        </p:txBody>
      </p:sp>
      <p:pic>
        <p:nvPicPr>
          <p:cNvPr id="2" name="Image 1">
            <a:extLst>
              <a:ext uri="{FF2B5EF4-FFF2-40B4-BE49-F238E27FC236}">
                <a16:creationId xmlns:a16="http://schemas.microsoft.com/office/drawing/2014/main" id="{75CAE1DE-1F0B-7C38-CCF7-47F63E66C9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3819" y="2369309"/>
            <a:ext cx="3970085" cy="1882962"/>
          </a:xfrm>
          <a:prstGeom prst="rect">
            <a:avLst/>
          </a:prstGeom>
        </p:spPr>
      </p:pic>
      <p:pic>
        <p:nvPicPr>
          <p:cNvPr id="5" name="Image 4">
            <a:extLst>
              <a:ext uri="{FF2B5EF4-FFF2-40B4-BE49-F238E27FC236}">
                <a16:creationId xmlns:a16="http://schemas.microsoft.com/office/drawing/2014/main" id="{1DB5B1C9-6348-C262-AE51-33F3C0A67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6267" y="1661592"/>
            <a:ext cx="2251267" cy="1688450"/>
          </a:xfrm>
          <a:prstGeom prst="rect">
            <a:avLst/>
          </a:prstGeom>
        </p:spPr>
      </p:pic>
      <p:pic>
        <p:nvPicPr>
          <p:cNvPr id="6" name="Image 5">
            <a:extLst>
              <a:ext uri="{FF2B5EF4-FFF2-40B4-BE49-F238E27FC236}">
                <a16:creationId xmlns:a16="http://schemas.microsoft.com/office/drawing/2014/main" id="{B938E720-EFE4-5463-3ED6-E38A5AC2D4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6268" y="3389783"/>
            <a:ext cx="2251266" cy="1688450"/>
          </a:xfrm>
          <a:prstGeom prst="rect">
            <a:avLst/>
          </a:prstGeom>
        </p:spPr>
      </p:pic>
      <p:pic>
        <p:nvPicPr>
          <p:cNvPr id="12" name="Image 11">
            <a:extLst>
              <a:ext uri="{FF2B5EF4-FFF2-40B4-BE49-F238E27FC236}">
                <a16:creationId xmlns:a16="http://schemas.microsoft.com/office/drawing/2014/main" id="{712B31FC-40C0-E60B-E099-5BF967EBD2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82531" y="2383775"/>
            <a:ext cx="3970085" cy="1870104"/>
          </a:xfrm>
          <a:prstGeom prst="rect">
            <a:avLst/>
          </a:prstGeom>
        </p:spPr>
      </p:pic>
      <p:sp>
        <p:nvSpPr>
          <p:cNvPr id="13" name="ZoneTexte 12">
            <a:extLst>
              <a:ext uri="{FF2B5EF4-FFF2-40B4-BE49-F238E27FC236}">
                <a16:creationId xmlns:a16="http://schemas.microsoft.com/office/drawing/2014/main" id="{CA0D635F-57E6-6A77-9451-474A7382E6FF}"/>
              </a:ext>
            </a:extLst>
          </p:cNvPr>
          <p:cNvSpPr txBox="1"/>
          <p:nvPr/>
        </p:nvSpPr>
        <p:spPr>
          <a:xfrm>
            <a:off x="489842" y="4325887"/>
            <a:ext cx="3528393" cy="646331"/>
          </a:xfrm>
          <a:prstGeom prst="rect">
            <a:avLst/>
          </a:prstGeom>
          <a:noFill/>
        </p:spPr>
        <p:txBody>
          <a:bodyPr wrap="square" rtlCol="0">
            <a:spAutoFit/>
          </a:bodyPr>
          <a:lstStyle/>
          <a:p>
            <a:pPr algn="ctr"/>
            <a:r>
              <a:rPr lang="en-GB" sz="1800" dirty="0">
                <a:solidFill>
                  <a:srgbClr val="FF6700"/>
                </a:solidFill>
                <a:latin typeface="+mn-lt"/>
              </a:rPr>
              <a:t>The “Igloo”: Equipped experimental hall to host the DC gun</a:t>
            </a:r>
          </a:p>
        </p:txBody>
      </p:sp>
      <p:sp>
        <p:nvSpPr>
          <p:cNvPr id="14" name="ZoneTexte 13">
            <a:extLst>
              <a:ext uri="{FF2B5EF4-FFF2-40B4-BE49-F238E27FC236}">
                <a16:creationId xmlns:a16="http://schemas.microsoft.com/office/drawing/2014/main" id="{005573B7-E5ED-AD87-3EAC-61929FDC7335}"/>
              </a:ext>
            </a:extLst>
          </p:cNvPr>
          <p:cNvSpPr txBox="1"/>
          <p:nvPr/>
        </p:nvSpPr>
        <p:spPr>
          <a:xfrm>
            <a:off x="6898554" y="4327629"/>
            <a:ext cx="3528393" cy="646331"/>
          </a:xfrm>
          <a:prstGeom prst="rect">
            <a:avLst/>
          </a:prstGeom>
          <a:noFill/>
        </p:spPr>
        <p:txBody>
          <a:bodyPr wrap="square" rtlCol="0">
            <a:spAutoFit/>
          </a:bodyPr>
          <a:lstStyle/>
          <a:p>
            <a:pPr algn="ctr"/>
            <a:r>
              <a:rPr lang="en-GB" sz="1800" dirty="0">
                <a:solidFill>
                  <a:srgbClr val="FF6700"/>
                </a:solidFill>
                <a:latin typeface="+mn-lt"/>
              </a:rPr>
              <a:t>All received parts transferred to the installation area (March 22) </a:t>
            </a:r>
          </a:p>
        </p:txBody>
      </p:sp>
    </p:spTree>
    <p:extLst>
      <p:ext uri="{BB962C8B-B14F-4D97-AF65-F5344CB8AC3E}">
        <p14:creationId xmlns:p14="http://schemas.microsoft.com/office/powerpoint/2010/main" val="3628533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5947DEE2-21EA-B00B-C2F1-1EC2C865D354}"/>
              </a:ext>
            </a:extLst>
          </p:cNvPr>
          <p:cNvSpPr txBox="1">
            <a:spLocks/>
          </p:cNvSpPr>
          <p:nvPr/>
        </p:nvSpPr>
        <p:spPr>
          <a:xfrm>
            <a:off x="5890443" y="4613919"/>
            <a:ext cx="3984124" cy="5040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200" b="1" kern="1200">
                <a:solidFill>
                  <a:srgbClr val="00294B"/>
                </a:solidFill>
                <a:latin typeface="+mj-lt"/>
                <a:ea typeface="+mj-ea"/>
                <a:cs typeface="+mj-cs"/>
              </a:defRPr>
            </a:lvl1pPr>
          </a:lstStyle>
          <a:p>
            <a:pPr algn="ctr" fontAlgn="auto">
              <a:spcAft>
                <a:spcPts val="0"/>
              </a:spcAft>
            </a:pPr>
            <a:r>
              <a:rPr lang="en-GB" sz="1800" dirty="0">
                <a:solidFill>
                  <a:srgbClr val="FF6700"/>
                </a:solidFill>
                <a:latin typeface="+mn-lt"/>
              </a:rPr>
              <a:t>HV power supply assembly</a:t>
            </a:r>
          </a:p>
          <a:p>
            <a:pPr algn="ctr" fontAlgn="auto">
              <a:spcAft>
                <a:spcPts val="0"/>
              </a:spcAft>
            </a:pPr>
            <a:r>
              <a:rPr lang="en-GB" sz="1800" dirty="0">
                <a:solidFill>
                  <a:srgbClr val="FF6700"/>
                </a:solidFill>
                <a:latin typeface="+mn-lt"/>
              </a:rPr>
              <a:t>(July 22)</a:t>
            </a:r>
          </a:p>
        </p:txBody>
      </p:sp>
      <p:sp>
        <p:nvSpPr>
          <p:cNvPr id="7" name="Espace réservé de la date 6">
            <a:extLst>
              <a:ext uri="{FF2B5EF4-FFF2-40B4-BE49-F238E27FC236}">
                <a16:creationId xmlns:a16="http://schemas.microsoft.com/office/drawing/2014/main" id="{77447C45-3E6E-4B48-AC50-CB2F8DE1F0A6}"/>
              </a:ext>
            </a:extLst>
          </p:cNvPr>
          <p:cNvSpPr>
            <a:spLocks noGrp="1"/>
          </p:cNvSpPr>
          <p:nvPr>
            <p:ph type="dt" sz="half" idx="10"/>
          </p:nvPr>
        </p:nvSpPr>
        <p:spPr/>
        <p:txBody>
          <a:bodyPr/>
          <a:lstStyle/>
          <a:p>
            <a:r>
              <a:rPr lang="fr-FR">
                <a:latin typeface="+mn-lt"/>
              </a:rPr>
              <a:t>12/04/2023</a:t>
            </a:r>
            <a:endParaRPr lang="en-US" dirty="0">
              <a:latin typeface="+mn-lt"/>
            </a:endParaRPr>
          </a:p>
        </p:txBody>
      </p:sp>
      <p:sp>
        <p:nvSpPr>
          <p:cNvPr id="8" name="Espace réservé du pied de page 7">
            <a:extLst>
              <a:ext uri="{FF2B5EF4-FFF2-40B4-BE49-F238E27FC236}">
                <a16:creationId xmlns:a16="http://schemas.microsoft.com/office/drawing/2014/main" id="{D1353ECE-A572-4ECA-BEAD-641C224B8D41}"/>
              </a:ext>
            </a:extLst>
          </p:cNvPr>
          <p:cNvSpPr>
            <a:spLocks noGrp="1"/>
          </p:cNvSpPr>
          <p:nvPr>
            <p:ph type="ftr" sz="quarter" idx="11"/>
          </p:nvPr>
        </p:nvSpPr>
        <p:spPr/>
        <p:txBody>
          <a:bodyPr/>
          <a:lstStyle/>
          <a:p>
            <a:r>
              <a:rPr lang="fr-FR">
                <a:latin typeface="+mn-lt"/>
              </a:rPr>
              <a:t>PERLE-France Collaboration Meeting</a:t>
            </a:r>
            <a:endParaRPr lang="en-US" dirty="0">
              <a:latin typeface="+mn-lt"/>
            </a:endParaRPr>
          </a:p>
        </p:txBody>
      </p:sp>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p:txBody>
          <a:bodyPr/>
          <a:lstStyle/>
          <a:p>
            <a:fld id="{77E71596-5F9D-49C5-9701-16B3CA54319D}" type="slidenum">
              <a:rPr lang="en-US" smtClean="0">
                <a:latin typeface="+mn-lt"/>
              </a:rPr>
              <a:pPr/>
              <a:t>16</a:t>
            </a:fld>
            <a:endParaRPr lang="en-US" dirty="0">
              <a:latin typeface="+mn-lt"/>
            </a:endParaRPr>
          </a:p>
        </p:txBody>
      </p:sp>
      <p:sp>
        <p:nvSpPr>
          <p:cNvPr id="10" name="Titre 1">
            <a:extLst>
              <a:ext uri="{FF2B5EF4-FFF2-40B4-BE49-F238E27FC236}">
                <a16:creationId xmlns:a16="http://schemas.microsoft.com/office/drawing/2014/main" id="{28C5EDD7-AFFD-6A14-8BF2-FF769AB56B82}"/>
              </a:ext>
            </a:extLst>
          </p:cNvPr>
          <p:cNvSpPr>
            <a:spLocks noGrp="1"/>
          </p:cNvSpPr>
          <p:nvPr>
            <p:ph type="title"/>
          </p:nvPr>
        </p:nvSpPr>
        <p:spPr>
          <a:xfrm>
            <a:off x="993899" y="126821"/>
            <a:ext cx="8136904" cy="432048"/>
          </a:xfrm>
        </p:spPr>
        <p:txBody>
          <a:bodyPr>
            <a:noAutofit/>
          </a:bodyPr>
          <a:lstStyle/>
          <a:p>
            <a:r>
              <a:rPr lang="en-US" dirty="0">
                <a:solidFill>
                  <a:schemeClr val="accent5">
                    <a:lumMod val="75000"/>
                  </a:schemeClr>
                </a:solidFill>
                <a:latin typeface="+mn-lt"/>
              </a:rPr>
              <a:t>PERLE e- Source</a:t>
            </a:r>
          </a:p>
        </p:txBody>
      </p:sp>
      <p:pic>
        <p:nvPicPr>
          <p:cNvPr id="3" name="Image 2">
            <a:extLst>
              <a:ext uri="{FF2B5EF4-FFF2-40B4-BE49-F238E27FC236}">
                <a16:creationId xmlns:a16="http://schemas.microsoft.com/office/drawing/2014/main" id="{03D3CCF0-0E6D-F7D8-7353-E21705E4D9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6106" y="1373558"/>
            <a:ext cx="2304257" cy="3072341"/>
          </a:xfrm>
          <a:prstGeom prst="rect">
            <a:avLst/>
          </a:prstGeom>
        </p:spPr>
      </p:pic>
      <p:pic>
        <p:nvPicPr>
          <p:cNvPr id="4" name="Image 3">
            <a:extLst>
              <a:ext uri="{FF2B5EF4-FFF2-40B4-BE49-F238E27FC236}">
                <a16:creationId xmlns:a16="http://schemas.microsoft.com/office/drawing/2014/main" id="{89FFB63A-2CDA-6564-E1A3-36B77873A6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828" y="1373559"/>
            <a:ext cx="2304255" cy="3072340"/>
          </a:xfrm>
          <a:prstGeom prst="rect">
            <a:avLst/>
          </a:prstGeom>
        </p:spPr>
      </p:pic>
      <p:pic>
        <p:nvPicPr>
          <p:cNvPr id="15" name="Image 14">
            <a:extLst>
              <a:ext uri="{FF2B5EF4-FFF2-40B4-BE49-F238E27FC236}">
                <a16:creationId xmlns:a16="http://schemas.microsoft.com/office/drawing/2014/main" id="{10B6B005-AD34-47C3-9336-EBBCC8F67B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6388" y="1373559"/>
            <a:ext cx="2304255" cy="3072340"/>
          </a:xfrm>
          <a:prstGeom prst="rect">
            <a:avLst/>
          </a:prstGeom>
        </p:spPr>
      </p:pic>
      <p:pic>
        <p:nvPicPr>
          <p:cNvPr id="16" name="Image 15">
            <a:extLst>
              <a:ext uri="{FF2B5EF4-FFF2-40B4-BE49-F238E27FC236}">
                <a16:creationId xmlns:a16="http://schemas.microsoft.com/office/drawing/2014/main" id="{940D1530-4766-FC73-F459-BF763119B4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6667" y="1373559"/>
            <a:ext cx="2304258" cy="3072344"/>
          </a:xfrm>
          <a:prstGeom prst="rect">
            <a:avLst/>
          </a:prstGeom>
        </p:spPr>
      </p:pic>
      <p:grpSp>
        <p:nvGrpSpPr>
          <p:cNvPr id="20" name="Groupe 19">
            <a:extLst>
              <a:ext uri="{FF2B5EF4-FFF2-40B4-BE49-F238E27FC236}">
                <a16:creationId xmlns:a16="http://schemas.microsoft.com/office/drawing/2014/main" id="{BEECE724-7B9E-C73D-5A41-F8C6774E9E43}"/>
              </a:ext>
            </a:extLst>
          </p:cNvPr>
          <p:cNvGrpSpPr/>
          <p:nvPr/>
        </p:nvGrpSpPr>
        <p:grpSpPr>
          <a:xfrm>
            <a:off x="3442170" y="725488"/>
            <a:ext cx="3608029" cy="4822795"/>
            <a:chOff x="3442170" y="725488"/>
            <a:chExt cx="3608029" cy="4822795"/>
          </a:xfrm>
        </p:grpSpPr>
        <p:pic>
          <p:nvPicPr>
            <p:cNvPr id="17" name="Picture 2">
              <a:extLst>
                <a:ext uri="{FF2B5EF4-FFF2-40B4-BE49-F238E27FC236}">
                  <a16:creationId xmlns:a16="http://schemas.microsoft.com/office/drawing/2014/main" id="{17BB4C64-AAA5-C0D3-C15C-6C9ADA90989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42170" y="725488"/>
              <a:ext cx="3608029" cy="479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8">
              <a:extLst>
                <a:ext uri="{FF2B5EF4-FFF2-40B4-BE49-F238E27FC236}">
                  <a16:creationId xmlns:a16="http://schemas.microsoft.com/office/drawing/2014/main" id="{B063C403-CCD4-8493-E3B0-77F0923E2F6D}"/>
                </a:ext>
              </a:extLst>
            </p:cNvPr>
            <p:cNvSpPr txBox="1"/>
            <p:nvPr/>
          </p:nvSpPr>
          <p:spPr>
            <a:xfrm>
              <a:off x="3455763" y="4901952"/>
              <a:ext cx="3594436" cy="646331"/>
            </a:xfrm>
            <a:prstGeom prst="rect">
              <a:avLst/>
            </a:prstGeom>
            <a:noFill/>
          </p:spPr>
          <p:txBody>
            <a:bodyPr wrap="square">
              <a:spAutoFit/>
            </a:bodyPr>
            <a:lstStyle/>
            <a:p>
              <a:pPr algn="ctr"/>
              <a:r>
                <a:rPr lang="en-GB" sz="1800" b="1" dirty="0">
                  <a:solidFill>
                    <a:schemeClr val="bg1"/>
                  </a:solidFill>
                  <a:latin typeface="+mn-lt"/>
                </a:rPr>
                <a:t>Checking the </a:t>
              </a:r>
              <a:r>
                <a:rPr lang="en-GB" sz="1800" b="1" dirty="0">
                  <a:solidFill>
                    <a:schemeClr val="bg1"/>
                  </a:solidFill>
                  <a:latin typeface="+mn-lt"/>
                  <a:ea typeface="+mj-ea"/>
                  <a:cs typeface="+mj-cs"/>
                </a:rPr>
                <a:t>HV vessel tightness</a:t>
              </a:r>
            </a:p>
            <a:p>
              <a:pPr algn="ctr"/>
              <a:r>
                <a:rPr lang="en-GB" sz="1800" b="1" dirty="0">
                  <a:solidFill>
                    <a:schemeClr val="bg1"/>
                  </a:solidFill>
                  <a:latin typeface="+mn-lt"/>
                </a:rPr>
                <a:t>(September 22)</a:t>
              </a:r>
            </a:p>
          </p:txBody>
        </p:sp>
      </p:grpSp>
      <p:sp>
        <p:nvSpPr>
          <p:cNvPr id="22" name="Titre 1">
            <a:extLst>
              <a:ext uri="{FF2B5EF4-FFF2-40B4-BE49-F238E27FC236}">
                <a16:creationId xmlns:a16="http://schemas.microsoft.com/office/drawing/2014/main" id="{401FED38-2A48-1BE6-B955-216283636F40}"/>
              </a:ext>
            </a:extLst>
          </p:cNvPr>
          <p:cNvSpPr txBox="1">
            <a:spLocks/>
          </p:cNvSpPr>
          <p:nvPr/>
        </p:nvSpPr>
        <p:spPr>
          <a:xfrm>
            <a:off x="682183" y="4613918"/>
            <a:ext cx="3984124" cy="5040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200" b="1" kern="1200">
                <a:solidFill>
                  <a:srgbClr val="00294B"/>
                </a:solidFill>
                <a:latin typeface="+mj-lt"/>
                <a:ea typeface="+mj-ea"/>
                <a:cs typeface="+mj-cs"/>
              </a:defRPr>
            </a:lvl1pPr>
          </a:lstStyle>
          <a:p>
            <a:pPr algn="ctr" fontAlgn="auto">
              <a:spcAft>
                <a:spcPts val="0"/>
              </a:spcAft>
            </a:pPr>
            <a:r>
              <a:rPr lang="en-GB" sz="1800" dirty="0">
                <a:solidFill>
                  <a:srgbClr val="FF6700"/>
                </a:solidFill>
                <a:latin typeface="+mn-lt"/>
              </a:rPr>
              <a:t>HV vessel installation</a:t>
            </a:r>
          </a:p>
          <a:p>
            <a:pPr algn="ctr" fontAlgn="auto">
              <a:spcAft>
                <a:spcPts val="0"/>
              </a:spcAft>
            </a:pPr>
            <a:r>
              <a:rPr lang="en-GB" sz="1800" dirty="0">
                <a:solidFill>
                  <a:srgbClr val="FF6700"/>
                </a:solidFill>
                <a:latin typeface="+mn-lt"/>
              </a:rPr>
              <a:t>(June 22)</a:t>
            </a:r>
          </a:p>
        </p:txBody>
      </p:sp>
    </p:spTree>
    <p:extLst>
      <p:ext uri="{BB962C8B-B14F-4D97-AF65-F5344CB8AC3E}">
        <p14:creationId xmlns:p14="http://schemas.microsoft.com/office/powerpoint/2010/main" val="173808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77447C45-3E6E-4B48-AC50-CB2F8DE1F0A6}"/>
              </a:ext>
            </a:extLst>
          </p:cNvPr>
          <p:cNvSpPr>
            <a:spLocks noGrp="1"/>
          </p:cNvSpPr>
          <p:nvPr>
            <p:ph type="dt" sz="half" idx="10"/>
          </p:nvPr>
        </p:nvSpPr>
        <p:spPr/>
        <p:txBody>
          <a:bodyPr/>
          <a:lstStyle/>
          <a:p>
            <a:r>
              <a:rPr lang="fr-FR">
                <a:latin typeface="+mn-lt"/>
              </a:rPr>
              <a:t>12/04/2023</a:t>
            </a:r>
            <a:endParaRPr lang="en-US" dirty="0">
              <a:latin typeface="+mn-lt"/>
            </a:endParaRPr>
          </a:p>
        </p:txBody>
      </p:sp>
      <p:sp>
        <p:nvSpPr>
          <p:cNvPr id="8" name="Espace réservé du pied de page 7">
            <a:extLst>
              <a:ext uri="{FF2B5EF4-FFF2-40B4-BE49-F238E27FC236}">
                <a16:creationId xmlns:a16="http://schemas.microsoft.com/office/drawing/2014/main" id="{D1353ECE-A572-4ECA-BEAD-641C224B8D41}"/>
              </a:ext>
            </a:extLst>
          </p:cNvPr>
          <p:cNvSpPr>
            <a:spLocks noGrp="1"/>
          </p:cNvSpPr>
          <p:nvPr>
            <p:ph type="ftr" sz="quarter" idx="11"/>
          </p:nvPr>
        </p:nvSpPr>
        <p:spPr/>
        <p:txBody>
          <a:bodyPr/>
          <a:lstStyle/>
          <a:p>
            <a:r>
              <a:rPr lang="fr-FR">
                <a:latin typeface="+mn-lt"/>
              </a:rPr>
              <a:t>PERLE-France Collaboration Meeting</a:t>
            </a:r>
            <a:endParaRPr lang="en-US" dirty="0">
              <a:latin typeface="+mn-lt"/>
            </a:endParaRPr>
          </a:p>
        </p:txBody>
      </p:sp>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p:txBody>
          <a:bodyPr/>
          <a:lstStyle/>
          <a:p>
            <a:fld id="{77E71596-5F9D-49C5-9701-16B3CA54319D}" type="slidenum">
              <a:rPr lang="en-US" smtClean="0">
                <a:latin typeface="+mn-lt"/>
              </a:rPr>
              <a:pPr/>
              <a:t>17</a:t>
            </a:fld>
            <a:endParaRPr lang="en-US" dirty="0">
              <a:latin typeface="+mn-lt"/>
            </a:endParaRPr>
          </a:p>
        </p:txBody>
      </p:sp>
      <p:sp>
        <p:nvSpPr>
          <p:cNvPr id="10" name="Titre 1">
            <a:extLst>
              <a:ext uri="{FF2B5EF4-FFF2-40B4-BE49-F238E27FC236}">
                <a16:creationId xmlns:a16="http://schemas.microsoft.com/office/drawing/2014/main" id="{28C5EDD7-AFFD-6A14-8BF2-FF769AB56B82}"/>
              </a:ext>
            </a:extLst>
          </p:cNvPr>
          <p:cNvSpPr>
            <a:spLocks noGrp="1"/>
          </p:cNvSpPr>
          <p:nvPr>
            <p:ph type="title"/>
          </p:nvPr>
        </p:nvSpPr>
        <p:spPr>
          <a:xfrm>
            <a:off x="993899" y="126821"/>
            <a:ext cx="8136904" cy="432048"/>
          </a:xfrm>
        </p:spPr>
        <p:txBody>
          <a:bodyPr>
            <a:noAutofit/>
          </a:bodyPr>
          <a:lstStyle/>
          <a:p>
            <a:r>
              <a:rPr lang="en-US" dirty="0">
                <a:solidFill>
                  <a:schemeClr val="accent5">
                    <a:lumMod val="75000"/>
                  </a:schemeClr>
                </a:solidFill>
                <a:latin typeface="+mn-lt"/>
              </a:rPr>
              <a:t>PERLE e- Source</a:t>
            </a:r>
          </a:p>
        </p:txBody>
      </p:sp>
      <p:pic>
        <p:nvPicPr>
          <p:cNvPr id="3" name="Image 2">
            <a:extLst>
              <a:ext uri="{FF2B5EF4-FFF2-40B4-BE49-F238E27FC236}">
                <a16:creationId xmlns:a16="http://schemas.microsoft.com/office/drawing/2014/main" id="{AA1DD8B2-7C1A-06E3-E881-F8EAAEE921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6427" y="1157536"/>
            <a:ext cx="4259399" cy="3194549"/>
          </a:xfrm>
          <a:prstGeom prst="rect">
            <a:avLst/>
          </a:prstGeom>
        </p:spPr>
      </p:pic>
      <p:pic>
        <p:nvPicPr>
          <p:cNvPr id="4" name="Image 3">
            <a:extLst>
              <a:ext uri="{FF2B5EF4-FFF2-40B4-BE49-F238E27FC236}">
                <a16:creationId xmlns:a16="http://schemas.microsoft.com/office/drawing/2014/main" id="{FC0557C1-BEDD-DAC9-5E1E-5FAB6304BB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191" y="812868"/>
            <a:ext cx="4616148" cy="4641572"/>
          </a:xfrm>
          <a:prstGeom prst="rect">
            <a:avLst/>
          </a:prstGeom>
        </p:spPr>
      </p:pic>
      <p:sp>
        <p:nvSpPr>
          <p:cNvPr id="15" name="ZoneTexte 14">
            <a:extLst>
              <a:ext uri="{FF2B5EF4-FFF2-40B4-BE49-F238E27FC236}">
                <a16:creationId xmlns:a16="http://schemas.microsoft.com/office/drawing/2014/main" id="{BE9497B5-5D86-DF85-7587-38C53B1062FE}"/>
              </a:ext>
            </a:extLst>
          </p:cNvPr>
          <p:cNvSpPr txBox="1"/>
          <p:nvPr/>
        </p:nvSpPr>
        <p:spPr>
          <a:xfrm>
            <a:off x="345827" y="5117976"/>
            <a:ext cx="4536504" cy="338554"/>
          </a:xfrm>
          <a:prstGeom prst="rect">
            <a:avLst/>
          </a:prstGeom>
          <a:noFill/>
        </p:spPr>
        <p:txBody>
          <a:bodyPr wrap="square" rtlCol="0">
            <a:spAutoFit/>
          </a:bodyPr>
          <a:lstStyle/>
          <a:p>
            <a:pPr algn="ctr"/>
            <a:r>
              <a:rPr lang="en-GB" sz="1600" b="1" i="1" dirty="0">
                <a:solidFill>
                  <a:schemeClr val="bg1"/>
                </a:solidFill>
                <a:latin typeface="+mn-lt"/>
              </a:rPr>
              <a:t>Installation of the gun vessel (November 22)</a:t>
            </a:r>
          </a:p>
        </p:txBody>
      </p:sp>
      <p:sp>
        <p:nvSpPr>
          <p:cNvPr id="17" name="ZoneTexte 16">
            <a:extLst>
              <a:ext uri="{FF2B5EF4-FFF2-40B4-BE49-F238E27FC236}">
                <a16:creationId xmlns:a16="http://schemas.microsoft.com/office/drawing/2014/main" id="{F572326B-8373-8F8C-173C-FAD0909A5148}"/>
              </a:ext>
            </a:extLst>
          </p:cNvPr>
          <p:cNvSpPr txBox="1"/>
          <p:nvPr/>
        </p:nvSpPr>
        <p:spPr>
          <a:xfrm>
            <a:off x="5890442" y="4469904"/>
            <a:ext cx="4115383" cy="584775"/>
          </a:xfrm>
          <a:prstGeom prst="rect">
            <a:avLst/>
          </a:prstGeom>
          <a:noFill/>
        </p:spPr>
        <p:txBody>
          <a:bodyPr wrap="square" rtlCol="0">
            <a:spAutoFit/>
          </a:bodyPr>
          <a:lstStyle/>
          <a:p>
            <a:pPr algn="ctr"/>
            <a:r>
              <a:rPr lang="en-GB" sz="1600" b="1" dirty="0">
                <a:latin typeface="+mn-lt"/>
              </a:rPr>
              <a:t>Vacuum pumping of gun new chamber after ultrasonic cleaning (December 2023)</a:t>
            </a:r>
          </a:p>
        </p:txBody>
      </p:sp>
    </p:spTree>
    <p:extLst>
      <p:ext uri="{BB962C8B-B14F-4D97-AF65-F5344CB8AC3E}">
        <p14:creationId xmlns:p14="http://schemas.microsoft.com/office/powerpoint/2010/main" val="4079788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77447C45-3E6E-4B48-AC50-CB2F8DE1F0A6}"/>
              </a:ext>
            </a:extLst>
          </p:cNvPr>
          <p:cNvSpPr>
            <a:spLocks noGrp="1"/>
          </p:cNvSpPr>
          <p:nvPr>
            <p:ph type="dt" sz="half" idx="10"/>
          </p:nvPr>
        </p:nvSpPr>
        <p:spPr/>
        <p:txBody>
          <a:bodyPr/>
          <a:lstStyle/>
          <a:p>
            <a:r>
              <a:rPr lang="fr-FR">
                <a:latin typeface="+mn-lt"/>
              </a:rPr>
              <a:t>12/04/2023</a:t>
            </a:r>
            <a:endParaRPr lang="en-US" dirty="0">
              <a:latin typeface="+mn-lt"/>
            </a:endParaRPr>
          </a:p>
        </p:txBody>
      </p:sp>
      <p:sp>
        <p:nvSpPr>
          <p:cNvPr id="8" name="Espace réservé du pied de page 7">
            <a:extLst>
              <a:ext uri="{FF2B5EF4-FFF2-40B4-BE49-F238E27FC236}">
                <a16:creationId xmlns:a16="http://schemas.microsoft.com/office/drawing/2014/main" id="{D1353ECE-A572-4ECA-BEAD-641C224B8D41}"/>
              </a:ext>
            </a:extLst>
          </p:cNvPr>
          <p:cNvSpPr>
            <a:spLocks noGrp="1"/>
          </p:cNvSpPr>
          <p:nvPr>
            <p:ph type="ftr" sz="quarter" idx="11"/>
          </p:nvPr>
        </p:nvSpPr>
        <p:spPr/>
        <p:txBody>
          <a:bodyPr/>
          <a:lstStyle/>
          <a:p>
            <a:r>
              <a:rPr lang="fr-FR">
                <a:latin typeface="+mn-lt"/>
              </a:rPr>
              <a:t>PERLE-France Collaboration Meeting</a:t>
            </a:r>
            <a:endParaRPr lang="en-US" dirty="0">
              <a:latin typeface="+mn-lt"/>
            </a:endParaRPr>
          </a:p>
        </p:txBody>
      </p:sp>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p:txBody>
          <a:bodyPr/>
          <a:lstStyle/>
          <a:p>
            <a:fld id="{77E71596-5F9D-49C5-9701-16B3CA54319D}" type="slidenum">
              <a:rPr lang="en-US" smtClean="0">
                <a:latin typeface="+mn-lt"/>
              </a:rPr>
              <a:pPr/>
              <a:t>18</a:t>
            </a:fld>
            <a:endParaRPr lang="en-US" dirty="0">
              <a:latin typeface="+mn-lt"/>
            </a:endParaRPr>
          </a:p>
        </p:txBody>
      </p:sp>
      <p:sp>
        <p:nvSpPr>
          <p:cNvPr id="10" name="Titre 1">
            <a:extLst>
              <a:ext uri="{FF2B5EF4-FFF2-40B4-BE49-F238E27FC236}">
                <a16:creationId xmlns:a16="http://schemas.microsoft.com/office/drawing/2014/main" id="{28C5EDD7-AFFD-6A14-8BF2-FF769AB56B82}"/>
              </a:ext>
            </a:extLst>
          </p:cNvPr>
          <p:cNvSpPr>
            <a:spLocks noGrp="1"/>
          </p:cNvSpPr>
          <p:nvPr>
            <p:ph type="title"/>
          </p:nvPr>
        </p:nvSpPr>
        <p:spPr>
          <a:xfrm>
            <a:off x="993899" y="126821"/>
            <a:ext cx="8136904" cy="432048"/>
          </a:xfrm>
        </p:spPr>
        <p:txBody>
          <a:bodyPr>
            <a:noAutofit/>
          </a:bodyPr>
          <a:lstStyle/>
          <a:p>
            <a:r>
              <a:rPr lang="en-US" dirty="0">
                <a:solidFill>
                  <a:schemeClr val="accent5">
                    <a:lumMod val="75000"/>
                  </a:schemeClr>
                </a:solidFill>
                <a:latin typeface="+mn-lt"/>
              </a:rPr>
              <a:t>PERLE e- Source</a:t>
            </a:r>
          </a:p>
        </p:txBody>
      </p:sp>
      <p:sp>
        <p:nvSpPr>
          <p:cNvPr id="2" name="Rectangle 1">
            <a:extLst>
              <a:ext uri="{FF2B5EF4-FFF2-40B4-BE49-F238E27FC236}">
                <a16:creationId xmlns:a16="http://schemas.microsoft.com/office/drawing/2014/main" id="{968D5008-AA65-DE29-B529-3A9E87BFB205}"/>
              </a:ext>
            </a:extLst>
          </p:cNvPr>
          <p:cNvSpPr/>
          <p:nvPr/>
        </p:nvSpPr>
        <p:spPr>
          <a:xfrm>
            <a:off x="345827" y="864504"/>
            <a:ext cx="9732049" cy="4253472"/>
          </a:xfrm>
          <a:prstGeom prst="rect">
            <a:avLst/>
          </a:prstGeom>
        </p:spPr>
        <p:txBody>
          <a:bodyPr wrap="square">
            <a:spAutoFit/>
          </a:bodyPr>
          <a:lstStyle/>
          <a:p>
            <a:pPr marL="342900" indent="-342900" defTabSz="914400">
              <a:lnSpc>
                <a:spcPct val="90000"/>
              </a:lnSpc>
              <a:spcBef>
                <a:spcPts val="1000"/>
              </a:spcBef>
              <a:buFont typeface="Arial" panose="020B0604020202020204" pitchFamily="34" charset="0"/>
              <a:buChar char="•"/>
            </a:pPr>
            <a:r>
              <a:rPr lang="en-GB" sz="1600" b="1" i="1" dirty="0">
                <a:solidFill>
                  <a:srgbClr val="FF6700"/>
                </a:solidFill>
                <a:latin typeface="+mn-lt"/>
                <a:sym typeface="Wingdings" pitchFamily="2" charset="2"/>
              </a:rPr>
              <a:t>Accomplished </a:t>
            </a:r>
          </a:p>
          <a:p>
            <a:pPr marL="742950" lvl="1" indent="-285750">
              <a:buFont typeface="Arial" panose="020B0604020202020204" pitchFamily="34" charset="0"/>
              <a:buChar char="•"/>
            </a:pPr>
            <a:r>
              <a:rPr lang="en-GB" sz="1600" i="1" dirty="0">
                <a:latin typeface="+mn-lt"/>
              </a:rPr>
              <a:t>Permit from Nuclear Safety Authorization (ASN), required for operation at high voltage, submitted in Dec</a:t>
            </a:r>
          </a:p>
          <a:p>
            <a:pPr marL="742950" lvl="1" indent="-285750">
              <a:buFont typeface="Arial" panose="020B0604020202020204" pitchFamily="34" charset="0"/>
              <a:buChar char="•"/>
            </a:pPr>
            <a:r>
              <a:rPr lang="en-GB" sz="1600" i="1" dirty="0">
                <a:latin typeface="+mn-lt"/>
                <a:sym typeface="Wingdings" pitchFamily="2" charset="2"/>
              </a:rPr>
              <a:t>Laser and optical system procurement and installation </a:t>
            </a:r>
          </a:p>
          <a:p>
            <a:pPr marL="742950" lvl="1" indent="-285750">
              <a:buFont typeface="Arial" panose="020B0604020202020204" pitchFamily="34" charset="0"/>
              <a:buChar char="•"/>
            </a:pPr>
            <a:r>
              <a:rPr lang="en-GB" sz="1600" i="1" dirty="0">
                <a:latin typeface="+mn-lt"/>
                <a:sym typeface="Wingdings" pitchFamily="2" charset="2"/>
              </a:rPr>
              <a:t>Installation of HV structure, leak test under progress  </a:t>
            </a:r>
          </a:p>
          <a:p>
            <a:pPr marL="742950" lvl="1" indent="-285750">
              <a:buFont typeface="Arial" panose="020B0604020202020204" pitchFamily="34" charset="0"/>
              <a:buChar char="•"/>
            </a:pPr>
            <a:r>
              <a:rPr lang="en-GB" sz="1600" i="1" dirty="0">
                <a:latin typeface="+mn-lt"/>
                <a:sym typeface="Wingdings" pitchFamily="2" charset="2"/>
              </a:rPr>
              <a:t>Installation of laminar flux (ISO5)</a:t>
            </a:r>
          </a:p>
          <a:p>
            <a:pPr marL="742950" lvl="1" indent="-285750">
              <a:buFont typeface="Arial" panose="020B0604020202020204" pitchFamily="34" charset="0"/>
              <a:buChar char="•"/>
            </a:pPr>
            <a:r>
              <a:rPr lang="en-GB" sz="1600" i="1" dirty="0">
                <a:latin typeface="+mn-lt"/>
                <a:sym typeface="Wingdings" pitchFamily="2" charset="2"/>
              </a:rPr>
              <a:t>Functional test of solenoids, steerers </a:t>
            </a:r>
          </a:p>
          <a:p>
            <a:endParaRPr lang="en-GB" sz="1600" dirty="0">
              <a:solidFill>
                <a:srgbClr val="0432FF"/>
              </a:solidFill>
              <a:latin typeface="+mn-lt"/>
              <a:sym typeface="Wingdings" pitchFamily="2" charset="2"/>
            </a:endParaRPr>
          </a:p>
          <a:p>
            <a:pPr marL="342900" indent="-342900">
              <a:buFont typeface="Arial" panose="020B0604020202020204" pitchFamily="34" charset="0"/>
              <a:buChar char="•"/>
            </a:pPr>
            <a:r>
              <a:rPr lang="en-GB" sz="1600" b="1" dirty="0">
                <a:solidFill>
                  <a:srgbClr val="FF6700"/>
                </a:solidFill>
                <a:latin typeface="+mn-lt"/>
                <a:sym typeface="Wingdings" pitchFamily="2" charset="2"/>
              </a:rPr>
              <a:t>To be completed in 2023</a:t>
            </a:r>
            <a:endParaRPr lang="en-GB" sz="1600" dirty="0">
              <a:solidFill>
                <a:srgbClr val="FF6700"/>
              </a:solidFill>
              <a:latin typeface="+mn-lt"/>
              <a:sym typeface="Wingdings" pitchFamily="2" charset="2"/>
            </a:endParaRPr>
          </a:p>
          <a:p>
            <a:pPr marL="860313" lvl="1" indent="-342900">
              <a:buFont typeface="Arial" panose="020B0604020202020204" pitchFamily="34" charset="0"/>
              <a:buChar char="•"/>
            </a:pPr>
            <a:r>
              <a:rPr lang="en-GB" sz="1600" dirty="0">
                <a:latin typeface="+mn-lt"/>
                <a:sym typeface="Wingdings" pitchFamily="2" charset="2"/>
              </a:rPr>
              <a:t>Insulation gas system procurement </a:t>
            </a:r>
          </a:p>
          <a:p>
            <a:pPr marL="860313" lvl="1" indent="-342900">
              <a:buFont typeface="Arial" panose="020B0604020202020204" pitchFamily="34" charset="0"/>
              <a:buChar char="•"/>
            </a:pPr>
            <a:r>
              <a:rPr lang="en-GB" sz="1600" dirty="0">
                <a:latin typeface="+mn-lt"/>
                <a:sym typeface="Wingdings" pitchFamily="2" charset="2"/>
              </a:rPr>
              <a:t>Purchase vacuum components (NEG, turbo pumps, gauges, …)  </a:t>
            </a:r>
          </a:p>
          <a:p>
            <a:pPr marL="860313" lvl="1" indent="-342900">
              <a:buFont typeface="Arial" panose="020B0604020202020204" pitchFamily="34" charset="0"/>
              <a:buChar char="•"/>
            </a:pPr>
            <a:r>
              <a:rPr lang="en-GB" sz="1600" dirty="0">
                <a:latin typeface="+mn-lt"/>
                <a:sym typeface="Wingdings" pitchFamily="2" charset="2"/>
              </a:rPr>
              <a:t>Procure photocathodes </a:t>
            </a:r>
          </a:p>
          <a:p>
            <a:pPr marL="860313" lvl="1" indent="-342900">
              <a:buFont typeface="Arial" panose="020B0604020202020204" pitchFamily="34" charset="0"/>
              <a:buChar char="•"/>
            </a:pPr>
            <a:r>
              <a:rPr lang="en-GB" sz="1600" dirty="0">
                <a:latin typeface="+mn-lt"/>
                <a:sym typeface="Wingdings" pitchFamily="2" charset="2"/>
              </a:rPr>
              <a:t>Develop command-control system and safety interlocks </a:t>
            </a:r>
          </a:p>
          <a:p>
            <a:pPr marL="860313" lvl="1" indent="-342900">
              <a:buFont typeface="Arial" panose="020B0604020202020204" pitchFamily="34" charset="0"/>
              <a:buChar char="•"/>
            </a:pPr>
            <a:r>
              <a:rPr lang="en-GB" sz="1600" dirty="0">
                <a:latin typeface="+mn-lt"/>
                <a:sym typeface="Wingdings" pitchFamily="2" charset="2"/>
              </a:rPr>
              <a:t>Installation of laser and optical system</a:t>
            </a:r>
          </a:p>
          <a:p>
            <a:pPr marL="860313" lvl="1" indent="-342900">
              <a:buFont typeface="Arial" panose="020B0604020202020204" pitchFamily="34" charset="0"/>
              <a:buChar char="•"/>
            </a:pPr>
            <a:r>
              <a:rPr lang="en-GB" sz="1600" dirty="0">
                <a:latin typeface="+mn-lt"/>
                <a:sym typeface="Wingdings" pitchFamily="2" charset="2"/>
              </a:rPr>
              <a:t>Gun fully assembled  and under vacuum</a:t>
            </a:r>
          </a:p>
          <a:p>
            <a:pPr marL="860313" lvl="1" indent="-342900">
              <a:buFont typeface="Arial" panose="020B0604020202020204" pitchFamily="34" charset="0"/>
              <a:buChar char="•"/>
            </a:pPr>
            <a:r>
              <a:rPr lang="en-GB" sz="1600" dirty="0">
                <a:latin typeface="+mn-lt"/>
                <a:sym typeface="Wingdings" pitchFamily="2" charset="2"/>
              </a:rPr>
              <a:t>When ASN permit granted, HV conditioning for operation at 350 kV </a:t>
            </a:r>
          </a:p>
          <a:p>
            <a:pPr marL="860313" lvl="1" indent="-342900">
              <a:buFont typeface="Arial" panose="020B0604020202020204" pitchFamily="34" charset="0"/>
              <a:buChar char="•"/>
            </a:pPr>
            <a:endParaRPr lang="en-GB" sz="1600" b="1" dirty="0">
              <a:solidFill>
                <a:srgbClr val="0432FF"/>
              </a:solidFill>
              <a:latin typeface="+mn-lt"/>
              <a:sym typeface="Wingdings" pitchFamily="2" charset="2"/>
            </a:endParaRPr>
          </a:p>
          <a:p>
            <a:pPr marL="342900" indent="-342900">
              <a:buFont typeface="Arial" panose="020B0604020202020204" pitchFamily="34" charset="0"/>
              <a:buChar char="•"/>
            </a:pPr>
            <a:r>
              <a:rPr lang="en-GB" sz="1600" b="1" dirty="0">
                <a:solidFill>
                  <a:srgbClr val="FF6700"/>
                </a:solidFill>
                <a:latin typeface="+mn-lt"/>
                <a:sym typeface="Wingdings" pitchFamily="2" charset="2"/>
              </a:rPr>
              <a:t>First beam tests expected in 2024</a:t>
            </a:r>
          </a:p>
        </p:txBody>
      </p:sp>
      <p:sp>
        <p:nvSpPr>
          <p:cNvPr id="3" name="ZoneTexte 2">
            <a:extLst>
              <a:ext uri="{FF2B5EF4-FFF2-40B4-BE49-F238E27FC236}">
                <a16:creationId xmlns:a16="http://schemas.microsoft.com/office/drawing/2014/main" id="{35288187-4BDE-4D6E-82D4-7EA97FBCF7D2}"/>
              </a:ext>
            </a:extLst>
          </p:cNvPr>
          <p:cNvSpPr txBox="1"/>
          <p:nvPr/>
        </p:nvSpPr>
        <p:spPr>
          <a:xfrm flipH="1">
            <a:off x="7546625" y="3361351"/>
            <a:ext cx="2880323" cy="1754326"/>
          </a:xfrm>
          <a:prstGeom prst="rect">
            <a:avLst/>
          </a:prstGeom>
          <a:noFill/>
        </p:spPr>
        <p:txBody>
          <a:bodyPr wrap="square" rtlCol="0">
            <a:spAutoFit/>
          </a:bodyPr>
          <a:lstStyle/>
          <a:p>
            <a:pPr algn="ctr"/>
            <a:r>
              <a:rPr lang="fr-FR" sz="1800" dirty="0">
                <a:highlight>
                  <a:srgbClr val="FFFF00"/>
                </a:highlight>
              </a:rPr>
              <a:t>Very </a:t>
            </a:r>
            <a:r>
              <a:rPr lang="fr-FR" sz="1800" dirty="0" err="1">
                <a:highlight>
                  <a:srgbClr val="FFFF00"/>
                </a:highlight>
              </a:rPr>
              <a:t>recently</a:t>
            </a:r>
            <a:r>
              <a:rPr lang="fr-FR" sz="1800" dirty="0">
                <a:highlight>
                  <a:srgbClr val="FFFF00"/>
                </a:highlight>
              </a:rPr>
              <a:t> </a:t>
            </a:r>
          </a:p>
          <a:p>
            <a:pPr algn="ctr"/>
            <a:r>
              <a:rPr lang="fr-FR" sz="1800" dirty="0">
                <a:highlight>
                  <a:srgbClr val="FFFF00"/>
                </a:highlight>
              </a:rPr>
              <a:t>New </a:t>
            </a:r>
            <a:r>
              <a:rPr lang="fr-FR" sz="1800" dirty="0" err="1">
                <a:highlight>
                  <a:srgbClr val="FFFF00"/>
                </a:highlight>
              </a:rPr>
              <a:t>opportunity</a:t>
            </a:r>
            <a:r>
              <a:rPr lang="fr-FR" sz="1800" dirty="0">
                <a:highlight>
                  <a:srgbClr val="FFFF00"/>
                </a:highlight>
              </a:rPr>
              <a:t> </a:t>
            </a:r>
          </a:p>
          <a:p>
            <a:pPr algn="ctr"/>
            <a:endParaRPr lang="fr-FR" sz="1800" dirty="0">
              <a:highlight>
                <a:srgbClr val="FFFF00"/>
              </a:highlight>
            </a:endParaRPr>
          </a:p>
          <a:p>
            <a:pPr algn="ctr"/>
            <a:r>
              <a:rPr lang="fr-FR" sz="1800" dirty="0">
                <a:highlight>
                  <a:srgbClr val="FFFF00"/>
                </a:highlight>
              </a:rPr>
              <a:t>Discussion on </a:t>
            </a:r>
            <a:r>
              <a:rPr lang="fr-FR" sz="1800" dirty="0" err="1">
                <a:highlight>
                  <a:srgbClr val="FFFF00"/>
                </a:highlight>
              </a:rPr>
              <a:t>going</a:t>
            </a:r>
            <a:r>
              <a:rPr lang="fr-FR" sz="1800" dirty="0">
                <a:highlight>
                  <a:srgbClr val="FFFF00"/>
                </a:highlight>
              </a:rPr>
              <a:t> </a:t>
            </a:r>
            <a:r>
              <a:rPr lang="fr-FR" sz="1800" dirty="0" err="1">
                <a:highlight>
                  <a:srgbClr val="FFFF00"/>
                </a:highlight>
              </a:rPr>
              <a:t>with</a:t>
            </a:r>
            <a:r>
              <a:rPr lang="fr-FR" sz="1800" dirty="0">
                <a:highlight>
                  <a:srgbClr val="FFFF00"/>
                </a:highlight>
              </a:rPr>
              <a:t> RI to « </a:t>
            </a:r>
            <a:r>
              <a:rPr lang="fr-FR" sz="1800" dirty="0" err="1">
                <a:highlight>
                  <a:srgbClr val="FFFF00"/>
                </a:highlight>
              </a:rPr>
              <a:t>buy</a:t>
            </a:r>
            <a:r>
              <a:rPr lang="fr-FR" sz="1800" dirty="0">
                <a:highlight>
                  <a:srgbClr val="FFFF00"/>
                </a:highlight>
              </a:rPr>
              <a:t> » a full </a:t>
            </a:r>
            <a:r>
              <a:rPr lang="fr-FR" sz="1800" dirty="0" err="1">
                <a:highlight>
                  <a:srgbClr val="FFFF00"/>
                </a:highlight>
              </a:rPr>
              <a:t>equipped</a:t>
            </a:r>
            <a:r>
              <a:rPr lang="fr-FR" sz="1800" dirty="0">
                <a:highlight>
                  <a:srgbClr val="FFFF00"/>
                </a:highlight>
              </a:rPr>
              <a:t>   DC Gun</a:t>
            </a:r>
          </a:p>
        </p:txBody>
      </p:sp>
    </p:spTree>
    <p:extLst>
      <p:ext uri="{BB962C8B-B14F-4D97-AF65-F5344CB8AC3E}">
        <p14:creationId xmlns:p14="http://schemas.microsoft.com/office/powerpoint/2010/main" val="338784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77447C45-3E6E-4B48-AC50-CB2F8DE1F0A6}"/>
              </a:ext>
            </a:extLst>
          </p:cNvPr>
          <p:cNvSpPr>
            <a:spLocks noGrp="1"/>
          </p:cNvSpPr>
          <p:nvPr>
            <p:ph type="dt" sz="half" idx="10"/>
          </p:nvPr>
        </p:nvSpPr>
        <p:spPr/>
        <p:txBody>
          <a:bodyPr/>
          <a:lstStyle/>
          <a:p>
            <a:r>
              <a:rPr lang="fr-FR">
                <a:latin typeface="+mn-lt"/>
              </a:rPr>
              <a:t>12/04/2023</a:t>
            </a:r>
            <a:endParaRPr lang="en-US" dirty="0">
              <a:latin typeface="+mn-lt"/>
            </a:endParaRPr>
          </a:p>
        </p:txBody>
      </p:sp>
      <p:sp>
        <p:nvSpPr>
          <p:cNvPr id="8" name="Espace réservé du pied de page 7">
            <a:extLst>
              <a:ext uri="{FF2B5EF4-FFF2-40B4-BE49-F238E27FC236}">
                <a16:creationId xmlns:a16="http://schemas.microsoft.com/office/drawing/2014/main" id="{D1353ECE-A572-4ECA-BEAD-641C224B8D41}"/>
              </a:ext>
            </a:extLst>
          </p:cNvPr>
          <p:cNvSpPr>
            <a:spLocks noGrp="1"/>
          </p:cNvSpPr>
          <p:nvPr>
            <p:ph type="ftr" sz="quarter" idx="11"/>
          </p:nvPr>
        </p:nvSpPr>
        <p:spPr/>
        <p:txBody>
          <a:bodyPr/>
          <a:lstStyle/>
          <a:p>
            <a:r>
              <a:rPr lang="fr-FR">
                <a:latin typeface="+mn-lt"/>
              </a:rPr>
              <a:t>PERLE-France Collaboration Meeting</a:t>
            </a:r>
            <a:endParaRPr lang="en-US" dirty="0">
              <a:latin typeface="+mn-lt"/>
            </a:endParaRPr>
          </a:p>
        </p:txBody>
      </p:sp>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p:txBody>
          <a:bodyPr/>
          <a:lstStyle/>
          <a:p>
            <a:fld id="{77E71596-5F9D-49C5-9701-16B3CA54319D}" type="slidenum">
              <a:rPr lang="en-US" smtClean="0">
                <a:latin typeface="+mn-lt"/>
              </a:rPr>
              <a:pPr/>
              <a:t>19</a:t>
            </a:fld>
            <a:endParaRPr lang="en-US" dirty="0">
              <a:latin typeface="+mn-lt"/>
            </a:endParaRPr>
          </a:p>
        </p:txBody>
      </p:sp>
      <p:sp>
        <p:nvSpPr>
          <p:cNvPr id="10" name="Titre 1">
            <a:extLst>
              <a:ext uri="{FF2B5EF4-FFF2-40B4-BE49-F238E27FC236}">
                <a16:creationId xmlns:a16="http://schemas.microsoft.com/office/drawing/2014/main" id="{28C5EDD7-AFFD-6A14-8BF2-FF769AB56B82}"/>
              </a:ext>
            </a:extLst>
          </p:cNvPr>
          <p:cNvSpPr>
            <a:spLocks noGrp="1"/>
          </p:cNvSpPr>
          <p:nvPr>
            <p:ph type="title"/>
          </p:nvPr>
        </p:nvSpPr>
        <p:spPr>
          <a:xfrm>
            <a:off x="993899" y="126821"/>
            <a:ext cx="8136904" cy="432048"/>
          </a:xfrm>
        </p:spPr>
        <p:txBody>
          <a:bodyPr>
            <a:noAutofit/>
          </a:bodyPr>
          <a:lstStyle/>
          <a:p>
            <a:r>
              <a:rPr lang="en-US" dirty="0">
                <a:solidFill>
                  <a:schemeClr val="accent5">
                    <a:lumMod val="75000"/>
                  </a:schemeClr>
                </a:solidFill>
                <a:latin typeface="+mn-lt"/>
              </a:rPr>
              <a:t>Announcement: Next PERLE Collaboration Meeting  </a:t>
            </a:r>
          </a:p>
        </p:txBody>
      </p:sp>
      <p:sp>
        <p:nvSpPr>
          <p:cNvPr id="2" name="ZoneTexte 1">
            <a:extLst>
              <a:ext uri="{FF2B5EF4-FFF2-40B4-BE49-F238E27FC236}">
                <a16:creationId xmlns:a16="http://schemas.microsoft.com/office/drawing/2014/main" id="{DECD2185-DE4F-9169-991A-AC93360F71FB}"/>
              </a:ext>
            </a:extLst>
          </p:cNvPr>
          <p:cNvSpPr txBox="1"/>
          <p:nvPr/>
        </p:nvSpPr>
        <p:spPr>
          <a:xfrm>
            <a:off x="273819" y="941512"/>
            <a:ext cx="10308113" cy="4124206"/>
          </a:xfrm>
          <a:prstGeom prst="rect">
            <a:avLst/>
          </a:prstGeom>
          <a:noFill/>
        </p:spPr>
        <p:txBody>
          <a:bodyPr wrap="square" rtlCol="0">
            <a:spAutoFit/>
          </a:bodyPr>
          <a:lstStyle/>
          <a:p>
            <a:pPr algn="ctr"/>
            <a:r>
              <a:rPr lang="en-GB" sz="1800" b="1" dirty="0">
                <a:solidFill>
                  <a:srgbClr val="C00000"/>
                </a:solidFill>
                <a:effectLst/>
                <a:latin typeface="+mn-lt"/>
              </a:rPr>
              <a:t>PERLE Collaboration Meeting at CERN, June 22 and 23, 2023</a:t>
            </a:r>
            <a:br>
              <a:rPr lang="en-GB" sz="1800" dirty="0">
                <a:latin typeface="+mn-lt"/>
              </a:rPr>
            </a:br>
            <a:br>
              <a:rPr lang="en-GB" sz="1800" dirty="0">
                <a:latin typeface="+mn-lt"/>
              </a:rPr>
            </a:br>
            <a:r>
              <a:rPr lang="en-GB" sz="1800" dirty="0">
                <a:effectLst/>
                <a:latin typeface="+mn-lt"/>
                <a:hlinkClick r:id="rId2"/>
              </a:rPr>
              <a:t>https://indico.cern.ch/event/1266985/</a:t>
            </a:r>
            <a:endParaRPr lang="en-GB" sz="1800" dirty="0">
              <a:effectLst/>
              <a:latin typeface="+mn-lt"/>
            </a:endParaRPr>
          </a:p>
          <a:p>
            <a:pPr algn="ctr"/>
            <a:br>
              <a:rPr lang="en-GB" sz="1800" dirty="0">
                <a:latin typeface="+mn-lt"/>
              </a:rPr>
            </a:br>
            <a:r>
              <a:rPr lang="en-GB" sz="1800" dirty="0">
                <a:effectLst/>
                <a:latin typeface="+mn-lt"/>
              </a:rPr>
              <a:t>In person meeting, from Thursday 9am </a:t>
            </a:r>
            <a:r>
              <a:rPr lang="en-GB" sz="1800" dirty="0">
                <a:latin typeface="+mn-lt"/>
              </a:rPr>
              <a:t>to </a:t>
            </a:r>
            <a:r>
              <a:rPr lang="en-GB" sz="1800" dirty="0">
                <a:effectLst/>
                <a:latin typeface="+mn-lt"/>
              </a:rPr>
              <a:t>Friday 4pm. </a:t>
            </a:r>
          </a:p>
          <a:p>
            <a:pPr algn="ctr"/>
            <a:r>
              <a:rPr lang="en-GB" sz="1800" dirty="0" err="1">
                <a:effectLst/>
                <a:latin typeface="+mn-lt"/>
              </a:rPr>
              <a:t>Kjell</a:t>
            </a:r>
            <a:r>
              <a:rPr lang="en-GB" sz="1800" dirty="0">
                <a:effectLst/>
                <a:latin typeface="+mn-lt"/>
              </a:rPr>
              <a:t> Johnson Auditorium (ZOOM possible). </a:t>
            </a:r>
          </a:p>
          <a:p>
            <a:pPr algn="ctr"/>
            <a:r>
              <a:rPr lang="en-GB" sz="1800" dirty="0">
                <a:effectLst/>
                <a:latin typeface="+mn-lt"/>
              </a:rPr>
              <a:t>Dinner Thursday evening</a:t>
            </a:r>
            <a:br>
              <a:rPr lang="en-GB" sz="1800" dirty="0">
                <a:latin typeface="+mn-lt"/>
              </a:rPr>
            </a:br>
            <a:endParaRPr lang="en-GB" sz="1800" dirty="0">
              <a:latin typeface="+mn-lt"/>
            </a:endParaRPr>
          </a:p>
          <a:p>
            <a:pPr algn="just"/>
            <a:r>
              <a:rPr lang="en-GB" sz="1600" dirty="0">
                <a:effectLst/>
                <a:latin typeface="+mn-lt"/>
              </a:rPr>
              <a:t>This is a two days meeting of the PERLE Collaboration for discussing progress and plans to build the first high electron</a:t>
            </a:r>
            <a:r>
              <a:rPr lang="en-GB" sz="1600" dirty="0">
                <a:latin typeface="+mn-lt"/>
              </a:rPr>
              <a:t> </a:t>
            </a:r>
            <a:r>
              <a:rPr lang="en-GB" sz="1600" dirty="0">
                <a:effectLst/>
                <a:latin typeface="+mn-lt"/>
              </a:rPr>
              <a:t>current ERL facility, at IJCLab Orsay. In the focus will be the technical status and accompanying recent developments,</a:t>
            </a:r>
            <a:br>
              <a:rPr lang="en-GB" sz="1600" dirty="0">
                <a:latin typeface="+mn-lt"/>
              </a:rPr>
            </a:br>
            <a:r>
              <a:rPr lang="en-GB" sz="1600" dirty="0">
                <a:effectLst/>
                <a:latin typeface="+mn-lt"/>
              </a:rPr>
              <a:t>including the </a:t>
            </a:r>
            <a:r>
              <a:rPr lang="en-GB" sz="1600" dirty="0" err="1">
                <a:effectLst/>
                <a:latin typeface="+mn-lt"/>
              </a:rPr>
              <a:t>iSAS</a:t>
            </a:r>
            <a:r>
              <a:rPr lang="en-GB" sz="1600" dirty="0">
                <a:effectLst/>
                <a:latin typeface="+mn-lt"/>
              </a:rPr>
              <a:t> initiative towards sustainable accelerator technology and </a:t>
            </a:r>
            <a:r>
              <a:rPr lang="en-GB" sz="1400" dirty="0">
                <a:effectLst/>
                <a:latin typeface="Arial" panose="020B0604020202020204" pitchFamily="34" charset="0"/>
              </a:rPr>
              <a:t>news on </a:t>
            </a:r>
            <a:r>
              <a:rPr lang="en-GB" sz="1400" dirty="0" err="1">
                <a:effectLst/>
                <a:latin typeface="Arial" panose="020B0604020202020204" pitchFamily="34" charset="0"/>
              </a:rPr>
              <a:t>LHeC</a:t>
            </a:r>
            <a:r>
              <a:rPr lang="en-GB" sz="1400" dirty="0">
                <a:effectLst/>
                <a:latin typeface="Arial" panose="020B0604020202020204" pitchFamily="34" charset="0"/>
              </a:rPr>
              <a:t>/FCC-eh.</a:t>
            </a:r>
            <a:endParaRPr lang="en-GB" sz="1600" dirty="0">
              <a:effectLst/>
              <a:latin typeface="+mn-lt"/>
            </a:endParaRPr>
          </a:p>
          <a:p>
            <a:endParaRPr lang="en-GB" sz="1600" dirty="0">
              <a:latin typeface="Arial" panose="020B0604020202020204" pitchFamily="34" charset="0"/>
            </a:endParaRPr>
          </a:p>
          <a:p>
            <a:pPr algn="ctr"/>
            <a:endParaRPr lang="en-GB" sz="1800" dirty="0">
              <a:effectLst/>
              <a:latin typeface="+mn-lt"/>
            </a:endParaRPr>
          </a:p>
          <a:p>
            <a:pPr algn="ctr"/>
            <a:r>
              <a:rPr lang="en-GB" sz="1800" dirty="0">
                <a:effectLst/>
                <a:latin typeface="+mn-lt"/>
              </a:rPr>
              <a:t>Potential new members of the Collaboration: ESS Lund, INFN Milan, TU Darmstadt – will be presented to CB when clear</a:t>
            </a:r>
            <a:endParaRPr lang="en-GB" sz="1800" dirty="0">
              <a:latin typeface="+mn-lt"/>
            </a:endParaRPr>
          </a:p>
        </p:txBody>
      </p:sp>
    </p:spTree>
    <p:extLst>
      <p:ext uri="{BB962C8B-B14F-4D97-AF65-F5344CB8AC3E}">
        <p14:creationId xmlns:p14="http://schemas.microsoft.com/office/powerpoint/2010/main" val="74941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a:xfrm>
            <a:off x="8159407" y="5714820"/>
            <a:ext cx="2442447" cy="322263"/>
          </a:xfrm>
        </p:spPr>
        <p:txBody>
          <a:bodyPr/>
          <a:lstStyle/>
          <a:p>
            <a:fld id="{77E71596-5F9D-49C5-9701-16B3CA54319D}" type="slidenum">
              <a:rPr lang="en-ZA" smtClean="0">
                <a:latin typeface="+mn-lt"/>
              </a:rPr>
              <a:pPr/>
              <a:t>2</a:t>
            </a:fld>
            <a:endParaRPr lang="en-ZA" dirty="0">
              <a:latin typeface="+mn-lt"/>
            </a:endParaRPr>
          </a:p>
        </p:txBody>
      </p:sp>
      <p:sp>
        <p:nvSpPr>
          <p:cNvPr id="44" name="Titre 1">
            <a:extLst>
              <a:ext uri="{FF2B5EF4-FFF2-40B4-BE49-F238E27FC236}">
                <a16:creationId xmlns:a16="http://schemas.microsoft.com/office/drawing/2014/main" id="{14EA8F9C-9FBE-40EF-A024-83919B350420}"/>
              </a:ext>
            </a:extLst>
          </p:cNvPr>
          <p:cNvSpPr txBox="1">
            <a:spLocks/>
          </p:cNvSpPr>
          <p:nvPr/>
        </p:nvSpPr>
        <p:spPr>
          <a:xfrm>
            <a:off x="1363207" y="145405"/>
            <a:ext cx="8754877" cy="432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294B"/>
                </a:solidFill>
                <a:latin typeface="+mj-lt"/>
                <a:ea typeface="+mj-ea"/>
                <a:cs typeface="+mj-cs"/>
              </a:defRPr>
            </a:lvl1pPr>
          </a:lstStyle>
          <a:p>
            <a:pPr fontAlgn="auto">
              <a:spcAft>
                <a:spcPts val="0"/>
              </a:spcAft>
            </a:pPr>
            <a:r>
              <a:rPr lang="fr-FR" dirty="0">
                <a:solidFill>
                  <a:schemeClr val="accent1">
                    <a:lumMod val="50000"/>
                  </a:schemeClr>
                </a:solidFill>
                <a:latin typeface="+mn-lt"/>
              </a:rPr>
              <a:t>Project Organisation: PERLE Collaboration  &amp; PERLE- France</a:t>
            </a:r>
          </a:p>
        </p:txBody>
      </p:sp>
      <p:sp>
        <p:nvSpPr>
          <p:cNvPr id="12" name="Espace réservé de la date 5">
            <a:extLst>
              <a:ext uri="{FF2B5EF4-FFF2-40B4-BE49-F238E27FC236}">
                <a16:creationId xmlns:a16="http://schemas.microsoft.com/office/drawing/2014/main" id="{15C4322D-68D2-24B6-F876-13616554DAD8}"/>
              </a:ext>
            </a:extLst>
          </p:cNvPr>
          <p:cNvSpPr>
            <a:spLocks noGrp="1"/>
          </p:cNvSpPr>
          <p:nvPr>
            <p:ph type="dt" sz="half" idx="10"/>
          </p:nvPr>
        </p:nvSpPr>
        <p:spPr>
          <a:xfrm>
            <a:off x="201812" y="5714820"/>
            <a:ext cx="2411556" cy="322263"/>
          </a:xfrm>
        </p:spPr>
        <p:txBody>
          <a:bodyPr/>
          <a:lstStyle/>
          <a:p>
            <a:r>
              <a:rPr lang="fr-FR">
                <a:latin typeface="+mn-lt"/>
              </a:rPr>
              <a:t>12/04/2023</a:t>
            </a:r>
          </a:p>
        </p:txBody>
      </p:sp>
      <p:sp>
        <p:nvSpPr>
          <p:cNvPr id="16" name="Espace réservé du pied de page 25">
            <a:extLst>
              <a:ext uri="{FF2B5EF4-FFF2-40B4-BE49-F238E27FC236}">
                <a16:creationId xmlns:a16="http://schemas.microsoft.com/office/drawing/2014/main" id="{6637AD5F-770E-AC61-63BB-04CFB82D65CE}"/>
              </a:ext>
            </a:extLst>
          </p:cNvPr>
          <p:cNvSpPr>
            <a:spLocks noGrp="1"/>
          </p:cNvSpPr>
          <p:nvPr>
            <p:ph type="ftr" sz="quarter" idx="11"/>
          </p:nvPr>
        </p:nvSpPr>
        <p:spPr>
          <a:xfrm>
            <a:off x="2938116" y="5714820"/>
            <a:ext cx="4896544" cy="322263"/>
          </a:xfrm>
        </p:spPr>
        <p:txBody>
          <a:bodyPr/>
          <a:lstStyle/>
          <a:p>
            <a:r>
              <a:rPr lang="fr-FR">
                <a:latin typeface="+mn-lt"/>
              </a:rPr>
              <a:t>PERLE-France Collaboration Meeting</a:t>
            </a:r>
          </a:p>
        </p:txBody>
      </p:sp>
      <p:pic>
        <p:nvPicPr>
          <p:cNvPr id="2" name="image16.png">
            <a:extLst>
              <a:ext uri="{FF2B5EF4-FFF2-40B4-BE49-F238E27FC236}">
                <a16:creationId xmlns:a16="http://schemas.microsoft.com/office/drawing/2014/main" id="{054DC1A3-DDE3-862A-4692-F9B9BF196F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1694" y="5061682"/>
            <a:ext cx="1512168" cy="438364"/>
          </a:xfrm>
          <a:prstGeom prst="rect">
            <a:avLst/>
          </a:prstGeom>
          <a:ln w="12700">
            <a:miter lim="400000"/>
          </a:ln>
        </p:spPr>
      </p:pic>
      <p:pic>
        <p:nvPicPr>
          <p:cNvPr id="3" name="image19.png">
            <a:extLst>
              <a:ext uri="{FF2B5EF4-FFF2-40B4-BE49-F238E27FC236}">
                <a16:creationId xmlns:a16="http://schemas.microsoft.com/office/drawing/2014/main" id="{926E46F2-C40B-F6C1-FC04-9B2EEDAB56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443" y="5049972"/>
            <a:ext cx="1512168" cy="438364"/>
          </a:xfrm>
          <a:prstGeom prst="rect">
            <a:avLst/>
          </a:prstGeom>
          <a:ln w="12700">
            <a:miter lim="400000"/>
          </a:ln>
        </p:spPr>
      </p:pic>
      <p:pic>
        <p:nvPicPr>
          <p:cNvPr id="4" name="Picture 2" descr="Fichier:Logo CERN.jpg">
            <a:extLst>
              <a:ext uri="{FF2B5EF4-FFF2-40B4-BE49-F238E27FC236}">
                <a16:creationId xmlns:a16="http://schemas.microsoft.com/office/drawing/2014/main" id="{B199F918-2D3C-3632-769E-4AF8099E8E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87478" y="5002226"/>
            <a:ext cx="620810" cy="6198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ésultat de recherche d'images pour &quot;Liverpool university logo&quot;">
            <a:extLst>
              <a:ext uri="{FF2B5EF4-FFF2-40B4-BE49-F238E27FC236}">
                <a16:creationId xmlns:a16="http://schemas.microsoft.com/office/drawing/2014/main" id="{9AAEA67A-AB8E-071B-B459-1E3D475B8C4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07558" y="5017940"/>
            <a:ext cx="1233899" cy="5040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ésultat de recherche d'images pour &quot;Budker institute novosibirsk logo&quot;">
            <a:extLst>
              <a:ext uri="{FF2B5EF4-FFF2-40B4-BE49-F238E27FC236}">
                <a16:creationId xmlns:a16="http://schemas.microsoft.com/office/drawing/2014/main" id="{E59878FA-2197-6868-9CA7-BFD2BF028A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15777" y="5049972"/>
            <a:ext cx="936280" cy="507530"/>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8" name="Picture 10" descr="Résultat de recherche d'images pour &quot;logo in2p3&quot;">
            <a:extLst>
              <a:ext uri="{FF2B5EF4-FFF2-40B4-BE49-F238E27FC236}">
                <a16:creationId xmlns:a16="http://schemas.microsoft.com/office/drawing/2014/main" id="{48B0EBA9-0A57-F605-C898-A68E316D6BF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1334" y="5000043"/>
            <a:ext cx="1115654" cy="6198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7AFF9781-3D9A-9E9B-4794-7EC3AAFAD4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70363" y="4977964"/>
            <a:ext cx="658545" cy="619807"/>
          </a:xfrm>
          <a:prstGeom prst="rect">
            <a:avLst/>
          </a:prstGeom>
        </p:spPr>
      </p:pic>
      <p:pic>
        <p:nvPicPr>
          <p:cNvPr id="11" name="Picture 2">
            <a:extLst>
              <a:ext uri="{FF2B5EF4-FFF2-40B4-BE49-F238E27FC236}">
                <a16:creationId xmlns:a16="http://schemas.microsoft.com/office/drawing/2014/main" id="{11003934-0F5E-EDE6-2AC4-48186010C0F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770763" y="5006731"/>
            <a:ext cx="547297" cy="5472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ogo_web">
            <a:extLst>
              <a:ext uri="{FF2B5EF4-FFF2-40B4-BE49-F238E27FC236}">
                <a16:creationId xmlns:a16="http://schemas.microsoft.com/office/drawing/2014/main" id="{9915709A-B2CB-927A-2583-8727126E7D3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474619" y="5049972"/>
            <a:ext cx="1170422" cy="480979"/>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6A6FCD8F-1EC0-B492-FC97-0EED9CFF361B}"/>
              </a:ext>
            </a:extLst>
          </p:cNvPr>
          <p:cNvSpPr txBox="1"/>
          <p:nvPr/>
        </p:nvSpPr>
        <p:spPr>
          <a:xfrm>
            <a:off x="345828" y="2809071"/>
            <a:ext cx="5328591" cy="2092881"/>
          </a:xfrm>
          <a:prstGeom prst="rect">
            <a:avLst/>
          </a:prstGeom>
          <a:noFill/>
          <a:ln>
            <a:noFill/>
          </a:ln>
        </p:spPr>
        <p:txBody>
          <a:bodyPr wrap="square" rtlCol="0">
            <a:spAutoFit/>
          </a:bodyPr>
          <a:lstStyle/>
          <a:p>
            <a:r>
              <a:rPr lang="en-ZA" sz="1300" b="1" dirty="0">
                <a:latin typeface="+mn-lt"/>
              </a:rPr>
              <a:t>Denis </a:t>
            </a:r>
            <a:r>
              <a:rPr lang="en-ZA" sz="1300" b="1" dirty="0" err="1">
                <a:latin typeface="+mn-lt"/>
              </a:rPr>
              <a:t>Reynet</a:t>
            </a:r>
            <a:r>
              <a:rPr lang="en-ZA" sz="1300" b="1" dirty="0">
                <a:latin typeface="+mn-lt"/>
              </a:rPr>
              <a:t>           	</a:t>
            </a:r>
            <a:r>
              <a:rPr lang="en-ZA" sz="1300" dirty="0">
                <a:latin typeface="+mn-lt"/>
              </a:rPr>
              <a:t>System Engineers + Infrastructure (</a:t>
            </a:r>
            <a:r>
              <a:rPr lang="en-ZA" sz="1300" dirty="0">
                <a:solidFill>
                  <a:prstClr val="black"/>
                </a:solidFill>
                <a:latin typeface="+mn-lt"/>
              </a:rPr>
              <a:t>IJCLab</a:t>
            </a:r>
            <a:r>
              <a:rPr lang="en-ZA" sz="1300" dirty="0">
                <a:latin typeface="+mn-lt"/>
              </a:rPr>
              <a:t>) </a:t>
            </a:r>
          </a:p>
          <a:p>
            <a:r>
              <a:rPr lang="en-ZA" sz="1300" b="1" dirty="0">
                <a:latin typeface="+mn-lt"/>
              </a:rPr>
              <a:t>Luc Perrot</a:t>
            </a:r>
            <a:r>
              <a:rPr lang="en-ZA" sz="1300" dirty="0">
                <a:latin typeface="+mn-lt"/>
              </a:rPr>
              <a:t>	        	Beam Dynamics (</a:t>
            </a:r>
            <a:r>
              <a:rPr lang="en-ZA" sz="1300" dirty="0">
                <a:solidFill>
                  <a:prstClr val="black"/>
                </a:solidFill>
                <a:latin typeface="+mn-lt"/>
              </a:rPr>
              <a:t>IJCLab</a:t>
            </a:r>
            <a:r>
              <a:rPr lang="en-ZA" sz="1300" dirty="0">
                <a:latin typeface="+mn-lt"/>
              </a:rPr>
              <a:t>)</a:t>
            </a:r>
          </a:p>
          <a:p>
            <a:r>
              <a:rPr lang="en-ZA" sz="1300" b="1" dirty="0">
                <a:latin typeface="+mn-lt"/>
              </a:rPr>
              <a:t>Maud </a:t>
            </a:r>
            <a:r>
              <a:rPr lang="en-ZA" sz="1300" b="1" dirty="0" err="1">
                <a:latin typeface="+mn-lt"/>
              </a:rPr>
              <a:t>Baylac</a:t>
            </a:r>
            <a:r>
              <a:rPr lang="en-ZA" sz="1300" b="1" dirty="0">
                <a:latin typeface="+mn-lt"/>
              </a:rPr>
              <a:t>          </a:t>
            </a:r>
            <a:r>
              <a:rPr lang="en-ZA" sz="1300" dirty="0">
                <a:latin typeface="+mn-lt"/>
              </a:rPr>
              <a:t> 	Gun Installation and Operation (</a:t>
            </a:r>
            <a:r>
              <a:rPr lang="en-ZA" sz="1300" dirty="0">
                <a:solidFill>
                  <a:prstClr val="black"/>
                </a:solidFill>
                <a:latin typeface="+mn-lt"/>
              </a:rPr>
              <a:t>LPSC</a:t>
            </a:r>
            <a:r>
              <a:rPr lang="en-ZA" sz="1300" dirty="0">
                <a:latin typeface="+mn-lt"/>
              </a:rPr>
              <a:t>)</a:t>
            </a:r>
          </a:p>
          <a:p>
            <a:r>
              <a:rPr lang="en-ZA" sz="1300" b="1" dirty="0">
                <a:latin typeface="+mn-lt"/>
              </a:rPr>
              <a:t>Guillaume </a:t>
            </a:r>
            <a:r>
              <a:rPr lang="en-ZA" sz="1300" b="1" dirty="0" err="1">
                <a:latin typeface="+mn-lt"/>
              </a:rPr>
              <a:t>Olry</a:t>
            </a:r>
            <a:r>
              <a:rPr lang="en-ZA" sz="1300" b="1" dirty="0">
                <a:latin typeface="+mn-lt"/>
              </a:rPr>
              <a:t>       	</a:t>
            </a:r>
            <a:r>
              <a:rPr lang="en-ZA" sz="1300" dirty="0">
                <a:latin typeface="+mn-lt"/>
              </a:rPr>
              <a:t>RF System (</a:t>
            </a:r>
            <a:r>
              <a:rPr lang="en-ZA" sz="1300" dirty="0">
                <a:solidFill>
                  <a:prstClr val="black"/>
                </a:solidFill>
                <a:latin typeface="+mn-lt"/>
              </a:rPr>
              <a:t>IJCLab</a:t>
            </a:r>
            <a:r>
              <a:rPr lang="en-ZA" sz="1300" dirty="0">
                <a:latin typeface="+mn-lt"/>
              </a:rPr>
              <a:t>)</a:t>
            </a:r>
          </a:p>
          <a:p>
            <a:r>
              <a:rPr lang="en-ZA" sz="1300" b="1" dirty="0">
                <a:latin typeface="+mn-lt"/>
              </a:rPr>
              <a:t>Patxi </a:t>
            </a:r>
            <a:r>
              <a:rPr lang="en-ZA" sz="1300" b="1" dirty="0" err="1">
                <a:latin typeface="+mn-lt"/>
              </a:rPr>
              <a:t>Duthil</a:t>
            </a:r>
            <a:r>
              <a:rPr lang="en-ZA" sz="1300" b="1" dirty="0">
                <a:latin typeface="+mn-lt"/>
              </a:rPr>
              <a:t>	        	</a:t>
            </a:r>
            <a:r>
              <a:rPr lang="en-ZA" sz="1300" dirty="0">
                <a:latin typeface="+mn-lt"/>
              </a:rPr>
              <a:t>Cryogenic (</a:t>
            </a:r>
            <a:r>
              <a:rPr lang="en-ZA" sz="1300" dirty="0">
                <a:solidFill>
                  <a:prstClr val="black"/>
                </a:solidFill>
                <a:latin typeface="+mn-lt"/>
              </a:rPr>
              <a:t>IJCLab</a:t>
            </a:r>
            <a:r>
              <a:rPr lang="en-ZA" sz="1300" dirty="0">
                <a:latin typeface="+mn-lt"/>
              </a:rPr>
              <a:t>)</a:t>
            </a:r>
          </a:p>
          <a:p>
            <a:r>
              <a:rPr lang="en-ZA" sz="1300" b="1" dirty="0" err="1">
                <a:latin typeface="+mn-lt"/>
              </a:rPr>
              <a:t>Hadil</a:t>
            </a:r>
            <a:r>
              <a:rPr lang="en-ZA" sz="1300" b="1" dirty="0">
                <a:latin typeface="+mn-lt"/>
              </a:rPr>
              <a:t> </a:t>
            </a:r>
            <a:r>
              <a:rPr lang="en-ZA" sz="1300" b="1" dirty="0" err="1">
                <a:latin typeface="+mn-lt"/>
              </a:rPr>
              <a:t>Abualrob</a:t>
            </a:r>
            <a:r>
              <a:rPr lang="en-ZA" sz="1300" b="1" dirty="0">
                <a:latin typeface="+mn-lt"/>
              </a:rPr>
              <a:t>       	</a:t>
            </a:r>
            <a:r>
              <a:rPr lang="en-ZA" sz="1300" dirty="0">
                <a:latin typeface="+mn-lt"/>
              </a:rPr>
              <a:t>Magnets (An-Najah / IJCLab)</a:t>
            </a:r>
          </a:p>
          <a:p>
            <a:r>
              <a:rPr lang="en-ZA" sz="1300" b="1" dirty="0">
                <a:latin typeface="+mn-lt"/>
              </a:rPr>
              <a:t>Mohammed Ben </a:t>
            </a:r>
            <a:r>
              <a:rPr lang="en-ZA" sz="1300" b="1" dirty="0" err="1">
                <a:latin typeface="+mn-lt"/>
              </a:rPr>
              <a:t>Abdillah</a:t>
            </a:r>
            <a:r>
              <a:rPr lang="en-ZA" sz="1300" b="1" dirty="0">
                <a:latin typeface="+mn-lt"/>
              </a:rPr>
              <a:t>	</a:t>
            </a:r>
            <a:r>
              <a:rPr lang="en-ZA" sz="1300" dirty="0">
                <a:latin typeface="+mn-lt"/>
              </a:rPr>
              <a:t>Diagnostics and Instrumentations (IJCLab)</a:t>
            </a:r>
          </a:p>
          <a:p>
            <a:r>
              <a:rPr lang="en-ZA" sz="1300" b="1" dirty="0">
                <a:latin typeface="+mn-lt"/>
              </a:rPr>
              <a:t>Sébastien Wurth    	</a:t>
            </a:r>
            <a:r>
              <a:rPr lang="en-ZA" sz="1300" dirty="0">
                <a:latin typeface="+mn-lt"/>
              </a:rPr>
              <a:t>Security Issues (</a:t>
            </a:r>
            <a:r>
              <a:rPr lang="en-ZA" sz="1300" dirty="0">
                <a:solidFill>
                  <a:prstClr val="black"/>
                </a:solidFill>
                <a:latin typeface="+mn-lt"/>
              </a:rPr>
              <a:t>IJCLab</a:t>
            </a:r>
            <a:r>
              <a:rPr lang="en-ZA" sz="1300" dirty="0">
                <a:latin typeface="+mn-lt"/>
              </a:rPr>
              <a:t>)</a:t>
            </a:r>
          </a:p>
          <a:p>
            <a:r>
              <a:rPr lang="en-ZA" sz="1300" b="1" dirty="0">
                <a:latin typeface="+mn-lt"/>
              </a:rPr>
              <a:t>Bruno Mercier        	</a:t>
            </a:r>
            <a:r>
              <a:rPr lang="en-ZA" sz="1300" dirty="0">
                <a:latin typeface="+mn-lt"/>
              </a:rPr>
              <a:t>Vacuum System (IJCLab) </a:t>
            </a:r>
          </a:p>
          <a:p>
            <a:r>
              <a:rPr lang="en-ZA" sz="1300" b="1" dirty="0">
                <a:latin typeface="+mn-lt"/>
              </a:rPr>
              <a:t>Eric </a:t>
            </a:r>
            <a:r>
              <a:rPr lang="en-ZA" sz="1300" b="1" dirty="0" err="1">
                <a:latin typeface="+mn-lt"/>
              </a:rPr>
              <a:t>Legay</a:t>
            </a:r>
            <a:r>
              <a:rPr lang="en-ZA" sz="1300" dirty="0">
                <a:latin typeface="+mn-lt"/>
              </a:rPr>
              <a:t>		Command and Control (IJCLab) 	</a:t>
            </a:r>
          </a:p>
        </p:txBody>
      </p:sp>
      <p:sp>
        <p:nvSpPr>
          <p:cNvPr id="15" name="Rectangle 14">
            <a:extLst>
              <a:ext uri="{FF2B5EF4-FFF2-40B4-BE49-F238E27FC236}">
                <a16:creationId xmlns:a16="http://schemas.microsoft.com/office/drawing/2014/main" id="{30C03EAF-5C22-4DF7-ABD8-0C5614EF9803}"/>
              </a:ext>
            </a:extLst>
          </p:cNvPr>
          <p:cNvSpPr/>
          <p:nvPr/>
        </p:nvSpPr>
        <p:spPr>
          <a:xfrm>
            <a:off x="7402611" y="4829944"/>
            <a:ext cx="1958677" cy="88487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a:extLst>
              <a:ext uri="{FF2B5EF4-FFF2-40B4-BE49-F238E27FC236}">
                <a16:creationId xmlns:a16="http://schemas.microsoft.com/office/drawing/2014/main" id="{DD834A55-B92D-45D7-A30D-8F5CC1933C6D}"/>
              </a:ext>
            </a:extLst>
          </p:cNvPr>
          <p:cNvCxnSpPr/>
          <p:nvPr/>
        </p:nvCxnSpPr>
        <p:spPr>
          <a:xfrm flipV="1">
            <a:off x="8214384" y="4060607"/>
            <a:ext cx="864096" cy="792088"/>
          </a:xfrm>
          <a:prstGeom prst="straightConnector1">
            <a:avLst/>
          </a:prstGeom>
          <a:ln w="76200">
            <a:solidFill>
              <a:srgbClr val="CC0066"/>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FAD2144B-8C14-4866-B9DE-540886B89831}"/>
              </a:ext>
            </a:extLst>
          </p:cNvPr>
          <p:cNvSpPr txBox="1"/>
          <p:nvPr/>
        </p:nvSpPr>
        <p:spPr>
          <a:xfrm>
            <a:off x="8159407" y="3699760"/>
            <a:ext cx="1958677" cy="400110"/>
          </a:xfrm>
          <a:prstGeom prst="rect">
            <a:avLst/>
          </a:prstGeom>
          <a:noFill/>
        </p:spPr>
        <p:txBody>
          <a:bodyPr wrap="square" rtlCol="0">
            <a:spAutoFit/>
          </a:bodyPr>
          <a:lstStyle/>
          <a:p>
            <a:r>
              <a:rPr lang="fr-FR" dirty="0"/>
              <a:t>New </a:t>
            </a:r>
            <a:r>
              <a:rPr lang="fr-FR" dirty="0" err="1"/>
              <a:t>comers</a:t>
            </a:r>
            <a:endParaRPr lang="fr-FR" dirty="0"/>
          </a:p>
        </p:txBody>
      </p:sp>
      <p:pic>
        <p:nvPicPr>
          <p:cNvPr id="23" name="Image 22">
            <a:extLst>
              <a:ext uri="{FF2B5EF4-FFF2-40B4-BE49-F238E27FC236}">
                <a16:creationId xmlns:a16="http://schemas.microsoft.com/office/drawing/2014/main" id="{0649ED07-C143-D3D6-0C60-C7C1838FBA37}"/>
              </a:ext>
            </a:extLst>
          </p:cNvPr>
          <p:cNvPicPr>
            <a:picLocks noChangeAspect="1"/>
          </p:cNvPicPr>
          <p:nvPr/>
        </p:nvPicPr>
        <p:blipFill>
          <a:blip r:embed="rId11"/>
          <a:stretch>
            <a:fillRect/>
          </a:stretch>
        </p:blipFill>
        <p:spPr>
          <a:xfrm>
            <a:off x="264891" y="834015"/>
            <a:ext cx="10306072" cy="1742256"/>
          </a:xfrm>
          <a:prstGeom prst="rect">
            <a:avLst/>
          </a:prstGeom>
        </p:spPr>
      </p:pic>
    </p:spTree>
    <p:extLst>
      <p:ext uri="{BB962C8B-B14F-4D97-AF65-F5344CB8AC3E}">
        <p14:creationId xmlns:p14="http://schemas.microsoft.com/office/powerpoint/2010/main" val="2702298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C289578E-FE5A-E34D-B13D-EB1D9148A41D}"/>
              </a:ext>
            </a:extLst>
          </p:cNvPr>
          <p:cNvSpPr>
            <a:spLocks noGrp="1"/>
          </p:cNvSpPr>
          <p:nvPr>
            <p:ph type="sldNum" sz="quarter" idx="12"/>
          </p:nvPr>
        </p:nvSpPr>
        <p:spPr/>
        <p:txBody>
          <a:bodyPr/>
          <a:lstStyle/>
          <a:p>
            <a:fld id="{77E71596-5F9D-49C5-9701-16B3CA54319D}" type="slidenum">
              <a:rPr lang="fr-FR" smtClean="0"/>
              <a:pPr/>
              <a:t>20</a:t>
            </a:fld>
            <a:endParaRPr lang="fr-FR" dirty="0"/>
          </a:p>
        </p:txBody>
      </p:sp>
      <p:sp>
        <p:nvSpPr>
          <p:cNvPr id="13" name="ZoneTexte 12">
            <a:extLst>
              <a:ext uri="{FF2B5EF4-FFF2-40B4-BE49-F238E27FC236}">
                <a16:creationId xmlns:a16="http://schemas.microsoft.com/office/drawing/2014/main" id="{559F2367-E8DA-5147-BD1C-73521E0BAE8D}"/>
              </a:ext>
            </a:extLst>
          </p:cNvPr>
          <p:cNvSpPr txBox="1"/>
          <p:nvPr/>
        </p:nvSpPr>
        <p:spPr>
          <a:xfrm>
            <a:off x="489843" y="1541383"/>
            <a:ext cx="9505056" cy="1200329"/>
          </a:xfrm>
          <a:prstGeom prst="rect">
            <a:avLst/>
          </a:prstGeom>
          <a:noFill/>
        </p:spPr>
        <p:txBody>
          <a:bodyPr wrap="square" rtlCol="0">
            <a:spAutoFit/>
          </a:bodyPr>
          <a:lstStyle/>
          <a:p>
            <a:pPr algn="ctr"/>
            <a:endParaRPr lang="en-GB" sz="3600" b="1" dirty="0">
              <a:solidFill>
                <a:srgbClr val="FF6700"/>
              </a:solidFill>
              <a:latin typeface="+mn-lt"/>
              <a:cs typeface="Arial" panose="020B0604020202020204" pitchFamily="34" charset="0"/>
            </a:endParaRPr>
          </a:p>
          <a:p>
            <a:pPr algn="ctr"/>
            <a:r>
              <a:rPr lang="en-GB" sz="3600" b="1" dirty="0">
                <a:solidFill>
                  <a:srgbClr val="FF6700"/>
                </a:solidFill>
                <a:latin typeface="+mn-lt"/>
                <a:cs typeface="Arial" panose="020B0604020202020204" pitchFamily="34" charset="0"/>
              </a:rPr>
              <a:t>Thank you for your attention!</a:t>
            </a:r>
          </a:p>
        </p:txBody>
      </p:sp>
      <p:sp>
        <p:nvSpPr>
          <p:cNvPr id="3" name="Espace réservé de la date 2">
            <a:extLst>
              <a:ext uri="{FF2B5EF4-FFF2-40B4-BE49-F238E27FC236}">
                <a16:creationId xmlns:a16="http://schemas.microsoft.com/office/drawing/2014/main" id="{B194785F-0809-5B98-3744-9A3125F833E9}"/>
              </a:ext>
            </a:extLst>
          </p:cNvPr>
          <p:cNvSpPr>
            <a:spLocks noGrp="1"/>
          </p:cNvSpPr>
          <p:nvPr>
            <p:ph type="dt" sz="half" idx="10"/>
          </p:nvPr>
        </p:nvSpPr>
        <p:spPr/>
        <p:txBody>
          <a:bodyPr/>
          <a:lstStyle/>
          <a:p>
            <a:r>
              <a:rPr lang="fr-FR"/>
              <a:t>12/04/2023</a:t>
            </a:r>
            <a:endParaRPr lang="fr-FR" dirty="0"/>
          </a:p>
        </p:txBody>
      </p:sp>
      <p:sp>
        <p:nvSpPr>
          <p:cNvPr id="4" name="Espace réservé du pied de page 3">
            <a:extLst>
              <a:ext uri="{FF2B5EF4-FFF2-40B4-BE49-F238E27FC236}">
                <a16:creationId xmlns:a16="http://schemas.microsoft.com/office/drawing/2014/main" id="{8EBD7EDB-6417-B623-6275-E681FCBB6629}"/>
              </a:ext>
            </a:extLst>
          </p:cNvPr>
          <p:cNvSpPr>
            <a:spLocks noGrp="1"/>
          </p:cNvSpPr>
          <p:nvPr>
            <p:ph type="ftr" sz="quarter" idx="11"/>
          </p:nvPr>
        </p:nvSpPr>
        <p:spPr/>
        <p:txBody>
          <a:bodyPr/>
          <a:lstStyle/>
          <a:p>
            <a:r>
              <a:rPr lang="fr-FR"/>
              <a:t>PERLE-France Collaboration Meeting</a:t>
            </a:r>
            <a:endParaRPr lang="fr-FR" dirty="0"/>
          </a:p>
        </p:txBody>
      </p:sp>
    </p:spTree>
    <p:extLst>
      <p:ext uri="{BB962C8B-B14F-4D97-AF65-F5344CB8AC3E}">
        <p14:creationId xmlns:p14="http://schemas.microsoft.com/office/powerpoint/2010/main" val="147320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12/04/2023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3</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PERLE-France Collaboration Meeting</a:t>
            </a:r>
          </a:p>
        </p:txBody>
      </p:sp>
      <p:sp>
        <p:nvSpPr>
          <p:cNvPr id="23" name="Titre 1">
            <a:extLst>
              <a:ext uri="{FF2B5EF4-FFF2-40B4-BE49-F238E27FC236}">
                <a16:creationId xmlns:a16="http://schemas.microsoft.com/office/drawing/2014/main" id="{D3988D1C-9A8B-B619-6EFD-6B9BB83E9C5C}"/>
              </a:ext>
            </a:extLst>
          </p:cNvPr>
          <p:cNvSpPr>
            <a:spLocks noGrp="1"/>
          </p:cNvSpPr>
          <p:nvPr>
            <p:ph type="title"/>
          </p:nvPr>
        </p:nvSpPr>
        <p:spPr>
          <a:xfrm>
            <a:off x="1065907" y="149425"/>
            <a:ext cx="7163834" cy="447518"/>
          </a:xfrm>
        </p:spPr>
        <p:txBody>
          <a:bodyPr/>
          <a:lstStyle/>
          <a:p>
            <a:r>
              <a:rPr lang="en-US" dirty="0">
                <a:solidFill>
                  <a:schemeClr val="accent5">
                    <a:lumMod val="75000"/>
                  </a:schemeClr>
                </a:solidFill>
                <a:latin typeface="+mn-lt"/>
                <a:ea typeface="Arial" charset="0"/>
              </a:rPr>
              <a:t>PERLE Timeline for TDR phase and beyond </a:t>
            </a:r>
            <a:endParaRPr lang="en-GB" dirty="0">
              <a:solidFill>
                <a:schemeClr val="accent5">
                  <a:lumMod val="75000"/>
                </a:schemeClr>
              </a:solidFill>
              <a:latin typeface="+mn-lt"/>
            </a:endParaRPr>
          </a:p>
        </p:txBody>
      </p:sp>
      <p:sp>
        <p:nvSpPr>
          <p:cNvPr id="63" name="Rectangle : coins arrondis 62">
            <a:extLst>
              <a:ext uri="{FF2B5EF4-FFF2-40B4-BE49-F238E27FC236}">
                <a16:creationId xmlns:a16="http://schemas.microsoft.com/office/drawing/2014/main" id="{53F44AE2-CFC6-03E2-96B4-CCF17FE04847}"/>
              </a:ext>
            </a:extLst>
          </p:cNvPr>
          <p:cNvSpPr/>
          <p:nvPr/>
        </p:nvSpPr>
        <p:spPr>
          <a:xfrm>
            <a:off x="3082131" y="869944"/>
            <a:ext cx="3600400" cy="698860"/>
          </a:xfrm>
          <a:prstGeom prst="roundRect">
            <a:avLst/>
          </a:prstGeom>
          <a:noFill/>
          <a:ln>
            <a:solidFill>
              <a:srgbClr val="FF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rgbClr val="FF6700"/>
                </a:solidFill>
              </a:rPr>
              <a:t>The current phase of the project:</a:t>
            </a:r>
          </a:p>
        </p:txBody>
      </p:sp>
      <p:grpSp>
        <p:nvGrpSpPr>
          <p:cNvPr id="64" name="Groupe 63">
            <a:extLst>
              <a:ext uri="{FF2B5EF4-FFF2-40B4-BE49-F238E27FC236}">
                <a16:creationId xmlns:a16="http://schemas.microsoft.com/office/drawing/2014/main" id="{ABA143EE-EA7C-3A06-2594-048CF7010225}"/>
              </a:ext>
            </a:extLst>
          </p:cNvPr>
          <p:cNvGrpSpPr/>
          <p:nvPr/>
        </p:nvGrpSpPr>
        <p:grpSpPr>
          <a:xfrm>
            <a:off x="417835" y="1784828"/>
            <a:ext cx="4068960" cy="4008808"/>
            <a:chOff x="741363" y="1784828"/>
            <a:chExt cx="4068960" cy="4008808"/>
          </a:xfrm>
        </p:grpSpPr>
        <p:sp>
          <p:nvSpPr>
            <p:cNvPr id="65" name="Rectangle : coins arrondis 64">
              <a:extLst>
                <a:ext uri="{FF2B5EF4-FFF2-40B4-BE49-F238E27FC236}">
                  <a16:creationId xmlns:a16="http://schemas.microsoft.com/office/drawing/2014/main" id="{4E24F4C1-E9B7-FE8D-852E-C47081D536E4}"/>
                </a:ext>
              </a:extLst>
            </p:cNvPr>
            <p:cNvSpPr/>
            <p:nvPr/>
          </p:nvSpPr>
          <p:spPr>
            <a:xfrm>
              <a:off x="1533451" y="1784828"/>
              <a:ext cx="2304256" cy="524836"/>
            </a:xfrm>
            <a:prstGeom prst="roundRect">
              <a:avLst/>
            </a:prstGeom>
            <a:noFill/>
            <a:ln>
              <a:solidFill>
                <a:srgbClr val="FF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75000"/>
                    </a:schemeClr>
                  </a:solidFill>
                </a:rPr>
                <a:t>Technical Design phase (</a:t>
              </a:r>
              <a:r>
                <a:rPr lang="en-GB" sz="1600" b="1" dirty="0">
                  <a:solidFill>
                    <a:schemeClr val="accent1">
                      <a:lumMod val="75000"/>
                    </a:schemeClr>
                  </a:solidFill>
                  <a:sym typeface="Wingdings" pitchFamily="2" charset="2"/>
                </a:rPr>
                <a:t> </a:t>
              </a:r>
              <a:r>
                <a:rPr lang="en-GB" sz="1600" b="1" dirty="0">
                  <a:solidFill>
                    <a:schemeClr val="accent1">
                      <a:lumMod val="75000"/>
                    </a:schemeClr>
                  </a:solidFill>
                </a:rPr>
                <a:t>2023)</a:t>
              </a:r>
            </a:p>
          </p:txBody>
        </p:sp>
        <p:sp>
          <p:nvSpPr>
            <p:cNvPr id="66" name="Rectangle : coins arrondis 65">
              <a:extLst>
                <a:ext uri="{FF2B5EF4-FFF2-40B4-BE49-F238E27FC236}">
                  <a16:creationId xmlns:a16="http://schemas.microsoft.com/office/drawing/2014/main" id="{CD95076F-7B24-458F-22D2-E52DBAF37830}"/>
                </a:ext>
              </a:extLst>
            </p:cNvPr>
            <p:cNvSpPr/>
            <p:nvPr/>
          </p:nvSpPr>
          <p:spPr>
            <a:xfrm>
              <a:off x="741363" y="2453680"/>
              <a:ext cx="4068960" cy="2952328"/>
            </a:xfrm>
            <a:prstGeom prst="roundRect">
              <a:avLst/>
            </a:prstGeom>
            <a:noFill/>
            <a:ln>
              <a:solidFill>
                <a:srgbClr val="FF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7" name="ZoneTexte 66">
              <a:extLst>
                <a:ext uri="{FF2B5EF4-FFF2-40B4-BE49-F238E27FC236}">
                  <a16:creationId xmlns:a16="http://schemas.microsoft.com/office/drawing/2014/main" id="{817EF8E2-FC5E-587B-8C00-FA78260BC33B}"/>
                </a:ext>
              </a:extLst>
            </p:cNvPr>
            <p:cNvSpPr txBox="1"/>
            <p:nvPr/>
          </p:nvSpPr>
          <p:spPr>
            <a:xfrm>
              <a:off x="921891" y="2669704"/>
              <a:ext cx="3672408" cy="3123932"/>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mn-lt"/>
                </a:rPr>
                <a:t>Machine design </a:t>
              </a:r>
              <a:r>
                <a:rPr lang="en-GB" sz="1200" dirty="0"/>
                <a:t>(Injector, 250MeV and 500 MeV configurations) </a:t>
              </a:r>
              <a:endParaRPr lang="en-GB" sz="1300" dirty="0">
                <a:latin typeface="+mn-lt"/>
              </a:endParaRPr>
            </a:p>
            <a:p>
              <a:pPr marL="285750" indent="-285750">
                <a:buFont typeface="Arial" panose="020B0604020202020204" pitchFamily="34" charset="0"/>
                <a:buChar char="•"/>
              </a:pPr>
              <a:r>
                <a:rPr lang="en-GB" sz="1300" dirty="0">
                  <a:latin typeface="+mn-lt"/>
                </a:rPr>
                <a:t>Beam dynamics studies</a:t>
              </a:r>
            </a:p>
            <a:p>
              <a:pPr marL="285750" indent="-285750">
                <a:buFont typeface="Arial" panose="020B0604020202020204" pitchFamily="34" charset="0"/>
                <a:buChar char="•"/>
              </a:pPr>
              <a:r>
                <a:rPr lang="en-GB" sz="1300" dirty="0">
                  <a:latin typeface="+mn-lt"/>
                </a:rPr>
                <a:t>Main systems design (Buncher, Magnets, HOM couplers, full dressed cavity, power couplers, new CM, IP, dump…)</a:t>
              </a:r>
            </a:p>
            <a:p>
              <a:pPr marL="285750" indent="-285750">
                <a:buFont typeface="Arial" panose="020B0604020202020204" pitchFamily="34" charset="0"/>
                <a:buChar char="•"/>
              </a:pPr>
              <a:r>
                <a:rPr lang="en-GB" sz="1300" dirty="0">
                  <a:latin typeface="+mn-lt"/>
                </a:rPr>
                <a:t>In-Kind adaptation and/or upgrade </a:t>
              </a:r>
              <a:r>
                <a:rPr lang="en-GB" sz="1300" b="1" u="sng" dirty="0">
                  <a:latin typeface="+mn-lt"/>
                </a:rPr>
                <a:t>studies</a:t>
              </a:r>
              <a:r>
                <a:rPr lang="en-GB" sz="1300" dirty="0">
                  <a:latin typeface="+mn-lt"/>
                </a:rPr>
                <a:t> (DC-Gun, </a:t>
              </a:r>
              <a:r>
                <a:rPr lang="en-GB" sz="1300" dirty="0">
                  <a:solidFill>
                    <a:srgbClr val="00B050"/>
                  </a:solidFill>
                  <a:latin typeface="+mn-lt"/>
                </a:rPr>
                <a:t>Booster</a:t>
              </a:r>
              <a:r>
                <a:rPr lang="en-GB" sz="1300" dirty="0">
                  <a:latin typeface="+mn-lt"/>
                </a:rPr>
                <a:t>, SPL CM) </a:t>
              </a:r>
              <a:r>
                <a:rPr lang="en-GB" sz="1300" dirty="0">
                  <a:solidFill>
                    <a:srgbClr val="00B050"/>
                  </a:solidFill>
                  <a:latin typeface="+mn-lt"/>
                </a:rPr>
                <a:t>*</a:t>
              </a:r>
            </a:p>
            <a:p>
              <a:pPr marL="285750" indent="-285750">
                <a:buFont typeface="Arial" panose="020B0604020202020204" pitchFamily="34" charset="0"/>
                <a:buChar char="•"/>
              </a:pPr>
              <a:r>
                <a:rPr lang="en-GB" sz="1300" dirty="0">
                  <a:latin typeface="+mn-lt"/>
                </a:rPr>
                <a:t>Definition of the needs (</a:t>
              </a:r>
              <a:r>
                <a:rPr lang="en-GB" sz="1300" dirty="0" err="1">
                  <a:latin typeface="+mn-lt"/>
                </a:rPr>
                <a:t>Diags</a:t>
              </a:r>
              <a:r>
                <a:rPr lang="en-GB" sz="1300" dirty="0">
                  <a:latin typeface="+mn-lt"/>
                </a:rPr>
                <a:t>, Cryogenics, CC, LLRF, Shielding, machine interlock system, infrastructure…)</a:t>
              </a:r>
            </a:p>
            <a:p>
              <a:pPr marL="285750" indent="-285750">
                <a:buFont typeface="Arial" panose="020B0604020202020204" pitchFamily="34" charset="0"/>
                <a:buChar char="•"/>
              </a:pPr>
              <a:r>
                <a:rPr lang="en-GB" sz="1300" dirty="0">
                  <a:latin typeface="+mn-lt"/>
                </a:rPr>
                <a:t>Experiments with PERLE beam and their specific needs</a:t>
              </a:r>
            </a:p>
            <a:p>
              <a:pPr marL="285750" indent="-285750">
                <a:buFont typeface="Arial" panose="020B0604020202020204" pitchFamily="34" charset="0"/>
                <a:buChar char="•"/>
              </a:pPr>
              <a:endParaRPr lang="en-GB" sz="1300" dirty="0">
                <a:latin typeface="+mn-lt"/>
              </a:endParaRPr>
            </a:p>
            <a:p>
              <a:endParaRPr lang="en-GB" sz="1300" dirty="0">
                <a:latin typeface="+mn-lt"/>
              </a:endParaRPr>
            </a:p>
          </p:txBody>
        </p:sp>
      </p:grpSp>
      <p:grpSp>
        <p:nvGrpSpPr>
          <p:cNvPr id="68" name="Groupe 67">
            <a:extLst>
              <a:ext uri="{FF2B5EF4-FFF2-40B4-BE49-F238E27FC236}">
                <a16:creationId xmlns:a16="http://schemas.microsoft.com/office/drawing/2014/main" id="{052C52ED-A832-93AE-F962-5A8900E1CBF8}"/>
              </a:ext>
            </a:extLst>
          </p:cNvPr>
          <p:cNvGrpSpPr/>
          <p:nvPr/>
        </p:nvGrpSpPr>
        <p:grpSpPr>
          <a:xfrm>
            <a:off x="6069955" y="1784828"/>
            <a:ext cx="4212976" cy="3577921"/>
            <a:chOff x="6069955" y="1784828"/>
            <a:chExt cx="4212976" cy="3577921"/>
          </a:xfrm>
        </p:grpSpPr>
        <p:sp>
          <p:nvSpPr>
            <p:cNvPr id="69" name="Rectangle : coins arrondis 68">
              <a:extLst>
                <a:ext uri="{FF2B5EF4-FFF2-40B4-BE49-F238E27FC236}">
                  <a16:creationId xmlns:a16="http://schemas.microsoft.com/office/drawing/2014/main" id="{999F76B1-4A64-2A3B-1BAC-1C871A7A45BC}"/>
                </a:ext>
              </a:extLst>
            </p:cNvPr>
            <p:cNvSpPr/>
            <p:nvPr/>
          </p:nvSpPr>
          <p:spPr>
            <a:xfrm>
              <a:off x="6250483" y="1784828"/>
              <a:ext cx="3816424" cy="524836"/>
            </a:xfrm>
            <a:prstGeom prst="roundRect">
              <a:avLst/>
            </a:prstGeom>
            <a:noFill/>
            <a:ln>
              <a:solidFill>
                <a:srgbClr val="FF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75000"/>
                    </a:schemeClr>
                  </a:solidFill>
                </a:rPr>
                <a:t>Prepare to Build phase (P2B) (</a:t>
              </a:r>
              <a:r>
                <a:rPr lang="en-GB" sz="1600" b="1" dirty="0">
                  <a:solidFill>
                    <a:schemeClr val="accent1">
                      <a:lumMod val="75000"/>
                    </a:schemeClr>
                  </a:solidFill>
                  <a:sym typeface="Wingdings" pitchFamily="2" charset="2"/>
                </a:rPr>
                <a:t> </a:t>
              </a:r>
              <a:r>
                <a:rPr lang="en-GB" sz="1600" b="1" dirty="0">
                  <a:solidFill>
                    <a:schemeClr val="accent1">
                      <a:lumMod val="75000"/>
                    </a:schemeClr>
                  </a:solidFill>
                </a:rPr>
                <a:t>2025)</a:t>
              </a:r>
            </a:p>
          </p:txBody>
        </p:sp>
        <p:sp>
          <p:nvSpPr>
            <p:cNvPr id="70" name="Rectangle : coins arrondis 69">
              <a:extLst>
                <a:ext uri="{FF2B5EF4-FFF2-40B4-BE49-F238E27FC236}">
                  <a16:creationId xmlns:a16="http://schemas.microsoft.com/office/drawing/2014/main" id="{95B8898C-EC93-B63F-3A79-68145F3CB4FE}"/>
                </a:ext>
              </a:extLst>
            </p:cNvPr>
            <p:cNvSpPr/>
            <p:nvPr/>
          </p:nvSpPr>
          <p:spPr>
            <a:xfrm>
              <a:off x="6069955" y="2453680"/>
              <a:ext cx="4212976" cy="2880320"/>
            </a:xfrm>
            <a:prstGeom prst="roundRect">
              <a:avLst/>
            </a:prstGeom>
            <a:noFill/>
            <a:ln>
              <a:solidFill>
                <a:srgbClr val="FF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ZoneTexte 70">
              <a:extLst>
                <a:ext uri="{FF2B5EF4-FFF2-40B4-BE49-F238E27FC236}">
                  <a16:creationId xmlns:a16="http://schemas.microsoft.com/office/drawing/2014/main" id="{83AFD438-A95C-50BC-7B9B-A7270FD07AA4}"/>
                </a:ext>
              </a:extLst>
            </p:cNvPr>
            <p:cNvSpPr txBox="1"/>
            <p:nvPr/>
          </p:nvSpPr>
          <p:spPr>
            <a:xfrm>
              <a:off x="6250483" y="2669704"/>
              <a:ext cx="4032448" cy="2693045"/>
            </a:xfrm>
            <a:prstGeom prst="rect">
              <a:avLst/>
            </a:prstGeom>
            <a:noFill/>
          </p:spPr>
          <p:txBody>
            <a:bodyPr wrap="square" rtlCol="0">
              <a:spAutoFit/>
            </a:bodyPr>
            <a:lstStyle/>
            <a:p>
              <a:pPr marL="285750" indent="-285750">
                <a:buFont typeface="Arial" panose="020B0604020202020204" pitchFamily="34" charset="0"/>
                <a:buChar char="•"/>
              </a:pPr>
              <a:r>
                <a:rPr lang="en-GB" sz="1300" dirty="0">
                  <a:solidFill>
                    <a:srgbClr val="C00000"/>
                  </a:solidFill>
                  <a:latin typeface="+mn-lt"/>
                </a:rPr>
                <a:t>Prototyping and tests </a:t>
              </a:r>
              <a:r>
                <a:rPr lang="en-GB" sz="1300" dirty="0">
                  <a:latin typeface="+mn-lt"/>
                </a:rPr>
                <a:t>(HOM couplers, Single cell booster cavity, B-COM magnet, 5-cells Nb Cavity) </a:t>
              </a:r>
              <a:r>
                <a:rPr lang="en-GB" sz="1300" dirty="0">
                  <a:solidFill>
                    <a:srgbClr val="C00000"/>
                  </a:solidFill>
                  <a:latin typeface="+mn-lt"/>
                </a:rPr>
                <a:t>*</a:t>
              </a:r>
            </a:p>
            <a:p>
              <a:pPr marL="285750" indent="-285750">
                <a:buFont typeface="Arial" panose="020B0604020202020204" pitchFamily="34" charset="0"/>
                <a:buChar char="•"/>
              </a:pPr>
              <a:r>
                <a:rPr lang="en-GB" sz="1300" dirty="0">
                  <a:latin typeface="+mn-lt"/>
                </a:rPr>
                <a:t>PERLE administrative regime (Dossier ASN)</a:t>
              </a:r>
            </a:p>
            <a:p>
              <a:pPr marL="285750" indent="-285750">
                <a:buFont typeface="Arial" panose="020B0604020202020204" pitchFamily="34" charset="0"/>
                <a:buChar char="•"/>
              </a:pPr>
              <a:r>
                <a:rPr lang="en-GB" sz="1300" dirty="0">
                  <a:latin typeface="+mn-lt"/>
                </a:rPr>
                <a:t>Infrastructure (site investigations and work)</a:t>
              </a:r>
            </a:p>
            <a:p>
              <a:pPr marL="285750" indent="-285750">
                <a:buFont typeface="Arial" panose="020B0604020202020204" pitchFamily="34" charset="0"/>
                <a:buChar char="•"/>
              </a:pPr>
              <a:endParaRPr lang="en-GB" sz="1300" dirty="0">
                <a:latin typeface="+mn-lt"/>
              </a:endParaRPr>
            </a:p>
            <a:p>
              <a:r>
                <a:rPr lang="en-GB" sz="1300" b="1" dirty="0">
                  <a:latin typeface="+mn-lt"/>
                </a:rPr>
                <a:t>And also:</a:t>
              </a:r>
            </a:p>
            <a:p>
              <a:endParaRPr lang="en-GB" sz="1300" b="1" dirty="0">
                <a:latin typeface="+mn-lt"/>
              </a:endParaRPr>
            </a:p>
            <a:p>
              <a:pPr marL="285750" indent="-285750">
                <a:buFont typeface="Arial" panose="020B0604020202020204" pitchFamily="34" charset="0"/>
                <a:buChar char="•"/>
              </a:pPr>
              <a:r>
                <a:rPr lang="en-GB" sz="1300" dirty="0">
                  <a:latin typeface="+mn-lt"/>
                </a:rPr>
                <a:t>DC-Gun reinstallation and test</a:t>
              </a:r>
            </a:p>
            <a:p>
              <a:pPr marL="285750" indent="-285750">
                <a:buFont typeface="Arial" panose="020B0604020202020204" pitchFamily="34" charset="0"/>
                <a:buChar char="•"/>
              </a:pPr>
              <a:r>
                <a:rPr lang="en-GB" sz="1300" dirty="0">
                  <a:latin typeface="+mn-lt"/>
                </a:rPr>
                <a:t>Equipment specifications and procurement (for DC gun)</a:t>
              </a:r>
            </a:p>
            <a:p>
              <a:pPr marL="285750" indent="-285750">
                <a:buFont typeface="Arial" panose="020B0604020202020204" pitchFamily="34" charset="0"/>
                <a:buChar char="•"/>
              </a:pPr>
              <a:r>
                <a:rPr lang="en-GB" sz="1300" dirty="0">
                  <a:latin typeface="+mn-lt"/>
                </a:rPr>
                <a:t>In-Kind adaptation and/or upgrade </a:t>
              </a:r>
              <a:r>
                <a:rPr lang="en-GB" sz="1300" b="1" u="sng" dirty="0">
                  <a:latin typeface="+mn-lt"/>
                </a:rPr>
                <a:t>work</a:t>
              </a:r>
              <a:r>
                <a:rPr lang="en-GB" sz="1300" b="1" dirty="0">
                  <a:latin typeface="+mn-lt"/>
                </a:rPr>
                <a:t> </a:t>
              </a:r>
              <a:r>
                <a:rPr lang="en-GB" sz="1300" dirty="0">
                  <a:latin typeface="+mn-lt"/>
                </a:rPr>
                <a:t>(DC-Gun, ESS CM)</a:t>
              </a:r>
            </a:p>
            <a:p>
              <a:endParaRPr lang="en-GB" sz="1300" dirty="0">
                <a:latin typeface="+mn-lt"/>
              </a:endParaRPr>
            </a:p>
          </p:txBody>
        </p:sp>
      </p:grpSp>
      <p:sp>
        <p:nvSpPr>
          <p:cNvPr id="72" name="Flèche courbée vers la gauche 71">
            <a:extLst>
              <a:ext uri="{FF2B5EF4-FFF2-40B4-BE49-F238E27FC236}">
                <a16:creationId xmlns:a16="http://schemas.microsoft.com/office/drawing/2014/main" id="{5CF26BB5-CAEF-BDD5-6DE2-944854E415AC}"/>
              </a:ext>
            </a:extLst>
          </p:cNvPr>
          <p:cNvSpPr/>
          <p:nvPr/>
        </p:nvSpPr>
        <p:spPr>
          <a:xfrm rot="5400000">
            <a:off x="5002879" y="3881812"/>
            <a:ext cx="443488" cy="1475656"/>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73" name="Flèche courbée vers la gauche 72">
            <a:extLst>
              <a:ext uri="{FF2B5EF4-FFF2-40B4-BE49-F238E27FC236}">
                <a16:creationId xmlns:a16="http://schemas.microsoft.com/office/drawing/2014/main" id="{30C71CF6-5671-1188-78F3-2D2EAA0A81F5}"/>
              </a:ext>
            </a:extLst>
          </p:cNvPr>
          <p:cNvSpPr/>
          <p:nvPr/>
        </p:nvSpPr>
        <p:spPr>
          <a:xfrm rot="16200000">
            <a:off x="5056631" y="1991348"/>
            <a:ext cx="443488" cy="1368152"/>
          </a:xfrm>
          <a:prstGeom prst="curved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74" name="ZoneTexte 73">
            <a:extLst>
              <a:ext uri="{FF2B5EF4-FFF2-40B4-BE49-F238E27FC236}">
                <a16:creationId xmlns:a16="http://schemas.microsoft.com/office/drawing/2014/main" id="{5732C8E6-29CA-4793-BBC9-E3CB02BE9ED6}"/>
              </a:ext>
            </a:extLst>
          </p:cNvPr>
          <p:cNvSpPr txBox="1"/>
          <p:nvPr/>
        </p:nvSpPr>
        <p:spPr>
          <a:xfrm>
            <a:off x="4378275" y="4903693"/>
            <a:ext cx="1800202" cy="646331"/>
          </a:xfrm>
          <a:prstGeom prst="rect">
            <a:avLst/>
          </a:prstGeom>
          <a:noFill/>
        </p:spPr>
        <p:txBody>
          <a:bodyPr wrap="square" rtlCol="0">
            <a:spAutoFit/>
          </a:bodyPr>
          <a:lstStyle/>
          <a:p>
            <a:pPr algn="ctr"/>
            <a:r>
              <a:rPr lang="en-GB" sz="1200" dirty="0">
                <a:solidFill>
                  <a:srgbClr val="C00000"/>
                </a:solidFill>
                <a:latin typeface="+mn-lt"/>
              </a:rPr>
              <a:t>* Prototyping results could be included in the TDR phase if available</a:t>
            </a:r>
          </a:p>
        </p:txBody>
      </p:sp>
      <p:sp>
        <p:nvSpPr>
          <p:cNvPr id="75" name="ZoneTexte 74">
            <a:extLst>
              <a:ext uri="{FF2B5EF4-FFF2-40B4-BE49-F238E27FC236}">
                <a16:creationId xmlns:a16="http://schemas.microsoft.com/office/drawing/2014/main" id="{60BF52EB-6397-2A7B-D522-030AADC4F754}"/>
              </a:ext>
            </a:extLst>
          </p:cNvPr>
          <p:cNvSpPr txBox="1"/>
          <p:nvPr/>
        </p:nvSpPr>
        <p:spPr>
          <a:xfrm>
            <a:off x="4451299" y="2841303"/>
            <a:ext cx="1655168" cy="646331"/>
          </a:xfrm>
          <a:prstGeom prst="rect">
            <a:avLst/>
          </a:prstGeom>
          <a:noFill/>
        </p:spPr>
        <p:txBody>
          <a:bodyPr wrap="square" rtlCol="0">
            <a:spAutoFit/>
          </a:bodyPr>
          <a:lstStyle/>
          <a:p>
            <a:pPr algn="ctr"/>
            <a:r>
              <a:rPr lang="en-GB" sz="1200" dirty="0">
                <a:solidFill>
                  <a:srgbClr val="00B050"/>
                </a:solidFill>
                <a:latin typeface="+mn-lt"/>
              </a:rPr>
              <a:t>* Design of some systems could continue after TDR publication</a:t>
            </a:r>
          </a:p>
        </p:txBody>
      </p:sp>
      <p:cxnSp>
        <p:nvCxnSpPr>
          <p:cNvPr id="76" name="Connecteur droit avec flèche 75">
            <a:extLst>
              <a:ext uri="{FF2B5EF4-FFF2-40B4-BE49-F238E27FC236}">
                <a16:creationId xmlns:a16="http://schemas.microsoft.com/office/drawing/2014/main" id="{8DC37C2D-F312-2053-4FFF-8FA56F30453E}"/>
              </a:ext>
            </a:extLst>
          </p:cNvPr>
          <p:cNvCxnSpPr>
            <a:cxnSpLocks/>
            <a:stCxn id="63" idx="2"/>
            <a:endCxn id="65" idx="3"/>
          </p:cNvCxnSpPr>
          <p:nvPr/>
        </p:nvCxnSpPr>
        <p:spPr>
          <a:xfrm flipH="1">
            <a:off x="3514179" y="1568804"/>
            <a:ext cx="1368152" cy="478442"/>
          </a:xfrm>
          <a:prstGeom prst="straightConnector1">
            <a:avLst/>
          </a:prstGeom>
          <a:ln>
            <a:solidFill>
              <a:srgbClr val="FF67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EC35F384-4B3C-C29A-1B2E-5D055638EDA0}"/>
              </a:ext>
            </a:extLst>
          </p:cNvPr>
          <p:cNvCxnSpPr>
            <a:cxnSpLocks/>
            <a:stCxn id="63" idx="2"/>
            <a:endCxn id="69" idx="1"/>
          </p:cNvCxnSpPr>
          <p:nvPr/>
        </p:nvCxnSpPr>
        <p:spPr>
          <a:xfrm>
            <a:off x="4882331" y="1568804"/>
            <a:ext cx="1368152" cy="478442"/>
          </a:xfrm>
          <a:prstGeom prst="straightConnector1">
            <a:avLst/>
          </a:prstGeom>
          <a:ln>
            <a:solidFill>
              <a:srgbClr val="FF67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necteur droit 44">
            <a:extLst>
              <a:ext uri="{FF2B5EF4-FFF2-40B4-BE49-F238E27FC236}">
                <a16:creationId xmlns:a16="http://schemas.microsoft.com/office/drawing/2014/main" id="{E9F6E5A7-99B1-2639-4E00-69219AF2B04E}"/>
              </a:ext>
            </a:extLst>
          </p:cNvPr>
          <p:cNvCxnSpPr>
            <a:cxnSpLocks/>
          </p:cNvCxnSpPr>
          <p:nvPr/>
        </p:nvCxnSpPr>
        <p:spPr>
          <a:xfrm>
            <a:off x="7690555" y="4037856"/>
            <a:ext cx="88" cy="13681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83376BA1-856D-554D-3A1D-F148538E74B6}"/>
              </a:ext>
            </a:extLst>
          </p:cNvPr>
          <p:cNvSpPr/>
          <p:nvPr/>
        </p:nvSpPr>
        <p:spPr>
          <a:xfrm>
            <a:off x="6897939" y="4449124"/>
            <a:ext cx="3168880" cy="468000"/>
          </a:xfrm>
          <a:prstGeom prst="round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Phase 3: PERLE </a:t>
            </a:r>
            <a:r>
              <a:rPr lang="en-GB" sz="1600" b="1" dirty="0">
                <a:solidFill>
                  <a:schemeClr val="tx1"/>
                </a:solidFill>
                <a:effectLst/>
                <a:ea typeface="Calibri" panose="020F0502020204030204" pitchFamily="34" charset="0"/>
                <a:cs typeface="Times New Roman" panose="02020603050405020304" pitchFamily="18" charset="0"/>
              </a:rPr>
              <a:t>500 MeV version</a:t>
            </a:r>
            <a:endParaRPr lang="en-GB" sz="1600" b="1" dirty="0">
              <a:solidFill>
                <a:schemeClr val="tx1"/>
              </a:solidFill>
            </a:endParaRPr>
          </a:p>
        </p:txBody>
      </p:sp>
      <p:cxnSp>
        <p:nvCxnSpPr>
          <p:cNvPr id="41" name="Connecteur droit 40">
            <a:extLst>
              <a:ext uri="{FF2B5EF4-FFF2-40B4-BE49-F238E27FC236}">
                <a16:creationId xmlns:a16="http://schemas.microsoft.com/office/drawing/2014/main" id="{74D5E7A4-1BBE-D5F7-942F-421E1529D1DA}"/>
              </a:ext>
            </a:extLst>
          </p:cNvPr>
          <p:cNvCxnSpPr>
            <a:cxnSpLocks/>
            <a:stCxn id="69" idx="3"/>
          </p:cNvCxnSpPr>
          <p:nvPr/>
        </p:nvCxnSpPr>
        <p:spPr>
          <a:xfrm>
            <a:off x="5314289" y="1964820"/>
            <a:ext cx="90" cy="31531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EB61A012-222C-9B2C-1284-E7245E50C1B7}"/>
              </a:ext>
            </a:extLst>
          </p:cNvPr>
          <p:cNvCxnSpPr/>
          <p:nvPr/>
        </p:nvCxnSpPr>
        <p:spPr>
          <a:xfrm>
            <a:off x="3730115" y="1445568"/>
            <a:ext cx="0" cy="36724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12/04/2023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4</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PERLE-France Collaboration Meeting</a:t>
            </a:r>
          </a:p>
        </p:txBody>
      </p:sp>
      <p:sp>
        <p:nvSpPr>
          <p:cNvPr id="23" name="Titre 1">
            <a:extLst>
              <a:ext uri="{FF2B5EF4-FFF2-40B4-BE49-F238E27FC236}">
                <a16:creationId xmlns:a16="http://schemas.microsoft.com/office/drawing/2014/main" id="{D3988D1C-9A8B-B619-6EFD-6B9BB83E9C5C}"/>
              </a:ext>
            </a:extLst>
          </p:cNvPr>
          <p:cNvSpPr>
            <a:spLocks noGrp="1"/>
          </p:cNvSpPr>
          <p:nvPr>
            <p:ph type="title"/>
          </p:nvPr>
        </p:nvSpPr>
        <p:spPr>
          <a:xfrm>
            <a:off x="1065907" y="162128"/>
            <a:ext cx="7163834" cy="447518"/>
          </a:xfrm>
        </p:spPr>
        <p:txBody>
          <a:bodyPr/>
          <a:lstStyle/>
          <a:p>
            <a:r>
              <a:rPr lang="en-US" dirty="0">
                <a:solidFill>
                  <a:schemeClr val="accent5">
                    <a:lumMod val="75000"/>
                  </a:schemeClr>
                </a:solidFill>
                <a:latin typeface="+mn-lt"/>
                <a:ea typeface="Arial" charset="0"/>
              </a:rPr>
              <a:t>PERLE Timeline for TDR phase and beyond </a:t>
            </a:r>
            <a:endParaRPr lang="en-GB" dirty="0">
              <a:solidFill>
                <a:schemeClr val="accent5">
                  <a:lumMod val="75000"/>
                </a:schemeClr>
              </a:solidFill>
              <a:latin typeface="+mn-lt"/>
            </a:endParaRPr>
          </a:p>
        </p:txBody>
      </p:sp>
      <p:sp>
        <p:nvSpPr>
          <p:cNvPr id="65" name="Rectangle : coins arrondis 64">
            <a:extLst>
              <a:ext uri="{FF2B5EF4-FFF2-40B4-BE49-F238E27FC236}">
                <a16:creationId xmlns:a16="http://schemas.microsoft.com/office/drawing/2014/main" id="{4E24F4C1-E9B7-FE8D-852E-C47081D536E4}"/>
              </a:ext>
            </a:extLst>
          </p:cNvPr>
          <p:cNvSpPr/>
          <p:nvPr/>
        </p:nvSpPr>
        <p:spPr>
          <a:xfrm>
            <a:off x="559832" y="1013520"/>
            <a:ext cx="3170284" cy="504000"/>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rPr>
              <a:t>Technical Design phase (TDR)</a:t>
            </a:r>
          </a:p>
        </p:txBody>
      </p:sp>
      <p:sp>
        <p:nvSpPr>
          <p:cNvPr id="2" name="Rectangle : coins arrondis 1">
            <a:extLst>
              <a:ext uri="{FF2B5EF4-FFF2-40B4-BE49-F238E27FC236}">
                <a16:creationId xmlns:a16="http://schemas.microsoft.com/office/drawing/2014/main" id="{DD84B7C3-592A-331F-1E58-0B249AEBC908}"/>
              </a:ext>
            </a:extLst>
          </p:cNvPr>
          <p:cNvSpPr/>
          <p:nvPr/>
        </p:nvSpPr>
        <p:spPr>
          <a:xfrm>
            <a:off x="2613368" y="2399551"/>
            <a:ext cx="7453450" cy="504000"/>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rPr>
              <a:t>Installation phases </a:t>
            </a:r>
          </a:p>
        </p:txBody>
      </p:sp>
      <p:sp>
        <p:nvSpPr>
          <p:cNvPr id="3" name="Rectangle : coins arrondis 2">
            <a:extLst>
              <a:ext uri="{FF2B5EF4-FFF2-40B4-BE49-F238E27FC236}">
                <a16:creationId xmlns:a16="http://schemas.microsoft.com/office/drawing/2014/main" id="{9D0DA776-5C4D-9B70-9884-53DA7FE65463}"/>
              </a:ext>
            </a:extLst>
          </p:cNvPr>
          <p:cNvSpPr/>
          <p:nvPr/>
        </p:nvSpPr>
        <p:spPr>
          <a:xfrm>
            <a:off x="2613368" y="3080972"/>
            <a:ext cx="4284570" cy="468000"/>
          </a:xfrm>
          <a:prstGeom prst="round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Phase 1: </a:t>
            </a:r>
            <a:r>
              <a:rPr lang="fr-FR" sz="1600" b="1" dirty="0">
                <a:solidFill>
                  <a:schemeClr val="tx1"/>
                </a:solidFill>
                <a:effectLst/>
                <a:ea typeface="Calibri" panose="020F0502020204030204" pitchFamily="34" charset="0"/>
                <a:cs typeface="Times New Roman" panose="02020603050405020304" pitchFamily="18" charset="0"/>
              </a:rPr>
              <a:t>Installation of the injection line</a:t>
            </a:r>
            <a:endParaRPr lang="en-GB" sz="1600" b="1" dirty="0">
              <a:solidFill>
                <a:schemeClr val="tx1"/>
              </a:solidFill>
            </a:endParaRPr>
          </a:p>
        </p:txBody>
      </p:sp>
      <p:sp>
        <p:nvSpPr>
          <p:cNvPr id="4" name="Rectangle : coins arrondis 3">
            <a:extLst>
              <a:ext uri="{FF2B5EF4-FFF2-40B4-BE49-F238E27FC236}">
                <a16:creationId xmlns:a16="http://schemas.microsoft.com/office/drawing/2014/main" id="{3D4A0D50-468C-162E-62C8-C5E564C7454E}"/>
              </a:ext>
            </a:extLst>
          </p:cNvPr>
          <p:cNvSpPr/>
          <p:nvPr/>
        </p:nvSpPr>
        <p:spPr>
          <a:xfrm>
            <a:off x="3730115" y="3821832"/>
            <a:ext cx="3960440" cy="468000"/>
          </a:xfrm>
          <a:prstGeom prst="round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Phase 2: PERLE </a:t>
            </a:r>
            <a:r>
              <a:rPr lang="en-GB" sz="1600" b="1" dirty="0">
                <a:solidFill>
                  <a:schemeClr val="tx1"/>
                </a:solidFill>
                <a:effectLst/>
                <a:ea typeface="Calibri" panose="020F0502020204030204" pitchFamily="34" charset="0"/>
                <a:cs typeface="Times New Roman" panose="02020603050405020304" pitchFamily="18" charset="0"/>
              </a:rPr>
              <a:t>250 MeV version</a:t>
            </a:r>
            <a:endParaRPr lang="en-GB" sz="1600" b="1" dirty="0">
              <a:solidFill>
                <a:schemeClr val="tx1"/>
              </a:solidFill>
            </a:endParaRPr>
          </a:p>
        </p:txBody>
      </p:sp>
      <p:sp>
        <p:nvSpPr>
          <p:cNvPr id="10" name="Rectangle 9">
            <a:extLst>
              <a:ext uri="{FF2B5EF4-FFF2-40B4-BE49-F238E27FC236}">
                <a16:creationId xmlns:a16="http://schemas.microsoft.com/office/drawing/2014/main" id="{6C2477F6-647B-2AD7-3BA1-81C5D011C4EE}"/>
              </a:ext>
            </a:extLst>
          </p:cNvPr>
          <p:cNvSpPr/>
          <p:nvPr/>
        </p:nvSpPr>
        <p:spPr>
          <a:xfrm>
            <a:off x="6898555" y="5117975"/>
            <a:ext cx="792000" cy="30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25A97E32-F5E8-543F-E094-971ED08CCF76}"/>
              </a:ext>
            </a:extLst>
          </p:cNvPr>
          <p:cNvSpPr/>
          <p:nvPr/>
        </p:nvSpPr>
        <p:spPr>
          <a:xfrm>
            <a:off x="6106467" y="5117976"/>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a:extLst>
              <a:ext uri="{FF2B5EF4-FFF2-40B4-BE49-F238E27FC236}">
                <a16:creationId xmlns:a16="http://schemas.microsoft.com/office/drawing/2014/main" id="{B02E3EDF-3AD9-C808-12C3-101D165385C4}"/>
              </a:ext>
            </a:extLst>
          </p:cNvPr>
          <p:cNvSpPr/>
          <p:nvPr/>
        </p:nvSpPr>
        <p:spPr>
          <a:xfrm>
            <a:off x="5314379" y="5117976"/>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a:extLst>
              <a:ext uri="{FF2B5EF4-FFF2-40B4-BE49-F238E27FC236}">
                <a16:creationId xmlns:a16="http://schemas.microsoft.com/office/drawing/2014/main" id="{86B4F219-5E1D-23C6-C8F5-B497EC014AB9}"/>
              </a:ext>
            </a:extLst>
          </p:cNvPr>
          <p:cNvSpPr/>
          <p:nvPr/>
        </p:nvSpPr>
        <p:spPr>
          <a:xfrm>
            <a:off x="4522291" y="5117976"/>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CB1D59AE-0057-4B9A-8BAA-8D14BA57132D}"/>
              </a:ext>
            </a:extLst>
          </p:cNvPr>
          <p:cNvSpPr/>
          <p:nvPr/>
        </p:nvSpPr>
        <p:spPr>
          <a:xfrm>
            <a:off x="3730203" y="5117976"/>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a:extLst>
              <a:ext uri="{FF2B5EF4-FFF2-40B4-BE49-F238E27FC236}">
                <a16:creationId xmlns:a16="http://schemas.microsoft.com/office/drawing/2014/main" id="{3CE3B30E-03DC-17C3-6075-07E4D8566BB4}"/>
              </a:ext>
            </a:extLst>
          </p:cNvPr>
          <p:cNvSpPr/>
          <p:nvPr/>
        </p:nvSpPr>
        <p:spPr>
          <a:xfrm>
            <a:off x="2938115" y="5117976"/>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a:extLst>
              <a:ext uri="{FF2B5EF4-FFF2-40B4-BE49-F238E27FC236}">
                <a16:creationId xmlns:a16="http://schemas.microsoft.com/office/drawing/2014/main" id="{85470D6B-4471-9942-984D-8B0786532083}"/>
              </a:ext>
            </a:extLst>
          </p:cNvPr>
          <p:cNvSpPr/>
          <p:nvPr/>
        </p:nvSpPr>
        <p:spPr>
          <a:xfrm>
            <a:off x="2146027" y="5117976"/>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a:extLst>
              <a:ext uri="{FF2B5EF4-FFF2-40B4-BE49-F238E27FC236}">
                <a16:creationId xmlns:a16="http://schemas.microsoft.com/office/drawing/2014/main" id="{66D2961D-23D2-199E-0019-134D0E91B613}"/>
              </a:ext>
            </a:extLst>
          </p:cNvPr>
          <p:cNvSpPr/>
          <p:nvPr/>
        </p:nvSpPr>
        <p:spPr>
          <a:xfrm>
            <a:off x="1353939" y="5117976"/>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Rectangle 20">
            <a:extLst>
              <a:ext uri="{FF2B5EF4-FFF2-40B4-BE49-F238E27FC236}">
                <a16:creationId xmlns:a16="http://schemas.microsoft.com/office/drawing/2014/main" id="{9638FE03-4DA9-8E2E-6DBA-E138ECCC2C59}"/>
              </a:ext>
            </a:extLst>
          </p:cNvPr>
          <p:cNvSpPr/>
          <p:nvPr/>
        </p:nvSpPr>
        <p:spPr>
          <a:xfrm>
            <a:off x="7690643" y="5117976"/>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Rectangle : avec coins arrondis en haut 21">
            <a:extLst>
              <a:ext uri="{FF2B5EF4-FFF2-40B4-BE49-F238E27FC236}">
                <a16:creationId xmlns:a16="http://schemas.microsoft.com/office/drawing/2014/main" id="{9022437A-8C55-A05B-6FA5-B381856EB495}"/>
              </a:ext>
            </a:extLst>
          </p:cNvPr>
          <p:cNvSpPr/>
          <p:nvPr/>
        </p:nvSpPr>
        <p:spPr>
          <a:xfrm rot="5400000">
            <a:off x="9509688" y="4883108"/>
            <a:ext cx="322263" cy="792000"/>
          </a:xfrm>
          <a:prstGeom prst="round2Same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Rectangle : avec coins arrondis en haut 23">
            <a:extLst>
              <a:ext uri="{FF2B5EF4-FFF2-40B4-BE49-F238E27FC236}">
                <a16:creationId xmlns:a16="http://schemas.microsoft.com/office/drawing/2014/main" id="{B4D279CF-999E-51DA-BB1E-40B1A7787AE0}"/>
              </a:ext>
            </a:extLst>
          </p:cNvPr>
          <p:cNvSpPr/>
          <p:nvPr/>
        </p:nvSpPr>
        <p:spPr>
          <a:xfrm rot="16200000">
            <a:off x="796719" y="4883108"/>
            <a:ext cx="322263" cy="792000"/>
          </a:xfrm>
          <a:prstGeom prst="round2Same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ZoneTexte 24">
            <a:extLst>
              <a:ext uri="{FF2B5EF4-FFF2-40B4-BE49-F238E27FC236}">
                <a16:creationId xmlns:a16="http://schemas.microsoft.com/office/drawing/2014/main" id="{5077C372-C4B9-26BB-C1F2-1A57EE15B76E}"/>
              </a:ext>
            </a:extLst>
          </p:cNvPr>
          <p:cNvSpPr txBox="1"/>
          <p:nvPr/>
        </p:nvSpPr>
        <p:spPr>
          <a:xfrm>
            <a:off x="669964" y="5117976"/>
            <a:ext cx="611967" cy="307777"/>
          </a:xfrm>
          <a:prstGeom prst="rect">
            <a:avLst/>
          </a:prstGeom>
          <a:noFill/>
        </p:spPr>
        <p:txBody>
          <a:bodyPr wrap="square" rtlCol="0">
            <a:spAutoFit/>
          </a:bodyPr>
          <a:lstStyle/>
          <a:p>
            <a:pPr algn="ctr"/>
            <a:r>
              <a:rPr lang="en-GB" sz="1400" dirty="0">
                <a:solidFill>
                  <a:schemeClr val="bg1"/>
                </a:solidFill>
                <a:latin typeface="+mn-lt"/>
              </a:rPr>
              <a:t>2020</a:t>
            </a:r>
          </a:p>
        </p:txBody>
      </p:sp>
      <p:sp>
        <p:nvSpPr>
          <p:cNvPr id="27" name="ZoneTexte 26">
            <a:extLst>
              <a:ext uri="{FF2B5EF4-FFF2-40B4-BE49-F238E27FC236}">
                <a16:creationId xmlns:a16="http://schemas.microsoft.com/office/drawing/2014/main" id="{60FD751B-3A45-548A-D350-36EE0CA02D9F}"/>
              </a:ext>
            </a:extLst>
          </p:cNvPr>
          <p:cNvSpPr txBox="1"/>
          <p:nvPr/>
        </p:nvSpPr>
        <p:spPr>
          <a:xfrm>
            <a:off x="1425948" y="5117976"/>
            <a:ext cx="611967" cy="307777"/>
          </a:xfrm>
          <a:prstGeom prst="rect">
            <a:avLst/>
          </a:prstGeom>
          <a:noFill/>
        </p:spPr>
        <p:txBody>
          <a:bodyPr wrap="square" rtlCol="0">
            <a:spAutoFit/>
          </a:bodyPr>
          <a:lstStyle/>
          <a:p>
            <a:pPr algn="ctr"/>
            <a:r>
              <a:rPr lang="en-GB" sz="1400" dirty="0">
                <a:solidFill>
                  <a:schemeClr val="bg1"/>
                </a:solidFill>
                <a:latin typeface="+mn-lt"/>
              </a:rPr>
              <a:t>2021</a:t>
            </a:r>
          </a:p>
        </p:txBody>
      </p:sp>
      <p:sp>
        <p:nvSpPr>
          <p:cNvPr id="28" name="ZoneTexte 27">
            <a:extLst>
              <a:ext uri="{FF2B5EF4-FFF2-40B4-BE49-F238E27FC236}">
                <a16:creationId xmlns:a16="http://schemas.microsoft.com/office/drawing/2014/main" id="{361CDF10-0AB3-C6E7-0B5D-D66DF2A6CA69}"/>
              </a:ext>
            </a:extLst>
          </p:cNvPr>
          <p:cNvSpPr txBox="1"/>
          <p:nvPr/>
        </p:nvSpPr>
        <p:spPr>
          <a:xfrm>
            <a:off x="2253939" y="5117976"/>
            <a:ext cx="611967" cy="307777"/>
          </a:xfrm>
          <a:prstGeom prst="rect">
            <a:avLst/>
          </a:prstGeom>
          <a:noFill/>
        </p:spPr>
        <p:txBody>
          <a:bodyPr wrap="square" rtlCol="0">
            <a:spAutoFit/>
          </a:bodyPr>
          <a:lstStyle/>
          <a:p>
            <a:pPr algn="ctr"/>
            <a:r>
              <a:rPr lang="en-GB" sz="1400" dirty="0">
                <a:solidFill>
                  <a:schemeClr val="bg1"/>
                </a:solidFill>
                <a:latin typeface="+mn-lt"/>
              </a:rPr>
              <a:t>2022</a:t>
            </a:r>
          </a:p>
        </p:txBody>
      </p:sp>
      <p:sp>
        <p:nvSpPr>
          <p:cNvPr id="29" name="ZoneTexte 28">
            <a:extLst>
              <a:ext uri="{FF2B5EF4-FFF2-40B4-BE49-F238E27FC236}">
                <a16:creationId xmlns:a16="http://schemas.microsoft.com/office/drawing/2014/main" id="{172404AB-442B-788C-6233-985A5BB9C47C}"/>
              </a:ext>
            </a:extLst>
          </p:cNvPr>
          <p:cNvSpPr txBox="1"/>
          <p:nvPr/>
        </p:nvSpPr>
        <p:spPr>
          <a:xfrm>
            <a:off x="2974220" y="5117976"/>
            <a:ext cx="611967" cy="307777"/>
          </a:xfrm>
          <a:prstGeom prst="rect">
            <a:avLst/>
          </a:prstGeom>
          <a:noFill/>
          <a:ln>
            <a:noFill/>
          </a:ln>
        </p:spPr>
        <p:txBody>
          <a:bodyPr wrap="square" rtlCol="0">
            <a:spAutoFit/>
          </a:bodyPr>
          <a:lstStyle/>
          <a:p>
            <a:pPr algn="ctr"/>
            <a:r>
              <a:rPr lang="en-GB" sz="1400" dirty="0">
                <a:solidFill>
                  <a:schemeClr val="bg1"/>
                </a:solidFill>
                <a:latin typeface="+mn-lt"/>
              </a:rPr>
              <a:t>2023</a:t>
            </a:r>
          </a:p>
        </p:txBody>
      </p:sp>
      <p:sp>
        <p:nvSpPr>
          <p:cNvPr id="30" name="ZoneTexte 29">
            <a:extLst>
              <a:ext uri="{FF2B5EF4-FFF2-40B4-BE49-F238E27FC236}">
                <a16:creationId xmlns:a16="http://schemas.microsoft.com/office/drawing/2014/main" id="{270527EE-7502-5613-6499-C4E9F5BCBC7F}"/>
              </a:ext>
            </a:extLst>
          </p:cNvPr>
          <p:cNvSpPr txBox="1"/>
          <p:nvPr/>
        </p:nvSpPr>
        <p:spPr>
          <a:xfrm>
            <a:off x="3838316" y="5117976"/>
            <a:ext cx="611967" cy="307777"/>
          </a:xfrm>
          <a:prstGeom prst="rect">
            <a:avLst/>
          </a:prstGeom>
          <a:noFill/>
        </p:spPr>
        <p:txBody>
          <a:bodyPr wrap="square" rtlCol="0">
            <a:spAutoFit/>
          </a:bodyPr>
          <a:lstStyle/>
          <a:p>
            <a:pPr algn="ctr"/>
            <a:r>
              <a:rPr lang="en-GB" sz="1400" dirty="0">
                <a:solidFill>
                  <a:schemeClr val="bg1"/>
                </a:solidFill>
                <a:latin typeface="+mn-lt"/>
              </a:rPr>
              <a:t>2024</a:t>
            </a:r>
          </a:p>
        </p:txBody>
      </p:sp>
      <p:sp>
        <p:nvSpPr>
          <p:cNvPr id="31" name="ZoneTexte 30">
            <a:extLst>
              <a:ext uri="{FF2B5EF4-FFF2-40B4-BE49-F238E27FC236}">
                <a16:creationId xmlns:a16="http://schemas.microsoft.com/office/drawing/2014/main" id="{54F5567F-CE11-C7F4-3CDC-5EC535210A7E}"/>
              </a:ext>
            </a:extLst>
          </p:cNvPr>
          <p:cNvSpPr txBox="1"/>
          <p:nvPr/>
        </p:nvSpPr>
        <p:spPr>
          <a:xfrm>
            <a:off x="4594299" y="5117976"/>
            <a:ext cx="611967" cy="307777"/>
          </a:xfrm>
          <a:prstGeom prst="rect">
            <a:avLst/>
          </a:prstGeom>
          <a:noFill/>
        </p:spPr>
        <p:txBody>
          <a:bodyPr wrap="square" rtlCol="0">
            <a:spAutoFit/>
          </a:bodyPr>
          <a:lstStyle/>
          <a:p>
            <a:pPr algn="ctr"/>
            <a:r>
              <a:rPr lang="en-GB" sz="1400" dirty="0">
                <a:solidFill>
                  <a:schemeClr val="bg1"/>
                </a:solidFill>
                <a:latin typeface="+mn-lt"/>
              </a:rPr>
              <a:t>2025</a:t>
            </a:r>
          </a:p>
        </p:txBody>
      </p:sp>
      <p:sp>
        <p:nvSpPr>
          <p:cNvPr id="32" name="ZoneTexte 31">
            <a:extLst>
              <a:ext uri="{FF2B5EF4-FFF2-40B4-BE49-F238E27FC236}">
                <a16:creationId xmlns:a16="http://schemas.microsoft.com/office/drawing/2014/main" id="{5DB18641-B3A8-8F7E-B4AD-0CA0D562E98D}"/>
              </a:ext>
            </a:extLst>
          </p:cNvPr>
          <p:cNvSpPr txBox="1"/>
          <p:nvPr/>
        </p:nvSpPr>
        <p:spPr>
          <a:xfrm>
            <a:off x="5458396" y="5117976"/>
            <a:ext cx="611967" cy="307777"/>
          </a:xfrm>
          <a:prstGeom prst="rect">
            <a:avLst/>
          </a:prstGeom>
          <a:noFill/>
        </p:spPr>
        <p:txBody>
          <a:bodyPr wrap="square" rtlCol="0">
            <a:spAutoFit/>
          </a:bodyPr>
          <a:lstStyle/>
          <a:p>
            <a:pPr algn="ctr"/>
            <a:r>
              <a:rPr lang="en-GB" sz="1400" dirty="0">
                <a:solidFill>
                  <a:schemeClr val="bg1"/>
                </a:solidFill>
                <a:latin typeface="+mn-lt"/>
              </a:rPr>
              <a:t>2026</a:t>
            </a:r>
          </a:p>
        </p:txBody>
      </p:sp>
      <p:sp>
        <p:nvSpPr>
          <p:cNvPr id="33" name="ZoneTexte 32">
            <a:extLst>
              <a:ext uri="{FF2B5EF4-FFF2-40B4-BE49-F238E27FC236}">
                <a16:creationId xmlns:a16="http://schemas.microsoft.com/office/drawing/2014/main" id="{99A4E00A-107D-803D-A16E-5D436CB6984C}"/>
              </a:ext>
            </a:extLst>
          </p:cNvPr>
          <p:cNvSpPr txBox="1"/>
          <p:nvPr/>
        </p:nvSpPr>
        <p:spPr>
          <a:xfrm>
            <a:off x="6214580" y="5117976"/>
            <a:ext cx="611967" cy="307777"/>
          </a:xfrm>
          <a:prstGeom prst="rect">
            <a:avLst/>
          </a:prstGeom>
          <a:noFill/>
        </p:spPr>
        <p:txBody>
          <a:bodyPr wrap="square" rtlCol="0">
            <a:spAutoFit/>
          </a:bodyPr>
          <a:lstStyle/>
          <a:p>
            <a:pPr algn="ctr"/>
            <a:r>
              <a:rPr lang="en-GB" sz="1400" dirty="0">
                <a:solidFill>
                  <a:schemeClr val="bg1"/>
                </a:solidFill>
                <a:latin typeface="+mn-lt"/>
              </a:rPr>
              <a:t>2027</a:t>
            </a:r>
          </a:p>
        </p:txBody>
      </p:sp>
      <p:sp>
        <p:nvSpPr>
          <p:cNvPr id="34" name="ZoneTexte 33">
            <a:extLst>
              <a:ext uri="{FF2B5EF4-FFF2-40B4-BE49-F238E27FC236}">
                <a16:creationId xmlns:a16="http://schemas.microsoft.com/office/drawing/2014/main" id="{6D190B62-1850-A4DB-14EE-B236D070D3F1}"/>
              </a:ext>
            </a:extLst>
          </p:cNvPr>
          <p:cNvSpPr txBox="1"/>
          <p:nvPr/>
        </p:nvSpPr>
        <p:spPr>
          <a:xfrm>
            <a:off x="7006668" y="5117976"/>
            <a:ext cx="611967" cy="307777"/>
          </a:xfrm>
          <a:prstGeom prst="rect">
            <a:avLst/>
          </a:prstGeom>
          <a:noFill/>
        </p:spPr>
        <p:txBody>
          <a:bodyPr wrap="square" rtlCol="0">
            <a:spAutoFit/>
          </a:bodyPr>
          <a:lstStyle/>
          <a:p>
            <a:pPr algn="ctr"/>
            <a:r>
              <a:rPr lang="en-GB" sz="1400" dirty="0">
                <a:solidFill>
                  <a:schemeClr val="bg1"/>
                </a:solidFill>
                <a:latin typeface="+mn-lt"/>
              </a:rPr>
              <a:t>2028</a:t>
            </a:r>
          </a:p>
        </p:txBody>
      </p:sp>
      <p:sp>
        <p:nvSpPr>
          <p:cNvPr id="35" name="ZoneTexte 34">
            <a:extLst>
              <a:ext uri="{FF2B5EF4-FFF2-40B4-BE49-F238E27FC236}">
                <a16:creationId xmlns:a16="http://schemas.microsoft.com/office/drawing/2014/main" id="{D4022CF7-7825-604A-56DC-8D93ECDAEDE4}"/>
              </a:ext>
            </a:extLst>
          </p:cNvPr>
          <p:cNvSpPr txBox="1"/>
          <p:nvPr/>
        </p:nvSpPr>
        <p:spPr>
          <a:xfrm>
            <a:off x="7798756" y="5117976"/>
            <a:ext cx="611967" cy="307777"/>
          </a:xfrm>
          <a:prstGeom prst="rect">
            <a:avLst/>
          </a:prstGeom>
          <a:noFill/>
        </p:spPr>
        <p:txBody>
          <a:bodyPr wrap="square" rtlCol="0">
            <a:spAutoFit/>
          </a:bodyPr>
          <a:lstStyle/>
          <a:p>
            <a:pPr algn="ctr"/>
            <a:r>
              <a:rPr lang="en-GB" sz="1400" dirty="0">
                <a:solidFill>
                  <a:schemeClr val="bg1"/>
                </a:solidFill>
                <a:latin typeface="+mn-lt"/>
              </a:rPr>
              <a:t>2029</a:t>
            </a:r>
          </a:p>
        </p:txBody>
      </p:sp>
      <p:sp>
        <p:nvSpPr>
          <p:cNvPr id="36" name="ZoneTexte 35">
            <a:extLst>
              <a:ext uri="{FF2B5EF4-FFF2-40B4-BE49-F238E27FC236}">
                <a16:creationId xmlns:a16="http://schemas.microsoft.com/office/drawing/2014/main" id="{9BA7326D-10EE-521D-88B7-25E88C0139D2}"/>
              </a:ext>
            </a:extLst>
          </p:cNvPr>
          <p:cNvSpPr txBox="1"/>
          <p:nvPr/>
        </p:nvSpPr>
        <p:spPr>
          <a:xfrm>
            <a:off x="9346940" y="5117976"/>
            <a:ext cx="611967" cy="307777"/>
          </a:xfrm>
          <a:prstGeom prst="rect">
            <a:avLst/>
          </a:prstGeom>
          <a:noFill/>
        </p:spPr>
        <p:txBody>
          <a:bodyPr wrap="square" rtlCol="0">
            <a:spAutoFit/>
          </a:bodyPr>
          <a:lstStyle/>
          <a:p>
            <a:pPr algn="ctr"/>
            <a:r>
              <a:rPr lang="en-GB" sz="1400" dirty="0">
                <a:solidFill>
                  <a:schemeClr val="bg1"/>
                </a:solidFill>
                <a:latin typeface="+mn-lt"/>
              </a:rPr>
              <a:t>2031</a:t>
            </a:r>
          </a:p>
        </p:txBody>
      </p:sp>
      <p:sp>
        <p:nvSpPr>
          <p:cNvPr id="37" name="Rectangle 36">
            <a:extLst>
              <a:ext uri="{FF2B5EF4-FFF2-40B4-BE49-F238E27FC236}">
                <a16:creationId xmlns:a16="http://schemas.microsoft.com/office/drawing/2014/main" id="{B0C78839-9E7C-9F31-3654-E02BEBACDC31}"/>
              </a:ext>
            </a:extLst>
          </p:cNvPr>
          <p:cNvSpPr/>
          <p:nvPr/>
        </p:nvSpPr>
        <p:spPr>
          <a:xfrm>
            <a:off x="8482819" y="5117976"/>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ZoneTexte 37">
            <a:extLst>
              <a:ext uri="{FF2B5EF4-FFF2-40B4-BE49-F238E27FC236}">
                <a16:creationId xmlns:a16="http://schemas.microsoft.com/office/drawing/2014/main" id="{2D281D5A-0634-7ECA-71EF-C512BE193675}"/>
              </a:ext>
            </a:extLst>
          </p:cNvPr>
          <p:cNvSpPr txBox="1"/>
          <p:nvPr/>
        </p:nvSpPr>
        <p:spPr>
          <a:xfrm>
            <a:off x="8590844" y="5117976"/>
            <a:ext cx="611967" cy="307777"/>
          </a:xfrm>
          <a:prstGeom prst="rect">
            <a:avLst/>
          </a:prstGeom>
          <a:noFill/>
        </p:spPr>
        <p:txBody>
          <a:bodyPr wrap="square" rtlCol="0">
            <a:spAutoFit/>
          </a:bodyPr>
          <a:lstStyle/>
          <a:p>
            <a:pPr algn="ctr"/>
            <a:r>
              <a:rPr lang="en-GB" sz="1400" dirty="0">
                <a:solidFill>
                  <a:schemeClr val="bg1"/>
                </a:solidFill>
                <a:latin typeface="+mn-lt"/>
              </a:rPr>
              <a:t>2030</a:t>
            </a:r>
          </a:p>
        </p:txBody>
      </p:sp>
      <p:sp>
        <p:nvSpPr>
          <p:cNvPr id="69" name="Rectangle : coins arrondis 68">
            <a:extLst>
              <a:ext uri="{FF2B5EF4-FFF2-40B4-BE49-F238E27FC236}">
                <a16:creationId xmlns:a16="http://schemas.microsoft.com/office/drawing/2014/main" id="{999F76B1-4A64-2A3B-1BAC-1C871A7A45BC}"/>
              </a:ext>
            </a:extLst>
          </p:cNvPr>
          <p:cNvSpPr/>
          <p:nvPr/>
        </p:nvSpPr>
        <p:spPr>
          <a:xfrm>
            <a:off x="2144005" y="1712820"/>
            <a:ext cx="3170284" cy="504000"/>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rPr>
              <a:t>Prepare to Build phase (P2B)</a:t>
            </a:r>
          </a:p>
        </p:txBody>
      </p:sp>
      <p:cxnSp>
        <p:nvCxnSpPr>
          <p:cNvPr id="49" name="Connecteur droit 48">
            <a:extLst>
              <a:ext uri="{FF2B5EF4-FFF2-40B4-BE49-F238E27FC236}">
                <a16:creationId xmlns:a16="http://schemas.microsoft.com/office/drawing/2014/main" id="{C37D5FF4-E5CC-EA5F-D283-0D9D021BA546}"/>
              </a:ext>
            </a:extLst>
          </p:cNvPr>
          <p:cNvCxnSpPr>
            <a:cxnSpLocks/>
            <a:stCxn id="3" idx="3"/>
          </p:cNvCxnSpPr>
          <p:nvPr/>
        </p:nvCxnSpPr>
        <p:spPr>
          <a:xfrm>
            <a:off x="6897938" y="3314972"/>
            <a:ext cx="617" cy="19554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A14DA5BC-4011-24E5-DEC8-2FEEF0E58587}"/>
              </a:ext>
            </a:extLst>
          </p:cNvPr>
          <p:cNvCxnSpPr/>
          <p:nvPr/>
        </p:nvCxnSpPr>
        <p:spPr>
          <a:xfrm>
            <a:off x="561851" y="1445568"/>
            <a:ext cx="0" cy="36724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72D6BB78-90A6-5DFB-1091-BB7487EE0AA4}"/>
              </a:ext>
            </a:extLst>
          </p:cNvPr>
          <p:cNvCxnSpPr>
            <a:cxnSpLocks/>
          </p:cNvCxnSpPr>
          <p:nvPr/>
        </p:nvCxnSpPr>
        <p:spPr>
          <a:xfrm>
            <a:off x="2610380" y="2819183"/>
            <a:ext cx="2021" cy="23042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8" name="Image 77">
            <a:extLst>
              <a:ext uri="{FF2B5EF4-FFF2-40B4-BE49-F238E27FC236}">
                <a16:creationId xmlns:a16="http://schemas.microsoft.com/office/drawing/2014/main" id="{712191FC-0112-5658-7127-8BB74EFBEE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5508" y="2957736"/>
            <a:ext cx="2613367" cy="1307769"/>
          </a:xfrm>
          <a:prstGeom prst="rect">
            <a:avLst/>
          </a:prstGeom>
          <a:ln w="15875">
            <a:solidFill>
              <a:schemeClr val="tx1"/>
            </a:solidFill>
          </a:ln>
        </p:spPr>
      </p:pic>
      <p:cxnSp>
        <p:nvCxnSpPr>
          <p:cNvPr id="86" name="Connecteur droit 85">
            <a:extLst>
              <a:ext uri="{FF2B5EF4-FFF2-40B4-BE49-F238E27FC236}">
                <a16:creationId xmlns:a16="http://schemas.microsoft.com/office/drawing/2014/main" id="{9E1A8FFB-83BC-683C-47AF-B65987482553}"/>
              </a:ext>
            </a:extLst>
          </p:cNvPr>
          <p:cNvCxnSpPr>
            <a:cxnSpLocks/>
            <a:stCxn id="69" idx="1"/>
          </p:cNvCxnSpPr>
          <p:nvPr/>
        </p:nvCxnSpPr>
        <p:spPr>
          <a:xfrm>
            <a:off x="2144005" y="1964820"/>
            <a:ext cx="2022" cy="31531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D121CAAE-5A93-57BB-DFB6-16003DD7DE82}"/>
              </a:ext>
            </a:extLst>
          </p:cNvPr>
          <p:cNvCxnSpPr>
            <a:cxnSpLocks/>
          </p:cNvCxnSpPr>
          <p:nvPr/>
        </p:nvCxnSpPr>
        <p:spPr>
          <a:xfrm>
            <a:off x="10064887" y="2885729"/>
            <a:ext cx="0" cy="23042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9" name="Image 88">
            <a:extLst>
              <a:ext uri="{FF2B5EF4-FFF2-40B4-BE49-F238E27FC236}">
                <a16:creationId xmlns:a16="http://schemas.microsoft.com/office/drawing/2014/main" id="{811B6A4A-B447-2F4A-416E-9BFEB7E317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3204" y="3317776"/>
            <a:ext cx="2563743" cy="1568845"/>
          </a:xfrm>
          <a:prstGeom prst="rect">
            <a:avLst/>
          </a:prstGeom>
          <a:ln w="15875">
            <a:solidFill>
              <a:schemeClr val="tx1"/>
            </a:solidFill>
          </a:ln>
        </p:spPr>
      </p:pic>
      <p:pic>
        <p:nvPicPr>
          <p:cNvPr id="93" name="Image 92">
            <a:extLst>
              <a:ext uri="{FF2B5EF4-FFF2-40B4-BE49-F238E27FC236}">
                <a16:creationId xmlns:a16="http://schemas.microsoft.com/office/drawing/2014/main" id="{832CA654-48EA-3E7A-C341-2EA5C3A28C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3484" y="2957736"/>
            <a:ext cx="2319927" cy="1461659"/>
          </a:xfrm>
          <a:prstGeom prst="rect">
            <a:avLst/>
          </a:prstGeom>
          <a:ln w="15875">
            <a:solidFill>
              <a:schemeClr val="tx1"/>
            </a:solidFill>
          </a:ln>
        </p:spPr>
      </p:pic>
    </p:spTree>
    <p:extLst>
      <p:ext uri="{BB962C8B-B14F-4D97-AF65-F5344CB8AC3E}">
        <p14:creationId xmlns:p14="http://schemas.microsoft.com/office/powerpoint/2010/main" val="16292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linds(horizontal)">
                                      <p:cBhvr>
                                        <p:cTn id="7" dur="500"/>
                                        <p:tgtEl>
                                          <p:spTgt spid="65"/>
                                        </p:tgtEl>
                                      </p:cBhvr>
                                    </p:animEffect>
                                  </p:childTnLst>
                                </p:cTn>
                              </p:par>
                              <p:par>
                                <p:cTn id="8" presetID="3" presetClass="entr" presetSubtype="1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linds(horizontal)">
                                      <p:cBhvr>
                                        <p:cTn id="10" dur="500"/>
                                        <p:tgtEl>
                                          <p:spTgt spid="54"/>
                                        </p:tgtEl>
                                      </p:cBhvr>
                                    </p:animEffect>
                                  </p:childTnLst>
                                </p:cTn>
                              </p:par>
                              <p:par>
                                <p:cTn id="11" presetID="3" presetClass="entr" presetSubtype="1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linds(horizontal)">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blinds(horizontal)">
                                      <p:cBhvr>
                                        <p:cTn id="18" dur="500"/>
                                        <p:tgtEl>
                                          <p:spTgt spid="69"/>
                                        </p:tgtEl>
                                      </p:cBhvr>
                                    </p:animEffect>
                                  </p:childTnLst>
                                </p:cTn>
                              </p:par>
                              <p:par>
                                <p:cTn id="19" presetID="3" presetClass="entr" presetSubtype="1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blinds(horizontal)">
                                      <p:cBhvr>
                                        <p:cTn id="21" dur="500"/>
                                        <p:tgtEl>
                                          <p:spTgt spid="86"/>
                                        </p:tgtEl>
                                      </p:cBhvr>
                                    </p:animEffect>
                                  </p:childTnLst>
                                </p:cTn>
                              </p:par>
                              <p:par>
                                <p:cTn id="22" presetID="3" presetClass="entr" presetSubtype="1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linds(horizontal)">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linds(horizontal)">
                                      <p:cBhvr>
                                        <p:cTn id="29" dur="500"/>
                                        <p:tgtEl>
                                          <p:spTgt spid="5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par>
                                <p:cTn id="33" presetID="3" presetClass="entr" presetSubtype="1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blinds(horizontal)">
                                      <p:cBhvr>
                                        <p:cTn id="35" dur="500"/>
                                        <p:tgtEl>
                                          <p:spTgt spid="8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par>
                                <p:cTn id="41" presetID="3" presetClass="entr" presetSubtype="1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linds(horizontal)">
                                      <p:cBhvr>
                                        <p:cTn id="43" dur="500"/>
                                        <p:tgtEl>
                                          <p:spTgt spid="49"/>
                                        </p:tgtEl>
                                      </p:cBhvr>
                                    </p:animEffect>
                                  </p:childTnLst>
                                </p:cTn>
                              </p:par>
                              <p:par>
                                <p:cTn id="44" presetID="3" presetClass="entr" presetSubtype="10"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blinds(horizontal)">
                                      <p:cBhvr>
                                        <p:cTn id="46" dur="5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78"/>
                                        </p:tgtEl>
                                        <p:attrNameLst>
                                          <p:attrName>style.visibility</p:attrName>
                                        </p:attrNameLst>
                                      </p:cBhvr>
                                      <p:to>
                                        <p:strVal val="hidden"/>
                                      </p:to>
                                    </p:set>
                                  </p:childTnLst>
                                </p:cTn>
                              </p:par>
                              <p:par>
                                <p:cTn id="51" presetID="3" presetClass="entr" presetSubtype="1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linds(horizontal)">
                                      <p:cBhvr>
                                        <p:cTn id="53" dur="500"/>
                                        <p:tgtEl>
                                          <p:spTgt spid="4"/>
                                        </p:tgtEl>
                                      </p:cBhvr>
                                    </p:animEffect>
                                  </p:childTnLst>
                                </p:cTn>
                              </p:par>
                              <p:par>
                                <p:cTn id="54" presetID="3" presetClass="entr" presetSubtype="10"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blinds(horizontal)">
                                      <p:cBhvr>
                                        <p:cTn id="56" dur="500"/>
                                        <p:tgtEl>
                                          <p:spTgt spid="45"/>
                                        </p:tgtEl>
                                      </p:cBhvr>
                                    </p:animEffect>
                                  </p:childTnLst>
                                </p:cTn>
                              </p:par>
                              <p:par>
                                <p:cTn id="57" presetID="3" presetClass="entr" presetSubtype="10"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blinds(horizontal)">
                                      <p:cBhvr>
                                        <p:cTn id="59" dur="500"/>
                                        <p:tgtEl>
                                          <p:spTgt spid="89"/>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89"/>
                                        </p:tgtEl>
                                        <p:attrNameLst>
                                          <p:attrName>style.visibility</p:attrName>
                                        </p:attrNameLst>
                                      </p:cBhvr>
                                      <p:to>
                                        <p:strVal val="hidden"/>
                                      </p:to>
                                    </p:set>
                                  </p:childTnLst>
                                </p:cTn>
                              </p:par>
                              <p:par>
                                <p:cTn id="64" presetID="3" presetClass="entr" presetSubtype="10" fill="hold" grpId="0"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blinds(horizontal)">
                                      <p:cBhvr>
                                        <p:cTn id="66" dur="500"/>
                                        <p:tgtEl>
                                          <p:spTgt spid="5"/>
                                        </p:tgtEl>
                                      </p:cBhvr>
                                    </p:animEffect>
                                  </p:childTnLst>
                                </p:cTn>
                              </p:par>
                              <p:par>
                                <p:cTn id="67" presetID="3" presetClass="entr" presetSubtype="10" fill="hold" nodeType="with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blinds(horizontal)">
                                      <p:cBhvr>
                                        <p:cTn id="6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5" grpId="0" animBg="1"/>
      <p:bldP spid="2" grpId="0" animBg="1"/>
      <p:bldP spid="3" grpId="0" animBg="1"/>
      <p:bldP spid="4" grpId="0" animBg="1"/>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D78F4-3804-4F98-98D0-C1901C4E118E}"/>
              </a:ext>
            </a:extLst>
          </p:cNvPr>
          <p:cNvSpPr>
            <a:spLocks noGrp="1"/>
          </p:cNvSpPr>
          <p:nvPr>
            <p:ph type="title"/>
          </p:nvPr>
        </p:nvSpPr>
        <p:spPr>
          <a:xfrm>
            <a:off x="1137915" y="149424"/>
            <a:ext cx="5688632" cy="432048"/>
          </a:xfrm>
        </p:spPr>
        <p:txBody>
          <a:bodyPr/>
          <a:lstStyle/>
          <a:p>
            <a:r>
              <a:rPr lang="en-GB" dirty="0">
                <a:solidFill>
                  <a:schemeClr val="accent5">
                    <a:lumMod val="75000"/>
                  </a:schemeClr>
                </a:solidFill>
                <a:latin typeface="+mn-lt"/>
              </a:rPr>
              <a:t>Evaluation of the project</a:t>
            </a:r>
          </a:p>
        </p:txBody>
      </p:sp>
      <p:sp>
        <p:nvSpPr>
          <p:cNvPr id="11" name="Rectangle 10">
            <a:extLst>
              <a:ext uri="{FF2B5EF4-FFF2-40B4-BE49-F238E27FC236}">
                <a16:creationId xmlns:a16="http://schemas.microsoft.com/office/drawing/2014/main" id="{2ADE9B0A-5973-4AF4-A513-9D8CAF5137B6}"/>
              </a:ext>
            </a:extLst>
          </p:cNvPr>
          <p:cNvSpPr/>
          <p:nvPr/>
        </p:nvSpPr>
        <p:spPr>
          <a:xfrm>
            <a:off x="190843" y="942667"/>
            <a:ext cx="10391089" cy="4247317"/>
          </a:xfrm>
          <a:prstGeom prst="rect">
            <a:avLst/>
          </a:prstGeom>
        </p:spPr>
        <p:txBody>
          <a:bodyPr wrap="square">
            <a:spAutoFit/>
          </a:bodyPr>
          <a:lstStyle/>
          <a:p>
            <a:pPr algn="just"/>
            <a:r>
              <a:rPr lang="en-GB" sz="1500" kern="800" dirty="0">
                <a:solidFill>
                  <a:srgbClr val="000000"/>
                </a:solidFill>
                <a:latin typeface="+mn-lt"/>
                <a:ea typeface="Times New Roman" panose="02020603050405020304" pitchFamily="18" charset="0"/>
              </a:rPr>
              <a:t>In the last months, PERLE project was presented and reviewed by different lab instance:</a:t>
            </a:r>
          </a:p>
          <a:p>
            <a:pPr algn="just"/>
            <a:endParaRPr lang="en-GB" sz="1500" kern="800" dirty="0">
              <a:solidFill>
                <a:srgbClr val="000000"/>
              </a:solidFill>
              <a:latin typeface="+mn-lt"/>
              <a:ea typeface="Times New Roman" panose="02020603050405020304" pitchFamily="18" charset="0"/>
            </a:endParaRPr>
          </a:p>
          <a:p>
            <a:pPr marL="285750" indent="-285750" algn="just">
              <a:buFont typeface="Courier New" panose="02070309020205020404" pitchFamily="49" charset="0"/>
              <a:buChar char="o"/>
            </a:pPr>
            <a:r>
              <a:rPr lang="en-GB" sz="1500" kern="800" dirty="0">
                <a:solidFill>
                  <a:srgbClr val="000000"/>
                </a:solidFill>
                <a:latin typeface="+mn-lt"/>
                <a:ea typeface="Times New Roman" panose="02020603050405020304" pitchFamily="18" charset="0"/>
              </a:rPr>
              <a:t>October 19</a:t>
            </a:r>
            <a:r>
              <a:rPr lang="en-GB" sz="1500" kern="800" baseline="30000" dirty="0">
                <a:solidFill>
                  <a:srgbClr val="000000"/>
                </a:solidFill>
                <a:latin typeface="+mn-lt"/>
                <a:ea typeface="Times New Roman" panose="02020603050405020304" pitchFamily="18" charset="0"/>
              </a:rPr>
              <a:t>th</a:t>
            </a:r>
            <a:r>
              <a:rPr lang="en-GB" sz="1500" kern="800" dirty="0">
                <a:solidFill>
                  <a:srgbClr val="000000"/>
                </a:solidFill>
                <a:latin typeface="+mn-lt"/>
                <a:ea typeface="Times New Roman" panose="02020603050405020304" pitchFamily="18" charset="0"/>
              </a:rPr>
              <a:t> 2022: IJCLab Scientific and Strategic Council</a:t>
            </a:r>
          </a:p>
          <a:p>
            <a:pPr marL="285750" indent="-285750" algn="just">
              <a:buFont typeface="Courier New" panose="02070309020205020404" pitchFamily="49" charset="0"/>
              <a:buChar char="o"/>
            </a:pPr>
            <a:r>
              <a:rPr lang="en-GB" sz="1500" kern="800" dirty="0">
                <a:solidFill>
                  <a:srgbClr val="000000"/>
                </a:solidFill>
                <a:latin typeface="+mn-lt"/>
                <a:ea typeface="Times New Roman" panose="02020603050405020304" pitchFamily="18" charset="0"/>
              </a:rPr>
              <a:t>March 17</a:t>
            </a:r>
            <a:r>
              <a:rPr lang="en-GB" sz="1500" kern="800" baseline="30000" dirty="0">
                <a:solidFill>
                  <a:srgbClr val="000000"/>
                </a:solidFill>
                <a:latin typeface="+mn-lt"/>
                <a:ea typeface="Times New Roman" panose="02020603050405020304" pitchFamily="18" charset="0"/>
              </a:rPr>
              <a:t>th</a:t>
            </a:r>
            <a:r>
              <a:rPr lang="en-GB" sz="1500" kern="800" dirty="0">
                <a:solidFill>
                  <a:srgbClr val="000000"/>
                </a:solidFill>
                <a:latin typeface="+mn-lt"/>
                <a:ea typeface="Times New Roman" panose="02020603050405020304" pitchFamily="18" charset="0"/>
              </a:rPr>
              <a:t>  2023: IJCLab Scientific Council </a:t>
            </a:r>
          </a:p>
          <a:p>
            <a:pPr marL="285750" indent="-285750" algn="just">
              <a:buFont typeface="Courier New" panose="02070309020205020404" pitchFamily="49" charset="0"/>
              <a:buChar char="o"/>
            </a:pPr>
            <a:r>
              <a:rPr lang="en-GB" sz="1500" kern="800" dirty="0">
                <a:solidFill>
                  <a:srgbClr val="000000"/>
                </a:solidFill>
                <a:latin typeface="+mn-lt"/>
                <a:ea typeface="Times New Roman" panose="02020603050405020304" pitchFamily="18" charset="0"/>
              </a:rPr>
              <a:t>March 20</a:t>
            </a:r>
            <a:r>
              <a:rPr lang="en-GB" sz="1500" kern="800" baseline="30000" dirty="0">
                <a:solidFill>
                  <a:srgbClr val="000000"/>
                </a:solidFill>
                <a:latin typeface="+mn-lt"/>
                <a:ea typeface="Times New Roman" panose="02020603050405020304" pitchFamily="18" charset="0"/>
              </a:rPr>
              <a:t>th</a:t>
            </a:r>
            <a:r>
              <a:rPr lang="en-GB" sz="1500" kern="800" dirty="0">
                <a:solidFill>
                  <a:srgbClr val="000000"/>
                </a:solidFill>
                <a:latin typeface="+mn-lt"/>
                <a:ea typeface="Times New Roman" panose="02020603050405020304" pitchFamily="18" charset="0"/>
              </a:rPr>
              <a:t>, 2023: PERLE Steering Committee </a:t>
            </a:r>
          </a:p>
          <a:p>
            <a:pPr marL="285750" indent="-285750" algn="just">
              <a:buFont typeface="Courier New" panose="02070309020205020404" pitchFamily="49" charset="0"/>
              <a:buChar char="o"/>
            </a:pPr>
            <a:endParaRPr lang="en-GB" sz="1500" kern="800" dirty="0">
              <a:solidFill>
                <a:srgbClr val="000000"/>
              </a:solidFill>
              <a:latin typeface="+mn-lt"/>
              <a:ea typeface="Times New Roman" panose="02020603050405020304" pitchFamily="18" charset="0"/>
            </a:endParaRPr>
          </a:p>
          <a:p>
            <a:pPr algn="just"/>
            <a:r>
              <a:rPr lang="en-GB" sz="1500" kern="800" dirty="0">
                <a:solidFill>
                  <a:srgbClr val="000000"/>
                </a:solidFill>
                <a:latin typeface="+mn-lt"/>
                <a:ea typeface="Times New Roman" panose="02020603050405020304" pitchFamily="18" charset="0"/>
              </a:rPr>
              <a:t>The main recommendations are:</a:t>
            </a:r>
          </a:p>
          <a:p>
            <a:pPr algn="just"/>
            <a:endParaRPr lang="en-GB" sz="1500" kern="800" dirty="0">
              <a:latin typeface="+mn-lt"/>
              <a:ea typeface="Times New Roman" panose="02020603050405020304" pitchFamily="18" charset="0"/>
            </a:endParaRPr>
          </a:p>
          <a:p>
            <a:pPr marL="285750" indent="-285750" algn="just">
              <a:buFont typeface="Wingdings" pitchFamily="2" charset="2"/>
              <a:buChar char="§"/>
            </a:pPr>
            <a:r>
              <a:rPr lang="en-GB" sz="1500" kern="800" dirty="0">
                <a:latin typeface="+mn-lt"/>
                <a:ea typeface="Times New Roman" panose="02020603050405020304" pitchFamily="18" charset="0"/>
              </a:rPr>
              <a:t>More support (Manpower and fund) needed from the collaboration, especially in the upcoming construction phases.</a:t>
            </a:r>
          </a:p>
          <a:p>
            <a:pPr marL="285750" indent="-285750" algn="just">
              <a:buFont typeface="Wingdings" pitchFamily="2" charset="2"/>
              <a:buChar char="§"/>
            </a:pPr>
            <a:r>
              <a:rPr lang="en-GB" sz="1500" b="1" kern="800" dirty="0">
                <a:latin typeface="+mn-lt"/>
                <a:ea typeface="Times New Roman" panose="02020603050405020304" pitchFamily="18" charset="0"/>
              </a:rPr>
              <a:t>Manpower projection for the next phases</a:t>
            </a:r>
            <a:r>
              <a:rPr lang="en-GB" sz="1500" kern="800" dirty="0">
                <a:latin typeface="+mn-lt"/>
                <a:ea typeface="Times New Roman" panose="02020603050405020304" pitchFamily="18" charset="0"/>
              </a:rPr>
              <a:t>: still to be improved, especially by identifying missing expertise and back-up solutions, consolidation of the available resources at IJCLab over the years, identification and consolidation of collaboration members implication… </a:t>
            </a:r>
          </a:p>
          <a:p>
            <a:pPr marL="285750" indent="-285750" algn="just">
              <a:buFont typeface="Wingdings" pitchFamily="2" charset="2"/>
              <a:buChar char="§"/>
            </a:pPr>
            <a:r>
              <a:rPr lang="en-GB" sz="1500" b="1" kern="800" dirty="0">
                <a:latin typeface="+mn-lt"/>
                <a:ea typeface="Times New Roman" panose="02020603050405020304" pitchFamily="18" charset="0"/>
              </a:rPr>
              <a:t>The timeline </a:t>
            </a:r>
            <a:r>
              <a:rPr lang="en-GB" sz="1500" kern="800" dirty="0">
                <a:latin typeface="+mn-lt"/>
                <a:ea typeface="Times New Roman" panose="02020603050405020304" pitchFamily="18" charset="0"/>
              </a:rPr>
              <a:t>is very ambitious and success oriented: define scientific and technical milestones allowing to evaluate the project progress, especially regarding the expectations of the international community (ESPP roadmap).</a:t>
            </a:r>
          </a:p>
          <a:p>
            <a:pPr marL="285750" indent="-285750" algn="just">
              <a:buFont typeface="Wingdings" pitchFamily="2" charset="2"/>
              <a:buChar char="§"/>
            </a:pPr>
            <a:r>
              <a:rPr lang="en-GB" sz="1500" b="1" kern="800" dirty="0">
                <a:latin typeface="+mn-lt"/>
                <a:ea typeface="Times New Roman" panose="02020603050405020304" pitchFamily="18" charset="0"/>
              </a:rPr>
              <a:t>The Budget</a:t>
            </a:r>
            <a:r>
              <a:rPr lang="en-GB" sz="1500" kern="800" dirty="0">
                <a:latin typeface="+mn-lt"/>
                <a:ea typeface="Times New Roman" panose="02020603050405020304" pitchFamily="18" charset="0"/>
              </a:rPr>
              <a:t>: The lab could finance the first steps of the project and the opportunities it may have, but the project fund require more important fund and political support from several national and international bodies. We are encouraged to apply to the European and national call within a strong collaboration.</a:t>
            </a:r>
          </a:p>
          <a:p>
            <a:pPr marL="285750" indent="-285750" algn="just">
              <a:buFont typeface="Wingdings" pitchFamily="2" charset="2"/>
              <a:buChar char="§"/>
            </a:pPr>
            <a:r>
              <a:rPr lang="en-GB" sz="1500" kern="800" dirty="0">
                <a:latin typeface="+mn-lt"/>
                <a:ea typeface="Times New Roman" panose="02020603050405020304" pitchFamily="18" charset="0"/>
              </a:rPr>
              <a:t>Effort to be implemented soon to address the crucial question of </a:t>
            </a:r>
            <a:r>
              <a:rPr lang="en-GB" sz="1500" b="1" kern="800" dirty="0">
                <a:latin typeface="+mn-lt"/>
                <a:ea typeface="Times New Roman" panose="02020603050405020304" pitchFamily="18" charset="0"/>
              </a:rPr>
              <a:t>PERLE administrative classification </a:t>
            </a:r>
            <a:r>
              <a:rPr lang="en-GB" sz="1500" kern="800" dirty="0">
                <a:latin typeface="+mn-lt"/>
                <a:ea typeface="Times New Roman" panose="02020603050405020304" pitchFamily="18" charset="0"/>
              </a:rPr>
              <a:t>(Dossier ASN).       </a:t>
            </a:r>
          </a:p>
        </p:txBody>
      </p:sp>
      <p:sp>
        <p:nvSpPr>
          <p:cNvPr id="3" name="Espace réservé de la date 2">
            <a:extLst>
              <a:ext uri="{FF2B5EF4-FFF2-40B4-BE49-F238E27FC236}">
                <a16:creationId xmlns:a16="http://schemas.microsoft.com/office/drawing/2014/main" id="{71D41097-3F81-CB63-2B72-2AA462053890}"/>
              </a:ext>
            </a:extLst>
          </p:cNvPr>
          <p:cNvSpPr>
            <a:spLocks noGrp="1"/>
          </p:cNvSpPr>
          <p:nvPr>
            <p:ph type="dt" sz="half" idx="10"/>
          </p:nvPr>
        </p:nvSpPr>
        <p:spPr/>
        <p:txBody>
          <a:bodyPr/>
          <a:lstStyle/>
          <a:p>
            <a:r>
              <a:rPr lang="fr-FR"/>
              <a:t>12/04/2023</a:t>
            </a:r>
            <a:endParaRPr lang="fr-FR" dirty="0"/>
          </a:p>
        </p:txBody>
      </p:sp>
      <p:sp>
        <p:nvSpPr>
          <p:cNvPr id="4" name="Espace réservé du pied de page 3">
            <a:extLst>
              <a:ext uri="{FF2B5EF4-FFF2-40B4-BE49-F238E27FC236}">
                <a16:creationId xmlns:a16="http://schemas.microsoft.com/office/drawing/2014/main" id="{C4606FE6-2340-244B-788F-FED9FAAADD64}"/>
              </a:ext>
            </a:extLst>
          </p:cNvPr>
          <p:cNvSpPr>
            <a:spLocks noGrp="1"/>
          </p:cNvSpPr>
          <p:nvPr>
            <p:ph type="ftr" sz="quarter" idx="11"/>
          </p:nvPr>
        </p:nvSpPr>
        <p:spPr/>
        <p:txBody>
          <a:bodyPr/>
          <a:lstStyle/>
          <a:p>
            <a:r>
              <a:rPr lang="fr-FR"/>
              <a:t>PERLE-France Collaboration Meeting</a:t>
            </a:r>
            <a:endParaRPr lang="fr-FR" dirty="0"/>
          </a:p>
        </p:txBody>
      </p:sp>
      <p:sp>
        <p:nvSpPr>
          <p:cNvPr id="5" name="Espace réservé du numéro de diapositive 4">
            <a:extLst>
              <a:ext uri="{FF2B5EF4-FFF2-40B4-BE49-F238E27FC236}">
                <a16:creationId xmlns:a16="http://schemas.microsoft.com/office/drawing/2014/main" id="{3E8524A5-EB76-DACD-24B3-D405A879A7C7}"/>
              </a:ext>
            </a:extLst>
          </p:cNvPr>
          <p:cNvSpPr>
            <a:spLocks noGrp="1"/>
          </p:cNvSpPr>
          <p:nvPr>
            <p:ph type="sldNum" sz="quarter" idx="12"/>
          </p:nvPr>
        </p:nvSpPr>
        <p:spPr/>
        <p:txBody>
          <a:bodyPr/>
          <a:lstStyle/>
          <a:p>
            <a:fld id="{77E71596-5F9D-49C5-9701-16B3CA54319D}" type="slidenum">
              <a:rPr lang="fr-FR" smtClean="0"/>
              <a:pPr/>
              <a:t>5</a:t>
            </a:fld>
            <a:endParaRPr lang="fr-FR" dirty="0"/>
          </a:p>
        </p:txBody>
      </p:sp>
      <p:sp>
        <p:nvSpPr>
          <p:cNvPr id="6" name="ZoneTexte 5">
            <a:extLst>
              <a:ext uri="{FF2B5EF4-FFF2-40B4-BE49-F238E27FC236}">
                <a16:creationId xmlns:a16="http://schemas.microsoft.com/office/drawing/2014/main" id="{A1507AB2-387C-41BC-B20F-1B2C71CDF9B2}"/>
              </a:ext>
            </a:extLst>
          </p:cNvPr>
          <p:cNvSpPr txBox="1"/>
          <p:nvPr/>
        </p:nvSpPr>
        <p:spPr>
          <a:xfrm flipH="1">
            <a:off x="5581412" y="1445568"/>
            <a:ext cx="3240360" cy="307777"/>
          </a:xfrm>
          <a:prstGeom prst="rect">
            <a:avLst/>
          </a:prstGeom>
          <a:noFill/>
        </p:spPr>
        <p:txBody>
          <a:bodyPr wrap="square" rtlCol="0">
            <a:spAutoFit/>
          </a:bodyPr>
          <a:lstStyle/>
          <a:p>
            <a:r>
              <a:rPr lang="fr-FR" sz="1400" dirty="0" err="1">
                <a:highlight>
                  <a:srgbClr val="FFFF00"/>
                </a:highlight>
              </a:rPr>
              <a:t>Still</a:t>
            </a:r>
            <a:r>
              <a:rPr lang="fr-FR" sz="1400" dirty="0">
                <a:highlight>
                  <a:srgbClr val="FFFF00"/>
                </a:highlight>
              </a:rPr>
              <a:t> </a:t>
            </a:r>
            <a:r>
              <a:rPr lang="fr-FR" sz="1400" dirty="0" err="1">
                <a:highlight>
                  <a:srgbClr val="FFFF00"/>
                </a:highlight>
              </a:rPr>
              <a:t>waiting</a:t>
            </a:r>
            <a:r>
              <a:rPr lang="fr-FR" sz="1400" dirty="0">
                <a:highlight>
                  <a:srgbClr val="FFFF00"/>
                </a:highlight>
              </a:rPr>
              <a:t> for the </a:t>
            </a:r>
            <a:r>
              <a:rPr lang="fr-FR" sz="1400" dirty="0" err="1">
                <a:highlight>
                  <a:srgbClr val="FFFF00"/>
                </a:highlight>
              </a:rPr>
              <a:t>written</a:t>
            </a:r>
            <a:r>
              <a:rPr lang="fr-FR" sz="1400" dirty="0">
                <a:highlight>
                  <a:srgbClr val="FFFF00"/>
                </a:highlight>
              </a:rPr>
              <a:t> version</a:t>
            </a:r>
          </a:p>
        </p:txBody>
      </p:sp>
      <p:sp>
        <p:nvSpPr>
          <p:cNvPr id="7" name="Accolade fermante 6">
            <a:extLst>
              <a:ext uri="{FF2B5EF4-FFF2-40B4-BE49-F238E27FC236}">
                <a16:creationId xmlns:a16="http://schemas.microsoft.com/office/drawing/2014/main" id="{2ADBE958-7312-470F-A4AB-158E0010FA8F}"/>
              </a:ext>
            </a:extLst>
          </p:cNvPr>
          <p:cNvSpPr/>
          <p:nvPr/>
        </p:nvSpPr>
        <p:spPr>
          <a:xfrm>
            <a:off x="4990343" y="1373560"/>
            <a:ext cx="396044" cy="525269"/>
          </a:xfrm>
          <a:prstGeom prst="rightBrace">
            <a:avLst>
              <a:gd name="adj1" fmla="val 32109"/>
              <a:gd name="adj2" fmla="val 4841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08669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a:xfrm>
            <a:off x="8159407" y="5714820"/>
            <a:ext cx="2442447" cy="322263"/>
          </a:xfrm>
        </p:spPr>
        <p:txBody>
          <a:bodyPr/>
          <a:lstStyle/>
          <a:p>
            <a:fld id="{77E71596-5F9D-49C5-9701-16B3CA54319D}" type="slidenum">
              <a:rPr lang="en-ZA" smtClean="0">
                <a:latin typeface="+mn-lt"/>
              </a:rPr>
              <a:pPr/>
              <a:t>6</a:t>
            </a:fld>
            <a:endParaRPr lang="en-ZA" dirty="0">
              <a:latin typeface="+mn-lt"/>
            </a:endParaRPr>
          </a:p>
        </p:txBody>
      </p:sp>
      <p:sp>
        <p:nvSpPr>
          <p:cNvPr id="44" name="Titre 1">
            <a:extLst>
              <a:ext uri="{FF2B5EF4-FFF2-40B4-BE49-F238E27FC236}">
                <a16:creationId xmlns:a16="http://schemas.microsoft.com/office/drawing/2014/main" id="{14EA8F9C-9FBE-40EF-A024-83919B350420}"/>
              </a:ext>
            </a:extLst>
          </p:cNvPr>
          <p:cNvSpPr txBox="1">
            <a:spLocks/>
          </p:cNvSpPr>
          <p:nvPr/>
        </p:nvSpPr>
        <p:spPr>
          <a:xfrm>
            <a:off x="1023998" y="134157"/>
            <a:ext cx="8754877" cy="432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294B"/>
                </a:solidFill>
                <a:latin typeface="+mj-lt"/>
                <a:ea typeface="+mj-ea"/>
                <a:cs typeface="+mj-cs"/>
              </a:defRPr>
            </a:lvl1pPr>
          </a:lstStyle>
          <a:p>
            <a:pPr fontAlgn="auto">
              <a:spcAft>
                <a:spcPts val="0"/>
              </a:spcAft>
            </a:pPr>
            <a:r>
              <a:rPr lang="en-ZA" sz="2400" dirty="0">
                <a:solidFill>
                  <a:schemeClr val="accent5">
                    <a:lumMod val="75000"/>
                  </a:schemeClr>
                </a:solidFill>
                <a:latin typeface="+mn-lt"/>
              </a:rPr>
              <a:t>HR involvement and projection  - French level mostly</a:t>
            </a:r>
            <a:endParaRPr lang="en-GB" dirty="0">
              <a:solidFill>
                <a:schemeClr val="accent1">
                  <a:lumMod val="50000"/>
                </a:schemeClr>
              </a:solidFill>
              <a:latin typeface="+mn-lt"/>
            </a:endParaRPr>
          </a:p>
        </p:txBody>
      </p:sp>
      <p:sp>
        <p:nvSpPr>
          <p:cNvPr id="12" name="Espace réservé de la date 5">
            <a:extLst>
              <a:ext uri="{FF2B5EF4-FFF2-40B4-BE49-F238E27FC236}">
                <a16:creationId xmlns:a16="http://schemas.microsoft.com/office/drawing/2014/main" id="{15C4322D-68D2-24B6-F876-13616554DAD8}"/>
              </a:ext>
            </a:extLst>
          </p:cNvPr>
          <p:cNvSpPr>
            <a:spLocks noGrp="1"/>
          </p:cNvSpPr>
          <p:nvPr>
            <p:ph type="dt" sz="half" idx="10"/>
          </p:nvPr>
        </p:nvSpPr>
        <p:spPr>
          <a:xfrm>
            <a:off x="201812" y="5714820"/>
            <a:ext cx="2411556" cy="322263"/>
          </a:xfrm>
        </p:spPr>
        <p:txBody>
          <a:bodyPr/>
          <a:lstStyle/>
          <a:p>
            <a:r>
              <a:rPr lang="fr-FR">
                <a:latin typeface="+mn-lt"/>
              </a:rPr>
              <a:t>12/04/2023</a:t>
            </a:r>
          </a:p>
        </p:txBody>
      </p:sp>
      <p:sp>
        <p:nvSpPr>
          <p:cNvPr id="16" name="Espace réservé du pied de page 25">
            <a:extLst>
              <a:ext uri="{FF2B5EF4-FFF2-40B4-BE49-F238E27FC236}">
                <a16:creationId xmlns:a16="http://schemas.microsoft.com/office/drawing/2014/main" id="{6637AD5F-770E-AC61-63BB-04CFB82D65CE}"/>
              </a:ext>
            </a:extLst>
          </p:cNvPr>
          <p:cNvSpPr>
            <a:spLocks noGrp="1"/>
          </p:cNvSpPr>
          <p:nvPr>
            <p:ph type="ftr" sz="quarter" idx="11"/>
          </p:nvPr>
        </p:nvSpPr>
        <p:spPr>
          <a:xfrm>
            <a:off x="2938116" y="5714820"/>
            <a:ext cx="4896544" cy="322263"/>
          </a:xfrm>
        </p:spPr>
        <p:txBody>
          <a:bodyPr/>
          <a:lstStyle/>
          <a:p>
            <a:r>
              <a:rPr lang="fr-FR">
                <a:latin typeface="+mn-lt"/>
              </a:rPr>
              <a:t>PERLE-France Collaboration Meeting</a:t>
            </a:r>
          </a:p>
        </p:txBody>
      </p:sp>
      <p:pic>
        <p:nvPicPr>
          <p:cNvPr id="3" name="Image 2">
            <a:extLst>
              <a:ext uri="{FF2B5EF4-FFF2-40B4-BE49-F238E27FC236}">
                <a16:creationId xmlns:a16="http://schemas.microsoft.com/office/drawing/2014/main" id="{7897E40B-930D-0C44-107D-05013A4B1F47}"/>
              </a:ext>
            </a:extLst>
          </p:cNvPr>
          <p:cNvPicPr>
            <a:picLocks noChangeAspect="1"/>
          </p:cNvPicPr>
          <p:nvPr/>
        </p:nvPicPr>
        <p:blipFill>
          <a:blip r:embed="rId2"/>
          <a:stretch>
            <a:fillRect/>
          </a:stretch>
        </p:blipFill>
        <p:spPr>
          <a:xfrm>
            <a:off x="2092911" y="1252952"/>
            <a:ext cx="5592412" cy="2496872"/>
          </a:xfrm>
          <a:prstGeom prst="rect">
            <a:avLst/>
          </a:prstGeom>
        </p:spPr>
      </p:pic>
      <p:graphicFrame>
        <p:nvGraphicFramePr>
          <p:cNvPr id="5" name="Tableau 4">
            <a:extLst>
              <a:ext uri="{FF2B5EF4-FFF2-40B4-BE49-F238E27FC236}">
                <a16:creationId xmlns:a16="http://schemas.microsoft.com/office/drawing/2014/main" id="{579B412C-8358-15F1-39D3-3696AB587BF2}"/>
              </a:ext>
            </a:extLst>
          </p:cNvPr>
          <p:cNvGraphicFramePr>
            <a:graphicFrameLocks noGrp="1"/>
          </p:cNvGraphicFramePr>
          <p:nvPr>
            <p:extLst>
              <p:ext uri="{D42A27DB-BD31-4B8C-83A1-F6EECF244321}">
                <p14:modId xmlns:p14="http://schemas.microsoft.com/office/powerpoint/2010/main" val="2974393289"/>
              </p:ext>
            </p:extLst>
          </p:nvPr>
        </p:nvGraphicFramePr>
        <p:xfrm>
          <a:off x="2362051" y="4462646"/>
          <a:ext cx="4536504" cy="655330"/>
        </p:xfrm>
        <a:graphic>
          <a:graphicData uri="http://schemas.openxmlformats.org/drawingml/2006/table">
            <a:tbl>
              <a:tblPr firstRow="1" firstCol="1" bandRow="1">
                <a:tableStyleId>{5C22544A-7EE6-4342-B048-85BDC9FD1C3A}</a:tableStyleId>
              </a:tblPr>
              <a:tblGrid>
                <a:gridCol w="648071">
                  <a:extLst>
                    <a:ext uri="{9D8B030D-6E8A-4147-A177-3AD203B41FA5}">
                      <a16:colId xmlns:a16="http://schemas.microsoft.com/office/drawing/2014/main" val="1896431534"/>
                    </a:ext>
                  </a:extLst>
                </a:gridCol>
                <a:gridCol w="720081">
                  <a:extLst>
                    <a:ext uri="{9D8B030D-6E8A-4147-A177-3AD203B41FA5}">
                      <a16:colId xmlns:a16="http://schemas.microsoft.com/office/drawing/2014/main" val="919829743"/>
                    </a:ext>
                  </a:extLst>
                </a:gridCol>
                <a:gridCol w="576064">
                  <a:extLst>
                    <a:ext uri="{9D8B030D-6E8A-4147-A177-3AD203B41FA5}">
                      <a16:colId xmlns:a16="http://schemas.microsoft.com/office/drawing/2014/main" val="2898508562"/>
                    </a:ext>
                  </a:extLst>
                </a:gridCol>
                <a:gridCol w="576064">
                  <a:extLst>
                    <a:ext uri="{9D8B030D-6E8A-4147-A177-3AD203B41FA5}">
                      <a16:colId xmlns:a16="http://schemas.microsoft.com/office/drawing/2014/main" val="2041163603"/>
                    </a:ext>
                  </a:extLst>
                </a:gridCol>
                <a:gridCol w="648072">
                  <a:extLst>
                    <a:ext uri="{9D8B030D-6E8A-4147-A177-3AD203B41FA5}">
                      <a16:colId xmlns:a16="http://schemas.microsoft.com/office/drawing/2014/main" val="4079405021"/>
                    </a:ext>
                  </a:extLst>
                </a:gridCol>
                <a:gridCol w="720080">
                  <a:extLst>
                    <a:ext uri="{9D8B030D-6E8A-4147-A177-3AD203B41FA5}">
                      <a16:colId xmlns:a16="http://schemas.microsoft.com/office/drawing/2014/main" val="3753405471"/>
                    </a:ext>
                  </a:extLst>
                </a:gridCol>
                <a:gridCol w="648072">
                  <a:extLst>
                    <a:ext uri="{9D8B030D-6E8A-4147-A177-3AD203B41FA5}">
                      <a16:colId xmlns:a16="http://schemas.microsoft.com/office/drawing/2014/main" val="909295336"/>
                    </a:ext>
                  </a:extLst>
                </a:gridCol>
              </a:tblGrid>
              <a:tr h="327665">
                <a:tc>
                  <a:txBody>
                    <a:bodyPr/>
                    <a:lstStyle/>
                    <a:p>
                      <a:pPr algn="ctr"/>
                      <a:r>
                        <a:rPr lang="en-US" sz="1500" b="1" dirty="0">
                          <a:effectLst/>
                        </a:rPr>
                        <a:t>Year</a:t>
                      </a:r>
                      <a:endParaRPr lang="fr-FR"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500" b="1" dirty="0">
                          <a:effectLst/>
                        </a:rPr>
                        <a:t>2020</a:t>
                      </a:r>
                      <a:endParaRPr lang="fr-FR"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500" b="1" dirty="0">
                          <a:effectLst/>
                        </a:rPr>
                        <a:t>2021</a:t>
                      </a:r>
                      <a:endParaRPr lang="fr-FR"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500" b="1" dirty="0">
                          <a:effectLst/>
                        </a:rPr>
                        <a:t>2022</a:t>
                      </a:r>
                      <a:endParaRPr lang="fr-FR"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500" b="1" dirty="0">
                          <a:effectLst/>
                        </a:rPr>
                        <a:t>2023</a:t>
                      </a:r>
                      <a:endParaRPr lang="fr-FR"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500" b="1" dirty="0">
                          <a:effectLst/>
                        </a:rPr>
                        <a:t>2024</a:t>
                      </a:r>
                      <a:endParaRPr lang="fr-FR"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500" b="1" dirty="0">
                          <a:effectLst/>
                        </a:rPr>
                        <a:t>2025</a:t>
                      </a:r>
                      <a:endParaRPr lang="fr-FR"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7284537"/>
                  </a:ext>
                </a:extLst>
              </a:tr>
              <a:tr h="327665">
                <a:tc>
                  <a:txBody>
                    <a:bodyPr/>
                    <a:lstStyle/>
                    <a:p>
                      <a:pPr algn="ctr"/>
                      <a:r>
                        <a:rPr lang="en-US" sz="1500" b="1" dirty="0">
                          <a:effectLst/>
                          <a:latin typeface="+mn-lt"/>
                        </a:rPr>
                        <a:t>FTEs</a:t>
                      </a:r>
                      <a:endParaRPr lang="fr-FR" sz="15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500" b="1" dirty="0">
                          <a:effectLst/>
                          <a:latin typeface="+mn-lt"/>
                        </a:rPr>
                        <a:t>1,9</a:t>
                      </a:r>
                      <a:endParaRPr lang="fr-FR" sz="15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500" b="1" dirty="0">
                          <a:effectLst/>
                          <a:latin typeface="+mn-lt"/>
                        </a:rPr>
                        <a:t>3</a:t>
                      </a:r>
                      <a:endParaRPr lang="fr-FR" sz="15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500" b="1" dirty="0">
                          <a:effectLst/>
                          <a:latin typeface="+mn-lt"/>
                          <a:ea typeface="Times New Roman" panose="02020603050405020304" pitchFamily="18" charset="0"/>
                          <a:cs typeface="Times New Roman" panose="02020603050405020304" pitchFamily="18" charset="0"/>
                        </a:rPr>
                        <a:t>7</a:t>
                      </a:r>
                      <a:endParaRPr lang="fr-FR" sz="15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500" b="1" dirty="0">
                          <a:effectLst/>
                          <a:latin typeface="+mn-lt"/>
                        </a:rPr>
                        <a:t>16</a:t>
                      </a:r>
                      <a:endParaRPr lang="fr-FR" sz="15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500" b="1" dirty="0">
                          <a:effectLst/>
                          <a:latin typeface="+mn-lt"/>
                        </a:rPr>
                        <a:t>18</a:t>
                      </a:r>
                      <a:endParaRPr lang="fr-FR" sz="15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500" b="1" dirty="0">
                          <a:effectLst/>
                          <a:latin typeface="+mn-lt"/>
                        </a:rPr>
                        <a:t>20</a:t>
                      </a:r>
                      <a:endParaRPr lang="fr-FR" sz="1500" b="1"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5246525"/>
                  </a:ext>
                </a:extLst>
              </a:tr>
            </a:tbl>
          </a:graphicData>
        </a:graphic>
      </p:graphicFrame>
      <p:sp>
        <p:nvSpPr>
          <p:cNvPr id="6" name="ZoneTexte 5">
            <a:extLst>
              <a:ext uri="{FF2B5EF4-FFF2-40B4-BE49-F238E27FC236}">
                <a16:creationId xmlns:a16="http://schemas.microsoft.com/office/drawing/2014/main" id="{5FD11D5B-E5E7-7943-7061-4D89E46DCB2F}"/>
              </a:ext>
            </a:extLst>
          </p:cNvPr>
          <p:cNvSpPr txBox="1"/>
          <p:nvPr/>
        </p:nvSpPr>
        <p:spPr>
          <a:xfrm>
            <a:off x="633859" y="5216406"/>
            <a:ext cx="9289032" cy="261610"/>
          </a:xfrm>
          <a:prstGeom prst="rect">
            <a:avLst/>
          </a:prstGeom>
          <a:noFill/>
        </p:spPr>
        <p:txBody>
          <a:bodyPr wrap="square" rtlCol="0">
            <a:spAutoFit/>
          </a:bodyPr>
          <a:lstStyle/>
          <a:p>
            <a:pPr algn="just"/>
            <a:r>
              <a:rPr lang="en-GB" sz="1100" dirty="0">
                <a:latin typeface="+mn-lt"/>
              </a:rPr>
              <a:t>* For the past years, the table do not include other French lab involvements (LPSC + GANIL) + a split site PhD with Liverpool University.</a:t>
            </a:r>
          </a:p>
        </p:txBody>
      </p:sp>
      <p:sp>
        <p:nvSpPr>
          <p:cNvPr id="7" name="ZoneTexte 6">
            <a:extLst>
              <a:ext uri="{FF2B5EF4-FFF2-40B4-BE49-F238E27FC236}">
                <a16:creationId xmlns:a16="http://schemas.microsoft.com/office/drawing/2014/main" id="{44C7C047-3005-2DB0-D51C-B61D87DB1CA7}"/>
              </a:ext>
            </a:extLst>
          </p:cNvPr>
          <p:cNvSpPr txBox="1"/>
          <p:nvPr/>
        </p:nvSpPr>
        <p:spPr>
          <a:xfrm>
            <a:off x="417835" y="3915906"/>
            <a:ext cx="9994900" cy="553998"/>
          </a:xfrm>
          <a:prstGeom prst="rect">
            <a:avLst/>
          </a:prstGeom>
          <a:noFill/>
        </p:spPr>
        <p:txBody>
          <a:bodyPr wrap="square" rtlCol="0">
            <a:spAutoFit/>
          </a:bodyPr>
          <a:lstStyle/>
          <a:p>
            <a:pPr algn="just"/>
            <a:r>
              <a:rPr lang="en-US" sz="1500" dirty="0">
                <a:effectLst/>
                <a:latin typeface="+mn-lt"/>
                <a:ea typeface="Times New Roman" panose="02020603050405020304" pitchFamily="18" charset="0"/>
                <a:sym typeface="Wingdings" pitchFamily="2" charset="2"/>
              </a:rPr>
              <a:t> </a:t>
            </a:r>
            <a:r>
              <a:rPr lang="en-US" sz="1500" dirty="0">
                <a:effectLst/>
                <a:latin typeface="+mn-lt"/>
                <a:ea typeface="Times New Roman" panose="02020603050405020304" pitchFamily="18" charset="0"/>
              </a:rPr>
              <a:t>Here the evolution of IJCLab manpower implication on the project in the past three years and an estimation for the 3 upcoming ones:</a:t>
            </a:r>
            <a:r>
              <a:rPr lang="fr-FR" sz="1500" dirty="0">
                <a:effectLst/>
                <a:latin typeface="+mn-lt"/>
              </a:rPr>
              <a:t> </a:t>
            </a:r>
            <a:endParaRPr lang="en-GB" sz="1500" dirty="0">
              <a:latin typeface="+mn-lt"/>
            </a:endParaRPr>
          </a:p>
        </p:txBody>
      </p:sp>
      <p:sp>
        <p:nvSpPr>
          <p:cNvPr id="10" name="ZoneTexte 9">
            <a:extLst>
              <a:ext uri="{FF2B5EF4-FFF2-40B4-BE49-F238E27FC236}">
                <a16:creationId xmlns:a16="http://schemas.microsoft.com/office/drawing/2014/main" id="{AC28D928-DE49-EA2E-834E-B39A031D32FB}"/>
              </a:ext>
            </a:extLst>
          </p:cNvPr>
          <p:cNvSpPr txBox="1"/>
          <p:nvPr/>
        </p:nvSpPr>
        <p:spPr>
          <a:xfrm>
            <a:off x="417835" y="788785"/>
            <a:ext cx="10081120" cy="584775"/>
          </a:xfrm>
          <a:prstGeom prst="rect">
            <a:avLst/>
          </a:prstGeom>
          <a:noFill/>
        </p:spPr>
        <p:txBody>
          <a:bodyPr wrap="square" rtlCol="0">
            <a:spAutoFit/>
          </a:bodyPr>
          <a:lstStyle/>
          <a:p>
            <a:r>
              <a:rPr lang="en-US" sz="1600" b="1" dirty="0">
                <a:latin typeface="+mn-lt"/>
                <a:ea typeface="Calibri" panose="020F0502020204030204" pitchFamily="34" charset="0"/>
              </a:rPr>
              <a:t>Significant increase in 2022 of the forces contributing to PERLE that will continue in the coming years according to the phasing strategy.</a:t>
            </a:r>
            <a:endParaRPr lang="en-GB" sz="1600" dirty="0"/>
          </a:p>
        </p:txBody>
      </p:sp>
      <p:graphicFrame>
        <p:nvGraphicFramePr>
          <p:cNvPr id="11" name="Graphique 10">
            <a:extLst>
              <a:ext uri="{FF2B5EF4-FFF2-40B4-BE49-F238E27FC236}">
                <a16:creationId xmlns:a16="http://schemas.microsoft.com/office/drawing/2014/main" id="{BA2A1305-F631-0A6A-1746-1D3C5287DF94}"/>
              </a:ext>
            </a:extLst>
          </p:cNvPr>
          <p:cNvGraphicFramePr>
            <a:graphicFrameLocks/>
          </p:cNvGraphicFramePr>
          <p:nvPr>
            <p:extLst>
              <p:ext uri="{D42A27DB-BD31-4B8C-83A1-F6EECF244321}">
                <p14:modId xmlns:p14="http://schemas.microsoft.com/office/powerpoint/2010/main" val="201406426"/>
              </p:ext>
            </p:extLst>
          </p:nvPr>
        </p:nvGraphicFramePr>
        <p:xfrm>
          <a:off x="1785987" y="1252952"/>
          <a:ext cx="5350379" cy="2666935"/>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a:extLst>
              <a:ext uri="{FF2B5EF4-FFF2-40B4-BE49-F238E27FC236}">
                <a16:creationId xmlns:a16="http://schemas.microsoft.com/office/drawing/2014/main" id="{A4F85933-176C-EC1B-6645-10CB71E318A3}"/>
              </a:ext>
            </a:extLst>
          </p:cNvPr>
          <p:cNvSpPr txBox="1"/>
          <p:nvPr/>
        </p:nvSpPr>
        <p:spPr>
          <a:xfrm>
            <a:off x="7705456" y="1949624"/>
            <a:ext cx="3067319" cy="2308324"/>
          </a:xfrm>
          <a:prstGeom prst="rect">
            <a:avLst/>
          </a:prstGeom>
          <a:noFill/>
        </p:spPr>
        <p:txBody>
          <a:bodyPr wrap="square" rtlCol="0">
            <a:spAutoFit/>
          </a:bodyPr>
          <a:lstStyle/>
          <a:p>
            <a:r>
              <a:rPr lang="fr-FR" sz="1600" b="1" dirty="0">
                <a:solidFill>
                  <a:srgbClr val="C00000"/>
                </a:solidFill>
                <a:latin typeface="+mn-lt"/>
              </a:rPr>
              <a:t>Up to 20 FTE </a:t>
            </a:r>
            <a:r>
              <a:rPr lang="fr-FR" sz="1600" b="1" dirty="0" err="1">
                <a:solidFill>
                  <a:srgbClr val="C00000"/>
                </a:solidFill>
                <a:latin typeface="+mn-lt"/>
              </a:rPr>
              <a:t>secured</a:t>
            </a:r>
            <a:r>
              <a:rPr lang="fr-FR" sz="1600" b="1" dirty="0">
                <a:solidFill>
                  <a:srgbClr val="C00000"/>
                </a:solidFill>
                <a:latin typeface="+mn-lt"/>
              </a:rPr>
              <a:t>.</a:t>
            </a:r>
          </a:p>
          <a:p>
            <a:r>
              <a:rPr lang="fr-FR" sz="1600" b="1" dirty="0" err="1">
                <a:solidFill>
                  <a:srgbClr val="C00000"/>
                </a:solidFill>
                <a:latin typeface="+mn-lt"/>
              </a:rPr>
              <a:t>IJCLab</a:t>
            </a:r>
            <a:r>
              <a:rPr lang="fr-FR" sz="1600" b="1" dirty="0">
                <a:solidFill>
                  <a:srgbClr val="C00000"/>
                </a:solidFill>
                <a:latin typeface="+mn-lt"/>
              </a:rPr>
              <a:t>/ France has to </a:t>
            </a:r>
            <a:r>
              <a:rPr lang="fr-FR" sz="1600" b="1" dirty="0" err="1">
                <a:solidFill>
                  <a:srgbClr val="C00000"/>
                </a:solidFill>
                <a:latin typeface="+mn-lt"/>
              </a:rPr>
              <a:t>increase</a:t>
            </a:r>
            <a:r>
              <a:rPr lang="fr-FR" sz="1600" b="1" dirty="0">
                <a:solidFill>
                  <a:srgbClr val="C00000"/>
                </a:solidFill>
                <a:latin typeface="+mn-lt"/>
              </a:rPr>
              <a:t> </a:t>
            </a:r>
            <a:r>
              <a:rPr lang="fr-FR" sz="1600" b="1" dirty="0" err="1">
                <a:solidFill>
                  <a:srgbClr val="C00000"/>
                </a:solidFill>
                <a:latin typeface="+mn-lt"/>
              </a:rPr>
              <a:t>that</a:t>
            </a:r>
            <a:r>
              <a:rPr lang="fr-FR" sz="1600" b="1" dirty="0">
                <a:solidFill>
                  <a:srgbClr val="C00000"/>
                </a:solidFill>
                <a:latin typeface="+mn-lt"/>
              </a:rPr>
              <a:t>.   </a:t>
            </a:r>
          </a:p>
          <a:p>
            <a:r>
              <a:rPr lang="fr-FR" sz="1600" b="1" dirty="0">
                <a:solidFill>
                  <a:srgbClr val="C00000"/>
                </a:solidFill>
                <a:latin typeface="+mn-lt"/>
              </a:rPr>
              <a:t>BUT</a:t>
            </a:r>
          </a:p>
          <a:p>
            <a:r>
              <a:rPr lang="fr-FR" sz="1600" b="1" dirty="0" err="1">
                <a:solidFill>
                  <a:srgbClr val="C00000"/>
                </a:solidFill>
                <a:latin typeface="+mn-lt"/>
              </a:rPr>
              <a:t>We</a:t>
            </a:r>
            <a:r>
              <a:rPr lang="fr-FR" sz="1600" b="1" dirty="0">
                <a:solidFill>
                  <a:srgbClr val="C00000"/>
                </a:solidFill>
                <a:latin typeface="+mn-lt"/>
              </a:rPr>
              <a:t> </a:t>
            </a:r>
            <a:r>
              <a:rPr lang="fr-FR" sz="1600" b="1" dirty="0" err="1">
                <a:solidFill>
                  <a:srgbClr val="C00000"/>
                </a:solidFill>
                <a:latin typeface="+mn-lt"/>
              </a:rPr>
              <a:t>need</a:t>
            </a:r>
            <a:r>
              <a:rPr lang="fr-FR" sz="1600" b="1" dirty="0">
                <a:solidFill>
                  <a:srgbClr val="C00000"/>
                </a:solidFill>
                <a:latin typeface="+mn-lt"/>
              </a:rPr>
              <a:t> </a:t>
            </a:r>
            <a:r>
              <a:rPr lang="fr-FR" sz="1600" b="1" dirty="0" err="1">
                <a:solidFill>
                  <a:srgbClr val="C00000"/>
                </a:solidFill>
                <a:latin typeface="+mn-lt"/>
              </a:rPr>
              <a:t>similar</a:t>
            </a:r>
            <a:r>
              <a:rPr lang="fr-FR" sz="1600" b="1" dirty="0">
                <a:solidFill>
                  <a:srgbClr val="C00000"/>
                </a:solidFill>
                <a:latin typeface="+mn-lt"/>
              </a:rPr>
              <a:t> </a:t>
            </a:r>
            <a:r>
              <a:rPr lang="fr-FR" sz="1600" b="1" dirty="0" err="1">
                <a:solidFill>
                  <a:srgbClr val="C00000"/>
                </a:solidFill>
                <a:latin typeface="+mn-lt"/>
              </a:rPr>
              <a:t>exercise</a:t>
            </a:r>
            <a:r>
              <a:rPr lang="fr-FR" sz="1600" b="1" dirty="0">
                <a:solidFill>
                  <a:srgbClr val="C00000"/>
                </a:solidFill>
                <a:latin typeface="+mn-lt"/>
              </a:rPr>
              <a:t> </a:t>
            </a:r>
            <a:r>
              <a:rPr lang="fr-FR" sz="1600" b="1" dirty="0" err="1">
                <a:solidFill>
                  <a:srgbClr val="C00000"/>
                </a:solidFill>
                <a:latin typeface="+mn-lt"/>
              </a:rPr>
              <a:t>from</a:t>
            </a:r>
            <a:r>
              <a:rPr lang="fr-FR" sz="1600" b="1" dirty="0">
                <a:solidFill>
                  <a:srgbClr val="C00000"/>
                </a:solidFill>
                <a:latin typeface="+mn-lt"/>
              </a:rPr>
              <a:t> the </a:t>
            </a:r>
            <a:r>
              <a:rPr lang="fr-FR" sz="1600" b="1" dirty="0" err="1">
                <a:solidFill>
                  <a:srgbClr val="C00000"/>
                </a:solidFill>
                <a:latin typeface="+mn-lt"/>
              </a:rPr>
              <a:t>other</a:t>
            </a:r>
            <a:r>
              <a:rPr lang="fr-FR" sz="1600" b="1" dirty="0">
                <a:solidFill>
                  <a:srgbClr val="C00000"/>
                </a:solidFill>
                <a:latin typeface="+mn-lt"/>
              </a:rPr>
              <a:t> </a:t>
            </a:r>
            <a:r>
              <a:rPr lang="fr-FR" sz="1600" b="1" dirty="0" err="1">
                <a:solidFill>
                  <a:srgbClr val="C00000"/>
                </a:solidFill>
                <a:latin typeface="+mn-lt"/>
              </a:rPr>
              <a:t>partners</a:t>
            </a:r>
            <a:r>
              <a:rPr lang="fr-FR" sz="1600" b="1" dirty="0">
                <a:solidFill>
                  <a:srgbClr val="C00000"/>
                </a:solidFill>
                <a:latin typeface="+mn-lt"/>
              </a:rPr>
              <a:t>.</a:t>
            </a:r>
          </a:p>
          <a:p>
            <a:endParaRPr lang="fr-FR" sz="1600" b="1" dirty="0">
              <a:solidFill>
                <a:srgbClr val="C00000"/>
              </a:solidFill>
              <a:latin typeface="+mn-lt"/>
            </a:endParaRPr>
          </a:p>
          <a:p>
            <a:r>
              <a:rPr lang="fr-FR" sz="1600" b="1" dirty="0">
                <a:solidFill>
                  <a:srgbClr val="C00000"/>
                </a:solidFill>
                <a:latin typeface="+mn-lt"/>
              </a:rPr>
              <a:t>Action on </a:t>
            </a:r>
            <a:r>
              <a:rPr lang="fr-FR" sz="1600" b="1" dirty="0" err="1">
                <a:solidFill>
                  <a:srgbClr val="C00000"/>
                </a:solidFill>
                <a:latin typeface="+mn-lt"/>
              </a:rPr>
              <a:t>going</a:t>
            </a:r>
            <a:r>
              <a:rPr lang="fr-FR" sz="1600" b="1" dirty="0">
                <a:solidFill>
                  <a:srgbClr val="C00000"/>
                </a:solidFill>
                <a:latin typeface="+mn-lt"/>
              </a:rPr>
              <a:t>.</a:t>
            </a:r>
          </a:p>
          <a:p>
            <a:endParaRPr lang="fr-FR" sz="1600" b="1" dirty="0">
              <a:solidFill>
                <a:srgbClr val="C00000"/>
              </a:solidFill>
              <a:latin typeface="+mn-lt"/>
            </a:endParaRPr>
          </a:p>
        </p:txBody>
      </p:sp>
    </p:spTree>
    <p:extLst>
      <p:ext uri="{BB962C8B-B14F-4D97-AF65-F5344CB8AC3E}">
        <p14:creationId xmlns:p14="http://schemas.microsoft.com/office/powerpoint/2010/main" val="8091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29FB46-F423-4C68-BED2-71619DB1771B}"/>
              </a:ext>
            </a:extLst>
          </p:cNvPr>
          <p:cNvSpPr/>
          <p:nvPr/>
        </p:nvSpPr>
        <p:spPr>
          <a:xfrm>
            <a:off x="417835" y="1013520"/>
            <a:ext cx="9937103" cy="707886"/>
          </a:xfrm>
          <a:prstGeom prst="rect">
            <a:avLst/>
          </a:prstGeom>
        </p:spPr>
        <p:txBody>
          <a:bodyPr wrap="square">
            <a:spAutoFit/>
          </a:bodyPr>
          <a:lstStyle/>
          <a:p>
            <a:pPr algn="ctr"/>
            <a:r>
              <a:rPr lang="en-GB" b="1" dirty="0">
                <a:latin typeface="+mn-lt"/>
                <a:ea typeface="Calibri" panose="020F0502020204030204" pitchFamily="34" charset="0"/>
              </a:rPr>
              <a:t>The global cost of the full machine ~27 MEuros. </a:t>
            </a:r>
          </a:p>
          <a:p>
            <a:pPr algn="ctr"/>
            <a:r>
              <a:rPr lang="en-GB" dirty="0">
                <a:latin typeface="+mn-lt"/>
                <a:ea typeface="Calibri" panose="020F0502020204030204" pitchFamily="34" charset="0"/>
              </a:rPr>
              <a:t>(This estimation did not include manpower cost)</a:t>
            </a:r>
          </a:p>
        </p:txBody>
      </p:sp>
      <p:graphicFrame>
        <p:nvGraphicFramePr>
          <p:cNvPr id="5" name="Tableau 4">
            <a:extLst>
              <a:ext uri="{FF2B5EF4-FFF2-40B4-BE49-F238E27FC236}">
                <a16:creationId xmlns:a16="http://schemas.microsoft.com/office/drawing/2014/main" id="{F2F5A2D0-E15C-4A9C-AB8A-6A82E8D7A736}"/>
              </a:ext>
            </a:extLst>
          </p:cNvPr>
          <p:cNvGraphicFramePr>
            <a:graphicFrameLocks noGrp="1"/>
          </p:cNvGraphicFramePr>
          <p:nvPr>
            <p:extLst>
              <p:ext uri="{D42A27DB-BD31-4B8C-83A1-F6EECF244321}">
                <p14:modId xmlns:p14="http://schemas.microsoft.com/office/powerpoint/2010/main" val="1713042042"/>
              </p:ext>
            </p:extLst>
          </p:nvPr>
        </p:nvGraphicFramePr>
        <p:xfrm>
          <a:off x="489846" y="3191758"/>
          <a:ext cx="9937101" cy="1926218"/>
        </p:xfrm>
        <a:graphic>
          <a:graphicData uri="http://schemas.openxmlformats.org/drawingml/2006/table">
            <a:tbl>
              <a:tblPr firstRow="1" firstCol="1" bandRow="1"/>
              <a:tblGrid>
                <a:gridCol w="2016221">
                  <a:extLst>
                    <a:ext uri="{9D8B030D-6E8A-4147-A177-3AD203B41FA5}">
                      <a16:colId xmlns:a16="http://schemas.microsoft.com/office/drawing/2014/main" val="2122894841"/>
                    </a:ext>
                  </a:extLst>
                </a:gridCol>
                <a:gridCol w="792088">
                  <a:extLst>
                    <a:ext uri="{9D8B030D-6E8A-4147-A177-3AD203B41FA5}">
                      <a16:colId xmlns:a16="http://schemas.microsoft.com/office/drawing/2014/main" val="3614166437"/>
                    </a:ext>
                  </a:extLst>
                </a:gridCol>
                <a:gridCol w="720080">
                  <a:extLst>
                    <a:ext uri="{9D8B030D-6E8A-4147-A177-3AD203B41FA5}">
                      <a16:colId xmlns:a16="http://schemas.microsoft.com/office/drawing/2014/main" val="125389653"/>
                    </a:ext>
                  </a:extLst>
                </a:gridCol>
                <a:gridCol w="648072">
                  <a:extLst>
                    <a:ext uri="{9D8B030D-6E8A-4147-A177-3AD203B41FA5}">
                      <a16:colId xmlns:a16="http://schemas.microsoft.com/office/drawing/2014/main" val="3156721864"/>
                    </a:ext>
                  </a:extLst>
                </a:gridCol>
                <a:gridCol w="648072">
                  <a:extLst>
                    <a:ext uri="{9D8B030D-6E8A-4147-A177-3AD203B41FA5}">
                      <a16:colId xmlns:a16="http://schemas.microsoft.com/office/drawing/2014/main" val="2086559562"/>
                    </a:ext>
                  </a:extLst>
                </a:gridCol>
                <a:gridCol w="720080">
                  <a:extLst>
                    <a:ext uri="{9D8B030D-6E8A-4147-A177-3AD203B41FA5}">
                      <a16:colId xmlns:a16="http://schemas.microsoft.com/office/drawing/2014/main" val="4112278749"/>
                    </a:ext>
                  </a:extLst>
                </a:gridCol>
                <a:gridCol w="648072">
                  <a:extLst>
                    <a:ext uri="{9D8B030D-6E8A-4147-A177-3AD203B41FA5}">
                      <a16:colId xmlns:a16="http://schemas.microsoft.com/office/drawing/2014/main" val="1196748033"/>
                    </a:ext>
                  </a:extLst>
                </a:gridCol>
                <a:gridCol w="648072">
                  <a:extLst>
                    <a:ext uri="{9D8B030D-6E8A-4147-A177-3AD203B41FA5}">
                      <a16:colId xmlns:a16="http://schemas.microsoft.com/office/drawing/2014/main" val="2782105816"/>
                    </a:ext>
                  </a:extLst>
                </a:gridCol>
                <a:gridCol w="720080">
                  <a:extLst>
                    <a:ext uri="{9D8B030D-6E8A-4147-A177-3AD203B41FA5}">
                      <a16:colId xmlns:a16="http://schemas.microsoft.com/office/drawing/2014/main" val="3667020323"/>
                    </a:ext>
                  </a:extLst>
                </a:gridCol>
                <a:gridCol w="648072">
                  <a:extLst>
                    <a:ext uri="{9D8B030D-6E8A-4147-A177-3AD203B41FA5}">
                      <a16:colId xmlns:a16="http://schemas.microsoft.com/office/drawing/2014/main" val="720784635"/>
                    </a:ext>
                  </a:extLst>
                </a:gridCol>
                <a:gridCol w="648072">
                  <a:extLst>
                    <a:ext uri="{9D8B030D-6E8A-4147-A177-3AD203B41FA5}">
                      <a16:colId xmlns:a16="http://schemas.microsoft.com/office/drawing/2014/main" val="584387871"/>
                    </a:ext>
                  </a:extLst>
                </a:gridCol>
                <a:gridCol w="1080120">
                  <a:extLst>
                    <a:ext uri="{9D8B030D-6E8A-4147-A177-3AD203B41FA5}">
                      <a16:colId xmlns:a16="http://schemas.microsoft.com/office/drawing/2014/main" val="2129581776"/>
                    </a:ext>
                  </a:extLst>
                </a:gridCol>
              </a:tblGrid>
              <a:tr h="373573">
                <a:tc>
                  <a:txBody>
                    <a:bodyPr/>
                    <a:lstStyle/>
                    <a:p>
                      <a:endParaRPr lang="fr-FR"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pPr>
                      <a:r>
                        <a:rPr lang="fr-FR" sz="18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50000"/>
                        </a:lnSpc>
                      </a:pPr>
                      <a:r>
                        <a:rPr lang="fr-FR"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2023</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a:lnSpc>
                          <a:spcPct val="150000"/>
                        </a:lnSpc>
                      </a:pPr>
                      <a:r>
                        <a:rPr lang="fr-FR"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2024</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a:lnSpc>
                          <a:spcPct val="150000"/>
                        </a:lnSpc>
                      </a:pPr>
                      <a:r>
                        <a:rPr lang="fr-FR"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2025</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a:lnSpc>
                          <a:spcPct val="150000"/>
                        </a:lnSpc>
                      </a:pPr>
                      <a:r>
                        <a:rPr lang="fr-FR"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2026</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a:lnSpc>
                          <a:spcPct val="150000"/>
                        </a:lnSpc>
                      </a:pPr>
                      <a:r>
                        <a:rPr lang="fr-FR"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2027</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a:lnSpc>
                          <a:spcPct val="150000"/>
                        </a:lnSpc>
                      </a:pPr>
                      <a:r>
                        <a:rPr lang="fr-FR"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2028</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a:lnSpc>
                          <a:spcPct val="150000"/>
                        </a:lnSpc>
                      </a:pPr>
                      <a:r>
                        <a:rPr lang="fr-FR"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2029</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a:lnSpc>
                          <a:spcPct val="150000"/>
                        </a:lnSpc>
                      </a:pPr>
                      <a:r>
                        <a:rPr lang="fr-FR"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2030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a:lnSpc>
                          <a:spcPct val="150000"/>
                        </a:lnSpc>
                      </a:pPr>
                      <a:r>
                        <a:rPr lang="fr-FR"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2031</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a:lnSpc>
                          <a:spcPct val="150000"/>
                        </a:lnSpc>
                      </a:pPr>
                      <a:r>
                        <a:rPr lang="fr-FR"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 (k€)</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741295107"/>
                  </a:ext>
                </a:extLst>
              </a:tr>
              <a:tr h="431926">
                <a:tc>
                  <a:txBody>
                    <a:bodyPr/>
                    <a:lstStyle/>
                    <a:p>
                      <a:pPr algn="just">
                        <a:lnSpc>
                          <a:spcPct val="150000"/>
                        </a:lnSpc>
                      </a:pPr>
                      <a:r>
                        <a:rPr lang="fr-F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P2B (k€)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168,5</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218</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1626,5</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933548215"/>
                  </a:ext>
                </a:extLst>
              </a:tr>
              <a:tr h="373573">
                <a:tc>
                  <a:txBody>
                    <a:bodyPr/>
                    <a:lstStyle/>
                    <a:p>
                      <a:pPr algn="just">
                        <a:lnSpc>
                          <a:spcPct val="150000"/>
                        </a:lnSpc>
                      </a:pPr>
                      <a:r>
                        <a:rPr lang="fr-F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Construction (k€)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2970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7300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6200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1050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17520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875781637"/>
                  </a:ext>
                </a:extLst>
              </a:tr>
              <a:tr h="373573">
                <a:tc>
                  <a:txBody>
                    <a:bodyPr/>
                    <a:lstStyle/>
                    <a:p>
                      <a:pPr algn="just">
                        <a:lnSpc>
                          <a:spcPct val="150000"/>
                        </a:lnSpc>
                      </a:pPr>
                      <a:r>
                        <a:rPr lang="fr-FR" sz="16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Constr</a:t>
                      </a:r>
                      <a:r>
                        <a:rPr lang="fr-F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.-Infra (k€)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fr-FR"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3800</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6947905"/>
                  </a:ext>
                </a:extLst>
              </a:tr>
              <a:tr h="373573">
                <a:tc>
                  <a:txBody>
                    <a:bodyPr/>
                    <a:lstStyle/>
                    <a:p>
                      <a:pPr algn="just">
                        <a:lnSpc>
                          <a:spcPct val="150000"/>
                        </a:lnSpc>
                      </a:pPr>
                      <a:r>
                        <a:rPr lang="fr-F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Upgrade 500 MeV (k€)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4330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19560070"/>
                  </a:ext>
                </a:extLst>
              </a:tr>
            </a:tbl>
          </a:graphicData>
        </a:graphic>
      </p:graphicFrame>
      <p:sp>
        <p:nvSpPr>
          <p:cNvPr id="4" name="ZoneTexte 3">
            <a:extLst>
              <a:ext uri="{FF2B5EF4-FFF2-40B4-BE49-F238E27FC236}">
                <a16:creationId xmlns:a16="http://schemas.microsoft.com/office/drawing/2014/main" id="{F0665701-11E7-DF0B-79B8-B044EFA96782}"/>
              </a:ext>
            </a:extLst>
          </p:cNvPr>
          <p:cNvSpPr txBox="1"/>
          <p:nvPr/>
        </p:nvSpPr>
        <p:spPr>
          <a:xfrm>
            <a:off x="417835" y="2327662"/>
            <a:ext cx="9937103" cy="646331"/>
          </a:xfrm>
          <a:prstGeom prst="rect">
            <a:avLst/>
          </a:prstGeom>
          <a:noFill/>
        </p:spPr>
        <p:txBody>
          <a:bodyPr wrap="square" rtlCol="0">
            <a:spAutoFit/>
          </a:bodyPr>
          <a:lstStyle/>
          <a:p>
            <a:r>
              <a:rPr lang="en-GB" sz="1800" dirty="0">
                <a:latin typeface="+mn-lt"/>
              </a:rPr>
              <a:t>The following table presents an </a:t>
            </a:r>
            <a:r>
              <a:rPr lang="en-GB" sz="1800" kern="800" dirty="0">
                <a:solidFill>
                  <a:srgbClr val="000000"/>
                </a:solidFill>
                <a:latin typeface="+mn-lt"/>
                <a:ea typeface="Times New Roman" panose="02020603050405020304" pitchFamily="18" charset="0"/>
              </a:rPr>
              <a:t>Ideal Spending Profile splitted in P2B phase, Construction, Construction-Infra (infrastructure equipment installation) and Upgrade to 500 MeV.</a:t>
            </a:r>
            <a:endParaRPr lang="en-GB" sz="1800" kern="800" dirty="0">
              <a:effectLst/>
              <a:latin typeface="+mn-lt"/>
              <a:ea typeface="Times New Roman" panose="02020603050405020304" pitchFamily="18" charset="0"/>
            </a:endParaRPr>
          </a:p>
        </p:txBody>
      </p:sp>
      <p:sp>
        <p:nvSpPr>
          <p:cNvPr id="6" name="Espace réservé de la date 5">
            <a:extLst>
              <a:ext uri="{FF2B5EF4-FFF2-40B4-BE49-F238E27FC236}">
                <a16:creationId xmlns:a16="http://schemas.microsoft.com/office/drawing/2014/main" id="{389F149F-6132-C786-253B-6899568AD3B9}"/>
              </a:ext>
            </a:extLst>
          </p:cNvPr>
          <p:cNvSpPr>
            <a:spLocks noGrp="1"/>
          </p:cNvSpPr>
          <p:nvPr>
            <p:ph type="dt" sz="half" idx="10"/>
          </p:nvPr>
        </p:nvSpPr>
        <p:spPr/>
        <p:txBody>
          <a:bodyPr/>
          <a:lstStyle/>
          <a:p>
            <a:r>
              <a:rPr lang="fr-FR"/>
              <a:t>12/04/2023</a:t>
            </a:r>
            <a:endParaRPr lang="fr-FR" dirty="0"/>
          </a:p>
        </p:txBody>
      </p:sp>
      <p:sp>
        <p:nvSpPr>
          <p:cNvPr id="7" name="Espace réservé du pied de page 6">
            <a:extLst>
              <a:ext uri="{FF2B5EF4-FFF2-40B4-BE49-F238E27FC236}">
                <a16:creationId xmlns:a16="http://schemas.microsoft.com/office/drawing/2014/main" id="{15585D5B-AE3D-1DA6-F057-AB06CD048316}"/>
              </a:ext>
            </a:extLst>
          </p:cNvPr>
          <p:cNvSpPr>
            <a:spLocks noGrp="1"/>
          </p:cNvSpPr>
          <p:nvPr>
            <p:ph type="ftr" sz="quarter" idx="11"/>
          </p:nvPr>
        </p:nvSpPr>
        <p:spPr/>
        <p:txBody>
          <a:bodyPr/>
          <a:lstStyle/>
          <a:p>
            <a:r>
              <a:rPr lang="fr-FR"/>
              <a:t>PERLE-France Collaboration Meeting</a:t>
            </a:r>
            <a:endParaRPr lang="fr-FR" dirty="0"/>
          </a:p>
        </p:txBody>
      </p:sp>
      <p:sp>
        <p:nvSpPr>
          <p:cNvPr id="8" name="Espace réservé du numéro de diapositive 7">
            <a:extLst>
              <a:ext uri="{FF2B5EF4-FFF2-40B4-BE49-F238E27FC236}">
                <a16:creationId xmlns:a16="http://schemas.microsoft.com/office/drawing/2014/main" id="{06F5B612-F9ED-0D41-24AC-4D9DF5CD7AB3}"/>
              </a:ext>
            </a:extLst>
          </p:cNvPr>
          <p:cNvSpPr>
            <a:spLocks noGrp="1"/>
          </p:cNvSpPr>
          <p:nvPr>
            <p:ph type="sldNum" sz="quarter" idx="12"/>
          </p:nvPr>
        </p:nvSpPr>
        <p:spPr/>
        <p:txBody>
          <a:bodyPr/>
          <a:lstStyle/>
          <a:p>
            <a:fld id="{77E71596-5F9D-49C5-9701-16B3CA54319D}" type="slidenum">
              <a:rPr lang="fr-FR" smtClean="0"/>
              <a:pPr/>
              <a:t>7</a:t>
            </a:fld>
            <a:endParaRPr lang="fr-FR" dirty="0"/>
          </a:p>
        </p:txBody>
      </p:sp>
      <p:sp>
        <p:nvSpPr>
          <p:cNvPr id="11" name="Titre 1">
            <a:extLst>
              <a:ext uri="{FF2B5EF4-FFF2-40B4-BE49-F238E27FC236}">
                <a16:creationId xmlns:a16="http://schemas.microsoft.com/office/drawing/2014/main" id="{51A7B06D-F036-A02E-3638-E92F67308FF7}"/>
              </a:ext>
            </a:extLst>
          </p:cNvPr>
          <p:cNvSpPr txBox="1">
            <a:spLocks/>
          </p:cNvSpPr>
          <p:nvPr/>
        </p:nvSpPr>
        <p:spPr>
          <a:xfrm>
            <a:off x="1023998" y="134157"/>
            <a:ext cx="8754877" cy="432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294B"/>
                </a:solidFill>
                <a:latin typeface="+mj-lt"/>
                <a:ea typeface="+mj-ea"/>
                <a:cs typeface="+mj-cs"/>
              </a:defRPr>
            </a:lvl1pPr>
          </a:lstStyle>
          <a:p>
            <a:pPr fontAlgn="auto">
              <a:spcAft>
                <a:spcPts val="0"/>
              </a:spcAft>
            </a:pPr>
            <a:r>
              <a:rPr lang="en-US" dirty="0">
                <a:solidFill>
                  <a:schemeClr val="accent5">
                    <a:lumMod val="75000"/>
                  </a:schemeClr>
                </a:solidFill>
                <a:latin typeface="+mn-lt"/>
              </a:rPr>
              <a:t>Financial</a:t>
            </a:r>
            <a:r>
              <a:rPr lang="en-US" sz="1800" dirty="0">
                <a:effectLst/>
                <a:latin typeface="Calibri" panose="020F0502020204030204" pitchFamily="34" charset="0"/>
                <a:ea typeface="Calibri" panose="020F0502020204030204" pitchFamily="34" charset="0"/>
              </a:rPr>
              <a:t> </a:t>
            </a:r>
            <a:r>
              <a:rPr lang="en-US" dirty="0">
                <a:solidFill>
                  <a:schemeClr val="accent5">
                    <a:lumMod val="75000"/>
                  </a:schemeClr>
                </a:solidFill>
                <a:latin typeface="+mn-lt"/>
              </a:rPr>
              <a:t>resources- </a:t>
            </a:r>
            <a:r>
              <a:rPr lang="en-CA" dirty="0">
                <a:solidFill>
                  <a:schemeClr val="accent5">
                    <a:lumMod val="75000"/>
                  </a:schemeClr>
                </a:solidFill>
                <a:latin typeface="+mn-lt"/>
              </a:rPr>
              <a:t>Budget Estimation and spending profile</a:t>
            </a:r>
            <a:endParaRPr lang="en-GB" dirty="0">
              <a:solidFill>
                <a:schemeClr val="accent5">
                  <a:lumMod val="75000"/>
                </a:schemeClr>
              </a:solidFill>
              <a:latin typeface="+mn-lt"/>
            </a:endParaRPr>
          </a:p>
        </p:txBody>
      </p:sp>
    </p:spTree>
    <p:extLst>
      <p:ext uri="{BB962C8B-B14F-4D97-AF65-F5344CB8AC3E}">
        <p14:creationId xmlns:p14="http://schemas.microsoft.com/office/powerpoint/2010/main" val="203890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4C529-1E9C-44AA-A542-E57635F289DA}"/>
              </a:ext>
            </a:extLst>
          </p:cNvPr>
          <p:cNvSpPr>
            <a:spLocks noGrp="1"/>
          </p:cNvSpPr>
          <p:nvPr>
            <p:ph type="title"/>
          </p:nvPr>
        </p:nvSpPr>
        <p:spPr>
          <a:xfrm>
            <a:off x="1065907" y="149425"/>
            <a:ext cx="5688632" cy="432048"/>
          </a:xfrm>
        </p:spPr>
        <p:txBody>
          <a:bodyPr/>
          <a:lstStyle/>
          <a:p>
            <a:r>
              <a:rPr lang="en-TT" dirty="0">
                <a:solidFill>
                  <a:schemeClr val="accent5">
                    <a:lumMod val="75000"/>
                  </a:schemeClr>
                </a:solidFill>
                <a:latin typeface="+mn-lt"/>
              </a:rPr>
              <a:t>Budget – Spending profile in graphs</a:t>
            </a:r>
          </a:p>
        </p:txBody>
      </p:sp>
      <p:graphicFrame>
        <p:nvGraphicFramePr>
          <p:cNvPr id="10" name="Graphique 9">
            <a:extLst>
              <a:ext uri="{FF2B5EF4-FFF2-40B4-BE49-F238E27FC236}">
                <a16:creationId xmlns:a16="http://schemas.microsoft.com/office/drawing/2014/main" id="{4D7A57BC-F99D-44D7-A06A-430248D14F0A}"/>
              </a:ext>
            </a:extLst>
          </p:cNvPr>
          <p:cNvGraphicFramePr/>
          <p:nvPr/>
        </p:nvGraphicFramePr>
        <p:xfrm>
          <a:off x="287153" y="537441"/>
          <a:ext cx="4365626" cy="27803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a:extLst>
              <a:ext uri="{FF2B5EF4-FFF2-40B4-BE49-F238E27FC236}">
                <a16:creationId xmlns:a16="http://schemas.microsoft.com/office/drawing/2014/main" id="{B9237EDE-1C00-45C1-9CD6-EAF48A666486}"/>
              </a:ext>
            </a:extLst>
          </p:cNvPr>
          <p:cNvGraphicFramePr/>
          <p:nvPr/>
        </p:nvGraphicFramePr>
        <p:xfrm>
          <a:off x="383356" y="2978517"/>
          <a:ext cx="4173220" cy="262255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E2C3033A-DE93-4779-86E3-2E1638E1B2A3}"/>
              </a:ext>
            </a:extLst>
          </p:cNvPr>
          <p:cNvSpPr/>
          <p:nvPr/>
        </p:nvSpPr>
        <p:spPr>
          <a:xfrm>
            <a:off x="4322067" y="5077847"/>
            <a:ext cx="6067352" cy="523220"/>
          </a:xfrm>
          <a:prstGeom prst="rect">
            <a:avLst/>
          </a:prstGeom>
        </p:spPr>
        <p:txBody>
          <a:bodyPr wrap="square">
            <a:spAutoFit/>
          </a:bodyPr>
          <a:lstStyle/>
          <a:p>
            <a:r>
              <a:rPr lang="en-TT" sz="1400" dirty="0">
                <a:solidFill>
                  <a:srgbClr val="000000"/>
                </a:solidFill>
                <a:latin typeface="+mn-lt"/>
                <a:ea typeface="Calibri" panose="020F0502020204030204" pitchFamily="34" charset="0"/>
              </a:rPr>
              <a:t>Spending Profile in k€ for P2B phase detailing the cost for TDR + Prototyping and the installation of the DC-Gun.</a:t>
            </a:r>
            <a:endParaRPr lang="en-TT" sz="1400" dirty="0">
              <a:latin typeface="+mn-lt"/>
            </a:endParaRPr>
          </a:p>
        </p:txBody>
      </p:sp>
      <p:cxnSp>
        <p:nvCxnSpPr>
          <p:cNvPr id="16" name="Connecteur droit avec flèche 15">
            <a:extLst>
              <a:ext uri="{FF2B5EF4-FFF2-40B4-BE49-F238E27FC236}">
                <a16:creationId xmlns:a16="http://schemas.microsoft.com/office/drawing/2014/main" id="{B5B5D8E9-DCA7-4BBB-AD2A-3746FDA74FF5}"/>
              </a:ext>
            </a:extLst>
          </p:cNvPr>
          <p:cNvCxnSpPr>
            <a:cxnSpLocks/>
          </p:cNvCxnSpPr>
          <p:nvPr/>
        </p:nvCxnSpPr>
        <p:spPr>
          <a:xfrm>
            <a:off x="1569963" y="2957736"/>
            <a:ext cx="342315"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Graphique 16">
            <a:extLst>
              <a:ext uri="{FF2B5EF4-FFF2-40B4-BE49-F238E27FC236}">
                <a16:creationId xmlns:a16="http://schemas.microsoft.com/office/drawing/2014/main" id="{B9922EEB-8DE3-4C60-BF13-E4610EFFE9AB}"/>
              </a:ext>
            </a:extLst>
          </p:cNvPr>
          <p:cNvGraphicFramePr/>
          <p:nvPr/>
        </p:nvGraphicFramePr>
        <p:xfrm>
          <a:off x="5098355" y="1157536"/>
          <a:ext cx="5184575"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D52FDE5E-7380-425A-8F5A-1D206589D1D1}"/>
              </a:ext>
            </a:extLst>
          </p:cNvPr>
          <p:cNvSpPr/>
          <p:nvPr/>
        </p:nvSpPr>
        <p:spPr>
          <a:xfrm>
            <a:off x="993899" y="725488"/>
            <a:ext cx="8971191" cy="307777"/>
          </a:xfrm>
          <a:prstGeom prst="rect">
            <a:avLst/>
          </a:prstGeom>
        </p:spPr>
        <p:txBody>
          <a:bodyPr wrap="square">
            <a:spAutoFit/>
          </a:bodyPr>
          <a:lstStyle/>
          <a:p>
            <a:pPr indent="118745" algn="ctr">
              <a:spcAft>
                <a:spcPts val="0"/>
              </a:spcAft>
            </a:pPr>
            <a:r>
              <a:rPr lang="en-TT" sz="1400" kern="800" dirty="0">
                <a:solidFill>
                  <a:srgbClr val="000000"/>
                </a:solidFill>
                <a:latin typeface="+mn-lt"/>
                <a:ea typeface="Times New Roman" panose="02020603050405020304" pitchFamily="18" charset="0"/>
              </a:rPr>
              <a:t>Ideal Spending Profile in k€ </a:t>
            </a:r>
            <a:r>
              <a:rPr lang="en-TT" sz="1400" kern="800" dirty="0" err="1">
                <a:solidFill>
                  <a:srgbClr val="000000"/>
                </a:solidFill>
                <a:latin typeface="+mn-lt"/>
                <a:ea typeface="Times New Roman" panose="02020603050405020304" pitchFamily="18" charset="0"/>
              </a:rPr>
              <a:t>splitted</a:t>
            </a:r>
            <a:r>
              <a:rPr lang="en-TT" sz="1400" kern="800" dirty="0">
                <a:solidFill>
                  <a:srgbClr val="000000"/>
                </a:solidFill>
                <a:latin typeface="+mn-lt"/>
                <a:ea typeface="Times New Roman" panose="02020603050405020304" pitchFamily="18" charset="0"/>
              </a:rPr>
              <a:t> in P2B phase, CONSTRUCTION, CONSTRUCION-INFRA and UPGRADE to 500 MeV.</a:t>
            </a:r>
            <a:endParaRPr lang="en-TT" sz="1400" kern="800" dirty="0">
              <a:effectLst/>
              <a:latin typeface="+mn-lt"/>
              <a:ea typeface="Times New Roman" panose="02020603050405020304" pitchFamily="18" charset="0"/>
            </a:endParaRPr>
          </a:p>
        </p:txBody>
      </p:sp>
      <p:sp>
        <p:nvSpPr>
          <p:cNvPr id="3" name="ZoneTexte 2">
            <a:extLst>
              <a:ext uri="{FF2B5EF4-FFF2-40B4-BE49-F238E27FC236}">
                <a16:creationId xmlns:a16="http://schemas.microsoft.com/office/drawing/2014/main" id="{874F561F-7422-B738-1C9C-CFE5EE9CDDB1}"/>
              </a:ext>
            </a:extLst>
          </p:cNvPr>
          <p:cNvSpPr txBox="1"/>
          <p:nvPr/>
        </p:nvSpPr>
        <p:spPr>
          <a:xfrm>
            <a:off x="1930003" y="3226023"/>
            <a:ext cx="1656184" cy="307777"/>
          </a:xfrm>
          <a:prstGeom prst="rect">
            <a:avLst/>
          </a:prstGeom>
          <a:noFill/>
        </p:spPr>
        <p:txBody>
          <a:bodyPr wrap="square" rtlCol="0">
            <a:spAutoFit/>
          </a:bodyPr>
          <a:lstStyle/>
          <a:p>
            <a:pPr algn="ctr"/>
            <a:r>
              <a:rPr lang="en-GB" sz="1400" dirty="0">
                <a:solidFill>
                  <a:srgbClr val="FF0000"/>
                </a:solidFill>
                <a:latin typeface="+mn-lt"/>
              </a:rPr>
              <a:t>Focus on P2B phase  </a:t>
            </a:r>
          </a:p>
        </p:txBody>
      </p:sp>
      <p:cxnSp>
        <p:nvCxnSpPr>
          <p:cNvPr id="6" name="Connecteur droit 5">
            <a:extLst>
              <a:ext uri="{FF2B5EF4-FFF2-40B4-BE49-F238E27FC236}">
                <a16:creationId xmlns:a16="http://schemas.microsoft.com/office/drawing/2014/main" id="{4BAEA605-FAA5-2F02-2EFD-F790EC8E695D}"/>
              </a:ext>
            </a:extLst>
          </p:cNvPr>
          <p:cNvCxnSpPr>
            <a:cxnSpLocks/>
          </p:cNvCxnSpPr>
          <p:nvPr/>
        </p:nvCxnSpPr>
        <p:spPr>
          <a:xfrm>
            <a:off x="849883" y="2957736"/>
            <a:ext cx="12961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7DA38484-895C-8683-C4D2-A66CB56CE2E5}"/>
              </a:ext>
            </a:extLst>
          </p:cNvPr>
          <p:cNvSpPr>
            <a:spLocks noGrp="1"/>
          </p:cNvSpPr>
          <p:nvPr>
            <p:ph type="dt" sz="half" idx="10"/>
          </p:nvPr>
        </p:nvSpPr>
        <p:spPr/>
        <p:txBody>
          <a:bodyPr/>
          <a:lstStyle/>
          <a:p>
            <a:r>
              <a:rPr lang="fr-FR"/>
              <a:t>12/04/2023</a:t>
            </a:r>
            <a:endParaRPr lang="fr-FR" dirty="0"/>
          </a:p>
        </p:txBody>
      </p:sp>
      <p:sp>
        <p:nvSpPr>
          <p:cNvPr id="5" name="Espace réservé du pied de page 4">
            <a:extLst>
              <a:ext uri="{FF2B5EF4-FFF2-40B4-BE49-F238E27FC236}">
                <a16:creationId xmlns:a16="http://schemas.microsoft.com/office/drawing/2014/main" id="{1460A029-2297-5087-FECD-EF42ABDBF0FD}"/>
              </a:ext>
            </a:extLst>
          </p:cNvPr>
          <p:cNvSpPr>
            <a:spLocks noGrp="1"/>
          </p:cNvSpPr>
          <p:nvPr>
            <p:ph type="ftr" sz="quarter" idx="11"/>
          </p:nvPr>
        </p:nvSpPr>
        <p:spPr/>
        <p:txBody>
          <a:bodyPr/>
          <a:lstStyle/>
          <a:p>
            <a:r>
              <a:rPr lang="fr-FR"/>
              <a:t>PERLE-France Collaboration Meeting</a:t>
            </a:r>
            <a:endParaRPr lang="fr-FR" dirty="0"/>
          </a:p>
        </p:txBody>
      </p:sp>
      <p:sp>
        <p:nvSpPr>
          <p:cNvPr id="7" name="Espace réservé du numéro de diapositive 6">
            <a:extLst>
              <a:ext uri="{FF2B5EF4-FFF2-40B4-BE49-F238E27FC236}">
                <a16:creationId xmlns:a16="http://schemas.microsoft.com/office/drawing/2014/main" id="{006B2016-6BA8-45CC-5D95-C4FB220F702C}"/>
              </a:ext>
            </a:extLst>
          </p:cNvPr>
          <p:cNvSpPr>
            <a:spLocks noGrp="1"/>
          </p:cNvSpPr>
          <p:nvPr>
            <p:ph type="sldNum" sz="quarter" idx="12"/>
          </p:nvPr>
        </p:nvSpPr>
        <p:spPr/>
        <p:txBody>
          <a:bodyPr/>
          <a:lstStyle/>
          <a:p>
            <a:fld id="{77E71596-5F9D-49C5-9701-16B3CA54319D}" type="slidenum">
              <a:rPr lang="fr-FR" smtClean="0"/>
              <a:pPr/>
              <a:t>8</a:t>
            </a:fld>
            <a:endParaRPr lang="fr-FR" dirty="0"/>
          </a:p>
        </p:txBody>
      </p:sp>
      <p:sp>
        <p:nvSpPr>
          <p:cNvPr id="8" name="Ellipse 7">
            <a:extLst>
              <a:ext uri="{FF2B5EF4-FFF2-40B4-BE49-F238E27FC236}">
                <a16:creationId xmlns:a16="http://schemas.microsoft.com/office/drawing/2014/main" id="{AD730448-7717-45DB-8929-934D0FBA394A}"/>
              </a:ext>
            </a:extLst>
          </p:cNvPr>
          <p:cNvSpPr/>
          <p:nvPr/>
        </p:nvSpPr>
        <p:spPr>
          <a:xfrm>
            <a:off x="4882331" y="1733600"/>
            <a:ext cx="3096344"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AB9AD790-9368-420B-8BC8-56DFE0E04E78}"/>
              </a:ext>
            </a:extLst>
          </p:cNvPr>
          <p:cNvCxnSpPr>
            <a:cxnSpLocks/>
          </p:cNvCxnSpPr>
          <p:nvPr/>
        </p:nvCxnSpPr>
        <p:spPr>
          <a:xfrm>
            <a:off x="6835502" y="2813720"/>
            <a:ext cx="1287189" cy="5040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24788B53-53CA-4AD5-A7DC-8BE6CF1656F6}"/>
              </a:ext>
            </a:extLst>
          </p:cNvPr>
          <p:cNvSpPr txBox="1"/>
          <p:nvPr/>
        </p:nvSpPr>
        <p:spPr>
          <a:xfrm>
            <a:off x="7436843" y="3317776"/>
            <a:ext cx="3025380" cy="400110"/>
          </a:xfrm>
          <a:prstGeom prst="rect">
            <a:avLst/>
          </a:prstGeom>
          <a:noFill/>
        </p:spPr>
        <p:txBody>
          <a:bodyPr wrap="none" rtlCol="0">
            <a:spAutoFit/>
          </a:bodyPr>
          <a:lstStyle/>
          <a:p>
            <a:r>
              <a:rPr lang="fr-FR" dirty="0" err="1"/>
              <a:t>We</a:t>
            </a:r>
            <a:r>
              <a:rPr lang="fr-FR" dirty="0"/>
              <a:t> are </a:t>
            </a:r>
            <a:r>
              <a:rPr lang="fr-FR" dirty="0" err="1"/>
              <a:t>trying</a:t>
            </a:r>
            <a:r>
              <a:rPr lang="fr-FR" dirty="0"/>
              <a:t> to </a:t>
            </a:r>
            <a:r>
              <a:rPr lang="fr-FR" dirty="0" err="1"/>
              <a:t>secure</a:t>
            </a:r>
            <a:r>
              <a:rPr lang="fr-FR" dirty="0"/>
              <a:t> </a:t>
            </a:r>
            <a:r>
              <a:rPr lang="fr-FR" dirty="0" err="1"/>
              <a:t>it</a:t>
            </a:r>
            <a:endParaRPr lang="fr-FR" dirty="0"/>
          </a:p>
        </p:txBody>
      </p:sp>
    </p:spTree>
    <p:extLst>
      <p:ext uri="{BB962C8B-B14F-4D97-AF65-F5344CB8AC3E}">
        <p14:creationId xmlns:p14="http://schemas.microsoft.com/office/powerpoint/2010/main" val="294700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D78F4-3804-4F98-98D0-C1901C4E118E}"/>
              </a:ext>
            </a:extLst>
          </p:cNvPr>
          <p:cNvSpPr>
            <a:spLocks noGrp="1"/>
          </p:cNvSpPr>
          <p:nvPr>
            <p:ph type="title"/>
          </p:nvPr>
        </p:nvSpPr>
        <p:spPr>
          <a:xfrm>
            <a:off x="1137915" y="149424"/>
            <a:ext cx="5688632" cy="432048"/>
          </a:xfrm>
        </p:spPr>
        <p:txBody>
          <a:bodyPr/>
          <a:lstStyle/>
          <a:p>
            <a:r>
              <a:rPr lang="en-GB">
                <a:solidFill>
                  <a:schemeClr val="accent5">
                    <a:lumMod val="75000"/>
                  </a:schemeClr>
                </a:solidFill>
                <a:latin typeface="+mn-lt"/>
              </a:rPr>
              <a:t>Search for financial support</a:t>
            </a:r>
          </a:p>
        </p:txBody>
      </p:sp>
      <p:sp>
        <p:nvSpPr>
          <p:cNvPr id="11" name="Rectangle 10">
            <a:extLst>
              <a:ext uri="{FF2B5EF4-FFF2-40B4-BE49-F238E27FC236}">
                <a16:creationId xmlns:a16="http://schemas.microsoft.com/office/drawing/2014/main" id="{2ADE9B0A-5973-4AF4-A513-9D8CAF5137B6}"/>
              </a:ext>
            </a:extLst>
          </p:cNvPr>
          <p:cNvSpPr/>
          <p:nvPr/>
        </p:nvSpPr>
        <p:spPr>
          <a:xfrm>
            <a:off x="190843" y="794876"/>
            <a:ext cx="10524136" cy="4970591"/>
          </a:xfrm>
          <a:prstGeom prst="rect">
            <a:avLst/>
          </a:prstGeom>
        </p:spPr>
        <p:txBody>
          <a:bodyPr wrap="square">
            <a:spAutoFit/>
          </a:bodyPr>
          <a:lstStyle/>
          <a:p>
            <a:pPr algn="just"/>
            <a:r>
              <a:rPr lang="en-CA" sz="1500" dirty="0">
                <a:solidFill>
                  <a:srgbClr val="000000"/>
                </a:solidFill>
                <a:latin typeface="+mn-lt"/>
                <a:ea typeface="Times New Roman" panose="02020603050405020304" pitchFamily="18" charset="0"/>
              </a:rPr>
              <a:t>We are actively looking at different possibilities to get extra funds for the P2B phase and beyond. </a:t>
            </a:r>
          </a:p>
          <a:p>
            <a:pPr algn="just"/>
            <a:endParaRPr lang="en-CA" sz="1600" dirty="0">
              <a:solidFill>
                <a:srgbClr val="000000"/>
              </a:solidFill>
              <a:latin typeface="+mn-lt"/>
              <a:ea typeface="Times New Roman" panose="02020603050405020304" pitchFamily="18" charset="0"/>
            </a:endParaRPr>
          </a:p>
          <a:p>
            <a:pPr marL="285750" indent="-285750" algn="just">
              <a:buFont typeface="Arial" panose="020B0604020202020204" pitchFamily="34" charset="0"/>
              <a:buChar char="•"/>
            </a:pPr>
            <a:r>
              <a:rPr lang="en-CA" sz="1500" dirty="0">
                <a:solidFill>
                  <a:srgbClr val="000000"/>
                </a:solidFill>
                <a:latin typeface="+mn-lt"/>
                <a:ea typeface="Times New Roman" panose="02020603050405020304" pitchFamily="18" charset="0"/>
              </a:rPr>
              <a:t>Beyond PERLE, but really PERLE and </a:t>
            </a:r>
            <a:r>
              <a:rPr lang="en-CA" sz="1500" dirty="0" err="1">
                <a:solidFill>
                  <a:srgbClr val="000000"/>
                </a:solidFill>
                <a:latin typeface="+mn-lt"/>
                <a:ea typeface="Times New Roman" panose="02020603050405020304" pitchFamily="18" charset="0"/>
              </a:rPr>
              <a:t>bERLinPro</a:t>
            </a:r>
            <a:r>
              <a:rPr lang="en-CA" sz="1500" dirty="0">
                <a:solidFill>
                  <a:srgbClr val="000000"/>
                </a:solidFill>
                <a:latin typeface="+mn-lt"/>
                <a:ea typeface="Times New Roman" panose="02020603050405020304" pitchFamily="18" charset="0"/>
              </a:rPr>
              <a:t> oriented, we are about signing an </a:t>
            </a:r>
            <a:r>
              <a:rPr lang="en-CA" sz="1500" dirty="0">
                <a:solidFill>
                  <a:srgbClr val="C00000"/>
                </a:solidFill>
                <a:latin typeface="+mn-lt"/>
                <a:ea typeface="Times New Roman" panose="02020603050405020304" pitchFamily="18" charset="0"/>
              </a:rPr>
              <a:t>MoU CNRS/HZB</a:t>
            </a:r>
          </a:p>
          <a:p>
            <a:pPr algn="just"/>
            <a:endParaRPr lang="en-CA" sz="1500" b="1" dirty="0">
              <a:solidFill>
                <a:srgbClr val="000000"/>
              </a:solidFill>
              <a:latin typeface="+mn-lt"/>
              <a:ea typeface="Times New Roman" panose="02020603050405020304" pitchFamily="18" charset="0"/>
            </a:endParaRPr>
          </a:p>
          <a:p>
            <a:pPr marL="285750" indent="-285750" algn="just">
              <a:buFont typeface="Arial" panose="020B0604020202020204" pitchFamily="34" charset="0"/>
              <a:buChar char="•"/>
            </a:pPr>
            <a:r>
              <a:rPr lang="en-CA" sz="1500" b="1" u="sng" dirty="0" err="1">
                <a:solidFill>
                  <a:srgbClr val="C00000"/>
                </a:solidFill>
                <a:latin typeface="+mn-lt"/>
                <a:ea typeface="Times New Roman" panose="02020603050405020304" pitchFamily="18" charset="0"/>
              </a:rPr>
              <a:t>iSAS</a:t>
            </a:r>
            <a:r>
              <a:rPr lang="en-CA" sz="1500" b="1" u="sng" dirty="0">
                <a:solidFill>
                  <a:srgbClr val="C00000"/>
                </a:solidFill>
                <a:latin typeface="+mn-lt"/>
                <a:ea typeface="Times New Roman" panose="02020603050405020304" pitchFamily="18" charset="0"/>
              </a:rPr>
              <a:t>:</a:t>
            </a:r>
            <a:r>
              <a:rPr lang="en-CA" sz="1500" u="sng" dirty="0">
                <a:solidFill>
                  <a:srgbClr val="C00000"/>
                </a:solidFill>
                <a:latin typeface="+mn-lt"/>
                <a:ea typeface="Times New Roman" panose="02020603050405020304" pitchFamily="18" charset="0"/>
              </a:rPr>
              <a:t> </a:t>
            </a:r>
            <a:r>
              <a:rPr lang="en-CA" sz="1500" u="sng" dirty="0">
                <a:solidFill>
                  <a:srgbClr val="000000"/>
                </a:solidFill>
                <a:latin typeface="+mn-lt"/>
                <a:ea typeface="Times New Roman" panose="02020603050405020304" pitchFamily="18" charset="0"/>
              </a:rPr>
              <a:t>European INFRA-TECH </a:t>
            </a:r>
            <a:r>
              <a:rPr lang="en-CA" sz="1500" dirty="0">
                <a:solidFill>
                  <a:srgbClr val="000000"/>
                </a:solidFill>
                <a:latin typeface="+mn-lt"/>
                <a:ea typeface="Times New Roman" panose="02020603050405020304" pitchFamily="18" charset="0"/>
              </a:rPr>
              <a:t>project </a:t>
            </a:r>
            <a:r>
              <a:rPr lang="en-GB" sz="1500" dirty="0">
                <a:solidFill>
                  <a:prstClr val="black"/>
                </a:solidFill>
                <a:latin typeface="+mn-lt"/>
              </a:rPr>
              <a:t>11 research partners (CNRS, CERN, ESS, DESY, VUB, CEA, HZB, INFN, UKRI, UL, EPFL)</a:t>
            </a:r>
            <a:r>
              <a:rPr lang="en-CA" sz="1500" dirty="0">
                <a:solidFill>
                  <a:srgbClr val="000000"/>
                </a:solidFill>
                <a:latin typeface="+mn-lt"/>
                <a:ea typeface="Times New Roman" panose="02020603050405020304" pitchFamily="18" charset="0"/>
              </a:rPr>
              <a:t> Asked 5M€. Financial support for the construction of the full cryomodule of a cost of about 3M€. The IN2P3 has guarantee the matching funds at the level of 1.0M€ complemented by the lab.</a:t>
            </a:r>
          </a:p>
          <a:p>
            <a:pPr marL="285750" indent="-285750" algn="just">
              <a:buFont typeface="Wingdings" panose="05000000000000000000" pitchFamily="2" charset="2"/>
              <a:buChar char="à"/>
            </a:pPr>
            <a:r>
              <a:rPr lang="en-CA" sz="1500" dirty="0">
                <a:solidFill>
                  <a:srgbClr val="C00000"/>
                </a:solidFill>
                <a:latin typeface="+mn-lt"/>
                <a:ea typeface="Times New Roman" panose="02020603050405020304" pitchFamily="18" charset="0"/>
                <a:sym typeface="Wingdings" panose="05000000000000000000" pitchFamily="2" charset="2"/>
              </a:rPr>
              <a:t>Possibility of having ESS and INFN-LASA-Milano in PERLE Coll.</a:t>
            </a:r>
          </a:p>
          <a:p>
            <a:pPr marL="285750" indent="-285750" algn="just">
              <a:buFont typeface="Wingdings" panose="05000000000000000000" pitchFamily="2" charset="2"/>
              <a:buChar char="à"/>
            </a:pPr>
            <a:r>
              <a:rPr lang="en-CA" sz="1500" dirty="0">
                <a:solidFill>
                  <a:srgbClr val="C00000"/>
                </a:solidFill>
                <a:latin typeface="+mn-lt"/>
                <a:ea typeface="Times New Roman" panose="02020603050405020304" pitchFamily="18" charset="0"/>
                <a:sym typeface="Wingdings" panose="05000000000000000000" pitchFamily="2" charset="2"/>
              </a:rPr>
              <a:t>Contribution ESS vessel cryomodule</a:t>
            </a:r>
            <a:endParaRPr lang="en-CA" sz="1500" dirty="0">
              <a:solidFill>
                <a:srgbClr val="C00000"/>
              </a:solidFill>
              <a:latin typeface="+mn-lt"/>
              <a:ea typeface="Times New Roman" panose="02020603050405020304" pitchFamily="18" charset="0"/>
            </a:endParaRPr>
          </a:p>
          <a:p>
            <a:pPr marL="285750" indent="-285750" algn="just">
              <a:buFont typeface="Arial" panose="020B0604020202020204" pitchFamily="34" charset="0"/>
              <a:buChar char="•"/>
            </a:pPr>
            <a:endParaRPr lang="en-CA" sz="1500" dirty="0">
              <a:solidFill>
                <a:srgbClr val="000000"/>
              </a:solidFill>
              <a:latin typeface="+mn-lt"/>
              <a:ea typeface="Times New Roman" panose="02020603050405020304" pitchFamily="18" charset="0"/>
            </a:endParaRPr>
          </a:p>
          <a:p>
            <a:pPr marL="285750" indent="-285750" algn="just">
              <a:buFont typeface="Arial" panose="020B0604020202020204" pitchFamily="34" charset="0"/>
              <a:buChar char="•"/>
            </a:pPr>
            <a:r>
              <a:rPr lang="en-CA" sz="1500" b="1" dirty="0">
                <a:solidFill>
                  <a:srgbClr val="C00000"/>
                </a:solidFill>
                <a:latin typeface="+mn-lt"/>
                <a:ea typeface="Times New Roman" panose="02020603050405020304" pitchFamily="18" charset="0"/>
              </a:rPr>
              <a:t>APP P2I call</a:t>
            </a:r>
            <a:r>
              <a:rPr lang="en-CA" sz="1500" dirty="0">
                <a:solidFill>
                  <a:srgbClr val="000000"/>
                </a:solidFill>
                <a:latin typeface="+mn-lt"/>
                <a:ea typeface="Times New Roman" panose="02020603050405020304" pitchFamily="18" charset="0"/>
              </a:rPr>
              <a:t>: Submission of the project GUN+: Equipment for laser system performances upgrade (75 k€) + Contribution to the installation of a laser room (25 k€).</a:t>
            </a:r>
          </a:p>
          <a:p>
            <a:pPr marL="285750" indent="-285750" algn="just">
              <a:buFont typeface="Arial" panose="020B0604020202020204" pitchFamily="34" charset="0"/>
              <a:buChar char="•"/>
            </a:pPr>
            <a:endParaRPr lang="en-CA" sz="1500" dirty="0">
              <a:solidFill>
                <a:srgbClr val="000000"/>
              </a:solidFill>
              <a:latin typeface="+mn-lt"/>
              <a:ea typeface="Times New Roman" panose="02020603050405020304" pitchFamily="18" charset="0"/>
            </a:endParaRPr>
          </a:p>
          <a:p>
            <a:pPr marL="285750" indent="-285750" algn="just">
              <a:buFont typeface="Arial" panose="020B0604020202020204" pitchFamily="34" charset="0"/>
              <a:buChar char="•"/>
            </a:pPr>
            <a:r>
              <a:rPr lang="en-CA" sz="1500" dirty="0">
                <a:solidFill>
                  <a:srgbClr val="000000"/>
                </a:solidFill>
                <a:latin typeface="+mn-lt"/>
                <a:ea typeface="Times New Roman" panose="02020603050405020304" pitchFamily="18" charset="0"/>
              </a:rPr>
              <a:t>France 2030 will propose new project oriented calls (current 2023) ~5M€.</a:t>
            </a:r>
            <a:endParaRPr lang="fr-FR" sz="1500" dirty="0">
              <a:latin typeface="+mn-lt"/>
              <a:ea typeface="Times New Roman" panose="02020603050405020304" pitchFamily="18" charset="0"/>
            </a:endParaRPr>
          </a:p>
          <a:p>
            <a:pPr marL="171450" indent="-171450" algn="just">
              <a:buFont typeface="Arial" panose="020B0604020202020204" pitchFamily="34" charset="0"/>
              <a:buChar char="•"/>
            </a:pPr>
            <a:endParaRPr lang="fr-FR" sz="1500" kern="800" dirty="0">
              <a:solidFill>
                <a:srgbClr val="000000"/>
              </a:solidFill>
              <a:latin typeface="+mn-lt"/>
              <a:ea typeface="Times New Roman" panose="02020603050405020304" pitchFamily="18" charset="0"/>
            </a:endParaRPr>
          </a:p>
          <a:p>
            <a:pPr marL="171450" indent="-171450" algn="just">
              <a:buFont typeface="Arial" panose="020B0604020202020204" pitchFamily="34" charset="0"/>
              <a:buChar char="•"/>
            </a:pPr>
            <a:r>
              <a:rPr lang="en-CA" sz="1500" kern="800" dirty="0">
                <a:solidFill>
                  <a:srgbClr val="000000"/>
                </a:solidFill>
                <a:latin typeface="+mn-lt"/>
                <a:ea typeface="Times New Roman" panose="02020603050405020304" pitchFamily="18" charset="0"/>
              </a:rPr>
              <a:t>Important role played by ERL panel with a mandate by the CERN Council in the ESPP Roadmap has as a main task to guarantee that the ERL RoadMap and so PERLE could get the sufficient financial support to success the ESPP strategy.</a:t>
            </a:r>
          </a:p>
          <a:p>
            <a:pPr algn="just"/>
            <a:endParaRPr lang="en-CA" sz="1600" kern="800" dirty="0">
              <a:solidFill>
                <a:srgbClr val="000000"/>
              </a:solidFill>
              <a:latin typeface="+mn-lt"/>
              <a:ea typeface="Times New Roman" panose="02020603050405020304" pitchFamily="18" charset="0"/>
            </a:endParaRPr>
          </a:p>
          <a:p>
            <a:pPr marL="171450" indent="-171450" algn="just">
              <a:buFont typeface="Arial" panose="020B0604020202020204" pitchFamily="34" charset="0"/>
              <a:buChar char="•"/>
            </a:pPr>
            <a:r>
              <a:rPr lang="en-CA" sz="1500" kern="800" dirty="0">
                <a:solidFill>
                  <a:srgbClr val="000000"/>
                </a:solidFill>
                <a:latin typeface="+mn-lt"/>
                <a:ea typeface="Times New Roman" panose="02020603050405020304" pitchFamily="18" charset="0"/>
              </a:rPr>
              <a:t>In-Kind contributions: </a:t>
            </a:r>
          </a:p>
          <a:p>
            <a:pPr marL="787400" lvl="1" indent="-285750" algn="just">
              <a:buFont typeface="Courier New" panose="02070309020205020404" pitchFamily="49" charset="0"/>
              <a:buChar char="o"/>
            </a:pPr>
            <a:r>
              <a:rPr lang="en-CA" sz="1500" kern="800" dirty="0">
                <a:solidFill>
                  <a:srgbClr val="000000"/>
                </a:solidFill>
                <a:latin typeface="+mn-lt"/>
                <a:ea typeface="Times New Roman" panose="02020603050405020304" pitchFamily="18" charset="0"/>
              </a:rPr>
              <a:t>Approved: DC gun from Daresbury, CM vessel ESS (around 700k€).  </a:t>
            </a:r>
          </a:p>
          <a:p>
            <a:pPr marL="787400" lvl="1" indent="-285750" algn="just">
              <a:buFont typeface="Courier New" panose="02070309020205020404" pitchFamily="49" charset="0"/>
              <a:buChar char="o"/>
            </a:pPr>
            <a:r>
              <a:rPr lang="en-CA" sz="1500" kern="800" dirty="0">
                <a:solidFill>
                  <a:srgbClr val="000000"/>
                </a:solidFill>
                <a:latin typeface="+mn-lt"/>
                <a:ea typeface="Times New Roman" panose="02020603050405020304" pitchFamily="18" charset="0"/>
              </a:rPr>
              <a:t>Potential in-Kind Contributions under discussions: CBETA equipment, Booster (</a:t>
            </a:r>
            <a:r>
              <a:rPr lang="en-CA" sz="1500" kern="800" dirty="0" err="1">
                <a:solidFill>
                  <a:srgbClr val="000000"/>
                </a:solidFill>
                <a:latin typeface="+mn-lt"/>
                <a:ea typeface="Times New Roman" panose="02020603050405020304" pitchFamily="18" charset="0"/>
              </a:rPr>
              <a:t>JLab</a:t>
            </a:r>
            <a:r>
              <a:rPr lang="en-CA" sz="1500" kern="800" dirty="0">
                <a:solidFill>
                  <a:srgbClr val="000000"/>
                </a:solidFill>
                <a:latin typeface="+mn-lt"/>
                <a:ea typeface="Times New Roman" panose="02020603050405020304" pitchFamily="18" charset="0"/>
              </a:rPr>
              <a:t>? </a:t>
            </a:r>
            <a:r>
              <a:rPr lang="en-CA" sz="1500" strike="sngStrike" kern="800" dirty="0" err="1">
                <a:solidFill>
                  <a:srgbClr val="000000"/>
                </a:solidFill>
                <a:latin typeface="+mn-lt"/>
                <a:ea typeface="Times New Roman" panose="02020603050405020304" pitchFamily="18" charset="0"/>
              </a:rPr>
              <a:t>Darmsdadt</a:t>
            </a:r>
            <a:r>
              <a:rPr lang="en-CA" sz="1500" strike="sngStrike" kern="800" dirty="0">
                <a:solidFill>
                  <a:srgbClr val="000000"/>
                </a:solidFill>
                <a:latin typeface="+mn-lt"/>
                <a:ea typeface="Times New Roman" panose="02020603050405020304" pitchFamily="18" charset="0"/>
              </a:rPr>
              <a:t>?</a:t>
            </a:r>
            <a:r>
              <a:rPr lang="en-CA" sz="1500" kern="800" dirty="0">
                <a:solidFill>
                  <a:srgbClr val="000000"/>
                </a:solidFill>
                <a:latin typeface="+mn-lt"/>
                <a:ea typeface="Times New Roman" panose="02020603050405020304" pitchFamily="18" charset="0"/>
              </a:rPr>
              <a:t>), Buncher (ESS-Bilbao?) </a:t>
            </a:r>
            <a:r>
              <a:rPr lang="en-GB" sz="1500" kern="800" dirty="0">
                <a:latin typeface="+mn-lt"/>
                <a:ea typeface="Times New Roman" panose="02020603050405020304" pitchFamily="18" charset="0"/>
              </a:rPr>
              <a:t> </a:t>
            </a:r>
            <a:endParaRPr lang="fr-FR" sz="1500" kern="800" dirty="0">
              <a:latin typeface="+mn-lt"/>
              <a:ea typeface="Times New Roman" panose="02020603050405020304" pitchFamily="18" charset="0"/>
            </a:endParaRPr>
          </a:p>
        </p:txBody>
      </p:sp>
      <p:sp>
        <p:nvSpPr>
          <p:cNvPr id="3" name="Espace réservé de la date 2">
            <a:extLst>
              <a:ext uri="{FF2B5EF4-FFF2-40B4-BE49-F238E27FC236}">
                <a16:creationId xmlns:a16="http://schemas.microsoft.com/office/drawing/2014/main" id="{71D41097-3F81-CB63-2B72-2AA462053890}"/>
              </a:ext>
            </a:extLst>
          </p:cNvPr>
          <p:cNvSpPr>
            <a:spLocks noGrp="1"/>
          </p:cNvSpPr>
          <p:nvPr>
            <p:ph type="dt" sz="half" idx="10"/>
          </p:nvPr>
        </p:nvSpPr>
        <p:spPr/>
        <p:txBody>
          <a:bodyPr/>
          <a:lstStyle/>
          <a:p>
            <a:r>
              <a:rPr lang="fr-FR"/>
              <a:t>12/04/2023</a:t>
            </a:r>
            <a:endParaRPr lang="fr-FR" dirty="0"/>
          </a:p>
        </p:txBody>
      </p:sp>
      <p:sp>
        <p:nvSpPr>
          <p:cNvPr id="4" name="Espace réservé du pied de page 3">
            <a:extLst>
              <a:ext uri="{FF2B5EF4-FFF2-40B4-BE49-F238E27FC236}">
                <a16:creationId xmlns:a16="http://schemas.microsoft.com/office/drawing/2014/main" id="{C4606FE6-2340-244B-788F-FED9FAAADD64}"/>
              </a:ext>
            </a:extLst>
          </p:cNvPr>
          <p:cNvSpPr>
            <a:spLocks noGrp="1"/>
          </p:cNvSpPr>
          <p:nvPr>
            <p:ph type="ftr" sz="quarter" idx="11"/>
          </p:nvPr>
        </p:nvSpPr>
        <p:spPr/>
        <p:txBody>
          <a:bodyPr/>
          <a:lstStyle/>
          <a:p>
            <a:r>
              <a:rPr lang="fr-FR"/>
              <a:t>PERLE-France Collaboration Meeting</a:t>
            </a:r>
            <a:endParaRPr lang="fr-FR" dirty="0"/>
          </a:p>
        </p:txBody>
      </p:sp>
      <p:sp>
        <p:nvSpPr>
          <p:cNvPr id="5" name="Espace réservé du numéro de diapositive 4">
            <a:extLst>
              <a:ext uri="{FF2B5EF4-FFF2-40B4-BE49-F238E27FC236}">
                <a16:creationId xmlns:a16="http://schemas.microsoft.com/office/drawing/2014/main" id="{3E8524A5-EB76-DACD-24B3-D405A879A7C7}"/>
              </a:ext>
            </a:extLst>
          </p:cNvPr>
          <p:cNvSpPr>
            <a:spLocks noGrp="1"/>
          </p:cNvSpPr>
          <p:nvPr>
            <p:ph type="sldNum" sz="quarter" idx="12"/>
          </p:nvPr>
        </p:nvSpPr>
        <p:spPr/>
        <p:txBody>
          <a:bodyPr/>
          <a:lstStyle/>
          <a:p>
            <a:fld id="{77E71596-5F9D-49C5-9701-16B3CA54319D}" type="slidenum">
              <a:rPr lang="fr-FR" smtClean="0"/>
              <a:pPr/>
              <a:t>9</a:t>
            </a:fld>
            <a:endParaRPr lang="fr-FR" dirty="0"/>
          </a:p>
        </p:txBody>
      </p:sp>
    </p:spTree>
    <p:extLst>
      <p:ext uri="{BB962C8B-B14F-4D97-AF65-F5344CB8AC3E}">
        <p14:creationId xmlns:p14="http://schemas.microsoft.com/office/powerpoint/2010/main" val="247522978"/>
      </p:ext>
    </p:extLst>
  </p:cSld>
  <p:clrMapOvr>
    <a:masterClrMapping/>
  </p:clrMapOvr>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que IJCLab 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66663</TotalTime>
  <Words>1973</Words>
  <Application>Microsoft Office PowerPoint</Application>
  <PresentationFormat>Personnalisé</PresentationFormat>
  <Paragraphs>328</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20</vt:i4>
      </vt:variant>
    </vt:vector>
  </HeadingPairs>
  <TitlesOfParts>
    <vt:vector size="29" baseType="lpstr">
      <vt:lpstr>Arial</vt:lpstr>
      <vt:lpstr>Calibri</vt:lpstr>
      <vt:lpstr>Calibri Light</vt:lpstr>
      <vt:lpstr>Courier New</vt:lpstr>
      <vt:lpstr>Helvetica</vt:lpstr>
      <vt:lpstr>Times New Roman</vt:lpstr>
      <vt:lpstr>Wingdings</vt:lpstr>
      <vt:lpstr>1_modele-IJCLAb-powerpoint</vt:lpstr>
      <vt:lpstr>Masque IJCLab standard</vt:lpstr>
      <vt:lpstr>Présentation PowerPoint</vt:lpstr>
      <vt:lpstr>Présentation PowerPoint</vt:lpstr>
      <vt:lpstr>PERLE Timeline for TDR phase and beyond </vt:lpstr>
      <vt:lpstr>PERLE Timeline for TDR phase and beyond </vt:lpstr>
      <vt:lpstr>Evaluation of the project</vt:lpstr>
      <vt:lpstr>Présentation PowerPoint</vt:lpstr>
      <vt:lpstr>Présentation PowerPoint</vt:lpstr>
      <vt:lpstr>Budget – Spending profile in graphs</vt:lpstr>
      <vt:lpstr>Search for financial support</vt:lpstr>
      <vt:lpstr>Présentation PowerPoint</vt:lpstr>
      <vt:lpstr>Présentation PowerPoint</vt:lpstr>
      <vt:lpstr>Administrative Classification of PERLE </vt:lpstr>
      <vt:lpstr>PERLE Footprint and site studies </vt:lpstr>
      <vt:lpstr>PERLE Footprint and site studies </vt:lpstr>
      <vt:lpstr>PERLE e- Source</vt:lpstr>
      <vt:lpstr>PERLE e- Source</vt:lpstr>
      <vt:lpstr>PERLE e- Source</vt:lpstr>
      <vt:lpstr>PERLE e- Source</vt:lpstr>
      <vt:lpstr>Announcement: Next PERLE Collaboration Meeting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Luc Petizon</dc:creator>
  <cp:lastModifiedBy>Achille Stocchi</cp:lastModifiedBy>
  <cp:revision>2079</cp:revision>
  <cp:lastPrinted>2022-06-10T08:50:38Z</cp:lastPrinted>
  <dcterms:created xsi:type="dcterms:W3CDTF">2011-03-09T16:37:49Z</dcterms:created>
  <dcterms:modified xsi:type="dcterms:W3CDTF">2023-04-12T12:49:42Z</dcterms:modified>
</cp:coreProperties>
</file>