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33"/>
  </p:notesMasterIdLst>
  <p:sldIdLst>
    <p:sldId id="259" r:id="rId2"/>
    <p:sldId id="262" r:id="rId3"/>
    <p:sldId id="263" r:id="rId4"/>
    <p:sldId id="264" r:id="rId5"/>
    <p:sldId id="265" r:id="rId6"/>
    <p:sldId id="268" r:id="rId7"/>
    <p:sldId id="317" r:id="rId8"/>
    <p:sldId id="318" r:id="rId9"/>
    <p:sldId id="269" r:id="rId10"/>
    <p:sldId id="266" r:id="rId11"/>
    <p:sldId id="272" r:id="rId12"/>
    <p:sldId id="276" r:id="rId13"/>
    <p:sldId id="274" r:id="rId14"/>
    <p:sldId id="275" r:id="rId15"/>
    <p:sldId id="278" r:id="rId16"/>
    <p:sldId id="280" r:id="rId17"/>
    <p:sldId id="279" r:id="rId18"/>
    <p:sldId id="314" r:id="rId19"/>
    <p:sldId id="315" r:id="rId20"/>
    <p:sldId id="316" r:id="rId21"/>
    <p:sldId id="281" r:id="rId22"/>
    <p:sldId id="282" r:id="rId23"/>
    <p:sldId id="277" r:id="rId24"/>
    <p:sldId id="320" r:id="rId25"/>
    <p:sldId id="313" r:id="rId26"/>
    <p:sldId id="283" r:id="rId27"/>
    <p:sldId id="273" r:id="rId28"/>
    <p:sldId id="270" r:id="rId29"/>
    <p:sldId id="271" r:id="rId30"/>
    <p:sldId id="321" r:id="rId31"/>
    <p:sldId id="307" r:id="rId32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4B"/>
    <a:srgbClr val="456487"/>
    <a:srgbClr val="FF6700"/>
    <a:srgbClr val="E05314"/>
    <a:srgbClr val="6600CC"/>
    <a:srgbClr val="511F74"/>
    <a:srgbClr val="7A286A"/>
    <a:srgbClr val="DF8A2D"/>
    <a:srgbClr val="F392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05" autoAdjust="0"/>
    <p:restoredTop sz="96291" autoAdjust="0"/>
  </p:normalViewPr>
  <p:slideViewPr>
    <p:cSldViewPr>
      <p:cViewPr varScale="1">
        <p:scale>
          <a:sx n="143" d="100"/>
          <a:sy n="143" d="100"/>
        </p:scale>
        <p:origin x="352" y="200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12/04/2023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llipse 10"/>
          <p:cNvSpPr/>
          <p:nvPr userDrawn="1"/>
        </p:nvSpPr>
        <p:spPr>
          <a:xfrm rot="20947518">
            <a:off x="109593" y="136345"/>
            <a:ext cx="1993692" cy="10586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FCDDD6A-6318-C941-9A67-09D5B75CB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6288"/>
          <a:stretch/>
        </p:blipFill>
        <p:spPr>
          <a:xfrm>
            <a:off x="71902" y="718146"/>
            <a:ext cx="846279" cy="4660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EA73405-F1D4-E64B-9AD0-873C04D618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08" y="281852"/>
            <a:ext cx="1010145" cy="6101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E3602F-F131-0C4F-9881-9C6BA266F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27800"/>
          <a:stretch/>
        </p:blipFill>
        <p:spPr>
          <a:xfrm>
            <a:off x="26363" y="25887"/>
            <a:ext cx="1030695" cy="5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8D861AC4-9170-4F20-A2F1-79B19EA6A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921891" cy="65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454340B-8381-4544-B0A1-5ED0B3EEF73B}"/>
              </a:ext>
            </a:extLst>
          </p:cNvPr>
          <p:cNvSpPr/>
          <p:nvPr userDrawn="1"/>
        </p:nvSpPr>
        <p:spPr>
          <a:xfrm rot="20947518">
            <a:off x="109593" y="136345"/>
            <a:ext cx="1993692" cy="10586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FCDDD6A-6318-C941-9A67-09D5B75CB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6288"/>
          <a:stretch/>
        </p:blipFill>
        <p:spPr>
          <a:xfrm>
            <a:off x="71902" y="718146"/>
            <a:ext cx="846279" cy="46607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0B8294E-85F2-4768-AED7-34D1D8612E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08" y="281852"/>
            <a:ext cx="1010145" cy="61019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CE3602F-F131-0C4F-9881-9C6BA266F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27800"/>
          <a:stretch/>
        </p:blipFill>
        <p:spPr>
          <a:xfrm>
            <a:off x="26363" y="25887"/>
            <a:ext cx="1030695" cy="5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10772415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A7F0F3-D582-402A-B5FC-0362F90F69E0}" type="datetime1">
              <a:rPr lang="fr-FR" smtClean="0"/>
              <a:t>12/04/2023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9343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12/04/2023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0" r:id="rId2"/>
    <p:sldLayoutId id="2147483711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inspirehep.net/institutions/903009" TargetMode="External"/><Relationship Id="rId3" Type="http://schemas.openxmlformats.org/officeDocument/2006/relationships/image" Target="../media/image47.png"/><Relationship Id="rId7" Type="http://schemas.openxmlformats.org/officeDocument/2006/relationships/hyperlink" Target="https://inspirehep.net/authors/1075424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hep.net/institutions/903303" TargetMode="External"/><Relationship Id="rId5" Type="http://schemas.openxmlformats.org/officeDocument/2006/relationships/hyperlink" Target="https://inspirehep.net/authors/991236" TargetMode="External"/><Relationship Id="rId4" Type="http://schemas.openxmlformats.org/officeDocument/2006/relationships/hyperlink" Target="https://inspirehep.net/literature/378572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 France Meeting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11" name="Espace réservé du pied de page 7">
            <a:extLst>
              <a:ext uri="{FF2B5EF4-FFF2-40B4-BE49-F238E27FC236}">
                <a16:creationId xmlns:a16="http://schemas.microsoft.com/office/drawing/2014/main" id="{6CCBA6E2-8E71-3848-AF27-2014123C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pic>
        <p:nvPicPr>
          <p:cNvPr id="16" name="Espace réservé du contenu 4">
            <a:extLst>
              <a:ext uri="{FF2B5EF4-FFF2-40B4-BE49-F238E27FC236}">
                <a16:creationId xmlns:a16="http://schemas.microsoft.com/office/drawing/2014/main" id="{0C11FF67-D7B4-4B45-882F-123BE9CFC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" t="48595" b="3511"/>
          <a:stretch/>
        </p:blipFill>
        <p:spPr>
          <a:xfrm>
            <a:off x="2794099" y="1176533"/>
            <a:ext cx="4891202" cy="1046486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1768994" y="2706078"/>
            <a:ext cx="6941412" cy="674624"/>
          </a:xfrm>
        </p:spPr>
        <p:txBody>
          <a:bodyPr>
            <a:normAutofit/>
          </a:bodyPr>
          <a:lstStyle/>
          <a:p>
            <a:r>
              <a:rPr lang="fr-FR" sz="4000" dirty="0"/>
              <a:t>PERLE </a:t>
            </a:r>
            <a:r>
              <a:rPr lang="fr-FR" sz="4000" dirty="0" err="1"/>
              <a:t>beam</a:t>
            </a:r>
            <a:r>
              <a:rPr lang="fr-FR" sz="4000" dirty="0"/>
              <a:t> </a:t>
            </a:r>
            <a:r>
              <a:rPr lang="fr-FR" sz="4000" dirty="0" err="1"/>
              <a:t>dynamics</a:t>
            </a:r>
            <a:r>
              <a:rPr lang="fr-FR" sz="4000" dirty="0"/>
              <a:t> </a:t>
            </a:r>
            <a:r>
              <a:rPr lang="fr-FR" sz="4000" dirty="0" err="1"/>
              <a:t>status</a:t>
            </a:r>
            <a:endParaRPr lang="fr-FR" sz="4000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069A403-B9D8-4046-902B-99A5172E832A}"/>
              </a:ext>
            </a:extLst>
          </p:cNvPr>
          <p:cNvGrpSpPr/>
          <p:nvPr/>
        </p:nvGrpSpPr>
        <p:grpSpPr>
          <a:xfrm>
            <a:off x="1353939" y="3610490"/>
            <a:ext cx="7231564" cy="1446975"/>
            <a:chOff x="489843" y="3310961"/>
            <a:chExt cx="9427097" cy="201882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F8B7096-AEA9-4B37-8681-EFB72277FD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t="-583" r="339" b="4642"/>
            <a:stretch/>
          </p:blipFill>
          <p:spPr>
            <a:xfrm>
              <a:off x="740291" y="3471539"/>
              <a:ext cx="9048854" cy="1858243"/>
            </a:xfrm>
            <a:prstGeom prst="snip2Same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33ED2FE-0A26-4557-BB34-BDE35F67DFC5}"/>
                </a:ext>
              </a:extLst>
            </p:cNvPr>
            <p:cNvSpPr/>
            <p:nvPr/>
          </p:nvSpPr>
          <p:spPr>
            <a:xfrm>
              <a:off x="489843" y="3310961"/>
              <a:ext cx="2952328" cy="4076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BBB3B8C-9123-4C4D-BCA4-36A30CF3D7FC}"/>
                </a:ext>
              </a:extLst>
            </p:cNvPr>
            <p:cNvSpPr/>
            <p:nvPr/>
          </p:nvSpPr>
          <p:spPr>
            <a:xfrm>
              <a:off x="6964612" y="4876932"/>
              <a:ext cx="2952328" cy="4076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DCA899-F924-4C39-8201-A019755B26B6}"/>
                </a:ext>
              </a:extLst>
            </p:cNvPr>
            <p:cNvSpPr/>
            <p:nvPr/>
          </p:nvSpPr>
          <p:spPr>
            <a:xfrm>
              <a:off x="757303" y="3821189"/>
              <a:ext cx="884668" cy="360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5D56AA2-120D-4A7D-B2E1-DECAAB48B18C}"/>
              </a:ext>
            </a:extLst>
          </p:cNvPr>
          <p:cNvSpPr/>
          <p:nvPr/>
        </p:nvSpPr>
        <p:spPr>
          <a:xfrm>
            <a:off x="4692026" y="2208150"/>
            <a:ext cx="884668" cy="213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675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4043A-A40F-4F72-B325-946BF0B37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8291888" cy="432048"/>
          </a:xfrm>
        </p:spPr>
        <p:txBody>
          <a:bodyPr>
            <a:normAutofit/>
          </a:bodyPr>
          <a:lstStyle/>
          <a:p>
            <a:r>
              <a:rPr lang="fr-FR" sz="1800" dirty="0"/>
              <a:t>4 </a:t>
            </a:r>
            <a:r>
              <a:rPr lang="fr-FR" sz="1800" dirty="0" err="1"/>
              <a:t>different</a:t>
            </a:r>
            <a:r>
              <a:rPr lang="fr-FR" sz="1800" dirty="0"/>
              <a:t> merger design (</a:t>
            </a:r>
            <a:r>
              <a:rPr lang="fr-FR" sz="1800" dirty="0" err="1"/>
              <a:t>from</a:t>
            </a:r>
            <a:r>
              <a:rPr lang="fr-FR" sz="1800" dirty="0"/>
              <a:t> B. </a:t>
            </a:r>
            <a:r>
              <a:rPr lang="fr-FR" sz="1800" dirty="0" err="1"/>
              <a:t>Hounsell</a:t>
            </a:r>
            <a:r>
              <a:rPr lang="fr-FR" sz="1800" dirty="0"/>
              <a:t> PhD </a:t>
            </a:r>
            <a:r>
              <a:rPr lang="fr-FR" sz="1800" dirty="0" err="1"/>
              <a:t>thesis</a:t>
            </a:r>
            <a:r>
              <a:rPr lang="fr-FR" sz="1800" dirty="0"/>
              <a:t>)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9AB63D5-946B-4918-8467-4E3C5C06B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5A01DFC-8551-40EA-B3E3-FB24B8166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7DC8CD9-2C5A-4E4E-B215-137452FF5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40098D-FF47-45FF-B004-66915A6AE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5" t="4837" r="7701" b="59190"/>
          <a:stretch/>
        </p:blipFill>
        <p:spPr>
          <a:xfrm>
            <a:off x="1137915" y="1413743"/>
            <a:ext cx="3816424" cy="118731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98E305-2740-4732-A6F5-5D882E4CB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3" t="53892" r="2691" b="1896"/>
          <a:stretch/>
        </p:blipFill>
        <p:spPr>
          <a:xfrm>
            <a:off x="5602411" y="1446679"/>
            <a:ext cx="4392486" cy="154330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4C71696-5920-41B0-88F4-A48A9C8B47FA}"/>
              </a:ext>
            </a:extLst>
          </p:cNvPr>
          <p:cNvSpPr txBox="1"/>
          <p:nvPr/>
        </p:nvSpPr>
        <p:spPr>
          <a:xfrm>
            <a:off x="1336169" y="3095556"/>
            <a:ext cx="7362586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7" b="1" dirty="0"/>
              <a:t>Merger :   Matching the injector beam to the eigen-ellipse of PERLE</a:t>
            </a:r>
          </a:p>
          <a:p>
            <a:pPr algn="ctr"/>
            <a:r>
              <a:rPr lang="en-US" sz="1600" dirty="0"/>
              <a:t>Studies by B. </a:t>
            </a:r>
            <a:r>
              <a:rPr lang="en-US" sz="1600" dirty="0" err="1"/>
              <a:t>Jacquot</a:t>
            </a:r>
            <a:r>
              <a:rPr lang="en-US" sz="1600" dirty="0"/>
              <a:t> (GANIL)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1C8F4C4-BC8B-48E0-8559-DA5832FFAAD3}"/>
              </a:ext>
            </a:extLst>
          </p:cNvPr>
          <p:cNvSpPr txBox="1"/>
          <p:nvPr/>
        </p:nvSpPr>
        <p:spPr>
          <a:xfrm>
            <a:off x="921891" y="3845526"/>
            <a:ext cx="705648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Constraints</a:t>
            </a:r>
            <a:r>
              <a:rPr lang="fr-FR" sz="1400" dirty="0"/>
              <a:t> : 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400" dirty="0"/>
              <a:t>Compact: not a big </a:t>
            </a:r>
            <a:r>
              <a:rPr lang="fr-FR" sz="1400" dirty="0" err="1"/>
              <a:t>constraint</a:t>
            </a:r>
            <a:r>
              <a:rPr lang="fr-FR" sz="1400" dirty="0"/>
              <a:t>. 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400" dirty="0" err="1"/>
              <a:t>Achromaticity</a:t>
            </a:r>
            <a:r>
              <a:rPr lang="fr-FR" sz="1400" dirty="0"/>
              <a:t>: </a:t>
            </a:r>
            <a:r>
              <a:rPr lang="fr-FR" sz="1400" dirty="0" err="1"/>
              <a:t>avoid</a:t>
            </a:r>
            <a:r>
              <a:rPr lang="fr-FR" sz="1400" dirty="0"/>
              <a:t> </a:t>
            </a:r>
            <a:r>
              <a:rPr lang="fr-FR" sz="1400" dirty="0" err="1"/>
              <a:t>emittance</a:t>
            </a:r>
            <a:r>
              <a:rPr lang="fr-FR" sz="1400" dirty="0"/>
              <a:t> </a:t>
            </a:r>
            <a:r>
              <a:rPr lang="fr-FR" sz="1400" dirty="0" err="1"/>
              <a:t>increase</a:t>
            </a:r>
            <a:endParaRPr lang="fr-FR" sz="1400" dirty="0"/>
          </a:p>
          <a:p>
            <a:pPr lvl="1" indent="0"/>
            <a:endParaRPr lang="fr-FR" sz="1400" dirty="0"/>
          </a:p>
          <a:p>
            <a:r>
              <a:rPr lang="fr-FR" sz="1400" dirty="0" err="1"/>
              <a:t>Circulating</a:t>
            </a:r>
            <a:r>
              <a:rPr lang="fr-FR" sz="1400" dirty="0"/>
              <a:t> </a:t>
            </a:r>
            <a:r>
              <a:rPr lang="fr-FR" sz="1400" dirty="0" err="1"/>
              <a:t>beam</a:t>
            </a:r>
            <a:r>
              <a:rPr lang="fr-FR" sz="1400" dirty="0"/>
              <a:t> perturbation to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considerer</a:t>
            </a:r>
            <a:r>
              <a:rPr lang="fr-FR" sz="1400" dirty="0"/>
              <a:t>: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400" dirty="0"/>
              <a:t>Transverse </a:t>
            </a:r>
            <a:r>
              <a:rPr lang="fr-FR" sz="1400" dirty="0" err="1"/>
              <a:t>matching</a:t>
            </a:r>
            <a:r>
              <a:rPr lang="fr-FR" sz="1400" dirty="0"/>
              <a:t> to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done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minimal </a:t>
            </a:r>
            <a:r>
              <a:rPr lang="fr-FR" sz="1400" dirty="0" err="1"/>
              <a:t>number</a:t>
            </a:r>
            <a:r>
              <a:rPr lang="fr-FR" sz="1400" dirty="0"/>
              <a:t> of </a:t>
            </a:r>
            <a:r>
              <a:rPr lang="fr-FR" sz="1400" dirty="0" err="1"/>
              <a:t>quadrupoles</a:t>
            </a:r>
            <a:r>
              <a:rPr lang="fr-FR" sz="1400" dirty="0"/>
              <a:t> in ring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400" dirty="0" err="1"/>
              <a:t>Flexibility</a:t>
            </a:r>
            <a:r>
              <a:rPr lang="fr-FR" sz="1400" dirty="0"/>
              <a:t>: </a:t>
            </a:r>
            <a:r>
              <a:rPr lang="fr-FR" sz="1400" dirty="0" err="1"/>
              <a:t>various</a:t>
            </a:r>
            <a:r>
              <a:rPr lang="fr-FR" sz="1400" dirty="0"/>
              <a:t> </a:t>
            </a:r>
            <a:r>
              <a:rPr lang="fr-FR" sz="1400" dirty="0" err="1"/>
              <a:t>injector</a:t>
            </a:r>
            <a:r>
              <a:rPr lang="fr-FR" sz="1400" dirty="0"/>
              <a:t> conditions</a:t>
            </a:r>
          </a:p>
        </p:txBody>
      </p:sp>
    </p:spTree>
    <p:extLst>
      <p:ext uri="{BB962C8B-B14F-4D97-AF65-F5344CB8AC3E}">
        <p14:creationId xmlns:p14="http://schemas.microsoft.com/office/powerpoint/2010/main" val="550351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2C27EB-BAA0-4775-8A58-07E71FAC6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The 2 </a:t>
            </a:r>
            <a:r>
              <a:rPr lang="fr-FR" sz="2000" dirty="0" err="1"/>
              <a:t>simplest</a:t>
            </a:r>
            <a:r>
              <a:rPr lang="fr-FR" sz="2000" dirty="0"/>
              <a:t> mergers : UBEND and SBEND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43ED383-FD31-4247-86C7-8978E1DC9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A6FE304-7AFE-44EA-961D-8A70515A3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39AAF1C-B862-4BB6-93DA-4DC3B8BF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C6A7B93-EB6F-4393-ACE1-F78AFB609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3" r="8198"/>
          <a:stretch/>
        </p:blipFill>
        <p:spPr>
          <a:xfrm>
            <a:off x="991611" y="1405933"/>
            <a:ext cx="5189018" cy="269116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C0E76BF-D365-4841-AD28-02FA6DC6DB5E}"/>
              </a:ext>
            </a:extLst>
          </p:cNvPr>
          <p:cNvSpPr txBox="1"/>
          <p:nvPr/>
        </p:nvSpPr>
        <p:spPr>
          <a:xfrm>
            <a:off x="1399112" y="1030901"/>
            <a:ext cx="11680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70C0"/>
                </a:solidFill>
              </a:rPr>
              <a:t>UBEND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BFD5471-5B22-4953-A653-B65A75460C78}"/>
              </a:ext>
            </a:extLst>
          </p:cNvPr>
          <p:cNvSpPr txBox="1"/>
          <p:nvPr/>
        </p:nvSpPr>
        <p:spPr>
          <a:xfrm>
            <a:off x="4162181" y="1005823"/>
            <a:ext cx="21602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SBEND (dogleg)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9748490-AF58-4257-B883-F8AF1A540B4D}"/>
              </a:ext>
            </a:extLst>
          </p:cNvPr>
          <p:cNvSpPr txBox="1"/>
          <p:nvPr/>
        </p:nvSpPr>
        <p:spPr>
          <a:xfrm>
            <a:off x="6610523" y="1843572"/>
            <a:ext cx="37444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Matching : OK for the two geometries</a:t>
            </a:r>
          </a:p>
          <a:p>
            <a:r>
              <a:rPr lang="en-US" sz="1400" b="1" dirty="0"/>
              <a:t>    </a:t>
            </a:r>
          </a:p>
          <a:p>
            <a:r>
              <a:rPr lang="en-US" sz="1400" dirty="0">
                <a:solidFill>
                  <a:srgbClr val="0070C0"/>
                </a:solidFill>
              </a:rPr>
              <a:t>UBEND  is the simplest  (7 quads) : </a:t>
            </a:r>
            <a:r>
              <a:rPr lang="en-US" sz="1400" b="1" u="sng" dirty="0">
                <a:solidFill>
                  <a:srgbClr val="0070C0"/>
                </a:solidFill>
              </a:rPr>
              <a:t>solution preferred </a:t>
            </a:r>
            <a:r>
              <a:rPr lang="en-US" sz="1400" b="1" dirty="0">
                <a:solidFill>
                  <a:srgbClr val="0070C0"/>
                </a:solidFill>
              </a:rPr>
              <a:t>   </a:t>
            </a:r>
            <a:r>
              <a:rPr lang="en-US" sz="1400" dirty="0">
                <a:solidFill>
                  <a:srgbClr val="0070C0"/>
                </a:solidFill>
              </a:rPr>
              <a:t>2x 22,5°  (Bend ~ 15cm)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SBEND</a:t>
            </a:r>
            <a:r>
              <a:rPr lang="en-US" sz="1400" dirty="0"/>
              <a:t>  (</a:t>
            </a:r>
            <a:r>
              <a:rPr lang="en-US" sz="1400" dirty="0">
                <a:solidFill>
                  <a:srgbClr val="FF0000"/>
                </a:solidFill>
              </a:rPr>
              <a:t>10 quads required</a:t>
            </a:r>
            <a:r>
              <a:rPr lang="en-US" sz="1400" dirty="0"/>
              <a:t>)  could be preferred for building consideration (parallel to  the ring)        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9B3A70E-F1A8-47EC-9520-1ADB1B8EDCF5}"/>
              </a:ext>
            </a:extLst>
          </p:cNvPr>
          <p:cNvSpPr txBox="1"/>
          <p:nvPr/>
        </p:nvSpPr>
        <p:spPr>
          <a:xfrm>
            <a:off x="489843" y="4164348"/>
            <a:ext cx="65004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Deal </a:t>
            </a:r>
            <a:r>
              <a:rPr lang="fr-FR" sz="1400" dirty="0" err="1"/>
              <a:t>with</a:t>
            </a:r>
            <a:r>
              <a:rPr lang="fr-FR" sz="1400" dirty="0"/>
              <a:t> the </a:t>
            </a:r>
            <a:r>
              <a:rPr lang="fr-FR" sz="1400" dirty="0" err="1"/>
              <a:t>circulating</a:t>
            </a:r>
            <a:r>
              <a:rPr lang="fr-FR" sz="1400" dirty="0"/>
              <a:t> </a:t>
            </a:r>
            <a:r>
              <a:rPr lang="fr-FR" sz="1400" dirty="0" err="1"/>
              <a:t>beam</a:t>
            </a:r>
            <a:r>
              <a:rPr lang="fr-FR" sz="1400" dirty="0"/>
              <a:t> perturbation (influence of « </a:t>
            </a:r>
            <a:r>
              <a:rPr lang="fr-FR" sz="1400" dirty="0" err="1"/>
              <a:t>re-injection</a:t>
            </a:r>
            <a:r>
              <a:rPr lang="fr-FR" sz="1400" dirty="0"/>
              <a:t> chicane) :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With</a:t>
            </a:r>
            <a:r>
              <a:rPr lang="fr-FR" sz="1400" dirty="0"/>
              <a:t> 22.5° magnet : 83MeV </a:t>
            </a:r>
            <a:r>
              <a:rPr lang="fr-FR" sz="1400" dirty="0" err="1"/>
              <a:t>beam</a:t>
            </a:r>
            <a:r>
              <a:rPr lang="fr-FR" sz="1400" dirty="0"/>
              <a:t> </a:t>
            </a:r>
            <a:r>
              <a:rPr lang="fr-FR" sz="1400" dirty="0">
                <a:sym typeface="Wingdings" panose="05000000000000000000" pitchFamily="2" charset="2"/>
              </a:rPr>
              <a:t></a:t>
            </a:r>
            <a:r>
              <a:rPr lang="en-US" sz="1400" dirty="0">
                <a:solidFill>
                  <a:srgbClr val="FF0000"/>
                </a:solidFill>
                <a:latin typeface="Symbol" panose="05050102010706020507" pitchFamily="18" charset="2"/>
              </a:rPr>
              <a:t> D</a:t>
            </a:r>
            <a:r>
              <a:rPr lang="en-US" sz="1400" dirty="0">
                <a:solidFill>
                  <a:srgbClr val="FF0000"/>
                </a:solidFill>
              </a:rPr>
              <a:t>x’ ~  33 </a:t>
            </a:r>
            <a:r>
              <a:rPr lang="en-US" sz="1400" dirty="0" err="1">
                <a:solidFill>
                  <a:srgbClr val="FF0000"/>
                </a:solidFill>
              </a:rPr>
              <a:t>mrad</a:t>
            </a:r>
            <a:endParaRPr lang="en-US" sz="1400" dirty="0">
              <a:solidFill>
                <a:srgbClr val="FF0000"/>
              </a:solidFill>
            </a:endParaRP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 		        166MeV </a:t>
            </a:r>
            <a:r>
              <a:rPr lang="fr-FR" sz="1400" dirty="0" err="1">
                <a:sym typeface="Wingdings" panose="05000000000000000000" pitchFamily="2" charset="2"/>
              </a:rPr>
              <a:t>beam</a:t>
            </a:r>
            <a:r>
              <a:rPr lang="fr-FR" sz="1400" dirty="0">
                <a:sym typeface="Wingdings" panose="05000000000000000000" pitchFamily="2" charset="2"/>
              </a:rPr>
              <a:t>  </a:t>
            </a:r>
            <a:r>
              <a:rPr lang="en-US" sz="1400" dirty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rgbClr val="C00000"/>
                </a:solidFill>
              </a:rPr>
              <a:t>x’~  17 </a:t>
            </a:r>
            <a:r>
              <a:rPr lang="en-US" sz="1400" dirty="0" err="1">
                <a:solidFill>
                  <a:srgbClr val="C00000"/>
                </a:solidFill>
              </a:rPr>
              <a:t>mrad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/>
              <a:t>	 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 		        250MeV </a:t>
            </a:r>
            <a:r>
              <a:rPr lang="fr-FR" sz="1400" dirty="0" err="1"/>
              <a:t>beam</a:t>
            </a:r>
            <a:r>
              <a:rPr lang="fr-FR" sz="1400" dirty="0"/>
              <a:t> </a:t>
            </a:r>
            <a:r>
              <a:rPr lang="fr-FR" sz="1400" dirty="0">
                <a:sym typeface="Wingdings" panose="05000000000000000000" pitchFamily="2" charset="2"/>
              </a:rPr>
              <a:t> </a:t>
            </a:r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/>
              <a:t>x’~ 11 </a:t>
            </a:r>
            <a:r>
              <a:rPr lang="en-US" sz="1400" dirty="0" err="1"/>
              <a:t>mrad</a:t>
            </a:r>
            <a:endParaRPr lang="en-US" sz="1400" dirty="0"/>
          </a:p>
          <a:p>
            <a:pPr marL="78740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dirty="0"/>
              <a:t>Quads n° : 2 quads in ring and 4 quads after 7MeV booster needed</a:t>
            </a:r>
            <a:endParaRPr lang="fr-FR" sz="1400" dirty="0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2103B31-D99B-46F4-97EA-29CA6D652C3B}"/>
              </a:ext>
            </a:extLst>
          </p:cNvPr>
          <p:cNvGrpSpPr/>
          <p:nvPr/>
        </p:nvGrpSpPr>
        <p:grpSpPr>
          <a:xfrm>
            <a:off x="7286737" y="3965848"/>
            <a:ext cx="2083932" cy="1631216"/>
            <a:chOff x="7060000" y="4736893"/>
            <a:chExt cx="2084000" cy="163127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641C06E-2AA2-4394-ADE3-898DE2164D99}"/>
                </a:ext>
              </a:extLst>
            </p:cNvPr>
            <p:cNvSpPr/>
            <p:nvPr/>
          </p:nvSpPr>
          <p:spPr>
            <a:xfrm>
              <a:off x="7060000" y="5191016"/>
              <a:ext cx="209362" cy="3982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7B1040B-7CBE-476E-A498-8995072E87DE}"/>
                </a:ext>
              </a:extLst>
            </p:cNvPr>
            <p:cNvSpPr/>
            <p:nvPr/>
          </p:nvSpPr>
          <p:spPr>
            <a:xfrm>
              <a:off x="7545030" y="5085184"/>
              <a:ext cx="252294" cy="4468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96BE58A-C9F9-40AA-9128-5626CBAA5223}"/>
                </a:ext>
              </a:extLst>
            </p:cNvPr>
            <p:cNvSpPr/>
            <p:nvPr/>
          </p:nvSpPr>
          <p:spPr>
            <a:xfrm>
              <a:off x="8270331" y="5165338"/>
              <a:ext cx="225615" cy="42390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B6002B79-E9D6-49ED-A159-D129931F9F41}"/>
                </a:ext>
              </a:extLst>
            </p:cNvPr>
            <p:cNvCxnSpPr/>
            <p:nvPr/>
          </p:nvCxnSpPr>
          <p:spPr>
            <a:xfrm>
              <a:off x="7843143" y="4736893"/>
              <a:ext cx="427188" cy="5033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819AD5A6-941B-4E4F-BC2A-E1276C0F597D}"/>
                </a:ext>
              </a:extLst>
            </p:cNvPr>
            <p:cNvCxnSpPr>
              <a:stCxn id="33" idx="1"/>
            </p:cNvCxnSpPr>
            <p:nvPr/>
          </p:nvCxnSpPr>
          <p:spPr>
            <a:xfrm flipV="1">
              <a:off x="7060000" y="5260192"/>
              <a:ext cx="475218" cy="12993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C39F20E2-15D1-4EE8-A3F3-EA59FDAA10C4}"/>
                </a:ext>
              </a:extLst>
            </p:cNvPr>
            <p:cNvCxnSpPr>
              <a:stCxn id="34" idx="0"/>
            </p:cNvCxnSpPr>
            <p:nvPr/>
          </p:nvCxnSpPr>
          <p:spPr>
            <a:xfrm>
              <a:off x="7671177" y="5085184"/>
              <a:ext cx="599154" cy="29170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2087B24E-9528-4987-A492-029D23676209}"/>
                </a:ext>
              </a:extLst>
            </p:cNvPr>
            <p:cNvCxnSpPr/>
            <p:nvPr/>
          </p:nvCxnSpPr>
          <p:spPr>
            <a:xfrm flipV="1">
              <a:off x="8430454" y="5376929"/>
              <a:ext cx="326410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1EF41476-3555-485C-A0A6-374696828F30}"/>
                </a:ext>
              </a:extLst>
            </p:cNvPr>
            <p:cNvCxnSpPr/>
            <p:nvPr/>
          </p:nvCxnSpPr>
          <p:spPr>
            <a:xfrm flipV="1">
              <a:off x="8383862" y="5435059"/>
              <a:ext cx="484470" cy="362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21673840-69AC-438C-A00C-A54EE65FF711}"/>
                </a:ext>
              </a:extLst>
            </p:cNvPr>
            <p:cNvCxnSpPr/>
            <p:nvPr/>
          </p:nvCxnSpPr>
          <p:spPr>
            <a:xfrm>
              <a:off x="8270331" y="5496816"/>
              <a:ext cx="719572" cy="19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D6811D75-D8FE-46F5-968C-8408AD4D27F3}"/>
                </a:ext>
              </a:extLst>
            </p:cNvPr>
            <p:cNvCxnSpPr/>
            <p:nvPr/>
          </p:nvCxnSpPr>
          <p:spPr>
            <a:xfrm flipV="1">
              <a:off x="7108641" y="5390041"/>
              <a:ext cx="404489" cy="5518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AEA60E9C-E319-4CF5-A233-A73ADB7E9D62}"/>
                </a:ext>
              </a:extLst>
            </p:cNvPr>
            <p:cNvCxnSpPr/>
            <p:nvPr/>
          </p:nvCxnSpPr>
          <p:spPr>
            <a:xfrm>
              <a:off x="7810099" y="5298201"/>
              <a:ext cx="357226" cy="17469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09274122-9791-4313-B158-3AFF72698FF6}"/>
                </a:ext>
              </a:extLst>
            </p:cNvPr>
            <p:cNvSpPr txBox="1"/>
            <p:nvPr/>
          </p:nvSpPr>
          <p:spPr>
            <a:xfrm>
              <a:off x="8056737" y="4736893"/>
              <a:ext cx="1087263" cy="163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7 MeV</a:t>
              </a:r>
            </a:p>
            <a:p>
              <a:endParaRPr lang="en-US" sz="2000" dirty="0"/>
            </a:p>
            <a:p>
              <a:endParaRPr lang="en-US" sz="2000" dirty="0"/>
            </a:p>
            <a:p>
              <a:r>
                <a:rPr lang="en-US" sz="2000" b="1" dirty="0">
                  <a:solidFill>
                    <a:srgbClr val="C00000"/>
                  </a:solidFill>
                </a:rPr>
                <a:t>250 MeV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297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C6FFDD-968B-46D1-9115-27E524CEF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Injector</a:t>
            </a:r>
            <a:r>
              <a:rPr lang="fr-FR" dirty="0"/>
              <a:t> : conclusion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CA01D7-3DD9-47BE-8750-50588CE90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2250386-82E3-4D04-A686-0428CBB72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C36D9D-E85A-42BE-A445-6B1F669C6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F03922F-CA9A-4579-A564-5DADAA59B315}"/>
              </a:ext>
            </a:extLst>
          </p:cNvPr>
          <p:cNvSpPr txBox="1"/>
          <p:nvPr/>
        </p:nvSpPr>
        <p:spPr>
          <a:xfrm>
            <a:off x="705867" y="1456909"/>
            <a:ext cx="100091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Injector</a:t>
            </a:r>
            <a:r>
              <a:rPr lang="fr-FR" sz="1600" dirty="0"/>
              <a:t> design and </a:t>
            </a:r>
            <a:r>
              <a:rPr lang="fr-FR" sz="1600" dirty="0" err="1"/>
              <a:t>associated</a:t>
            </a:r>
            <a:r>
              <a:rPr lang="fr-FR" sz="1600" dirty="0"/>
              <a:t> files </a:t>
            </a:r>
            <a:r>
              <a:rPr lang="fr-FR" sz="1600" dirty="0" err="1"/>
              <a:t>transmitted</a:t>
            </a:r>
            <a:r>
              <a:rPr lang="fr-FR" sz="1600" dirty="0"/>
              <a:t> to us by Nov. 2022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600" dirty="0"/>
              <a:t>Input files for simulations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600" dirty="0"/>
              <a:t>Field </a:t>
            </a:r>
            <a:r>
              <a:rPr lang="fr-FR" sz="1600" dirty="0" err="1"/>
              <a:t>maps</a:t>
            </a:r>
            <a:endParaRPr lang="fr-FR" sz="1600" dirty="0"/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600" dirty="0" err="1"/>
              <a:t>Thesis</a:t>
            </a:r>
            <a:r>
              <a:rPr lang="fr-FR" sz="1600" dirty="0"/>
              <a:t> of Ben </a:t>
            </a:r>
            <a:r>
              <a:rPr lang="fr-FR" sz="1600" dirty="0" err="1"/>
              <a:t>Hounsell</a:t>
            </a:r>
            <a:endParaRPr lang="fr-FR" sz="1600" dirty="0"/>
          </a:p>
          <a:p>
            <a:pPr marL="787400" lvl="1" indent="-285750">
              <a:buFont typeface="Courier New" panose="02070309020205020404" pitchFamily="49" charset="0"/>
              <a:buChar char="o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Simulations of :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600" dirty="0" err="1"/>
              <a:t>Injector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different</a:t>
            </a:r>
            <a:r>
              <a:rPr lang="fr-FR" sz="1600" dirty="0"/>
              <a:t> codes : OPAL (J. Michaud), ASTRA (R. Roux), TRACEWIN (F. </a:t>
            </a:r>
            <a:r>
              <a:rPr lang="fr-FR" sz="1600" dirty="0" err="1"/>
              <a:t>Bouly</a:t>
            </a:r>
            <a:r>
              <a:rPr lang="fr-FR" sz="1600" dirty="0"/>
              <a:t>)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600" dirty="0"/>
              <a:t>Merger by B. Jacquot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Degrees</a:t>
            </a:r>
            <a:r>
              <a:rPr lang="fr-FR" sz="1600" dirty="0"/>
              <a:t> of </a:t>
            </a:r>
            <a:r>
              <a:rPr lang="fr-FR" sz="1600" dirty="0" err="1"/>
              <a:t>freedom</a:t>
            </a:r>
            <a:r>
              <a:rPr lang="fr-FR" sz="1600" dirty="0"/>
              <a:t> for </a:t>
            </a:r>
            <a:r>
              <a:rPr lang="fr-FR" sz="1600" dirty="0" err="1"/>
              <a:t>specification</a:t>
            </a:r>
            <a:r>
              <a:rPr lang="fr-FR" sz="1600" dirty="0"/>
              <a:t> </a:t>
            </a:r>
            <a:r>
              <a:rPr lang="fr-FR" sz="1600" dirty="0" err="1"/>
              <a:t>matching</a:t>
            </a:r>
            <a:r>
              <a:rPr lang="fr-FR" sz="1600" dirty="0"/>
              <a:t> : laser pulse </a:t>
            </a:r>
            <a:r>
              <a:rPr lang="fr-FR" sz="1600" dirty="0" err="1"/>
              <a:t>lenght</a:t>
            </a:r>
            <a:r>
              <a:rPr lang="fr-FR" sz="1600" dirty="0"/>
              <a:t>, laser spot size, </a:t>
            </a:r>
            <a:r>
              <a:rPr lang="fr-FR" sz="1600" dirty="0" err="1"/>
              <a:t>buncher</a:t>
            </a:r>
            <a:r>
              <a:rPr lang="fr-FR" sz="1600" dirty="0"/>
              <a:t>/booster voltages/phases.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Simulations of Perle show </a:t>
            </a:r>
            <a:r>
              <a:rPr lang="fr-FR" sz="1600" dirty="0" err="1"/>
              <a:t>that</a:t>
            </a:r>
            <a:r>
              <a:rPr lang="fr-FR" sz="1600" dirty="0"/>
              <a:t> a 3mm </a:t>
            </a:r>
            <a:r>
              <a:rPr lang="fr-FR" sz="1600" dirty="0" err="1"/>
              <a:t>bunch</a:t>
            </a:r>
            <a:r>
              <a:rPr lang="fr-FR" sz="1600" dirty="0"/>
              <a:t> </a:t>
            </a:r>
            <a:r>
              <a:rPr lang="fr-FR" sz="1600" dirty="0" err="1"/>
              <a:t>lenght</a:t>
            </a:r>
            <a:r>
              <a:rPr lang="fr-FR" sz="1600" dirty="0"/>
              <a:t> </a:t>
            </a:r>
            <a:r>
              <a:rPr lang="fr-FR" sz="1600" dirty="0" err="1"/>
              <a:t>might</a:t>
            </a:r>
            <a:r>
              <a:rPr lang="fr-FR" sz="1600" dirty="0"/>
              <a:t>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too</a:t>
            </a:r>
            <a:r>
              <a:rPr lang="fr-FR" sz="1600" dirty="0"/>
              <a:t> long (</a:t>
            </a:r>
            <a:r>
              <a:rPr lang="fr-FR" sz="1600" dirty="0" err="1"/>
              <a:t>unstability</a:t>
            </a:r>
            <a:r>
              <a:rPr lang="fr-FR" sz="1600" dirty="0"/>
              <a:t> </a:t>
            </a:r>
            <a:r>
              <a:rPr lang="fr-FR" sz="1600" dirty="0" err="1"/>
              <a:t>during</a:t>
            </a:r>
            <a:r>
              <a:rPr lang="fr-FR" sz="1600" dirty="0"/>
              <a:t> </a:t>
            </a:r>
            <a:r>
              <a:rPr lang="fr-FR" sz="1600" dirty="0" err="1"/>
              <a:t>deceleration</a:t>
            </a:r>
            <a:r>
              <a:rPr lang="fr-FR" sz="1600" dirty="0"/>
              <a:t>)</a:t>
            </a:r>
          </a:p>
          <a:p>
            <a:pPr lvl="1" indent="0"/>
            <a:r>
              <a:rPr lang="fr-FR" sz="1600" dirty="0">
                <a:sym typeface="Wingdings" panose="05000000000000000000" pitchFamily="2" charset="2"/>
              </a:rPr>
              <a:t> </a:t>
            </a:r>
            <a:r>
              <a:rPr lang="fr-FR" sz="1600" dirty="0" err="1">
                <a:sym typeface="Wingdings" panose="05000000000000000000" pitchFamily="2" charset="2"/>
              </a:rPr>
              <a:t>necessity</a:t>
            </a:r>
            <a:r>
              <a:rPr lang="fr-FR" sz="1600" dirty="0">
                <a:sym typeface="Wingdings" panose="05000000000000000000" pitchFamily="2" charset="2"/>
              </a:rPr>
              <a:t> to </a:t>
            </a:r>
            <a:r>
              <a:rPr lang="fr-FR" sz="1600" dirty="0" err="1">
                <a:sym typeface="Wingdings" panose="05000000000000000000" pitchFamily="2" charset="2"/>
              </a:rPr>
              <a:t>investigate</a:t>
            </a:r>
            <a:r>
              <a:rPr lang="fr-FR" sz="1600" dirty="0">
                <a:sym typeface="Wingdings" panose="05000000000000000000" pitchFamily="2" charset="2"/>
              </a:rPr>
              <a:t> for shorter </a:t>
            </a:r>
            <a:r>
              <a:rPr lang="fr-FR" sz="1600" dirty="0" err="1">
                <a:sym typeface="Wingdings" panose="05000000000000000000" pitchFamily="2" charset="2"/>
              </a:rPr>
              <a:t>bunch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err="1">
                <a:sym typeface="Wingdings" panose="05000000000000000000" pitchFamily="2" charset="2"/>
              </a:rPr>
              <a:t>lenght</a:t>
            </a:r>
            <a:r>
              <a:rPr lang="fr-FR" sz="1600" dirty="0">
                <a:sym typeface="Wingdings" panose="05000000000000000000" pitchFamily="2" charset="2"/>
              </a:rPr>
              <a:t> (2mm)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509174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 France Meeting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1" name="Espace réservé du pied de page 7">
            <a:extLst>
              <a:ext uri="{FF2B5EF4-FFF2-40B4-BE49-F238E27FC236}">
                <a16:creationId xmlns:a16="http://schemas.microsoft.com/office/drawing/2014/main" id="{6CCBA6E2-8E71-3848-AF27-2014123C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921C3B9-478F-44E5-BBFE-D7F475F9A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1029" y="1616052"/>
            <a:ext cx="6840760" cy="302433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dirty="0" err="1">
                <a:solidFill>
                  <a:schemeClr val="bg2">
                    <a:lumMod val="90000"/>
                  </a:schemeClr>
                </a:solidFill>
              </a:rPr>
              <a:t>Injector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</a:rPr>
              <a:t> 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bg2">
                    <a:lumMod val="90000"/>
                  </a:schemeClr>
                </a:solidFill>
              </a:rPr>
              <a:t>Injector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</a:rPr>
              <a:t> :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</a:rPr>
              <a:t>from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</a:rPr>
              <a:t> RF gun to booster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90000"/>
                  </a:schemeClr>
                </a:solidFill>
              </a:rPr>
              <a:t>Merger :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</a:rPr>
              <a:t>from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</a:rPr>
              <a:t> booster to PERLE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PERLE </a:t>
            </a:r>
            <a:r>
              <a:rPr lang="fr-FR" dirty="0" err="1"/>
              <a:t>lattice</a:t>
            </a:r>
            <a:r>
              <a:rPr lang="fr-FR" dirty="0"/>
              <a:t> and 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Global architecture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 err="1"/>
              <a:t>Optimization</a:t>
            </a:r>
            <a:r>
              <a:rPr lang="fr-FR" dirty="0"/>
              <a:t> and </a:t>
            </a:r>
            <a:r>
              <a:rPr lang="fr-FR" dirty="0" err="1"/>
              <a:t>matching</a:t>
            </a: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Beam </a:t>
            </a:r>
            <a:r>
              <a:rPr lang="fr-FR" dirty="0" err="1"/>
              <a:t>dynamics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Tools </a:t>
            </a:r>
            <a:r>
              <a:rPr lang="fr-FR" dirty="0" err="1"/>
              <a:t>developed</a:t>
            </a:r>
            <a:endParaRPr lang="fr-FR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 err="1"/>
              <a:t>Effects</a:t>
            </a:r>
            <a:r>
              <a:rPr lang="fr-FR" dirty="0"/>
              <a:t> </a:t>
            </a:r>
            <a:r>
              <a:rPr lang="fr-FR" dirty="0" err="1"/>
              <a:t>investigated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5300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03B64F-69B3-4372-913A-00AAA209E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</a:t>
            </a:r>
            <a:r>
              <a:rPr lang="fr-FR" dirty="0" err="1"/>
              <a:t>studied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05319A1-8324-48E7-822A-C030265B4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A440A14-DA3E-4BC2-8040-934B1D105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A67502C-E0E9-4BA5-AEA7-AA717DA1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FDD5F55-F6C8-4DFF-A29A-D0A2A3CAC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4"/>
          <a:stretch/>
        </p:blipFill>
        <p:spPr>
          <a:xfrm>
            <a:off x="1122105" y="2335286"/>
            <a:ext cx="6480721" cy="274567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FFAE330-CC53-4867-879D-42C5E403C9F8}"/>
              </a:ext>
            </a:extLst>
          </p:cNvPr>
          <p:cNvSpPr txBox="1"/>
          <p:nvPr/>
        </p:nvSpPr>
        <p:spPr>
          <a:xfrm>
            <a:off x="8410723" y="2322920"/>
            <a:ext cx="18341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u="sng" dirty="0"/>
              <a:t>250 MeV version</a:t>
            </a:r>
            <a:r>
              <a:rPr lang="fr-FR" sz="1200" dirty="0"/>
              <a:t>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3 </a:t>
            </a:r>
            <a:r>
              <a:rPr lang="fr-FR" sz="1200" dirty="0" err="1"/>
              <a:t>energies</a:t>
            </a:r>
            <a:r>
              <a:rPr lang="fr-FR" sz="1200" dirty="0"/>
              <a:t> -&gt; 6 arcs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1 </a:t>
            </a:r>
            <a:r>
              <a:rPr lang="fr-FR" sz="1200" dirty="0" err="1"/>
              <a:t>linac</a:t>
            </a: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1 </a:t>
            </a:r>
            <a:r>
              <a:rPr lang="fr-FR" sz="1200" dirty="0" err="1"/>
              <a:t>spreader</a:t>
            </a:r>
            <a:r>
              <a:rPr lang="fr-FR" sz="1200" dirty="0"/>
              <a:t> ; 1 merger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3 straight sections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DC67E7B-DFBC-42ED-BBAE-AEDE0DCB8918}"/>
              </a:ext>
            </a:extLst>
          </p:cNvPr>
          <p:cNvSpPr txBox="1"/>
          <p:nvPr/>
        </p:nvSpPr>
        <p:spPr>
          <a:xfrm>
            <a:off x="8410723" y="4098785"/>
            <a:ext cx="1834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u="sng" dirty="0"/>
              <a:t>500 MeV version</a:t>
            </a:r>
            <a:r>
              <a:rPr lang="fr-FR" sz="1200" dirty="0"/>
              <a:t>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6 </a:t>
            </a:r>
            <a:r>
              <a:rPr lang="fr-FR" sz="1200" dirty="0" err="1"/>
              <a:t>energies</a:t>
            </a:r>
            <a:r>
              <a:rPr lang="fr-FR" sz="1200" dirty="0"/>
              <a:t> -&gt; 6 arcs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2 </a:t>
            </a:r>
            <a:r>
              <a:rPr lang="fr-FR" sz="1200" dirty="0" err="1"/>
              <a:t>linac</a:t>
            </a: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2 </a:t>
            </a:r>
            <a:r>
              <a:rPr lang="fr-FR" sz="1200" dirty="0" err="1"/>
              <a:t>spreader</a:t>
            </a:r>
            <a:r>
              <a:rPr lang="fr-FR" sz="1200" dirty="0"/>
              <a:t> ; 2 merger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0228C5-0B3D-45BA-B410-88385644CAB4}"/>
              </a:ext>
            </a:extLst>
          </p:cNvPr>
          <p:cNvSpPr txBox="1"/>
          <p:nvPr/>
        </p:nvSpPr>
        <p:spPr>
          <a:xfrm>
            <a:off x="4865666" y="4929782"/>
            <a:ext cx="28841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/>
              <a:t>Images and design (250MeV) by  Alex </a:t>
            </a:r>
            <a:r>
              <a:rPr lang="fr-FR" sz="1050" i="1" dirty="0" err="1"/>
              <a:t>Fomin</a:t>
            </a:r>
            <a:endParaRPr lang="fr-FR" sz="1050" i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3A908C9-0993-401E-9D03-B791EB51F4C8}"/>
              </a:ext>
            </a:extLst>
          </p:cNvPr>
          <p:cNvSpPr txBox="1"/>
          <p:nvPr/>
        </p:nvSpPr>
        <p:spPr>
          <a:xfrm>
            <a:off x="1857995" y="1183403"/>
            <a:ext cx="5330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Arcs are </a:t>
            </a:r>
            <a:r>
              <a:rPr lang="fr-FR" sz="1200" dirty="0" err="1"/>
              <a:t>identical</a:t>
            </a:r>
            <a:r>
              <a:rPr lang="fr-FR" sz="1200" dirty="0"/>
              <a:t> : </a:t>
            </a:r>
            <a:r>
              <a:rPr lang="fr-FR" sz="1200" dirty="0" err="1"/>
              <a:t>reduction</a:t>
            </a:r>
            <a:r>
              <a:rPr lang="fr-FR" sz="1200" dirty="0"/>
              <a:t> of </a:t>
            </a:r>
            <a:r>
              <a:rPr lang="fr-FR" sz="1200" dirty="0" err="1"/>
              <a:t>immediate</a:t>
            </a:r>
            <a:r>
              <a:rPr lang="fr-FR" sz="1200" dirty="0"/>
              <a:t> </a:t>
            </a:r>
            <a:r>
              <a:rPr lang="fr-FR" sz="1200" dirty="0" err="1"/>
              <a:t>expenses</a:t>
            </a:r>
            <a:r>
              <a:rPr lang="fr-FR" sz="1200" dirty="0"/>
              <a:t> and construction time :</a:t>
            </a:r>
          </a:p>
          <a:p>
            <a:r>
              <a:rPr lang="fr-FR" sz="1200" dirty="0"/>
              <a:t>1 (of 2) </a:t>
            </a:r>
            <a:r>
              <a:rPr lang="fr-FR" sz="1200" dirty="0" err="1"/>
              <a:t>cryomodules</a:t>
            </a:r>
            <a:r>
              <a:rPr lang="fr-FR" sz="1200" dirty="0"/>
              <a:t>, 60 (78) </a:t>
            </a:r>
            <a:r>
              <a:rPr lang="fr-FR" sz="1200" dirty="0" err="1"/>
              <a:t>dipoles</a:t>
            </a:r>
            <a:r>
              <a:rPr lang="fr-FR" sz="1200" dirty="0"/>
              <a:t> and 136 (148) quads)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A25EDD8-1828-46C5-978E-1AC78A8CC196}"/>
              </a:ext>
            </a:extLst>
          </p:cNvPr>
          <p:cNvSpPr txBox="1"/>
          <p:nvPr/>
        </p:nvSpPr>
        <p:spPr>
          <a:xfrm>
            <a:off x="2074019" y="1589618"/>
            <a:ext cx="4576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Fields in quads are consistant </a:t>
            </a:r>
            <a:r>
              <a:rPr lang="fr-FR" sz="1200" dirty="0" err="1"/>
              <a:t>with</a:t>
            </a:r>
            <a:r>
              <a:rPr lang="fr-FR" sz="1200" dirty="0"/>
              <a:t> </a:t>
            </a:r>
            <a:r>
              <a:rPr lang="fr-FR" sz="1200" dirty="0" err="1"/>
              <a:t>current</a:t>
            </a:r>
            <a:r>
              <a:rPr lang="fr-FR" sz="1200" dirty="0"/>
              <a:t> design (no saturation)</a:t>
            </a:r>
          </a:p>
        </p:txBody>
      </p:sp>
    </p:spTree>
    <p:extLst>
      <p:ext uri="{BB962C8B-B14F-4D97-AF65-F5344CB8AC3E}">
        <p14:creationId xmlns:p14="http://schemas.microsoft.com/office/powerpoint/2010/main" val="45784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2CD86D-8ED4-4203-945E-0744C3305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Lattice</a:t>
            </a:r>
            <a:r>
              <a:rPr lang="fr-FR" dirty="0"/>
              <a:t> </a:t>
            </a:r>
            <a:r>
              <a:rPr lang="fr-FR" dirty="0" err="1"/>
              <a:t>parameters</a:t>
            </a:r>
            <a:r>
              <a:rPr lang="fr-FR" dirty="0"/>
              <a:t> : 250 MeV version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9941BDA-2693-4DC6-9618-F378D39EE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9EA922A-CB20-4A2D-BB8E-CC60ABDF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A53DFF6-72F1-46C3-A655-67AD5B29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6409AA-BCF6-4F79-8E54-C26C10446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3"/>
          <a:stretch/>
        </p:blipFill>
        <p:spPr>
          <a:xfrm>
            <a:off x="489843" y="869504"/>
            <a:ext cx="9865096" cy="462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14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121813-E86A-4EC6-9DD0-5A0E783E2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1800" dirty="0" err="1"/>
              <a:t>Stacking</a:t>
            </a:r>
            <a:r>
              <a:rPr lang="fr-FR" sz="1800" dirty="0"/>
              <a:t> </a:t>
            </a:r>
            <a:r>
              <a:rPr lang="fr-FR" sz="1800" dirty="0" err="1"/>
              <a:t>effect</a:t>
            </a:r>
            <a:r>
              <a:rPr lang="fr-FR" sz="1800" dirty="0"/>
              <a:t> on 250 MeV </a:t>
            </a:r>
            <a:r>
              <a:rPr lang="fr-FR" sz="1800" dirty="0" err="1"/>
              <a:t>lattice</a:t>
            </a:r>
            <a:r>
              <a:rPr lang="fr-FR" sz="1800" dirty="0"/>
              <a:t> – longitudinal </a:t>
            </a:r>
            <a:r>
              <a:rPr lang="fr-FR" sz="1800" dirty="0" err="1"/>
              <a:t>emittance</a:t>
            </a:r>
            <a:endParaRPr lang="fr-FR" sz="180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7516CF3-3E44-49B8-9613-5E461E333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8F580FF-E90E-4729-83B2-FA96EF7BF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88F7D57-0ADD-4874-ABA7-BB85D1D86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E4EFAC0-D810-4098-8224-F4DFEDB59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45" y="739846"/>
            <a:ext cx="2805006" cy="187000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0CFE7EA-7881-45E8-928C-5B411430C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251" y="779339"/>
            <a:ext cx="2745766" cy="18305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EA3E555-FFB8-4536-A473-3237A180E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095" y="803044"/>
            <a:ext cx="2674648" cy="178309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B849A74-0AEE-41E3-BC75-C733A5891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588" y="826751"/>
            <a:ext cx="2674648" cy="17830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A312AE7-A9C8-46BB-861E-B95A72089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12" y="2813720"/>
            <a:ext cx="2805006" cy="187000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048ED0F-28E4-40C4-AF43-59A56D2307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6318" y="2813720"/>
            <a:ext cx="2745766" cy="18305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27B6D5-7238-4C18-9AD3-415E8D64A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7756" y="2801426"/>
            <a:ext cx="2805007" cy="187000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7C7697C-8953-4CC9-96D5-2B5CDEED09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4794" y="2825133"/>
            <a:ext cx="2769445" cy="184629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280DF16-F399-4445-BB0F-1A3F16457B25}"/>
              </a:ext>
            </a:extLst>
          </p:cNvPr>
          <p:cNvSpPr txBox="1"/>
          <p:nvPr/>
        </p:nvSpPr>
        <p:spPr>
          <a:xfrm>
            <a:off x="1132400" y="2505643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Injection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1F85AA-BA84-4108-8B58-CE4E36887E7B}"/>
              </a:ext>
            </a:extLst>
          </p:cNvPr>
          <p:cNvSpPr txBox="1"/>
          <p:nvPr/>
        </p:nvSpPr>
        <p:spPr>
          <a:xfrm>
            <a:off x="3653835" y="2505643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Post-</a:t>
            </a:r>
            <a:r>
              <a:rPr lang="fr-FR" sz="1600" dirty="0" err="1"/>
              <a:t>linac</a:t>
            </a:r>
            <a:endParaRPr lang="fr-FR" sz="16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FA263A6-0493-400A-97FC-26E6FDFF06EA}"/>
              </a:ext>
            </a:extLst>
          </p:cNvPr>
          <p:cNvSpPr txBox="1"/>
          <p:nvPr/>
        </p:nvSpPr>
        <p:spPr>
          <a:xfrm>
            <a:off x="6250502" y="2517704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Spreader</a:t>
            </a:r>
            <a:endParaRPr lang="fr-FR" sz="1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0A3C5A7-7D38-4894-A338-1990FF01829C}"/>
              </a:ext>
            </a:extLst>
          </p:cNvPr>
          <p:cNvSpPr txBox="1"/>
          <p:nvPr/>
        </p:nvSpPr>
        <p:spPr>
          <a:xfrm>
            <a:off x="8633064" y="2517704"/>
            <a:ext cx="124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Middle arc1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86A623C-E40F-425C-B8C8-18BC681ECDCF}"/>
              </a:ext>
            </a:extLst>
          </p:cNvPr>
          <p:cNvSpPr txBox="1"/>
          <p:nvPr/>
        </p:nvSpPr>
        <p:spPr>
          <a:xfrm>
            <a:off x="1120500" y="4671246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End arc 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2E8CDA7-62C6-4111-A509-C031FD9CBF7A}"/>
              </a:ext>
            </a:extLst>
          </p:cNvPr>
          <p:cNvSpPr txBox="1"/>
          <p:nvPr/>
        </p:nvSpPr>
        <p:spPr>
          <a:xfrm>
            <a:off x="3720029" y="4683724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Str</a:t>
            </a:r>
            <a:r>
              <a:rPr lang="fr-FR" sz="1600" dirty="0"/>
              <a:t> section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0FE5560-6EC4-4496-8E2E-C9BA0971931E}"/>
              </a:ext>
            </a:extLst>
          </p:cNvPr>
          <p:cNvSpPr txBox="1"/>
          <p:nvPr/>
        </p:nvSpPr>
        <p:spPr>
          <a:xfrm>
            <a:off x="6254763" y="4665797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Arc 2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29C9B49-DD2F-43E3-ADFB-60039B6483E3}"/>
              </a:ext>
            </a:extLst>
          </p:cNvPr>
          <p:cNvSpPr txBox="1"/>
          <p:nvPr/>
        </p:nvSpPr>
        <p:spPr>
          <a:xfrm>
            <a:off x="8770776" y="4664958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Merger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3ADF47F-C8FD-4C10-913B-57F34F7D5F52}"/>
              </a:ext>
            </a:extLst>
          </p:cNvPr>
          <p:cNvSpPr txBox="1"/>
          <p:nvPr/>
        </p:nvSpPr>
        <p:spPr>
          <a:xfrm>
            <a:off x="1492518" y="5075163"/>
            <a:ext cx="7590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Lack</a:t>
            </a:r>
            <a:r>
              <a:rPr lang="fr-FR" sz="1400" dirty="0"/>
              <a:t> of </a:t>
            </a:r>
            <a:r>
              <a:rPr lang="fr-FR" sz="1400" dirty="0" err="1"/>
              <a:t>symmetry</a:t>
            </a:r>
            <a:r>
              <a:rPr lang="fr-FR" sz="1400" dirty="0"/>
              <a:t> (</a:t>
            </a:r>
            <a:r>
              <a:rPr lang="fr-FR" sz="1400" dirty="0" err="1"/>
              <a:t>lack</a:t>
            </a:r>
            <a:r>
              <a:rPr lang="fr-FR" sz="1400" dirty="0"/>
              <a:t> of 1 </a:t>
            </a:r>
            <a:r>
              <a:rPr lang="fr-FR" sz="1400" dirty="0" err="1"/>
              <a:t>spreader</a:t>
            </a:r>
            <a:r>
              <a:rPr lang="fr-FR" sz="1400" dirty="0"/>
              <a:t> and 1 merger) in 250MeV </a:t>
            </a:r>
            <a:r>
              <a:rPr lang="fr-FR" sz="1400" dirty="0" err="1"/>
              <a:t>lattice</a:t>
            </a:r>
            <a:r>
              <a:rPr lang="fr-FR" sz="1400" dirty="0"/>
              <a:t> </a:t>
            </a:r>
            <a:r>
              <a:rPr lang="fr-FR" sz="1400" dirty="0" err="1"/>
              <a:t>creates</a:t>
            </a:r>
            <a:r>
              <a:rPr lang="fr-FR" sz="1400" dirty="0"/>
              <a:t> </a:t>
            </a:r>
            <a:r>
              <a:rPr lang="fr-FR" sz="1400" dirty="0" err="1"/>
              <a:t>stacking</a:t>
            </a:r>
            <a:r>
              <a:rPr lang="fr-FR" sz="1400" dirty="0"/>
              <a:t> </a:t>
            </a:r>
            <a:r>
              <a:rPr lang="fr-FR" sz="1400" dirty="0" err="1"/>
              <a:t>effect</a:t>
            </a:r>
            <a:r>
              <a:rPr lang="fr-FR" sz="1400" dirty="0"/>
              <a:t>.</a:t>
            </a:r>
          </a:p>
          <a:p>
            <a:r>
              <a:rPr lang="fr-FR" sz="1400" dirty="0">
                <a:sym typeface="Wingdings" panose="05000000000000000000" pitchFamily="2" charset="2"/>
              </a:rPr>
              <a:t> Can </a:t>
            </a:r>
            <a:r>
              <a:rPr lang="fr-FR" sz="1400" dirty="0" err="1">
                <a:sym typeface="Wingdings" panose="05000000000000000000" pitchFamily="2" charset="2"/>
              </a:rPr>
              <a:t>be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corrected</a:t>
            </a:r>
            <a:r>
              <a:rPr lang="fr-FR" sz="1400" dirty="0">
                <a:sym typeface="Wingdings" panose="05000000000000000000" pitchFamily="2" charset="2"/>
              </a:rPr>
              <a:t> by </a:t>
            </a:r>
            <a:r>
              <a:rPr lang="fr-FR" sz="1400" dirty="0" err="1">
                <a:sym typeface="Wingdings" panose="05000000000000000000" pitchFamily="2" charset="2"/>
              </a:rPr>
              <a:t>closing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term</a:t>
            </a:r>
            <a:r>
              <a:rPr lang="fr-FR" sz="1400" dirty="0">
                <a:sym typeface="Wingdings" panose="05000000000000000000" pitchFamily="2" charset="2"/>
              </a:rPr>
              <a:t> M56 (</a:t>
            </a:r>
            <a:r>
              <a:rPr lang="fr-FR" sz="1400" dirty="0" err="1">
                <a:sym typeface="Wingdings" panose="05000000000000000000" pitchFamily="2" charset="2"/>
              </a:rPr>
              <a:t>momentum</a:t>
            </a:r>
            <a:r>
              <a:rPr lang="fr-FR" sz="1400" dirty="0">
                <a:sym typeface="Wingdings" panose="05000000000000000000" pitchFamily="2" charset="2"/>
              </a:rPr>
              <a:t> compaction factor)</a:t>
            </a:r>
            <a:r>
              <a:rPr lang="fr-F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80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3F4034-DFF9-4441-9F65-68724B7F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err="1"/>
              <a:t>Optimization</a:t>
            </a:r>
            <a:r>
              <a:rPr lang="fr-FR" sz="2000" dirty="0"/>
              <a:t> objectives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EED6ED-6A15-45F7-83AA-1B0B44F2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7D850FD-8321-4438-B61F-5EBCA106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60AA26-C016-4C24-8A51-960FC5DE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A0F1F4A-9A03-4A32-892E-6D6B3ACE34F2}"/>
              </a:ext>
            </a:extLst>
          </p:cNvPr>
          <p:cNvSpPr txBox="1"/>
          <p:nvPr/>
        </p:nvSpPr>
        <p:spPr>
          <a:xfrm>
            <a:off x="3160686" y="110497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What</a:t>
            </a:r>
            <a:r>
              <a:rPr lang="fr-FR" sz="1800" dirty="0"/>
              <a:t> </a:t>
            </a:r>
            <a:r>
              <a:rPr lang="fr-FR" sz="1800" dirty="0" err="1"/>
              <a:t>needs</a:t>
            </a:r>
            <a:r>
              <a:rPr lang="fr-FR" sz="1800" dirty="0"/>
              <a:t> to </a:t>
            </a:r>
            <a:r>
              <a:rPr lang="fr-FR" sz="1800" dirty="0" err="1"/>
              <a:t>be</a:t>
            </a:r>
            <a:r>
              <a:rPr lang="fr-FR" sz="1800" dirty="0"/>
              <a:t> </a:t>
            </a:r>
            <a:r>
              <a:rPr lang="fr-FR" sz="1800" dirty="0" err="1"/>
              <a:t>tuned</a:t>
            </a:r>
            <a:r>
              <a:rPr lang="fr-FR" sz="1800" dirty="0"/>
              <a:t> :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3261260-7F00-40F6-90C6-B33AD118285A}"/>
              </a:ext>
            </a:extLst>
          </p:cNvPr>
          <p:cNvSpPr txBox="1"/>
          <p:nvPr/>
        </p:nvSpPr>
        <p:spPr>
          <a:xfrm>
            <a:off x="6970563" y="110497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What</a:t>
            </a:r>
            <a:r>
              <a:rPr lang="fr-FR" sz="1800" dirty="0"/>
              <a:t> can </a:t>
            </a:r>
            <a:r>
              <a:rPr lang="fr-FR" sz="1800" dirty="0" err="1"/>
              <a:t>we</a:t>
            </a:r>
            <a:r>
              <a:rPr lang="fr-FR" sz="1800" dirty="0"/>
              <a:t> </a:t>
            </a:r>
            <a:r>
              <a:rPr lang="fr-FR" sz="1800" dirty="0" err="1"/>
              <a:t>play</a:t>
            </a:r>
            <a:r>
              <a:rPr lang="fr-FR" sz="1800" dirty="0"/>
              <a:t> on : 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00E04E1-27D1-4692-B054-1EEE7A4BF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65" t="48359" r="395" b="15210"/>
          <a:stretch/>
        </p:blipFill>
        <p:spPr>
          <a:xfrm>
            <a:off x="633859" y="4181872"/>
            <a:ext cx="1422115" cy="1253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490C732-6D50-4F97-8C83-1132D2E4DAD2}"/>
                  </a:ext>
                </a:extLst>
              </p:cNvPr>
              <p:cNvSpPr txBox="1"/>
              <p:nvPr/>
            </p:nvSpPr>
            <p:spPr>
              <a:xfrm>
                <a:off x="3627371" y="4193125"/>
                <a:ext cx="1422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𝑠𝑡𝑎𝑟𝑡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𝑒𝑛𝑑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490C732-6D50-4F97-8C83-1132D2E4D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371" y="4193125"/>
                <a:ext cx="1422116" cy="307777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977F174-E216-40A2-B00C-D9448E33CB23}"/>
                  </a:ext>
                </a:extLst>
              </p:cNvPr>
              <p:cNvSpPr txBox="1"/>
              <p:nvPr/>
            </p:nvSpPr>
            <p:spPr>
              <a:xfrm>
                <a:off x="3819636" y="4434029"/>
                <a:ext cx="10801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𝑐𝑒𝑛𝑡𝑒𝑟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977F174-E216-40A2-B00C-D9448E33C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636" y="4434029"/>
                <a:ext cx="1080121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F544BED-9FE2-42BD-9035-59CC0D694753}"/>
                  </a:ext>
                </a:extLst>
              </p:cNvPr>
              <p:cNvSpPr txBox="1"/>
              <p:nvPr/>
            </p:nvSpPr>
            <p:spPr>
              <a:xfrm>
                <a:off x="3721851" y="4725577"/>
                <a:ext cx="12589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F544BED-9FE2-42BD-9035-59CC0D694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851" y="4725577"/>
                <a:ext cx="1258989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B6A0B84E-24B6-4FBC-BE12-0496F141C59D}"/>
                  </a:ext>
                </a:extLst>
              </p:cNvPr>
              <p:cNvSpPr txBox="1"/>
              <p:nvPr/>
            </p:nvSpPr>
            <p:spPr>
              <a:xfrm>
                <a:off x="3946226" y="5028479"/>
                <a:ext cx="8269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56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B6A0B84E-24B6-4FBC-BE12-0496F141C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226" y="5028479"/>
                <a:ext cx="826942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 19">
            <a:extLst>
              <a:ext uri="{FF2B5EF4-FFF2-40B4-BE49-F238E27FC236}">
                <a16:creationId xmlns:a16="http://schemas.microsoft.com/office/drawing/2014/main" id="{B74B6DE4-7A9F-423D-B0E6-5CC52C52D7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26" t="48359" r="18147" b="15210"/>
          <a:stretch/>
        </p:blipFill>
        <p:spPr>
          <a:xfrm>
            <a:off x="633859" y="2801486"/>
            <a:ext cx="1184536" cy="125357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A3E8A98-9A0D-49AA-9078-B185D8072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69" t="58566" r="31752" b="13023"/>
          <a:stretch/>
        </p:blipFill>
        <p:spPr>
          <a:xfrm>
            <a:off x="494398" y="1901995"/>
            <a:ext cx="1872209" cy="93610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6CED347-25E7-42AF-AAA1-9C5F59A7CD13}"/>
              </a:ext>
            </a:extLst>
          </p:cNvPr>
          <p:cNvSpPr txBox="1"/>
          <p:nvPr/>
        </p:nvSpPr>
        <p:spPr>
          <a:xfrm>
            <a:off x="3138102" y="1963376"/>
            <a:ext cx="185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Twiss</a:t>
            </a:r>
            <a:r>
              <a:rPr lang="fr-FR" sz="1400" dirty="0"/>
              <a:t> </a:t>
            </a:r>
            <a:r>
              <a:rPr lang="fr-FR" sz="1400" dirty="0" err="1"/>
              <a:t>functions</a:t>
            </a:r>
            <a:r>
              <a:rPr lang="fr-FR" sz="1400" dirty="0"/>
              <a:t> stable over all </a:t>
            </a:r>
            <a:r>
              <a:rPr lang="fr-FR" sz="1400" dirty="0" err="1"/>
              <a:t>linacs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33FEBA7-F70F-46AD-BF88-78FB5B471224}"/>
                  </a:ext>
                </a:extLst>
              </p:cNvPr>
              <p:cNvSpPr txBox="1"/>
              <p:nvPr/>
            </p:nvSpPr>
            <p:spPr>
              <a:xfrm>
                <a:off x="3467352" y="3232286"/>
                <a:ext cx="1784690" cy="32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3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&lt;2,2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33FEBA7-F70F-46AD-BF88-78FB5B471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352" y="3232286"/>
                <a:ext cx="1784690" cy="3247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1317A7F4-AE48-465C-80D5-305BD226A4B5}"/>
              </a:ext>
            </a:extLst>
          </p:cNvPr>
          <p:cNvSpPr txBox="1"/>
          <p:nvPr/>
        </p:nvSpPr>
        <p:spPr>
          <a:xfrm>
            <a:off x="7330603" y="1922142"/>
            <a:ext cx="185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Merger output : </a:t>
            </a:r>
          </a:p>
          <a:p>
            <a:r>
              <a:rPr lang="fr-FR" sz="1400" dirty="0"/>
              <a:t>initial </a:t>
            </a:r>
            <a:r>
              <a:rPr lang="fr-FR" sz="1400" dirty="0" err="1"/>
              <a:t>twiss</a:t>
            </a:r>
            <a:r>
              <a:rPr lang="fr-FR" sz="1400" dirty="0"/>
              <a:t> </a:t>
            </a:r>
            <a:r>
              <a:rPr lang="fr-FR" sz="1400" dirty="0" err="1"/>
              <a:t>functions</a:t>
            </a:r>
            <a:endParaRPr lang="fr-FR" sz="14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D5EDF64-DBD7-41CF-B8F5-7C9FB5C3EEB1}"/>
              </a:ext>
            </a:extLst>
          </p:cNvPr>
          <p:cNvSpPr txBox="1"/>
          <p:nvPr/>
        </p:nvSpPr>
        <p:spPr>
          <a:xfrm>
            <a:off x="7128771" y="3235519"/>
            <a:ext cx="2888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- K1 gradient of quads in </a:t>
            </a:r>
            <a:r>
              <a:rPr lang="fr-FR" sz="1400" dirty="0" err="1"/>
              <a:t>spreader</a:t>
            </a:r>
            <a:endParaRPr lang="fr-FR" sz="1400" dirty="0"/>
          </a:p>
          <a:p>
            <a:r>
              <a:rPr lang="fr-FR" sz="1400" dirty="0"/>
              <a:t>(7 quads </a:t>
            </a:r>
            <a:r>
              <a:rPr lang="fr-FR" sz="1400" dirty="0" err="1"/>
              <a:t>families</a:t>
            </a:r>
            <a:r>
              <a:rPr lang="fr-FR" sz="1400" dirty="0"/>
              <a:t>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D29B6B5-41E3-40A5-B842-5AF07388ABDD}"/>
              </a:ext>
            </a:extLst>
          </p:cNvPr>
          <p:cNvSpPr txBox="1"/>
          <p:nvPr/>
        </p:nvSpPr>
        <p:spPr>
          <a:xfrm>
            <a:off x="7088558" y="4560376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- K1 gradient of quads in arcs</a:t>
            </a:r>
          </a:p>
          <a:p>
            <a:r>
              <a:rPr lang="fr-FR" sz="1400" dirty="0"/>
              <a:t>(11 quads </a:t>
            </a:r>
            <a:r>
              <a:rPr lang="fr-FR" sz="1400" dirty="0" err="1"/>
              <a:t>families</a:t>
            </a:r>
            <a:r>
              <a:rPr lang="fr-FR" sz="14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975A9CB-BB9D-40E6-906F-65C6A9AEE656}"/>
                  </a:ext>
                </a:extLst>
              </p:cNvPr>
              <p:cNvSpPr txBox="1"/>
              <p:nvPr/>
            </p:nvSpPr>
            <p:spPr>
              <a:xfrm>
                <a:off x="3790498" y="3504183"/>
                <a:ext cx="1258989" cy="32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975A9CB-BB9D-40E6-906F-65C6A9AEE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498" y="3504183"/>
                <a:ext cx="1258989" cy="3247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 28">
            <a:extLst>
              <a:ext uri="{FF2B5EF4-FFF2-40B4-BE49-F238E27FC236}">
                <a16:creationId xmlns:a16="http://schemas.microsoft.com/office/drawing/2014/main" id="{7465ED4D-C5B1-4217-889C-03EE44D980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9757" y="1778937"/>
            <a:ext cx="1422116" cy="94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6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7877A9-6E00-4E39-9464-85D84BCA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Filling</a:t>
            </a:r>
            <a:r>
              <a:rPr lang="fr-FR" dirty="0"/>
              <a:t> pattern (Alex </a:t>
            </a:r>
            <a:r>
              <a:rPr lang="fr-FR" dirty="0" err="1"/>
              <a:t>Fomin</a:t>
            </a:r>
            <a:r>
              <a:rPr lang="fr-FR" dirty="0"/>
              <a:t>)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782B367-BCBB-42AB-B676-8BF62D27D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B0E5FB4-456E-43EF-9F6C-082591661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9A308C6-7DE9-475B-9A1E-846B0824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281C628-D17A-46D1-A586-7ED10E4EF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83" y="1013520"/>
            <a:ext cx="9274820" cy="44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0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1B6F2D-3DF9-4240-BE6E-DAF34876B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36F1097-73EF-4E35-99FE-65602F37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1E8C4B-398D-45BD-8B5D-E1E4AFE2A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6070E2E-6AE6-4BBD-91A4-5E0F8010B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14AAD4C-99D5-404E-B7A3-485371C03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91" y="1085528"/>
            <a:ext cx="9274820" cy="42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66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 France Meeting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1" name="Espace réservé du pied de page 7">
            <a:extLst>
              <a:ext uri="{FF2B5EF4-FFF2-40B4-BE49-F238E27FC236}">
                <a16:creationId xmlns:a16="http://schemas.microsoft.com/office/drawing/2014/main" id="{6CCBA6E2-8E71-3848-AF27-2014123C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921C3B9-478F-44E5-BBFE-D7F475F9A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1029" y="1616052"/>
            <a:ext cx="6840760" cy="302433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dirty="0" err="1"/>
              <a:t>Injector</a:t>
            </a:r>
            <a:r>
              <a:rPr lang="fr-FR" dirty="0"/>
              <a:t> 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 err="1"/>
              <a:t>Injector</a:t>
            </a:r>
            <a:r>
              <a:rPr lang="fr-FR" dirty="0"/>
              <a:t> : </a:t>
            </a:r>
            <a:r>
              <a:rPr lang="fr-FR" dirty="0" err="1"/>
              <a:t>from</a:t>
            </a:r>
            <a:r>
              <a:rPr lang="fr-FR" dirty="0"/>
              <a:t> RF gun to booster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Merger : </a:t>
            </a:r>
            <a:r>
              <a:rPr lang="fr-FR" dirty="0" err="1"/>
              <a:t>from</a:t>
            </a:r>
            <a:r>
              <a:rPr lang="fr-FR" dirty="0"/>
              <a:t> booster to PERLE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PERLE </a:t>
            </a:r>
            <a:r>
              <a:rPr lang="fr-FR" dirty="0" err="1"/>
              <a:t>lattice</a:t>
            </a:r>
            <a:r>
              <a:rPr lang="fr-FR" dirty="0"/>
              <a:t> and 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Global architecture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 err="1"/>
              <a:t>Optimization</a:t>
            </a:r>
            <a:r>
              <a:rPr lang="fr-FR" dirty="0"/>
              <a:t> and </a:t>
            </a:r>
            <a:r>
              <a:rPr lang="fr-FR" dirty="0" err="1"/>
              <a:t>matching</a:t>
            </a: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Beam </a:t>
            </a:r>
            <a:r>
              <a:rPr lang="fr-FR" dirty="0" err="1"/>
              <a:t>dynamics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Tools </a:t>
            </a:r>
            <a:r>
              <a:rPr lang="fr-FR" dirty="0" err="1"/>
              <a:t>developed</a:t>
            </a:r>
            <a:endParaRPr lang="fr-FR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 err="1"/>
              <a:t>Effects</a:t>
            </a:r>
            <a:r>
              <a:rPr lang="fr-FR" dirty="0"/>
              <a:t> </a:t>
            </a:r>
            <a:r>
              <a:rPr lang="fr-FR" dirty="0" err="1"/>
              <a:t>investigated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6316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802D14-9037-4F65-A79F-12BCFE661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3CA07D0-1A02-496A-AC78-1BADE4FF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6C9005F-8739-4A0A-A0C3-0F44D9636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855D3A-F358-4BD4-83A1-24163952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F4CE0A2-9479-4FC9-8B04-FB35E3B71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07" y="1015100"/>
            <a:ext cx="9130804" cy="421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80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 France Meeting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1" name="Espace réservé du pied de page 7">
            <a:extLst>
              <a:ext uri="{FF2B5EF4-FFF2-40B4-BE49-F238E27FC236}">
                <a16:creationId xmlns:a16="http://schemas.microsoft.com/office/drawing/2014/main" id="{6CCBA6E2-8E71-3848-AF27-2014123C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921C3B9-478F-44E5-BBFE-D7F475F9A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1029" y="1616052"/>
            <a:ext cx="6840760" cy="3024337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dirty="0" err="1">
                <a:solidFill>
                  <a:schemeClr val="bg2">
                    <a:lumMod val="90000"/>
                  </a:schemeClr>
                </a:solidFill>
              </a:rPr>
              <a:t>Injector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</a:rPr>
              <a:t> 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bg2">
                    <a:lumMod val="90000"/>
                  </a:schemeClr>
                </a:solidFill>
              </a:rPr>
              <a:t>Injector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</a:rPr>
              <a:t> :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</a:rPr>
              <a:t>from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</a:rPr>
              <a:t> RF gun to booster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90000"/>
                  </a:schemeClr>
                </a:solidFill>
              </a:rPr>
              <a:t>Merger :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</a:rPr>
              <a:t>from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</a:rPr>
              <a:t> booster to PERLE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chemeClr val="bg2">
                    <a:lumMod val="90000"/>
                  </a:schemeClr>
                </a:solidFill>
              </a:rPr>
              <a:t>PERLE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</a:rPr>
              <a:t>lattice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</a:rPr>
              <a:t> and design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bg2">
                    <a:lumMod val="90000"/>
                  </a:schemeClr>
                </a:solidFill>
              </a:rPr>
              <a:t>Global architecture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200" dirty="0" err="1">
                <a:solidFill>
                  <a:schemeClr val="bg2">
                    <a:lumMod val="90000"/>
                  </a:schemeClr>
                </a:solidFill>
              </a:rPr>
              <a:t>Optimization</a:t>
            </a:r>
            <a:r>
              <a:rPr lang="fr-FR" sz="2200" dirty="0">
                <a:solidFill>
                  <a:schemeClr val="bg2">
                    <a:lumMod val="90000"/>
                  </a:schemeClr>
                </a:solidFill>
              </a:rPr>
              <a:t> and </a:t>
            </a:r>
            <a:r>
              <a:rPr lang="fr-FR" sz="2200" dirty="0" err="1">
                <a:solidFill>
                  <a:schemeClr val="bg2">
                    <a:lumMod val="90000"/>
                  </a:schemeClr>
                </a:solidFill>
              </a:rPr>
              <a:t>matching</a:t>
            </a:r>
            <a:endParaRPr lang="fr-FR" sz="2200" dirty="0">
              <a:solidFill>
                <a:schemeClr val="bg2">
                  <a:lumMod val="9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Beam </a:t>
            </a:r>
            <a:r>
              <a:rPr lang="fr-FR" dirty="0" err="1"/>
              <a:t>dynamics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Tools </a:t>
            </a:r>
            <a:r>
              <a:rPr lang="fr-FR" dirty="0" err="1"/>
              <a:t>developed</a:t>
            </a:r>
            <a:endParaRPr lang="fr-FR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 err="1"/>
              <a:t>Effects</a:t>
            </a:r>
            <a:r>
              <a:rPr lang="fr-FR" dirty="0"/>
              <a:t> </a:t>
            </a:r>
            <a:r>
              <a:rPr lang="fr-FR" dirty="0" err="1"/>
              <a:t>investigated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3891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6B6BEB-C2F6-42D2-A422-CB46DBC17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Beam </a:t>
            </a:r>
            <a:r>
              <a:rPr lang="fr-FR" sz="2000" dirty="0" err="1"/>
              <a:t>dynamics</a:t>
            </a:r>
            <a:r>
              <a:rPr lang="fr-FR" sz="2000" dirty="0"/>
              <a:t> in CODAL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FB71614-4129-496F-9419-0A45F1821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25C5EEE-34C4-4A96-A39C-8F2125677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35F330F-C0A3-42C5-9340-BEFA983AC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F47309-3425-46DD-ACA7-03E58DD4C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113" y="1094838"/>
            <a:ext cx="6826548" cy="14973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E9B5764-037C-43CD-A32E-F427BE008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895" y="2969886"/>
            <a:ext cx="3587904" cy="236721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26FBBC3-28CC-472F-A3B1-761337AC63A9}"/>
              </a:ext>
            </a:extLst>
          </p:cNvPr>
          <p:cNvSpPr txBox="1"/>
          <p:nvPr/>
        </p:nvSpPr>
        <p:spPr>
          <a:xfrm>
            <a:off x="6279300" y="3725741"/>
            <a:ext cx="37096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PhD </a:t>
            </a:r>
            <a:r>
              <a:rPr lang="fr-FR" sz="1400" dirty="0" err="1"/>
              <a:t>work</a:t>
            </a:r>
            <a:r>
              <a:rPr lang="fr-FR" sz="1400" dirty="0"/>
              <a:t> of Coline Guyot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Analytical</a:t>
            </a:r>
            <a:r>
              <a:rPr lang="fr-FR" sz="1400" dirty="0"/>
              <a:t> model </a:t>
            </a:r>
            <a:r>
              <a:rPr lang="fr-FR" sz="1400" dirty="0" err="1"/>
              <a:t>implemented</a:t>
            </a:r>
            <a:r>
              <a:rPr lang="fr-FR" sz="1400" dirty="0"/>
              <a:t> in CODAL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Benchmarked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field</a:t>
            </a:r>
            <a:r>
              <a:rPr lang="fr-FR" sz="1400" dirty="0"/>
              <a:t> </a:t>
            </a:r>
            <a:r>
              <a:rPr lang="fr-FR" sz="1400" dirty="0" err="1"/>
              <a:t>maps</a:t>
            </a:r>
            <a:r>
              <a:rPr lang="fr-FR" sz="1400" dirty="0"/>
              <a:t> (ASTRA)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09CC5A-70AE-48B2-8380-F503D9690DB3}"/>
              </a:ext>
            </a:extLst>
          </p:cNvPr>
          <p:cNvSpPr txBox="1"/>
          <p:nvPr/>
        </p:nvSpPr>
        <p:spPr>
          <a:xfrm>
            <a:off x="7402611" y="2686531"/>
            <a:ext cx="30347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00" b="1" dirty="0">
                <a:hlinkClick r:id="rId4"/>
              </a:rPr>
              <a:t>Transverse </a:t>
            </a:r>
            <a:r>
              <a:rPr lang="fr-FR" sz="700" b="1" dirty="0" err="1">
                <a:hlinkClick r:id="rId4"/>
              </a:rPr>
              <a:t>particle</a:t>
            </a:r>
            <a:r>
              <a:rPr lang="fr-FR" sz="700" b="1" dirty="0">
                <a:hlinkClick r:id="rId4"/>
              </a:rPr>
              <a:t> motion in </a:t>
            </a:r>
            <a:r>
              <a:rPr lang="fr-FR" sz="700" b="1" dirty="0" err="1">
                <a:hlinkClick r:id="rId4"/>
              </a:rPr>
              <a:t>radiofrequency</a:t>
            </a:r>
            <a:r>
              <a:rPr lang="fr-FR" sz="700" b="1" dirty="0">
                <a:hlinkClick r:id="rId4"/>
              </a:rPr>
              <a:t> </a:t>
            </a:r>
            <a:r>
              <a:rPr lang="fr-FR" sz="700" b="1" dirty="0" err="1">
                <a:hlinkClick r:id="rId4"/>
              </a:rPr>
              <a:t>linear</a:t>
            </a:r>
            <a:r>
              <a:rPr lang="fr-FR" sz="700" b="1" dirty="0">
                <a:hlinkClick r:id="rId4"/>
              </a:rPr>
              <a:t> </a:t>
            </a:r>
            <a:r>
              <a:rPr lang="fr-FR" sz="700" b="1" dirty="0" err="1">
                <a:hlinkClick r:id="rId4"/>
              </a:rPr>
              <a:t>accelerators</a:t>
            </a:r>
            <a:r>
              <a:rPr lang="fr-FR" sz="700" b="1" dirty="0">
                <a:hlinkClick r:id="rId4"/>
              </a:rPr>
              <a:t> </a:t>
            </a:r>
            <a:endParaRPr lang="fr-FR" sz="700" dirty="0"/>
          </a:p>
          <a:p>
            <a:r>
              <a:rPr lang="fr-FR" sz="700" dirty="0">
                <a:hlinkClick r:id="rId5"/>
              </a:rPr>
              <a:t>J. Rosenzweig</a:t>
            </a:r>
            <a:r>
              <a:rPr lang="fr-FR" sz="700" dirty="0"/>
              <a:t> (</a:t>
            </a:r>
            <a:r>
              <a:rPr lang="fr-FR" sz="700" dirty="0">
                <a:hlinkClick r:id="rId6"/>
              </a:rPr>
              <a:t>UCLA</a:t>
            </a:r>
            <a:r>
              <a:rPr lang="fr-FR" sz="700" dirty="0"/>
              <a:t>), </a:t>
            </a:r>
            <a:r>
              <a:rPr lang="fr-FR" sz="700" dirty="0">
                <a:hlinkClick r:id="rId7"/>
              </a:rPr>
              <a:t>L. </a:t>
            </a:r>
            <a:r>
              <a:rPr lang="fr-FR" sz="700" dirty="0" err="1">
                <a:hlinkClick r:id="rId7"/>
              </a:rPr>
              <a:t>Serafini</a:t>
            </a:r>
            <a:r>
              <a:rPr lang="fr-FR" sz="700" dirty="0"/>
              <a:t> (</a:t>
            </a:r>
            <a:r>
              <a:rPr lang="fr-FR" sz="700" dirty="0">
                <a:hlinkClick r:id="rId8"/>
              </a:rPr>
              <a:t>Milan U.</a:t>
            </a:r>
            <a:r>
              <a:rPr lang="fr-FR" sz="7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98213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D2C381-E37F-4FCC-A7F1-A6845A274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Code benchmarking : LINAC transverse </a:t>
            </a:r>
            <a:r>
              <a:rPr lang="fr-FR" dirty="0" err="1"/>
              <a:t>dynamics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DC28424-C55F-4E87-97B9-657966049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85EEFE4-A3AA-4881-B0C5-11658AC99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B4B0517-B482-4DC2-892C-6919670D0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10" name="Espace réservé du contenu 7">
            <a:extLst>
              <a:ext uri="{FF2B5EF4-FFF2-40B4-BE49-F238E27FC236}">
                <a16:creationId xmlns:a16="http://schemas.microsoft.com/office/drawing/2014/main" id="{10D2325C-8A4E-4E09-862E-E838D60B06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1812" y="1445568"/>
            <a:ext cx="4922865" cy="3343833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BB09AE9-E128-4180-B4BC-20E587E5B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677" y="1661592"/>
            <a:ext cx="4960129" cy="32725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703B8F0-482F-4434-A588-C74C45CAA5C3}"/>
              </a:ext>
            </a:extLst>
          </p:cNvPr>
          <p:cNvSpPr txBox="1"/>
          <p:nvPr/>
        </p:nvSpPr>
        <p:spPr>
          <a:xfrm>
            <a:off x="2362051" y="4924387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BMAD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553F0BA-AE3F-4CA0-8A20-097B0398B86B}"/>
              </a:ext>
            </a:extLst>
          </p:cNvPr>
          <p:cNvSpPr txBox="1"/>
          <p:nvPr/>
        </p:nvSpPr>
        <p:spPr>
          <a:xfrm>
            <a:off x="7210429" y="4924386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CODAL/ASTRA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4E01F8A-2EAD-490D-BABE-C819B0654CCA}"/>
              </a:ext>
            </a:extLst>
          </p:cNvPr>
          <p:cNvSpPr txBox="1"/>
          <p:nvPr/>
        </p:nvSpPr>
        <p:spPr>
          <a:xfrm>
            <a:off x="8909645" y="2237656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Coline Guyot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6D63422-8590-4876-A479-DE67318D56D4}"/>
              </a:ext>
            </a:extLst>
          </p:cNvPr>
          <p:cNvSpPr txBox="1"/>
          <p:nvPr/>
        </p:nvSpPr>
        <p:spPr>
          <a:xfrm>
            <a:off x="2428925" y="988259"/>
            <a:ext cx="648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/>
              <a:t>BMAD, ASTRA &amp; CODAL </a:t>
            </a:r>
            <a:r>
              <a:rPr lang="fr-FR" sz="1600" u="sng" dirty="0" err="1"/>
              <a:t>agree</a:t>
            </a:r>
            <a:r>
              <a:rPr lang="fr-FR" sz="1600" u="sng" dirty="0"/>
              <a:t> on 6D Linac </a:t>
            </a:r>
            <a:r>
              <a:rPr lang="fr-FR" sz="1600" u="sng" dirty="0" err="1"/>
              <a:t>dynamics</a:t>
            </a:r>
            <a:r>
              <a:rPr lang="fr-FR" sz="1600" u="sng" dirty="0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A61FAD-EC1F-4726-8094-4D51315E2CBA}"/>
              </a:ext>
            </a:extLst>
          </p:cNvPr>
          <p:cNvSpPr txBox="1"/>
          <p:nvPr/>
        </p:nvSpPr>
        <p:spPr>
          <a:xfrm>
            <a:off x="2663244" y="5262271"/>
            <a:ext cx="4678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/>
              <a:t>Actually</a:t>
            </a:r>
            <a:r>
              <a:rPr lang="fr-FR" sz="1400" i="1" dirty="0"/>
              <a:t>, </a:t>
            </a:r>
            <a:r>
              <a:rPr lang="fr-FR" sz="1400" i="1" dirty="0" err="1"/>
              <a:t>dynamics</a:t>
            </a:r>
            <a:r>
              <a:rPr lang="fr-FR" sz="1400" i="1" dirty="0"/>
              <a:t> </a:t>
            </a:r>
            <a:r>
              <a:rPr lang="fr-FR" sz="1400" i="1" dirty="0" err="1"/>
              <a:t>equations</a:t>
            </a:r>
            <a:r>
              <a:rPr lang="fr-FR" sz="1400" i="1" dirty="0"/>
              <a:t> </a:t>
            </a:r>
            <a:r>
              <a:rPr lang="fr-FR" sz="1400" i="1" dirty="0" err="1"/>
              <a:t>from</a:t>
            </a:r>
            <a:r>
              <a:rPr lang="fr-FR" sz="1400" i="1" dirty="0"/>
              <a:t> the </a:t>
            </a:r>
            <a:r>
              <a:rPr lang="fr-FR" sz="1400" i="1" dirty="0" err="1"/>
              <a:t>same</a:t>
            </a:r>
            <a:r>
              <a:rPr lang="fr-FR" sz="1400" i="1" dirty="0"/>
              <a:t> publication !</a:t>
            </a:r>
          </a:p>
        </p:txBody>
      </p:sp>
    </p:spTree>
    <p:extLst>
      <p:ext uri="{BB962C8B-B14F-4D97-AF65-F5344CB8AC3E}">
        <p14:creationId xmlns:p14="http://schemas.microsoft.com/office/powerpoint/2010/main" val="2584953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D1E25365-D07B-436E-B15A-866A0DA85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663" y="2879353"/>
            <a:ext cx="2915185" cy="218638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4C4A0C7-060C-461F-861F-1378322B4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43" y="2879353"/>
            <a:ext cx="2915184" cy="21863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FFB336-5D8E-4EE6-986C-6000093A6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802" y="916813"/>
            <a:ext cx="2817242" cy="211293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9C82486-3F2A-4B74-BCD0-9D49494B9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41" y="880552"/>
            <a:ext cx="2915186" cy="21863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AA61B6-3B07-4DB1-9E70-91406939F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979" y="151875"/>
            <a:ext cx="5688632" cy="432048"/>
          </a:xfrm>
        </p:spPr>
        <p:txBody>
          <a:bodyPr>
            <a:normAutofit/>
          </a:bodyPr>
          <a:lstStyle/>
          <a:p>
            <a:r>
              <a:rPr lang="fr-FR" sz="1800" dirty="0" err="1"/>
              <a:t>Bunch</a:t>
            </a:r>
            <a:r>
              <a:rPr lang="fr-FR" sz="1800" dirty="0"/>
              <a:t> </a:t>
            </a:r>
            <a:r>
              <a:rPr lang="fr-FR" sz="1800" dirty="0" err="1"/>
              <a:t>lenght</a:t>
            </a:r>
            <a:r>
              <a:rPr lang="fr-FR" sz="1800" dirty="0"/>
              <a:t> 3mm or 1,4mm (250 MeV)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C5AAB6-5F55-4A95-A076-57092346E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F0F3-D582-402A-B5FC-0362F90F69E0}" type="datetime1">
              <a:rPr lang="fr-FR" smtClean="0"/>
              <a:t>12/04/2023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CB890B-7B41-44A7-A07D-B2C6D6AC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77317D-8DFC-476C-B2F0-46EAE566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33C2F3B-ABE9-4A0D-90D6-E817864324A4}"/>
              </a:ext>
            </a:extLst>
          </p:cNvPr>
          <p:cNvSpPr txBox="1"/>
          <p:nvPr/>
        </p:nvSpPr>
        <p:spPr>
          <a:xfrm>
            <a:off x="1512322" y="754574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3mm </a:t>
            </a:r>
            <a:r>
              <a:rPr lang="fr-FR" sz="1400" dirty="0" err="1"/>
              <a:t>bunch</a:t>
            </a:r>
            <a:r>
              <a:rPr lang="fr-FR" sz="1400" dirty="0"/>
              <a:t> </a:t>
            </a:r>
            <a:r>
              <a:rPr lang="fr-FR" sz="1400" dirty="0" err="1"/>
              <a:t>lenght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20692E-1F85-4378-9A8B-C11615B47673}"/>
              </a:ext>
            </a:extLst>
          </p:cNvPr>
          <p:cNvSpPr txBox="1"/>
          <p:nvPr/>
        </p:nvSpPr>
        <p:spPr>
          <a:xfrm>
            <a:off x="4445604" y="762924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1,4mm </a:t>
            </a:r>
            <a:r>
              <a:rPr lang="fr-FR" sz="1400" dirty="0" err="1"/>
              <a:t>bunch</a:t>
            </a:r>
            <a:r>
              <a:rPr lang="fr-FR" sz="1400" dirty="0"/>
              <a:t> </a:t>
            </a:r>
            <a:r>
              <a:rPr lang="fr-FR" sz="1400" dirty="0" err="1"/>
              <a:t>lenght</a:t>
            </a:r>
            <a:endParaRPr lang="fr-FR" sz="16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66FE4E4-0BFB-49CA-8056-90197D360F6F}"/>
              </a:ext>
            </a:extLst>
          </p:cNvPr>
          <p:cNvSpPr txBox="1"/>
          <p:nvPr/>
        </p:nvSpPr>
        <p:spPr>
          <a:xfrm>
            <a:off x="158324" y="1663602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z/pz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DE33479-7754-4AD9-ACE8-C8036B624AEA}"/>
              </a:ext>
            </a:extLst>
          </p:cNvPr>
          <p:cNvSpPr txBox="1"/>
          <p:nvPr/>
        </p:nvSpPr>
        <p:spPr>
          <a:xfrm>
            <a:off x="192576" y="3759485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x/px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A808C60-8F1D-494D-B0C4-96EA3682A8CE}"/>
              </a:ext>
            </a:extLst>
          </p:cNvPr>
          <p:cNvSpPr txBox="1"/>
          <p:nvPr/>
        </p:nvSpPr>
        <p:spPr>
          <a:xfrm>
            <a:off x="1026557" y="5179404"/>
            <a:ext cx="5655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BMAD simulations (high </a:t>
            </a:r>
            <a:r>
              <a:rPr lang="fr-FR" sz="1600" dirty="0" err="1"/>
              <a:t>order</a:t>
            </a:r>
            <a:r>
              <a:rPr lang="fr-FR" sz="1600" dirty="0"/>
              <a:t> </a:t>
            </a:r>
            <a:r>
              <a:rPr lang="fr-FR" sz="1600" dirty="0" err="1"/>
              <a:t>tracking</a:t>
            </a:r>
            <a:r>
              <a:rPr lang="fr-FR" sz="1600" dirty="0"/>
              <a:t>, no collective </a:t>
            </a:r>
            <a:r>
              <a:rPr lang="fr-FR" sz="1600" dirty="0" err="1"/>
              <a:t>effects</a:t>
            </a:r>
            <a:r>
              <a:rPr lang="fr-FR" sz="1600" dirty="0"/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2D39F6-DABD-4DA9-AF6E-B942F7360647}"/>
              </a:ext>
            </a:extLst>
          </p:cNvPr>
          <p:cNvSpPr txBox="1"/>
          <p:nvPr/>
        </p:nvSpPr>
        <p:spPr>
          <a:xfrm>
            <a:off x="7385690" y="1317862"/>
            <a:ext cx="2903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Studies</a:t>
            </a:r>
            <a:r>
              <a:rPr lang="fr-FR" sz="1400" dirty="0"/>
              <a:t> </a:t>
            </a:r>
            <a:r>
              <a:rPr lang="fr-FR" sz="1400" dirty="0" err="1"/>
              <a:t>showned</a:t>
            </a:r>
            <a:r>
              <a:rPr lang="fr-FR" sz="1400" dirty="0"/>
              <a:t> by Kevin </a:t>
            </a:r>
            <a:r>
              <a:rPr lang="fr-FR" sz="1400" dirty="0" err="1"/>
              <a:t>Andre</a:t>
            </a:r>
            <a:r>
              <a:rPr lang="fr-FR" sz="1400" dirty="0"/>
              <a:t> :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A489D0A-6E5C-475D-816E-6F47D7B6DF09}"/>
              </a:ext>
            </a:extLst>
          </p:cNvPr>
          <p:cNvSpPr txBox="1"/>
          <p:nvPr/>
        </p:nvSpPr>
        <p:spPr>
          <a:xfrm>
            <a:off x="7640928" y="1734194"/>
            <a:ext cx="264786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dirty="0">
                <a:effectLst/>
                <a:latin typeface="Arial" panose="020B0604020202020204" pitchFamily="34" charset="0"/>
              </a:rPr>
              <a:t>Single and multi-bunch tracking</a:t>
            </a:r>
            <a:br>
              <a:rPr lang="en-US" sz="1050" i="1" dirty="0"/>
            </a:br>
            <a:r>
              <a:rPr lang="en-US" sz="1050" i="1" dirty="0">
                <a:effectLst/>
                <a:latin typeface="Arial" panose="020B0604020202020204" pitchFamily="34" charset="0"/>
              </a:rPr>
              <a:t>for PERLE (Kevin Andre talk at </a:t>
            </a:r>
          </a:p>
          <a:p>
            <a:r>
              <a:rPr lang="en-US" sz="1050" i="1" dirty="0">
                <a:effectLst/>
                <a:latin typeface="Arial" panose="020B0604020202020204" pitchFamily="34" charset="0"/>
              </a:rPr>
              <a:t>PERLE collaboration meeting 16/07/21)</a:t>
            </a:r>
            <a:endParaRPr lang="fr-FR" sz="1050" i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6FCA3D-E17E-47E2-8856-F8F48472C818}"/>
              </a:ext>
            </a:extLst>
          </p:cNvPr>
          <p:cNvSpPr/>
          <p:nvPr/>
        </p:nvSpPr>
        <p:spPr>
          <a:xfrm>
            <a:off x="7690643" y="1734194"/>
            <a:ext cx="2422525" cy="5770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2A0013F-931B-4ABB-8F0E-A8B3F7DE969F}"/>
              </a:ext>
            </a:extLst>
          </p:cNvPr>
          <p:cNvSpPr txBox="1"/>
          <p:nvPr/>
        </p:nvSpPr>
        <p:spPr>
          <a:xfrm>
            <a:off x="7114579" y="2510022"/>
            <a:ext cx="3600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effectLst/>
                <a:latin typeface="Arial" panose="020B0604020202020204" pitchFamily="34" charset="0"/>
              </a:rPr>
              <a:t>“So far the issue is the RF curvature for 3</a:t>
            </a:r>
            <a:br>
              <a:rPr lang="en-US" sz="1400" i="1" dirty="0"/>
            </a:br>
            <a:r>
              <a:rPr lang="en-US" sz="1400" i="1" dirty="0">
                <a:effectLst/>
                <a:latin typeface="Arial" panose="020B0604020202020204" pitchFamily="34" charset="0"/>
              </a:rPr>
              <a:t>mm bunch length more than the CSR even</a:t>
            </a:r>
            <a:br>
              <a:rPr lang="en-US" sz="1400" i="1" dirty="0"/>
            </a:br>
            <a:r>
              <a:rPr lang="en-US" sz="1400" i="1" dirty="0">
                <a:effectLst/>
                <a:latin typeface="Arial" panose="020B0604020202020204" pitchFamily="34" charset="0"/>
              </a:rPr>
              <a:t>for 1.4 mm bunch length”.</a:t>
            </a:r>
            <a:endParaRPr lang="fr-FR" sz="1400" i="1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F9A7B8A-14FE-479A-8850-E323B4FFE233}"/>
              </a:ext>
            </a:extLst>
          </p:cNvPr>
          <p:cNvSpPr txBox="1"/>
          <p:nvPr/>
        </p:nvSpPr>
        <p:spPr>
          <a:xfrm>
            <a:off x="7032901" y="3773684"/>
            <a:ext cx="3231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Migh</a:t>
            </a:r>
            <a:r>
              <a:rPr lang="fr-FR" sz="1600" dirty="0"/>
              <a:t> </a:t>
            </a:r>
            <a:r>
              <a:rPr lang="fr-FR" sz="1600" dirty="0" err="1"/>
              <a:t>reconsider</a:t>
            </a:r>
            <a:r>
              <a:rPr lang="fr-FR" sz="1600" dirty="0"/>
              <a:t> initial </a:t>
            </a:r>
            <a:r>
              <a:rPr lang="fr-FR" sz="1600" dirty="0" err="1"/>
              <a:t>spec</a:t>
            </a:r>
            <a:r>
              <a:rPr lang="fr-FR" sz="1600" dirty="0"/>
              <a:t> of </a:t>
            </a:r>
          </a:p>
          <a:p>
            <a:r>
              <a:rPr lang="fr-FR" sz="1600" dirty="0"/>
              <a:t>3mm </a:t>
            </a:r>
            <a:r>
              <a:rPr lang="fr-FR" sz="1600" dirty="0" err="1"/>
              <a:t>bunch</a:t>
            </a:r>
            <a:r>
              <a:rPr lang="fr-FR" sz="1600" dirty="0"/>
              <a:t> </a:t>
            </a:r>
            <a:r>
              <a:rPr lang="fr-FR" sz="1600" dirty="0" err="1"/>
              <a:t>lenght</a:t>
            </a:r>
            <a:r>
              <a:rPr lang="fr-FR" sz="1600" dirty="0"/>
              <a:t> for the </a:t>
            </a:r>
            <a:r>
              <a:rPr lang="fr-FR" sz="1600" dirty="0" err="1"/>
              <a:t>injector</a:t>
            </a:r>
            <a:endParaRPr lang="fr-FR" sz="16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59EBBED-8924-48A6-AA81-C3D2F146BF5E}"/>
              </a:ext>
            </a:extLst>
          </p:cNvPr>
          <p:cNvSpPr txBox="1"/>
          <p:nvPr/>
        </p:nvSpPr>
        <p:spPr>
          <a:xfrm>
            <a:off x="7032901" y="4610525"/>
            <a:ext cx="31165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Possible solutions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100" dirty="0"/>
              <a:t>Play </a:t>
            </a:r>
            <a:r>
              <a:rPr lang="fr-FR" sz="1100" dirty="0" err="1"/>
              <a:t>with</a:t>
            </a:r>
            <a:r>
              <a:rPr lang="fr-FR" sz="1100" dirty="0"/>
              <a:t> off-</a:t>
            </a:r>
            <a:r>
              <a:rPr lang="fr-FR" sz="1100" dirty="0" err="1"/>
              <a:t>crest</a:t>
            </a:r>
            <a:r>
              <a:rPr lang="fr-FR" sz="1100" dirty="0"/>
              <a:t> phase </a:t>
            </a:r>
            <a:r>
              <a:rPr lang="fr-FR" sz="1100" dirty="0" err="1"/>
              <a:t>advance</a:t>
            </a:r>
            <a:r>
              <a:rPr lang="fr-FR" sz="1100" dirty="0"/>
              <a:t> in </a:t>
            </a:r>
            <a:r>
              <a:rPr lang="fr-FR" sz="1100" dirty="0" err="1"/>
              <a:t>linac</a:t>
            </a:r>
            <a:endParaRPr lang="fr-FR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100" dirty="0" err="1"/>
              <a:t>Sextupoles</a:t>
            </a:r>
            <a:r>
              <a:rPr lang="fr-FR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7276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F834B9-7FFC-4A7B-9B9C-0824A790B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Transverse </a:t>
            </a:r>
            <a:r>
              <a:rPr lang="fr-FR" sz="2000" dirty="0" err="1"/>
              <a:t>beam</a:t>
            </a:r>
            <a:r>
              <a:rPr lang="fr-FR" sz="2000" dirty="0"/>
              <a:t> size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E2ED4FA-2B01-4705-B13B-9D7A3CF45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6FE12DC-07BE-4AB4-84BD-79803D93B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C9E1145-B634-430C-890B-EA4C2FEE7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10" name="Espace réservé du contenu 7">
            <a:extLst>
              <a:ext uri="{FF2B5EF4-FFF2-40B4-BE49-F238E27FC236}">
                <a16:creationId xmlns:a16="http://schemas.microsoft.com/office/drawing/2014/main" id="{B8B18D4C-F306-4761-B73F-FE3FF5D32E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155" y="1731550"/>
            <a:ext cx="4655998" cy="3103999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7921300-08F8-409D-892B-3A613036C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661" y="1727504"/>
            <a:ext cx="4655998" cy="310399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70D6B98-3478-473E-9DAB-3EE1DAA0C09B}"/>
              </a:ext>
            </a:extLst>
          </p:cNvPr>
          <p:cNvSpPr txBox="1"/>
          <p:nvPr/>
        </p:nvSpPr>
        <p:spPr>
          <a:xfrm>
            <a:off x="1569962" y="1294739"/>
            <a:ext cx="2515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Transverse </a:t>
            </a:r>
            <a:r>
              <a:rPr lang="fr-FR" sz="1400" dirty="0" err="1"/>
              <a:t>beam</a:t>
            </a:r>
            <a:r>
              <a:rPr lang="fr-FR" sz="1400" dirty="0"/>
              <a:t> size stable </a:t>
            </a:r>
          </a:p>
          <a:p>
            <a:pPr algn="ctr"/>
            <a:r>
              <a:rPr lang="fr-FR" sz="1400" dirty="0"/>
              <a:t>for a 1,4mm </a:t>
            </a:r>
            <a:r>
              <a:rPr lang="fr-FR" sz="1400" dirty="0" err="1"/>
              <a:t>beam</a:t>
            </a:r>
            <a:endParaRPr lang="fr-FR" sz="1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6AC8744-EB9C-469A-AD21-0B4319C130D3}"/>
              </a:ext>
            </a:extLst>
          </p:cNvPr>
          <p:cNvSpPr txBox="1"/>
          <p:nvPr/>
        </p:nvSpPr>
        <p:spPr>
          <a:xfrm>
            <a:off x="5786796" y="1294739"/>
            <a:ext cx="4095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Transverse </a:t>
            </a:r>
            <a:r>
              <a:rPr lang="fr-FR" sz="1400" dirty="0" err="1"/>
              <a:t>beam</a:t>
            </a:r>
            <a:r>
              <a:rPr lang="fr-FR" sz="1400" dirty="0"/>
              <a:t> size </a:t>
            </a:r>
            <a:r>
              <a:rPr lang="fr-FR" sz="1400" dirty="0" err="1"/>
              <a:t>unstable</a:t>
            </a:r>
            <a:r>
              <a:rPr lang="fr-FR" sz="1400" dirty="0"/>
              <a:t> </a:t>
            </a:r>
            <a:r>
              <a:rPr lang="fr-FR" sz="1400" dirty="0" err="1"/>
              <a:t>after</a:t>
            </a:r>
            <a:r>
              <a:rPr lang="fr-FR" sz="1400" dirty="0"/>
              <a:t> </a:t>
            </a:r>
            <a:r>
              <a:rPr lang="fr-FR" sz="1400" dirty="0" err="1"/>
              <a:t>deceleration</a:t>
            </a:r>
            <a:endParaRPr lang="fr-FR" sz="1400" dirty="0"/>
          </a:p>
          <a:p>
            <a:pPr algn="ctr"/>
            <a:r>
              <a:rPr lang="fr-FR" sz="1400" dirty="0"/>
              <a:t>for a 3mm </a:t>
            </a:r>
            <a:r>
              <a:rPr lang="fr-FR" sz="1400" dirty="0" err="1"/>
              <a:t>beam</a:t>
            </a:r>
            <a:endParaRPr lang="fr-FR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112FC92-B989-46DD-A79B-B91E388FAF82}"/>
              </a:ext>
            </a:extLst>
          </p:cNvPr>
          <p:cNvSpPr txBox="1"/>
          <p:nvPr/>
        </p:nvSpPr>
        <p:spPr>
          <a:xfrm>
            <a:off x="2312437" y="4956935"/>
            <a:ext cx="5981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Preliminary simulations (BMAD) show a </a:t>
            </a:r>
            <a:r>
              <a:rPr lang="fr-FR" sz="1400" dirty="0" err="1"/>
              <a:t>limit</a:t>
            </a:r>
            <a:r>
              <a:rPr lang="fr-FR" sz="1400" dirty="0"/>
              <a:t> at ~2 - 2,5mm </a:t>
            </a:r>
            <a:r>
              <a:rPr lang="fr-FR" sz="1400" dirty="0" err="1"/>
              <a:t>bunch</a:t>
            </a:r>
            <a:r>
              <a:rPr lang="fr-FR" sz="1400" dirty="0"/>
              <a:t> </a:t>
            </a:r>
            <a:r>
              <a:rPr lang="fr-FR" sz="1400" dirty="0" err="1"/>
              <a:t>lenght</a:t>
            </a:r>
            <a:r>
              <a:rPr lang="fr-FR" sz="1400" dirty="0"/>
              <a:t> </a:t>
            </a:r>
          </a:p>
          <a:p>
            <a:pPr algn="ctr"/>
            <a:r>
              <a:rPr lang="fr-FR" sz="1400" dirty="0"/>
              <a:t>(CSR and collective </a:t>
            </a:r>
            <a:r>
              <a:rPr lang="fr-FR" sz="1400" dirty="0" err="1"/>
              <a:t>effects</a:t>
            </a:r>
            <a:r>
              <a:rPr lang="fr-FR" sz="1400" dirty="0"/>
              <a:t> not </a:t>
            </a:r>
            <a:r>
              <a:rPr lang="fr-FR" sz="1400" dirty="0" err="1"/>
              <a:t>included</a:t>
            </a:r>
            <a:r>
              <a:rPr lang="fr-FR" sz="1400" dirty="0"/>
              <a:t> </a:t>
            </a:r>
            <a:r>
              <a:rPr lang="fr-FR" sz="1400" dirty="0" err="1"/>
              <a:t>yet</a:t>
            </a:r>
            <a:r>
              <a:rPr lang="fr-FR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838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03B082-5EAD-4F7F-B4F9-B63636D7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17FEDE-664C-4ACC-B278-0A8C34AA5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672A7B-283E-4E5D-AD98-1D99EFE68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A885E2-0689-4555-8103-99683DB1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25F6315-7C1A-4ACE-9675-E545894264D3}"/>
              </a:ext>
            </a:extLst>
          </p:cNvPr>
          <p:cNvSpPr txBox="1"/>
          <p:nvPr/>
        </p:nvSpPr>
        <p:spPr>
          <a:xfrm>
            <a:off x="1785987" y="1013520"/>
            <a:ext cx="7359707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Lattice</a:t>
            </a:r>
            <a:r>
              <a:rPr lang="fr-FR" sz="1200" b="1" dirty="0"/>
              <a:t> design </a:t>
            </a:r>
            <a:r>
              <a:rPr lang="fr-FR" sz="1200" b="1" dirty="0" err="1"/>
              <a:t>is</a:t>
            </a:r>
            <a:r>
              <a:rPr lang="fr-FR" sz="1200" b="1" dirty="0"/>
              <a:t> </a:t>
            </a:r>
            <a:r>
              <a:rPr lang="fr-FR" sz="1200" b="1" dirty="0" err="1"/>
              <a:t>now</a:t>
            </a:r>
            <a:r>
              <a:rPr lang="fr-FR" sz="1200" b="1" dirty="0"/>
              <a:t> </a:t>
            </a:r>
            <a:r>
              <a:rPr lang="fr-FR" sz="1200" b="1" dirty="0" err="1"/>
              <a:t>fully</a:t>
            </a:r>
            <a:r>
              <a:rPr lang="fr-FR" sz="1200" b="1" dirty="0"/>
              <a:t> </a:t>
            </a:r>
            <a:r>
              <a:rPr lang="fr-FR" sz="1200" b="1" dirty="0" err="1"/>
              <a:t>finalised</a:t>
            </a:r>
            <a:r>
              <a:rPr lang="fr-FR" sz="1200" b="1" dirty="0"/>
              <a:t> :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200" dirty="0"/>
              <a:t>Reference </a:t>
            </a:r>
            <a:r>
              <a:rPr lang="fr-FR" sz="1200" dirty="0" err="1"/>
              <a:t>trajectory</a:t>
            </a:r>
            <a:r>
              <a:rPr lang="fr-FR" sz="1200" dirty="0"/>
              <a:t> and </a:t>
            </a:r>
            <a:r>
              <a:rPr lang="fr-FR" sz="1200" dirty="0" err="1"/>
              <a:t>envelops</a:t>
            </a:r>
            <a:endParaRPr lang="fr-FR" sz="1200" dirty="0"/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200" dirty="0"/>
              <a:t>Dispersion </a:t>
            </a:r>
            <a:r>
              <a:rPr lang="fr-FR" sz="1200" dirty="0" err="1"/>
              <a:t>closed</a:t>
            </a:r>
            <a:endParaRPr lang="fr-FR" sz="1200" dirty="0"/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200" dirty="0" err="1"/>
              <a:t>Twiss</a:t>
            </a:r>
            <a:r>
              <a:rPr lang="fr-FR" sz="1200" dirty="0"/>
              <a:t> </a:t>
            </a:r>
            <a:r>
              <a:rPr lang="fr-FR" sz="1200" dirty="0" err="1"/>
              <a:t>parameters</a:t>
            </a:r>
            <a:r>
              <a:rPr lang="fr-FR" sz="1200" dirty="0"/>
              <a:t> stable/</a:t>
            </a:r>
            <a:r>
              <a:rPr lang="fr-FR" sz="1200" dirty="0" err="1"/>
              <a:t>symetric</a:t>
            </a:r>
            <a:endParaRPr lang="fr-FR" sz="1200" dirty="0"/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200" dirty="0"/>
              <a:t>Momentum compaction factor stable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200" dirty="0" err="1"/>
              <a:t>Filling</a:t>
            </a:r>
            <a:r>
              <a:rPr lang="fr-FR" sz="1200" dirty="0"/>
              <a:t> patterns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endParaRPr lang="fr-FR" sz="1200" dirty="0"/>
          </a:p>
          <a:p>
            <a:r>
              <a:rPr lang="fr-FR" sz="1200" b="1" dirty="0"/>
              <a:t>Tools </a:t>
            </a:r>
            <a:r>
              <a:rPr lang="fr-FR" sz="1200" b="1" dirty="0" err="1"/>
              <a:t>developed</a:t>
            </a:r>
            <a:r>
              <a:rPr lang="fr-FR" sz="1200" b="1" dirty="0"/>
              <a:t>/</a:t>
            </a:r>
            <a:r>
              <a:rPr lang="fr-FR" sz="1200" b="1" dirty="0" err="1"/>
              <a:t>benchmarked</a:t>
            </a:r>
            <a:r>
              <a:rPr lang="fr-FR" sz="1200" b="1" dirty="0"/>
              <a:t> : 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200" dirty="0" err="1"/>
              <a:t>Numerical</a:t>
            </a:r>
            <a:r>
              <a:rPr lang="fr-FR" sz="1200" dirty="0"/>
              <a:t> </a:t>
            </a:r>
            <a:r>
              <a:rPr lang="fr-FR" sz="1200" dirty="0" err="1"/>
              <a:t>tool</a:t>
            </a:r>
            <a:r>
              <a:rPr lang="fr-FR" sz="1200" dirty="0"/>
              <a:t> for </a:t>
            </a:r>
            <a:r>
              <a:rPr lang="fr-FR" sz="1200" dirty="0" err="1"/>
              <a:t>multiturn</a:t>
            </a:r>
            <a:r>
              <a:rPr lang="fr-FR" sz="1200" dirty="0"/>
              <a:t> and collective </a:t>
            </a:r>
            <a:r>
              <a:rPr lang="fr-FR" sz="1200" dirty="0" err="1"/>
              <a:t>effects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ready</a:t>
            </a:r>
            <a:r>
              <a:rPr lang="fr-FR" sz="1200" dirty="0"/>
              <a:t> (PhD </a:t>
            </a:r>
            <a:r>
              <a:rPr lang="fr-FR" sz="1200" dirty="0" err="1"/>
              <a:t>work</a:t>
            </a:r>
            <a:r>
              <a:rPr lang="fr-FR" sz="1200" dirty="0"/>
              <a:t> of C. Guyot)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200" dirty="0"/>
              <a:t>BMAD simulations </a:t>
            </a:r>
            <a:r>
              <a:rPr lang="fr-FR" sz="1200" dirty="0" err="1"/>
              <a:t>ready</a:t>
            </a:r>
            <a:r>
              <a:rPr lang="fr-FR" sz="1200" dirty="0"/>
              <a:t> : CSR, </a:t>
            </a:r>
            <a:r>
              <a:rPr lang="fr-FR" sz="1200" dirty="0" err="1"/>
              <a:t>space</a:t>
            </a:r>
            <a:r>
              <a:rPr lang="fr-FR" sz="1200" dirty="0"/>
              <a:t> charge, </a:t>
            </a:r>
            <a:r>
              <a:rPr lang="fr-FR" sz="1200" dirty="0" err="1"/>
              <a:t>linac</a:t>
            </a:r>
            <a:r>
              <a:rPr lang="fr-FR" sz="1200" dirty="0"/>
              <a:t> </a:t>
            </a:r>
            <a:r>
              <a:rPr lang="fr-FR" sz="1200" dirty="0" err="1"/>
              <a:t>dynamics</a:t>
            </a:r>
            <a:r>
              <a:rPr lang="fr-FR" sz="1200" dirty="0"/>
              <a:t> </a:t>
            </a:r>
            <a:r>
              <a:rPr lang="fr-FR" sz="1200" dirty="0" err="1"/>
              <a:t>benchmarked</a:t>
            </a:r>
            <a:r>
              <a:rPr lang="fr-FR" sz="1200" dirty="0"/>
              <a:t>, </a:t>
            </a:r>
            <a:r>
              <a:rPr lang="fr-FR" sz="1200" dirty="0" err="1"/>
              <a:t>lattice</a:t>
            </a:r>
            <a:r>
              <a:rPr lang="fr-FR" sz="1200" dirty="0"/>
              <a:t> </a:t>
            </a:r>
            <a:r>
              <a:rPr lang="fr-FR" sz="1200" dirty="0" err="1"/>
              <a:t>matched</a:t>
            </a:r>
            <a:endParaRPr lang="fr-FR" sz="1200" dirty="0"/>
          </a:p>
          <a:p>
            <a:pPr marL="844550" lvl="1" indent="-342900">
              <a:buFont typeface="Arial" panose="020B0604020202020204" pitchFamily="34" charset="0"/>
              <a:buChar char="•"/>
            </a:pPr>
            <a:endParaRPr lang="fr-FR" sz="1200" dirty="0"/>
          </a:p>
          <a:p>
            <a:r>
              <a:rPr lang="fr-FR" sz="1200" b="1" dirty="0"/>
              <a:t>Next </a:t>
            </a:r>
            <a:r>
              <a:rPr lang="fr-FR" sz="1200" b="1" dirty="0" err="1"/>
              <a:t>steps</a:t>
            </a:r>
            <a:r>
              <a:rPr lang="fr-FR" sz="1200" b="1" dirty="0"/>
              <a:t> : 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200" dirty="0"/>
              <a:t>Start-to-end </a:t>
            </a:r>
            <a:r>
              <a:rPr lang="fr-FR" sz="1200" dirty="0" err="1"/>
              <a:t>multiturn</a:t>
            </a:r>
            <a:r>
              <a:rPr lang="fr-FR" sz="1200" dirty="0"/>
              <a:t> </a:t>
            </a:r>
            <a:r>
              <a:rPr lang="fr-FR" sz="1200" dirty="0" err="1"/>
              <a:t>tracking</a:t>
            </a:r>
            <a:r>
              <a:rPr lang="fr-FR" sz="1200" dirty="0"/>
              <a:t> (</a:t>
            </a:r>
            <a:r>
              <a:rPr lang="fr-FR" sz="1200" dirty="0" err="1"/>
              <a:t>bunches</a:t>
            </a:r>
            <a:r>
              <a:rPr lang="fr-FR" sz="1200" dirty="0"/>
              <a:t> of </a:t>
            </a:r>
            <a:r>
              <a:rPr lang="fr-FR" sz="1200" dirty="0" err="1"/>
              <a:t>many</a:t>
            </a:r>
            <a:r>
              <a:rPr lang="fr-FR" sz="1200" dirty="0"/>
              <a:t> </a:t>
            </a:r>
            <a:r>
              <a:rPr lang="fr-FR" sz="1200" dirty="0" err="1"/>
              <a:t>particles</a:t>
            </a:r>
            <a:r>
              <a:rPr lang="fr-FR" sz="1200" dirty="0"/>
              <a:t>)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200" dirty="0" err="1"/>
              <a:t>Include</a:t>
            </a:r>
            <a:r>
              <a:rPr lang="fr-FR" sz="1200" dirty="0"/>
              <a:t> collective </a:t>
            </a:r>
            <a:r>
              <a:rPr lang="fr-FR" sz="1200" dirty="0" err="1"/>
              <a:t>effects</a:t>
            </a:r>
            <a:r>
              <a:rPr lang="fr-FR" sz="1200" dirty="0"/>
              <a:t> (</a:t>
            </a:r>
            <a:r>
              <a:rPr lang="fr-FR" sz="1200" dirty="0" err="1"/>
              <a:t>space</a:t>
            </a:r>
            <a:r>
              <a:rPr lang="fr-FR" sz="1200" dirty="0"/>
              <a:t> charge, CSR…) in simulations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200" dirty="0" err="1"/>
              <a:t>Higher-order</a:t>
            </a:r>
            <a:r>
              <a:rPr lang="fr-FR" sz="1200" dirty="0"/>
              <a:t> </a:t>
            </a:r>
            <a:r>
              <a:rPr lang="fr-FR" sz="1200" dirty="0" err="1"/>
              <a:t>optics</a:t>
            </a:r>
            <a:r>
              <a:rPr lang="fr-FR" sz="1200" dirty="0"/>
              <a:t> (</a:t>
            </a:r>
            <a:r>
              <a:rPr lang="fr-FR" sz="1200" dirty="0" err="1"/>
              <a:t>sextupoles</a:t>
            </a:r>
            <a:r>
              <a:rPr lang="fr-FR" sz="1200" dirty="0"/>
              <a:t>…)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200" dirty="0" err="1"/>
              <a:t>Everything</a:t>
            </a:r>
            <a:r>
              <a:rPr lang="fr-FR" sz="1200" dirty="0"/>
              <a:t> </a:t>
            </a:r>
            <a:r>
              <a:rPr lang="fr-FR" sz="1200" dirty="0" err="1"/>
              <a:t>should</a:t>
            </a:r>
            <a:r>
              <a:rPr lang="fr-FR" sz="1200" dirty="0"/>
              <a:t>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tuned</a:t>
            </a:r>
            <a:r>
              <a:rPr lang="fr-FR" sz="1200" dirty="0"/>
              <a:t> </a:t>
            </a:r>
            <a:r>
              <a:rPr lang="fr-FR" sz="1200" dirty="0" err="1"/>
              <a:t>finely</a:t>
            </a:r>
            <a:r>
              <a:rPr lang="fr-FR" sz="1200" dirty="0"/>
              <a:t> : e-spread, </a:t>
            </a:r>
            <a:r>
              <a:rPr lang="fr-FR" sz="1200" dirty="0" err="1"/>
              <a:t>chirp</a:t>
            </a:r>
            <a:r>
              <a:rPr lang="fr-FR" sz="1200" dirty="0"/>
              <a:t>…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200" dirty="0" err="1"/>
              <a:t>Injector</a:t>
            </a:r>
            <a:r>
              <a:rPr lang="fr-FR" sz="1200" dirty="0"/>
              <a:t> </a:t>
            </a:r>
            <a:r>
              <a:rPr lang="fr-FR" sz="1200" dirty="0" err="1"/>
              <a:t>parameters</a:t>
            </a:r>
            <a:r>
              <a:rPr lang="fr-FR" sz="1200" dirty="0"/>
              <a:t> </a:t>
            </a:r>
            <a:r>
              <a:rPr lang="fr-FR" sz="1200" dirty="0" err="1"/>
              <a:t>should</a:t>
            </a:r>
            <a:r>
              <a:rPr lang="fr-FR" sz="1200" dirty="0"/>
              <a:t> </a:t>
            </a:r>
            <a:r>
              <a:rPr lang="fr-FR" sz="1200" dirty="0" err="1"/>
              <a:t>be</a:t>
            </a:r>
            <a:r>
              <a:rPr lang="fr-FR" sz="1200" dirty="0"/>
              <a:t> re-</a:t>
            </a:r>
            <a:r>
              <a:rPr lang="fr-FR" sz="1200" dirty="0" err="1"/>
              <a:t>defined</a:t>
            </a:r>
            <a:r>
              <a:rPr lang="fr-FR" sz="1200" dirty="0"/>
              <a:t> 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fr-FR" sz="1200" dirty="0" err="1"/>
              <a:t>these</a:t>
            </a:r>
            <a:r>
              <a:rPr lang="fr-FR" sz="1200" dirty="0"/>
              <a:t> </a:t>
            </a:r>
            <a:r>
              <a:rPr lang="fr-FR" sz="1200" dirty="0" err="1"/>
              <a:t>studies</a:t>
            </a:r>
            <a:r>
              <a:rPr lang="fr-FR" sz="1200" dirty="0"/>
              <a:t> (</a:t>
            </a:r>
            <a:r>
              <a:rPr lang="fr-FR" sz="1200" dirty="0" err="1"/>
              <a:t>especially</a:t>
            </a:r>
            <a:r>
              <a:rPr lang="fr-FR" sz="1200" dirty="0"/>
              <a:t> </a:t>
            </a:r>
            <a:r>
              <a:rPr lang="fr-FR" sz="1200" dirty="0" err="1"/>
              <a:t>bunch</a:t>
            </a:r>
            <a:r>
              <a:rPr lang="fr-FR" sz="1200" dirty="0"/>
              <a:t> </a:t>
            </a:r>
            <a:r>
              <a:rPr lang="fr-FR" sz="1200" dirty="0" err="1"/>
              <a:t>lenght</a:t>
            </a:r>
            <a:r>
              <a:rPr lang="fr-FR" sz="1200" dirty="0"/>
              <a:t>)</a:t>
            </a:r>
          </a:p>
          <a:p>
            <a:endParaRPr lang="fr-FR" sz="1200" dirty="0"/>
          </a:p>
          <a:p>
            <a:r>
              <a:rPr lang="fr-FR" sz="1200" b="1" dirty="0" err="1"/>
              <a:t>Other</a:t>
            </a:r>
            <a:r>
              <a:rPr lang="fr-FR" sz="1200" b="1" dirty="0"/>
              <a:t> </a:t>
            </a:r>
            <a:r>
              <a:rPr lang="fr-FR" sz="1200" b="1" dirty="0" err="1"/>
              <a:t>studies</a:t>
            </a:r>
            <a:r>
              <a:rPr lang="fr-FR" sz="1200" b="1" dirty="0"/>
              <a:t> </a:t>
            </a:r>
            <a:r>
              <a:rPr lang="fr-FR" sz="1200" b="1" dirty="0" err="1"/>
              <a:t>ongoing</a:t>
            </a:r>
            <a:r>
              <a:rPr lang="fr-FR" sz="1200" b="1" dirty="0"/>
              <a:t>: 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fr-FR" sz="1200" dirty="0" err="1"/>
              <a:t>Misalgnments</a:t>
            </a:r>
            <a:r>
              <a:rPr lang="fr-FR" sz="1200" dirty="0"/>
              <a:t> &amp; magnet </a:t>
            </a:r>
            <a:r>
              <a:rPr lang="fr-FR" sz="1200" dirty="0" err="1"/>
              <a:t>studies</a:t>
            </a:r>
            <a:r>
              <a:rPr lang="fr-FR" sz="1200" dirty="0"/>
              <a:t> by </a:t>
            </a:r>
            <a:r>
              <a:rPr lang="fr-FR" sz="1200" dirty="0" err="1"/>
              <a:t>Rasha</a:t>
            </a:r>
            <a:endParaRPr lang="fr-FR" sz="1200" dirty="0"/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fr-FR" sz="1200" dirty="0"/>
              <a:t>Halo formation and </a:t>
            </a:r>
            <a:r>
              <a:rPr lang="fr-FR" sz="1200" dirty="0" err="1"/>
              <a:t>beam</a:t>
            </a:r>
            <a:r>
              <a:rPr lang="fr-FR" sz="1200" dirty="0"/>
              <a:t> </a:t>
            </a:r>
            <a:r>
              <a:rPr lang="fr-FR" sz="1200" dirty="0" err="1"/>
              <a:t>loss</a:t>
            </a:r>
            <a:r>
              <a:rPr lang="fr-FR" sz="1200" dirty="0"/>
              <a:t> (Master </a:t>
            </a:r>
            <a:r>
              <a:rPr lang="fr-FR" sz="1200" dirty="0" err="1"/>
              <a:t>student</a:t>
            </a:r>
            <a:r>
              <a:rPr lang="fr-FR" sz="1200" dirty="0"/>
              <a:t> – </a:t>
            </a:r>
            <a:r>
              <a:rPr lang="fr-FR" sz="1200" dirty="0" err="1"/>
              <a:t>Belgium</a:t>
            </a:r>
            <a:r>
              <a:rPr lang="fr-FR" sz="1200" dirty="0"/>
              <a:t>, </a:t>
            </a:r>
            <a:r>
              <a:rPr lang="fr-FR" sz="1200" dirty="0" err="1"/>
              <a:t>Lode</a:t>
            </a:r>
            <a:r>
              <a:rPr lang="fr-FR" sz="1200" dirty="0"/>
              <a:t> </a:t>
            </a:r>
            <a:r>
              <a:rPr lang="fr-FR" sz="1200" dirty="0" err="1"/>
              <a:t>Vanhecke</a:t>
            </a:r>
            <a:r>
              <a:rPr lang="fr-FR" sz="1200" dirty="0"/>
              <a:t>)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fr-FR" sz="1200" dirty="0"/>
              <a:t>Diagnostics </a:t>
            </a:r>
            <a:r>
              <a:rPr lang="fr-FR" sz="1200" dirty="0" err="1"/>
              <a:t>integration</a:t>
            </a:r>
            <a:r>
              <a:rPr lang="fr-FR" sz="1200" dirty="0"/>
              <a:t> in </a:t>
            </a:r>
            <a:r>
              <a:rPr lang="fr-FR" sz="1200" dirty="0" err="1"/>
              <a:t>lattice</a:t>
            </a:r>
            <a:r>
              <a:rPr lang="fr-FR" sz="1200" dirty="0"/>
              <a:t> : all </a:t>
            </a:r>
            <a:r>
              <a:rPr lang="fr-FR" sz="1200" dirty="0" err="1"/>
              <a:t>activities</a:t>
            </a:r>
            <a:r>
              <a:rPr lang="fr-FR" sz="1200" dirty="0"/>
              <a:t> in </a:t>
            </a:r>
            <a:r>
              <a:rPr lang="fr-FR" sz="1200" dirty="0" err="1"/>
              <a:t>proximity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WP </a:t>
            </a:r>
            <a:r>
              <a:rPr lang="fr-FR" sz="1200" dirty="0" err="1"/>
              <a:t>diags</a:t>
            </a:r>
            <a:endParaRPr lang="fr-FR" sz="1200" dirty="0"/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fr-FR" sz="1200" dirty="0"/>
              <a:t>PTC </a:t>
            </a:r>
            <a:r>
              <a:rPr lang="fr-FR" sz="1200" dirty="0" err="1"/>
              <a:t>under</a:t>
            </a:r>
            <a:r>
              <a:rPr lang="fr-FR" sz="1200" dirty="0"/>
              <a:t> investigation (</a:t>
            </a:r>
            <a:r>
              <a:rPr lang="fr-FR" sz="1200" dirty="0" err="1"/>
              <a:t>linac</a:t>
            </a:r>
            <a:r>
              <a:rPr lang="fr-FR" sz="1200" dirty="0"/>
              <a:t> </a:t>
            </a:r>
            <a:r>
              <a:rPr lang="fr-FR" sz="1200" dirty="0" err="1"/>
              <a:t>dynamics</a:t>
            </a:r>
            <a:r>
              <a:rPr lang="fr-FR" sz="12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572016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4CE200-3B5A-40BE-8404-DACB19C74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6267" y="1517576"/>
            <a:ext cx="1800200" cy="471550"/>
          </a:xfrm>
        </p:spPr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!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7EBFF9-60E2-495D-B7D1-2553575FB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38DBB11-F96E-45D7-AFA9-10FD7F297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3AC9D3B-8EBE-43FC-BADF-8EF08F45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D515BD-9D1C-4C97-B1BD-A30401C0B0A0}"/>
              </a:ext>
            </a:extLst>
          </p:cNvPr>
          <p:cNvSpPr txBox="1"/>
          <p:nvPr/>
        </p:nvSpPr>
        <p:spPr>
          <a:xfrm>
            <a:off x="1912420" y="2741712"/>
            <a:ext cx="6443880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WP02 : Accelerator design </a:t>
            </a:r>
            <a:r>
              <a:rPr lang="fr-FR" dirty="0" err="1"/>
              <a:t>members</a:t>
            </a:r>
            <a:r>
              <a:rPr lang="fr-FR" dirty="0"/>
              <a:t> at IN2P3</a:t>
            </a:r>
          </a:p>
          <a:p>
            <a:endParaRPr lang="fr-FR" dirty="0"/>
          </a:p>
          <a:p>
            <a:r>
              <a:rPr lang="fr-FR" sz="1600" b="1" i="1" dirty="0" err="1"/>
              <a:t>Coordinator</a:t>
            </a:r>
            <a:r>
              <a:rPr lang="fr-FR" sz="1600" b="1" i="1" dirty="0"/>
              <a:t> : Luc Perrot</a:t>
            </a:r>
          </a:p>
          <a:p>
            <a:endParaRPr lang="fr-FR" dirty="0"/>
          </a:p>
          <a:p>
            <a:r>
              <a:rPr lang="fr-FR" sz="1400" u="sng" dirty="0"/>
              <a:t>PERLE </a:t>
            </a:r>
            <a:r>
              <a:rPr lang="fr-FR" sz="1400" u="sng" dirty="0" err="1"/>
              <a:t>beam</a:t>
            </a:r>
            <a:r>
              <a:rPr lang="fr-FR" sz="1400" u="sng" dirty="0"/>
              <a:t> </a:t>
            </a:r>
            <a:r>
              <a:rPr lang="fr-FR" sz="1400" u="sng" dirty="0" err="1"/>
              <a:t>dynamics</a:t>
            </a:r>
            <a:r>
              <a:rPr lang="fr-FR" sz="1400" u="sng" dirty="0"/>
              <a:t>: </a:t>
            </a:r>
          </a:p>
          <a:p>
            <a:r>
              <a:rPr lang="fr-FR" sz="1400" i="1" dirty="0"/>
              <a:t>R. </a:t>
            </a:r>
            <a:r>
              <a:rPr lang="fr-FR" sz="1400" i="1" dirty="0" err="1"/>
              <a:t>Abukeshek</a:t>
            </a:r>
            <a:r>
              <a:rPr lang="fr-FR" sz="1400" i="1" dirty="0"/>
              <a:t>, A. </a:t>
            </a:r>
            <a:r>
              <a:rPr lang="fr-FR" sz="1400" i="1" dirty="0" err="1"/>
              <a:t>Fomin</a:t>
            </a:r>
            <a:r>
              <a:rPr lang="fr-FR" sz="1400" i="1" dirty="0"/>
              <a:t>, C. Guyot (</a:t>
            </a:r>
            <a:r>
              <a:rPr lang="fr-FR" sz="1400" i="1" dirty="0" err="1"/>
              <a:t>supervisor</a:t>
            </a:r>
            <a:r>
              <a:rPr lang="fr-FR" sz="1400" i="1" dirty="0"/>
              <a:t> : C. Bruni), J. Michaud, L. Perrot</a:t>
            </a:r>
          </a:p>
          <a:p>
            <a:endParaRPr lang="fr-FR" sz="1400" dirty="0"/>
          </a:p>
          <a:p>
            <a:r>
              <a:rPr lang="fr-FR" sz="1400" u="sng" dirty="0" err="1"/>
              <a:t>Injector</a:t>
            </a:r>
            <a:r>
              <a:rPr lang="fr-FR" sz="1400" u="sng" dirty="0"/>
              <a:t> and merger:</a:t>
            </a:r>
            <a:r>
              <a:rPr lang="fr-FR" sz="1400" dirty="0"/>
              <a:t> </a:t>
            </a:r>
          </a:p>
          <a:p>
            <a:r>
              <a:rPr lang="fr-FR" sz="1400" i="1" dirty="0"/>
              <a:t>F. </a:t>
            </a:r>
            <a:r>
              <a:rPr lang="fr-FR" sz="1400" i="1" dirty="0" err="1"/>
              <a:t>Bouly</a:t>
            </a:r>
            <a:r>
              <a:rPr lang="fr-FR" sz="1400" i="1" dirty="0"/>
              <a:t>, B. Jacquot, J. Michaud, R. Roux</a:t>
            </a:r>
          </a:p>
        </p:txBody>
      </p:sp>
    </p:spTree>
    <p:extLst>
      <p:ext uri="{BB962C8B-B14F-4D97-AF65-F5344CB8AC3E}">
        <p14:creationId xmlns:p14="http://schemas.microsoft.com/office/powerpoint/2010/main" val="2519679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E8317D-7F8C-4596-A362-7F38D2B8E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Try to </a:t>
            </a:r>
            <a:r>
              <a:rPr lang="fr-FR" sz="1800" dirty="0" err="1"/>
              <a:t>play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</a:t>
            </a:r>
            <a:r>
              <a:rPr lang="fr-FR" sz="1800" dirty="0" err="1"/>
              <a:t>different</a:t>
            </a:r>
            <a:r>
              <a:rPr lang="fr-FR" sz="1800" dirty="0"/>
              <a:t> </a:t>
            </a:r>
            <a:r>
              <a:rPr lang="fr-FR" sz="1800" dirty="0" err="1"/>
              <a:t>parameters</a:t>
            </a:r>
            <a:endParaRPr lang="fr-FR" sz="180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A64E73C-0049-47C0-BF84-5D02BC25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9706B54-AA42-4629-86C6-934CB3E36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18A20AC-882A-4AC0-9083-483C95619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10" name="Espace réservé du contenu 8">
            <a:extLst>
              <a:ext uri="{FF2B5EF4-FFF2-40B4-BE49-F238E27FC236}">
                <a16:creationId xmlns:a16="http://schemas.microsoft.com/office/drawing/2014/main" id="{26477799-7403-4F98-9509-1E2B791EF0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539" y="1912346"/>
            <a:ext cx="4451754" cy="3258801"/>
          </a:xfr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DB1318C-0370-4C26-B476-8C487340A26D}"/>
              </a:ext>
            </a:extLst>
          </p:cNvPr>
          <p:cNvCxnSpPr>
            <a:cxnSpLocks/>
          </p:cNvCxnSpPr>
          <p:nvPr/>
        </p:nvCxnSpPr>
        <p:spPr>
          <a:xfrm flipH="1">
            <a:off x="2498311" y="2839550"/>
            <a:ext cx="116737" cy="420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E914BCF3-637F-44D6-AA29-0D8614BBC497}"/>
              </a:ext>
            </a:extLst>
          </p:cNvPr>
          <p:cNvSpPr txBox="1"/>
          <p:nvPr/>
        </p:nvSpPr>
        <p:spPr>
          <a:xfrm>
            <a:off x="2464373" y="2624128"/>
            <a:ext cx="11659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Buncher</a:t>
            </a:r>
            <a:r>
              <a:rPr lang="fr-FR" sz="900" dirty="0"/>
              <a:t> focal point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EC996D4-98A8-4090-8898-E4D0DFF2B092}"/>
              </a:ext>
            </a:extLst>
          </p:cNvPr>
          <p:cNvCxnSpPr>
            <a:cxnSpLocks/>
          </p:cNvCxnSpPr>
          <p:nvPr/>
        </p:nvCxnSpPr>
        <p:spPr>
          <a:xfrm flipH="1">
            <a:off x="2799238" y="3396109"/>
            <a:ext cx="124355" cy="180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3F9818F3-A204-428F-B3DC-97737EE1DFC1}"/>
              </a:ext>
            </a:extLst>
          </p:cNvPr>
          <p:cNvSpPr txBox="1"/>
          <p:nvPr/>
        </p:nvSpPr>
        <p:spPr>
          <a:xfrm>
            <a:off x="2943061" y="3172414"/>
            <a:ext cx="1062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Beam size </a:t>
            </a:r>
            <a:r>
              <a:rPr lang="fr-FR" sz="900" dirty="0" err="1"/>
              <a:t>fixed</a:t>
            </a:r>
            <a:r>
              <a:rPr lang="fr-FR" sz="900" dirty="0"/>
              <a:t> (v = c)</a:t>
            </a:r>
          </a:p>
        </p:txBody>
      </p:sp>
      <p:pic>
        <p:nvPicPr>
          <p:cNvPr id="21" name="Espace réservé du contenu 9">
            <a:extLst>
              <a:ext uri="{FF2B5EF4-FFF2-40B4-BE49-F238E27FC236}">
                <a16:creationId xmlns:a16="http://schemas.microsoft.com/office/drawing/2014/main" id="{FAAECBA5-082E-444A-8498-54A5074D6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403" y="1912345"/>
            <a:ext cx="4335369" cy="325880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E5C7098-7CB3-41F6-9D10-00A80DAF12E1}"/>
              </a:ext>
            </a:extLst>
          </p:cNvPr>
          <p:cNvSpPr txBox="1"/>
          <p:nvPr/>
        </p:nvSpPr>
        <p:spPr>
          <a:xfrm>
            <a:off x="2970660" y="888342"/>
            <a:ext cx="5443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/>
              <a:t>Exemple : </a:t>
            </a:r>
            <a:r>
              <a:rPr lang="fr-FR" sz="1600" u="sng" dirty="0" err="1"/>
              <a:t>effect</a:t>
            </a:r>
            <a:r>
              <a:rPr lang="fr-FR" sz="1600" u="sng" dirty="0"/>
              <a:t> of </a:t>
            </a:r>
            <a:r>
              <a:rPr lang="fr-FR" sz="1600" u="sng" dirty="0" err="1"/>
              <a:t>eGun</a:t>
            </a:r>
            <a:r>
              <a:rPr lang="fr-FR" sz="1600" u="sng" dirty="0"/>
              <a:t> laser pulse </a:t>
            </a:r>
            <a:r>
              <a:rPr lang="fr-FR" sz="1600" u="sng" dirty="0" err="1"/>
              <a:t>lenght</a:t>
            </a:r>
            <a:r>
              <a:rPr lang="fr-FR" sz="1600" u="sng" dirty="0"/>
              <a:t> on the </a:t>
            </a:r>
            <a:r>
              <a:rPr lang="fr-FR" sz="1600" u="sng" dirty="0" err="1"/>
              <a:t>beam</a:t>
            </a:r>
            <a:r>
              <a:rPr lang="fr-FR" sz="1600" u="sng" dirty="0"/>
              <a:t> :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F7191B4-6215-4F97-B86A-F8DE1946A5D7}"/>
              </a:ext>
            </a:extLst>
          </p:cNvPr>
          <p:cNvSpPr txBox="1"/>
          <p:nvPr/>
        </p:nvSpPr>
        <p:spPr>
          <a:xfrm>
            <a:off x="2218411" y="1554205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RMS </a:t>
            </a:r>
            <a:r>
              <a:rPr lang="fr-FR" sz="1400" dirty="0" err="1"/>
              <a:t>bunch</a:t>
            </a:r>
            <a:r>
              <a:rPr lang="fr-FR" sz="1400" dirty="0"/>
              <a:t> </a:t>
            </a:r>
            <a:r>
              <a:rPr lang="fr-FR" sz="1400" dirty="0" err="1"/>
              <a:t>lenght</a:t>
            </a:r>
            <a:endParaRPr lang="fr-FR" sz="14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88069A3-9CFF-48C5-9416-05F304ABEC37}"/>
              </a:ext>
            </a:extLst>
          </p:cNvPr>
          <p:cNvSpPr txBox="1"/>
          <p:nvPr/>
        </p:nvSpPr>
        <p:spPr>
          <a:xfrm>
            <a:off x="6957658" y="1604568"/>
            <a:ext cx="189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Transverse </a:t>
            </a:r>
            <a:r>
              <a:rPr lang="fr-FR" sz="1400" dirty="0" err="1"/>
              <a:t>emittance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985159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3DE8B4-37AC-40B3-A5CE-C4068764A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4CB4FEA-4462-4FDA-8E55-12CE9742C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295BEE9-4D8A-4D2C-B2F9-4C59CD6A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F3E9AEA-9CB1-4A67-B90E-7EAFFB4F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C416A0C-3A1F-4868-A3E6-CF6825684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615" y="1084280"/>
            <a:ext cx="5417650" cy="412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15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E6569A-1A8B-43CC-A105-3D1476D49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PERLE </a:t>
            </a:r>
            <a:r>
              <a:rPr lang="fr-FR" dirty="0" err="1"/>
              <a:t>injector</a:t>
            </a:r>
            <a:r>
              <a:rPr lang="fr-FR" dirty="0"/>
              <a:t> </a:t>
            </a:r>
            <a:r>
              <a:rPr lang="fr-FR" dirty="0" err="1"/>
              <a:t>purpose</a:t>
            </a:r>
            <a:r>
              <a:rPr lang="fr-FR" dirty="0"/>
              <a:t> and </a:t>
            </a:r>
            <a:r>
              <a:rPr lang="fr-FR" dirty="0" err="1"/>
              <a:t>specifications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AE30E17-1835-490F-8130-9381DAEDD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E729830-0DC9-428A-80F8-A8CA84EF9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39C95DA-2F57-4A4A-B1AB-D12760D8B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889F677-C2A8-4F25-8E52-F5D6AF69A359}"/>
                  </a:ext>
                </a:extLst>
              </p:cNvPr>
              <p:cNvSpPr txBox="1"/>
              <p:nvPr/>
            </p:nvSpPr>
            <p:spPr>
              <a:xfrm>
                <a:off x="2219139" y="902895"/>
                <a:ext cx="60680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i="1" u="sng" dirty="0"/>
                  <a:t>The </a:t>
                </a:r>
                <a:r>
                  <a:rPr lang="fr-FR" sz="1600" i="1" u="sng" dirty="0" err="1"/>
                  <a:t>injector</a:t>
                </a:r>
                <a:r>
                  <a:rPr lang="fr-FR" sz="1600" i="1" u="sng" dirty="0"/>
                  <a:t> </a:t>
                </a:r>
                <a:r>
                  <a:rPr lang="fr-FR" sz="1600" i="1" u="sng" dirty="0" err="1"/>
                  <a:t>is</a:t>
                </a:r>
                <a:r>
                  <a:rPr lang="fr-FR" sz="1600" i="1" u="sng" dirty="0"/>
                  <a:t> the </a:t>
                </a:r>
                <a:r>
                  <a:rPr lang="fr-FR" sz="1600" i="1" u="sng" dirty="0" err="1"/>
                  <a:t>link</a:t>
                </a:r>
                <a:r>
                  <a:rPr lang="fr-FR" sz="1600" i="1" u="sng" dirty="0"/>
                  <a:t> </a:t>
                </a:r>
                <a:r>
                  <a:rPr lang="fr-FR" sz="1600" i="1" u="sng" dirty="0" err="1"/>
                  <a:t>between</a:t>
                </a:r>
                <a:r>
                  <a:rPr lang="fr-FR" sz="1600" i="1" u="sng" dirty="0"/>
                  <a:t>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u="sng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u="sng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1600" b="0" i="1" u="sng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fr-FR" sz="1600" i="1" u="sng" dirty="0"/>
                  <a:t> source and the machine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889F677-C2A8-4F25-8E52-F5D6AF69A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139" y="902895"/>
                <a:ext cx="6068071" cy="338554"/>
              </a:xfrm>
              <a:prstGeom prst="rect">
                <a:avLst/>
              </a:prstGeom>
              <a:blipFill>
                <a:blip r:embed="rId2"/>
                <a:stretch>
                  <a:fillRect l="-503" t="-5357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AE2064FC-A5EA-4132-832D-00DB964987BA}"/>
              </a:ext>
            </a:extLst>
          </p:cNvPr>
          <p:cNvSpPr txBox="1"/>
          <p:nvPr/>
        </p:nvSpPr>
        <p:spPr>
          <a:xfrm>
            <a:off x="2561081" y="4280757"/>
            <a:ext cx="5147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u="sng" dirty="0"/>
              <a:t>It </a:t>
            </a:r>
            <a:r>
              <a:rPr lang="fr-FR" sz="1600" i="1" u="sng" dirty="0" err="1"/>
              <a:t>should</a:t>
            </a:r>
            <a:r>
              <a:rPr lang="fr-FR" sz="1600" i="1" u="sng" dirty="0"/>
              <a:t> match the Perle </a:t>
            </a:r>
            <a:r>
              <a:rPr lang="fr-FR" sz="1600" i="1" u="sng" dirty="0" err="1"/>
              <a:t>specifications</a:t>
            </a:r>
            <a:r>
              <a:rPr lang="fr-FR" sz="1600" i="1" u="sng" dirty="0"/>
              <a:t> </a:t>
            </a:r>
            <a:r>
              <a:rPr lang="fr-FR" sz="1600" i="1" u="sng" dirty="0" err="1"/>
              <a:t>initially</a:t>
            </a:r>
            <a:r>
              <a:rPr lang="fr-FR" sz="1600" i="1" u="sng" dirty="0"/>
              <a:t> set at :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4A090FA-1345-46DC-ACB7-8C0FBF0FC313}"/>
              </a:ext>
            </a:extLst>
          </p:cNvPr>
          <p:cNvGrpSpPr/>
          <p:nvPr/>
        </p:nvGrpSpPr>
        <p:grpSpPr>
          <a:xfrm>
            <a:off x="998575" y="1546669"/>
            <a:ext cx="8211827" cy="2327095"/>
            <a:chOff x="664710" y="1146060"/>
            <a:chExt cx="8211827" cy="232709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2DA00E1-FA0E-4FB7-B8C0-331F00392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979" y="1286970"/>
              <a:ext cx="7162558" cy="2186185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F05EC00-7842-4B37-8B55-8B1C42DB398C}"/>
                </a:ext>
              </a:extLst>
            </p:cNvPr>
            <p:cNvSpPr txBox="1"/>
            <p:nvPr/>
          </p:nvSpPr>
          <p:spPr>
            <a:xfrm>
              <a:off x="664710" y="1399982"/>
              <a:ext cx="10492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Photocathode                         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A42BDBD-A0A1-4234-9544-339E23424E73}"/>
                </a:ext>
              </a:extLst>
            </p:cNvPr>
            <p:cNvSpPr txBox="1"/>
            <p:nvPr/>
          </p:nvSpPr>
          <p:spPr>
            <a:xfrm>
              <a:off x="2362051" y="1720450"/>
              <a:ext cx="7920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Booster                         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EC5CD41-E154-40FB-BE08-7CC6911FB926}"/>
                </a:ext>
              </a:extLst>
            </p:cNvPr>
            <p:cNvSpPr txBox="1"/>
            <p:nvPr/>
          </p:nvSpPr>
          <p:spPr>
            <a:xfrm>
              <a:off x="1901646" y="1146060"/>
              <a:ext cx="6864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i="1" dirty="0">
                  <a:solidFill>
                    <a:schemeClr val="accent2"/>
                  </a:solidFill>
                  <a:latin typeface="Arial Rounded MT Bold" panose="020F0704030504030204" pitchFamily="34" charset="0"/>
                </a:rPr>
                <a:t>350 keV</a:t>
              </a:r>
            </a:p>
          </p:txBody>
        </p:sp>
      </p:grp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0905D67-010C-47EC-B59B-9205F8A8E6CE}"/>
              </a:ext>
            </a:extLst>
          </p:cNvPr>
          <p:cNvCxnSpPr/>
          <p:nvPr/>
        </p:nvCxnSpPr>
        <p:spPr>
          <a:xfrm>
            <a:off x="2276332" y="1600020"/>
            <a:ext cx="0" cy="258038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DAF9CF3-AD51-43B2-8605-9A051DFE1A30}"/>
              </a:ext>
            </a:extLst>
          </p:cNvPr>
          <p:cNvCxnSpPr/>
          <p:nvPr/>
        </p:nvCxnSpPr>
        <p:spPr>
          <a:xfrm>
            <a:off x="3514179" y="1600020"/>
            <a:ext cx="0" cy="258038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2BB1168-B531-4A27-AE73-B7C775EA1220}"/>
              </a:ext>
            </a:extLst>
          </p:cNvPr>
          <p:cNvCxnSpPr/>
          <p:nvPr/>
        </p:nvCxnSpPr>
        <p:spPr>
          <a:xfrm>
            <a:off x="5169943" y="1600020"/>
            <a:ext cx="0" cy="258038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474D443-F6DE-4DAC-ACB4-9EE0C137D524}"/>
              </a:ext>
            </a:extLst>
          </p:cNvPr>
          <p:cNvCxnSpPr/>
          <p:nvPr/>
        </p:nvCxnSpPr>
        <p:spPr>
          <a:xfrm>
            <a:off x="9274399" y="1600020"/>
            <a:ext cx="0" cy="258038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3C35312-2784-426F-9038-D059C92F1DE0}"/>
              </a:ext>
            </a:extLst>
          </p:cNvPr>
          <p:cNvCxnSpPr/>
          <p:nvPr/>
        </p:nvCxnSpPr>
        <p:spPr>
          <a:xfrm>
            <a:off x="998575" y="1600020"/>
            <a:ext cx="0" cy="258038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ED42F9C1-4822-44D4-BD1A-2CFA503704CB}"/>
              </a:ext>
            </a:extLst>
          </p:cNvPr>
          <p:cNvSpPr txBox="1"/>
          <p:nvPr/>
        </p:nvSpPr>
        <p:spPr>
          <a:xfrm>
            <a:off x="1233636" y="3805909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/>
              <a:t>eGun</a:t>
            </a:r>
            <a:endParaRPr lang="fr-FR" i="1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DFF83D6-2E6E-44B9-98D1-17A6E202A226}"/>
              </a:ext>
            </a:extLst>
          </p:cNvPr>
          <p:cNvSpPr txBox="1"/>
          <p:nvPr/>
        </p:nvSpPr>
        <p:spPr>
          <a:xfrm>
            <a:off x="2474897" y="3805909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/>
              <a:t>Injector</a:t>
            </a:r>
            <a:endParaRPr lang="fr-FR" i="1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858EBEC-8D57-41D9-BD19-DC5D2D12D7C8}"/>
              </a:ext>
            </a:extLst>
          </p:cNvPr>
          <p:cNvSpPr txBox="1"/>
          <p:nvPr/>
        </p:nvSpPr>
        <p:spPr>
          <a:xfrm>
            <a:off x="3961536" y="3805909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Merger</a:t>
            </a:r>
            <a:endParaRPr lang="fr-FR" i="1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379ECF0-EE0A-4D14-82FE-6BEE6DED13F9}"/>
              </a:ext>
            </a:extLst>
          </p:cNvPr>
          <p:cNvSpPr txBox="1"/>
          <p:nvPr/>
        </p:nvSpPr>
        <p:spPr>
          <a:xfrm>
            <a:off x="6749844" y="3805909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PERLE</a:t>
            </a:r>
            <a:endParaRPr lang="fr-FR" i="1" dirty="0"/>
          </a:p>
        </p:txBody>
      </p:sp>
      <p:graphicFrame>
        <p:nvGraphicFramePr>
          <p:cNvPr id="28" name="Tableau 28">
            <a:extLst>
              <a:ext uri="{FF2B5EF4-FFF2-40B4-BE49-F238E27FC236}">
                <a16:creationId xmlns:a16="http://schemas.microsoft.com/office/drawing/2014/main" id="{3CEF1A88-4F57-4782-A6C4-9794D6698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25982"/>
              </p:ext>
            </p:extLst>
          </p:nvPr>
        </p:nvGraphicFramePr>
        <p:xfrm>
          <a:off x="1523209" y="4755606"/>
          <a:ext cx="718185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975">
                  <a:extLst>
                    <a:ext uri="{9D8B030D-6E8A-4147-A177-3AD203B41FA5}">
                      <a16:colId xmlns:a16="http://schemas.microsoft.com/office/drawing/2014/main" val="2206020708"/>
                    </a:ext>
                  </a:extLst>
                </a:gridCol>
                <a:gridCol w="1196975">
                  <a:extLst>
                    <a:ext uri="{9D8B030D-6E8A-4147-A177-3AD203B41FA5}">
                      <a16:colId xmlns:a16="http://schemas.microsoft.com/office/drawing/2014/main" val="4050191668"/>
                    </a:ext>
                  </a:extLst>
                </a:gridCol>
                <a:gridCol w="1196975">
                  <a:extLst>
                    <a:ext uri="{9D8B030D-6E8A-4147-A177-3AD203B41FA5}">
                      <a16:colId xmlns:a16="http://schemas.microsoft.com/office/drawing/2014/main" val="2670093183"/>
                    </a:ext>
                  </a:extLst>
                </a:gridCol>
                <a:gridCol w="1196975">
                  <a:extLst>
                    <a:ext uri="{9D8B030D-6E8A-4147-A177-3AD203B41FA5}">
                      <a16:colId xmlns:a16="http://schemas.microsoft.com/office/drawing/2014/main" val="211049097"/>
                    </a:ext>
                  </a:extLst>
                </a:gridCol>
                <a:gridCol w="1196975">
                  <a:extLst>
                    <a:ext uri="{9D8B030D-6E8A-4147-A177-3AD203B41FA5}">
                      <a16:colId xmlns:a16="http://schemas.microsoft.com/office/drawing/2014/main" val="839254206"/>
                    </a:ext>
                  </a:extLst>
                </a:gridCol>
                <a:gridCol w="1196975">
                  <a:extLst>
                    <a:ext uri="{9D8B030D-6E8A-4147-A177-3AD203B41FA5}">
                      <a16:colId xmlns:a16="http://schemas.microsoft.com/office/drawing/2014/main" val="4121922033"/>
                    </a:ext>
                  </a:extLst>
                </a:gridCol>
              </a:tblGrid>
              <a:tr h="389792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Emittance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Bunch</a:t>
                      </a: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Rep.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Current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RMS </a:t>
                      </a:r>
                      <a:r>
                        <a:rPr lang="fr-FR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bunch</a:t>
                      </a: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lenght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  <a:r>
                        <a:rPr lang="fr-FR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inj</a:t>
                      </a:r>
                      <a:r>
                        <a:rPr lang="fr-FR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fr-FR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  <a:endParaRPr lang="fr-FR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146264"/>
                  </a:ext>
                </a:extLst>
              </a:tr>
              <a:tr h="29872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&lt;6mm.mrad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 </a:t>
                      </a:r>
                      <a:r>
                        <a:rPr lang="fr-FR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</a:t>
                      </a:r>
                      <a:endParaRPr lang="fr-F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40.1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711235"/>
                  </a:ext>
                </a:extLst>
              </a:tr>
            </a:tbl>
          </a:graphicData>
        </a:graphic>
      </p:graphicFrame>
      <p:sp>
        <p:nvSpPr>
          <p:cNvPr id="29" name="ZoneTexte 28">
            <a:extLst>
              <a:ext uri="{FF2B5EF4-FFF2-40B4-BE49-F238E27FC236}">
                <a16:creationId xmlns:a16="http://schemas.microsoft.com/office/drawing/2014/main" id="{036FC2CA-7BC0-45EF-BB3E-B91AF653F970}"/>
              </a:ext>
            </a:extLst>
          </p:cNvPr>
          <p:cNvSpPr txBox="1"/>
          <p:nvPr/>
        </p:nvSpPr>
        <p:spPr>
          <a:xfrm>
            <a:off x="3942632" y="1964853"/>
            <a:ext cx="56618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i="1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7 MeV</a:t>
            </a:r>
          </a:p>
        </p:txBody>
      </p:sp>
    </p:spTree>
    <p:extLst>
      <p:ext uri="{BB962C8B-B14F-4D97-AF65-F5344CB8AC3E}">
        <p14:creationId xmlns:p14="http://schemas.microsoft.com/office/powerpoint/2010/main" val="1424904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BED2FC-27B5-4D3F-8C3F-AD3541F9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Step</a:t>
            </a:r>
            <a:r>
              <a:rPr lang="fr-FR" dirty="0"/>
              <a:t> 3 : Full passes (</a:t>
            </a:r>
            <a:r>
              <a:rPr lang="fr-FR" dirty="0" err="1"/>
              <a:t>Linacs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) </a:t>
            </a:r>
            <a:r>
              <a:rPr lang="fr-FR" dirty="0" err="1"/>
              <a:t>matching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7D30C5E-1824-4751-BC98-639069709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98B36-6B28-4637-B814-0741FB6E9061}" type="datetime1">
              <a:rPr lang="fr-FR" smtClean="0"/>
              <a:t>12/04/2023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AB54C7F-B945-4207-B328-1CAB34587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beam dynamics meeting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AA2EC5-6A7E-4F45-8364-72FD8F46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30</a:t>
            </a:fld>
            <a:endParaRPr lang="fr-FR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3043096-4A03-4B4E-B544-0BA82267AC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27" y="1525037"/>
            <a:ext cx="4954935" cy="330329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83CBF56-7678-4B01-B45E-24898CB9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092" y="1502156"/>
            <a:ext cx="4989256" cy="332617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3F82EE5-2B85-4AF0-9782-06EB430FBE62}"/>
              </a:ext>
            </a:extLst>
          </p:cNvPr>
          <p:cNvSpPr txBox="1"/>
          <p:nvPr/>
        </p:nvSpPr>
        <p:spPr>
          <a:xfrm>
            <a:off x="561851" y="1038567"/>
            <a:ext cx="888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Inject</a:t>
            </a:r>
            <a:r>
              <a:rPr lang="fr-FR" dirty="0"/>
              <a:t> final </a:t>
            </a:r>
            <a:r>
              <a:rPr lang="fr-FR" dirty="0" err="1"/>
              <a:t>twiss</a:t>
            </a:r>
            <a:r>
              <a:rPr lang="fr-FR" dirty="0"/>
              <a:t> as initial conditions : a good (1st) </a:t>
            </a:r>
            <a:r>
              <a:rPr lang="fr-FR" dirty="0" err="1"/>
              <a:t>guess</a:t>
            </a:r>
            <a:r>
              <a:rPr lang="fr-FR" dirty="0"/>
              <a:t> but not </a:t>
            </a:r>
            <a:r>
              <a:rPr lang="fr-FR" dirty="0" err="1"/>
              <a:t>totally</a:t>
            </a:r>
            <a:r>
              <a:rPr lang="fr-FR" dirty="0"/>
              <a:t> stable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2D61F8B-DCE7-42CF-8139-F3A678449D8A}"/>
              </a:ext>
            </a:extLst>
          </p:cNvPr>
          <p:cNvSpPr txBox="1"/>
          <p:nvPr/>
        </p:nvSpPr>
        <p:spPr>
          <a:xfrm>
            <a:off x="1101746" y="4914687"/>
            <a:ext cx="2762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Not stable (high betas)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98C251-B04A-4163-B118-2B4FD09CBF8D}"/>
              </a:ext>
            </a:extLst>
          </p:cNvPr>
          <p:cNvSpPr txBox="1"/>
          <p:nvPr/>
        </p:nvSpPr>
        <p:spPr>
          <a:xfrm>
            <a:off x="6970563" y="4907226"/>
            <a:ext cx="2919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Stable (minimum Betas)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D58BEE-5434-43AA-90C5-DB714F80BE46}"/>
              </a:ext>
            </a:extLst>
          </p:cNvPr>
          <p:cNvSpPr txBox="1"/>
          <p:nvPr/>
        </p:nvSpPr>
        <p:spPr>
          <a:xfrm>
            <a:off x="5135110" y="3029744"/>
            <a:ext cx="8695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Adjust</a:t>
            </a:r>
            <a:r>
              <a:rPr lang="fr-FR" sz="1400" dirty="0"/>
              <a:t> init. </a:t>
            </a:r>
            <a:r>
              <a:rPr lang="fr-FR" sz="1400" dirty="0" err="1"/>
              <a:t>twiss</a:t>
            </a:r>
            <a:endParaRPr lang="fr-FR" sz="1400" dirty="0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7AA7C3BA-6E0C-4182-A61A-8EBF6B947D2F}"/>
              </a:ext>
            </a:extLst>
          </p:cNvPr>
          <p:cNvSpPr/>
          <p:nvPr/>
        </p:nvSpPr>
        <p:spPr>
          <a:xfrm>
            <a:off x="5314379" y="2597696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14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1B23C5-605D-4D07-A2F7-A9A0F5E9D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Momentum compaction (R56 </a:t>
            </a:r>
            <a:r>
              <a:rPr lang="fr-FR" dirty="0" err="1"/>
              <a:t>term</a:t>
            </a:r>
            <a:r>
              <a:rPr lang="fr-FR" dirty="0"/>
              <a:t>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EAFBA1-1F54-4338-93C7-46D9B91CE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F0F3-D582-402A-B5FC-0362F90F69E0}" type="datetime1">
              <a:rPr lang="fr-FR" smtClean="0"/>
              <a:t>12/04/2023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DD6C3CD-3E75-412E-95B9-D1697CD74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29C438-ABCB-4267-9095-12CC571BB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16" name="Espace réservé du contenu 7">
            <a:extLst>
              <a:ext uri="{FF2B5EF4-FFF2-40B4-BE49-F238E27FC236}">
                <a16:creationId xmlns:a16="http://schemas.microsoft.com/office/drawing/2014/main" id="{EE399452-70CC-412B-BA1A-9AD14357E5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645" y="1805608"/>
            <a:ext cx="5297742" cy="3531829"/>
          </a:xfr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B0350F9-B206-4A8A-81CE-1DD101B2C8CC}"/>
              </a:ext>
            </a:extLst>
          </p:cNvPr>
          <p:cNvSpPr txBox="1"/>
          <p:nvPr/>
        </p:nvSpPr>
        <p:spPr>
          <a:xfrm>
            <a:off x="908161" y="1134935"/>
            <a:ext cx="383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Not </a:t>
            </a:r>
            <a:r>
              <a:rPr lang="fr-FR" sz="1400" dirty="0" err="1"/>
              <a:t>closed</a:t>
            </a:r>
            <a:r>
              <a:rPr lang="fr-FR" sz="1400" dirty="0"/>
              <a:t> for 250 MeV </a:t>
            </a:r>
            <a:r>
              <a:rPr lang="fr-FR" sz="1400" dirty="0" err="1"/>
              <a:t>lattice</a:t>
            </a:r>
            <a:r>
              <a:rPr lang="fr-FR" sz="1400" dirty="0"/>
              <a:t> ( </a:t>
            </a:r>
            <a:r>
              <a:rPr lang="fr-FR" sz="1400" dirty="0" err="1"/>
              <a:t>because</a:t>
            </a:r>
            <a:r>
              <a:rPr lang="fr-FR" sz="1400" dirty="0"/>
              <a:t> of </a:t>
            </a:r>
            <a:r>
              <a:rPr lang="fr-FR" sz="1400" dirty="0" err="1"/>
              <a:t>lack</a:t>
            </a:r>
            <a:r>
              <a:rPr lang="fr-FR" sz="1400" dirty="0"/>
              <a:t> of merger)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8DF4812-B668-4826-859C-8E6987C18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237" y="1805608"/>
            <a:ext cx="5297743" cy="353182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1E5BEB7-F5DE-4BBC-B793-DE371A1FA357}"/>
              </a:ext>
            </a:extLst>
          </p:cNvPr>
          <p:cNvSpPr txBox="1"/>
          <p:nvPr/>
        </p:nvSpPr>
        <p:spPr>
          <a:xfrm>
            <a:off x="5962451" y="1013520"/>
            <a:ext cx="17940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è"/>
            </a:pPr>
            <a:r>
              <a:rPr lang="fr-FR" sz="1200" dirty="0">
                <a:sym typeface="Wingdings" panose="05000000000000000000" pitchFamily="2" charset="2"/>
              </a:rPr>
              <a:t>Match R56 = 0 on :</a:t>
            </a:r>
          </a:p>
          <a:p>
            <a:pPr marL="673100" lvl="1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End arc1</a:t>
            </a:r>
          </a:p>
          <a:p>
            <a:pPr marL="673100" lvl="1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End merger 1</a:t>
            </a:r>
          </a:p>
          <a:p>
            <a:pPr marL="673100" lvl="1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End arc3</a:t>
            </a:r>
          </a:p>
          <a:p>
            <a:pPr marL="673100" lvl="1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…</a:t>
            </a:r>
            <a:endParaRPr lang="fr-FR" sz="12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A339B7E-9054-4033-BE99-ABC4FE2158C9}"/>
              </a:ext>
            </a:extLst>
          </p:cNvPr>
          <p:cNvSpPr txBox="1"/>
          <p:nvPr/>
        </p:nvSpPr>
        <p:spPr>
          <a:xfrm>
            <a:off x="8070533" y="1013520"/>
            <a:ext cx="2302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sym typeface="Wingdings" panose="05000000000000000000" pitchFamily="2" charset="2"/>
              </a:rPr>
              <a:t>Additional</a:t>
            </a:r>
            <a:r>
              <a:rPr lang="fr-FR" sz="1200" dirty="0">
                <a:sym typeface="Wingdings" panose="05000000000000000000" pitchFamily="2" charset="2"/>
              </a:rPr>
              <a:t> conditions: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>
                <a:sym typeface="Wingdings" panose="05000000000000000000" pitchFamily="2" charset="2"/>
              </a:rPr>
              <a:t>Disp</a:t>
            </a:r>
            <a:r>
              <a:rPr lang="fr-FR" sz="1200" dirty="0">
                <a:sym typeface="Wingdings" panose="05000000000000000000" pitchFamily="2" charset="2"/>
              </a:rPr>
              <a:t> x &amp; y =0 (end arcs)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>
                <a:sym typeface="Wingdings" panose="05000000000000000000" pitchFamily="2" charset="2"/>
              </a:rPr>
              <a:t>Disp</a:t>
            </a:r>
            <a:r>
              <a:rPr lang="fr-FR" sz="1200" dirty="0">
                <a:sym typeface="Wingdings" panose="05000000000000000000" pitchFamily="2" charset="2"/>
              </a:rPr>
              <a:t>’ x &amp; y = 0 (end arcs)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Alpha x &amp; y = 0 (center arcs)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Alpha x &amp; y = 0 (center </a:t>
            </a:r>
            <a:r>
              <a:rPr lang="fr-FR" sz="1200" dirty="0" err="1">
                <a:sym typeface="Wingdings" panose="05000000000000000000" pitchFamily="2" charset="2"/>
              </a:rPr>
              <a:t>strs</a:t>
            </a:r>
            <a:r>
              <a:rPr lang="fr-FR" sz="1200" dirty="0">
                <a:sym typeface="Wingdings" panose="05000000000000000000" pitchFamily="2" charset="2"/>
              </a:rPr>
              <a:t>)</a:t>
            </a:r>
          </a:p>
          <a:p>
            <a:endParaRPr lang="fr-FR" sz="1200" dirty="0">
              <a:sym typeface="Wingdings" panose="05000000000000000000" pitchFamily="2" charset="2"/>
            </a:endParaRP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C72B0F78-D69B-42E2-8FC9-2B97E55A023B}"/>
              </a:ext>
            </a:extLst>
          </p:cNvPr>
          <p:cNvSpPr/>
          <p:nvPr/>
        </p:nvSpPr>
        <p:spPr>
          <a:xfrm>
            <a:off x="5098355" y="3533800"/>
            <a:ext cx="15988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81B1890-F7A5-4985-9679-C95142E03E16}"/>
              </a:ext>
            </a:extLst>
          </p:cNvPr>
          <p:cNvCxnSpPr>
            <a:cxnSpLocks/>
          </p:cNvCxnSpPr>
          <p:nvPr/>
        </p:nvCxnSpPr>
        <p:spPr>
          <a:xfrm flipV="1">
            <a:off x="5546269" y="4109864"/>
            <a:ext cx="560198" cy="10214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B38DBBF2-A0E9-47B2-8A3B-B63B60728202}"/>
              </a:ext>
            </a:extLst>
          </p:cNvPr>
          <p:cNvSpPr txBox="1"/>
          <p:nvPr/>
        </p:nvSpPr>
        <p:spPr>
          <a:xfrm>
            <a:off x="4884130" y="5226046"/>
            <a:ext cx="12362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/>
              <a:t>Need to cancel at injection</a:t>
            </a:r>
          </a:p>
        </p:txBody>
      </p:sp>
    </p:spTree>
    <p:extLst>
      <p:ext uri="{BB962C8B-B14F-4D97-AF65-F5344CB8AC3E}">
        <p14:creationId xmlns:p14="http://schemas.microsoft.com/office/powerpoint/2010/main" val="604554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92CC23-C79D-45B9-9E32-47F6AE492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Alice </a:t>
            </a:r>
            <a:r>
              <a:rPr lang="fr-FR" dirty="0" err="1"/>
              <a:t>Photoinjector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D8AEF0C-65C2-4292-ADC0-2BA1A3C4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B465C01-9B7F-4895-94C9-94307B16F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8CF9CB0-3379-4F2F-9A71-E1D6687CC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id="{E67F165C-7ED7-4F80-AC08-EAE190FE2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9" t="9078" r="6446" b="12237"/>
          <a:stretch/>
        </p:blipFill>
        <p:spPr>
          <a:xfrm>
            <a:off x="2366585" y="777817"/>
            <a:ext cx="5815949" cy="172745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D3F98DE-E6CB-4A8A-8B09-4DABBDA6E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72" y="2556166"/>
            <a:ext cx="2353763" cy="132399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88484B4-F4CF-4149-9282-DB5D7834C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63" y="3883963"/>
            <a:ext cx="2305786" cy="170481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307DC66-7060-418D-BCA6-8E07839A1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81" y="2559972"/>
            <a:ext cx="2353763" cy="132399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3ACE28D-8A17-42FF-A232-F607A35A08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19" y="3900608"/>
            <a:ext cx="2367110" cy="170481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48DF2F-6B23-4082-9BF8-41CFE7D54B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81" y="2611101"/>
            <a:ext cx="2292457" cy="128950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94FA143-C0E5-4D29-A31B-813719B46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020" y="3880159"/>
            <a:ext cx="2367109" cy="170481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FBCF653-3D0A-4B88-AC44-0F1E4427DC16}"/>
              </a:ext>
            </a:extLst>
          </p:cNvPr>
          <p:cNvSpPr txBox="1"/>
          <p:nvPr/>
        </p:nvSpPr>
        <p:spPr>
          <a:xfrm>
            <a:off x="201812" y="3117354"/>
            <a:ext cx="1461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POISSON </a:t>
            </a:r>
            <a:r>
              <a:rPr lang="fr-FR" sz="1200" dirty="0" err="1"/>
              <a:t>mesh</a:t>
            </a:r>
            <a:endParaRPr lang="fr-FR" sz="12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B434C7A-F9C1-41AF-BD7F-99F64C542CCF}"/>
              </a:ext>
            </a:extLst>
          </p:cNvPr>
          <p:cNvSpPr txBox="1"/>
          <p:nvPr/>
        </p:nvSpPr>
        <p:spPr>
          <a:xfrm>
            <a:off x="417835" y="4594064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Field </a:t>
            </a:r>
            <a:r>
              <a:rPr lang="fr-FR" sz="1200" dirty="0" err="1"/>
              <a:t>map</a:t>
            </a:r>
            <a:endParaRPr lang="fr-FR" sz="12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520528E-CFF6-4D66-9690-E052DEF1032A}"/>
              </a:ext>
            </a:extLst>
          </p:cNvPr>
          <p:cNvSpPr txBox="1"/>
          <p:nvPr/>
        </p:nvSpPr>
        <p:spPr>
          <a:xfrm>
            <a:off x="2135912" y="2685756"/>
            <a:ext cx="1367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Original </a:t>
            </a:r>
            <a:r>
              <a:rPr lang="fr-FR" sz="1200" dirty="0" err="1"/>
              <a:t>alice</a:t>
            </a:r>
            <a:r>
              <a:rPr lang="fr-FR" sz="1200" dirty="0"/>
              <a:t> gun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DA2516E-0322-4A40-8D87-A4FD041C4D63}"/>
              </a:ext>
            </a:extLst>
          </p:cNvPr>
          <p:cNvSpPr txBox="1"/>
          <p:nvPr/>
        </p:nvSpPr>
        <p:spPr>
          <a:xfrm>
            <a:off x="4450519" y="2685756"/>
            <a:ext cx="1426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Upgrade </a:t>
            </a:r>
            <a:r>
              <a:rPr lang="fr-FR" sz="1200" dirty="0" err="1"/>
              <a:t>alice</a:t>
            </a:r>
            <a:r>
              <a:rPr lang="fr-FR" sz="1200" dirty="0"/>
              <a:t> gun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D837C02-C7F7-41BF-8FF4-B7CB6C959AC0}"/>
              </a:ext>
            </a:extLst>
          </p:cNvPr>
          <p:cNvSpPr txBox="1"/>
          <p:nvPr/>
        </p:nvSpPr>
        <p:spPr>
          <a:xfrm>
            <a:off x="6869415" y="2696054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Optimized</a:t>
            </a:r>
            <a:r>
              <a:rPr lang="fr-FR" sz="1200" dirty="0"/>
              <a:t> </a:t>
            </a:r>
            <a:r>
              <a:rPr lang="fr-FR" sz="1200" dirty="0" err="1"/>
              <a:t>alice</a:t>
            </a:r>
            <a:r>
              <a:rPr lang="fr-FR" sz="1200" dirty="0"/>
              <a:t> gun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D40D080-7036-4035-A39D-69A86CBEC81B}"/>
              </a:ext>
            </a:extLst>
          </p:cNvPr>
          <p:cNvSpPr txBox="1"/>
          <p:nvPr/>
        </p:nvSpPr>
        <p:spPr>
          <a:xfrm>
            <a:off x="8434354" y="1025525"/>
            <a:ext cx="209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1200" dirty="0">
                <a:sym typeface="Wingdings" panose="05000000000000000000" pitchFamily="2" charset="2"/>
              </a:rPr>
              <a:t>Original gun </a:t>
            </a:r>
            <a:r>
              <a:rPr lang="fr-FR" sz="1200" dirty="0" err="1">
                <a:sym typeface="Wingdings" panose="05000000000000000000" pitchFamily="2" charset="2"/>
              </a:rPr>
              <a:t>under</a:t>
            </a:r>
            <a:r>
              <a:rPr lang="fr-FR" sz="1200" dirty="0">
                <a:sym typeface="Wingdings" panose="05000000000000000000" pitchFamily="2" charset="2"/>
              </a:rPr>
              <a:t> installation at </a:t>
            </a:r>
            <a:r>
              <a:rPr lang="fr-FR" sz="1200" dirty="0" err="1">
                <a:sym typeface="Wingdings" panose="05000000000000000000" pitchFamily="2" charset="2"/>
              </a:rPr>
              <a:t>IJCLab</a:t>
            </a:r>
            <a:endParaRPr lang="fr-FR" sz="1200" dirty="0">
              <a:sym typeface="Wingdings" panose="05000000000000000000" pitchFamily="2" charset="2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D11F5C8-4586-47B7-BC24-08005E7896EC}"/>
              </a:ext>
            </a:extLst>
          </p:cNvPr>
          <p:cNvSpPr txBox="1"/>
          <p:nvPr/>
        </p:nvSpPr>
        <p:spPr>
          <a:xfrm>
            <a:off x="8781238" y="1583761"/>
            <a:ext cx="118974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1100" dirty="0"/>
              <a:t>R. Roux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1100" dirty="0"/>
              <a:t>M. </a:t>
            </a:r>
            <a:r>
              <a:rPr lang="fr-FR" sz="1100" dirty="0" err="1"/>
              <a:t>Baylac</a:t>
            </a:r>
            <a:endParaRPr lang="fr-FR" sz="11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1100" dirty="0"/>
              <a:t>D. </a:t>
            </a:r>
            <a:r>
              <a:rPr lang="fr-FR" sz="1100" dirty="0" err="1"/>
              <a:t>Reynet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704351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B47E94-B604-45CC-9225-C7576BC1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7704855" cy="432048"/>
          </a:xfrm>
        </p:spPr>
        <p:txBody>
          <a:bodyPr>
            <a:normAutofit/>
          </a:bodyPr>
          <a:lstStyle/>
          <a:p>
            <a:r>
              <a:rPr lang="fr-FR" sz="1800" dirty="0"/>
              <a:t>4 possible </a:t>
            </a:r>
            <a:r>
              <a:rPr lang="fr-FR" sz="1800" dirty="0" err="1"/>
              <a:t>injector</a:t>
            </a:r>
            <a:r>
              <a:rPr lang="fr-FR" sz="1800" dirty="0"/>
              <a:t> designs : </a:t>
            </a:r>
            <a:r>
              <a:rPr lang="fr-FR" sz="1800" dirty="0" err="1"/>
              <a:t>from</a:t>
            </a:r>
            <a:r>
              <a:rPr lang="fr-FR" sz="1800" dirty="0"/>
              <a:t> Ben </a:t>
            </a:r>
            <a:r>
              <a:rPr lang="fr-FR" sz="1800" dirty="0" err="1"/>
              <a:t>Hounsell’s</a:t>
            </a:r>
            <a:r>
              <a:rPr lang="fr-FR" sz="1800" dirty="0"/>
              <a:t> PhD </a:t>
            </a:r>
            <a:r>
              <a:rPr lang="fr-FR" sz="1800" dirty="0" err="1"/>
              <a:t>thesis</a:t>
            </a:r>
            <a:endParaRPr lang="fr-FR" sz="180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8298E35-3D2D-4C54-A048-D88AF34EE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35757E4-CECA-4191-9428-11EAC01F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57C50BE-C292-4DF2-9923-9B62FE25B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F77FBE7-F67C-4FBA-B553-46DA42755F85}"/>
              </a:ext>
            </a:extLst>
          </p:cNvPr>
          <p:cNvSpPr txBox="1">
            <a:spLocks/>
          </p:cNvSpPr>
          <p:nvPr/>
        </p:nvSpPr>
        <p:spPr>
          <a:xfrm>
            <a:off x="569640" y="352480"/>
            <a:ext cx="10515600" cy="564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fr-FR" dirty="0"/>
          </a:p>
        </p:txBody>
      </p:sp>
      <p:pic>
        <p:nvPicPr>
          <p:cNvPr id="11" name="Espace réservé du contenu 4">
            <a:extLst>
              <a:ext uri="{FF2B5EF4-FFF2-40B4-BE49-F238E27FC236}">
                <a16:creationId xmlns:a16="http://schemas.microsoft.com/office/drawing/2014/main" id="{EC4A1F2D-A449-4602-99F7-4FF9DFE67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8" t="7846" r="4064" b="6486"/>
          <a:stretch/>
        </p:blipFill>
        <p:spPr>
          <a:xfrm>
            <a:off x="2578075" y="1072881"/>
            <a:ext cx="5867648" cy="229079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90EC894-33A2-433B-9120-E6E177C299EB}"/>
              </a:ext>
            </a:extLst>
          </p:cNvPr>
          <p:cNvSpPr txBox="1"/>
          <p:nvPr/>
        </p:nvSpPr>
        <p:spPr>
          <a:xfrm>
            <a:off x="1281931" y="4668928"/>
            <a:ext cx="8643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/>
              <a:t>As all designs </a:t>
            </a:r>
            <a:r>
              <a:rPr lang="fr-FR" sz="1400" b="1" i="1" dirty="0" err="1"/>
              <a:t>seem</a:t>
            </a:r>
            <a:r>
              <a:rPr lang="fr-FR" sz="1400" b="1" i="1" dirty="0"/>
              <a:t> to </a:t>
            </a:r>
            <a:r>
              <a:rPr lang="fr-FR" sz="1400" b="1" i="1" dirty="0" err="1"/>
              <a:t>meet</a:t>
            </a:r>
            <a:r>
              <a:rPr lang="fr-FR" sz="1400" b="1" i="1" dirty="0"/>
              <a:t> the </a:t>
            </a:r>
            <a:r>
              <a:rPr lang="fr-FR" sz="1400" b="1" i="1" dirty="0" err="1"/>
              <a:t>specifications</a:t>
            </a:r>
            <a:r>
              <a:rPr lang="fr-FR" sz="1400" b="1" i="1" dirty="0"/>
              <a:t>, </a:t>
            </a:r>
            <a:r>
              <a:rPr lang="fr-FR" sz="1400" b="1" i="1" dirty="0" err="1"/>
              <a:t>only</a:t>
            </a:r>
            <a:r>
              <a:rPr lang="fr-FR" sz="1400" b="1" i="1" dirty="0"/>
              <a:t> Baseline design has been </a:t>
            </a:r>
            <a:r>
              <a:rPr lang="fr-FR" sz="1400" b="1" i="1" dirty="0" err="1"/>
              <a:t>studied</a:t>
            </a:r>
            <a:r>
              <a:rPr lang="fr-FR" sz="1400" b="1" i="1" dirty="0"/>
              <a:t> (for </a:t>
            </a:r>
            <a:r>
              <a:rPr lang="fr-FR" sz="1400" b="1" i="1" dirty="0" err="1"/>
              <a:t>now</a:t>
            </a:r>
            <a:r>
              <a:rPr lang="fr-FR" sz="1400" b="1" i="1" dirty="0"/>
              <a:t>)</a:t>
            </a:r>
          </a:p>
          <a:p>
            <a:pPr algn="ctr"/>
            <a:r>
              <a:rPr lang="en-US" sz="1400" dirty="0"/>
              <a:t>Studies by F. </a:t>
            </a:r>
            <a:r>
              <a:rPr lang="en-US" sz="1400" dirty="0" err="1"/>
              <a:t>Bouly</a:t>
            </a:r>
            <a:r>
              <a:rPr lang="en-US" sz="1400" dirty="0"/>
              <a:t> (LPSC), J. Michaud (</a:t>
            </a:r>
            <a:r>
              <a:rPr lang="en-US" sz="1400" dirty="0" err="1"/>
              <a:t>IJCLab</a:t>
            </a:r>
            <a:r>
              <a:rPr lang="en-US" sz="1400" dirty="0"/>
              <a:t>), R. Roux (</a:t>
            </a:r>
            <a:r>
              <a:rPr lang="en-US" sz="1400" dirty="0" err="1"/>
              <a:t>IJCLab</a:t>
            </a:r>
            <a:r>
              <a:rPr lang="en-US" sz="1400" dirty="0"/>
              <a:t>)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7D05B13-21DE-477A-91D1-76E2995DE117}"/>
              </a:ext>
            </a:extLst>
          </p:cNvPr>
          <p:cNvGrpSpPr/>
          <p:nvPr/>
        </p:nvGrpSpPr>
        <p:grpSpPr>
          <a:xfrm>
            <a:off x="921891" y="3724668"/>
            <a:ext cx="8717134" cy="682924"/>
            <a:chOff x="273819" y="3888900"/>
            <a:chExt cx="8717134" cy="682924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E7A3CE6-9277-4C7B-B9D4-214C64710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7803" y="3934264"/>
              <a:ext cx="557781" cy="557781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C3345F1-CF50-4E30-8ED7-3C9C81144E49}"/>
                </a:ext>
              </a:extLst>
            </p:cNvPr>
            <p:cNvSpPr txBox="1"/>
            <p:nvPr/>
          </p:nvSpPr>
          <p:spPr>
            <a:xfrm>
              <a:off x="2187572" y="4006370"/>
              <a:ext cx="8499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:DC </a:t>
              </a:r>
              <a:r>
                <a:rPr lang="fr-FR" sz="1200" dirty="0" err="1"/>
                <a:t>Egun</a:t>
              </a:r>
              <a:endParaRPr lang="fr-FR" sz="1200" dirty="0"/>
            </a:p>
            <a:p>
              <a:pPr algn="ctr"/>
              <a:r>
                <a:rPr lang="fr-FR" sz="1200" dirty="0"/>
                <a:t>(350kV)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12B7E09-F73A-43FA-90C1-6F6921265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4132" y="3930321"/>
              <a:ext cx="301503" cy="557781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5A261FA-B011-4665-8F27-C30F5380654B}"/>
                </a:ext>
              </a:extLst>
            </p:cNvPr>
            <p:cNvSpPr txBox="1"/>
            <p:nvPr/>
          </p:nvSpPr>
          <p:spPr>
            <a:xfrm>
              <a:off x="3920807" y="4091862"/>
              <a:ext cx="10615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:</a:t>
              </a:r>
              <a:r>
                <a:rPr lang="fr-FR" sz="1200" dirty="0" err="1"/>
                <a:t>Solenoid</a:t>
              </a:r>
              <a:endParaRPr lang="fr-FR" sz="1200" dirty="0"/>
            </a:p>
          </p:txBody>
        </p:sp>
        <p:pic>
          <p:nvPicPr>
            <p:cNvPr id="16" name="Espace réservé du contenu 4">
              <a:extLst>
                <a:ext uri="{FF2B5EF4-FFF2-40B4-BE49-F238E27FC236}">
                  <a16:creationId xmlns:a16="http://schemas.microsoft.com/office/drawing/2014/main" id="{61698B25-C0E7-4377-9973-567787E0B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852" t="78241" r="80044" b="4444"/>
            <a:stretch/>
          </p:blipFill>
          <p:spPr>
            <a:xfrm>
              <a:off x="5441371" y="4010596"/>
              <a:ext cx="216065" cy="504264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3314519-F89D-4EE2-9906-3BA26A1DF980}"/>
                </a:ext>
              </a:extLst>
            </p:cNvPr>
            <p:cNvSpPr txBox="1"/>
            <p:nvPr/>
          </p:nvSpPr>
          <p:spPr>
            <a:xfrm>
              <a:off x="5618469" y="3990145"/>
              <a:ext cx="1397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:NC RF </a:t>
              </a:r>
              <a:r>
                <a:rPr lang="fr-FR" sz="1200" dirty="0" err="1"/>
                <a:t>cavity</a:t>
              </a:r>
              <a:endParaRPr lang="fr-FR" sz="1200" dirty="0"/>
            </a:p>
            <a:p>
              <a:pPr algn="ctr"/>
              <a:r>
                <a:rPr lang="fr-FR" sz="1200" dirty="0"/>
                <a:t>(</a:t>
              </a:r>
              <a:r>
                <a:rPr lang="fr-FR" sz="1200" dirty="0" err="1"/>
                <a:t>buncher</a:t>
              </a:r>
              <a:r>
                <a:rPr lang="fr-FR" sz="1200" dirty="0"/>
                <a:t>)</a:t>
              </a:r>
            </a:p>
          </p:txBody>
        </p:sp>
        <p:pic>
          <p:nvPicPr>
            <p:cNvPr id="18" name="Espace réservé du contenu 4">
              <a:extLst>
                <a:ext uri="{FF2B5EF4-FFF2-40B4-BE49-F238E27FC236}">
                  <a16:creationId xmlns:a16="http://schemas.microsoft.com/office/drawing/2014/main" id="{6C18E1EC-4E2A-4DA9-A07D-FA652755BD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282" t="78241" r="61517" b="7668"/>
            <a:stretch/>
          </p:blipFill>
          <p:spPr>
            <a:xfrm>
              <a:off x="7350020" y="4023781"/>
              <a:ext cx="237979" cy="438297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8A9618C-5A0D-45D8-8AD2-83F3A64240F9}"/>
                </a:ext>
              </a:extLst>
            </p:cNvPr>
            <p:cNvSpPr txBox="1"/>
            <p:nvPr/>
          </p:nvSpPr>
          <p:spPr>
            <a:xfrm>
              <a:off x="7637056" y="4002971"/>
              <a:ext cx="1353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:SC RF </a:t>
              </a:r>
              <a:r>
                <a:rPr lang="fr-FR" sz="1200" dirty="0" err="1"/>
                <a:t>cavity</a:t>
              </a:r>
              <a:endParaRPr lang="fr-FR" sz="1200" dirty="0"/>
            </a:p>
            <a:p>
              <a:pPr algn="ctr"/>
              <a:r>
                <a:rPr lang="fr-FR" sz="1200" dirty="0"/>
                <a:t>(booster)</a:t>
              </a:r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04295A-C7F9-48A3-B68C-12656EEDA5AB}"/>
                </a:ext>
              </a:extLst>
            </p:cNvPr>
            <p:cNvSpPr/>
            <p:nvPr/>
          </p:nvSpPr>
          <p:spPr>
            <a:xfrm>
              <a:off x="273819" y="3888900"/>
              <a:ext cx="8717134" cy="682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0771EE4-E14C-48BB-8554-11190DAF287B}"/>
                </a:ext>
              </a:extLst>
            </p:cNvPr>
            <p:cNvSpPr txBox="1"/>
            <p:nvPr/>
          </p:nvSpPr>
          <p:spPr>
            <a:xfrm>
              <a:off x="492826" y="4083313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Elements</a:t>
              </a:r>
              <a:r>
                <a:rPr lang="fr-FR" sz="1400" dirty="0"/>
                <a:t>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875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61AF52-DE45-430B-88BB-671D29EB2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err="1"/>
              <a:t>Injector</a:t>
            </a:r>
            <a:r>
              <a:rPr lang="fr-FR" sz="2000" dirty="0"/>
              <a:t> Fields and </a:t>
            </a:r>
            <a:r>
              <a:rPr lang="fr-FR" sz="2000" dirty="0" err="1"/>
              <a:t>energy</a:t>
            </a:r>
            <a:endParaRPr lang="fr-FR" sz="200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BD14C77-5BCA-45BA-B552-F5DD5E11F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F74D54-7016-4661-A1C0-A30ACA3A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A366C9E-3A94-4BFC-893C-FFAA547C1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FC72EB2-3A24-407E-80DD-11BD0D54C69D}"/>
              </a:ext>
            </a:extLst>
          </p:cNvPr>
          <p:cNvSpPr txBox="1">
            <a:spLocks/>
          </p:cNvSpPr>
          <p:nvPr/>
        </p:nvSpPr>
        <p:spPr>
          <a:xfrm>
            <a:off x="246369" y="253566"/>
            <a:ext cx="10515600" cy="612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fr-FR" sz="3600" dirty="0"/>
          </a:p>
        </p:txBody>
      </p:sp>
      <p:pic>
        <p:nvPicPr>
          <p:cNvPr id="11" name="Espace réservé du contenu 4">
            <a:extLst>
              <a:ext uri="{FF2B5EF4-FFF2-40B4-BE49-F238E27FC236}">
                <a16:creationId xmlns:a16="http://schemas.microsoft.com/office/drawing/2014/main" id="{871A8B8B-BF53-44D6-A182-5FF6E6600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80" y="879677"/>
            <a:ext cx="7162279" cy="4351338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74ECC33-3129-4FDC-B251-591CF3FD3944}"/>
              </a:ext>
            </a:extLst>
          </p:cNvPr>
          <p:cNvCxnSpPr>
            <a:cxnSpLocks/>
          </p:cNvCxnSpPr>
          <p:nvPr/>
        </p:nvCxnSpPr>
        <p:spPr>
          <a:xfrm flipV="1">
            <a:off x="2613368" y="4253880"/>
            <a:ext cx="218249" cy="9903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A51A2D1F-5AD1-4B2F-9E56-BDCBC79FA15B}"/>
              </a:ext>
            </a:extLst>
          </p:cNvPr>
          <p:cNvSpPr txBox="1"/>
          <p:nvPr/>
        </p:nvSpPr>
        <p:spPr>
          <a:xfrm>
            <a:off x="2311843" y="5272605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Egun</a:t>
            </a:r>
            <a:endParaRPr lang="fr-FR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6B26E43-4CF0-4653-8802-0E4C9D29B114}"/>
              </a:ext>
            </a:extLst>
          </p:cNvPr>
          <p:cNvCxnSpPr>
            <a:cxnSpLocks/>
          </p:cNvCxnSpPr>
          <p:nvPr/>
        </p:nvCxnSpPr>
        <p:spPr>
          <a:xfrm flipH="1" flipV="1">
            <a:off x="3730204" y="4469906"/>
            <a:ext cx="84095" cy="8349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73D387D8-058D-458D-BF35-57CB74BD435A}"/>
              </a:ext>
            </a:extLst>
          </p:cNvPr>
          <p:cNvSpPr txBox="1"/>
          <p:nvPr/>
        </p:nvSpPr>
        <p:spPr>
          <a:xfrm>
            <a:off x="3465810" y="5309928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Buncher</a:t>
            </a:r>
            <a:endParaRPr lang="fr-FR" dirty="0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C3AE771-0FCB-4DBF-AD7F-C2A2E7ABC74A}"/>
              </a:ext>
            </a:extLst>
          </p:cNvPr>
          <p:cNvCxnSpPr>
            <a:cxnSpLocks/>
          </p:cNvCxnSpPr>
          <p:nvPr/>
        </p:nvCxnSpPr>
        <p:spPr>
          <a:xfrm flipH="1" flipV="1">
            <a:off x="5962451" y="4469906"/>
            <a:ext cx="72008" cy="8086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839250F2-9044-4171-975B-76144B3C263A}"/>
              </a:ext>
            </a:extLst>
          </p:cNvPr>
          <p:cNvSpPr txBox="1"/>
          <p:nvPr/>
        </p:nvSpPr>
        <p:spPr>
          <a:xfrm>
            <a:off x="5677630" y="5267982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Booster</a:t>
            </a:r>
            <a:endParaRPr lang="fr-FR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90064A6-796E-4FB2-8159-F04106B87F77}"/>
              </a:ext>
            </a:extLst>
          </p:cNvPr>
          <p:cNvCxnSpPr>
            <a:cxnSpLocks/>
          </p:cNvCxnSpPr>
          <p:nvPr/>
        </p:nvCxnSpPr>
        <p:spPr>
          <a:xfrm flipH="1" flipV="1">
            <a:off x="3063700" y="4665140"/>
            <a:ext cx="68860" cy="3503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B55B180-A95D-4BF7-81F5-D7697C00C7AA}"/>
              </a:ext>
            </a:extLst>
          </p:cNvPr>
          <p:cNvSpPr txBox="1"/>
          <p:nvPr/>
        </p:nvSpPr>
        <p:spPr>
          <a:xfrm>
            <a:off x="2799228" y="5049850"/>
            <a:ext cx="773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Solenoid</a:t>
            </a:r>
            <a:endParaRPr lang="fr-FR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E8F932A-D9D0-4775-BC4A-162732C4B661}"/>
              </a:ext>
            </a:extLst>
          </p:cNvPr>
          <p:cNvCxnSpPr>
            <a:cxnSpLocks/>
          </p:cNvCxnSpPr>
          <p:nvPr/>
        </p:nvCxnSpPr>
        <p:spPr>
          <a:xfrm flipH="1" flipV="1">
            <a:off x="4160478" y="4699488"/>
            <a:ext cx="68860" cy="3503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C8E90089-A7C7-4E04-928D-51F0119A7060}"/>
              </a:ext>
            </a:extLst>
          </p:cNvPr>
          <p:cNvSpPr txBox="1"/>
          <p:nvPr/>
        </p:nvSpPr>
        <p:spPr>
          <a:xfrm>
            <a:off x="3847575" y="5057419"/>
            <a:ext cx="773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Solenoid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6520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468867-0475-4DC6-82EF-7ACF7CCD4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Machine </a:t>
            </a:r>
            <a:r>
              <a:rPr lang="fr-FR" sz="2000" dirty="0" err="1"/>
              <a:t>parameters</a:t>
            </a:r>
            <a:endParaRPr lang="fr-FR" sz="200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40934FD-C11D-4938-AE66-06857F8A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AC727F9-B187-4EF1-BE9C-62E87AB73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69448E6-0C85-4ED2-B400-AE3A0F2E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D955E360-95D1-49AB-8C83-601B0FD8D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073440"/>
              </p:ext>
            </p:extLst>
          </p:nvPr>
        </p:nvGraphicFramePr>
        <p:xfrm>
          <a:off x="776493" y="1229544"/>
          <a:ext cx="2155504" cy="414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1">
                  <a:extLst>
                    <a:ext uri="{9D8B030D-6E8A-4147-A177-3AD203B41FA5}">
                      <a16:colId xmlns:a16="http://schemas.microsoft.com/office/drawing/2014/main" val="541134466"/>
                    </a:ext>
                  </a:extLst>
                </a:gridCol>
                <a:gridCol w="1075383">
                  <a:extLst>
                    <a:ext uri="{9D8B030D-6E8A-4147-A177-3AD203B41FA5}">
                      <a16:colId xmlns:a16="http://schemas.microsoft.com/office/drawing/2014/main" val="489494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200" dirty="0" err="1"/>
                        <a:t>Elem</a:t>
                      </a:r>
                      <a:r>
                        <a:rPr lang="fr-FR" sz="1200" dirty="0"/>
                        <a:t>. </a:t>
                      </a:r>
                      <a:r>
                        <a:rPr lang="fr-FR" sz="1200" dirty="0" err="1"/>
                        <a:t>attribute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558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 err="1"/>
                        <a:t>Egun</a:t>
                      </a:r>
                      <a:r>
                        <a:rPr lang="fr-FR" sz="1200" dirty="0"/>
                        <a:t>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350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436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 err="1"/>
                        <a:t>Egun</a:t>
                      </a:r>
                      <a:r>
                        <a:rPr lang="fr-FR" sz="1200" dirty="0"/>
                        <a:t> laser </a:t>
                      </a:r>
                      <a:r>
                        <a:rPr lang="fr-FR" sz="1200" dirty="0" err="1"/>
                        <a:t>freq</a:t>
                      </a:r>
                      <a:r>
                        <a:rPr lang="fr-FR" sz="1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40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097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 err="1"/>
                        <a:t>Bunch</a:t>
                      </a:r>
                      <a:r>
                        <a:rPr lang="fr-FR" sz="1200" dirty="0"/>
                        <a:t>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500 </a:t>
                      </a:r>
                      <a:r>
                        <a:rPr lang="fr-FR" sz="1200" dirty="0" err="1"/>
                        <a:t>pC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82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 err="1"/>
                        <a:t>Solenoid</a:t>
                      </a:r>
                      <a:r>
                        <a:rPr lang="fr-FR" sz="1200" dirty="0"/>
                        <a:t> 1 </a:t>
                      </a:r>
                      <a:r>
                        <a:rPr lang="fr-FR" sz="1200" dirty="0" err="1"/>
                        <a:t>field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0.0323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559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 err="1"/>
                        <a:t>Buncher</a:t>
                      </a:r>
                      <a:r>
                        <a:rPr lang="fr-FR" sz="1200" dirty="0"/>
                        <a:t>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1,305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128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 err="1"/>
                        <a:t>Buncher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freq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801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568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 err="1"/>
                        <a:t>Solenoid</a:t>
                      </a:r>
                      <a:r>
                        <a:rPr lang="fr-FR" sz="1200" dirty="0"/>
                        <a:t> 2 </a:t>
                      </a:r>
                      <a:r>
                        <a:rPr lang="fr-FR" sz="1200" dirty="0" err="1"/>
                        <a:t>field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0.0238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455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/>
                        <a:t>Booster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20.8/24.0/14.4/11.7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957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Booster </a:t>
                      </a:r>
                      <a:r>
                        <a:rPr lang="fr-FR" sz="1200" dirty="0" err="1"/>
                        <a:t>freq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801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538190"/>
                  </a:ext>
                </a:extLst>
              </a:tr>
            </a:tbl>
          </a:graphicData>
        </a:graphic>
      </p:graphicFrame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6CC96E73-42FA-4383-9603-1D0D44413801}"/>
              </a:ext>
            </a:extLst>
          </p:cNvPr>
          <p:cNvSpPr/>
          <p:nvPr/>
        </p:nvSpPr>
        <p:spPr>
          <a:xfrm>
            <a:off x="3295096" y="3245768"/>
            <a:ext cx="288032" cy="2625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4" name="Tableau 11">
            <a:extLst>
              <a:ext uri="{FF2B5EF4-FFF2-40B4-BE49-F238E27FC236}">
                <a16:creationId xmlns:a16="http://schemas.microsoft.com/office/drawing/2014/main" id="{BBE56308-2B87-4B2F-A650-422935EAD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15837"/>
              </p:ext>
            </p:extLst>
          </p:nvPr>
        </p:nvGraphicFramePr>
        <p:xfrm>
          <a:off x="3946227" y="1895986"/>
          <a:ext cx="2155504" cy="285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1">
                  <a:extLst>
                    <a:ext uri="{9D8B030D-6E8A-4147-A177-3AD203B41FA5}">
                      <a16:colId xmlns:a16="http://schemas.microsoft.com/office/drawing/2014/main" val="541134466"/>
                    </a:ext>
                  </a:extLst>
                </a:gridCol>
                <a:gridCol w="1075383">
                  <a:extLst>
                    <a:ext uri="{9D8B030D-6E8A-4147-A177-3AD203B41FA5}">
                      <a16:colId xmlns:a16="http://schemas.microsoft.com/office/drawing/2014/main" val="489494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200" dirty="0" err="1"/>
                        <a:t>Spec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558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Transverse </a:t>
                      </a:r>
                      <a:r>
                        <a:rPr lang="fr-FR" sz="1200" dirty="0" err="1"/>
                        <a:t>emittance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&lt;6mm.mrad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436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 err="1"/>
                        <a:t>Bunch</a:t>
                      </a:r>
                      <a:r>
                        <a:rPr lang="fr-FR" sz="1200" dirty="0"/>
                        <a:t>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500 </a:t>
                      </a:r>
                      <a:r>
                        <a:rPr lang="fr-FR" sz="1200" dirty="0" err="1"/>
                        <a:t>pC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097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 err="1"/>
                        <a:t>Bunch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freq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40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82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Beam </a:t>
                      </a:r>
                      <a:r>
                        <a:rPr lang="fr-FR" sz="1200" dirty="0" err="1"/>
                        <a:t>current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20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559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RMS </a:t>
                      </a:r>
                      <a:r>
                        <a:rPr lang="fr-FR" sz="1200" dirty="0" err="1"/>
                        <a:t>bunch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lenght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128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Total </a:t>
                      </a:r>
                      <a:r>
                        <a:rPr lang="fr-FR" sz="1200" dirty="0" err="1"/>
                        <a:t>inj</a:t>
                      </a:r>
                      <a:r>
                        <a:rPr lang="fr-FR" sz="1200" dirty="0"/>
                        <a:t>. </a:t>
                      </a:r>
                      <a:r>
                        <a:rPr lang="fr-FR" sz="1200" dirty="0" err="1"/>
                        <a:t>energy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801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568811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B395FD20-2637-40B0-BC85-FF28087AD7E3}"/>
              </a:ext>
            </a:extLst>
          </p:cNvPr>
          <p:cNvSpPr txBox="1"/>
          <p:nvPr/>
        </p:nvSpPr>
        <p:spPr>
          <a:xfrm>
            <a:off x="4128615" y="1273172"/>
            <a:ext cx="208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Current</a:t>
            </a:r>
            <a:r>
              <a:rPr lang="fr-FR" sz="1200" dirty="0"/>
              <a:t> </a:t>
            </a:r>
            <a:r>
              <a:rPr lang="fr-FR" sz="1200" dirty="0" err="1"/>
              <a:t>injector</a:t>
            </a:r>
            <a:r>
              <a:rPr lang="fr-FR" sz="1200" dirty="0"/>
              <a:t> design </a:t>
            </a:r>
          </a:p>
          <a:p>
            <a:r>
              <a:rPr lang="fr-FR" sz="1200" dirty="0" err="1"/>
              <a:t>meets</a:t>
            </a:r>
            <a:r>
              <a:rPr lang="fr-FR" sz="1200" dirty="0"/>
              <a:t> Perle </a:t>
            </a:r>
            <a:r>
              <a:rPr lang="fr-FR" sz="1200" dirty="0" err="1"/>
              <a:t>specification</a:t>
            </a:r>
            <a:endParaRPr lang="fr-FR" sz="12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1260527-A345-42F7-9145-0797209FDC5E}"/>
              </a:ext>
            </a:extLst>
          </p:cNvPr>
          <p:cNvSpPr txBox="1"/>
          <p:nvPr/>
        </p:nvSpPr>
        <p:spPr>
          <a:xfrm>
            <a:off x="6887203" y="1700949"/>
            <a:ext cx="37176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Specifications</a:t>
            </a:r>
            <a:r>
              <a:rPr lang="fr-FR" sz="1200" dirty="0"/>
              <a:t> </a:t>
            </a:r>
            <a:r>
              <a:rPr lang="fr-FR" sz="1200" dirty="0" err="1"/>
              <a:t>initially</a:t>
            </a:r>
            <a:r>
              <a:rPr lang="fr-FR" sz="1200" dirty="0"/>
              <a:t> </a:t>
            </a:r>
            <a:r>
              <a:rPr lang="fr-FR" sz="1200" dirty="0" err="1"/>
              <a:t>given</a:t>
            </a:r>
            <a:r>
              <a:rPr lang="fr-FR" sz="1200" dirty="0"/>
              <a:t> for Perle</a:t>
            </a:r>
          </a:p>
          <a:p>
            <a:r>
              <a:rPr lang="fr-FR" sz="1200" dirty="0" err="1"/>
              <a:t>might</a:t>
            </a:r>
            <a:r>
              <a:rPr lang="fr-FR" sz="1200" dirty="0"/>
              <a:t> not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totally</a:t>
            </a:r>
            <a:r>
              <a:rPr lang="fr-FR" sz="1200" dirty="0"/>
              <a:t> </a:t>
            </a:r>
            <a:r>
              <a:rPr lang="fr-FR" sz="1200" dirty="0" err="1"/>
              <a:t>fixed</a:t>
            </a:r>
            <a:r>
              <a:rPr lang="fr-FR" sz="1200" dirty="0"/>
              <a:t> :</a:t>
            </a:r>
          </a:p>
          <a:p>
            <a:endParaRPr lang="fr-FR" sz="1200" dirty="0"/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fr-FR" sz="1200" dirty="0">
                <a:sym typeface="Wingdings" panose="05000000000000000000" pitchFamily="2" charset="2"/>
              </a:rPr>
              <a:t>This </a:t>
            </a:r>
            <a:r>
              <a:rPr lang="fr-FR" sz="1200" dirty="0" err="1">
                <a:sym typeface="Wingdings" panose="05000000000000000000" pitchFamily="2" charset="2"/>
              </a:rPr>
              <a:t>will</a:t>
            </a:r>
            <a:r>
              <a:rPr lang="fr-FR" sz="1200" dirty="0">
                <a:sym typeface="Wingdings" panose="05000000000000000000" pitchFamily="2" charset="2"/>
              </a:rPr>
              <a:t> </a:t>
            </a:r>
            <a:r>
              <a:rPr lang="fr-FR" sz="1200" dirty="0" err="1">
                <a:sym typeface="Wingdings" panose="05000000000000000000" pitchFamily="2" charset="2"/>
              </a:rPr>
              <a:t>depend</a:t>
            </a:r>
            <a:r>
              <a:rPr lang="fr-FR" sz="1200" dirty="0">
                <a:sym typeface="Wingdings" panose="05000000000000000000" pitchFamily="2" charset="2"/>
              </a:rPr>
              <a:t> on full start-to-end Perle </a:t>
            </a:r>
            <a:r>
              <a:rPr lang="fr-FR" sz="1200" dirty="0" err="1">
                <a:sym typeface="Wingdings" panose="05000000000000000000" pitchFamily="2" charset="2"/>
              </a:rPr>
              <a:t>tracking</a:t>
            </a:r>
            <a:endParaRPr lang="fr-FR" sz="1200" dirty="0">
              <a:sym typeface="Wingdings" panose="05000000000000000000" pitchFamily="2" charset="2"/>
            </a:endParaRPr>
          </a:p>
          <a:p>
            <a:r>
              <a:rPr lang="fr-FR" sz="1200" dirty="0">
                <a:sym typeface="Wingdings" panose="05000000000000000000" pitchFamily="2" charset="2"/>
              </a:rPr>
              <a:t>(</a:t>
            </a:r>
            <a:r>
              <a:rPr lang="fr-FR" sz="1200" dirty="0" err="1">
                <a:sym typeface="Wingdings" panose="05000000000000000000" pitchFamily="2" charset="2"/>
              </a:rPr>
              <a:t>Especially</a:t>
            </a:r>
            <a:r>
              <a:rPr lang="fr-FR" sz="1200" dirty="0">
                <a:sym typeface="Wingdings" panose="05000000000000000000" pitchFamily="2" charset="2"/>
              </a:rPr>
              <a:t> </a:t>
            </a:r>
            <a:r>
              <a:rPr lang="fr-FR" sz="1200" dirty="0" err="1">
                <a:sym typeface="Wingdings" panose="05000000000000000000" pitchFamily="2" charset="2"/>
              </a:rPr>
              <a:t>bunch</a:t>
            </a:r>
            <a:r>
              <a:rPr lang="fr-FR" sz="1200" dirty="0">
                <a:sym typeface="Wingdings" panose="05000000000000000000" pitchFamily="2" charset="2"/>
              </a:rPr>
              <a:t> </a:t>
            </a:r>
            <a:r>
              <a:rPr lang="fr-FR" sz="1200" dirty="0" err="1">
                <a:sym typeface="Wingdings" panose="05000000000000000000" pitchFamily="2" charset="2"/>
              </a:rPr>
              <a:t>lenght</a:t>
            </a:r>
            <a:r>
              <a:rPr lang="fr-FR" sz="1200" dirty="0">
                <a:sym typeface="Wingdings" panose="05000000000000000000" pitchFamily="2" charset="2"/>
              </a:rPr>
              <a:t> and </a:t>
            </a:r>
            <a:r>
              <a:rPr lang="fr-FR" sz="1200" dirty="0" err="1">
                <a:sym typeface="Wingdings" panose="05000000000000000000" pitchFamily="2" charset="2"/>
              </a:rPr>
              <a:t>energy</a:t>
            </a:r>
            <a:r>
              <a:rPr lang="fr-FR" sz="1200" dirty="0">
                <a:sym typeface="Wingdings" panose="05000000000000000000" pitchFamily="2" charset="2"/>
              </a:rPr>
              <a:t> spread)</a:t>
            </a:r>
            <a:endParaRPr lang="fr-FR" sz="16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9917E41-69D3-4D27-A8B9-1F04CC7E7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770442" y="3673980"/>
            <a:ext cx="233523" cy="23214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6740B2B-0BB8-48B4-B1A6-8098787DD2D6}"/>
              </a:ext>
            </a:extLst>
          </p:cNvPr>
          <p:cNvSpPr txBox="1"/>
          <p:nvPr/>
        </p:nvSpPr>
        <p:spPr>
          <a:xfrm>
            <a:off x="7115961" y="3306045"/>
            <a:ext cx="3336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Reducing</a:t>
            </a:r>
            <a:r>
              <a:rPr lang="fr-FR" sz="1200" dirty="0"/>
              <a:t> one value </a:t>
            </a:r>
            <a:r>
              <a:rPr lang="fr-FR" sz="1200" dirty="0" err="1"/>
              <a:t>might</a:t>
            </a:r>
            <a:r>
              <a:rPr lang="fr-FR" sz="1200" dirty="0"/>
              <a:t> </a:t>
            </a:r>
            <a:r>
              <a:rPr lang="fr-FR" sz="1200" dirty="0" err="1"/>
              <a:t>mean</a:t>
            </a:r>
            <a:r>
              <a:rPr lang="fr-FR" sz="1200" dirty="0"/>
              <a:t>, </a:t>
            </a:r>
            <a:r>
              <a:rPr lang="fr-FR" sz="1200" dirty="0" err="1"/>
              <a:t>increasing</a:t>
            </a:r>
            <a:r>
              <a:rPr lang="fr-FR" sz="1200" dirty="0"/>
              <a:t> </a:t>
            </a:r>
            <a:r>
              <a:rPr lang="fr-FR" sz="1200" dirty="0" err="1"/>
              <a:t>another</a:t>
            </a:r>
            <a:r>
              <a:rPr lang="fr-FR" sz="1200" dirty="0"/>
              <a:t> </a:t>
            </a:r>
            <a:r>
              <a:rPr lang="fr-FR" sz="1200" dirty="0" err="1"/>
              <a:t>quantity</a:t>
            </a:r>
            <a:endParaRPr lang="fr-FR" sz="1200" dirty="0"/>
          </a:p>
          <a:p>
            <a:endParaRPr lang="fr-FR" sz="1200" dirty="0"/>
          </a:p>
          <a:p>
            <a:r>
              <a:rPr lang="fr-FR" sz="1200" dirty="0">
                <a:sym typeface="Wingdings" panose="05000000000000000000" pitchFamily="2" charset="2"/>
              </a:rPr>
              <a:t> Design of </a:t>
            </a:r>
            <a:r>
              <a:rPr lang="fr-FR" sz="1200" dirty="0" err="1">
                <a:sym typeface="Wingdings" panose="05000000000000000000" pitchFamily="2" charset="2"/>
              </a:rPr>
              <a:t>injector</a:t>
            </a:r>
            <a:r>
              <a:rPr lang="fr-FR" sz="1200" dirty="0">
                <a:sym typeface="Wingdings" panose="05000000000000000000" pitchFamily="2" charset="2"/>
              </a:rPr>
              <a:t> </a:t>
            </a:r>
            <a:r>
              <a:rPr lang="fr-FR" sz="1200" dirty="0" err="1">
                <a:sym typeface="Wingdings" panose="05000000000000000000" pitchFamily="2" charset="2"/>
              </a:rPr>
              <a:t>is</a:t>
            </a:r>
            <a:r>
              <a:rPr lang="fr-FR" sz="1200" dirty="0">
                <a:sym typeface="Wingdings" panose="05000000000000000000" pitchFamily="2" charset="2"/>
              </a:rPr>
              <a:t> not </a:t>
            </a:r>
            <a:r>
              <a:rPr lang="fr-FR" sz="1200" dirty="0" err="1">
                <a:sym typeface="Wingdings" panose="05000000000000000000" pitchFamily="2" charset="2"/>
              </a:rPr>
              <a:t>totally</a:t>
            </a:r>
            <a:r>
              <a:rPr lang="fr-FR" sz="1200" dirty="0">
                <a:sym typeface="Wingdings" panose="05000000000000000000" pitchFamily="2" charset="2"/>
              </a:rPr>
              <a:t> </a:t>
            </a:r>
            <a:r>
              <a:rPr lang="fr-FR" sz="1200" dirty="0" err="1">
                <a:sym typeface="Wingdings" panose="05000000000000000000" pitchFamily="2" charset="2"/>
              </a:rPr>
              <a:t>fixed</a:t>
            </a:r>
            <a:r>
              <a:rPr lang="fr-FR" sz="1200" dirty="0">
                <a:sym typeface="Wingdings" panose="05000000000000000000" pitchFamily="2" charset="2"/>
              </a:rPr>
              <a:t> </a:t>
            </a:r>
            <a:r>
              <a:rPr lang="fr-FR" sz="1200" dirty="0" err="1">
                <a:sym typeface="Wingdings" panose="05000000000000000000" pitchFamily="2" charset="2"/>
              </a:rPr>
              <a:t>yet</a:t>
            </a:r>
            <a:r>
              <a:rPr lang="fr-FR" sz="1200" dirty="0">
                <a:sym typeface="Wingdings" panose="05000000000000000000" pitchFamily="2" charset="2"/>
              </a:rPr>
              <a:t> (</a:t>
            </a:r>
            <a:r>
              <a:rPr lang="fr-FR" sz="1200" dirty="0" err="1">
                <a:sym typeface="Wingdings" panose="05000000000000000000" pitchFamily="2" charset="2"/>
              </a:rPr>
              <a:t>fields</a:t>
            </a:r>
            <a:r>
              <a:rPr lang="fr-FR" sz="1200" dirty="0">
                <a:sym typeface="Wingdings" panose="05000000000000000000" pitchFamily="2" charset="2"/>
              </a:rPr>
              <a:t> amplitudes, </a:t>
            </a:r>
            <a:r>
              <a:rPr lang="fr-FR" sz="1200" dirty="0" err="1">
                <a:sym typeface="Wingdings" panose="05000000000000000000" pitchFamily="2" charset="2"/>
              </a:rPr>
              <a:t>elements</a:t>
            </a:r>
            <a:r>
              <a:rPr lang="fr-FR" sz="1200" dirty="0">
                <a:sym typeface="Wingdings" panose="05000000000000000000" pitchFamily="2" charset="2"/>
              </a:rPr>
              <a:t> positions…)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7340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EF979F-894A-47BB-ADE1-6ABD8E939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err="1"/>
              <a:t>Working</a:t>
            </a:r>
            <a:r>
              <a:rPr lang="fr-FR" sz="2000" dirty="0"/>
              <a:t> plan for </a:t>
            </a:r>
            <a:r>
              <a:rPr lang="fr-FR" sz="2000" dirty="0" err="1"/>
              <a:t>injector</a:t>
            </a:r>
            <a:endParaRPr lang="fr-FR" sz="20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7148AF-B227-4D1B-BA27-7239E4C71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0003" y="1221996"/>
            <a:ext cx="2685503" cy="424216"/>
          </a:xfrm>
        </p:spPr>
        <p:txBody>
          <a:bodyPr>
            <a:noAutofit/>
          </a:bodyPr>
          <a:lstStyle/>
          <a:p>
            <a:r>
              <a:rPr lang="fr-FR" sz="1600" dirty="0"/>
              <a:t>Booster and </a:t>
            </a:r>
            <a:r>
              <a:rPr lang="fr-FR" sz="1600" dirty="0" err="1"/>
              <a:t>injector</a:t>
            </a:r>
            <a:r>
              <a:rPr lang="fr-FR" sz="1600" dirty="0"/>
              <a:t> </a:t>
            </a:r>
            <a:r>
              <a:rPr lang="fr-FR" sz="1600" dirty="0" err="1"/>
              <a:t>needs</a:t>
            </a:r>
            <a:r>
              <a:rPr lang="fr-FR" sz="1600" dirty="0"/>
              <a:t> to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consolidated</a:t>
            </a:r>
            <a:endParaRPr lang="fr-FR" sz="16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C2A7E9-53CA-4066-A258-D4D51E5D3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157" y="1740359"/>
            <a:ext cx="4557712" cy="3255963"/>
          </a:xfrm>
        </p:spPr>
        <p:txBody>
          <a:bodyPr>
            <a:normAutofit/>
          </a:bodyPr>
          <a:lstStyle/>
          <a:p>
            <a:r>
              <a:rPr lang="fr-FR" sz="1400" dirty="0" err="1"/>
              <a:t>Implementation</a:t>
            </a:r>
            <a:r>
              <a:rPr lang="fr-FR" sz="1400" dirty="0"/>
              <a:t> of 3D </a:t>
            </a:r>
            <a:r>
              <a:rPr lang="fr-FR" sz="1400" dirty="0" err="1"/>
              <a:t>field</a:t>
            </a:r>
            <a:r>
              <a:rPr lang="fr-FR" sz="1400" dirty="0"/>
              <a:t> </a:t>
            </a:r>
            <a:r>
              <a:rPr lang="fr-FR" sz="1400" dirty="0" err="1"/>
              <a:t>maps</a:t>
            </a:r>
            <a:endParaRPr lang="fr-FR" sz="1400" dirty="0"/>
          </a:p>
          <a:p>
            <a:r>
              <a:rPr lang="fr-FR" sz="1400" dirty="0"/>
              <a:t>« M-</a:t>
            </a:r>
            <a:r>
              <a:rPr lang="fr-FR" sz="1400" dirty="0" err="1"/>
              <a:t>shape</a:t>
            </a:r>
            <a:r>
              <a:rPr lang="fr-FR" sz="1400" dirty="0"/>
              <a:t> » has to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controlled</a:t>
            </a:r>
            <a:r>
              <a:rPr lang="fr-FR" sz="1400" dirty="0"/>
              <a:t> </a:t>
            </a:r>
            <a:r>
              <a:rPr lang="fr-FR" sz="1400" dirty="0" err="1"/>
              <a:t>according</a:t>
            </a:r>
            <a:r>
              <a:rPr lang="fr-FR" sz="1400" dirty="0"/>
              <a:t> to ERL </a:t>
            </a:r>
            <a:r>
              <a:rPr lang="fr-FR" sz="1400" dirty="0" err="1"/>
              <a:t>recquirements</a:t>
            </a:r>
            <a:endParaRPr lang="fr-FR" sz="1400" dirty="0"/>
          </a:p>
          <a:p>
            <a:r>
              <a:rPr lang="fr-FR" sz="1400" dirty="0"/>
              <a:t>Beam </a:t>
            </a:r>
            <a:r>
              <a:rPr lang="fr-FR" sz="1400" dirty="0" err="1"/>
              <a:t>dynamics</a:t>
            </a:r>
            <a:r>
              <a:rPr lang="fr-FR" sz="1400" dirty="0"/>
              <a:t> design has to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accorded</a:t>
            </a:r>
            <a:r>
              <a:rPr lang="fr-FR" sz="1400" dirty="0"/>
              <a:t> to real </a:t>
            </a:r>
            <a:r>
              <a:rPr lang="fr-FR" sz="1400" dirty="0" err="1"/>
              <a:t>elements</a:t>
            </a:r>
            <a:r>
              <a:rPr lang="fr-FR" sz="1400" dirty="0"/>
              <a:t> : </a:t>
            </a:r>
          </a:p>
          <a:p>
            <a:pPr lvl="1"/>
            <a:r>
              <a:rPr lang="fr-FR" sz="1000" dirty="0"/>
              <a:t>New </a:t>
            </a:r>
            <a:r>
              <a:rPr lang="fr-FR" sz="1000" dirty="0" err="1"/>
              <a:t>buncher</a:t>
            </a:r>
            <a:r>
              <a:rPr lang="fr-FR" sz="1000" dirty="0"/>
              <a:t> design</a:t>
            </a:r>
          </a:p>
          <a:p>
            <a:pPr lvl="1"/>
            <a:r>
              <a:rPr lang="fr-FR" sz="1000" dirty="0" err="1"/>
              <a:t>Cryomodule</a:t>
            </a:r>
            <a:r>
              <a:rPr lang="fr-FR" sz="1000" dirty="0"/>
              <a:t> design</a:t>
            </a:r>
          </a:p>
          <a:p>
            <a:pPr lvl="1"/>
            <a:r>
              <a:rPr lang="fr-FR" sz="1000" dirty="0" err="1"/>
              <a:t>Cavity</a:t>
            </a:r>
            <a:r>
              <a:rPr lang="fr-FR" sz="1000" dirty="0"/>
              <a:t> </a:t>
            </a:r>
            <a:r>
              <a:rPr lang="fr-FR" sz="1000" dirty="0" err="1"/>
              <a:t>independently</a:t>
            </a:r>
            <a:r>
              <a:rPr lang="fr-FR" sz="1000" dirty="0"/>
              <a:t> </a:t>
            </a:r>
            <a:r>
              <a:rPr lang="fr-FR" sz="1000" dirty="0" err="1"/>
              <a:t>powered</a:t>
            </a:r>
            <a:r>
              <a:rPr lang="fr-FR" sz="1000" dirty="0"/>
              <a:t> (</a:t>
            </a:r>
            <a:r>
              <a:rPr lang="fr-FR" sz="1000" dirty="0" err="1"/>
              <a:t>Tbd</a:t>
            </a:r>
            <a:r>
              <a:rPr lang="fr-FR" sz="1000" dirty="0"/>
              <a:t>)</a:t>
            </a:r>
          </a:p>
          <a:p>
            <a:r>
              <a:rPr lang="fr-FR" sz="1400" dirty="0" err="1"/>
              <a:t>Integration</a:t>
            </a:r>
            <a:r>
              <a:rPr lang="fr-FR" sz="1400" dirty="0"/>
              <a:t> of the full </a:t>
            </a:r>
            <a:r>
              <a:rPr lang="fr-FR" sz="1400" dirty="0" err="1"/>
              <a:t>beamline</a:t>
            </a:r>
            <a:r>
              <a:rPr lang="fr-FR" sz="1400" dirty="0"/>
              <a:t>: </a:t>
            </a:r>
          </a:p>
          <a:p>
            <a:pPr lvl="1"/>
            <a:r>
              <a:rPr lang="fr-FR" sz="1000" dirty="0" err="1"/>
              <a:t>Steerers</a:t>
            </a:r>
            <a:endParaRPr lang="fr-FR" sz="1000" dirty="0"/>
          </a:p>
          <a:p>
            <a:pPr lvl="1"/>
            <a:r>
              <a:rPr lang="fr-FR" sz="1000" dirty="0"/>
              <a:t>Beam diagnostics (test </a:t>
            </a:r>
            <a:r>
              <a:rPr lang="fr-FR" sz="1000" dirty="0" err="1"/>
              <a:t>bench</a:t>
            </a:r>
            <a:r>
              <a:rPr lang="fr-FR" sz="1000" dirty="0"/>
              <a:t>) positions and </a:t>
            </a:r>
            <a:r>
              <a:rPr lang="fr-FR" sz="1000" dirty="0" err="1"/>
              <a:t>recquirements</a:t>
            </a:r>
            <a:r>
              <a:rPr lang="fr-FR" sz="1000" dirty="0"/>
              <a:t> have to </a:t>
            </a:r>
            <a:r>
              <a:rPr lang="fr-FR" sz="1000" dirty="0" err="1"/>
              <a:t>be</a:t>
            </a:r>
            <a:r>
              <a:rPr lang="fr-FR" sz="1000" dirty="0"/>
              <a:t> </a:t>
            </a:r>
            <a:r>
              <a:rPr lang="fr-FR" sz="1000" dirty="0" err="1"/>
              <a:t>defined</a:t>
            </a:r>
            <a:endParaRPr lang="fr-FR" sz="1000" dirty="0"/>
          </a:p>
          <a:p>
            <a:pPr marL="0" indent="0">
              <a:buNone/>
            </a:pPr>
            <a:endParaRPr lang="fr-FR" sz="140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FF7116-BF73-4C42-982A-510B42293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DCEF09C-7A79-48D1-A995-02F6D31B8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B299455-60E8-41CF-81F7-CC8783FC5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602D302-F629-4007-A44F-E0058EFA1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078" y="3317776"/>
            <a:ext cx="2885082" cy="200717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DD19BCD-3B08-4E44-A76A-76F8D55307FA}"/>
              </a:ext>
            </a:extLst>
          </p:cNvPr>
          <p:cNvSpPr txBox="1"/>
          <p:nvPr/>
        </p:nvSpPr>
        <p:spPr>
          <a:xfrm>
            <a:off x="6998569" y="3611842"/>
            <a:ext cx="120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>
                <a:solidFill>
                  <a:srgbClr val="0070C0"/>
                </a:solidFill>
              </a:rPr>
              <a:t>‘</a:t>
            </a:r>
            <a:r>
              <a:rPr lang="en-GB" sz="1400" u="sng" dirty="0">
                <a:solidFill>
                  <a:srgbClr val="0070C0"/>
                </a:solidFill>
              </a:rPr>
              <a:t>M-shape</a:t>
            </a:r>
            <a:r>
              <a:rPr lang="en-GB" sz="1800" u="sng" dirty="0">
                <a:solidFill>
                  <a:srgbClr val="0070C0"/>
                </a:solidFill>
              </a:rPr>
              <a:t>’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BB302A9-3A81-4761-A561-32168DEE57E4}"/>
              </a:ext>
            </a:extLst>
          </p:cNvPr>
          <p:cNvSpPr txBox="1"/>
          <p:nvPr/>
        </p:nvSpPr>
        <p:spPr>
          <a:xfrm>
            <a:off x="5201057" y="5279517"/>
            <a:ext cx="42076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Longitudinal beam distribution at the Booster exit </a:t>
            </a:r>
            <a:r>
              <a:rPr lang="en-GB" sz="1000" dirty="0" err="1"/>
              <a:t>E</a:t>
            </a:r>
            <a:r>
              <a:rPr lang="en-GB" sz="1000" baseline="-25000" dirty="0" err="1"/>
              <a:t>k</a:t>
            </a:r>
            <a:r>
              <a:rPr lang="en-GB" sz="1000" dirty="0"/>
              <a:t> = 6.5 MeV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4CE1189-75D9-46DD-93F7-362C1AF5B7F9}"/>
              </a:ext>
            </a:extLst>
          </p:cNvPr>
          <p:cNvSpPr txBox="1">
            <a:spLocks/>
          </p:cNvSpPr>
          <p:nvPr/>
        </p:nvSpPr>
        <p:spPr>
          <a:xfrm>
            <a:off x="6371579" y="1164127"/>
            <a:ext cx="2926161" cy="5396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z="1600" dirty="0"/>
              <a:t>Need of simple, </a:t>
            </a:r>
            <a:r>
              <a:rPr lang="fr-FR" sz="1600" dirty="0" err="1"/>
              <a:t>robust</a:t>
            </a:r>
            <a:r>
              <a:rPr lang="fr-FR" sz="1600" dirty="0"/>
              <a:t> design and efficient tuning </a:t>
            </a:r>
            <a:r>
              <a:rPr lang="fr-FR" sz="1600" dirty="0" err="1"/>
              <a:t>procedure</a:t>
            </a:r>
            <a:endParaRPr lang="fr-FR" sz="1600" dirty="0"/>
          </a:p>
        </p:txBody>
      </p:sp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09A7C98E-6100-49B8-ADAA-D8AD38E737B2}"/>
              </a:ext>
            </a:extLst>
          </p:cNvPr>
          <p:cNvSpPr txBox="1">
            <a:spLocks/>
          </p:cNvSpPr>
          <p:nvPr/>
        </p:nvSpPr>
        <p:spPr>
          <a:xfrm>
            <a:off x="5602078" y="1743883"/>
            <a:ext cx="4557712" cy="325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z="1400" dirty="0"/>
              <a:t>To do </a:t>
            </a:r>
            <a:r>
              <a:rPr lang="fr-FR" sz="1400" dirty="0" err="1"/>
              <a:t>so</a:t>
            </a:r>
            <a:r>
              <a:rPr lang="fr-FR" sz="1400" dirty="0"/>
              <a:t> : benchmark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different</a:t>
            </a:r>
            <a:r>
              <a:rPr lang="fr-FR" sz="1400" dirty="0"/>
              <a:t> codes</a:t>
            </a:r>
          </a:p>
          <a:p>
            <a:pPr lvl="1" fontAlgn="auto">
              <a:spcAft>
                <a:spcPts val="0"/>
              </a:spcAft>
            </a:pPr>
            <a:r>
              <a:rPr lang="fr-FR" sz="1050" dirty="0"/>
              <a:t>OPAL (J. Michaud) : Code </a:t>
            </a:r>
            <a:r>
              <a:rPr lang="fr-FR" sz="1050" dirty="0" err="1"/>
              <a:t>used</a:t>
            </a:r>
            <a:r>
              <a:rPr lang="fr-FR" sz="1050" dirty="0"/>
              <a:t> for original design by B. </a:t>
            </a:r>
            <a:r>
              <a:rPr lang="fr-FR" sz="1050" dirty="0" err="1"/>
              <a:t>Hounsell</a:t>
            </a:r>
            <a:r>
              <a:rPr lang="fr-FR" sz="1050" dirty="0"/>
              <a:t>. </a:t>
            </a:r>
            <a:r>
              <a:rPr lang="fr-FR" sz="1050" dirty="0" err="1"/>
              <a:t>Does</a:t>
            </a:r>
            <a:r>
              <a:rPr lang="fr-FR" sz="1050" dirty="0"/>
              <a:t> 3D </a:t>
            </a:r>
            <a:r>
              <a:rPr lang="fr-FR" sz="1050" dirty="0" err="1"/>
              <a:t>tracking</a:t>
            </a:r>
            <a:r>
              <a:rPr lang="fr-FR" sz="1050" dirty="0"/>
              <a:t> </a:t>
            </a:r>
            <a:r>
              <a:rPr lang="fr-FR" sz="1050" dirty="0" err="1"/>
              <a:t>including</a:t>
            </a:r>
            <a:r>
              <a:rPr lang="fr-FR" sz="1050" dirty="0"/>
              <a:t> collective </a:t>
            </a:r>
            <a:r>
              <a:rPr lang="fr-FR" sz="1050" dirty="0" err="1"/>
              <a:t>effects</a:t>
            </a:r>
            <a:endParaRPr lang="fr-FR" sz="1050" dirty="0"/>
          </a:p>
          <a:p>
            <a:pPr lvl="1" fontAlgn="auto">
              <a:spcAft>
                <a:spcPts val="0"/>
              </a:spcAft>
            </a:pPr>
            <a:r>
              <a:rPr lang="fr-FR" sz="1050" dirty="0"/>
              <a:t>ASTRA (R. Roux) : </a:t>
            </a:r>
            <a:r>
              <a:rPr lang="fr-FR" sz="1050" dirty="0" err="1"/>
              <a:t>Powerful</a:t>
            </a:r>
            <a:r>
              <a:rPr lang="fr-FR" sz="1050" dirty="0"/>
              <a:t> code </a:t>
            </a:r>
            <a:r>
              <a:rPr lang="fr-FR" sz="1050" dirty="0" err="1"/>
              <a:t>using</a:t>
            </a:r>
            <a:r>
              <a:rPr lang="fr-FR" sz="1050" dirty="0"/>
              <a:t> </a:t>
            </a:r>
            <a:r>
              <a:rPr lang="fr-FR" sz="1050" dirty="0" err="1"/>
              <a:t>field</a:t>
            </a:r>
            <a:r>
              <a:rPr lang="fr-FR" sz="1050" dirty="0"/>
              <a:t> </a:t>
            </a:r>
            <a:r>
              <a:rPr lang="fr-FR" sz="1050" dirty="0" err="1"/>
              <a:t>maps</a:t>
            </a:r>
            <a:r>
              <a:rPr lang="fr-FR" sz="1050" dirty="0"/>
              <a:t> </a:t>
            </a:r>
            <a:r>
              <a:rPr lang="fr-FR" sz="1050" dirty="0" err="1"/>
              <a:t>including</a:t>
            </a:r>
            <a:r>
              <a:rPr lang="fr-FR" sz="1050" dirty="0"/>
              <a:t> </a:t>
            </a:r>
            <a:r>
              <a:rPr lang="fr-FR" sz="1050" dirty="0" err="1"/>
              <a:t>space</a:t>
            </a:r>
            <a:r>
              <a:rPr lang="fr-FR" sz="1050" dirty="0"/>
              <a:t> charge</a:t>
            </a:r>
          </a:p>
          <a:p>
            <a:pPr lvl="1" fontAlgn="auto">
              <a:spcAft>
                <a:spcPts val="0"/>
              </a:spcAft>
            </a:pPr>
            <a:r>
              <a:rPr lang="fr-FR" sz="1050" dirty="0" err="1"/>
              <a:t>TraceWin</a:t>
            </a:r>
            <a:r>
              <a:rPr lang="fr-FR" sz="1050" dirty="0"/>
              <a:t> (F. </a:t>
            </a:r>
            <a:r>
              <a:rPr lang="fr-FR" sz="1050" dirty="0" err="1"/>
              <a:t>Bouly</a:t>
            </a:r>
            <a:r>
              <a:rPr lang="fr-FR" sz="1050" dirty="0"/>
              <a:t>) : </a:t>
            </a:r>
            <a:r>
              <a:rPr lang="fr-FR" sz="1050" dirty="0" err="1"/>
              <a:t>Well</a:t>
            </a:r>
            <a:r>
              <a:rPr lang="fr-FR" sz="1050" dirty="0"/>
              <a:t> </a:t>
            </a:r>
            <a:r>
              <a:rPr lang="fr-FR" sz="1050" dirty="0" err="1"/>
              <a:t>known</a:t>
            </a:r>
            <a:r>
              <a:rPr lang="fr-FR" sz="1050" dirty="0"/>
              <a:t> code @IN2P3. </a:t>
            </a:r>
            <a:r>
              <a:rPr lang="fr-FR" sz="1050" dirty="0" err="1"/>
              <a:t>Envelope</a:t>
            </a:r>
            <a:r>
              <a:rPr lang="fr-FR" sz="1050" dirty="0"/>
              <a:t> and </a:t>
            </a:r>
            <a:r>
              <a:rPr lang="fr-FR" sz="1050" dirty="0" err="1"/>
              <a:t>tracking</a:t>
            </a:r>
            <a:r>
              <a:rPr lang="fr-FR" sz="1050" dirty="0"/>
              <a:t> </a:t>
            </a:r>
            <a:r>
              <a:rPr lang="fr-FR" sz="1050" dirty="0" err="1"/>
              <a:t>including</a:t>
            </a:r>
            <a:r>
              <a:rPr lang="fr-FR" sz="1050" dirty="0"/>
              <a:t> </a:t>
            </a:r>
            <a:r>
              <a:rPr lang="fr-FR" sz="1050" dirty="0" err="1"/>
              <a:t>field</a:t>
            </a:r>
            <a:r>
              <a:rPr lang="fr-FR" sz="1050" dirty="0"/>
              <a:t> </a:t>
            </a:r>
            <a:r>
              <a:rPr lang="fr-FR" sz="1050" dirty="0" err="1"/>
              <a:t>maps</a:t>
            </a:r>
            <a:r>
              <a:rPr lang="fr-FR" sz="1050" dirty="0"/>
              <a:t> and </a:t>
            </a:r>
            <a:r>
              <a:rPr lang="fr-FR" sz="1050" dirty="0" err="1"/>
              <a:t>space</a:t>
            </a:r>
            <a:r>
              <a:rPr lang="fr-FR" sz="1050" dirty="0"/>
              <a:t> charge. Need to </a:t>
            </a:r>
            <a:r>
              <a:rPr lang="fr-FR" sz="1050" dirty="0" err="1"/>
              <a:t>be</a:t>
            </a:r>
            <a:r>
              <a:rPr lang="fr-FR" sz="1050" dirty="0"/>
              <a:t> </a:t>
            </a:r>
            <a:r>
              <a:rPr lang="fr-FR" sz="1050" dirty="0" err="1"/>
              <a:t>tested</a:t>
            </a:r>
            <a:r>
              <a:rPr lang="fr-FR" sz="1050" dirty="0"/>
              <a:t> for </a:t>
            </a:r>
            <a:r>
              <a:rPr lang="fr-FR" sz="1050" dirty="0" err="1"/>
              <a:t>electrons</a:t>
            </a:r>
            <a:r>
              <a:rPr lang="fr-FR" sz="10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096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9550F2-1733-4B53-B6C0-C2D48BC21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beam</a:t>
            </a:r>
            <a:r>
              <a:rPr lang="fr-FR" dirty="0"/>
              <a:t> point of vue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D1EECEE-A4D0-4378-9D73-62C8AF650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DC3C336-17C1-4F1D-977E-2AF2662A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A4007AC-8FF0-4497-872D-05C56ED0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0" name="Espace réservé du contenu 7">
            <a:extLst>
              <a:ext uri="{FF2B5EF4-FFF2-40B4-BE49-F238E27FC236}">
                <a16:creationId xmlns:a16="http://schemas.microsoft.com/office/drawing/2014/main" id="{72FBA827-C706-46A5-ACF5-2571A1E50A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93899" y="869504"/>
            <a:ext cx="4208537" cy="4208537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084753B-FD61-40CE-9E13-4F83460B0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479" y="869505"/>
            <a:ext cx="4208537" cy="420853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6DBAD48-79A5-4B34-A8CF-C78991C7FC40}"/>
              </a:ext>
            </a:extLst>
          </p:cNvPr>
          <p:cNvSpPr txBox="1"/>
          <p:nvPr/>
        </p:nvSpPr>
        <p:spPr>
          <a:xfrm>
            <a:off x="1732055" y="911155"/>
            <a:ext cx="3006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Transverse phase </a:t>
            </a:r>
            <a:r>
              <a:rPr lang="fr-FR" sz="1600" dirty="0" err="1"/>
              <a:t>space</a:t>
            </a:r>
            <a:r>
              <a:rPr lang="fr-FR" sz="1600" dirty="0"/>
              <a:t> (x-px)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F932CEF-A659-4E13-9F9E-8518C4CF48E1}"/>
              </a:ext>
            </a:extLst>
          </p:cNvPr>
          <p:cNvSpPr txBox="1"/>
          <p:nvPr/>
        </p:nvSpPr>
        <p:spPr>
          <a:xfrm>
            <a:off x="6157291" y="911155"/>
            <a:ext cx="3090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Longitudinal phase </a:t>
            </a:r>
            <a:r>
              <a:rPr lang="fr-FR" sz="1600" dirty="0" err="1"/>
              <a:t>space</a:t>
            </a:r>
            <a:r>
              <a:rPr lang="fr-FR" sz="1600" dirty="0"/>
              <a:t> (z-pz)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08C3403-7FA7-4A47-B5CD-BAB95AD3A103}"/>
              </a:ext>
            </a:extLst>
          </p:cNvPr>
          <p:cNvSpPr txBox="1"/>
          <p:nvPr/>
        </p:nvSpPr>
        <p:spPr>
          <a:xfrm>
            <a:off x="2074019" y="4820651"/>
            <a:ext cx="54457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Solenoids</a:t>
            </a:r>
            <a:r>
              <a:rPr lang="fr-FR" sz="1400" dirty="0"/>
              <a:t> focus </a:t>
            </a:r>
            <a:r>
              <a:rPr lang="fr-FR" sz="1400" dirty="0" err="1"/>
              <a:t>beam</a:t>
            </a:r>
            <a:r>
              <a:rPr lang="fr-FR" sz="1400" dirty="0"/>
              <a:t> in transverse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Buncher</a:t>
            </a:r>
            <a:r>
              <a:rPr lang="fr-FR" sz="1400" dirty="0"/>
              <a:t> focus </a:t>
            </a:r>
            <a:r>
              <a:rPr lang="fr-FR" sz="1400" dirty="0" err="1"/>
              <a:t>beam</a:t>
            </a:r>
            <a:r>
              <a:rPr lang="fr-FR" sz="1400" dirty="0"/>
              <a:t> in longitudinal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M </a:t>
            </a:r>
            <a:r>
              <a:rPr lang="fr-FR" sz="1400" dirty="0" err="1"/>
              <a:t>shape</a:t>
            </a:r>
            <a:r>
              <a:rPr lang="fr-FR" sz="1400" dirty="0"/>
              <a:t> in z-pz axis at the end of </a:t>
            </a:r>
            <a:r>
              <a:rPr lang="fr-FR" sz="1400" dirty="0" err="1"/>
              <a:t>injector</a:t>
            </a:r>
            <a:r>
              <a:rPr lang="fr-FR" sz="1400" dirty="0"/>
              <a:t> : </a:t>
            </a:r>
            <a:r>
              <a:rPr lang="fr-FR" sz="1400" dirty="0" err="1"/>
              <a:t>could</a:t>
            </a:r>
            <a:r>
              <a:rPr lang="fr-FR" sz="1400" dirty="0"/>
              <a:t> </a:t>
            </a:r>
            <a:r>
              <a:rPr lang="fr-FR" sz="1400" dirty="0" err="1"/>
              <a:t>be</a:t>
            </a:r>
            <a:r>
              <a:rPr lang="fr-FR" sz="1400" dirty="0"/>
              <a:t> a </a:t>
            </a:r>
            <a:r>
              <a:rPr lang="fr-FR" sz="1400" dirty="0" err="1"/>
              <a:t>problem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5385617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17400</TotalTime>
  <Words>1920</Words>
  <Application>Microsoft Macintosh PowerPoint</Application>
  <PresentationFormat>Personnalisé</PresentationFormat>
  <Paragraphs>419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0" baseType="lpstr">
      <vt:lpstr>Arial</vt:lpstr>
      <vt:lpstr>Arial Rounded MT Bold</vt:lpstr>
      <vt:lpstr>Calibri</vt:lpstr>
      <vt:lpstr>Calibri Light</vt:lpstr>
      <vt:lpstr>Cambria Math</vt:lpstr>
      <vt:lpstr>Courier New</vt:lpstr>
      <vt:lpstr>Symbol</vt:lpstr>
      <vt:lpstr>Wingdings</vt:lpstr>
      <vt:lpstr>1_modele-IJCLAb-powerpoint</vt:lpstr>
      <vt:lpstr>PERLE France Meeting</vt:lpstr>
      <vt:lpstr>PERLE France Meeting</vt:lpstr>
      <vt:lpstr>PERLE injector purpose and specifications</vt:lpstr>
      <vt:lpstr>Alice Photoinjector</vt:lpstr>
      <vt:lpstr>4 possible injector designs : from Ben Hounsell’s PhD thesis</vt:lpstr>
      <vt:lpstr>Injector Fields and energy</vt:lpstr>
      <vt:lpstr>Machine parameters</vt:lpstr>
      <vt:lpstr>Working plan for injector</vt:lpstr>
      <vt:lpstr>From the beam point of vue</vt:lpstr>
      <vt:lpstr>4 different merger design (from B. Hounsell PhD thesis)</vt:lpstr>
      <vt:lpstr>The 2 simplest mergers : UBEND and SBEND</vt:lpstr>
      <vt:lpstr>Injector : conclusion</vt:lpstr>
      <vt:lpstr>PERLE France Meeting</vt:lpstr>
      <vt:lpstr>Two models studied</vt:lpstr>
      <vt:lpstr>Lattice parameters : 250 MeV version</vt:lpstr>
      <vt:lpstr>Stacking effect on 250 MeV lattice – longitudinal emittance</vt:lpstr>
      <vt:lpstr>Optimization objectives</vt:lpstr>
      <vt:lpstr>Filling pattern (Alex Fomin)</vt:lpstr>
      <vt:lpstr>Présentation PowerPoint</vt:lpstr>
      <vt:lpstr>Présentation PowerPoint</vt:lpstr>
      <vt:lpstr>PERLE France Meeting</vt:lpstr>
      <vt:lpstr>Beam dynamics in CODAL</vt:lpstr>
      <vt:lpstr>Code benchmarking : LINAC transverse dynamics</vt:lpstr>
      <vt:lpstr>Bunch lenght 3mm or 1,4mm (250 MeV)</vt:lpstr>
      <vt:lpstr>Transverse beam size</vt:lpstr>
      <vt:lpstr>Conclusion</vt:lpstr>
      <vt:lpstr>Présentation PowerPoint</vt:lpstr>
      <vt:lpstr>Try to play with different parameters</vt:lpstr>
      <vt:lpstr>Présentation PowerPoint</vt:lpstr>
      <vt:lpstr>Step 3 : Full passes (Linacs only) matching</vt:lpstr>
      <vt:lpstr>Momentum compaction (R56 term)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Walid Kaabi</cp:lastModifiedBy>
  <cp:revision>1679</cp:revision>
  <dcterms:created xsi:type="dcterms:W3CDTF">2011-03-09T16:37:49Z</dcterms:created>
  <dcterms:modified xsi:type="dcterms:W3CDTF">2023-04-12T13:59:41Z</dcterms:modified>
</cp:coreProperties>
</file>