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6.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8.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1.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2.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4332" r:id="rId2"/>
    <p:sldMasterId id="2147484356" r:id="rId3"/>
    <p:sldMasterId id="2147484380" r:id="rId4"/>
    <p:sldMasterId id="2147484611" r:id="rId5"/>
    <p:sldMasterId id="2147484658" r:id="rId6"/>
    <p:sldMasterId id="2147484681" r:id="rId7"/>
    <p:sldMasterId id="2147484796" r:id="rId8"/>
    <p:sldMasterId id="2147485135" r:id="rId9"/>
    <p:sldMasterId id="2147485158" r:id="rId10"/>
    <p:sldMasterId id="2147485181" r:id="rId11"/>
    <p:sldMasterId id="2147485240" r:id="rId12"/>
    <p:sldMasterId id="2147485252" r:id="rId13"/>
  </p:sldMasterIdLst>
  <p:notesMasterIdLst>
    <p:notesMasterId r:id="rId51"/>
  </p:notesMasterIdLst>
  <p:handoutMasterIdLst>
    <p:handoutMasterId r:id="rId52"/>
  </p:handoutMasterIdLst>
  <p:sldIdLst>
    <p:sldId id="448" r:id="rId14"/>
    <p:sldId id="1650" r:id="rId15"/>
    <p:sldId id="1904" r:id="rId16"/>
    <p:sldId id="1889" r:id="rId17"/>
    <p:sldId id="1466" r:id="rId18"/>
    <p:sldId id="1452" r:id="rId19"/>
    <p:sldId id="1539" r:id="rId20"/>
    <p:sldId id="2009" r:id="rId21"/>
    <p:sldId id="1988" r:id="rId22"/>
    <p:sldId id="2010" r:id="rId23"/>
    <p:sldId id="1579" r:id="rId24"/>
    <p:sldId id="1649" r:id="rId25"/>
    <p:sldId id="1545" r:id="rId26"/>
    <p:sldId id="1974" r:id="rId27"/>
    <p:sldId id="1967" r:id="rId28"/>
    <p:sldId id="1884" r:id="rId29"/>
    <p:sldId id="1991" r:id="rId30"/>
    <p:sldId id="1869" r:id="rId31"/>
    <p:sldId id="1986" r:id="rId32"/>
    <p:sldId id="1997" r:id="rId33"/>
    <p:sldId id="2011" r:id="rId34"/>
    <p:sldId id="2012" r:id="rId35"/>
    <p:sldId id="2013" r:id="rId36"/>
    <p:sldId id="1992" r:id="rId37"/>
    <p:sldId id="1993" r:id="rId38"/>
    <p:sldId id="1950" r:id="rId39"/>
    <p:sldId id="1985" r:id="rId40"/>
    <p:sldId id="1999" r:id="rId41"/>
    <p:sldId id="2005" r:id="rId42"/>
    <p:sldId id="2006" r:id="rId43"/>
    <p:sldId id="1998" r:id="rId44"/>
    <p:sldId id="2007" r:id="rId45"/>
    <p:sldId id="2008" r:id="rId46"/>
    <p:sldId id="1557" r:id="rId47"/>
    <p:sldId id="2001" r:id="rId48"/>
    <p:sldId id="1984" r:id="rId49"/>
    <p:sldId id="2000" r:id="rId50"/>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1pPr>
    <a:lvl2pPr marL="456890"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2pPr>
    <a:lvl3pPr marL="913815"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3pPr>
    <a:lvl4pPr marL="1370716"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4pPr>
    <a:lvl5pPr marL="1827629"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5pPr>
    <a:lvl6pPr marL="2284518" algn="l" defTabSz="456890" rtl="0" eaLnBrk="1" latinLnBrk="0" hangingPunct="1">
      <a:defRPr kern="1200">
        <a:solidFill>
          <a:schemeClr val="tx1"/>
        </a:solidFill>
        <a:latin typeface="Century Schoolbook" charset="0"/>
        <a:ea typeface="ＭＳ Ｐゴシック" charset="0"/>
        <a:cs typeface="ＭＳ Ｐゴシック" charset="0"/>
      </a:defRPr>
    </a:lvl6pPr>
    <a:lvl7pPr marL="2741408" algn="l" defTabSz="456890" rtl="0" eaLnBrk="1" latinLnBrk="0" hangingPunct="1">
      <a:defRPr kern="1200">
        <a:solidFill>
          <a:schemeClr val="tx1"/>
        </a:solidFill>
        <a:latin typeface="Century Schoolbook" charset="0"/>
        <a:ea typeface="ＭＳ Ｐゴシック" charset="0"/>
        <a:cs typeface="ＭＳ Ｐゴシック" charset="0"/>
      </a:defRPr>
    </a:lvl7pPr>
    <a:lvl8pPr marL="3198320" algn="l" defTabSz="456890" rtl="0" eaLnBrk="1" latinLnBrk="0" hangingPunct="1">
      <a:defRPr kern="1200">
        <a:solidFill>
          <a:schemeClr val="tx1"/>
        </a:solidFill>
        <a:latin typeface="Century Schoolbook" charset="0"/>
        <a:ea typeface="ＭＳ Ｐゴシック" charset="0"/>
        <a:cs typeface="ＭＳ Ｐゴシック" charset="0"/>
      </a:defRPr>
    </a:lvl8pPr>
    <a:lvl9pPr marL="3655222" algn="l" defTabSz="456890" rtl="0" eaLnBrk="1" latinLnBrk="0" hangingPunct="1">
      <a:defRPr kern="1200">
        <a:solidFill>
          <a:schemeClr val="tx1"/>
        </a:solidFill>
        <a:latin typeface="Century Schoolbook"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4300"/>
    <a:srgbClr val="F95D99"/>
    <a:srgbClr val="FF6700"/>
    <a:srgbClr val="548235"/>
    <a:srgbClr val="BDD7EE"/>
    <a:srgbClr val="FF0000"/>
    <a:srgbClr val="FFE7D2"/>
    <a:srgbClr val="DEEBF7"/>
    <a:srgbClr val="EBEBEB"/>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47"/>
    <p:restoredTop sz="99333" autoAdjust="0"/>
  </p:normalViewPr>
  <p:slideViewPr>
    <p:cSldViewPr>
      <p:cViewPr varScale="1">
        <p:scale>
          <a:sx n="196" d="100"/>
          <a:sy n="196" d="100"/>
        </p:scale>
        <p:origin x="880" y="17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fontAlgn="auto">
              <a:spcBef>
                <a:spcPts val="0"/>
              </a:spcBef>
              <a:spcAft>
                <a:spcPts val="0"/>
              </a:spcAft>
              <a:defRPr sz="1200">
                <a:latin typeface="+mn-lt"/>
                <a:ea typeface="+mn-ea"/>
                <a:cs typeface="+mn-cs"/>
              </a:defRPr>
            </a:lvl1pPr>
            <a:extLst/>
          </a:lstStyle>
          <a:p>
            <a:pPr>
              <a:defRPr/>
            </a:pPr>
            <a:endParaRPr lang="en-US"/>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fontAlgn="auto">
              <a:spcBef>
                <a:spcPts val="0"/>
              </a:spcBef>
              <a:spcAft>
                <a:spcPts val="0"/>
              </a:spcAft>
              <a:defRPr sz="1200">
                <a:latin typeface="+mn-lt"/>
                <a:ea typeface="+mn-ea"/>
                <a:cs typeface="+mn-cs"/>
              </a:defRPr>
            </a:lvl1pPr>
            <a:extLst/>
          </a:lstStyle>
          <a:p>
            <a:pPr>
              <a:defRPr/>
            </a:pPr>
            <a:fld id="{12D9FF68-C61E-8D4D-9168-192D36DF61C8}" type="datetimeFigureOut">
              <a:rPr lang="en-US"/>
              <a:pPr>
                <a:defRPr/>
              </a:pPr>
              <a:t>4/24/23</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fontAlgn="auto">
              <a:spcBef>
                <a:spcPts val="0"/>
              </a:spcBef>
              <a:spcAft>
                <a:spcPts val="0"/>
              </a:spcAft>
              <a:defRPr sz="1200">
                <a:latin typeface="+mn-lt"/>
                <a:ea typeface="+mn-ea"/>
                <a:cs typeface="+mn-cs"/>
              </a:defRPr>
            </a:lvl1pPr>
            <a:extLst/>
          </a:lstStyle>
          <a:p>
            <a:pPr>
              <a:defRPr/>
            </a:pPr>
            <a:endParaRPr lang="en-US"/>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fontAlgn="auto">
              <a:spcBef>
                <a:spcPts val="0"/>
              </a:spcBef>
              <a:spcAft>
                <a:spcPts val="0"/>
              </a:spcAft>
              <a:defRPr sz="1200">
                <a:latin typeface="+mn-lt"/>
                <a:ea typeface="+mn-ea"/>
                <a:cs typeface="+mn-cs"/>
              </a:defRPr>
            </a:lvl1pPr>
            <a:extLst/>
          </a:lstStyle>
          <a:p>
            <a:pPr>
              <a:defRPr/>
            </a:pPr>
            <a:fld id="{05397B06-7E91-7D4F-9643-B1BC70A1DDA0}" type="slidenum">
              <a:rPr lang="en-US"/>
              <a:pPr>
                <a:defRPr/>
              </a:pPr>
              <a:t>‹#›</a:t>
            </a:fld>
            <a:endParaRPr lang="en-US" dirty="0"/>
          </a:p>
        </p:txBody>
      </p:sp>
    </p:spTree>
    <p:extLst>
      <p:ext uri="{BB962C8B-B14F-4D97-AF65-F5344CB8AC3E}">
        <p14:creationId xmlns:p14="http://schemas.microsoft.com/office/powerpoint/2010/main" val="35282244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fontAlgn="auto">
              <a:spcBef>
                <a:spcPts val="0"/>
              </a:spcBef>
              <a:spcAft>
                <a:spcPts val="0"/>
              </a:spcAft>
              <a:defRPr sz="1200">
                <a:latin typeface="+mn-lt"/>
                <a:ea typeface="+mn-ea"/>
                <a:cs typeface="+mn-cs"/>
              </a:defRPr>
            </a:lvl1pPr>
            <a:extLst/>
          </a:lstStyle>
          <a:p>
            <a:pPr>
              <a:defRPr/>
            </a:pPr>
            <a:endParaRPr lang="en-US"/>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fontAlgn="auto">
              <a:spcBef>
                <a:spcPts val="0"/>
              </a:spcBef>
              <a:spcAft>
                <a:spcPts val="0"/>
              </a:spcAft>
              <a:defRPr sz="1200">
                <a:latin typeface="+mn-lt"/>
                <a:ea typeface="+mn-ea"/>
                <a:cs typeface="+mn-cs"/>
              </a:defRPr>
            </a:lvl1pPr>
            <a:extLst/>
          </a:lstStyle>
          <a:p>
            <a:pPr>
              <a:defRPr/>
            </a:pPr>
            <a:fld id="{2D5D0DD1-79A2-674A-87F3-DAB007517C89}" type="datetimeFigureOut">
              <a:rPr lang="en-US"/>
              <a:pPr>
                <a:defRPr/>
              </a:pPr>
              <a:t>4/24/23</a:t>
            </a:fld>
            <a:endParaRPr lang="en-US" dirty="0"/>
          </a:p>
        </p:txBody>
      </p:sp>
      <p:sp>
        <p:nvSpPr>
          <p:cNvPr id="4" name="Rectangle 4"/>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p>
            <a:pPr lvl="0"/>
            <a:endParaRPr lang="en-US" noProof="0"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fontAlgn="auto">
              <a:spcBef>
                <a:spcPts val="0"/>
              </a:spcBef>
              <a:spcAft>
                <a:spcPts val="0"/>
              </a:spcAft>
              <a:defRPr sz="1200">
                <a:latin typeface="+mn-lt"/>
                <a:ea typeface="+mn-ea"/>
                <a:cs typeface="+mn-cs"/>
              </a:defRPr>
            </a:lvl1pPr>
            <a:extLst/>
          </a:lstStyle>
          <a:p>
            <a:pPr>
              <a:defRPr/>
            </a:pPr>
            <a:endParaRPr lang="en-US"/>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fontAlgn="auto">
              <a:spcBef>
                <a:spcPts val="0"/>
              </a:spcBef>
              <a:spcAft>
                <a:spcPts val="0"/>
              </a:spcAft>
              <a:defRPr sz="1200">
                <a:latin typeface="+mn-lt"/>
                <a:ea typeface="+mn-ea"/>
                <a:cs typeface="+mn-cs"/>
              </a:defRPr>
            </a:lvl1pPr>
            <a:extLst/>
          </a:lstStyle>
          <a:p>
            <a:pPr>
              <a:defRPr/>
            </a:pPr>
            <a:fld id="{A7DD3731-EDE7-5345-8C60-2E29B5D73068}" type="slidenum">
              <a:rPr lang="en-US"/>
              <a:pPr>
                <a:defRPr/>
              </a:pPr>
              <a:t>‹#›</a:t>
            </a:fld>
            <a:endParaRPr lang="en-US" dirty="0"/>
          </a:p>
        </p:txBody>
      </p:sp>
    </p:spTree>
    <p:extLst>
      <p:ext uri="{BB962C8B-B14F-4D97-AF65-F5344CB8AC3E}">
        <p14:creationId xmlns:p14="http://schemas.microsoft.com/office/powerpoint/2010/main" val="350747995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689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3815"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716"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629"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4518" algn="l" rtl="0">
      <a:defRPr sz="1200" kern="1200">
        <a:solidFill>
          <a:schemeClr val="tx1"/>
        </a:solidFill>
        <a:latin typeface="+mn-lt"/>
        <a:ea typeface="+mn-ea"/>
        <a:cs typeface="+mn-cs"/>
      </a:defRPr>
    </a:lvl6pPr>
    <a:lvl7pPr marL="2741408" algn="l" rtl="0">
      <a:defRPr sz="1200" kern="1200">
        <a:solidFill>
          <a:schemeClr val="tx1"/>
        </a:solidFill>
        <a:latin typeface="+mn-lt"/>
        <a:ea typeface="+mn-ea"/>
        <a:cs typeface="+mn-cs"/>
      </a:defRPr>
    </a:lvl7pPr>
    <a:lvl8pPr marL="3198320" algn="l" rtl="0">
      <a:defRPr sz="1200" kern="1200">
        <a:solidFill>
          <a:schemeClr val="tx1"/>
        </a:solidFill>
        <a:latin typeface="+mn-lt"/>
        <a:ea typeface="+mn-ea"/>
        <a:cs typeface="+mn-cs"/>
      </a:defRPr>
    </a:lvl8pPr>
    <a:lvl9pPr marL="3655222"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bodyPr>
          <a:lstStyle/>
          <a:p>
            <a:pPr eaLnBrk="1" hangingPunct="1">
              <a:spcBef>
                <a:spcPct val="0"/>
              </a:spcBef>
            </a:pPr>
            <a:endParaRPr lang="en-US">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fontAlgn="base" hangingPunct="1">
              <a:spcBef>
                <a:spcPct val="0"/>
              </a:spcBef>
              <a:spcAft>
                <a:spcPct val="0"/>
              </a:spcAft>
            </a:pPr>
            <a:fld id="{B85D5280-092C-C84C-8991-23FCB0CEF041}" type="slidenum">
              <a:rPr lang="en-US" sz="1200">
                <a:latin typeface="Calibri" charset="0"/>
              </a:rPr>
              <a:pPr eaLnBrk="1" fontAlgn="base" hangingPunct="1">
                <a:spcBef>
                  <a:spcPct val="0"/>
                </a:spcBef>
                <a:spcAft>
                  <a:spcPct val="0"/>
                </a:spcAft>
              </a:pPr>
              <a:t>1</a:t>
            </a:fld>
            <a:endParaRPr lang="en-US" sz="1200">
              <a:latin typeface="Calibri" charset="0"/>
            </a:endParaRPr>
          </a:p>
        </p:txBody>
      </p:sp>
    </p:spTree>
    <p:extLst>
      <p:ext uri="{BB962C8B-B14F-4D97-AF65-F5344CB8AC3E}">
        <p14:creationId xmlns:p14="http://schemas.microsoft.com/office/powerpoint/2010/main" val="2113237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1645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396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544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8955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3315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843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8324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9851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5708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7371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1102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49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5083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162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2471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9726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896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4824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4615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0107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2648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4173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0891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3681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5361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1103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9440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8" tIns="45694" rIns="91388" bIns="45694" anchor="ctr"/>
          <a:lstStyle/>
          <a:p>
            <a:pPr algn="ctr"/>
            <a:endParaRPr lang="en-US" sz="3200" i="1"/>
          </a:p>
        </p:txBody>
      </p:sp>
      <p:sp>
        <p:nvSpPr>
          <p:cNvPr id="24" name="Rectangle 7"/>
          <p:cNvSpPr>
            <a:spLocks noGrp="1"/>
          </p:cNvSpPr>
          <p:nvPr>
            <p:ph type="title"/>
          </p:nvPr>
        </p:nvSpPr>
        <p:spPr>
          <a:xfrm>
            <a:off x="228628"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pPr>
                <a:defRPr/>
              </a:pPr>
              <a:t>‹#›</a:t>
            </a:fld>
            <a:endParaRPr lang="en-US" dirty="0"/>
          </a:p>
        </p:txBody>
      </p:sp>
      <p:sp>
        <p:nvSpPr>
          <p:cNvPr id="8" name="Rectangle 7"/>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344412593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pPr>
                <a:defRPr/>
              </a:pPr>
              <a:t>‹#›</a:t>
            </a:fld>
            <a:endParaRPr lang="en-US" dirty="0"/>
          </a:p>
        </p:txBody>
      </p:sp>
      <p:sp>
        <p:nvSpPr>
          <p:cNvPr id="8" name="Rectangle 7"/>
          <p:cNvSpPr>
            <a:spLocks noGrp="1"/>
          </p:cNvSpPr>
          <p:nvPr>
            <p:ph type="ftr" sz="quarter" idx="17"/>
          </p:nvPr>
        </p:nvSpPr>
        <p:spPr/>
        <p:txBody>
          <a:bodyPr/>
          <a:lstStyle>
            <a:lvl1pPr>
              <a:defRPr/>
            </a:lvl1pPr>
            <a:extLst/>
          </a:lstStyle>
          <a:p>
            <a:pPr>
              <a:defRPr/>
            </a:pPr>
            <a:endParaRPr lang="en-US"/>
          </a:p>
        </p:txBody>
      </p:sp>
    </p:spTree>
    <p:extLst>
      <p:ext uri="{BB962C8B-B14F-4D97-AF65-F5344CB8AC3E}">
        <p14:creationId xmlns:p14="http://schemas.microsoft.com/office/powerpoint/2010/main" val="149894974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7994426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39416501"/>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2384116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48"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5634954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8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93"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0100035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6101685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76"/>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26"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7013028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5087347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00"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57779068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00"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27"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333520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pPr>
                <a:defRPr/>
              </a:pPr>
              <a:t>‹#›</a:t>
            </a:fld>
            <a:endParaRPr lang="en-US" dirty="0"/>
          </a:p>
        </p:txBody>
      </p:sp>
      <p:sp>
        <p:nvSpPr>
          <p:cNvPr id="8" name="Rectangle 7"/>
          <p:cNvSpPr>
            <a:spLocks noGrp="1"/>
          </p:cNvSpPr>
          <p:nvPr>
            <p:ph type="ftr" sz="quarter" idx="16"/>
          </p:nvPr>
        </p:nvSpPr>
        <p:spPr/>
        <p:txBody>
          <a:bodyPr/>
          <a:lstStyle>
            <a:lvl1pPr>
              <a:defRPr/>
            </a:lvl1pPr>
            <a:extLst/>
          </a:lstStyle>
          <a:p>
            <a:pPr>
              <a:defRPr/>
            </a:pPr>
            <a:endParaRPr lang="en-US"/>
          </a:p>
        </p:txBody>
      </p:sp>
    </p:spTree>
    <p:extLst>
      <p:ext uri="{BB962C8B-B14F-4D97-AF65-F5344CB8AC3E}">
        <p14:creationId xmlns:p14="http://schemas.microsoft.com/office/powerpoint/2010/main" val="1549797923"/>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5636914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096795191"/>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773952"/>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ctr"/>
          <a:lstStyle/>
          <a:p>
            <a:pPr algn="ctr"/>
            <a:endParaRPr lang="en-US" sz="3200" i="1">
              <a:solidFill>
                <a:prstClr val="white"/>
              </a:solidFill>
            </a:endParaRPr>
          </a:p>
        </p:txBody>
      </p:sp>
      <p:sp>
        <p:nvSpPr>
          <p:cNvPr id="24" name="Rectangle 7"/>
          <p:cNvSpPr>
            <a:spLocks noGrp="1"/>
          </p:cNvSpPr>
          <p:nvPr>
            <p:ph type="title"/>
          </p:nvPr>
        </p:nvSpPr>
        <p:spPr>
          <a:xfrm>
            <a:off x="228607"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81683377"/>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1131581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81"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30" bIns="9143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7946871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12392661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90951054"/>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53"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12054811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5"/>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05"/>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1781817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pPr>
                <a:defRPr/>
              </a:pPr>
              <a:t>‹#›</a:t>
            </a:fld>
            <a:endParaRPr lang="en-US" dirty="0"/>
          </a:p>
        </p:txBody>
      </p:sp>
      <p:sp>
        <p:nvSpPr>
          <p:cNvPr id="15" name="Rectangle 14"/>
          <p:cNvSpPr>
            <a:spLocks noGrp="1"/>
          </p:cNvSpPr>
          <p:nvPr>
            <p:ph type="ftr" sz="quarter" idx="33"/>
          </p:nvPr>
        </p:nvSpPr>
        <p:spPr/>
        <p:txBody>
          <a:bodyPr/>
          <a:lstStyle>
            <a:lvl1pPr>
              <a:defRPr/>
            </a:lvl1pPr>
            <a:extLst/>
          </a:lstStyle>
          <a:p>
            <a:pPr>
              <a:defRPr/>
            </a:pPr>
            <a:endParaRPr lang="en-US"/>
          </a:p>
        </p:txBody>
      </p:sp>
    </p:spTree>
    <p:extLst>
      <p:ext uri="{BB962C8B-B14F-4D97-AF65-F5344CB8AC3E}">
        <p14:creationId xmlns:p14="http://schemas.microsoft.com/office/powerpoint/2010/main" val="76247986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1982"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7126354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24429525"/>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1591432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6750981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810439634"/>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7"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121828381"/>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6" y="114300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06" y="114300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66" y="114300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72" y="114300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53630937"/>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61843597"/>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55"/>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05"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53196510"/>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505580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48"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pPr>
                <a:defRPr/>
              </a:pPr>
              <a:t>‹#›</a:t>
            </a:fld>
            <a:endParaRPr lang="en-US" dirty="0"/>
          </a:p>
        </p:txBody>
      </p:sp>
      <p:sp>
        <p:nvSpPr>
          <p:cNvPr id="12" name="Rectangle 11"/>
          <p:cNvSpPr>
            <a:spLocks noGrp="1"/>
          </p:cNvSpPr>
          <p:nvPr>
            <p:ph type="ftr" sz="quarter" idx="27"/>
          </p:nvPr>
        </p:nvSpPr>
        <p:spPr/>
        <p:txBody>
          <a:bodyPr/>
          <a:lstStyle>
            <a:lvl1pPr>
              <a:defRPr/>
            </a:lvl1pPr>
            <a:extLst/>
          </a:lstStyle>
          <a:p>
            <a:pPr>
              <a:defRPr/>
            </a:pPr>
            <a:endParaRPr lang="en-US"/>
          </a:p>
        </p:txBody>
      </p:sp>
    </p:spTree>
    <p:extLst>
      <p:ext uri="{BB962C8B-B14F-4D97-AF65-F5344CB8AC3E}">
        <p14:creationId xmlns:p14="http://schemas.microsoft.com/office/powerpoint/2010/main" val="1370129198"/>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9"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30" rIns="9144" bIns="91430"/>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0485321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9"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6"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30" rIns="9144" bIns="91430"/>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30" rIns="9144" bIns="91430"/>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46563619"/>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30" rIns="9144" bIns="91430"/>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5521954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073259989"/>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444178"/>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ctr"/>
          <a:lstStyle/>
          <a:p>
            <a:pPr algn="ctr"/>
            <a:endParaRPr lang="en-US" sz="3200" i="1">
              <a:solidFill>
                <a:prstClr val="white"/>
              </a:solidFill>
            </a:endParaRPr>
          </a:p>
        </p:txBody>
      </p:sp>
      <p:sp>
        <p:nvSpPr>
          <p:cNvPr id="24" name="Rectangle 7"/>
          <p:cNvSpPr>
            <a:spLocks noGrp="1"/>
          </p:cNvSpPr>
          <p:nvPr>
            <p:ph type="title"/>
          </p:nvPr>
        </p:nvSpPr>
        <p:spPr>
          <a:xfrm>
            <a:off x="228606"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29183055"/>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0275044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80"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32" bIns="91432"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9095109"/>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826611929"/>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7738789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8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93"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pPr>
                <a:defRPr/>
              </a:pPr>
              <a:t>‹#›</a:t>
            </a:fld>
            <a:endParaRPr lang="en-US" dirty="0"/>
          </a:p>
        </p:txBody>
      </p:sp>
      <p:sp>
        <p:nvSpPr>
          <p:cNvPr id="10" name="Rectangle 9"/>
          <p:cNvSpPr>
            <a:spLocks noGrp="1"/>
          </p:cNvSpPr>
          <p:nvPr>
            <p:ph type="ftr" sz="quarter" idx="35"/>
          </p:nvPr>
        </p:nvSpPr>
        <p:spPr/>
        <p:txBody>
          <a:bodyPr/>
          <a:lstStyle>
            <a:lvl1pPr>
              <a:defRPr/>
            </a:lvl1pPr>
            <a:extLst/>
          </a:lstStyle>
          <a:p>
            <a:pPr>
              <a:defRPr/>
            </a:pPr>
            <a:endParaRPr lang="en-US"/>
          </a:p>
        </p:txBody>
      </p:sp>
    </p:spTree>
    <p:extLst>
      <p:ext uri="{BB962C8B-B14F-4D97-AF65-F5344CB8AC3E}">
        <p14:creationId xmlns:p14="http://schemas.microsoft.com/office/powerpoint/2010/main" val="464749525"/>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52"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740872808"/>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4"/>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04"/>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2476055"/>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1981"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71263347"/>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7411745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41972400"/>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9223830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99180954"/>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6"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16957543"/>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5" y="1143005"/>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05" y="1143005"/>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65" y="1143005"/>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71" y="1143005"/>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59463968"/>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3635969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pPr>
                <a:defRPr/>
              </a:pPr>
              <a:t>‹#›</a:t>
            </a:fld>
            <a:endParaRPr lang="en-US" dirty="0"/>
          </a:p>
        </p:txBody>
      </p:sp>
      <p:sp>
        <p:nvSpPr>
          <p:cNvPr id="9" name="Rectangle 8"/>
          <p:cNvSpPr>
            <a:spLocks noGrp="1"/>
          </p:cNvSpPr>
          <p:nvPr>
            <p:ph type="ftr" sz="quarter" idx="26"/>
          </p:nvPr>
        </p:nvSpPr>
        <p:spPr/>
        <p:txBody>
          <a:bodyPr/>
          <a:lstStyle>
            <a:lvl1pPr>
              <a:defRPr/>
            </a:lvl1pPr>
            <a:extLst/>
          </a:lstStyle>
          <a:p>
            <a:pPr>
              <a:defRPr/>
            </a:pPr>
            <a:endParaRPr lang="en-US"/>
          </a:p>
        </p:txBody>
      </p:sp>
    </p:spTree>
    <p:extLst>
      <p:ext uri="{BB962C8B-B14F-4D97-AF65-F5344CB8AC3E}">
        <p14:creationId xmlns:p14="http://schemas.microsoft.com/office/powerpoint/2010/main" val="1213370904"/>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54"/>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04"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26802401"/>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1232123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8"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32" rIns="9144" bIns="91432"/>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2410080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8"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5"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32" rIns="9144" bIns="91432"/>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32" rIns="9144" bIns="91432"/>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47172120"/>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32" rIns="9144" bIns="91432"/>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7538149"/>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584155199"/>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633903"/>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3200" i="1">
              <a:solidFill>
                <a:prstClr val="white"/>
              </a:solidFill>
            </a:endParaRPr>
          </a:p>
        </p:txBody>
      </p:sp>
      <p:sp>
        <p:nvSpPr>
          <p:cNvPr id="24" name="Rectangle 7"/>
          <p:cNvSpPr>
            <a:spLocks noGrp="1"/>
          </p:cNvSpPr>
          <p:nvPr>
            <p:ph type="title"/>
          </p:nvPr>
        </p:nvSpPr>
        <p:spPr>
          <a:xfrm>
            <a:off x="228602"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28721580"/>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76958703"/>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6"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7859434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76"/>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26"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pPr>
                <a:defRPr/>
              </a:pPr>
              <a:t>‹#›</a:t>
            </a:fld>
            <a:endParaRPr lang="en-US" dirty="0"/>
          </a:p>
        </p:txBody>
      </p:sp>
      <p:sp>
        <p:nvSpPr>
          <p:cNvPr id="10" name="Rectangle 9"/>
          <p:cNvSpPr>
            <a:spLocks noGrp="1"/>
          </p:cNvSpPr>
          <p:nvPr>
            <p:ph type="ftr" sz="quarter" idx="31"/>
          </p:nvPr>
        </p:nvSpPr>
        <p:spPr/>
        <p:txBody>
          <a:bodyPr/>
          <a:lstStyle>
            <a:lvl1pPr>
              <a:defRPr/>
            </a:lvl1pPr>
            <a:extLst/>
          </a:lstStyle>
          <a:p>
            <a:pPr>
              <a:defRPr/>
            </a:pPr>
            <a:endParaRPr lang="en-US"/>
          </a:p>
        </p:txBody>
      </p:sp>
    </p:spTree>
    <p:extLst>
      <p:ext uri="{BB962C8B-B14F-4D97-AF65-F5344CB8AC3E}">
        <p14:creationId xmlns:p14="http://schemas.microsoft.com/office/powerpoint/2010/main" val="411631494"/>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877665380"/>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1759316"/>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8"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26103986"/>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21505807"/>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0"/>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1977"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60705628"/>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78622339"/>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81822013"/>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23539181"/>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47608900"/>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2"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7033621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pPr>
                <a:defRPr/>
              </a:pPr>
              <a:t>‹#›</a:t>
            </a:fld>
            <a:endParaRPr lang="en-US" dirty="0"/>
          </a:p>
        </p:txBody>
      </p:sp>
      <p:sp>
        <p:nvSpPr>
          <p:cNvPr id="9" name="Rectangle 8"/>
          <p:cNvSpPr>
            <a:spLocks noGrp="1"/>
          </p:cNvSpPr>
          <p:nvPr>
            <p:ph type="ftr" sz="quarter" idx="33"/>
          </p:nvPr>
        </p:nvSpPr>
        <p:spPr/>
        <p:txBody>
          <a:bodyPr/>
          <a:lstStyle>
            <a:lvl1pPr>
              <a:defRPr/>
            </a:lvl1pPr>
            <a:extLst/>
          </a:lstStyle>
          <a:p>
            <a:pPr>
              <a:defRPr/>
            </a:pPr>
            <a:endParaRPr lang="en-US"/>
          </a:p>
        </p:txBody>
      </p:sp>
    </p:spTree>
    <p:extLst>
      <p:ext uri="{BB962C8B-B14F-4D97-AF65-F5344CB8AC3E}">
        <p14:creationId xmlns:p14="http://schemas.microsoft.com/office/powerpoint/2010/main" val="162539504"/>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6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67"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75506267"/>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8"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8"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8"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00993940"/>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50"/>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00"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8"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02931448"/>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94395525"/>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4"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40" rIns="9144" bIns="91440"/>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11027689"/>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4"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1"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40" rIns="9144" bIns="91440"/>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40" rIns="9144" bIns="91440"/>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54160385"/>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40" rIns="9144" bIns="91440"/>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05177059"/>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852085059"/>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410448"/>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129299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00"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pPr>
                <a:defRPr/>
              </a:pPr>
              <a:t>‹#›</a:t>
            </a:fld>
            <a:endParaRPr lang="en-US" dirty="0"/>
          </a:p>
        </p:txBody>
      </p:sp>
      <p:sp>
        <p:nvSpPr>
          <p:cNvPr id="8" name="Rectangle 7"/>
          <p:cNvSpPr>
            <a:spLocks noGrp="1"/>
          </p:cNvSpPr>
          <p:nvPr>
            <p:ph type="ftr" sz="quarter" idx="18"/>
          </p:nvPr>
        </p:nvSpPr>
        <p:spPr/>
        <p:txBody>
          <a:bodyPr/>
          <a:lstStyle>
            <a:lvl1pPr>
              <a:defRPr/>
            </a:lvl1pPr>
            <a:extLst/>
          </a:lstStyle>
          <a:p>
            <a:pPr>
              <a:defRPr/>
            </a:pPr>
            <a:endParaRPr lang="en-US"/>
          </a:p>
        </p:txBody>
      </p:sp>
    </p:spTree>
    <p:extLst>
      <p:ext uri="{BB962C8B-B14F-4D97-AF65-F5344CB8AC3E}">
        <p14:creationId xmlns:p14="http://schemas.microsoft.com/office/powerpoint/2010/main" val="3361569725"/>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62" tIns="45681" rIns="91362" bIns="45681" anchor="ctr"/>
          <a:lstStyle/>
          <a:p>
            <a:pPr algn="ctr" fontAlgn="base">
              <a:spcBef>
                <a:spcPct val="0"/>
              </a:spcBef>
              <a:spcAft>
                <a:spcPct val="0"/>
              </a:spcAft>
            </a:pPr>
            <a:endParaRPr lang="en-US" sz="3225" i="1">
              <a:solidFill>
                <a:prstClr val="white"/>
              </a:solidFill>
              <a:latin typeface="Century Schoolbook" charset="0"/>
              <a:ea typeface="ＭＳ Ｐゴシック" charset="0"/>
              <a:cs typeface="ＭＳ Ｐゴシック" charset="0"/>
            </a:endParaRPr>
          </a:p>
        </p:txBody>
      </p:sp>
      <p:sp>
        <p:nvSpPr>
          <p:cNvPr id="24" name="Rectangle 7"/>
          <p:cNvSpPr>
            <a:spLocks noGrp="1"/>
          </p:cNvSpPr>
          <p:nvPr>
            <p:ph type="title"/>
          </p:nvPr>
        </p:nvSpPr>
        <p:spPr>
          <a:xfrm>
            <a:off x="228641"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16757376"/>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12192">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1483545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15"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121816" bIns="121816"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49565016"/>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132939831"/>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22940771"/>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87"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145886747"/>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39"/>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39"/>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1902162"/>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16"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76142806"/>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5911531"/>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2652519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00"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27"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pPr>
                <a:defRPr/>
              </a:pPr>
              <a:t>‹#›</a:t>
            </a:fld>
            <a:endParaRPr lang="en-US" dirty="0"/>
          </a:p>
        </p:txBody>
      </p:sp>
      <p:sp>
        <p:nvSpPr>
          <p:cNvPr id="11" name="Rectangle 10"/>
          <p:cNvSpPr>
            <a:spLocks noGrp="1"/>
          </p:cNvSpPr>
          <p:nvPr>
            <p:ph type="ftr" sz="quarter" idx="19"/>
          </p:nvPr>
        </p:nvSpPr>
        <p:spPr/>
        <p:txBody>
          <a:bodyPr/>
          <a:lstStyle>
            <a:lvl1pPr>
              <a:defRPr/>
            </a:lvl1pPr>
            <a:extLst/>
          </a:lstStyle>
          <a:p>
            <a:pPr>
              <a:defRPr/>
            </a:pPr>
            <a:endParaRPr lang="en-US"/>
          </a:p>
        </p:txBody>
      </p:sp>
    </p:spTree>
    <p:extLst>
      <p:ext uri="{BB962C8B-B14F-4D97-AF65-F5344CB8AC3E}">
        <p14:creationId xmlns:p14="http://schemas.microsoft.com/office/powerpoint/2010/main" val="88634486"/>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582855676"/>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575"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575"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575"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575"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7061868"/>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61"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20490545"/>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35"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40"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100"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206"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65118926"/>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240399331"/>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89"/>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39"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14907540"/>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95494211"/>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13"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121816" rIns="12192" bIns="121816"/>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005639868"/>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13"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40"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121816" rIns="12192" bIns="121816"/>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121816" rIns="12192" bIns="121816"/>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44522082"/>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121816" rIns="12192" bIns="121816"/>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173923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pPr>
                <a:defRPr/>
              </a:pPr>
              <a:t>‹#›</a:t>
            </a:fld>
            <a:endParaRPr lang="en-US" dirty="0"/>
          </a:p>
        </p:txBody>
      </p:sp>
      <p:sp>
        <p:nvSpPr>
          <p:cNvPr id="8" name="Rectangle 7"/>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16271835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pPr>
                <a:defRPr/>
              </a:pPr>
              <a:t>‹#›</a:t>
            </a:fld>
            <a:endParaRPr lang="en-US" dirty="0"/>
          </a:p>
        </p:txBody>
      </p:sp>
      <p:sp>
        <p:nvSpPr>
          <p:cNvPr id="7" name="Rectangle 6"/>
          <p:cNvSpPr>
            <a:spLocks noGrp="1"/>
          </p:cNvSpPr>
          <p:nvPr>
            <p:ph type="ftr" sz="quarter" idx="33"/>
          </p:nvPr>
        </p:nvSpPr>
        <p:spPr/>
        <p:txBody>
          <a:bodyPr/>
          <a:lstStyle>
            <a:lvl1pPr>
              <a:defRPr/>
            </a:lvl1pPr>
            <a:extLst/>
          </a:lstStyle>
          <a:p>
            <a:pPr>
              <a:defRPr/>
            </a:pPr>
            <a:endParaRPr lang="en-US"/>
          </a:p>
        </p:txBody>
      </p:sp>
    </p:spTree>
    <p:extLst>
      <p:ext uri="{BB962C8B-B14F-4D97-AF65-F5344CB8AC3E}">
        <p14:creationId xmlns:p14="http://schemas.microsoft.com/office/powerpoint/2010/main" val="4245228107"/>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031234224"/>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822694"/>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62" tIns="45681" rIns="91362" bIns="45681" anchor="ctr"/>
          <a:lstStyle/>
          <a:p>
            <a:pPr algn="ctr" defTabSz="685613" fontAlgn="base">
              <a:spcBef>
                <a:spcPct val="0"/>
              </a:spcBef>
              <a:spcAft>
                <a:spcPct val="0"/>
              </a:spcAft>
            </a:pPr>
            <a:endParaRPr lang="en-US" sz="3225" i="1">
              <a:solidFill>
                <a:prstClr val="white"/>
              </a:solidFill>
              <a:latin typeface="Century Schoolbook" charset="0"/>
              <a:ea typeface="ＭＳ Ｐゴシック" charset="0"/>
              <a:cs typeface="ＭＳ Ｐゴシック" charset="0"/>
            </a:endParaRPr>
          </a:p>
        </p:txBody>
      </p:sp>
      <p:sp>
        <p:nvSpPr>
          <p:cNvPr id="24" name="Rectangle 7"/>
          <p:cNvSpPr>
            <a:spLocks noGrp="1"/>
          </p:cNvSpPr>
          <p:nvPr>
            <p:ph type="title"/>
          </p:nvPr>
        </p:nvSpPr>
        <p:spPr>
          <a:xfrm>
            <a:off x="228641"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11734036"/>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12192">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18339655"/>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15"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121816" bIns="121816"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835841432"/>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155216978"/>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85741249"/>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87"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6272605"/>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39"/>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39"/>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565316384"/>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16"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2377503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t>ICHEP2020</a:t>
            </a:r>
          </a:p>
        </p:txBody>
      </p:sp>
      <p:sp>
        <p:nvSpPr>
          <p:cNvPr id="5" name="Rectangle 19"/>
          <p:cNvSpPr>
            <a:spLocks noGrp="1"/>
          </p:cNvSpPr>
          <p:nvPr>
            <p:ph type="ftr" sz="quarter" idx="11"/>
          </p:nvPr>
        </p:nvSpPr>
        <p:spPr/>
        <p:txBody>
          <a:bodyPr/>
          <a:lstStyle>
            <a:lvl1pPr>
              <a:defRPr/>
            </a:lvl1pPr>
            <a:extLst/>
          </a:lstStyle>
          <a:p>
            <a:pPr>
              <a:defRPr/>
            </a:pPr>
            <a:endParaRPr lang="en-US"/>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pPr>
                <a:defRPr/>
              </a:pPr>
              <a:t>‹#›</a:t>
            </a:fld>
            <a:endParaRPr lang="en-US" dirty="0"/>
          </a:p>
        </p:txBody>
      </p:sp>
    </p:spTree>
    <p:extLst>
      <p:ext uri="{BB962C8B-B14F-4D97-AF65-F5344CB8AC3E}">
        <p14:creationId xmlns:p14="http://schemas.microsoft.com/office/powerpoint/2010/main" val="1732965724"/>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71511694"/>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55448437"/>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13206503"/>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575"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575"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575"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575"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05779438"/>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61"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284274606"/>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35"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40"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100"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206"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32116779"/>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41440339"/>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89"/>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39"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40989429"/>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25380318"/>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13"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121816" rIns="12192" bIns="121816"/>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0900407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545977"/>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13"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40"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121816" rIns="12192" bIns="121816"/>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121816" rIns="12192" bIns="121816"/>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131327392"/>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121816" rIns="12192" bIns="121816"/>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656141487"/>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821613513"/>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491846"/>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64" tIns="45682" rIns="91364" bIns="45682" anchor="ctr"/>
          <a:lstStyle/>
          <a:p>
            <a:pPr algn="ctr" defTabSz="685290" fontAlgn="base">
              <a:spcBef>
                <a:spcPct val="0"/>
              </a:spcBef>
              <a:spcAft>
                <a:spcPct val="0"/>
              </a:spcAft>
            </a:pPr>
            <a:endParaRPr lang="en-US" sz="3225" i="1">
              <a:solidFill>
                <a:prstClr val="white"/>
              </a:solidFill>
              <a:latin typeface="Century Schoolbook" charset="0"/>
              <a:ea typeface="ＭＳ Ｐゴシック" charset="0"/>
              <a:cs typeface="ＭＳ Ｐゴシック" charset="0"/>
            </a:endParaRPr>
          </a:p>
        </p:txBody>
      </p:sp>
      <p:sp>
        <p:nvSpPr>
          <p:cNvPr id="24" name="Rectangle 7"/>
          <p:cNvSpPr>
            <a:spLocks noGrp="1"/>
          </p:cNvSpPr>
          <p:nvPr>
            <p:ph type="title"/>
          </p:nvPr>
        </p:nvSpPr>
        <p:spPr>
          <a:xfrm>
            <a:off x="228640"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86013097"/>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12192">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33733665"/>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14"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121818" bIns="12181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82791328"/>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4019728097"/>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28729453"/>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86"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51749574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8" tIns="45694" rIns="91388" bIns="45694" anchor="ctr"/>
          <a:lstStyle/>
          <a:p>
            <a:pPr algn="ctr"/>
            <a:endParaRPr lang="en-US" sz="3200" i="1">
              <a:solidFill>
                <a:prstClr val="white"/>
              </a:solidFill>
            </a:endParaRPr>
          </a:p>
        </p:txBody>
      </p:sp>
      <p:sp>
        <p:nvSpPr>
          <p:cNvPr id="24" name="Rectangle 7"/>
          <p:cNvSpPr>
            <a:spLocks noGrp="1"/>
          </p:cNvSpPr>
          <p:nvPr>
            <p:ph type="title"/>
          </p:nvPr>
        </p:nvSpPr>
        <p:spPr>
          <a:xfrm>
            <a:off x="228628"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65949844"/>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38"/>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38"/>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66441640"/>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15"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01472198"/>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48239830"/>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94148875"/>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03986826"/>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575"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575"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575"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575"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2695125"/>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60"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65746750"/>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35" y="1143039"/>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39" y="1143039"/>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99" y="1143039"/>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205" y="1143039"/>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071247007"/>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28198108"/>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88"/>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38"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066511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44394773"/>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99249379"/>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12"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121818" rIns="12192" bIns="12181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45163540"/>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12"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39"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121818" rIns="12192" bIns="121818"/>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121818" rIns="12192" bIns="121818"/>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18233277"/>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121818" rIns="12192" bIns="12181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4605585"/>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644647341"/>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989433"/>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689B-3AB6-9842-A81F-B0A5E288640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9C8C1A6-7787-0B42-8EEA-AF9BEBF7DFD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5918A8D-A2F1-3C4B-BEC2-303463BB003C}"/>
              </a:ext>
            </a:extLst>
          </p:cNvPr>
          <p:cNvSpPr>
            <a:spLocks noGrp="1"/>
          </p:cNvSpPr>
          <p:nvPr>
            <p:ph type="dt" sz="half" idx="10"/>
          </p:nvPr>
        </p:nvSpPr>
        <p:spPr/>
        <p:txBody>
          <a:bodyPr/>
          <a:lstStyle/>
          <a:p>
            <a:r>
              <a:rPr lang="en-US"/>
              <a:t>ICHEP2020</a:t>
            </a:r>
          </a:p>
        </p:txBody>
      </p:sp>
      <p:sp>
        <p:nvSpPr>
          <p:cNvPr id="5" name="Footer Placeholder 4">
            <a:extLst>
              <a:ext uri="{FF2B5EF4-FFF2-40B4-BE49-F238E27FC236}">
                <a16:creationId xmlns:a16="http://schemas.microsoft.com/office/drawing/2014/main" id="{AD8F5639-8D7C-8F49-9C8D-9A2EACC58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33260-F1CC-5A49-B162-94C66BE92526}"/>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9890002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9A42-B4A6-1E49-9770-99DCFC53C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98AB2-5905-264A-85CB-539E5D7F5A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CB5ED-2593-4643-8895-13B264DBF400}"/>
              </a:ext>
            </a:extLst>
          </p:cNvPr>
          <p:cNvSpPr>
            <a:spLocks noGrp="1"/>
          </p:cNvSpPr>
          <p:nvPr>
            <p:ph type="dt" sz="half" idx="10"/>
          </p:nvPr>
        </p:nvSpPr>
        <p:spPr/>
        <p:txBody>
          <a:bodyPr/>
          <a:lstStyle/>
          <a:p>
            <a:r>
              <a:rPr lang="en-US"/>
              <a:t>ICHEP2020</a:t>
            </a:r>
          </a:p>
        </p:txBody>
      </p:sp>
      <p:sp>
        <p:nvSpPr>
          <p:cNvPr id="5" name="Footer Placeholder 4">
            <a:extLst>
              <a:ext uri="{FF2B5EF4-FFF2-40B4-BE49-F238E27FC236}">
                <a16:creationId xmlns:a16="http://schemas.microsoft.com/office/drawing/2014/main" id="{4900F534-E41D-2A4A-8EBC-1E2507365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31E57-FCEA-8D40-9C82-BF83923853B0}"/>
              </a:ext>
            </a:extLst>
          </p:cNvPr>
          <p:cNvSpPr>
            <a:spLocks noGrp="1"/>
          </p:cNvSpPr>
          <p:nvPr>
            <p:ph type="sldNum" sz="quarter" idx="12"/>
          </p:nvPr>
        </p:nvSpPr>
        <p:spPr>
          <a:xfrm>
            <a:off x="7086600" y="4888706"/>
            <a:ext cx="2057400" cy="273844"/>
          </a:xfrm>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6695653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68B3-13B0-D94E-B73C-92F4DAC7162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C611FD0-F415-A246-A895-186BDC15B44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8B722D-3101-E64A-AB1B-F23B7EDFDAAF}"/>
              </a:ext>
            </a:extLst>
          </p:cNvPr>
          <p:cNvSpPr>
            <a:spLocks noGrp="1"/>
          </p:cNvSpPr>
          <p:nvPr>
            <p:ph type="dt" sz="half" idx="10"/>
          </p:nvPr>
        </p:nvSpPr>
        <p:spPr/>
        <p:txBody>
          <a:bodyPr/>
          <a:lstStyle/>
          <a:p>
            <a:r>
              <a:rPr lang="en-US"/>
              <a:t>ICHEP2020</a:t>
            </a:r>
          </a:p>
        </p:txBody>
      </p:sp>
      <p:sp>
        <p:nvSpPr>
          <p:cNvPr id="5" name="Footer Placeholder 4">
            <a:extLst>
              <a:ext uri="{FF2B5EF4-FFF2-40B4-BE49-F238E27FC236}">
                <a16:creationId xmlns:a16="http://schemas.microsoft.com/office/drawing/2014/main" id="{6AA30E9C-99E5-804B-B61E-8F7746840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7CE481-60A7-1745-87DF-0E0C301A9B74}"/>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76914160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CE7AF-B2F5-6542-8E17-4E9570E0F7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E509FA-11D4-E945-92A9-6C821586564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2D3DB7-027D-0547-8CCB-20CF1E1A4F14}"/>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C74636-05F0-D348-B996-AC00831BEC70}"/>
              </a:ext>
            </a:extLst>
          </p:cNvPr>
          <p:cNvSpPr>
            <a:spLocks noGrp="1"/>
          </p:cNvSpPr>
          <p:nvPr>
            <p:ph type="dt" sz="half" idx="10"/>
          </p:nvPr>
        </p:nvSpPr>
        <p:spPr/>
        <p:txBody>
          <a:bodyPr/>
          <a:lstStyle/>
          <a:p>
            <a:r>
              <a:rPr lang="en-US"/>
              <a:t>ICHEP2020</a:t>
            </a:r>
          </a:p>
        </p:txBody>
      </p:sp>
      <p:sp>
        <p:nvSpPr>
          <p:cNvPr id="6" name="Footer Placeholder 5">
            <a:extLst>
              <a:ext uri="{FF2B5EF4-FFF2-40B4-BE49-F238E27FC236}">
                <a16:creationId xmlns:a16="http://schemas.microsoft.com/office/drawing/2014/main" id="{499C9C9E-4A54-DF42-9700-A9BCFF7ADB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74095-3193-E940-94A4-CF4BC8291FCE}"/>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3388729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02"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388" bIns="9138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76215105"/>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F99F-B967-6347-BC31-466CE79B9AE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334E04-C201-3149-AA31-A618CA34162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6E6E1E69-87D5-3D4F-9C24-E9983F6F0F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C184C3-DCE3-5840-A982-79DBFBF7B54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6FF74DC-2282-6B49-9034-6D22B422B713}"/>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928382-FBFC-4F4A-8FDC-23EE3630758D}"/>
              </a:ext>
            </a:extLst>
          </p:cNvPr>
          <p:cNvSpPr>
            <a:spLocks noGrp="1"/>
          </p:cNvSpPr>
          <p:nvPr>
            <p:ph type="dt" sz="half" idx="10"/>
          </p:nvPr>
        </p:nvSpPr>
        <p:spPr/>
        <p:txBody>
          <a:bodyPr/>
          <a:lstStyle/>
          <a:p>
            <a:r>
              <a:rPr lang="en-US"/>
              <a:t>ICHEP2020</a:t>
            </a:r>
          </a:p>
        </p:txBody>
      </p:sp>
      <p:sp>
        <p:nvSpPr>
          <p:cNvPr id="8" name="Footer Placeholder 7">
            <a:extLst>
              <a:ext uri="{FF2B5EF4-FFF2-40B4-BE49-F238E27FC236}">
                <a16:creationId xmlns:a16="http://schemas.microsoft.com/office/drawing/2014/main" id="{5D8B6598-AF97-074C-A3B3-FD963A26B2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8CDC7F-BEB5-0847-A9AE-99640D469E3F}"/>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5883778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2ED5-6788-734A-9AD5-9BF11D3C93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238884-8822-ED4B-BF75-07DE76FBB777}"/>
              </a:ext>
            </a:extLst>
          </p:cNvPr>
          <p:cNvSpPr>
            <a:spLocks noGrp="1"/>
          </p:cNvSpPr>
          <p:nvPr>
            <p:ph type="dt" sz="half" idx="10"/>
          </p:nvPr>
        </p:nvSpPr>
        <p:spPr/>
        <p:txBody>
          <a:bodyPr/>
          <a:lstStyle/>
          <a:p>
            <a:r>
              <a:rPr lang="en-US"/>
              <a:t>ICHEP2020</a:t>
            </a:r>
          </a:p>
        </p:txBody>
      </p:sp>
      <p:sp>
        <p:nvSpPr>
          <p:cNvPr id="4" name="Footer Placeholder 3">
            <a:extLst>
              <a:ext uri="{FF2B5EF4-FFF2-40B4-BE49-F238E27FC236}">
                <a16:creationId xmlns:a16="http://schemas.microsoft.com/office/drawing/2014/main" id="{112912DC-5C5C-5C4D-B4E4-EA52083055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ECC526-0EAA-1D4F-A45C-30F921757AFA}"/>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14716800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552FE4-C6DA-2D42-BF6A-99AAF72472A0}"/>
              </a:ext>
            </a:extLst>
          </p:cNvPr>
          <p:cNvSpPr>
            <a:spLocks noGrp="1"/>
          </p:cNvSpPr>
          <p:nvPr>
            <p:ph type="dt" sz="half" idx="10"/>
          </p:nvPr>
        </p:nvSpPr>
        <p:spPr/>
        <p:txBody>
          <a:bodyPr/>
          <a:lstStyle/>
          <a:p>
            <a:r>
              <a:rPr lang="en-US"/>
              <a:t>ICHEP2020</a:t>
            </a:r>
          </a:p>
        </p:txBody>
      </p:sp>
      <p:sp>
        <p:nvSpPr>
          <p:cNvPr id="3" name="Footer Placeholder 2">
            <a:extLst>
              <a:ext uri="{FF2B5EF4-FFF2-40B4-BE49-F238E27FC236}">
                <a16:creationId xmlns:a16="http://schemas.microsoft.com/office/drawing/2014/main" id="{458FA4A4-7041-DB47-920B-76E0ACF4D7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AE6036-ACF2-1346-9995-BCE5673678C3}"/>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359922114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50A9C-C453-404C-A4EA-C462588EB8E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7ABFF3B-EDBE-4B4C-BB15-3862576C615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BDA482-A227-C84B-8792-3B6AB434CDC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BAE55C6-7F06-BB45-940D-0ECBBEFF2BCA}"/>
              </a:ext>
            </a:extLst>
          </p:cNvPr>
          <p:cNvSpPr>
            <a:spLocks noGrp="1"/>
          </p:cNvSpPr>
          <p:nvPr>
            <p:ph type="dt" sz="half" idx="10"/>
          </p:nvPr>
        </p:nvSpPr>
        <p:spPr/>
        <p:txBody>
          <a:bodyPr/>
          <a:lstStyle/>
          <a:p>
            <a:r>
              <a:rPr lang="en-US"/>
              <a:t>ICHEP2020</a:t>
            </a:r>
          </a:p>
        </p:txBody>
      </p:sp>
      <p:sp>
        <p:nvSpPr>
          <p:cNvPr id="6" name="Footer Placeholder 5">
            <a:extLst>
              <a:ext uri="{FF2B5EF4-FFF2-40B4-BE49-F238E27FC236}">
                <a16:creationId xmlns:a16="http://schemas.microsoft.com/office/drawing/2014/main" id="{C5BB3138-737B-704A-A11C-1AD798087B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B8CAE6-509C-DC48-B586-39B5D20B9B6F}"/>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297124871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A5F70-F592-044A-93AA-1698B981B87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CB2A180-59DD-A44C-BFDF-94CB5FA46E9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E01FDD0-02CA-824B-9AA4-C9C77FD0275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27DC3A0-67C2-5440-A01A-007C84091313}"/>
              </a:ext>
            </a:extLst>
          </p:cNvPr>
          <p:cNvSpPr>
            <a:spLocks noGrp="1"/>
          </p:cNvSpPr>
          <p:nvPr>
            <p:ph type="dt" sz="half" idx="10"/>
          </p:nvPr>
        </p:nvSpPr>
        <p:spPr/>
        <p:txBody>
          <a:bodyPr/>
          <a:lstStyle/>
          <a:p>
            <a:r>
              <a:rPr lang="en-US"/>
              <a:t>ICHEP2020</a:t>
            </a:r>
          </a:p>
        </p:txBody>
      </p:sp>
      <p:sp>
        <p:nvSpPr>
          <p:cNvPr id="6" name="Footer Placeholder 5">
            <a:extLst>
              <a:ext uri="{FF2B5EF4-FFF2-40B4-BE49-F238E27FC236}">
                <a16:creationId xmlns:a16="http://schemas.microsoft.com/office/drawing/2014/main" id="{FEC4F73F-8C8D-5448-A70B-8DBF5FEFB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44C184-C978-1640-AD01-975DB747A5A8}"/>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189224945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70DFA-87C8-F14E-BB89-063B9D060B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14296C-C0A3-CD48-B0D5-B739068703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6A3FC-0F07-4043-9A23-4B2950EB1FB4}"/>
              </a:ext>
            </a:extLst>
          </p:cNvPr>
          <p:cNvSpPr>
            <a:spLocks noGrp="1"/>
          </p:cNvSpPr>
          <p:nvPr>
            <p:ph type="dt" sz="half" idx="10"/>
          </p:nvPr>
        </p:nvSpPr>
        <p:spPr/>
        <p:txBody>
          <a:bodyPr/>
          <a:lstStyle/>
          <a:p>
            <a:r>
              <a:rPr lang="en-US"/>
              <a:t>ICHEP2020</a:t>
            </a:r>
          </a:p>
        </p:txBody>
      </p:sp>
      <p:sp>
        <p:nvSpPr>
          <p:cNvPr id="5" name="Footer Placeholder 4">
            <a:extLst>
              <a:ext uri="{FF2B5EF4-FFF2-40B4-BE49-F238E27FC236}">
                <a16:creationId xmlns:a16="http://schemas.microsoft.com/office/drawing/2014/main" id="{12E36BA8-6F28-604F-9064-AE3270FD85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90B14-7AE5-6549-86CB-1E2B882C95CF}"/>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402183739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010967-799D-7A44-B287-5D0220AD51E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8FD8B-FA21-8446-A0CD-E1EB740FF9C7}"/>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38F1B-3427-7645-A8BB-8BF8A65044EC}"/>
              </a:ext>
            </a:extLst>
          </p:cNvPr>
          <p:cNvSpPr>
            <a:spLocks noGrp="1"/>
          </p:cNvSpPr>
          <p:nvPr>
            <p:ph type="dt" sz="half" idx="10"/>
          </p:nvPr>
        </p:nvSpPr>
        <p:spPr/>
        <p:txBody>
          <a:bodyPr/>
          <a:lstStyle/>
          <a:p>
            <a:r>
              <a:rPr lang="en-US"/>
              <a:t>ICHEP2020</a:t>
            </a:r>
          </a:p>
        </p:txBody>
      </p:sp>
      <p:sp>
        <p:nvSpPr>
          <p:cNvPr id="5" name="Footer Placeholder 4">
            <a:extLst>
              <a:ext uri="{FF2B5EF4-FFF2-40B4-BE49-F238E27FC236}">
                <a16:creationId xmlns:a16="http://schemas.microsoft.com/office/drawing/2014/main" id="{A32BF2DD-5D58-3A4F-A3C4-301F519B9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CD9B4-1137-754B-9B6B-2AE56F6BF2BE}"/>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237722175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89B578B7-736A-4BE7-B0DE-A42BFC435B99}" type="datetimeFigureOut">
              <a:rPr lang="fr-FR" smtClean="0"/>
              <a:t>24/04/2023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75591E-BFBC-421B-B519-D4E2FD1F678B}" type="slidenum">
              <a:rPr lang="fr-FR" smtClean="0"/>
              <a:t>‹#›</a:t>
            </a:fld>
            <a:endParaRPr lang="fr-FR"/>
          </a:p>
        </p:txBody>
      </p:sp>
    </p:spTree>
    <p:extLst>
      <p:ext uri="{BB962C8B-B14F-4D97-AF65-F5344CB8AC3E}">
        <p14:creationId xmlns:p14="http://schemas.microsoft.com/office/powerpoint/2010/main" val="370328208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9B578B7-736A-4BE7-B0DE-A42BFC435B99}" type="datetimeFigureOut">
              <a:rPr lang="fr-FR" smtClean="0"/>
              <a:t>24/04/2023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75591E-BFBC-421B-B519-D4E2FD1F678B}" type="slidenum">
              <a:rPr lang="fr-FR" smtClean="0"/>
              <a:t>‹#›</a:t>
            </a:fld>
            <a:endParaRPr lang="fr-FR"/>
          </a:p>
        </p:txBody>
      </p:sp>
    </p:spTree>
    <p:extLst>
      <p:ext uri="{BB962C8B-B14F-4D97-AF65-F5344CB8AC3E}">
        <p14:creationId xmlns:p14="http://schemas.microsoft.com/office/powerpoint/2010/main" val="14171509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282304"/>
            <a:ext cx="7886700" cy="2139553"/>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89B578B7-736A-4BE7-B0DE-A42BFC435B99}" type="datetimeFigureOut">
              <a:rPr lang="fr-FR" smtClean="0"/>
              <a:t>24/04/2023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75591E-BFBC-421B-B519-D4E2FD1F678B}" type="slidenum">
              <a:rPr lang="fr-FR" smtClean="0"/>
              <a:t>‹#›</a:t>
            </a:fld>
            <a:endParaRPr lang="fr-FR"/>
          </a:p>
        </p:txBody>
      </p:sp>
    </p:spTree>
    <p:extLst>
      <p:ext uri="{BB962C8B-B14F-4D97-AF65-F5344CB8AC3E}">
        <p14:creationId xmlns:p14="http://schemas.microsoft.com/office/powerpoint/2010/main" val="3110468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73248056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369219"/>
            <a:ext cx="3886200" cy="326350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9150" y="1369219"/>
            <a:ext cx="3886200" cy="326350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9B578B7-736A-4BE7-B0DE-A42BFC435B99}" type="datetimeFigureOut">
              <a:rPr lang="fr-FR" smtClean="0"/>
              <a:t>24/04/2023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75591E-BFBC-421B-B519-D4E2FD1F678B}" type="slidenum">
              <a:rPr lang="fr-FR" smtClean="0"/>
              <a:t>‹#›</a:t>
            </a:fld>
            <a:endParaRPr lang="fr-FR"/>
          </a:p>
        </p:txBody>
      </p:sp>
    </p:spTree>
    <p:extLst>
      <p:ext uri="{BB962C8B-B14F-4D97-AF65-F5344CB8AC3E}">
        <p14:creationId xmlns:p14="http://schemas.microsoft.com/office/powerpoint/2010/main" val="135029004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273844"/>
            <a:ext cx="7886700" cy="994172"/>
          </a:xfrm>
        </p:spPr>
        <p:txBody>
          <a:bodyPr/>
          <a:lstStyle/>
          <a:p>
            <a:r>
              <a:rPr lang="fr-FR"/>
              <a:t>Modifiez le style du titre</a:t>
            </a:r>
          </a:p>
        </p:txBody>
      </p:sp>
      <p:sp>
        <p:nvSpPr>
          <p:cNvPr id="3" name="Espace réservé du texte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p:cNvSpPr>
            <a:spLocks noGrp="1"/>
          </p:cNvSpPr>
          <p:nvPr>
            <p:ph sz="half" idx="2"/>
          </p:nvPr>
        </p:nvSpPr>
        <p:spPr>
          <a:xfrm>
            <a:off x="629842" y="1878806"/>
            <a:ext cx="3868340" cy="27634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p:cNvSpPr>
            <a:spLocks noGrp="1"/>
          </p:cNvSpPr>
          <p:nvPr>
            <p:ph sz="quarter" idx="4"/>
          </p:nvPr>
        </p:nvSpPr>
        <p:spPr>
          <a:xfrm>
            <a:off x="4629150" y="1878806"/>
            <a:ext cx="3887391" cy="27634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89B578B7-736A-4BE7-B0DE-A42BFC435B99}" type="datetimeFigureOut">
              <a:rPr lang="fr-FR" smtClean="0"/>
              <a:t>24/04/2023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775591E-BFBC-421B-B519-D4E2FD1F678B}" type="slidenum">
              <a:rPr lang="fr-FR" smtClean="0"/>
              <a:t>‹#›</a:t>
            </a:fld>
            <a:endParaRPr lang="fr-FR"/>
          </a:p>
        </p:txBody>
      </p:sp>
    </p:spTree>
    <p:extLst>
      <p:ext uri="{BB962C8B-B14F-4D97-AF65-F5344CB8AC3E}">
        <p14:creationId xmlns:p14="http://schemas.microsoft.com/office/powerpoint/2010/main" val="304564113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89B578B7-736A-4BE7-B0DE-A42BFC435B99}" type="datetimeFigureOut">
              <a:rPr lang="fr-FR" smtClean="0"/>
              <a:t>24/04/2023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775591E-BFBC-421B-B519-D4E2FD1F678B}" type="slidenum">
              <a:rPr lang="fr-FR" smtClean="0"/>
              <a:t>‹#›</a:t>
            </a:fld>
            <a:endParaRPr lang="fr-FR"/>
          </a:p>
        </p:txBody>
      </p:sp>
    </p:spTree>
    <p:extLst>
      <p:ext uri="{BB962C8B-B14F-4D97-AF65-F5344CB8AC3E}">
        <p14:creationId xmlns:p14="http://schemas.microsoft.com/office/powerpoint/2010/main" val="48726289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9B578B7-736A-4BE7-B0DE-A42BFC435B99}" type="datetimeFigureOut">
              <a:rPr lang="fr-FR" smtClean="0"/>
              <a:t>24/04/2023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775591E-BFBC-421B-B519-D4E2FD1F678B}" type="slidenum">
              <a:rPr lang="fr-FR" smtClean="0"/>
              <a:t>‹#›</a:t>
            </a:fld>
            <a:endParaRPr lang="fr-FR"/>
          </a:p>
        </p:txBody>
      </p:sp>
    </p:spTree>
    <p:extLst>
      <p:ext uri="{BB962C8B-B14F-4D97-AF65-F5344CB8AC3E}">
        <p14:creationId xmlns:p14="http://schemas.microsoft.com/office/powerpoint/2010/main" val="188481614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342900"/>
            <a:ext cx="2949178" cy="120015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89B578B7-736A-4BE7-B0DE-A42BFC435B99}" type="datetimeFigureOut">
              <a:rPr lang="fr-FR" smtClean="0"/>
              <a:t>24/04/2023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75591E-BFBC-421B-B519-D4E2FD1F678B}" type="slidenum">
              <a:rPr lang="fr-FR" smtClean="0"/>
              <a:t>‹#›</a:t>
            </a:fld>
            <a:endParaRPr lang="fr-FR"/>
          </a:p>
        </p:txBody>
      </p:sp>
    </p:spTree>
    <p:extLst>
      <p:ext uri="{BB962C8B-B14F-4D97-AF65-F5344CB8AC3E}">
        <p14:creationId xmlns:p14="http://schemas.microsoft.com/office/powerpoint/2010/main" val="333726436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342900"/>
            <a:ext cx="2949178" cy="120015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89B578B7-736A-4BE7-B0DE-A42BFC435B99}" type="datetimeFigureOut">
              <a:rPr lang="fr-FR" smtClean="0"/>
              <a:t>24/04/2023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75591E-BFBC-421B-B519-D4E2FD1F678B}" type="slidenum">
              <a:rPr lang="fr-FR" smtClean="0"/>
              <a:t>‹#›</a:t>
            </a:fld>
            <a:endParaRPr lang="fr-FR"/>
          </a:p>
        </p:txBody>
      </p:sp>
    </p:spTree>
    <p:extLst>
      <p:ext uri="{BB962C8B-B14F-4D97-AF65-F5344CB8AC3E}">
        <p14:creationId xmlns:p14="http://schemas.microsoft.com/office/powerpoint/2010/main" val="350147798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9B578B7-736A-4BE7-B0DE-A42BFC435B99}" type="datetimeFigureOut">
              <a:rPr lang="fr-FR" smtClean="0"/>
              <a:t>24/04/2023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75591E-BFBC-421B-B519-D4E2FD1F678B}" type="slidenum">
              <a:rPr lang="fr-FR" smtClean="0"/>
              <a:t>‹#›</a:t>
            </a:fld>
            <a:endParaRPr lang="fr-FR"/>
          </a:p>
        </p:txBody>
      </p:sp>
    </p:spTree>
    <p:extLst>
      <p:ext uri="{BB962C8B-B14F-4D97-AF65-F5344CB8AC3E}">
        <p14:creationId xmlns:p14="http://schemas.microsoft.com/office/powerpoint/2010/main" val="401454765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273844"/>
            <a:ext cx="1971675" cy="4358879"/>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273844"/>
            <a:ext cx="5800725" cy="4358879"/>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9B578B7-736A-4BE7-B0DE-A42BFC435B99}" type="datetimeFigureOut">
              <a:rPr lang="fr-FR" smtClean="0"/>
              <a:t>24/04/2023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75591E-BFBC-421B-B519-D4E2FD1F678B}" type="slidenum">
              <a:rPr lang="fr-FR" smtClean="0"/>
              <a:t>‹#›</a:t>
            </a:fld>
            <a:endParaRPr lang="fr-FR"/>
          </a:p>
        </p:txBody>
      </p:sp>
    </p:spTree>
    <p:extLst>
      <p:ext uri="{BB962C8B-B14F-4D97-AF65-F5344CB8AC3E}">
        <p14:creationId xmlns:p14="http://schemas.microsoft.com/office/powerpoint/2010/main" val="1676186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9673006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74"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5747168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532359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02"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388" bIns="9138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pPr>
                <a:defRPr/>
              </a:pPr>
              <a:t>‹#›</a:t>
            </a:fld>
            <a:endParaRPr lang="en-US" dirty="0"/>
          </a:p>
        </p:txBody>
      </p:sp>
      <p:sp>
        <p:nvSpPr>
          <p:cNvPr id="6" name="Rectangle 5"/>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248277170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03"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4253883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2131391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9430680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8313202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110130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48"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4539741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8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93"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18705964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78379286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76"/>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26"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54696937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7411658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60668785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00"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2779990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00"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27"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3299083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38570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81162341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78479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511214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8" tIns="45694" rIns="91388" bIns="45694" anchor="ctr"/>
          <a:lstStyle/>
          <a:p>
            <a:pPr algn="ctr"/>
            <a:endParaRPr lang="en-US" sz="3200" i="1">
              <a:solidFill>
                <a:prstClr val="white"/>
              </a:solidFill>
            </a:endParaRPr>
          </a:p>
        </p:txBody>
      </p:sp>
      <p:sp>
        <p:nvSpPr>
          <p:cNvPr id="24" name="Rectangle 7"/>
          <p:cNvSpPr>
            <a:spLocks noGrp="1"/>
          </p:cNvSpPr>
          <p:nvPr>
            <p:ph type="title"/>
          </p:nvPr>
        </p:nvSpPr>
        <p:spPr>
          <a:xfrm>
            <a:off x="228628"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176314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2751405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02"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388" bIns="9138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5063584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33430268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pPr>
                <a:defRPr/>
              </a:pPr>
              <a:t>‹#›</a:t>
            </a:fld>
            <a:endParaRPr lang="en-US" dirty="0"/>
          </a:p>
        </p:txBody>
      </p:sp>
      <p:sp>
        <p:nvSpPr>
          <p:cNvPr id="10" name="Rectangle 9"/>
          <p:cNvSpPr>
            <a:spLocks noGrp="1"/>
          </p:cNvSpPr>
          <p:nvPr>
            <p:ph type="ftr" sz="quarter" idx="19"/>
          </p:nvPr>
        </p:nvSpPr>
        <p:spPr/>
        <p:txBody>
          <a:bodyPr/>
          <a:lstStyle>
            <a:lvl1pPr>
              <a:defRPr/>
            </a:lvl1pPr>
            <a:extLst/>
          </a:lstStyle>
          <a:p>
            <a:pPr>
              <a:defRPr/>
            </a:pPr>
            <a:endParaRPr lang="en-US"/>
          </a:p>
        </p:txBody>
      </p:sp>
    </p:spTree>
    <p:extLst>
      <p:ext uri="{BB962C8B-B14F-4D97-AF65-F5344CB8AC3E}">
        <p14:creationId xmlns:p14="http://schemas.microsoft.com/office/powerpoint/2010/main" val="306849431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0830001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74"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223792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5038126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03"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4006005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4521223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2467802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12765912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5689977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48"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8734941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8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93"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0846965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74"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pPr>
                <a:defRPr/>
              </a:pPr>
              <a:t>‹#›</a:t>
            </a:fld>
            <a:endParaRPr lang="en-US" dirty="0"/>
          </a:p>
        </p:txBody>
      </p:sp>
      <p:sp>
        <p:nvSpPr>
          <p:cNvPr id="8" name="Rectangle 7"/>
          <p:cNvSpPr>
            <a:spLocks noGrp="1"/>
          </p:cNvSpPr>
          <p:nvPr>
            <p:ph type="ftr" sz="quarter" idx="18"/>
          </p:nvPr>
        </p:nvSpPr>
        <p:spPr/>
        <p:txBody>
          <a:bodyPr/>
          <a:lstStyle>
            <a:lvl1pPr>
              <a:defRPr/>
            </a:lvl1pPr>
            <a:extLst/>
          </a:lstStyle>
          <a:p>
            <a:pPr>
              <a:defRPr/>
            </a:pPr>
            <a:endParaRPr lang="en-US"/>
          </a:p>
        </p:txBody>
      </p:sp>
    </p:spTree>
    <p:extLst>
      <p:ext uri="{BB962C8B-B14F-4D97-AF65-F5344CB8AC3E}">
        <p14:creationId xmlns:p14="http://schemas.microsoft.com/office/powerpoint/2010/main" val="945030884"/>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9119039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76"/>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26"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7702923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9104138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00"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9683335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00"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27"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0620276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0400815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14403236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86397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31409221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0" tIns="45695" rIns="91390" bIns="45695" anchor="ctr"/>
          <a:lstStyle/>
          <a:p>
            <a:pPr algn="ctr"/>
            <a:endParaRPr lang="en-US" sz="3200" i="1">
              <a:solidFill>
                <a:prstClr val="white"/>
              </a:solidFill>
            </a:endParaRPr>
          </a:p>
        </p:txBody>
      </p:sp>
      <p:sp>
        <p:nvSpPr>
          <p:cNvPr id="24" name="Rectangle 7"/>
          <p:cNvSpPr>
            <a:spLocks noGrp="1"/>
          </p:cNvSpPr>
          <p:nvPr>
            <p:ph type="title"/>
          </p:nvPr>
        </p:nvSpPr>
        <p:spPr>
          <a:xfrm>
            <a:off x="228627"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4965786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pPr>
                <a:defRPr/>
              </a:pPr>
              <a:t>‹#›</a:t>
            </a:fld>
            <a:endParaRPr lang="en-US" dirty="0"/>
          </a:p>
        </p:txBody>
      </p:sp>
      <p:sp>
        <p:nvSpPr>
          <p:cNvPr id="9" name="Rectangle 8"/>
          <p:cNvSpPr>
            <a:spLocks noGrp="1"/>
          </p:cNvSpPr>
          <p:nvPr>
            <p:ph type="ftr" sz="quarter" idx="20"/>
          </p:nvPr>
        </p:nvSpPr>
        <p:spPr/>
        <p:txBody>
          <a:bodyPr/>
          <a:lstStyle>
            <a:lvl1pPr>
              <a:defRPr/>
            </a:lvl1pPr>
            <a:extLst/>
          </a:lstStyle>
          <a:p>
            <a:pPr>
              <a:defRPr/>
            </a:pPr>
            <a:endParaRPr lang="en-US"/>
          </a:p>
        </p:txBody>
      </p:sp>
    </p:spTree>
    <p:extLst>
      <p:ext uri="{BB962C8B-B14F-4D97-AF65-F5344CB8AC3E}">
        <p14:creationId xmlns:p14="http://schemas.microsoft.com/office/powerpoint/2010/main" val="299345426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7541202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01"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390" bIns="9139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3644582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73234856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1046622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73"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1856720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25"/>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25"/>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3026897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02"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2980557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1607596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205382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942563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03"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pPr>
                <a:defRPr/>
              </a:pPr>
              <a:t>‹#›</a:t>
            </a:fld>
            <a:endParaRPr lang="en-US" dirty="0"/>
          </a:p>
        </p:txBody>
      </p:sp>
      <p:sp>
        <p:nvSpPr>
          <p:cNvPr id="8" name="Rectangle 7"/>
          <p:cNvSpPr>
            <a:spLocks noGrp="1"/>
          </p:cNvSpPr>
          <p:nvPr>
            <p:ph type="ftr" sz="quarter" idx="16"/>
          </p:nvPr>
        </p:nvSpPr>
        <p:spPr/>
        <p:txBody>
          <a:bodyPr/>
          <a:lstStyle>
            <a:lvl1pPr>
              <a:defRPr/>
            </a:lvl1pPr>
            <a:extLst/>
          </a:lstStyle>
          <a:p>
            <a:pPr>
              <a:defRPr/>
            </a:pPr>
            <a:endParaRPr lang="en-US"/>
          </a:p>
        </p:txBody>
      </p:sp>
    </p:spTree>
    <p:extLst>
      <p:ext uri="{BB962C8B-B14F-4D97-AF65-F5344CB8AC3E}">
        <p14:creationId xmlns:p14="http://schemas.microsoft.com/office/powerpoint/2010/main" val="195357019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2368534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47"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1234171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26" y="114302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26" y="114302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86" y="114302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92" y="114302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4794414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0266334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75"/>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25"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0824917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4083366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99"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390" rIns="9144" bIns="91390"/>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6388499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99"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26"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390" rIns="9144" bIns="91390"/>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390" rIns="9144" bIns="91390"/>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7097594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390" rIns="9144" bIns="91390"/>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666576722"/>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45939424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pPr>
                <a:defRPr/>
              </a:pPr>
              <a:t>‹#›</a:t>
            </a:fld>
            <a:endParaRPr lang="en-US" dirty="0"/>
          </a:p>
        </p:txBody>
      </p:sp>
      <p:sp>
        <p:nvSpPr>
          <p:cNvPr id="10" name="Rectangle 9"/>
          <p:cNvSpPr>
            <a:spLocks noGrp="1"/>
          </p:cNvSpPr>
          <p:nvPr>
            <p:ph type="ftr" sz="quarter" idx="18"/>
          </p:nvPr>
        </p:nvSpPr>
        <p:spPr/>
        <p:txBody>
          <a:bodyPr/>
          <a:lstStyle>
            <a:lvl1pPr>
              <a:defRPr/>
            </a:lvl1pPr>
            <a:extLst/>
          </a:lstStyle>
          <a:p>
            <a:pPr>
              <a:defRPr/>
            </a:pPr>
            <a:endParaRPr lang="en-US"/>
          </a:p>
        </p:txBody>
      </p:sp>
    </p:spTree>
    <p:extLst>
      <p:ext uri="{BB962C8B-B14F-4D97-AF65-F5344CB8AC3E}">
        <p14:creationId xmlns:p14="http://schemas.microsoft.com/office/powerpoint/2010/main" val="226148945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0397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8" tIns="45694" rIns="91388" bIns="45694" anchor="ctr"/>
          <a:lstStyle/>
          <a:p>
            <a:pPr algn="ctr" defTabSz="685494"/>
            <a:endParaRPr lang="en-US" sz="3200" i="1">
              <a:solidFill>
                <a:prstClr val="white"/>
              </a:solidFill>
            </a:endParaRPr>
          </a:p>
        </p:txBody>
      </p:sp>
      <p:sp>
        <p:nvSpPr>
          <p:cNvPr id="24" name="Rectangle 7"/>
          <p:cNvSpPr>
            <a:spLocks noGrp="1"/>
          </p:cNvSpPr>
          <p:nvPr>
            <p:ph type="title"/>
          </p:nvPr>
        </p:nvSpPr>
        <p:spPr>
          <a:xfrm>
            <a:off x="228628"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4464598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27433979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02"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388" bIns="9138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53601006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11044656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363689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74"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10813310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8652198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03"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0682859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5242817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theme" Target="../theme/theme10.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theme" Target="../theme/theme11.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12.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13.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theme" Target="../theme/theme3.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theme" Target="../theme/theme4.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theme" Target="../theme/theme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theme" Target="../theme/theme6.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theme" Target="../theme/theme7.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 Type="http://schemas.openxmlformats.org/officeDocument/2006/relationships/slideLayout" Target="../slideLayouts/slideLayout159.xml"/><Relationship Id="rId21" Type="http://schemas.openxmlformats.org/officeDocument/2006/relationships/slideLayout" Target="../slideLayouts/slideLayout177.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theme" Target="../theme/theme8.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3" Type="http://schemas.openxmlformats.org/officeDocument/2006/relationships/slideLayout" Target="../slideLayouts/slideLayout182.xml"/><Relationship Id="rId21" Type="http://schemas.openxmlformats.org/officeDocument/2006/relationships/slideLayout" Target="../slideLayouts/slideLayout200.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theme" Target="../theme/theme9.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91388" tIns="45694" rIns="91388" bIns="45694"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76"/>
            <a:ext cx="822960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8" tIns="45694" rIns="91388" bIns="45694"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76"/>
            <a:ext cx="1752600" cy="182563"/>
          </a:xfrm>
          <a:prstGeom prst="rect">
            <a:avLst/>
          </a:prstGeom>
        </p:spPr>
        <p:txBody>
          <a:bodyPr lIns="91388" tIns="45694" rIns="91388" bIns="45694"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388" tIns="45694" rIns="91388" bIns="45694"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p>
        </p:txBody>
      </p:sp>
      <p:sp>
        <p:nvSpPr>
          <p:cNvPr id="23" name="Rectangle 16"/>
          <p:cNvSpPr>
            <a:spLocks noGrp="1"/>
          </p:cNvSpPr>
          <p:nvPr>
            <p:ph type="sldNum" sz="quarter" idx="4"/>
          </p:nvPr>
        </p:nvSpPr>
        <p:spPr>
          <a:xfrm>
            <a:off x="8172450" y="4919663"/>
            <a:ext cx="914400" cy="182562"/>
          </a:xfrm>
          <a:prstGeom prst="rect">
            <a:avLst/>
          </a:prstGeom>
        </p:spPr>
        <p:txBody>
          <a:bodyPr lIns="91388" tIns="45694" rIns="91388" bIns="45694"/>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 id="2147484322" r:id="rId14"/>
    <p:sldLayoutId id="2147484323" r:id="rId15"/>
    <p:sldLayoutId id="2147484324" r:id="rId16"/>
    <p:sldLayoutId id="2147484325" r:id="rId17"/>
    <p:sldLayoutId id="2147484326" r:id="rId18"/>
    <p:sldLayoutId id="2147484327" r:id="rId19"/>
    <p:sldLayoutId id="2147484328" r:id="rId20"/>
    <p:sldLayoutId id="2147484329" r:id="rId21"/>
    <p:sldLayoutId id="2147484330" r:id="rId22"/>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668" indent="-342668"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481" indent="-285568"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260" indent="-22844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599160" indent="-22844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6073" indent="-22844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2962" indent="-228444" algn="l" rtl="0" eaLnBrk="1" latinLnBrk="0" hangingPunct="1">
        <a:spcBef>
          <a:spcPct val="20000"/>
        </a:spcBef>
        <a:buChar char="•"/>
        <a:defRPr sz="2000">
          <a:solidFill>
            <a:schemeClr val="tx1"/>
          </a:solidFill>
          <a:latin typeface="+mn-lt"/>
          <a:ea typeface="+mn-ea"/>
          <a:cs typeface="+mn-cs"/>
        </a:defRPr>
      </a:lvl6pPr>
      <a:lvl7pPr marL="2969876" indent="-228444" algn="l" rtl="0" eaLnBrk="1" latinLnBrk="0" hangingPunct="1">
        <a:spcBef>
          <a:spcPct val="20000"/>
        </a:spcBef>
        <a:buChar char="•"/>
        <a:defRPr sz="2000">
          <a:solidFill>
            <a:schemeClr val="tx1"/>
          </a:solidFill>
          <a:latin typeface="+mn-lt"/>
          <a:ea typeface="+mn-ea"/>
          <a:cs typeface="+mn-cs"/>
        </a:defRPr>
      </a:lvl7pPr>
      <a:lvl8pPr marL="3426777" indent="-228444" algn="l" rtl="0" eaLnBrk="1" latinLnBrk="0" hangingPunct="1">
        <a:spcBef>
          <a:spcPct val="20000"/>
        </a:spcBef>
        <a:buChar char="•"/>
        <a:defRPr sz="2000">
          <a:solidFill>
            <a:schemeClr val="tx1"/>
          </a:solidFill>
          <a:latin typeface="+mn-lt"/>
          <a:ea typeface="+mn-ea"/>
          <a:cs typeface="+mn-cs"/>
        </a:defRPr>
      </a:lvl8pPr>
      <a:lvl9pPr marL="3883678" indent="-22844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890" algn="l" rtl="0" eaLnBrk="1" hangingPunct="1">
        <a:defRPr>
          <a:solidFill>
            <a:schemeClr val="tx1"/>
          </a:solidFill>
          <a:latin typeface="+mn-lt"/>
          <a:ea typeface="+mn-ea"/>
          <a:cs typeface="+mn-cs"/>
        </a:defRPr>
      </a:lvl2pPr>
      <a:lvl3pPr marL="913815" algn="l" rtl="0" eaLnBrk="1" hangingPunct="1">
        <a:defRPr>
          <a:solidFill>
            <a:schemeClr val="tx1"/>
          </a:solidFill>
          <a:latin typeface="+mn-lt"/>
          <a:ea typeface="+mn-ea"/>
          <a:cs typeface="+mn-cs"/>
        </a:defRPr>
      </a:lvl3pPr>
      <a:lvl4pPr marL="1370716" algn="l" rtl="0" eaLnBrk="1" hangingPunct="1">
        <a:defRPr>
          <a:solidFill>
            <a:schemeClr val="tx1"/>
          </a:solidFill>
          <a:latin typeface="+mn-lt"/>
          <a:ea typeface="+mn-ea"/>
          <a:cs typeface="+mn-cs"/>
        </a:defRPr>
      </a:lvl4pPr>
      <a:lvl5pPr marL="1827629" algn="l" rtl="0" eaLnBrk="1" hangingPunct="1">
        <a:defRPr>
          <a:solidFill>
            <a:schemeClr val="tx1"/>
          </a:solidFill>
          <a:latin typeface="+mn-lt"/>
          <a:ea typeface="+mn-ea"/>
          <a:cs typeface="+mn-cs"/>
        </a:defRPr>
      </a:lvl5pPr>
      <a:lvl6pPr marL="2284518" algn="l" rtl="0" eaLnBrk="1" hangingPunct="1">
        <a:defRPr>
          <a:solidFill>
            <a:schemeClr val="tx1"/>
          </a:solidFill>
          <a:latin typeface="+mn-lt"/>
          <a:ea typeface="+mn-ea"/>
          <a:cs typeface="+mn-cs"/>
        </a:defRPr>
      </a:lvl6pPr>
      <a:lvl7pPr marL="2741408" algn="l" rtl="0" eaLnBrk="1" hangingPunct="1">
        <a:defRPr>
          <a:solidFill>
            <a:schemeClr val="tx1"/>
          </a:solidFill>
          <a:latin typeface="+mn-lt"/>
          <a:ea typeface="+mn-ea"/>
          <a:cs typeface="+mn-cs"/>
        </a:defRPr>
      </a:lvl7pPr>
      <a:lvl8pPr marL="3198320" algn="l" rtl="0" eaLnBrk="1" hangingPunct="1">
        <a:defRPr>
          <a:solidFill>
            <a:schemeClr val="tx1"/>
          </a:solidFill>
          <a:latin typeface="+mn-lt"/>
          <a:ea typeface="+mn-ea"/>
          <a:cs typeface="+mn-cs"/>
        </a:defRPr>
      </a:lvl8pPr>
      <a:lvl9pPr marL="3655222" algn="l" rtl="0" eaLnBrk="1" hangingPunct="1">
        <a:defRPr>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121816" tIns="60908" rIns="121816" bIns="60908"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89"/>
            <a:ext cx="822960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16" tIns="60908" rIns="121816" bIns="60908"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89"/>
            <a:ext cx="1752600" cy="182563"/>
          </a:xfrm>
          <a:prstGeom prst="rect">
            <a:avLst/>
          </a:prstGeom>
        </p:spPr>
        <p:txBody>
          <a:bodyPr lIns="121816" tIns="60908" rIns="121816" bIns="60908" anchor="b"/>
          <a:lstStyle>
            <a:lvl1pPr fontAlgn="auto">
              <a:spcBef>
                <a:spcPts val="0"/>
              </a:spcBef>
              <a:spcAft>
                <a:spcPts val="0"/>
              </a:spcAft>
              <a:defRPr sz="1200">
                <a:solidFill>
                  <a:schemeClr val="tx2"/>
                </a:solidFill>
                <a:latin typeface="+mn-lt"/>
                <a:ea typeface="+mn-ea"/>
                <a:cs typeface="+mn-cs"/>
              </a:defRPr>
            </a:lvl1pPr>
            <a:extLst/>
          </a:lstStyle>
          <a:p>
            <a:pPr defTabSz="685613">
              <a:defRPr/>
            </a:pPr>
            <a:r>
              <a:rPr lang="en-US">
                <a:solidFill>
                  <a:srgbClr val="D4D2D0"/>
                </a:solidFill>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121816" tIns="60908" rIns="121816" bIns="60908" anchor="b"/>
          <a:lstStyle>
            <a:lvl1pPr algn="ctr" fontAlgn="auto">
              <a:spcBef>
                <a:spcPts val="0"/>
              </a:spcBef>
              <a:spcAft>
                <a:spcPts val="0"/>
              </a:spcAft>
              <a:defRPr sz="1200">
                <a:solidFill>
                  <a:schemeClr val="tx2"/>
                </a:solidFill>
                <a:latin typeface="+mn-lt"/>
                <a:ea typeface="+mn-ea"/>
                <a:cs typeface="+mn-cs"/>
              </a:defRPr>
            </a:lvl1pPr>
            <a:extLst/>
          </a:lstStyle>
          <a:p>
            <a:pPr defTabSz="685613">
              <a:defRPr/>
            </a:pPr>
            <a:endParaRPr lang="en-US">
              <a:solidFill>
                <a:srgbClr val="D4D2D0"/>
              </a:solidFill>
            </a:endParaRPr>
          </a:p>
        </p:txBody>
      </p:sp>
      <p:sp>
        <p:nvSpPr>
          <p:cNvPr id="23" name="Rectangle 16"/>
          <p:cNvSpPr>
            <a:spLocks noGrp="1"/>
          </p:cNvSpPr>
          <p:nvPr>
            <p:ph type="sldNum" sz="quarter" idx="4"/>
          </p:nvPr>
        </p:nvSpPr>
        <p:spPr>
          <a:xfrm>
            <a:off x="8172450" y="4919663"/>
            <a:ext cx="914400" cy="182562"/>
          </a:xfrm>
          <a:prstGeom prst="rect">
            <a:avLst/>
          </a:prstGeom>
        </p:spPr>
        <p:txBody>
          <a:bodyPr lIns="121816" tIns="60908" rIns="121816" bIns="60908"/>
          <a:lstStyle>
            <a:lvl1pPr algn="r" fontAlgn="auto">
              <a:spcBef>
                <a:spcPts val="0"/>
              </a:spcBef>
              <a:spcAft>
                <a:spcPts val="0"/>
              </a:spcAft>
              <a:defRPr sz="1200">
                <a:solidFill>
                  <a:schemeClr val="tx2"/>
                </a:solidFill>
                <a:latin typeface="+mn-lt"/>
                <a:ea typeface="+mn-ea"/>
                <a:cs typeface="+mn-cs"/>
              </a:defRPr>
            </a:lvl1pPr>
            <a:extLst/>
          </a:lstStyle>
          <a:p>
            <a:pPr defTabSz="685613">
              <a:defRPr/>
            </a:pPr>
            <a:fld id="{2278A575-47E1-F743-B11D-2A193606B8A2}" type="slidenum">
              <a:rPr lang="en-US" smtClean="0">
                <a:solidFill>
                  <a:srgbClr val="D4D2D0"/>
                </a:solidFill>
              </a:rPr>
              <a:pPr defTabSz="685613">
                <a:defRPr/>
              </a:pPr>
              <a:t>‹#›</a:t>
            </a:fld>
            <a:endParaRPr lang="en-US" dirty="0">
              <a:solidFill>
                <a:srgbClr val="D4D2D0"/>
              </a:solidFill>
            </a:endParaRPr>
          </a:p>
        </p:txBody>
      </p:sp>
    </p:spTree>
    <p:extLst>
      <p:ext uri="{BB962C8B-B14F-4D97-AF65-F5344CB8AC3E}">
        <p14:creationId xmlns:p14="http://schemas.microsoft.com/office/powerpoint/2010/main" val="1406032899"/>
      </p:ext>
    </p:extLst>
  </p:cSld>
  <p:clrMap bg1="dk1" tx1="lt1" bg2="dk2" tx2="lt2" accent1="accent1" accent2="accent2" accent3="accent3" accent4="accent4" accent5="accent5" accent6="accent6" hlink="hlink" folHlink="folHlink"/>
  <p:sldLayoutIdLst>
    <p:sldLayoutId id="2147485159" r:id="rId1"/>
    <p:sldLayoutId id="2147485160" r:id="rId2"/>
    <p:sldLayoutId id="2147485161" r:id="rId3"/>
    <p:sldLayoutId id="2147485162" r:id="rId4"/>
    <p:sldLayoutId id="2147485163" r:id="rId5"/>
    <p:sldLayoutId id="2147485164" r:id="rId6"/>
    <p:sldLayoutId id="2147485165" r:id="rId7"/>
    <p:sldLayoutId id="2147485166" r:id="rId8"/>
    <p:sldLayoutId id="2147485167" r:id="rId9"/>
    <p:sldLayoutId id="2147485168" r:id="rId10"/>
    <p:sldLayoutId id="2147485169" r:id="rId11"/>
    <p:sldLayoutId id="2147485170" r:id="rId12"/>
    <p:sldLayoutId id="2147485171" r:id="rId13"/>
    <p:sldLayoutId id="2147485172" r:id="rId14"/>
    <p:sldLayoutId id="2147485173" r:id="rId15"/>
    <p:sldLayoutId id="2147485174" r:id="rId16"/>
    <p:sldLayoutId id="2147485175" r:id="rId17"/>
    <p:sldLayoutId id="2147485176" r:id="rId18"/>
    <p:sldLayoutId id="2147485177" r:id="rId19"/>
    <p:sldLayoutId id="2147485178" r:id="rId20"/>
    <p:sldLayoutId id="2147485179" r:id="rId21"/>
    <p:sldLayoutId id="2147485180" r:id="rId22"/>
  </p:sldLayoutIdLst>
  <p:transition>
    <p:fade/>
  </p:transition>
  <p:hf hdr="0" ftr="0" dt="0"/>
  <p:txStyles>
    <p:titleStyle>
      <a:lvl1pPr algn="l" rtl="0" eaLnBrk="0" fontAlgn="base" hangingPunct="0">
        <a:spcBef>
          <a:spcPct val="0"/>
        </a:spcBef>
        <a:spcAft>
          <a:spcPct val="0"/>
        </a:spcAft>
        <a:defRPr sz="3225"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551" indent="-342551"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247" indent="-285477"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1889" indent="-228366" algn="l" rtl="0" eaLnBrk="0" fontAlgn="base" hangingPunct="0">
        <a:spcBef>
          <a:spcPct val="20000"/>
        </a:spcBef>
        <a:spcAft>
          <a:spcPct val="0"/>
        </a:spcAft>
        <a:buChar char="•"/>
        <a:defRPr sz="2025">
          <a:solidFill>
            <a:schemeClr val="tx1"/>
          </a:solidFill>
          <a:latin typeface="+mn-lt"/>
          <a:ea typeface="ＭＳ Ｐゴシック" charset="0"/>
          <a:cs typeface="+mn-cs"/>
        </a:defRPr>
      </a:lvl3pPr>
      <a:lvl4pPr marL="1598640" indent="-228366"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5410" indent="-228366" algn="l" rtl="0" eaLnBrk="0" fontAlgn="base" hangingPunct="0">
        <a:spcBef>
          <a:spcPct val="20000"/>
        </a:spcBef>
        <a:spcAft>
          <a:spcPct val="0"/>
        </a:spcAft>
        <a:buChar char="»"/>
        <a:defRPr sz="1575">
          <a:solidFill>
            <a:schemeClr val="tx1"/>
          </a:solidFill>
          <a:latin typeface="+mn-lt"/>
          <a:ea typeface="ＭＳ Ｐゴシック" charset="0"/>
          <a:cs typeface="+mn-cs"/>
        </a:defRPr>
      </a:lvl5pPr>
      <a:lvl6pPr marL="2512143" indent="-228366" algn="l" rtl="0" eaLnBrk="1" latinLnBrk="0" hangingPunct="1">
        <a:spcBef>
          <a:spcPct val="20000"/>
        </a:spcBef>
        <a:buChar char="•"/>
        <a:defRPr sz="2025">
          <a:solidFill>
            <a:schemeClr val="tx1"/>
          </a:solidFill>
          <a:latin typeface="+mn-lt"/>
          <a:ea typeface="+mn-ea"/>
          <a:cs typeface="+mn-cs"/>
        </a:defRPr>
      </a:lvl6pPr>
      <a:lvl7pPr marL="2968914" indent="-228366" algn="l" rtl="0" eaLnBrk="1" latinLnBrk="0" hangingPunct="1">
        <a:spcBef>
          <a:spcPct val="20000"/>
        </a:spcBef>
        <a:buChar char="•"/>
        <a:defRPr sz="2025">
          <a:solidFill>
            <a:schemeClr val="tx1"/>
          </a:solidFill>
          <a:latin typeface="+mn-lt"/>
          <a:ea typeface="+mn-ea"/>
          <a:cs typeface="+mn-cs"/>
        </a:defRPr>
      </a:lvl7pPr>
      <a:lvl8pPr marL="3425666" indent="-228366" algn="l" rtl="0" eaLnBrk="1" latinLnBrk="0" hangingPunct="1">
        <a:spcBef>
          <a:spcPct val="20000"/>
        </a:spcBef>
        <a:buChar char="•"/>
        <a:defRPr sz="2025">
          <a:solidFill>
            <a:schemeClr val="tx1"/>
          </a:solidFill>
          <a:latin typeface="+mn-lt"/>
          <a:ea typeface="+mn-ea"/>
          <a:cs typeface="+mn-cs"/>
        </a:defRPr>
      </a:lvl8pPr>
      <a:lvl9pPr marL="3882417" indent="-228366" algn="l" rtl="0" eaLnBrk="1" latinLnBrk="0" hangingPunct="1">
        <a:spcBef>
          <a:spcPct val="20000"/>
        </a:spcBef>
        <a:buChar char="•"/>
        <a:defRPr sz="2025">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734" algn="l" rtl="0" eaLnBrk="1" hangingPunct="1">
        <a:defRPr>
          <a:solidFill>
            <a:schemeClr val="tx1"/>
          </a:solidFill>
          <a:latin typeface="+mn-lt"/>
          <a:ea typeface="+mn-ea"/>
          <a:cs typeface="+mn-cs"/>
        </a:defRPr>
      </a:lvl2pPr>
      <a:lvl3pPr marL="913523" algn="l" rtl="0" eaLnBrk="1" hangingPunct="1">
        <a:defRPr>
          <a:solidFill>
            <a:schemeClr val="tx1"/>
          </a:solidFill>
          <a:latin typeface="+mn-lt"/>
          <a:ea typeface="+mn-ea"/>
          <a:cs typeface="+mn-cs"/>
        </a:defRPr>
      </a:lvl3pPr>
      <a:lvl4pPr marL="1370274" algn="l" rtl="0" eaLnBrk="1" hangingPunct="1">
        <a:defRPr>
          <a:solidFill>
            <a:schemeClr val="tx1"/>
          </a:solidFill>
          <a:latin typeface="+mn-lt"/>
          <a:ea typeface="+mn-ea"/>
          <a:cs typeface="+mn-cs"/>
        </a:defRPr>
      </a:lvl4pPr>
      <a:lvl5pPr marL="1827044" algn="l" rtl="0" eaLnBrk="1" hangingPunct="1">
        <a:defRPr>
          <a:solidFill>
            <a:schemeClr val="tx1"/>
          </a:solidFill>
          <a:latin typeface="+mn-lt"/>
          <a:ea typeface="+mn-ea"/>
          <a:cs typeface="+mn-cs"/>
        </a:defRPr>
      </a:lvl5pPr>
      <a:lvl6pPr marL="2283777" algn="l" rtl="0" eaLnBrk="1" hangingPunct="1">
        <a:defRPr>
          <a:solidFill>
            <a:schemeClr val="tx1"/>
          </a:solidFill>
          <a:latin typeface="+mn-lt"/>
          <a:ea typeface="+mn-ea"/>
          <a:cs typeface="+mn-cs"/>
        </a:defRPr>
      </a:lvl6pPr>
      <a:lvl7pPr marL="2740511" algn="l" rtl="0" eaLnBrk="1" hangingPunct="1">
        <a:defRPr>
          <a:solidFill>
            <a:schemeClr val="tx1"/>
          </a:solidFill>
          <a:latin typeface="+mn-lt"/>
          <a:ea typeface="+mn-ea"/>
          <a:cs typeface="+mn-cs"/>
        </a:defRPr>
      </a:lvl7pPr>
      <a:lvl8pPr marL="3197280" algn="l" rtl="0" eaLnBrk="1" hangingPunct="1">
        <a:defRPr>
          <a:solidFill>
            <a:schemeClr val="tx1"/>
          </a:solidFill>
          <a:latin typeface="+mn-lt"/>
          <a:ea typeface="+mn-ea"/>
          <a:cs typeface="+mn-cs"/>
        </a:defRPr>
      </a:lvl8pPr>
      <a:lvl9pPr marL="3654037" algn="l" rtl="0" eaLnBrk="1" hangingPunct="1">
        <a:defRPr>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121818" tIns="60909" rIns="121818" bIns="60909"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88"/>
            <a:ext cx="822960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18" tIns="60909" rIns="121818" bIns="60909"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88"/>
            <a:ext cx="1752600" cy="182563"/>
          </a:xfrm>
          <a:prstGeom prst="rect">
            <a:avLst/>
          </a:prstGeom>
        </p:spPr>
        <p:txBody>
          <a:bodyPr lIns="121818" tIns="60909" rIns="121818" bIns="60909" anchor="b"/>
          <a:lstStyle>
            <a:lvl1pPr fontAlgn="auto">
              <a:spcBef>
                <a:spcPts val="0"/>
              </a:spcBef>
              <a:spcAft>
                <a:spcPts val="0"/>
              </a:spcAft>
              <a:defRPr sz="1200">
                <a:solidFill>
                  <a:schemeClr val="tx2"/>
                </a:solidFill>
                <a:latin typeface="+mn-lt"/>
                <a:ea typeface="+mn-ea"/>
                <a:cs typeface="+mn-cs"/>
              </a:defRPr>
            </a:lvl1pPr>
            <a:extLst/>
          </a:lstStyle>
          <a:p>
            <a:pPr defTabSz="685290">
              <a:defRPr/>
            </a:pPr>
            <a:r>
              <a:rPr lang="en-US">
                <a:solidFill>
                  <a:srgbClr val="D4D2D0"/>
                </a:solidFill>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121818" tIns="60909" rIns="121818" bIns="60909" anchor="b"/>
          <a:lstStyle>
            <a:lvl1pPr algn="ctr" fontAlgn="auto">
              <a:spcBef>
                <a:spcPts val="0"/>
              </a:spcBef>
              <a:spcAft>
                <a:spcPts val="0"/>
              </a:spcAft>
              <a:defRPr sz="1200">
                <a:solidFill>
                  <a:schemeClr val="tx2"/>
                </a:solidFill>
                <a:latin typeface="+mn-lt"/>
                <a:ea typeface="+mn-ea"/>
                <a:cs typeface="+mn-cs"/>
              </a:defRPr>
            </a:lvl1pPr>
            <a:extLst/>
          </a:lstStyle>
          <a:p>
            <a:pPr defTabSz="685290">
              <a:defRPr/>
            </a:pPr>
            <a:endParaRPr lang="en-US">
              <a:solidFill>
                <a:srgbClr val="D4D2D0"/>
              </a:solidFill>
            </a:endParaRPr>
          </a:p>
        </p:txBody>
      </p:sp>
      <p:sp>
        <p:nvSpPr>
          <p:cNvPr id="23" name="Rectangle 16"/>
          <p:cNvSpPr>
            <a:spLocks noGrp="1"/>
          </p:cNvSpPr>
          <p:nvPr>
            <p:ph type="sldNum" sz="quarter" idx="4"/>
          </p:nvPr>
        </p:nvSpPr>
        <p:spPr>
          <a:xfrm>
            <a:off x="8172450" y="4919663"/>
            <a:ext cx="914400" cy="182562"/>
          </a:xfrm>
          <a:prstGeom prst="rect">
            <a:avLst/>
          </a:prstGeom>
        </p:spPr>
        <p:txBody>
          <a:bodyPr lIns="121818" tIns="60909" rIns="121818" bIns="60909"/>
          <a:lstStyle>
            <a:lvl1pPr algn="r" fontAlgn="auto">
              <a:spcBef>
                <a:spcPts val="0"/>
              </a:spcBef>
              <a:spcAft>
                <a:spcPts val="0"/>
              </a:spcAft>
              <a:defRPr sz="1200">
                <a:solidFill>
                  <a:schemeClr val="tx2"/>
                </a:solidFill>
                <a:latin typeface="+mn-lt"/>
                <a:ea typeface="+mn-ea"/>
                <a:cs typeface="+mn-cs"/>
              </a:defRPr>
            </a:lvl1pPr>
            <a:extLst/>
          </a:lstStyle>
          <a:p>
            <a:pPr defTabSz="685290">
              <a:defRPr/>
            </a:pPr>
            <a:fld id="{2278A575-47E1-F743-B11D-2A193606B8A2}" type="slidenum">
              <a:rPr lang="en-US" smtClean="0">
                <a:solidFill>
                  <a:srgbClr val="D4D2D0"/>
                </a:solidFill>
              </a:rPr>
              <a:pPr defTabSz="685290">
                <a:defRPr/>
              </a:pPr>
              <a:t>‹#›</a:t>
            </a:fld>
            <a:endParaRPr lang="en-US" dirty="0">
              <a:solidFill>
                <a:srgbClr val="D4D2D0"/>
              </a:solidFill>
            </a:endParaRPr>
          </a:p>
        </p:txBody>
      </p:sp>
    </p:spTree>
    <p:extLst>
      <p:ext uri="{BB962C8B-B14F-4D97-AF65-F5344CB8AC3E}">
        <p14:creationId xmlns:p14="http://schemas.microsoft.com/office/powerpoint/2010/main" val="613714845"/>
      </p:ext>
    </p:extLst>
  </p:cSld>
  <p:clrMap bg1="dk1" tx1="lt1" bg2="dk2" tx2="lt2" accent1="accent1" accent2="accent2" accent3="accent3" accent4="accent4" accent5="accent5" accent6="accent6" hlink="hlink" folHlink="folHlink"/>
  <p:sldLayoutIdLst>
    <p:sldLayoutId id="2147485182" r:id="rId1"/>
    <p:sldLayoutId id="2147485183" r:id="rId2"/>
    <p:sldLayoutId id="2147485184" r:id="rId3"/>
    <p:sldLayoutId id="2147485185" r:id="rId4"/>
    <p:sldLayoutId id="2147485186" r:id="rId5"/>
    <p:sldLayoutId id="2147485187" r:id="rId6"/>
    <p:sldLayoutId id="2147485188" r:id="rId7"/>
    <p:sldLayoutId id="2147485189" r:id="rId8"/>
    <p:sldLayoutId id="2147485190" r:id="rId9"/>
    <p:sldLayoutId id="2147485191" r:id="rId10"/>
    <p:sldLayoutId id="2147485192" r:id="rId11"/>
    <p:sldLayoutId id="2147485193" r:id="rId12"/>
    <p:sldLayoutId id="2147485194" r:id="rId13"/>
    <p:sldLayoutId id="2147485195" r:id="rId14"/>
    <p:sldLayoutId id="2147485196" r:id="rId15"/>
    <p:sldLayoutId id="2147485197" r:id="rId16"/>
    <p:sldLayoutId id="2147485198" r:id="rId17"/>
    <p:sldLayoutId id="2147485199" r:id="rId18"/>
    <p:sldLayoutId id="2147485200" r:id="rId19"/>
    <p:sldLayoutId id="2147485201" r:id="rId20"/>
    <p:sldLayoutId id="2147485202" r:id="rId21"/>
    <p:sldLayoutId id="2147485203" r:id="rId22"/>
  </p:sldLayoutIdLst>
  <p:transition>
    <p:fade/>
  </p:transition>
  <p:hf hdr="0" ftr="0" dt="0"/>
  <p:txStyles>
    <p:titleStyle>
      <a:lvl1pPr algn="l" rtl="0" eaLnBrk="0" fontAlgn="base" hangingPunct="0">
        <a:spcBef>
          <a:spcPct val="0"/>
        </a:spcBef>
        <a:spcAft>
          <a:spcPct val="0"/>
        </a:spcAft>
        <a:defRPr sz="3225"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560" indent="-34256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265" indent="-285484"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1918" indent="-228372" algn="l" rtl="0" eaLnBrk="0" fontAlgn="base" hangingPunct="0">
        <a:spcBef>
          <a:spcPct val="20000"/>
        </a:spcBef>
        <a:spcAft>
          <a:spcPct val="0"/>
        </a:spcAft>
        <a:buChar char="•"/>
        <a:defRPr sz="2025">
          <a:solidFill>
            <a:schemeClr val="tx1"/>
          </a:solidFill>
          <a:latin typeface="+mn-lt"/>
          <a:ea typeface="ＭＳ Ｐゴシック" charset="0"/>
          <a:cs typeface="+mn-cs"/>
        </a:defRPr>
      </a:lvl3pPr>
      <a:lvl4pPr marL="1598680" indent="-228372"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5461" indent="-228372" algn="l" rtl="0" eaLnBrk="0" fontAlgn="base" hangingPunct="0">
        <a:spcBef>
          <a:spcPct val="20000"/>
        </a:spcBef>
        <a:spcAft>
          <a:spcPct val="0"/>
        </a:spcAft>
        <a:buChar char="»"/>
        <a:defRPr sz="1575">
          <a:solidFill>
            <a:schemeClr val="tx1"/>
          </a:solidFill>
          <a:latin typeface="+mn-lt"/>
          <a:ea typeface="ＭＳ Ｐゴシック" charset="0"/>
          <a:cs typeface="+mn-cs"/>
        </a:defRPr>
      </a:lvl5pPr>
      <a:lvl6pPr marL="2512206" indent="-228372" algn="l" rtl="0" eaLnBrk="1" latinLnBrk="0" hangingPunct="1">
        <a:spcBef>
          <a:spcPct val="20000"/>
        </a:spcBef>
        <a:buChar char="•"/>
        <a:defRPr sz="2025">
          <a:solidFill>
            <a:schemeClr val="tx1"/>
          </a:solidFill>
          <a:latin typeface="+mn-lt"/>
          <a:ea typeface="+mn-ea"/>
          <a:cs typeface="+mn-cs"/>
        </a:defRPr>
      </a:lvl6pPr>
      <a:lvl7pPr marL="2968988" indent="-228372" algn="l" rtl="0" eaLnBrk="1" latinLnBrk="0" hangingPunct="1">
        <a:spcBef>
          <a:spcPct val="20000"/>
        </a:spcBef>
        <a:buChar char="•"/>
        <a:defRPr sz="2025">
          <a:solidFill>
            <a:schemeClr val="tx1"/>
          </a:solidFill>
          <a:latin typeface="+mn-lt"/>
          <a:ea typeface="+mn-ea"/>
          <a:cs typeface="+mn-cs"/>
        </a:defRPr>
      </a:lvl7pPr>
      <a:lvl8pPr marL="3425751" indent="-228372" algn="l" rtl="0" eaLnBrk="1" latinLnBrk="0" hangingPunct="1">
        <a:spcBef>
          <a:spcPct val="20000"/>
        </a:spcBef>
        <a:buChar char="•"/>
        <a:defRPr sz="2025">
          <a:solidFill>
            <a:schemeClr val="tx1"/>
          </a:solidFill>
          <a:latin typeface="+mn-lt"/>
          <a:ea typeface="+mn-ea"/>
          <a:cs typeface="+mn-cs"/>
        </a:defRPr>
      </a:lvl8pPr>
      <a:lvl9pPr marL="3882514" indent="-228372" algn="l" rtl="0" eaLnBrk="1" latinLnBrk="0" hangingPunct="1">
        <a:spcBef>
          <a:spcPct val="20000"/>
        </a:spcBef>
        <a:buChar char="•"/>
        <a:defRPr sz="2025">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746" algn="l" rtl="0" eaLnBrk="1" hangingPunct="1">
        <a:defRPr>
          <a:solidFill>
            <a:schemeClr val="tx1"/>
          </a:solidFill>
          <a:latin typeface="+mn-lt"/>
          <a:ea typeface="+mn-ea"/>
          <a:cs typeface="+mn-cs"/>
        </a:defRPr>
      </a:lvl2pPr>
      <a:lvl3pPr marL="913545" algn="l" rtl="0" eaLnBrk="1" hangingPunct="1">
        <a:defRPr>
          <a:solidFill>
            <a:schemeClr val="tx1"/>
          </a:solidFill>
          <a:latin typeface="+mn-lt"/>
          <a:ea typeface="+mn-ea"/>
          <a:cs typeface="+mn-cs"/>
        </a:defRPr>
      </a:lvl3pPr>
      <a:lvl4pPr marL="1370308" algn="l" rtl="0" eaLnBrk="1" hangingPunct="1">
        <a:defRPr>
          <a:solidFill>
            <a:schemeClr val="tx1"/>
          </a:solidFill>
          <a:latin typeface="+mn-lt"/>
          <a:ea typeface="+mn-ea"/>
          <a:cs typeface="+mn-cs"/>
        </a:defRPr>
      </a:lvl4pPr>
      <a:lvl5pPr marL="1827089" algn="l" rtl="0" eaLnBrk="1" hangingPunct="1">
        <a:defRPr>
          <a:solidFill>
            <a:schemeClr val="tx1"/>
          </a:solidFill>
          <a:latin typeface="+mn-lt"/>
          <a:ea typeface="+mn-ea"/>
          <a:cs typeface="+mn-cs"/>
        </a:defRPr>
      </a:lvl5pPr>
      <a:lvl6pPr marL="2283834" algn="l" rtl="0" eaLnBrk="1" hangingPunct="1">
        <a:defRPr>
          <a:solidFill>
            <a:schemeClr val="tx1"/>
          </a:solidFill>
          <a:latin typeface="+mn-lt"/>
          <a:ea typeface="+mn-ea"/>
          <a:cs typeface="+mn-cs"/>
        </a:defRPr>
      </a:lvl6pPr>
      <a:lvl7pPr marL="2740580" algn="l" rtl="0" eaLnBrk="1" hangingPunct="1">
        <a:defRPr>
          <a:solidFill>
            <a:schemeClr val="tx1"/>
          </a:solidFill>
          <a:latin typeface="+mn-lt"/>
          <a:ea typeface="+mn-ea"/>
          <a:cs typeface="+mn-cs"/>
        </a:defRPr>
      </a:lvl7pPr>
      <a:lvl8pPr marL="3197360" algn="l" rtl="0" eaLnBrk="1" hangingPunct="1">
        <a:defRPr>
          <a:solidFill>
            <a:schemeClr val="tx1"/>
          </a:solidFill>
          <a:latin typeface="+mn-lt"/>
          <a:ea typeface="+mn-ea"/>
          <a:cs typeface="+mn-cs"/>
        </a:defRPr>
      </a:lvl8pPr>
      <a:lvl9pPr marL="3654128" algn="l" rtl="0" eaLnBrk="1" hangingPunct="1">
        <a:defRPr>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485693-CA52-CE41-BA7D-FE8B4C359E9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C31186-B21C-AD48-A4AF-529DD2E56BA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C0E31-06EF-994E-A6BF-9276799CC23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ICHEP2020</a:t>
            </a:r>
          </a:p>
        </p:txBody>
      </p:sp>
      <p:sp>
        <p:nvSpPr>
          <p:cNvPr id="5" name="Footer Placeholder 4">
            <a:extLst>
              <a:ext uri="{FF2B5EF4-FFF2-40B4-BE49-F238E27FC236}">
                <a16:creationId xmlns:a16="http://schemas.microsoft.com/office/drawing/2014/main" id="{B5D63B9E-92CE-8C45-9D64-E23A37E2A00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54A63E-7FFB-964A-8240-99F5EFE0A97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47CF28C-F735-C843-9143-DAF799FFF232}" type="slidenum">
              <a:rPr lang="en-US" smtClean="0"/>
              <a:t>‹#›</a:t>
            </a:fld>
            <a:endParaRPr lang="en-US"/>
          </a:p>
        </p:txBody>
      </p:sp>
    </p:spTree>
    <p:extLst>
      <p:ext uri="{BB962C8B-B14F-4D97-AF65-F5344CB8AC3E}">
        <p14:creationId xmlns:p14="http://schemas.microsoft.com/office/powerpoint/2010/main" val="1208130275"/>
      </p:ext>
    </p:extLst>
  </p:cSld>
  <p:clrMap bg1="lt1" tx1="dk1" bg2="lt2" tx2="dk2" accent1="accent1" accent2="accent2" accent3="accent3" accent4="accent4" accent5="accent5" accent6="accent6" hlink="hlink" folHlink="folHlink"/>
  <p:sldLayoutIdLst>
    <p:sldLayoutId id="2147485241" r:id="rId1"/>
    <p:sldLayoutId id="2147485242" r:id="rId2"/>
    <p:sldLayoutId id="2147485243" r:id="rId3"/>
    <p:sldLayoutId id="2147485244" r:id="rId4"/>
    <p:sldLayoutId id="2147485245" r:id="rId5"/>
    <p:sldLayoutId id="2147485246" r:id="rId6"/>
    <p:sldLayoutId id="2147485247" r:id="rId7"/>
    <p:sldLayoutId id="2147485248" r:id="rId8"/>
    <p:sldLayoutId id="2147485249" r:id="rId9"/>
    <p:sldLayoutId id="2147485250" r:id="rId10"/>
    <p:sldLayoutId id="214748525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9B578B7-736A-4BE7-B0DE-A42BFC435B99}" type="datetimeFigureOut">
              <a:rPr lang="fr-FR" smtClean="0"/>
              <a:t>24/04/2023</a:t>
            </a:fld>
            <a:endParaRPr lang="fr-FR"/>
          </a:p>
        </p:txBody>
      </p:sp>
      <p:sp>
        <p:nvSpPr>
          <p:cNvPr id="5" name="Espace réservé du pied de page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775591E-BFBC-421B-B519-D4E2FD1F678B}" type="slidenum">
              <a:rPr lang="fr-FR" smtClean="0"/>
              <a:t>‹#›</a:t>
            </a:fld>
            <a:endParaRPr lang="fr-FR"/>
          </a:p>
        </p:txBody>
      </p:sp>
    </p:spTree>
    <p:extLst>
      <p:ext uri="{BB962C8B-B14F-4D97-AF65-F5344CB8AC3E}">
        <p14:creationId xmlns:p14="http://schemas.microsoft.com/office/powerpoint/2010/main" val="950709080"/>
      </p:ext>
    </p:extLst>
  </p:cSld>
  <p:clrMap bg1="lt1" tx1="dk1" bg2="lt2" tx2="dk2" accent1="accent1" accent2="accent2" accent3="accent3" accent4="accent4" accent5="accent5" accent6="accent6" hlink="hlink" folHlink="folHlink"/>
  <p:sldLayoutIdLst>
    <p:sldLayoutId id="2147485253" r:id="rId1"/>
    <p:sldLayoutId id="2147485254" r:id="rId2"/>
    <p:sldLayoutId id="2147485255" r:id="rId3"/>
    <p:sldLayoutId id="2147485256" r:id="rId4"/>
    <p:sldLayoutId id="2147485257" r:id="rId5"/>
    <p:sldLayoutId id="2147485258" r:id="rId6"/>
    <p:sldLayoutId id="2147485259" r:id="rId7"/>
    <p:sldLayoutId id="2147485260" r:id="rId8"/>
    <p:sldLayoutId id="2147485261" r:id="rId9"/>
    <p:sldLayoutId id="2147485262" r:id="rId10"/>
    <p:sldLayoutId id="214748526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91388" tIns="45694" rIns="91388" bIns="45694"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76"/>
            <a:ext cx="822960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8" tIns="45694" rIns="91388" bIns="45694"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76"/>
            <a:ext cx="1752600" cy="182563"/>
          </a:xfrm>
          <a:prstGeom prst="rect">
            <a:avLst/>
          </a:prstGeom>
        </p:spPr>
        <p:txBody>
          <a:bodyPr lIns="91388" tIns="45694" rIns="91388" bIns="45694"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388" tIns="45694" rIns="91388" bIns="45694"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388" tIns="45694" rIns="91388" bIns="45694"/>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564263992"/>
      </p:ext>
    </p:extLst>
  </p:cSld>
  <p:clrMap bg1="dk1" tx1="lt1" bg2="dk2" tx2="lt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 id="2147484346" r:id="rId14"/>
    <p:sldLayoutId id="2147484347" r:id="rId15"/>
    <p:sldLayoutId id="2147484348" r:id="rId16"/>
    <p:sldLayoutId id="2147484349" r:id="rId17"/>
    <p:sldLayoutId id="2147484350" r:id="rId18"/>
    <p:sldLayoutId id="2147484351" r:id="rId19"/>
    <p:sldLayoutId id="2147484352" r:id="rId20"/>
    <p:sldLayoutId id="2147484353" r:id="rId21"/>
    <p:sldLayoutId id="2147484354" r:id="rId22"/>
    <p:sldLayoutId id="2147484355" r:id="rId23"/>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668" indent="-342668"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481" indent="-285568"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260" indent="-22844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599160" indent="-22844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6073" indent="-22844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2962" indent="-228444" algn="l" rtl="0" eaLnBrk="1" latinLnBrk="0" hangingPunct="1">
        <a:spcBef>
          <a:spcPct val="20000"/>
        </a:spcBef>
        <a:buChar char="•"/>
        <a:defRPr sz="2000">
          <a:solidFill>
            <a:schemeClr val="tx1"/>
          </a:solidFill>
          <a:latin typeface="+mn-lt"/>
          <a:ea typeface="+mn-ea"/>
          <a:cs typeface="+mn-cs"/>
        </a:defRPr>
      </a:lvl6pPr>
      <a:lvl7pPr marL="2969876" indent="-228444" algn="l" rtl="0" eaLnBrk="1" latinLnBrk="0" hangingPunct="1">
        <a:spcBef>
          <a:spcPct val="20000"/>
        </a:spcBef>
        <a:buChar char="•"/>
        <a:defRPr sz="2000">
          <a:solidFill>
            <a:schemeClr val="tx1"/>
          </a:solidFill>
          <a:latin typeface="+mn-lt"/>
          <a:ea typeface="+mn-ea"/>
          <a:cs typeface="+mn-cs"/>
        </a:defRPr>
      </a:lvl7pPr>
      <a:lvl8pPr marL="3426777" indent="-228444" algn="l" rtl="0" eaLnBrk="1" latinLnBrk="0" hangingPunct="1">
        <a:spcBef>
          <a:spcPct val="20000"/>
        </a:spcBef>
        <a:buChar char="•"/>
        <a:defRPr sz="2000">
          <a:solidFill>
            <a:schemeClr val="tx1"/>
          </a:solidFill>
          <a:latin typeface="+mn-lt"/>
          <a:ea typeface="+mn-ea"/>
          <a:cs typeface="+mn-cs"/>
        </a:defRPr>
      </a:lvl8pPr>
      <a:lvl9pPr marL="3883678" indent="-22844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890" algn="l" rtl="0" eaLnBrk="1" hangingPunct="1">
        <a:defRPr>
          <a:solidFill>
            <a:schemeClr val="tx1"/>
          </a:solidFill>
          <a:latin typeface="+mn-lt"/>
          <a:ea typeface="+mn-ea"/>
          <a:cs typeface="+mn-cs"/>
        </a:defRPr>
      </a:lvl2pPr>
      <a:lvl3pPr marL="913815" algn="l" rtl="0" eaLnBrk="1" hangingPunct="1">
        <a:defRPr>
          <a:solidFill>
            <a:schemeClr val="tx1"/>
          </a:solidFill>
          <a:latin typeface="+mn-lt"/>
          <a:ea typeface="+mn-ea"/>
          <a:cs typeface="+mn-cs"/>
        </a:defRPr>
      </a:lvl3pPr>
      <a:lvl4pPr marL="1370716" algn="l" rtl="0" eaLnBrk="1" hangingPunct="1">
        <a:defRPr>
          <a:solidFill>
            <a:schemeClr val="tx1"/>
          </a:solidFill>
          <a:latin typeface="+mn-lt"/>
          <a:ea typeface="+mn-ea"/>
          <a:cs typeface="+mn-cs"/>
        </a:defRPr>
      </a:lvl4pPr>
      <a:lvl5pPr marL="1827629" algn="l" rtl="0" eaLnBrk="1" hangingPunct="1">
        <a:defRPr>
          <a:solidFill>
            <a:schemeClr val="tx1"/>
          </a:solidFill>
          <a:latin typeface="+mn-lt"/>
          <a:ea typeface="+mn-ea"/>
          <a:cs typeface="+mn-cs"/>
        </a:defRPr>
      </a:lvl5pPr>
      <a:lvl6pPr marL="2284518" algn="l" rtl="0" eaLnBrk="1" hangingPunct="1">
        <a:defRPr>
          <a:solidFill>
            <a:schemeClr val="tx1"/>
          </a:solidFill>
          <a:latin typeface="+mn-lt"/>
          <a:ea typeface="+mn-ea"/>
          <a:cs typeface="+mn-cs"/>
        </a:defRPr>
      </a:lvl6pPr>
      <a:lvl7pPr marL="2741408" algn="l" rtl="0" eaLnBrk="1" hangingPunct="1">
        <a:defRPr>
          <a:solidFill>
            <a:schemeClr val="tx1"/>
          </a:solidFill>
          <a:latin typeface="+mn-lt"/>
          <a:ea typeface="+mn-ea"/>
          <a:cs typeface="+mn-cs"/>
        </a:defRPr>
      </a:lvl7pPr>
      <a:lvl8pPr marL="3198320" algn="l" rtl="0" eaLnBrk="1" hangingPunct="1">
        <a:defRPr>
          <a:solidFill>
            <a:schemeClr val="tx1"/>
          </a:solidFill>
          <a:latin typeface="+mn-lt"/>
          <a:ea typeface="+mn-ea"/>
          <a:cs typeface="+mn-cs"/>
        </a:defRPr>
      </a:lvl8pPr>
      <a:lvl9pPr marL="3655222" algn="l" rtl="0" eaLnBrk="1" hangingPunct="1">
        <a:defRPr>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91388" tIns="45694" rIns="91388" bIns="45694"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76"/>
            <a:ext cx="822960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8" tIns="45694" rIns="91388" bIns="45694"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76"/>
            <a:ext cx="1752600" cy="182563"/>
          </a:xfrm>
          <a:prstGeom prst="rect">
            <a:avLst/>
          </a:prstGeom>
        </p:spPr>
        <p:txBody>
          <a:bodyPr lIns="91388" tIns="45694" rIns="91388" bIns="45694"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388" tIns="45694" rIns="91388" bIns="45694"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388" tIns="45694" rIns="91388" bIns="45694"/>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34340209"/>
      </p:ext>
    </p:extLst>
  </p:cSld>
  <p:clrMap bg1="dk1" tx1="lt1" bg2="dk2" tx2="lt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 id="2147484368" r:id="rId12"/>
    <p:sldLayoutId id="2147484369" r:id="rId13"/>
    <p:sldLayoutId id="2147484370" r:id="rId14"/>
    <p:sldLayoutId id="2147484371" r:id="rId15"/>
    <p:sldLayoutId id="2147484372" r:id="rId16"/>
    <p:sldLayoutId id="2147484373" r:id="rId17"/>
    <p:sldLayoutId id="2147484374" r:id="rId18"/>
    <p:sldLayoutId id="2147484375" r:id="rId19"/>
    <p:sldLayoutId id="2147484376" r:id="rId20"/>
    <p:sldLayoutId id="2147484377" r:id="rId21"/>
    <p:sldLayoutId id="2147484378" r:id="rId22"/>
    <p:sldLayoutId id="2147484379" r:id="rId23"/>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668" indent="-342668"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481" indent="-285568"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260" indent="-22844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599160" indent="-22844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6073" indent="-22844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2962" indent="-228444" algn="l" rtl="0" eaLnBrk="1" latinLnBrk="0" hangingPunct="1">
        <a:spcBef>
          <a:spcPct val="20000"/>
        </a:spcBef>
        <a:buChar char="•"/>
        <a:defRPr sz="2000">
          <a:solidFill>
            <a:schemeClr val="tx1"/>
          </a:solidFill>
          <a:latin typeface="+mn-lt"/>
          <a:ea typeface="+mn-ea"/>
          <a:cs typeface="+mn-cs"/>
        </a:defRPr>
      </a:lvl6pPr>
      <a:lvl7pPr marL="2969876" indent="-228444" algn="l" rtl="0" eaLnBrk="1" latinLnBrk="0" hangingPunct="1">
        <a:spcBef>
          <a:spcPct val="20000"/>
        </a:spcBef>
        <a:buChar char="•"/>
        <a:defRPr sz="2000">
          <a:solidFill>
            <a:schemeClr val="tx1"/>
          </a:solidFill>
          <a:latin typeface="+mn-lt"/>
          <a:ea typeface="+mn-ea"/>
          <a:cs typeface="+mn-cs"/>
        </a:defRPr>
      </a:lvl7pPr>
      <a:lvl8pPr marL="3426777" indent="-228444" algn="l" rtl="0" eaLnBrk="1" latinLnBrk="0" hangingPunct="1">
        <a:spcBef>
          <a:spcPct val="20000"/>
        </a:spcBef>
        <a:buChar char="•"/>
        <a:defRPr sz="2000">
          <a:solidFill>
            <a:schemeClr val="tx1"/>
          </a:solidFill>
          <a:latin typeface="+mn-lt"/>
          <a:ea typeface="+mn-ea"/>
          <a:cs typeface="+mn-cs"/>
        </a:defRPr>
      </a:lvl8pPr>
      <a:lvl9pPr marL="3883678" indent="-22844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890" algn="l" rtl="0" eaLnBrk="1" hangingPunct="1">
        <a:defRPr>
          <a:solidFill>
            <a:schemeClr val="tx1"/>
          </a:solidFill>
          <a:latin typeface="+mn-lt"/>
          <a:ea typeface="+mn-ea"/>
          <a:cs typeface="+mn-cs"/>
        </a:defRPr>
      </a:lvl2pPr>
      <a:lvl3pPr marL="913815" algn="l" rtl="0" eaLnBrk="1" hangingPunct="1">
        <a:defRPr>
          <a:solidFill>
            <a:schemeClr val="tx1"/>
          </a:solidFill>
          <a:latin typeface="+mn-lt"/>
          <a:ea typeface="+mn-ea"/>
          <a:cs typeface="+mn-cs"/>
        </a:defRPr>
      </a:lvl3pPr>
      <a:lvl4pPr marL="1370716" algn="l" rtl="0" eaLnBrk="1" hangingPunct="1">
        <a:defRPr>
          <a:solidFill>
            <a:schemeClr val="tx1"/>
          </a:solidFill>
          <a:latin typeface="+mn-lt"/>
          <a:ea typeface="+mn-ea"/>
          <a:cs typeface="+mn-cs"/>
        </a:defRPr>
      </a:lvl4pPr>
      <a:lvl5pPr marL="1827629" algn="l" rtl="0" eaLnBrk="1" hangingPunct="1">
        <a:defRPr>
          <a:solidFill>
            <a:schemeClr val="tx1"/>
          </a:solidFill>
          <a:latin typeface="+mn-lt"/>
          <a:ea typeface="+mn-ea"/>
          <a:cs typeface="+mn-cs"/>
        </a:defRPr>
      </a:lvl5pPr>
      <a:lvl6pPr marL="2284518" algn="l" rtl="0" eaLnBrk="1" hangingPunct="1">
        <a:defRPr>
          <a:solidFill>
            <a:schemeClr val="tx1"/>
          </a:solidFill>
          <a:latin typeface="+mn-lt"/>
          <a:ea typeface="+mn-ea"/>
          <a:cs typeface="+mn-cs"/>
        </a:defRPr>
      </a:lvl6pPr>
      <a:lvl7pPr marL="2741408" algn="l" rtl="0" eaLnBrk="1" hangingPunct="1">
        <a:defRPr>
          <a:solidFill>
            <a:schemeClr val="tx1"/>
          </a:solidFill>
          <a:latin typeface="+mn-lt"/>
          <a:ea typeface="+mn-ea"/>
          <a:cs typeface="+mn-cs"/>
        </a:defRPr>
      </a:lvl7pPr>
      <a:lvl8pPr marL="3198320" algn="l" rtl="0" eaLnBrk="1" hangingPunct="1">
        <a:defRPr>
          <a:solidFill>
            <a:schemeClr val="tx1"/>
          </a:solidFill>
          <a:latin typeface="+mn-lt"/>
          <a:ea typeface="+mn-ea"/>
          <a:cs typeface="+mn-cs"/>
        </a:defRPr>
      </a:lvl8pPr>
      <a:lvl9pPr marL="3655222" algn="l" rtl="0" eaLnBrk="1" hangingPunct="1">
        <a:defRPr>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91390" tIns="45695" rIns="91390" bIns="45695"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75"/>
            <a:ext cx="822960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90" tIns="45695" rIns="91390" bIns="45695"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75"/>
            <a:ext cx="1752600" cy="182563"/>
          </a:xfrm>
          <a:prstGeom prst="rect">
            <a:avLst/>
          </a:prstGeom>
        </p:spPr>
        <p:txBody>
          <a:bodyPr lIns="91390" tIns="45695" rIns="91390" bIns="45695"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390" tIns="45695" rIns="91390" bIns="45695"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390" tIns="45695" rIns="91390" bIns="45695"/>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324460717"/>
      </p:ext>
    </p:extLst>
  </p:cSld>
  <p:clrMap bg1="dk1" tx1="lt1" bg2="dk2" tx2="lt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 id="2147484392" r:id="rId12"/>
    <p:sldLayoutId id="2147484393" r:id="rId13"/>
    <p:sldLayoutId id="2147484394" r:id="rId14"/>
    <p:sldLayoutId id="2147484395" r:id="rId15"/>
    <p:sldLayoutId id="2147484396" r:id="rId16"/>
    <p:sldLayoutId id="2147484397" r:id="rId17"/>
    <p:sldLayoutId id="2147484398" r:id="rId18"/>
    <p:sldLayoutId id="2147484399" r:id="rId19"/>
    <p:sldLayoutId id="2147484400" r:id="rId20"/>
    <p:sldLayoutId id="2147484401" r:id="rId21"/>
    <p:sldLayoutId id="2147484402" r:id="rId22"/>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677" indent="-342677"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499" indent="-285575"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288" indent="-22845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599200" indent="-22845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6124" indent="-22845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3025" indent="-228450" algn="l" rtl="0" eaLnBrk="1" latinLnBrk="0" hangingPunct="1">
        <a:spcBef>
          <a:spcPct val="20000"/>
        </a:spcBef>
        <a:buChar char="•"/>
        <a:defRPr sz="2000">
          <a:solidFill>
            <a:schemeClr val="tx1"/>
          </a:solidFill>
          <a:latin typeface="+mn-lt"/>
          <a:ea typeface="+mn-ea"/>
          <a:cs typeface="+mn-cs"/>
        </a:defRPr>
      </a:lvl6pPr>
      <a:lvl7pPr marL="2969950" indent="-228450" algn="l" rtl="0" eaLnBrk="1" latinLnBrk="0" hangingPunct="1">
        <a:spcBef>
          <a:spcPct val="20000"/>
        </a:spcBef>
        <a:buChar char="•"/>
        <a:defRPr sz="2000">
          <a:solidFill>
            <a:schemeClr val="tx1"/>
          </a:solidFill>
          <a:latin typeface="+mn-lt"/>
          <a:ea typeface="+mn-ea"/>
          <a:cs typeface="+mn-cs"/>
        </a:defRPr>
      </a:lvl7pPr>
      <a:lvl8pPr marL="3426863" indent="-228450" algn="l" rtl="0" eaLnBrk="1" latinLnBrk="0" hangingPunct="1">
        <a:spcBef>
          <a:spcPct val="20000"/>
        </a:spcBef>
        <a:buChar char="•"/>
        <a:defRPr sz="2000">
          <a:solidFill>
            <a:schemeClr val="tx1"/>
          </a:solidFill>
          <a:latin typeface="+mn-lt"/>
          <a:ea typeface="+mn-ea"/>
          <a:cs typeface="+mn-cs"/>
        </a:defRPr>
      </a:lvl8pPr>
      <a:lvl9pPr marL="3883775" indent="-22845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902" algn="l" rtl="0" eaLnBrk="1" hangingPunct="1">
        <a:defRPr>
          <a:solidFill>
            <a:schemeClr val="tx1"/>
          </a:solidFill>
          <a:latin typeface="+mn-lt"/>
          <a:ea typeface="+mn-ea"/>
          <a:cs typeface="+mn-cs"/>
        </a:defRPr>
      </a:lvl2pPr>
      <a:lvl3pPr marL="913838" algn="l" rtl="0" eaLnBrk="1" hangingPunct="1">
        <a:defRPr>
          <a:solidFill>
            <a:schemeClr val="tx1"/>
          </a:solidFill>
          <a:latin typeface="+mn-lt"/>
          <a:ea typeface="+mn-ea"/>
          <a:cs typeface="+mn-cs"/>
        </a:defRPr>
      </a:lvl3pPr>
      <a:lvl4pPr marL="1370750" algn="l" rtl="0" eaLnBrk="1" hangingPunct="1">
        <a:defRPr>
          <a:solidFill>
            <a:schemeClr val="tx1"/>
          </a:solidFill>
          <a:latin typeface="+mn-lt"/>
          <a:ea typeface="+mn-ea"/>
          <a:cs typeface="+mn-cs"/>
        </a:defRPr>
      </a:lvl4pPr>
      <a:lvl5pPr marL="1827674" algn="l" rtl="0" eaLnBrk="1" hangingPunct="1">
        <a:defRPr>
          <a:solidFill>
            <a:schemeClr val="tx1"/>
          </a:solidFill>
          <a:latin typeface="+mn-lt"/>
          <a:ea typeface="+mn-ea"/>
          <a:cs typeface="+mn-cs"/>
        </a:defRPr>
      </a:lvl5pPr>
      <a:lvl6pPr marL="2284575" algn="l" rtl="0" eaLnBrk="1" hangingPunct="1">
        <a:defRPr>
          <a:solidFill>
            <a:schemeClr val="tx1"/>
          </a:solidFill>
          <a:latin typeface="+mn-lt"/>
          <a:ea typeface="+mn-ea"/>
          <a:cs typeface="+mn-cs"/>
        </a:defRPr>
      </a:lvl6pPr>
      <a:lvl7pPr marL="2741477" algn="l" rtl="0" eaLnBrk="1" hangingPunct="1">
        <a:defRPr>
          <a:solidFill>
            <a:schemeClr val="tx1"/>
          </a:solidFill>
          <a:latin typeface="+mn-lt"/>
          <a:ea typeface="+mn-ea"/>
          <a:cs typeface="+mn-cs"/>
        </a:defRPr>
      </a:lvl7pPr>
      <a:lvl8pPr marL="3198400" algn="l" rtl="0" eaLnBrk="1" hangingPunct="1">
        <a:defRPr>
          <a:solidFill>
            <a:schemeClr val="tx1"/>
          </a:solidFill>
          <a:latin typeface="+mn-lt"/>
          <a:ea typeface="+mn-ea"/>
          <a:cs typeface="+mn-cs"/>
        </a:defRPr>
      </a:lvl8pPr>
      <a:lvl9pPr marL="3655313" algn="l" rtl="0" eaLnBrk="1" hangingPunct="1">
        <a:defRPr>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91388" tIns="45694" rIns="91388" bIns="45694"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76"/>
            <a:ext cx="822960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8" tIns="45694" rIns="91388" bIns="45694"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76"/>
            <a:ext cx="1752600" cy="182563"/>
          </a:xfrm>
          <a:prstGeom prst="rect">
            <a:avLst/>
          </a:prstGeom>
        </p:spPr>
        <p:txBody>
          <a:bodyPr lIns="91388" tIns="45694" rIns="91388" bIns="45694" anchor="b"/>
          <a:lstStyle>
            <a:lvl1pPr fontAlgn="auto">
              <a:spcBef>
                <a:spcPts val="0"/>
              </a:spcBef>
              <a:spcAft>
                <a:spcPts val="0"/>
              </a:spcAft>
              <a:defRPr sz="1200">
                <a:solidFill>
                  <a:schemeClr val="tx2"/>
                </a:solidFill>
                <a:latin typeface="+mn-lt"/>
                <a:ea typeface="+mn-ea"/>
                <a:cs typeface="+mn-cs"/>
              </a:defRPr>
            </a:lvl1pPr>
            <a:extLst/>
          </a:lstStyle>
          <a:p>
            <a:pPr defTabSz="685494">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388" tIns="45694" rIns="91388" bIns="45694" anchor="b"/>
          <a:lstStyle>
            <a:lvl1pPr algn="ctr" fontAlgn="auto">
              <a:spcBef>
                <a:spcPts val="0"/>
              </a:spcBef>
              <a:spcAft>
                <a:spcPts val="0"/>
              </a:spcAft>
              <a:defRPr sz="1200">
                <a:solidFill>
                  <a:schemeClr val="tx2"/>
                </a:solidFill>
                <a:latin typeface="+mn-lt"/>
                <a:ea typeface="+mn-ea"/>
                <a:cs typeface="+mn-cs"/>
              </a:defRPr>
            </a:lvl1pPr>
            <a:extLst/>
          </a:lstStyle>
          <a:p>
            <a:pPr defTabSz="685494">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388" tIns="45694" rIns="91388" bIns="45694"/>
          <a:lstStyle>
            <a:lvl1pPr algn="r" fontAlgn="auto">
              <a:spcBef>
                <a:spcPts val="0"/>
              </a:spcBef>
              <a:spcAft>
                <a:spcPts val="0"/>
              </a:spcAft>
              <a:defRPr sz="1200">
                <a:solidFill>
                  <a:schemeClr val="tx2"/>
                </a:solidFill>
                <a:latin typeface="+mn-lt"/>
                <a:ea typeface="+mn-ea"/>
                <a:cs typeface="+mn-cs"/>
              </a:defRPr>
            </a:lvl1pPr>
            <a:extLst/>
          </a:lstStyle>
          <a:p>
            <a:pPr defTabSz="685494">
              <a:defRPr/>
            </a:pPr>
            <a:fld id="{2278A575-47E1-F743-B11D-2A193606B8A2}" type="slidenum">
              <a:rPr lang="en-US" smtClean="0">
                <a:solidFill>
                  <a:srgbClr val="D4D2D0"/>
                </a:solidFill>
                <a:latin typeface="Century Schoolbook"/>
              </a:rPr>
              <a:pPr defTabSz="685494">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47054144"/>
      </p:ext>
    </p:extLst>
  </p:cSld>
  <p:clrMap bg1="dk1" tx1="lt1" bg2="dk2" tx2="lt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 id="2147484623" r:id="rId12"/>
    <p:sldLayoutId id="2147484624" r:id="rId13"/>
    <p:sldLayoutId id="2147484625" r:id="rId14"/>
    <p:sldLayoutId id="2147484626" r:id="rId15"/>
    <p:sldLayoutId id="2147484627" r:id="rId16"/>
    <p:sldLayoutId id="2147484628" r:id="rId17"/>
    <p:sldLayoutId id="2147484629" r:id="rId18"/>
    <p:sldLayoutId id="2147484630" r:id="rId19"/>
    <p:sldLayoutId id="2147484631" r:id="rId20"/>
    <p:sldLayoutId id="2147484632" r:id="rId21"/>
    <p:sldLayoutId id="2147484633" r:id="rId22"/>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668" indent="-342668"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481" indent="-285568"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260" indent="-22844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599160" indent="-22844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6073" indent="-22844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2962" indent="-228444" algn="l" rtl="0" eaLnBrk="1" latinLnBrk="0" hangingPunct="1">
        <a:spcBef>
          <a:spcPct val="20000"/>
        </a:spcBef>
        <a:buChar char="•"/>
        <a:defRPr sz="2000">
          <a:solidFill>
            <a:schemeClr val="tx1"/>
          </a:solidFill>
          <a:latin typeface="+mn-lt"/>
          <a:ea typeface="+mn-ea"/>
          <a:cs typeface="+mn-cs"/>
        </a:defRPr>
      </a:lvl6pPr>
      <a:lvl7pPr marL="2969876" indent="-228444" algn="l" rtl="0" eaLnBrk="1" latinLnBrk="0" hangingPunct="1">
        <a:spcBef>
          <a:spcPct val="20000"/>
        </a:spcBef>
        <a:buChar char="•"/>
        <a:defRPr sz="2000">
          <a:solidFill>
            <a:schemeClr val="tx1"/>
          </a:solidFill>
          <a:latin typeface="+mn-lt"/>
          <a:ea typeface="+mn-ea"/>
          <a:cs typeface="+mn-cs"/>
        </a:defRPr>
      </a:lvl7pPr>
      <a:lvl8pPr marL="3426777" indent="-228444" algn="l" rtl="0" eaLnBrk="1" latinLnBrk="0" hangingPunct="1">
        <a:spcBef>
          <a:spcPct val="20000"/>
        </a:spcBef>
        <a:buChar char="•"/>
        <a:defRPr sz="2000">
          <a:solidFill>
            <a:schemeClr val="tx1"/>
          </a:solidFill>
          <a:latin typeface="+mn-lt"/>
          <a:ea typeface="+mn-ea"/>
          <a:cs typeface="+mn-cs"/>
        </a:defRPr>
      </a:lvl8pPr>
      <a:lvl9pPr marL="3883678" indent="-22844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890" algn="l" rtl="0" eaLnBrk="1" hangingPunct="1">
        <a:defRPr>
          <a:solidFill>
            <a:schemeClr val="tx1"/>
          </a:solidFill>
          <a:latin typeface="+mn-lt"/>
          <a:ea typeface="+mn-ea"/>
          <a:cs typeface="+mn-cs"/>
        </a:defRPr>
      </a:lvl2pPr>
      <a:lvl3pPr marL="913815" algn="l" rtl="0" eaLnBrk="1" hangingPunct="1">
        <a:defRPr>
          <a:solidFill>
            <a:schemeClr val="tx1"/>
          </a:solidFill>
          <a:latin typeface="+mn-lt"/>
          <a:ea typeface="+mn-ea"/>
          <a:cs typeface="+mn-cs"/>
        </a:defRPr>
      </a:lvl3pPr>
      <a:lvl4pPr marL="1370716" algn="l" rtl="0" eaLnBrk="1" hangingPunct="1">
        <a:defRPr>
          <a:solidFill>
            <a:schemeClr val="tx1"/>
          </a:solidFill>
          <a:latin typeface="+mn-lt"/>
          <a:ea typeface="+mn-ea"/>
          <a:cs typeface="+mn-cs"/>
        </a:defRPr>
      </a:lvl4pPr>
      <a:lvl5pPr marL="1827629" algn="l" rtl="0" eaLnBrk="1" hangingPunct="1">
        <a:defRPr>
          <a:solidFill>
            <a:schemeClr val="tx1"/>
          </a:solidFill>
          <a:latin typeface="+mn-lt"/>
          <a:ea typeface="+mn-ea"/>
          <a:cs typeface="+mn-cs"/>
        </a:defRPr>
      </a:lvl5pPr>
      <a:lvl6pPr marL="2284518" algn="l" rtl="0" eaLnBrk="1" hangingPunct="1">
        <a:defRPr>
          <a:solidFill>
            <a:schemeClr val="tx1"/>
          </a:solidFill>
          <a:latin typeface="+mn-lt"/>
          <a:ea typeface="+mn-ea"/>
          <a:cs typeface="+mn-cs"/>
        </a:defRPr>
      </a:lvl6pPr>
      <a:lvl7pPr marL="2741408" algn="l" rtl="0" eaLnBrk="1" hangingPunct="1">
        <a:defRPr>
          <a:solidFill>
            <a:schemeClr val="tx1"/>
          </a:solidFill>
          <a:latin typeface="+mn-lt"/>
          <a:ea typeface="+mn-ea"/>
          <a:cs typeface="+mn-cs"/>
        </a:defRPr>
      </a:lvl7pPr>
      <a:lvl8pPr marL="3198320" algn="l" rtl="0" eaLnBrk="1" hangingPunct="1">
        <a:defRPr>
          <a:solidFill>
            <a:schemeClr val="tx1"/>
          </a:solidFill>
          <a:latin typeface="+mn-lt"/>
          <a:ea typeface="+mn-ea"/>
          <a:cs typeface="+mn-cs"/>
        </a:defRPr>
      </a:lvl8pPr>
      <a:lvl9pPr marL="3655222" algn="l" rtl="0" eaLnBrk="1" hangingPunct="1">
        <a:defRPr>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0"/>
            <a:ext cx="8229600" cy="936625"/>
          </a:xfrm>
          <a:prstGeom prst="rect">
            <a:avLst/>
          </a:prstGeom>
        </p:spPr>
        <p:txBody>
          <a:bodyPr lIns="91430" tIns="45715" rIns="91430" bIns="45715"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55"/>
            <a:ext cx="822960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5"/>
            <a:ext cx="1752600" cy="182563"/>
          </a:xfrm>
          <a:prstGeom prst="rect">
            <a:avLst/>
          </a:prstGeom>
        </p:spPr>
        <p:txBody>
          <a:bodyPr lIns="91430" tIns="45715" rIns="91430" bIns="45715"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430" tIns="45715" rIns="91430" bIns="45715"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430" tIns="45715" rIns="91430" bIns="45715"/>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769838125"/>
      </p:ext>
    </p:extLst>
  </p:cSld>
  <p:clrMap bg1="dk1" tx1="lt1" bg2="dk2" tx2="lt2" accent1="accent1" accent2="accent2" accent3="accent3" accent4="accent4" accent5="accent5" accent6="accent6" hlink="hlink" folHlink="folHlink"/>
  <p:sldLayoutIdLst>
    <p:sldLayoutId id="2147484659" r:id="rId1"/>
    <p:sldLayoutId id="2147484660" r:id="rId2"/>
    <p:sldLayoutId id="2147484661" r:id="rId3"/>
    <p:sldLayoutId id="2147484662" r:id="rId4"/>
    <p:sldLayoutId id="2147484663" r:id="rId5"/>
    <p:sldLayoutId id="2147484664" r:id="rId6"/>
    <p:sldLayoutId id="2147484665" r:id="rId7"/>
    <p:sldLayoutId id="2147484666" r:id="rId8"/>
    <p:sldLayoutId id="2147484667" r:id="rId9"/>
    <p:sldLayoutId id="2147484668" r:id="rId10"/>
    <p:sldLayoutId id="2147484669" r:id="rId11"/>
    <p:sldLayoutId id="2147484670" r:id="rId12"/>
    <p:sldLayoutId id="2147484671" r:id="rId13"/>
    <p:sldLayoutId id="2147484672" r:id="rId14"/>
    <p:sldLayoutId id="2147484673" r:id="rId15"/>
    <p:sldLayoutId id="2147484674" r:id="rId16"/>
    <p:sldLayoutId id="2147484675" r:id="rId17"/>
    <p:sldLayoutId id="2147484676" r:id="rId18"/>
    <p:sldLayoutId id="2147484677" r:id="rId19"/>
    <p:sldLayoutId id="2147484678" r:id="rId20"/>
    <p:sldLayoutId id="2147484679" r:id="rId21"/>
    <p:sldLayoutId id="2147484680" r:id="rId22"/>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857" indent="-342857"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859" indent="-285715"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858" indent="-22857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000" indent="-22857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144" indent="-22857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285" indent="-228570" algn="l" rtl="0" eaLnBrk="1" latinLnBrk="0" hangingPunct="1">
        <a:spcBef>
          <a:spcPct val="20000"/>
        </a:spcBef>
        <a:buChar char="•"/>
        <a:defRPr sz="2000">
          <a:solidFill>
            <a:schemeClr val="tx1"/>
          </a:solidFill>
          <a:latin typeface="+mn-lt"/>
          <a:ea typeface="+mn-ea"/>
          <a:cs typeface="+mn-cs"/>
        </a:defRPr>
      </a:lvl6pPr>
      <a:lvl7pPr marL="2971430" indent="-228570" algn="l" rtl="0" eaLnBrk="1" latinLnBrk="0" hangingPunct="1">
        <a:spcBef>
          <a:spcPct val="20000"/>
        </a:spcBef>
        <a:buChar char="•"/>
        <a:defRPr sz="2000">
          <a:solidFill>
            <a:schemeClr val="tx1"/>
          </a:solidFill>
          <a:latin typeface="+mn-lt"/>
          <a:ea typeface="+mn-ea"/>
          <a:cs typeface="+mn-cs"/>
        </a:defRPr>
      </a:lvl7pPr>
      <a:lvl8pPr marL="3428573" indent="-228570" algn="l" rtl="0" eaLnBrk="1" latinLnBrk="0" hangingPunct="1">
        <a:spcBef>
          <a:spcPct val="20000"/>
        </a:spcBef>
        <a:buChar char="•"/>
        <a:defRPr sz="2000">
          <a:solidFill>
            <a:schemeClr val="tx1"/>
          </a:solidFill>
          <a:latin typeface="+mn-lt"/>
          <a:ea typeface="+mn-ea"/>
          <a:cs typeface="+mn-cs"/>
        </a:defRPr>
      </a:lvl8pPr>
      <a:lvl9pPr marL="3885715" indent="-22857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142" algn="l" rtl="0" eaLnBrk="1" hangingPunct="1">
        <a:defRPr>
          <a:solidFill>
            <a:schemeClr val="tx1"/>
          </a:solidFill>
          <a:latin typeface="+mn-lt"/>
          <a:ea typeface="+mn-ea"/>
          <a:cs typeface="+mn-cs"/>
        </a:defRPr>
      </a:lvl2pPr>
      <a:lvl3pPr marL="914288" algn="l" rtl="0" eaLnBrk="1" hangingPunct="1">
        <a:defRPr>
          <a:solidFill>
            <a:schemeClr val="tx1"/>
          </a:solidFill>
          <a:latin typeface="+mn-lt"/>
          <a:ea typeface="+mn-ea"/>
          <a:cs typeface="+mn-cs"/>
        </a:defRPr>
      </a:lvl3pPr>
      <a:lvl4pPr marL="1371430" algn="l" rtl="0" eaLnBrk="1" hangingPunct="1">
        <a:defRPr>
          <a:solidFill>
            <a:schemeClr val="tx1"/>
          </a:solidFill>
          <a:latin typeface="+mn-lt"/>
          <a:ea typeface="+mn-ea"/>
          <a:cs typeface="+mn-cs"/>
        </a:defRPr>
      </a:lvl4pPr>
      <a:lvl5pPr marL="1828574" algn="l" rtl="0" eaLnBrk="1" hangingPunct="1">
        <a:defRPr>
          <a:solidFill>
            <a:schemeClr val="tx1"/>
          </a:solidFill>
          <a:latin typeface="+mn-lt"/>
          <a:ea typeface="+mn-ea"/>
          <a:cs typeface="+mn-cs"/>
        </a:defRPr>
      </a:lvl5pPr>
      <a:lvl6pPr marL="2285715" algn="l" rtl="0" eaLnBrk="1" hangingPunct="1">
        <a:defRPr>
          <a:solidFill>
            <a:schemeClr val="tx1"/>
          </a:solidFill>
          <a:latin typeface="+mn-lt"/>
          <a:ea typeface="+mn-ea"/>
          <a:cs typeface="+mn-cs"/>
        </a:defRPr>
      </a:lvl6pPr>
      <a:lvl7pPr marL="2742857" algn="l" rtl="0" eaLnBrk="1" hangingPunct="1">
        <a:defRPr>
          <a:solidFill>
            <a:schemeClr val="tx1"/>
          </a:solidFill>
          <a:latin typeface="+mn-lt"/>
          <a:ea typeface="+mn-ea"/>
          <a:cs typeface="+mn-cs"/>
        </a:defRPr>
      </a:lvl7pPr>
      <a:lvl8pPr marL="3200000" algn="l" rtl="0" eaLnBrk="1" hangingPunct="1">
        <a:defRPr>
          <a:solidFill>
            <a:schemeClr val="tx1"/>
          </a:solidFill>
          <a:latin typeface="+mn-lt"/>
          <a:ea typeface="+mn-ea"/>
          <a:cs typeface="+mn-cs"/>
        </a:defRPr>
      </a:lvl8pPr>
      <a:lvl9pPr marL="3657143" algn="l" rtl="0" eaLnBrk="1" hangingPunct="1">
        <a:defRPr>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9"/>
            <a:ext cx="8229600" cy="936625"/>
          </a:xfrm>
          <a:prstGeom prst="rect">
            <a:avLst/>
          </a:prstGeom>
        </p:spPr>
        <p:txBody>
          <a:bodyPr lIns="91432" tIns="45716" rIns="91432" bIns="45716"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54"/>
            <a:ext cx="822960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2" tIns="45716" rIns="91432" bIns="45716"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4"/>
            <a:ext cx="1752600" cy="182563"/>
          </a:xfrm>
          <a:prstGeom prst="rect">
            <a:avLst/>
          </a:prstGeom>
        </p:spPr>
        <p:txBody>
          <a:bodyPr lIns="91432" tIns="45716" rIns="91432" bIns="45716"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432" tIns="45716" rIns="91432" bIns="45716"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432" tIns="45716" rIns="91432" bIns="45716"/>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696775179"/>
      </p:ext>
    </p:extLst>
  </p:cSld>
  <p:clrMap bg1="dk1" tx1="lt1" bg2="dk2" tx2="lt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 id="2147484693" r:id="rId12"/>
    <p:sldLayoutId id="2147484694" r:id="rId13"/>
    <p:sldLayoutId id="2147484695" r:id="rId14"/>
    <p:sldLayoutId id="2147484696" r:id="rId15"/>
    <p:sldLayoutId id="2147484697" r:id="rId16"/>
    <p:sldLayoutId id="2147484698" r:id="rId17"/>
    <p:sldLayoutId id="2147484699" r:id="rId18"/>
    <p:sldLayoutId id="2147484700" r:id="rId19"/>
    <p:sldLayoutId id="2147484701" r:id="rId20"/>
    <p:sldLayoutId id="2147484702" r:id="rId21"/>
    <p:sldLayoutId id="2147484703" r:id="rId22"/>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866" indent="-342866"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877" indent="-285722"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887" indent="-228576"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040" indent="-228576"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195" indent="-228576"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348" indent="-228576" algn="l" rtl="0" eaLnBrk="1" latinLnBrk="0" hangingPunct="1">
        <a:spcBef>
          <a:spcPct val="20000"/>
        </a:spcBef>
        <a:buChar char="•"/>
        <a:defRPr sz="2000">
          <a:solidFill>
            <a:schemeClr val="tx1"/>
          </a:solidFill>
          <a:latin typeface="+mn-lt"/>
          <a:ea typeface="+mn-ea"/>
          <a:cs typeface="+mn-cs"/>
        </a:defRPr>
      </a:lvl6pPr>
      <a:lvl7pPr marL="2971504" indent="-228576" algn="l" rtl="0" eaLnBrk="1" latinLnBrk="0" hangingPunct="1">
        <a:spcBef>
          <a:spcPct val="20000"/>
        </a:spcBef>
        <a:buChar char="•"/>
        <a:defRPr sz="2000">
          <a:solidFill>
            <a:schemeClr val="tx1"/>
          </a:solidFill>
          <a:latin typeface="+mn-lt"/>
          <a:ea typeface="+mn-ea"/>
          <a:cs typeface="+mn-cs"/>
        </a:defRPr>
      </a:lvl7pPr>
      <a:lvl8pPr marL="3428658" indent="-228576" algn="l" rtl="0" eaLnBrk="1" latinLnBrk="0" hangingPunct="1">
        <a:spcBef>
          <a:spcPct val="20000"/>
        </a:spcBef>
        <a:buChar char="•"/>
        <a:defRPr sz="2000">
          <a:solidFill>
            <a:schemeClr val="tx1"/>
          </a:solidFill>
          <a:latin typeface="+mn-lt"/>
          <a:ea typeface="+mn-ea"/>
          <a:cs typeface="+mn-cs"/>
        </a:defRPr>
      </a:lvl8pPr>
      <a:lvl9pPr marL="3885812" indent="-228576"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154" algn="l" rtl="0" eaLnBrk="1" hangingPunct="1">
        <a:defRPr>
          <a:solidFill>
            <a:schemeClr val="tx1"/>
          </a:solidFill>
          <a:latin typeface="+mn-lt"/>
          <a:ea typeface="+mn-ea"/>
          <a:cs typeface="+mn-cs"/>
        </a:defRPr>
      </a:lvl2pPr>
      <a:lvl3pPr marL="914310" algn="l" rtl="0" eaLnBrk="1" hangingPunct="1">
        <a:defRPr>
          <a:solidFill>
            <a:schemeClr val="tx1"/>
          </a:solidFill>
          <a:latin typeface="+mn-lt"/>
          <a:ea typeface="+mn-ea"/>
          <a:cs typeface="+mn-cs"/>
        </a:defRPr>
      </a:lvl3pPr>
      <a:lvl4pPr marL="1371464" algn="l" rtl="0" eaLnBrk="1" hangingPunct="1">
        <a:defRPr>
          <a:solidFill>
            <a:schemeClr val="tx1"/>
          </a:solidFill>
          <a:latin typeface="+mn-lt"/>
          <a:ea typeface="+mn-ea"/>
          <a:cs typeface="+mn-cs"/>
        </a:defRPr>
      </a:lvl4pPr>
      <a:lvl5pPr marL="1828619" algn="l" rtl="0" eaLnBrk="1" hangingPunct="1">
        <a:defRPr>
          <a:solidFill>
            <a:schemeClr val="tx1"/>
          </a:solidFill>
          <a:latin typeface="+mn-lt"/>
          <a:ea typeface="+mn-ea"/>
          <a:cs typeface="+mn-cs"/>
        </a:defRPr>
      </a:lvl5pPr>
      <a:lvl6pPr marL="2285772" algn="l" rtl="0" eaLnBrk="1" hangingPunct="1">
        <a:defRPr>
          <a:solidFill>
            <a:schemeClr val="tx1"/>
          </a:solidFill>
          <a:latin typeface="+mn-lt"/>
          <a:ea typeface="+mn-ea"/>
          <a:cs typeface="+mn-cs"/>
        </a:defRPr>
      </a:lvl6pPr>
      <a:lvl7pPr marL="2742926" algn="l" rtl="0" eaLnBrk="1" hangingPunct="1">
        <a:defRPr>
          <a:solidFill>
            <a:schemeClr val="tx1"/>
          </a:solidFill>
          <a:latin typeface="+mn-lt"/>
          <a:ea typeface="+mn-ea"/>
          <a:cs typeface="+mn-cs"/>
        </a:defRPr>
      </a:lvl7pPr>
      <a:lvl8pPr marL="3200080" algn="l" rtl="0" eaLnBrk="1" hangingPunct="1">
        <a:defRPr>
          <a:solidFill>
            <a:schemeClr val="tx1"/>
          </a:solidFill>
          <a:latin typeface="+mn-lt"/>
          <a:ea typeface="+mn-ea"/>
          <a:cs typeface="+mn-cs"/>
        </a:defRPr>
      </a:lvl8pPr>
      <a:lvl9pPr marL="3657235" algn="l" rtl="0" eaLnBrk="1" hangingPunct="1">
        <a:defRPr>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5"/>
            <a:ext cx="8229600" cy="936625"/>
          </a:xfrm>
          <a:prstGeom prst="rect">
            <a:avLst/>
          </a:prstGeom>
        </p:spPr>
        <p:txBody>
          <a:bodyPr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50"/>
            <a:ext cx="822960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0"/>
            <a:ext cx="1752600" cy="182563"/>
          </a:xfrm>
          <a:prstGeom prst="rect">
            <a:avLst/>
          </a:prstGeom>
        </p:spPr>
        <p:txBody>
          <a:bodyPr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03639971"/>
      </p:ext>
    </p:extLst>
  </p:cSld>
  <p:clrMap bg1="dk1" tx1="lt1" bg2="dk2" tx2="lt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 id="2147484808" r:id="rId12"/>
    <p:sldLayoutId id="2147484809" r:id="rId13"/>
    <p:sldLayoutId id="2147484810" r:id="rId14"/>
    <p:sldLayoutId id="2147484811" r:id="rId15"/>
    <p:sldLayoutId id="2147484812" r:id="rId16"/>
    <p:sldLayoutId id="2147484813" r:id="rId17"/>
    <p:sldLayoutId id="2147484814" r:id="rId18"/>
    <p:sldLayoutId id="2147484815" r:id="rId19"/>
    <p:sldLayoutId id="2147484816" r:id="rId20"/>
    <p:sldLayoutId id="2147484817" r:id="rId21"/>
    <p:sldLayoutId id="2147484818" r:id="rId22"/>
    <p:sldLayoutId id="2147484819" r:id="rId23"/>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121816" tIns="60908" rIns="121816" bIns="60908"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89"/>
            <a:ext cx="822960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16" tIns="60908" rIns="121816" bIns="60908"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89"/>
            <a:ext cx="1752600" cy="182563"/>
          </a:xfrm>
          <a:prstGeom prst="rect">
            <a:avLst/>
          </a:prstGeom>
        </p:spPr>
        <p:txBody>
          <a:bodyPr lIns="121816" tIns="60908" rIns="121816" bIns="60908"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121816" tIns="60908" rIns="121816" bIns="60908"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121816" tIns="60908" rIns="121816" bIns="60908"/>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720611152"/>
      </p:ext>
    </p:extLst>
  </p:cSld>
  <p:clrMap bg1="dk1" tx1="lt1" bg2="dk2" tx2="lt2" accent1="accent1" accent2="accent2" accent3="accent3" accent4="accent4" accent5="accent5" accent6="accent6" hlink="hlink" folHlink="folHlink"/>
  <p:sldLayoutIdLst>
    <p:sldLayoutId id="2147485136" r:id="rId1"/>
    <p:sldLayoutId id="2147485137" r:id="rId2"/>
    <p:sldLayoutId id="2147485138" r:id="rId3"/>
    <p:sldLayoutId id="2147485139" r:id="rId4"/>
    <p:sldLayoutId id="2147485140" r:id="rId5"/>
    <p:sldLayoutId id="2147485141" r:id="rId6"/>
    <p:sldLayoutId id="2147485142" r:id="rId7"/>
    <p:sldLayoutId id="2147485143" r:id="rId8"/>
    <p:sldLayoutId id="2147485144" r:id="rId9"/>
    <p:sldLayoutId id="2147485145" r:id="rId10"/>
    <p:sldLayoutId id="2147485146" r:id="rId11"/>
    <p:sldLayoutId id="2147485147" r:id="rId12"/>
    <p:sldLayoutId id="2147485148" r:id="rId13"/>
    <p:sldLayoutId id="2147485149" r:id="rId14"/>
    <p:sldLayoutId id="2147485150" r:id="rId15"/>
    <p:sldLayoutId id="2147485151" r:id="rId16"/>
    <p:sldLayoutId id="2147485152" r:id="rId17"/>
    <p:sldLayoutId id="2147485153" r:id="rId18"/>
    <p:sldLayoutId id="2147485154" r:id="rId19"/>
    <p:sldLayoutId id="2147485155" r:id="rId20"/>
    <p:sldLayoutId id="2147485156" r:id="rId21"/>
    <p:sldLayoutId id="2147485157" r:id="rId22"/>
  </p:sldLayoutIdLst>
  <p:transition>
    <p:fade/>
  </p:transition>
  <p:hf hdr="0" ftr="0" dt="0"/>
  <p:txStyles>
    <p:titleStyle>
      <a:lvl1pPr algn="l" rtl="0" eaLnBrk="0" fontAlgn="base" hangingPunct="0">
        <a:spcBef>
          <a:spcPct val="0"/>
        </a:spcBef>
        <a:spcAft>
          <a:spcPct val="0"/>
        </a:spcAft>
        <a:defRPr sz="3225"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551" indent="-342551"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247" indent="-285477"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1889" indent="-228366" algn="l" rtl="0" eaLnBrk="0" fontAlgn="base" hangingPunct="0">
        <a:spcBef>
          <a:spcPct val="20000"/>
        </a:spcBef>
        <a:spcAft>
          <a:spcPct val="0"/>
        </a:spcAft>
        <a:buChar char="•"/>
        <a:defRPr sz="2025">
          <a:solidFill>
            <a:schemeClr val="tx1"/>
          </a:solidFill>
          <a:latin typeface="+mn-lt"/>
          <a:ea typeface="ＭＳ Ｐゴシック" charset="0"/>
          <a:cs typeface="+mn-cs"/>
        </a:defRPr>
      </a:lvl3pPr>
      <a:lvl4pPr marL="1598640" indent="-228366"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5410" indent="-228366" algn="l" rtl="0" eaLnBrk="0" fontAlgn="base" hangingPunct="0">
        <a:spcBef>
          <a:spcPct val="20000"/>
        </a:spcBef>
        <a:spcAft>
          <a:spcPct val="0"/>
        </a:spcAft>
        <a:buChar char="»"/>
        <a:defRPr sz="1575">
          <a:solidFill>
            <a:schemeClr val="tx1"/>
          </a:solidFill>
          <a:latin typeface="+mn-lt"/>
          <a:ea typeface="ＭＳ Ｐゴシック" charset="0"/>
          <a:cs typeface="+mn-cs"/>
        </a:defRPr>
      </a:lvl5pPr>
      <a:lvl6pPr marL="2512143" indent="-228366" algn="l" rtl="0" eaLnBrk="1" latinLnBrk="0" hangingPunct="1">
        <a:spcBef>
          <a:spcPct val="20000"/>
        </a:spcBef>
        <a:buChar char="•"/>
        <a:defRPr sz="2025">
          <a:solidFill>
            <a:schemeClr val="tx1"/>
          </a:solidFill>
          <a:latin typeface="+mn-lt"/>
          <a:ea typeface="+mn-ea"/>
          <a:cs typeface="+mn-cs"/>
        </a:defRPr>
      </a:lvl6pPr>
      <a:lvl7pPr marL="2968914" indent="-228366" algn="l" rtl="0" eaLnBrk="1" latinLnBrk="0" hangingPunct="1">
        <a:spcBef>
          <a:spcPct val="20000"/>
        </a:spcBef>
        <a:buChar char="•"/>
        <a:defRPr sz="2025">
          <a:solidFill>
            <a:schemeClr val="tx1"/>
          </a:solidFill>
          <a:latin typeface="+mn-lt"/>
          <a:ea typeface="+mn-ea"/>
          <a:cs typeface="+mn-cs"/>
        </a:defRPr>
      </a:lvl7pPr>
      <a:lvl8pPr marL="3425666" indent="-228366" algn="l" rtl="0" eaLnBrk="1" latinLnBrk="0" hangingPunct="1">
        <a:spcBef>
          <a:spcPct val="20000"/>
        </a:spcBef>
        <a:buChar char="•"/>
        <a:defRPr sz="2025">
          <a:solidFill>
            <a:schemeClr val="tx1"/>
          </a:solidFill>
          <a:latin typeface="+mn-lt"/>
          <a:ea typeface="+mn-ea"/>
          <a:cs typeface="+mn-cs"/>
        </a:defRPr>
      </a:lvl8pPr>
      <a:lvl9pPr marL="3882417" indent="-228366" algn="l" rtl="0" eaLnBrk="1" latinLnBrk="0" hangingPunct="1">
        <a:spcBef>
          <a:spcPct val="20000"/>
        </a:spcBef>
        <a:buChar char="•"/>
        <a:defRPr sz="2025">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734" algn="l" rtl="0" eaLnBrk="1" hangingPunct="1">
        <a:defRPr>
          <a:solidFill>
            <a:schemeClr val="tx1"/>
          </a:solidFill>
          <a:latin typeface="+mn-lt"/>
          <a:ea typeface="+mn-ea"/>
          <a:cs typeface="+mn-cs"/>
        </a:defRPr>
      </a:lvl2pPr>
      <a:lvl3pPr marL="913523" algn="l" rtl="0" eaLnBrk="1" hangingPunct="1">
        <a:defRPr>
          <a:solidFill>
            <a:schemeClr val="tx1"/>
          </a:solidFill>
          <a:latin typeface="+mn-lt"/>
          <a:ea typeface="+mn-ea"/>
          <a:cs typeface="+mn-cs"/>
        </a:defRPr>
      </a:lvl3pPr>
      <a:lvl4pPr marL="1370274" algn="l" rtl="0" eaLnBrk="1" hangingPunct="1">
        <a:defRPr>
          <a:solidFill>
            <a:schemeClr val="tx1"/>
          </a:solidFill>
          <a:latin typeface="+mn-lt"/>
          <a:ea typeface="+mn-ea"/>
          <a:cs typeface="+mn-cs"/>
        </a:defRPr>
      </a:lvl4pPr>
      <a:lvl5pPr marL="1827044" algn="l" rtl="0" eaLnBrk="1" hangingPunct="1">
        <a:defRPr>
          <a:solidFill>
            <a:schemeClr val="tx1"/>
          </a:solidFill>
          <a:latin typeface="+mn-lt"/>
          <a:ea typeface="+mn-ea"/>
          <a:cs typeface="+mn-cs"/>
        </a:defRPr>
      </a:lvl5pPr>
      <a:lvl6pPr marL="2283777" algn="l" rtl="0" eaLnBrk="1" hangingPunct="1">
        <a:defRPr>
          <a:solidFill>
            <a:schemeClr val="tx1"/>
          </a:solidFill>
          <a:latin typeface="+mn-lt"/>
          <a:ea typeface="+mn-ea"/>
          <a:cs typeface="+mn-cs"/>
        </a:defRPr>
      </a:lvl6pPr>
      <a:lvl7pPr marL="2740511" algn="l" rtl="0" eaLnBrk="1" hangingPunct="1">
        <a:defRPr>
          <a:solidFill>
            <a:schemeClr val="tx1"/>
          </a:solidFill>
          <a:latin typeface="+mn-lt"/>
          <a:ea typeface="+mn-ea"/>
          <a:cs typeface="+mn-cs"/>
        </a:defRPr>
      </a:lvl7pPr>
      <a:lvl8pPr marL="3197280" algn="l" rtl="0" eaLnBrk="1" hangingPunct="1">
        <a:defRPr>
          <a:solidFill>
            <a:schemeClr val="tx1"/>
          </a:solidFill>
          <a:latin typeface="+mn-lt"/>
          <a:ea typeface="+mn-ea"/>
          <a:cs typeface="+mn-cs"/>
        </a:defRPr>
      </a:lvl8pPr>
      <a:lvl9pPr marL="3654037"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4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4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4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4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4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47.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47.xml"/></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47.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4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2.emf"/><Relationship Id="rId7" Type="http://schemas.openxmlformats.org/officeDocument/2006/relationships/image" Target="../media/image13.png"/><Relationship Id="rId2" Type="http://schemas.openxmlformats.org/officeDocument/2006/relationships/image" Target="../media/image11.emf"/><Relationship Id="rId1" Type="http://schemas.openxmlformats.org/officeDocument/2006/relationships/slideLayout" Target="../slideLayouts/slideLayout247.xml"/><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6.jpeg"/><Relationship Id="rId4" Type="http://schemas.openxmlformats.org/officeDocument/2006/relationships/image" Target="../media/image8.jpeg"/><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8.jpeg"/><Relationship Id="rId3" Type="http://schemas.openxmlformats.org/officeDocument/2006/relationships/image" Target="../media/image12.emf"/><Relationship Id="rId7" Type="http://schemas.openxmlformats.org/officeDocument/2006/relationships/image" Target="../media/image13.png"/><Relationship Id="rId12" Type="http://schemas.microsoft.com/office/2007/relationships/hdphoto" Target="../media/hdphoto2.wdp"/><Relationship Id="rId2" Type="http://schemas.openxmlformats.org/officeDocument/2006/relationships/image" Target="../media/image11.emf"/><Relationship Id="rId1" Type="http://schemas.openxmlformats.org/officeDocument/2006/relationships/slideLayout" Target="../slideLayouts/slideLayout247.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6.jpeg"/><Relationship Id="rId4" Type="http://schemas.openxmlformats.org/officeDocument/2006/relationships/image" Target="../media/image8.jpeg"/><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4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7.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47.xml"/></Relationships>
</file>

<file path=ppt/slides/_rels/slide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24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7.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3.xml"/><Relationship Id="rId1" Type="http://schemas.openxmlformats.org/officeDocument/2006/relationships/slideLayout" Target="../slideLayouts/slideLayout247.xml"/></Relationships>
</file>

<file path=ppt/slides/_rels/slide3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4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47.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5.xml"/><Relationship Id="rId1" Type="http://schemas.openxmlformats.org/officeDocument/2006/relationships/slideLayout" Target="../slideLayouts/slideLayout24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47.xml"/></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4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8.xm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2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4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3AD390-6883-574A-880A-AD2038478A25}"/>
              </a:ext>
            </a:extLst>
          </p:cNvPr>
          <p:cNvPicPr>
            <a:picLocks noChangeAspect="1"/>
          </p:cNvPicPr>
          <p:nvPr/>
        </p:nvPicPr>
        <p:blipFill>
          <a:blip r:embed="rId3"/>
          <a:stretch>
            <a:fillRect/>
          </a:stretch>
        </p:blipFill>
        <p:spPr>
          <a:xfrm>
            <a:off x="0" y="2286"/>
            <a:ext cx="9144000" cy="4855464"/>
          </a:xfrm>
          <a:prstGeom prst="rect">
            <a:avLst/>
          </a:prstGeom>
        </p:spPr>
      </p:pic>
      <p:sp>
        <p:nvSpPr>
          <p:cNvPr id="14" name="Rectangle 13">
            <a:extLst>
              <a:ext uri="{FF2B5EF4-FFF2-40B4-BE49-F238E27FC236}">
                <a16:creationId xmlns:a16="http://schemas.microsoft.com/office/drawing/2014/main" id="{5446BA81-BB7D-6D43-A7CD-67C6F18BEACB}"/>
              </a:ext>
            </a:extLst>
          </p:cNvPr>
          <p:cNvSpPr/>
          <p:nvPr/>
        </p:nvSpPr>
        <p:spPr>
          <a:xfrm>
            <a:off x="0" y="514350"/>
            <a:ext cx="9144000" cy="1066800"/>
          </a:xfrm>
          <a:prstGeom prst="rect">
            <a:avLst/>
          </a:prstGeom>
          <a:solidFill>
            <a:schemeClr val="tx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388" tIns="45694" rIns="91388" bIns="45694" rtlCol="0" anchor="ctr"/>
          <a:lstStyle/>
          <a:p>
            <a:pPr algn="ctr"/>
            <a:r>
              <a:rPr lang="en-US" sz="2800" b="1" dirty="0">
                <a:solidFill>
                  <a:srgbClr val="C00000"/>
                </a:solidFill>
                <a:latin typeface="Calibri" panose="020F0502020204030204" pitchFamily="34" charset="0"/>
                <a:cs typeface="Calibri" panose="020F0502020204030204" pitchFamily="34" charset="0"/>
              </a:rPr>
              <a:t>Innovate for Sustainable Accelerating Systems </a:t>
            </a:r>
          </a:p>
          <a:p>
            <a:pPr algn="ctr"/>
            <a:r>
              <a:rPr lang="en-US" sz="2800" b="1" dirty="0">
                <a:solidFill>
                  <a:srgbClr val="C00000"/>
                </a:solidFill>
                <a:latin typeface="Calibri" panose="020F0502020204030204" pitchFamily="34" charset="0"/>
                <a:cs typeface="Calibri" panose="020F0502020204030204" pitchFamily="34" charset="0"/>
              </a:rPr>
              <a:t>(</a:t>
            </a:r>
            <a:r>
              <a:rPr lang="en-US" sz="2800" b="1" dirty="0" err="1">
                <a:solidFill>
                  <a:srgbClr val="C00000"/>
                </a:solidFill>
                <a:latin typeface="Calibri" panose="020F0502020204030204" pitchFamily="34" charset="0"/>
                <a:cs typeface="Calibri" panose="020F0502020204030204" pitchFamily="34" charset="0"/>
              </a:rPr>
              <a:t>iSAS</a:t>
            </a:r>
            <a:r>
              <a:rPr lang="en-US" sz="2800" b="1" dirty="0">
                <a:solidFill>
                  <a:srgbClr val="C00000"/>
                </a:solidFill>
                <a:latin typeface="Calibri" panose="020F0502020204030204" pitchFamily="34" charset="0"/>
                <a:cs typeface="Calibri" panose="020F0502020204030204" pitchFamily="34" charset="0"/>
              </a:rPr>
              <a:t>)</a:t>
            </a:r>
            <a:endParaRPr lang="en-US" sz="1600" b="1" dirty="0">
              <a:solidFill>
                <a:srgbClr val="C00000"/>
              </a:solidFill>
              <a:latin typeface="Calibri" panose="020F0502020204030204" pitchFamily="34" charset="0"/>
              <a:cs typeface="Calibri" panose="020F0502020204030204" pitchFamily="34" charset="0"/>
            </a:endParaRPr>
          </a:p>
        </p:txBody>
      </p:sp>
      <p:sp>
        <p:nvSpPr>
          <p:cNvPr id="15" name="Right Triangle 14">
            <a:extLst>
              <a:ext uri="{FF2B5EF4-FFF2-40B4-BE49-F238E27FC236}">
                <a16:creationId xmlns:a16="http://schemas.microsoft.com/office/drawing/2014/main" id="{1D18C223-5BC8-9E49-8E9C-37165643610B}"/>
              </a:ext>
            </a:extLst>
          </p:cNvPr>
          <p:cNvSpPr/>
          <p:nvPr/>
        </p:nvSpPr>
        <p:spPr>
          <a:xfrm>
            <a:off x="8466" y="2952750"/>
            <a:ext cx="2506134" cy="2205569"/>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388" tIns="45694" rIns="91388" bIns="45694" rtlCol="0" anchor="ctr"/>
          <a:lstStyle/>
          <a:p>
            <a:pPr algn="ctr"/>
            <a:endParaRPr lang="en-US"/>
          </a:p>
        </p:txBody>
      </p:sp>
      <p:pic>
        <p:nvPicPr>
          <p:cNvPr id="28" name="Picture 27">
            <a:extLst>
              <a:ext uri="{FF2B5EF4-FFF2-40B4-BE49-F238E27FC236}">
                <a16:creationId xmlns:a16="http://schemas.microsoft.com/office/drawing/2014/main" id="{F0BC7C91-A110-B645-BC33-021363F15C18}"/>
              </a:ext>
            </a:extLst>
          </p:cNvPr>
          <p:cNvPicPr>
            <a:picLocks noChangeAspect="1"/>
          </p:cNvPicPr>
          <p:nvPr/>
        </p:nvPicPr>
        <p:blipFill>
          <a:blip r:embed="rId4"/>
          <a:stretch>
            <a:fillRect/>
          </a:stretch>
        </p:blipFill>
        <p:spPr>
          <a:xfrm>
            <a:off x="76200" y="3638550"/>
            <a:ext cx="721506" cy="282028"/>
          </a:xfrm>
          <a:prstGeom prst="rect">
            <a:avLst/>
          </a:prstGeom>
        </p:spPr>
      </p:pic>
      <p:sp>
        <p:nvSpPr>
          <p:cNvPr id="29" name="Rectangle 28">
            <a:extLst>
              <a:ext uri="{FF2B5EF4-FFF2-40B4-BE49-F238E27FC236}">
                <a16:creationId xmlns:a16="http://schemas.microsoft.com/office/drawing/2014/main" id="{79B385E4-76C5-7343-9CB8-00757D7427BD}"/>
              </a:ext>
            </a:extLst>
          </p:cNvPr>
          <p:cNvSpPr/>
          <p:nvPr/>
        </p:nvSpPr>
        <p:spPr>
          <a:xfrm>
            <a:off x="1676400" y="4436480"/>
            <a:ext cx="7467600" cy="72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pic>
        <p:nvPicPr>
          <p:cNvPr id="31" name="Picture 30">
            <a:extLst>
              <a:ext uri="{FF2B5EF4-FFF2-40B4-BE49-F238E27FC236}">
                <a16:creationId xmlns:a16="http://schemas.microsoft.com/office/drawing/2014/main" id="{BA37FD18-5959-4144-A040-AB29D56D8A89}"/>
              </a:ext>
            </a:extLst>
          </p:cNvPr>
          <p:cNvPicPr>
            <a:picLocks noChangeAspect="1"/>
          </p:cNvPicPr>
          <p:nvPr/>
        </p:nvPicPr>
        <p:blipFill>
          <a:blip r:embed="rId5"/>
          <a:stretch>
            <a:fillRect/>
          </a:stretch>
        </p:blipFill>
        <p:spPr>
          <a:xfrm>
            <a:off x="212969" y="4022526"/>
            <a:ext cx="838200" cy="530424"/>
          </a:xfrm>
          <a:prstGeom prst="rect">
            <a:avLst/>
          </a:prstGeom>
        </p:spPr>
      </p:pic>
      <p:sp>
        <p:nvSpPr>
          <p:cNvPr id="33" name="TextBox 32">
            <a:extLst>
              <a:ext uri="{FF2B5EF4-FFF2-40B4-BE49-F238E27FC236}">
                <a16:creationId xmlns:a16="http://schemas.microsoft.com/office/drawing/2014/main" id="{A2717C75-8703-CC4F-8294-A37CC6042401}"/>
              </a:ext>
            </a:extLst>
          </p:cNvPr>
          <p:cNvSpPr txBox="1"/>
          <p:nvPr/>
        </p:nvSpPr>
        <p:spPr>
          <a:xfrm>
            <a:off x="6324204" y="2419350"/>
            <a:ext cx="2788672" cy="2277494"/>
          </a:xfrm>
          <a:prstGeom prst="rect">
            <a:avLst/>
          </a:prstGeom>
          <a:noFill/>
        </p:spPr>
        <p:txBody>
          <a:bodyPr wrap="none" lIns="91388" tIns="45694" rIns="91388" bIns="45694" rtlCol="0">
            <a:spAutoFit/>
          </a:bodyPr>
          <a:lstStyle/>
          <a:p>
            <a:pPr algn="ctr"/>
            <a:r>
              <a:rPr lang="en-US" i="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Achille </a:t>
            </a:r>
            <a:r>
              <a:rPr lang="en-US" i="1" dirty="0" err="1">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Stocchi</a:t>
            </a:r>
            <a:endParaRPr lang="en-US" i="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algn="ctr"/>
            <a:r>
              <a:rPr lang="en-US" sz="1100" i="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achille.stocchi@ijclab.in2p3.fr</a:t>
            </a:r>
          </a:p>
          <a:p>
            <a:pPr algn="ctr"/>
            <a:r>
              <a:rPr lang="en-US" i="1" dirty="0" err="1">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IJCLab</a:t>
            </a:r>
            <a:r>
              <a:rPr lang="en-US" i="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(CNRS) &amp; Paris-</a:t>
            </a:r>
            <a:r>
              <a:rPr lang="en-US" i="1" dirty="0" err="1">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Saclay</a:t>
            </a:r>
            <a:endParaRPr lang="en-US" i="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algn="ctr"/>
            <a:endParaRPr lang="en-US" i="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algn="ctr"/>
            <a:r>
              <a:rPr lang="en-US" i="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Jorgen </a:t>
            </a:r>
            <a:r>
              <a:rPr lang="en-US" i="1" dirty="0" err="1">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D’Hondt</a:t>
            </a:r>
            <a:endParaRPr lang="en-US" i="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algn="ctr"/>
            <a:r>
              <a:rPr lang="en-US" sz="1100" i="1" dirty="0" err="1">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Jorgen.DHondt@vub.be</a:t>
            </a:r>
            <a:endParaRPr lang="en-US" sz="1100" i="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algn="ctr"/>
            <a:r>
              <a:rPr lang="en-US" sz="1600" i="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IIHE &amp; Vrije Universiteit Brussel</a:t>
            </a:r>
          </a:p>
          <a:p>
            <a:pPr algn="ctr"/>
            <a:endParaRPr lang="en-US" sz="1600" i="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algn="ctr"/>
            <a:endParaRPr lang="en-US" sz="1600" i="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987A3B61-8F32-194D-B9E4-1CD67DC487BC}"/>
              </a:ext>
            </a:extLst>
          </p:cNvPr>
          <p:cNvSpPr txBox="1"/>
          <p:nvPr/>
        </p:nvSpPr>
        <p:spPr>
          <a:xfrm>
            <a:off x="5845597" y="4629150"/>
            <a:ext cx="3298403" cy="307777"/>
          </a:xfrm>
          <a:prstGeom prst="rect">
            <a:avLst/>
          </a:prstGeom>
          <a:noFill/>
        </p:spPr>
        <p:txBody>
          <a:bodyPr wrap="none" rtlCol="0">
            <a:spAutoFit/>
          </a:bodyPr>
          <a:lstStyle/>
          <a:p>
            <a:pPr algn="r"/>
            <a:r>
              <a:rPr lang="en-US" sz="1400" dirty="0">
                <a:solidFill>
                  <a:schemeClr val="tx2">
                    <a:lumMod val="50000"/>
                  </a:schemeClr>
                </a:solidFill>
                <a:latin typeface="Calibri" panose="020F0502020204030204" pitchFamily="34" charset="0"/>
                <a:cs typeface="Calibri" panose="020F0502020204030204" pitchFamily="34" charset="0"/>
              </a:rPr>
              <a:t>Horizon Europe </a:t>
            </a:r>
            <a:r>
              <a:rPr lang="en-US" sz="1400" dirty="0" err="1">
                <a:solidFill>
                  <a:schemeClr val="tx2">
                    <a:lumMod val="50000"/>
                  </a:schemeClr>
                </a:solidFill>
                <a:latin typeface="Calibri" panose="020F0502020204030204" pitchFamily="34" charset="0"/>
                <a:cs typeface="Calibri" panose="020F0502020204030204" pitchFamily="34" charset="0"/>
              </a:rPr>
              <a:t>iSAS</a:t>
            </a:r>
            <a:r>
              <a:rPr lang="en-US" sz="1400" dirty="0">
                <a:solidFill>
                  <a:schemeClr val="tx2">
                    <a:lumMod val="50000"/>
                  </a:schemeClr>
                </a:solidFill>
                <a:latin typeface="Calibri" panose="020F0502020204030204" pitchFamily="34" charset="0"/>
                <a:cs typeface="Calibri" panose="020F0502020204030204" pitchFamily="34" charset="0"/>
              </a:rPr>
              <a:t> proposal, March 2023</a:t>
            </a:r>
            <a:endParaRPr lang="en-BE" sz="1400" dirty="0">
              <a:solidFill>
                <a:schemeClr val="tx2">
                  <a:lumMod val="50000"/>
                </a:schemeClr>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5E9F298E-23E8-C24D-923F-2304F4E1375A}"/>
              </a:ext>
            </a:extLst>
          </p:cNvPr>
          <p:cNvPicPr>
            <a:picLocks noChangeAspect="1"/>
          </p:cNvPicPr>
          <p:nvPr/>
        </p:nvPicPr>
        <p:blipFill>
          <a:blip r:embed="rId6"/>
          <a:stretch>
            <a:fillRect/>
          </a:stretch>
        </p:blipFill>
        <p:spPr>
          <a:xfrm>
            <a:off x="82489" y="4564904"/>
            <a:ext cx="1898711" cy="480029"/>
          </a:xfrm>
          <a:prstGeom prst="rect">
            <a:avLst/>
          </a:prstGeom>
        </p:spPr>
      </p:pic>
      <p:pic>
        <p:nvPicPr>
          <p:cNvPr id="1026" name="Picture 2" descr="Geant4 : perfectionnement">
            <a:extLst>
              <a:ext uri="{FF2B5EF4-FFF2-40B4-BE49-F238E27FC236}">
                <a16:creationId xmlns:a16="http://schemas.microsoft.com/office/drawing/2014/main" id="{9792E654-B03F-6BA9-B78A-E18431D887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7630"/>
          <a:stretch/>
        </p:blipFill>
        <p:spPr bwMode="auto">
          <a:xfrm>
            <a:off x="2168798" y="4473268"/>
            <a:ext cx="1184002" cy="66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782067"/>
      </p:ext>
    </p:extLst>
  </p:cSld>
  <p:clrMapOvr>
    <a:masterClrMapping/>
  </p:clrMapOvr>
  <p:transition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page16image3199176336">
            <a:extLst>
              <a:ext uri="{FF2B5EF4-FFF2-40B4-BE49-F238E27FC236}">
                <a16:creationId xmlns:a16="http://schemas.microsoft.com/office/drawing/2014/main" id="{838CD01A-9EBA-EBAF-5C11-27AE92906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14678">
            <a:off x="6052447" y="1584087"/>
            <a:ext cx="3496130" cy="1727635"/>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10</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35381646-D412-CF9B-2C83-EA6ED35DEA2A}"/>
              </a:ext>
            </a:extLst>
          </p:cNvPr>
          <p:cNvSpPr txBox="1"/>
          <p:nvPr/>
        </p:nvSpPr>
        <p:spPr>
          <a:xfrm>
            <a:off x="152400" y="57150"/>
            <a:ext cx="3408882" cy="584775"/>
          </a:xfrm>
          <a:prstGeom prst="rect">
            <a:avLst/>
          </a:prstGeom>
          <a:noFill/>
        </p:spPr>
        <p:txBody>
          <a:bodyPr wrap="none" rtlCol="0">
            <a:spAutoFit/>
          </a:bodyPr>
          <a:lstStyle/>
          <a:p>
            <a:r>
              <a:rPr lang="en-BE" sz="3200" b="1" dirty="0">
                <a:latin typeface="+mn-lt"/>
              </a:rPr>
              <a:t>From Grid to Beam</a:t>
            </a:r>
          </a:p>
        </p:txBody>
      </p:sp>
      <p:sp>
        <p:nvSpPr>
          <p:cNvPr id="8" name="Rounded Rectangle 7">
            <a:extLst>
              <a:ext uri="{FF2B5EF4-FFF2-40B4-BE49-F238E27FC236}">
                <a16:creationId xmlns:a16="http://schemas.microsoft.com/office/drawing/2014/main" id="{16BC3A48-D03A-5F01-524F-FD1E001D9D1F}"/>
              </a:ext>
            </a:extLst>
          </p:cNvPr>
          <p:cNvSpPr/>
          <p:nvPr/>
        </p:nvSpPr>
        <p:spPr>
          <a:xfrm>
            <a:off x="7010400" y="3181350"/>
            <a:ext cx="158400" cy="152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Shape 8">
            <a:extLst>
              <a:ext uri="{FF2B5EF4-FFF2-40B4-BE49-F238E27FC236}">
                <a16:creationId xmlns:a16="http://schemas.microsoft.com/office/drawing/2014/main" id="{ED7EF711-5CFD-0F43-8A2B-E5AE36A440B5}"/>
              </a:ext>
            </a:extLst>
          </p:cNvPr>
          <p:cNvSpPr/>
          <p:nvPr/>
        </p:nvSpPr>
        <p:spPr>
          <a:xfrm rot="12645207" flipH="1" flipV="1">
            <a:off x="2614774" y="233248"/>
            <a:ext cx="4295452" cy="2467206"/>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Shape 9">
            <a:extLst>
              <a:ext uri="{FF2B5EF4-FFF2-40B4-BE49-F238E27FC236}">
                <a16:creationId xmlns:a16="http://schemas.microsoft.com/office/drawing/2014/main" id="{E75D9763-DF2C-3DB1-077F-9932CBBDE32F}"/>
              </a:ext>
            </a:extLst>
          </p:cNvPr>
          <p:cNvSpPr/>
          <p:nvPr/>
        </p:nvSpPr>
        <p:spPr>
          <a:xfrm rot="10060930" flipH="1">
            <a:off x="2469918" y="2731074"/>
            <a:ext cx="1613365" cy="1345283"/>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TextBox 10">
            <a:extLst>
              <a:ext uri="{FF2B5EF4-FFF2-40B4-BE49-F238E27FC236}">
                <a16:creationId xmlns:a16="http://schemas.microsoft.com/office/drawing/2014/main" id="{978E26D0-3FEE-04E5-0B4A-BAB91B58805E}"/>
              </a:ext>
            </a:extLst>
          </p:cNvPr>
          <p:cNvSpPr txBox="1"/>
          <p:nvPr/>
        </p:nvSpPr>
        <p:spPr>
          <a:xfrm>
            <a:off x="2971800" y="834609"/>
            <a:ext cx="2840906" cy="461665"/>
          </a:xfrm>
          <a:prstGeom prst="rect">
            <a:avLst/>
          </a:prstGeom>
          <a:solidFill>
            <a:schemeClr val="accent5">
              <a:lumMod val="20000"/>
              <a:lumOff val="80000"/>
            </a:schemeClr>
          </a:solidFill>
          <a:ln w="57150">
            <a:solidFill>
              <a:schemeClr val="accent5">
                <a:lumMod val="60000"/>
                <a:lumOff val="40000"/>
              </a:schemeClr>
            </a:solidFill>
          </a:ln>
        </p:spPr>
        <p:txBody>
          <a:bodyPr wrap="none" rtlCol="0">
            <a:spAutoFit/>
          </a:bodyPr>
          <a:lstStyle/>
          <a:p>
            <a:r>
              <a:rPr lang="en-BE" sz="2400" b="1" dirty="0">
                <a:solidFill>
                  <a:srgbClr val="0070C0"/>
                </a:solidFill>
                <a:latin typeface="+mn-lt"/>
              </a:rPr>
              <a:t>RF power generation</a:t>
            </a:r>
          </a:p>
        </p:txBody>
      </p:sp>
      <p:sp>
        <p:nvSpPr>
          <p:cNvPr id="13" name="Shape 12">
            <a:extLst>
              <a:ext uri="{FF2B5EF4-FFF2-40B4-BE49-F238E27FC236}">
                <a16:creationId xmlns:a16="http://schemas.microsoft.com/office/drawing/2014/main" id="{96F5FF37-938D-7135-2BD4-1A982EEB5229}"/>
              </a:ext>
            </a:extLst>
          </p:cNvPr>
          <p:cNvSpPr/>
          <p:nvPr/>
        </p:nvSpPr>
        <p:spPr>
          <a:xfrm rot="11368797">
            <a:off x="5815958" y="2618791"/>
            <a:ext cx="1167393" cy="1350552"/>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 name="TextBox 14">
            <a:extLst>
              <a:ext uri="{FF2B5EF4-FFF2-40B4-BE49-F238E27FC236}">
                <a16:creationId xmlns:a16="http://schemas.microsoft.com/office/drawing/2014/main" id="{1329E3E2-32BA-E547-F063-2C6EAEE15671}"/>
              </a:ext>
            </a:extLst>
          </p:cNvPr>
          <p:cNvSpPr txBox="1"/>
          <p:nvPr/>
        </p:nvSpPr>
        <p:spPr>
          <a:xfrm>
            <a:off x="4191655" y="3475521"/>
            <a:ext cx="1521057" cy="461665"/>
          </a:xfrm>
          <a:prstGeom prst="rect">
            <a:avLst/>
          </a:prstGeom>
          <a:solidFill>
            <a:schemeClr val="accent5">
              <a:lumMod val="20000"/>
              <a:lumOff val="80000"/>
            </a:schemeClr>
          </a:solidFill>
          <a:ln w="57150">
            <a:solidFill>
              <a:schemeClr val="accent5">
                <a:lumMod val="60000"/>
                <a:lumOff val="40000"/>
              </a:schemeClr>
            </a:solidFill>
          </a:ln>
        </p:spPr>
        <p:txBody>
          <a:bodyPr wrap="none" rtlCol="0">
            <a:spAutoFit/>
          </a:bodyPr>
          <a:lstStyle/>
          <a:p>
            <a:r>
              <a:rPr lang="en-BE" sz="2400" b="1" dirty="0">
                <a:solidFill>
                  <a:srgbClr val="0070C0"/>
                </a:solidFill>
                <a:latin typeface="+mn-lt"/>
              </a:rPr>
              <a:t>cryogenics</a:t>
            </a:r>
          </a:p>
        </p:txBody>
      </p:sp>
      <p:sp>
        <p:nvSpPr>
          <p:cNvPr id="22" name="TextBox 21">
            <a:extLst>
              <a:ext uri="{FF2B5EF4-FFF2-40B4-BE49-F238E27FC236}">
                <a16:creationId xmlns:a16="http://schemas.microsoft.com/office/drawing/2014/main" id="{E521553B-8B45-5FE3-9532-47653D2D1B2B}"/>
              </a:ext>
            </a:extLst>
          </p:cNvPr>
          <p:cNvSpPr txBox="1"/>
          <p:nvPr/>
        </p:nvSpPr>
        <p:spPr>
          <a:xfrm>
            <a:off x="324918" y="1390650"/>
            <a:ext cx="1961082" cy="2400657"/>
          </a:xfrm>
          <a:prstGeom prst="rect">
            <a:avLst/>
          </a:prstGeom>
          <a:solidFill>
            <a:schemeClr val="accent6">
              <a:lumMod val="20000"/>
              <a:lumOff val="80000"/>
            </a:schemeClr>
          </a:solidFill>
          <a:ln w="57150">
            <a:solidFill>
              <a:schemeClr val="accent6">
                <a:lumMod val="75000"/>
              </a:schemeClr>
            </a:solidFill>
          </a:ln>
        </p:spPr>
        <p:txBody>
          <a:bodyPr vert="horz" wrap="square" rtlCol="0">
            <a:spAutoFit/>
          </a:bodyPr>
          <a:lstStyle/>
          <a:p>
            <a:pPr algn="ctr"/>
            <a:r>
              <a:rPr lang="en-BE" sz="6000" dirty="0">
                <a:latin typeface="+mn-lt"/>
              </a:rPr>
              <a:t>GRID</a:t>
            </a:r>
          </a:p>
          <a:p>
            <a:pPr algn="ctr"/>
            <a:endParaRPr lang="en-BE" sz="6000" dirty="0">
              <a:solidFill>
                <a:schemeClr val="accent6">
                  <a:lumMod val="75000"/>
                </a:schemeClr>
              </a:solidFill>
              <a:latin typeface="+mn-lt"/>
            </a:endParaRPr>
          </a:p>
          <a:p>
            <a:pPr algn="ctr"/>
            <a:endParaRPr lang="en-BE" sz="3000" dirty="0">
              <a:solidFill>
                <a:schemeClr val="accent6">
                  <a:lumMod val="75000"/>
                </a:schemeClr>
              </a:solidFill>
              <a:latin typeface="+mn-lt"/>
            </a:endParaRPr>
          </a:p>
        </p:txBody>
      </p:sp>
      <p:sp>
        <p:nvSpPr>
          <p:cNvPr id="26" name="Shape 25">
            <a:extLst>
              <a:ext uri="{FF2B5EF4-FFF2-40B4-BE49-F238E27FC236}">
                <a16:creationId xmlns:a16="http://schemas.microsoft.com/office/drawing/2014/main" id="{BD49FFE4-DFE7-F0AF-0D9A-9AA3809131B7}"/>
              </a:ext>
            </a:extLst>
          </p:cNvPr>
          <p:cNvSpPr/>
          <p:nvPr/>
        </p:nvSpPr>
        <p:spPr>
          <a:xfrm rot="17168678" flipV="1">
            <a:off x="5858872" y="2645205"/>
            <a:ext cx="1389103" cy="866672"/>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4" name="Picture 3" descr="Shape&#10;&#10;Description automatically generated with medium confidence">
            <a:extLst>
              <a:ext uri="{FF2B5EF4-FFF2-40B4-BE49-F238E27FC236}">
                <a16:creationId xmlns:a16="http://schemas.microsoft.com/office/drawing/2014/main" id="{D68DCD48-C96E-C0CE-52F0-9C05A9259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008" y="2328365"/>
            <a:ext cx="1190902" cy="1390650"/>
          </a:xfrm>
          <a:prstGeom prst="rect">
            <a:avLst/>
          </a:prstGeom>
        </p:spPr>
      </p:pic>
      <p:sp>
        <p:nvSpPr>
          <p:cNvPr id="5" name="Shape 4">
            <a:extLst>
              <a:ext uri="{FF2B5EF4-FFF2-40B4-BE49-F238E27FC236}">
                <a16:creationId xmlns:a16="http://schemas.microsoft.com/office/drawing/2014/main" id="{978B6CBE-5508-98F2-AA0F-6224EB9DA773}"/>
              </a:ext>
            </a:extLst>
          </p:cNvPr>
          <p:cNvSpPr/>
          <p:nvPr/>
        </p:nvSpPr>
        <p:spPr>
          <a:xfrm rot="11238937" flipV="1">
            <a:off x="5628149" y="1429743"/>
            <a:ext cx="1167201" cy="571953"/>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 name="TextBox 2">
            <a:extLst>
              <a:ext uri="{FF2B5EF4-FFF2-40B4-BE49-F238E27FC236}">
                <a16:creationId xmlns:a16="http://schemas.microsoft.com/office/drawing/2014/main" id="{6FDC6005-5154-8196-6E9B-93F9BE239AF4}"/>
              </a:ext>
            </a:extLst>
          </p:cNvPr>
          <p:cNvSpPr txBox="1"/>
          <p:nvPr/>
        </p:nvSpPr>
        <p:spPr>
          <a:xfrm>
            <a:off x="12621" y="4933950"/>
            <a:ext cx="2273379" cy="215444"/>
          </a:xfrm>
          <a:prstGeom prst="rect">
            <a:avLst/>
          </a:prstGeom>
          <a:noFill/>
        </p:spPr>
        <p:txBody>
          <a:bodyPr wrap="none" rtlCol="0">
            <a:spAutoFit/>
          </a:bodyPr>
          <a:lstStyle/>
          <a:p>
            <a:r>
              <a:rPr lang="en-GB" sz="800" dirty="0">
                <a:solidFill>
                  <a:schemeClr val="accent6">
                    <a:lumMod val="75000"/>
                  </a:schemeClr>
                </a:solidFill>
              </a:rPr>
              <a:t>P</a:t>
            </a:r>
            <a:r>
              <a:rPr lang="en-BE" sz="800" dirty="0">
                <a:solidFill>
                  <a:schemeClr val="accent6">
                    <a:lumMod val="75000"/>
                  </a:schemeClr>
                </a:solidFill>
              </a:rPr>
              <a:t>icture adopted from M. Seidel (IPAC 2022)</a:t>
            </a:r>
          </a:p>
        </p:txBody>
      </p:sp>
    </p:spTree>
    <p:extLst>
      <p:ext uri="{BB962C8B-B14F-4D97-AF65-F5344CB8AC3E}">
        <p14:creationId xmlns:p14="http://schemas.microsoft.com/office/powerpoint/2010/main" val="4032309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11</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35381646-D412-CF9B-2C83-EA6ED35DEA2A}"/>
              </a:ext>
            </a:extLst>
          </p:cNvPr>
          <p:cNvSpPr txBox="1"/>
          <p:nvPr/>
        </p:nvSpPr>
        <p:spPr>
          <a:xfrm>
            <a:off x="152400" y="57150"/>
            <a:ext cx="3408882" cy="584775"/>
          </a:xfrm>
          <a:prstGeom prst="rect">
            <a:avLst/>
          </a:prstGeom>
          <a:noFill/>
        </p:spPr>
        <p:txBody>
          <a:bodyPr wrap="none" rtlCol="0">
            <a:spAutoFit/>
          </a:bodyPr>
          <a:lstStyle/>
          <a:p>
            <a:r>
              <a:rPr lang="en-BE" sz="3200" b="1" dirty="0">
                <a:latin typeface="+mn-lt"/>
              </a:rPr>
              <a:t>From Grid to Beam</a:t>
            </a:r>
          </a:p>
        </p:txBody>
      </p:sp>
      <p:pic>
        <p:nvPicPr>
          <p:cNvPr id="7" name="Picture 6" descr="Icon&#10;&#10;Description automatically generated">
            <a:extLst>
              <a:ext uri="{FF2B5EF4-FFF2-40B4-BE49-F238E27FC236}">
                <a16:creationId xmlns:a16="http://schemas.microsoft.com/office/drawing/2014/main" id="{E6E1220F-5454-3FBD-5092-A1ABAA631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390650"/>
            <a:ext cx="889810" cy="2362200"/>
          </a:xfrm>
          <a:prstGeom prst="rect">
            <a:avLst/>
          </a:prstGeom>
        </p:spPr>
      </p:pic>
      <p:sp>
        <p:nvSpPr>
          <p:cNvPr id="8" name="Rounded Rectangle 7">
            <a:extLst>
              <a:ext uri="{FF2B5EF4-FFF2-40B4-BE49-F238E27FC236}">
                <a16:creationId xmlns:a16="http://schemas.microsoft.com/office/drawing/2014/main" id="{16BC3A48-D03A-5F01-524F-FD1E001D9D1F}"/>
              </a:ext>
            </a:extLst>
          </p:cNvPr>
          <p:cNvSpPr/>
          <p:nvPr/>
        </p:nvSpPr>
        <p:spPr>
          <a:xfrm>
            <a:off x="7010400" y="3181350"/>
            <a:ext cx="158400" cy="152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Shape 8">
            <a:extLst>
              <a:ext uri="{FF2B5EF4-FFF2-40B4-BE49-F238E27FC236}">
                <a16:creationId xmlns:a16="http://schemas.microsoft.com/office/drawing/2014/main" id="{ED7EF711-5CFD-0F43-8A2B-E5AE36A440B5}"/>
              </a:ext>
            </a:extLst>
          </p:cNvPr>
          <p:cNvSpPr/>
          <p:nvPr/>
        </p:nvSpPr>
        <p:spPr>
          <a:xfrm rot="12645207" flipH="1" flipV="1">
            <a:off x="2614774" y="233248"/>
            <a:ext cx="4295452" cy="2467206"/>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Shape 9">
            <a:extLst>
              <a:ext uri="{FF2B5EF4-FFF2-40B4-BE49-F238E27FC236}">
                <a16:creationId xmlns:a16="http://schemas.microsoft.com/office/drawing/2014/main" id="{E75D9763-DF2C-3DB1-077F-9932CBBDE32F}"/>
              </a:ext>
            </a:extLst>
          </p:cNvPr>
          <p:cNvSpPr/>
          <p:nvPr/>
        </p:nvSpPr>
        <p:spPr>
          <a:xfrm rot="10060930" flipH="1">
            <a:off x="2469918" y="2731074"/>
            <a:ext cx="1613365" cy="1345283"/>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TextBox 10">
            <a:extLst>
              <a:ext uri="{FF2B5EF4-FFF2-40B4-BE49-F238E27FC236}">
                <a16:creationId xmlns:a16="http://schemas.microsoft.com/office/drawing/2014/main" id="{978E26D0-3FEE-04E5-0B4A-BAB91B58805E}"/>
              </a:ext>
            </a:extLst>
          </p:cNvPr>
          <p:cNvSpPr txBox="1"/>
          <p:nvPr/>
        </p:nvSpPr>
        <p:spPr>
          <a:xfrm>
            <a:off x="2971800" y="834609"/>
            <a:ext cx="2840906" cy="461665"/>
          </a:xfrm>
          <a:prstGeom prst="rect">
            <a:avLst/>
          </a:prstGeom>
          <a:solidFill>
            <a:schemeClr val="accent5">
              <a:lumMod val="20000"/>
              <a:lumOff val="80000"/>
            </a:schemeClr>
          </a:solidFill>
          <a:ln w="57150">
            <a:solidFill>
              <a:schemeClr val="accent5">
                <a:lumMod val="60000"/>
                <a:lumOff val="40000"/>
              </a:schemeClr>
            </a:solidFill>
          </a:ln>
        </p:spPr>
        <p:txBody>
          <a:bodyPr wrap="none" rtlCol="0">
            <a:spAutoFit/>
          </a:bodyPr>
          <a:lstStyle/>
          <a:p>
            <a:r>
              <a:rPr lang="en-BE" sz="2400" b="1" dirty="0">
                <a:solidFill>
                  <a:srgbClr val="0070C0"/>
                </a:solidFill>
                <a:latin typeface="+mn-lt"/>
              </a:rPr>
              <a:t>RF power generation</a:t>
            </a:r>
          </a:p>
        </p:txBody>
      </p:sp>
      <p:sp>
        <p:nvSpPr>
          <p:cNvPr id="13" name="Shape 12">
            <a:extLst>
              <a:ext uri="{FF2B5EF4-FFF2-40B4-BE49-F238E27FC236}">
                <a16:creationId xmlns:a16="http://schemas.microsoft.com/office/drawing/2014/main" id="{96F5FF37-938D-7135-2BD4-1A982EEB5229}"/>
              </a:ext>
            </a:extLst>
          </p:cNvPr>
          <p:cNvSpPr/>
          <p:nvPr/>
        </p:nvSpPr>
        <p:spPr>
          <a:xfrm rot="11368797">
            <a:off x="5815958" y="2618791"/>
            <a:ext cx="1167393" cy="1350552"/>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 name="TextBox 14">
            <a:extLst>
              <a:ext uri="{FF2B5EF4-FFF2-40B4-BE49-F238E27FC236}">
                <a16:creationId xmlns:a16="http://schemas.microsoft.com/office/drawing/2014/main" id="{1329E3E2-32BA-E547-F063-2C6EAEE15671}"/>
              </a:ext>
            </a:extLst>
          </p:cNvPr>
          <p:cNvSpPr txBox="1"/>
          <p:nvPr/>
        </p:nvSpPr>
        <p:spPr>
          <a:xfrm>
            <a:off x="4191655" y="3475521"/>
            <a:ext cx="1521057" cy="461665"/>
          </a:xfrm>
          <a:prstGeom prst="rect">
            <a:avLst/>
          </a:prstGeom>
          <a:solidFill>
            <a:schemeClr val="accent5">
              <a:lumMod val="20000"/>
              <a:lumOff val="80000"/>
            </a:schemeClr>
          </a:solidFill>
          <a:ln w="57150">
            <a:solidFill>
              <a:schemeClr val="accent5">
                <a:lumMod val="60000"/>
                <a:lumOff val="40000"/>
              </a:schemeClr>
            </a:solidFill>
          </a:ln>
        </p:spPr>
        <p:txBody>
          <a:bodyPr wrap="none" rtlCol="0">
            <a:spAutoFit/>
          </a:bodyPr>
          <a:lstStyle/>
          <a:p>
            <a:r>
              <a:rPr lang="en-BE" sz="2400" b="1" dirty="0">
                <a:solidFill>
                  <a:srgbClr val="0070C0"/>
                </a:solidFill>
                <a:latin typeface="+mn-lt"/>
              </a:rPr>
              <a:t>cryogenics</a:t>
            </a:r>
          </a:p>
        </p:txBody>
      </p:sp>
      <p:sp>
        <p:nvSpPr>
          <p:cNvPr id="22" name="TextBox 21">
            <a:extLst>
              <a:ext uri="{FF2B5EF4-FFF2-40B4-BE49-F238E27FC236}">
                <a16:creationId xmlns:a16="http://schemas.microsoft.com/office/drawing/2014/main" id="{E521553B-8B45-5FE3-9532-47653D2D1B2B}"/>
              </a:ext>
            </a:extLst>
          </p:cNvPr>
          <p:cNvSpPr txBox="1"/>
          <p:nvPr/>
        </p:nvSpPr>
        <p:spPr>
          <a:xfrm>
            <a:off x="324918" y="1390650"/>
            <a:ext cx="1961082" cy="2400657"/>
          </a:xfrm>
          <a:prstGeom prst="rect">
            <a:avLst/>
          </a:prstGeom>
          <a:solidFill>
            <a:schemeClr val="accent6">
              <a:lumMod val="20000"/>
              <a:lumOff val="80000"/>
            </a:schemeClr>
          </a:solidFill>
          <a:ln w="57150">
            <a:solidFill>
              <a:schemeClr val="accent6">
                <a:lumMod val="75000"/>
              </a:schemeClr>
            </a:solidFill>
          </a:ln>
        </p:spPr>
        <p:txBody>
          <a:bodyPr vert="horz" wrap="square" rtlCol="0">
            <a:spAutoFit/>
          </a:bodyPr>
          <a:lstStyle/>
          <a:p>
            <a:pPr algn="ctr"/>
            <a:r>
              <a:rPr lang="en-BE" sz="6000" dirty="0">
                <a:latin typeface="+mn-lt"/>
              </a:rPr>
              <a:t>GRID</a:t>
            </a:r>
          </a:p>
          <a:p>
            <a:pPr algn="ctr"/>
            <a:endParaRPr lang="en-BE" sz="6000" dirty="0">
              <a:solidFill>
                <a:schemeClr val="accent6">
                  <a:lumMod val="75000"/>
                </a:schemeClr>
              </a:solidFill>
              <a:latin typeface="+mn-lt"/>
            </a:endParaRPr>
          </a:p>
          <a:p>
            <a:pPr algn="ctr"/>
            <a:endParaRPr lang="en-BE" sz="3000" dirty="0">
              <a:solidFill>
                <a:schemeClr val="accent6">
                  <a:lumMod val="75000"/>
                </a:schemeClr>
              </a:solidFill>
              <a:latin typeface="+mn-lt"/>
            </a:endParaRPr>
          </a:p>
        </p:txBody>
      </p:sp>
      <p:sp>
        <p:nvSpPr>
          <p:cNvPr id="26" name="Shape 25">
            <a:extLst>
              <a:ext uri="{FF2B5EF4-FFF2-40B4-BE49-F238E27FC236}">
                <a16:creationId xmlns:a16="http://schemas.microsoft.com/office/drawing/2014/main" id="{BD49FFE4-DFE7-F0AF-0D9A-9AA3809131B7}"/>
              </a:ext>
            </a:extLst>
          </p:cNvPr>
          <p:cNvSpPr/>
          <p:nvPr/>
        </p:nvSpPr>
        <p:spPr>
          <a:xfrm rot="17168678" flipV="1">
            <a:off x="5858872" y="2645205"/>
            <a:ext cx="1389103" cy="866672"/>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4" name="Picture 3" descr="Shape&#10;&#10;Description automatically generated with medium confidence">
            <a:extLst>
              <a:ext uri="{FF2B5EF4-FFF2-40B4-BE49-F238E27FC236}">
                <a16:creationId xmlns:a16="http://schemas.microsoft.com/office/drawing/2014/main" id="{D68DCD48-C96E-C0CE-52F0-9C05A9259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008" y="2328365"/>
            <a:ext cx="1190902" cy="1390650"/>
          </a:xfrm>
          <a:prstGeom prst="rect">
            <a:avLst/>
          </a:prstGeom>
        </p:spPr>
      </p:pic>
      <p:sp>
        <p:nvSpPr>
          <p:cNvPr id="5" name="Shape 4">
            <a:extLst>
              <a:ext uri="{FF2B5EF4-FFF2-40B4-BE49-F238E27FC236}">
                <a16:creationId xmlns:a16="http://schemas.microsoft.com/office/drawing/2014/main" id="{978B6CBE-5508-98F2-AA0F-6224EB9DA773}"/>
              </a:ext>
            </a:extLst>
          </p:cNvPr>
          <p:cNvSpPr/>
          <p:nvPr/>
        </p:nvSpPr>
        <p:spPr>
          <a:xfrm rot="11238937" flipV="1">
            <a:off x="5628149" y="1429743"/>
            <a:ext cx="1167201" cy="571953"/>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 name="TextBox 2">
            <a:extLst>
              <a:ext uri="{FF2B5EF4-FFF2-40B4-BE49-F238E27FC236}">
                <a16:creationId xmlns:a16="http://schemas.microsoft.com/office/drawing/2014/main" id="{6FDC6005-5154-8196-6E9B-93F9BE239AF4}"/>
              </a:ext>
            </a:extLst>
          </p:cNvPr>
          <p:cNvSpPr txBox="1"/>
          <p:nvPr/>
        </p:nvSpPr>
        <p:spPr>
          <a:xfrm>
            <a:off x="12621" y="4933950"/>
            <a:ext cx="2273379" cy="215444"/>
          </a:xfrm>
          <a:prstGeom prst="rect">
            <a:avLst/>
          </a:prstGeom>
          <a:noFill/>
        </p:spPr>
        <p:txBody>
          <a:bodyPr wrap="none" rtlCol="0">
            <a:spAutoFit/>
          </a:bodyPr>
          <a:lstStyle/>
          <a:p>
            <a:r>
              <a:rPr lang="en-GB" sz="800" dirty="0">
                <a:solidFill>
                  <a:schemeClr val="accent6">
                    <a:lumMod val="75000"/>
                  </a:schemeClr>
                </a:solidFill>
              </a:rPr>
              <a:t>P</a:t>
            </a:r>
            <a:r>
              <a:rPr lang="en-BE" sz="800" dirty="0">
                <a:solidFill>
                  <a:schemeClr val="accent6">
                    <a:lumMod val="75000"/>
                  </a:schemeClr>
                </a:solidFill>
              </a:rPr>
              <a:t>icture adopted from M. Seidel (IPAC 2022)</a:t>
            </a:r>
          </a:p>
        </p:txBody>
      </p:sp>
    </p:spTree>
    <p:extLst>
      <p:ext uri="{BB962C8B-B14F-4D97-AF65-F5344CB8AC3E}">
        <p14:creationId xmlns:p14="http://schemas.microsoft.com/office/powerpoint/2010/main" val="3157149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12</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35381646-D412-CF9B-2C83-EA6ED35DEA2A}"/>
              </a:ext>
            </a:extLst>
          </p:cNvPr>
          <p:cNvSpPr txBox="1"/>
          <p:nvPr/>
        </p:nvSpPr>
        <p:spPr>
          <a:xfrm>
            <a:off x="152400" y="57150"/>
            <a:ext cx="3408882" cy="584775"/>
          </a:xfrm>
          <a:prstGeom prst="rect">
            <a:avLst/>
          </a:prstGeom>
          <a:noFill/>
        </p:spPr>
        <p:txBody>
          <a:bodyPr wrap="none" rtlCol="0">
            <a:spAutoFit/>
          </a:bodyPr>
          <a:lstStyle/>
          <a:p>
            <a:r>
              <a:rPr lang="en-BE" sz="3200" b="1" dirty="0">
                <a:latin typeface="+mn-lt"/>
              </a:rPr>
              <a:t>From Grid to Beam</a:t>
            </a:r>
          </a:p>
        </p:txBody>
      </p:sp>
      <p:pic>
        <p:nvPicPr>
          <p:cNvPr id="7" name="Picture 6" descr="Icon&#10;&#10;Description automatically generated">
            <a:extLst>
              <a:ext uri="{FF2B5EF4-FFF2-40B4-BE49-F238E27FC236}">
                <a16:creationId xmlns:a16="http://schemas.microsoft.com/office/drawing/2014/main" id="{E6E1220F-5454-3FBD-5092-A1ABAA631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390650"/>
            <a:ext cx="889810" cy="2362200"/>
          </a:xfrm>
          <a:prstGeom prst="rect">
            <a:avLst/>
          </a:prstGeom>
        </p:spPr>
      </p:pic>
      <p:sp>
        <p:nvSpPr>
          <p:cNvPr id="8" name="Rounded Rectangle 7">
            <a:extLst>
              <a:ext uri="{FF2B5EF4-FFF2-40B4-BE49-F238E27FC236}">
                <a16:creationId xmlns:a16="http://schemas.microsoft.com/office/drawing/2014/main" id="{16BC3A48-D03A-5F01-524F-FD1E001D9D1F}"/>
              </a:ext>
            </a:extLst>
          </p:cNvPr>
          <p:cNvSpPr/>
          <p:nvPr/>
        </p:nvSpPr>
        <p:spPr>
          <a:xfrm>
            <a:off x="7010400" y="3181350"/>
            <a:ext cx="158400" cy="152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Shape 8">
            <a:extLst>
              <a:ext uri="{FF2B5EF4-FFF2-40B4-BE49-F238E27FC236}">
                <a16:creationId xmlns:a16="http://schemas.microsoft.com/office/drawing/2014/main" id="{ED7EF711-5CFD-0F43-8A2B-E5AE36A440B5}"/>
              </a:ext>
            </a:extLst>
          </p:cNvPr>
          <p:cNvSpPr/>
          <p:nvPr/>
        </p:nvSpPr>
        <p:spPr>
          <a:xfrm rot="12645207" flipH="1" flipV="1">
            <a:off x="2614774" y="233248"/>
            <a:ext cx="4295452" cy="2467206"/>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Shape 9">
            <a:extLst>
              <a:ext uri="{FF2B5EF4-FFF2-40B4-BE49-F238E27FC236}">
                <a16:creationId xmlns:a16="http://schemas.microsoft.com/office/drawing/2014/main" id="{E75D9763-DF2C-3DB1-077F-9932CBBDE32F}"/>
              </a:ext>
            </a:extLst>
          </p:cNvPr>
          <p:cNvSpPr/>
          <p:nvPr/>
        </p:nvSpPr>
        <p:spPr>
          <a:xfrm rot="10060930" flipH="1">
            <a:off x="2469918" y="2731074"/>
            <a:ext cx="1613365" cy="1345283"/>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TextBox 10">
            <a:extLst>
              <a:ext uri="{FF2B5EF4-FFF2-40B4-BE49-F238E27FC236}">
                <a16:creationId xmlns:a16="http://schemas.microsoft.com/office/drawing/2014/main" id="{978E26D0-3FEE-04E5-0B4A-BAB91B58805E}"/>
              </a:ext>
            </a:extLst>
          </p:cNvPr>
          <p:cNvSpPr txBox="1"/>
          <p:nvPr/>
        </p:nvSpPr>
        <p:spPr>
          <a:xfrm>
            <a:off x="2971800" y="834609"/>
            <a:ext cx="2840906" cy="461665"/>
          </a:xfrm>
          <a:prstGeom prst="rect">
            <a:avLst/>
          </a:prstGeom>
          <a:solidFill>
            <a:schemeClr val="accent5">
              <a:lumMod val="20000"/>
              <a:lumOff val="80000"/>
            </a:schemeClr>
          </a:solidFill>
          <a:ln w="57150">
            <a:solidFill>
              <a:schemeClr val="accent5">
                <a:lumMod val="60000"/>
                <a:lumOff val="40000"/>
              </a:schemeClr>
            </a:solidFill>
          </a:ln>
        </p:spPr>
        <p:txBody>
          <a:bodyPr wrap="none" rtlCol="0">
            <a:spAutoFit/>
          </a:bodyPr>
          <a:lstStyle/>
          <a:p>
            <a:r>
              <a:rPr lang="en-BE" sz="2400" b="1" dirty="0">
                <a:solidFill>
                  <a:srgbClr val="0070C0"/>
                </a:solidFill>
                <a:latin typeface="+mn-lt"/>
              </a:rPr>
              <a:t>RF power generation</a:t>
            </a:r>
          </a:p>
        </p:txBody>
      </p:sp>
      <p:sp>
        <p:nvSpPr>
          <p:cNvPr id="12" name="TextBox 11">
            <a:extLst>
              <a:ext uri="{FF2B5EF4-FFF2-40B4-BE49-F238E27FC236}">
                <a16:creationId xmlns:a16="http://schemas.microsoft.com/office/drawing/2014/main" id="{E15131B3-2D86-6F1E-3464-BAC912DCC065}"/>
              </a:ext>
            </a:extLst>
          </p:cNvPr>
          <p:cNvSpPr txBox="1"/>
          <p:nvPr/>
        </p:nvSpPr>
        <p:spPr>
          <a:xfrm>
            <a:off x="3937322" y="1276350"/>
            <a:ext cx="1549078" cy="307777"/>
          </a:xfrm>
          <a:prstGeom prst="rect">
            <a:avLst/>
          </a:prstGeom>
          <a:noFill/>
        </p:spPr>
        <p:txBody>
          <a:bodyPr wrap="none" rtlCol="0">
            <a:spAutoFit/>
          </a:bodyPr>
          <a:lstStyle/>
          <a:p>
            <a:r>
              <a:rPr lang="en-GB" sz="1400" i="1" dirty="0">
                <a:latin typeface="+mn-lt"/>
              </a:rPr>
              <a:t>e</a:t>
            </a:r>
            <a:r>
              <a:rPr lang="en-BE" sz="1400" i="1" dirty="0">
                <a:latin typeface="+mn-lt"/>
              </a:rPr>
              <a:t>fficiency ~30-60%</a:t>
            </a:r>
          </a:p>
        </p:txBody>
      </p:sp>
      <p:sp>
        <p:nvSpPr>
          <p:cNvPr id="13" name="Shape 12">
            <a:extLst>
              <a:ext uri="{FF2B5EF4-FFF2-40B4-BE49-F238E27FC236}">
                <a16:creationId xmlns:a16="http://schemas.microsoft.com/office/drawing/2014/main" id="{96F5FF37-938D-7135-2BD4-1A982EEB5229}"/>
              </a:ext>
            </a:extLst>
          </p:cNvPr>
          <p:cNvSpPr/>
          <p:nvPr/>
        </p:nvSpPr>
        <p:spPr>
          <a:xfrm rot="11368797">
            <a:off x="5815958" y="2618791"/>
            <a:ext cx="1167393" cy="1350552"/>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 name="TextBox 14">
            <a:extLst>
              <a:ext uri="{FF2B5EF4-FFF2-40B4-BE49-F238E27FC236}">
                <a16:creationId xmlns:a16="http://schemas.microsoft.com/office/drawing/2014/main" id="{1329E3E2-32BA-E547-F063-2C6EAEE15671}"/>
              </a:ext>
            </a:extLst>
          </p:cNvPr>
          <p:cNvSpPr txBox="1"/>
          <p:nvPr/>
        </p:nvSpPr>
        <p:spPr>
          <a:xfrm>
            <a:off x="4191655" y="3475521"/>
            <a:ext cx="1521057" cy="461665"/>
          </a:xfrm>
          <a:prstGeom prst="rect">
            <a:avLst/>
          </a:prstGeom>
          <a:solidFill>
            <a:schemeClr val="accent5">
              <a:lumMod val="20000"/>
              <a:lumOff val="80000"/>
            </a:schemeClr>
          </a:solidFill>
          <a:ln w="57150">
            <a:solidFill>
              <a:schemeClr val="accent5">
                <a:lumMod val="60000"/>
                <a:lumOff val="40000"/>
              </a:schemeClr>
            </a:solidFill>
          </a:ln>
        </p:spPr>
        <p:txBody>
          <a:bodyPr wrap="none" rtlCol="0">
            <a:spAutoFit/>
          </a:bodyPr>
          <a:lstStyle/>
          <a:p>
            <a:r>
              <a:rPr lang="en-BE" sz="2400" b="1" dirty="0">
                <a:solidFill>
                  <a:srgbClr val="0070C0"/>
                </a:solidFill>
                <a:latin typeface="+mn-lt"/>
              </a:rPr>
              <a:t>cryogenics</a:t>
            </a:r>
          </a:p>
        </p:txBody>
      </p:sp>
      <p:sp>
        <p:nvSpPr>
          <p:cNvPr id="22" name="TextBox 21">
            <a:extLst>
              <a:ext uri="{FF2B5EF4-FFF2-40B4-BE49-F238E27FC236}">
                <a16:creationId xmlns:a16="http://schemas.microsoft.com/office/drawing/2014/main" id="{E521553B-8B45-5FE3-9532-47653D2D1B2B}"/>
              </a:ext>
            </a:extLst>
          </p:cNvPr>
          <p:cNvSpPr txBox="1"/>
          <p:nvPr/>
        </p:nvSpPr>
        <p:spPr>
          <a:xfrm>
            <a:off x="324918" y="1390650"/>
            <a:ext cx="1961082" cy="2400657"/>
          </a:xfrm>
          <a:prstGeom prst="rect">
            <a:avLst/>
          </a:prstGeom>
          <a:solidFill>
            <a:schemeClr val="accent6">
              <a:lumMod val="20000"/>
              <a:lumOff val="80000"/>
            </a:schemeClr>
          </a:solidFill>
          <a:ln w="57150">
            <a:solidFill>
              <a:schemeClr val="accent6">
                <a:lumMod val="75000"/>
              </a:schemeClr>
            </a:solidFill>
          </a:ln>
        </p:spPr>
        <p:txBody>
          <a:bodyPr vert="horz" wrap="square" rtlCol="0">
            <a:spAutoFit/>
          </a:bodyPr>
          <a:lstStyle/>
          <a:p>
            <a:pPr algn="ctr"/>
            <a:r>
              <a:rPr lang="en-BE" sz="6000" dirty="0">
                <a:latin typeface="+mn-lt"/>
              </a:rPr>
              <a:t>GRID</a:t>
            </a:r>
          </a:p>
          <a:p>
            <a:pPr algn="ctr"/>
            <a:endParaRPr lang="en-BE" sz="6000" dirty="0">
              <a:solidFill>
                <a:schemeClr val="accent6">
                  <a:lumMod val="75000"/>
                </a:schemeClr>
              </a:solidFill>
              <a:latin typeface="+mn-lt"/>
            </a:endParaRPr>
          </a:p>
          <a:p>
            <a:pPr algn="ctr"/>
            <a:endParaRPr lang="en-BE" sz="3000" dirty="0">
              <a:solidFill>
                <a:schemeClr val="accent6">
                  <a:lumMod val="75000"/>
                </a:schemeClr>
              </a:solidFill>
              <a:latin typeface="+mn-lt"/>
            </a:endParaRPr>
          </a:p>
        </p:txBody>
      </p:sp>
      <p:sp>
        <p:nvSpPr>
          <p:cNvPr id="23" name="TextBox 22">
            <a:extLst>
              <a:ext uri="{FF2B5EF4-FFF2-40B4-BE49-F238E27FC236}">
                <a16:creationId xmlns:a16="http://schemas.microsoft.com/office/drawing/2014/main" id="{71F934A4-7A5C-F2B5-AF2C-66F9665D7FAD}"/>
              </a:ext>
            </a:extLst>
          </p:cNvPr>
          <p:cNvSpPr txBox="1"/>
          <p:nvPr/>
        </p:nvSpPr>
        <p:spPr>
          <a:xfrm>
            <a:off x="6070825" y="3656611"/>
            <a:ext cx="1296829" cy="523220"/>
          </a:xfrm>
          <a:prstGeom prst="rect">
            <a:avLst/>
          </a:prstGeom>
          <a:noFill/>
        </p:spPr>
        <p:txBody>
          <a:bodyPr wrap="none" rtlCol="0">
            <a:spAutoFit/>
          </a:bodyPr>
          <a:lstStyle/>
          <a:p>
            <a:pPr algn="ctr"/>
            <a:r>
              <a:rPr lang="en-US" sz="1400" i="1" dirty="0">
                <a:latin typeface="+mn-lt"/>
              </a:rPr>
              <a:t>dissipated heat</a:t>
            </a:r>
          </a:p>
          <a:p>
            <a:pPr algn="ctr"/>
            <a:r>
              <a:rPr lang="en-US" sz="1400" i="1" dirty="0">
                <a:latin typeface="+mn-lt"/>
              </a:rPr>
              <a:t>∼ 1/Q</a:t>
            </a:r>
            <a:r>
              <a:rPr lang="en-US" sz="1400" i="1" baseline="-25000" dirty="0">
                <a:latin typeface="+mn-lt"/>
              </a:rPr>
              <a:t>0 </a:t>
            </a:r>
            <a:endParaRPr lang="en-BE" sz="1400" i="1" dirty="0">
              <a:latin typeface="+mn-lt"/>
            </a:endParaRPr>
          </a:p>
        </p:txBody>
      </p:sp>
      <p:sp>
        <p:nvSpPr>
          <p:cNvPr id="24" name="TextBox 23">
            <a:extLst>
              <a:ext uri="{FF2B5EF4-FFF2-40B4-BE49-F238E27FC236}">
                <a16:creationId xmlns:a16="http://schemas.microsoft.com/office/drawing/2014/main" id="{FE34226D-9AEC-C1AF-5024-14CE47530039}"/>
              </a:ext>
            </a:extLst>
          </p:cNvPr>
          <p:cNvSpPr txBox="1"/>
          <p:nvPr/>
        </p:nvSpPr>
        <p:spPr>
          <a:xfrm>
            <a:off x="4227930" y="3953530"/>
            <a:ext cx="1364476" cy="523220"/>
          </a:xfrm>
          <a:prstGeom prst="rect">
            <a:avLst/>
          </a:prstGeom>
          <a:noFill/>
        </p:spPr>
        <p:txBody>
          <a:bodyPr wrap="none" rtlCol="0">
            <a:spAutoFit/>
          </a:bodyPr>
          <a:lstStyle/>
          <a:p>
            <a:pPr algn="ctr"/>
            <a:r>
              <a:rPr lang="en-US" sz="1400" i="1" dirty="0">
                <a:latin typeface="+mn-lt"/>
              </a:rPr>
              <a:t>efficiency</a:t>
            </a:r>
          </a:p>
          <a:p>
            <a:pPr algn="ctr"/>
            <a:r>
              <a:rPr lang="en-US" sz="1400" i="1" dirty="0">
                <a:latin typeface="+mn-lt"/>
              </a:rPr>
              <a:t>∼ T / (300K – T)</a:t>
            </a:r>
            <a:endParaRPr lang="en-BE" sz="1400" i="1" dirty="0">
              <a:latin typeface="+mn-lt"/>
            </a:endParaRPr>
          </a:p>
        </p:txBody>
      </p:sp>
      <p:sp>
        <p:nvSpPr>
          <p:cNvPr id="26" name="Shape 25">
            <a:extLst>
              <a:ext uri="{FF2B5EF4-FFF2-40B4-BE49-F238E27FC236}">
                <a16:creationId xmlns:a16="http://schemas.microsoft.com/office/drawing/2014/main" id="{BD49FFE4-DFE7-F0AF-0D9A-9AA3809131B7}"/>
              </a:ext>
            </a:extLst>
          </p:cNvPr>
          <p:cNvSpPr/>
          <p:nvPr/>
        </p:nvSpPr>
        <p:spPr>
          <a:xfrm rot="17168678" flipV="1">
            <a:off x="5858872" y="2645205"/>
            <a:ext cx="1389103" cy="866672"/>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4" name="Picture 3" descr="Shape&#10;&#10;Description automatically generated with medium confidence">
            <a:extLst>
              <a:ext uri="{FF2B5EF4-FFF2-40B4-BE49-F238E27FC236}">
                <a16:creationId xmlns:a16="http://schemas.microsoft.com/office/drawing/2014/main" id="{D68DCD48-C96E-C0CE-52F0-9C05A9259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008" y="2328365"/>
            <a:ext cx="1190902" cy="1390650"/>
          </a:xfrm>
          <a:prstGeom prst="rect">
            <a:avLst/>
          </a:prstGeom>
        </p:spPr>
      </p:pic>
      <p:sp>
        <p:nvSpPr>
          <p:cNvPr id="3" name="TextBox 2">
            <a:extLst>
              <a:ext uri="{FF2B5EF4-FFF2-40B4-BE49-F238E27FC236}">
                <a16:creationId xmlns:a16="http://schemas.microsoft.com/office/drawing/2014/main" id="{0FBFC485-8890-749C-9719-90848279F82A}"/>
              </a:ext>
            </a:extLst>
          </p:cNvPr>
          <p:cNvSpPr txBox="1"/>
          <p:nvPr/>
        </p:nvSpPr>
        <p:spPr>
          <a:xfrm>
            <a:off x="7813132" y="2074843"/>
            <a:ext cx="1136850" cy="954107"/>
          </a:xfrm>
          <a:prstGeom prst="rect">
            <a:avLst/>
          </a:prstGeom>
          <a:noFill/>
        </p:spPr>
        <p:txBody>
          <a:bodyPr wrap="none" rtlCol="0">
            <a:spAutoFit/>
          </a:bodyPr>
          <a:lstStyle/>
          <a:p>
            <a:pPr algn="ctr"/>
            <a:r>
              <a:rPr lang="en-US" sz="1400" i="1" dirty="0">
                <a:latin typeface="+mn-lt"/>
              </a:rPr>
              <a:t>beam power </a:t>
            </a:r>
          </a:p>
          <a:p>
            <a:pPr algn="ctr"/>
            <a:r>
              <a:rPr lang="en-US" sz="1400" i="1" dirty="0">
                <a:latin typeface="+mn-lt"/>
              </a:rPr>
              <a:t>dumped </a:t>
            </a:r>
          </a:p>
          <a:p>
            <a:pPr algn="ctr"/>
            <a:r>
              <a:rPr lang="en-US" sz="1400" i="1" dirty="0">
                <a:latin typeface="+mn-lt"/>
              </a:rPr>
              <a:t>or </a:t>
            </a:r>
          </a:p>
          <a:p>
            <a:pPr algn="ctr"/>
            <a:r>
              <a:rPr lang="en-US" sz="1400" i="1" dirty="0">
                <a:latin typeface="+mn-lt"/>
              </a:rPr>
              <a:t>radiated</a:t>
            </a:r>
            <a:endParaRPr lang="en-BE" sz="1400" i="1" dirty="0">
              <a:latin typeface="+mn-lt"/>
            </a:endParaRPr>
          </a:p>
        </p:txBody>
      </p:sp>
      <p:sp>
        <p:nvSpPr>
          <p:cNvPr id="5" name="Shape 4">
            <a:extLst>
              <a:ext uri="{FF2B5EF4-FFF2-40B4-BE49-F238E27FC236}">
                <a16:creationId xmlns:a16="http://schemas.microsoft.com/office/drawing/2014/main" id="{978B6CBE-5508-98F2-AA0F-6224EB9DA773}"/>
              </a:ext>
            </a:extLst>
          </p:cNvPr>
          <p:cNvSpPr/>
          <p:nvPr/>
        </p:nvSpPr>
        <p:spPr>
          <a:xfrm rot="11238937" flipV="1">
            <a:off x="5628149" y="1429743"/>
            <a:ext cx="1167201" cy="571953"/>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TextBox 15">
            <a:extLst>
              <a:ext uri="{FF2B5EF4-FFF2-40B4-BE49-F238E27FC236}">
                <a16:creationId xmlns:a16="http://schemas.microsoft.com/office/drawing/2014/main" id="{581BF3DE-4C9D-3D54-E1DB-D963A9AED4C5}"/>
              </a:ext>
            </a:extLst>
          </p:cNvPr>
          <p:cNvSpPr txBox="1"/>
          <p:nvPr/>
        </p:nvSpPr>
        <p:spPr>
          <a:xfrm>
            <a:off x="4958403" y="1696678"/>
            <a:ext cx="1585883" cy="738664"/>
          </a:xfrm>
          <a:prstGeom prst="rect">
            <a:avLst/>
          </a:prstGeom>
          <a:noFill/>
        </p:spPr>
        <p:txBody>
          <a:bodyPr wrap="none" rtlCol="0">
            <a:spAutoFit/>
          </a:bodyPr>
          <a:lstStyle/>
          <a:p>
            <a:pPr algn="ctr"/>
            <a:r>
              <a:rPr lang="en-US" sz="1400" i="1" dirty="0">
                <a:latin typeface="+mn-lt"/>
              </a:rPr>
              <a:t>RF power load</a:t>
            </a:r>
          </a:p>
          <a:p>
            <a:pPr algn="ctr"/>
            <a:r>
              <a:rPr lang="en-US" sz="1400" i="1" dirty="0">
                <a:latin typeface="+mn-lt"/>
              </a:rPr>
              <a:t>by detuned cavities</a:t>
            </a:r>
          </a:p>
          <a:p>
            <a:pPr algn="ctr"/>
            <a:r>
              <a:rPr lang="en-US" sz="1400" i="1" dirty="0">
                <a:latin typeface="+mn-lt"/>
              </a:rPr>
              <a:t>∼ </a:t>
            </a:r>
            <a:r>
              <a:rPr lang="en-US" sz="1400" i="1" dirty="0">
                <a:latin typeface="Symbol" pitchFamily="2" charset="2"/>
              </a:rPr>
              <a:t>Dw</a:t>
            </a:r>
            <a:r>
              <a:rPr lang="en-US" sz="1400" i="1" baseline="30000" dirty="0">
                <a:latin typeface="+mn-lt"/>
              </a:rPr>
              <a:t>2</a:t>
            </a:r>
            <a:r>
              <a:rPr lang="en-US" sz="1400" i="1" baseline="-25000" dirty="0">
                <a:latin typeface="+mn-lt"/>
              </a:rPr>
              <a:t> </a:t>
            </a:r>
            <a:endParaRPr lang="en-BE" sz="1400" i="1" dirty="0">
              <a:latin typeface="+mn-lt"/>
            </a:endParaRPr>
          </a:p>
        </p:txBody>
      </p:sp>
      <p:sp>
        <p:nvSpPr>
          <p:cNvPr id="6" name="TextBox 5">
            <a:extLst>
              <a:ext uri="{FF2B5EF4-FFF2-40B4-BE49-F238E27FC236}">
                <a16:creationId xmlns:a16="http://schemas.microsoft.com/office/drawing/2014/main" id="{4BEBE9A7-20EF-B385-6A4C-1E98FA45F94B}"/>
              </a:ext>
            </a:extLst>
          </p:cNvPr>
          <p:cNvSpPr txBox="1"/>
          <p:nvPr/>
        </p:nvSpPr>
        <p:spPr>
          <a:xfrm>
            <a:off x="324918" y="4126970"/>
            <a:ext cx="2174969" cy="699559"/>
          </a:xfrm>
          <a:prstGeom prst="rect">
            <a:avLst/>
          </a:prstGeom>
          <a:solidFill>
            <a:schemeClr val="bg2"/>
          </a:solidFill>
          <a:ln w="38100">
            <a:solidFill>
              <a:schemeClr val="bg2">
                <a:lumMod val="50000"/>
              </a:schemeClr>
            </a:solidFill>
          </a:ln>
        </p:spPr>
        <p:txBody>
          <a:bodyPr wrap="square" rtlCol="0">
            <a:spAutoFit/>
          </a:bodyPr>
          <a:lstStyle/>
          <a:p>
            <a:pPr algn="ctr"/>
            <a:endParaRPr lang="en-BE" sz="900" i="1" dirty="0">
              <a:solidFill>
                <a:schemeClr val="bg2">
                  <a:lumMod val="50000"/>
                </a:schemeClr>
              </a:solidFill>
              <a:latin typeface="+mn-lt"/>
            </a:endParaRPr>
          </a:p>
          <a:p>
            <a:pPr algn="ctr"/>
            <a:r>
              <a:rPr lang="en-BE" sz="2000" i="1" dirty="0">
                <a:solidFill>
                  <a:schemeClr val="bg2">
                    <a:lumMod val="50000"/>
                  </a:schemeClr>
                </a:solidFill>
                <a:latin typeface="+mn-lt"/>
              </a:rPr>
              <a:t>power-inefficiency</a:t>
            </a:r>
          </a:p>
          <a:p>
            <a:pPr algn="ctr"/>
            <a:endParaRPr lang="en-BE" sz="900" i="1" dirty="0">
              <a:solidFill>
                <a:schemeClr val="bg2">
                  <a:lumMod val="50000"/>
                </a:schemeClr>
              </a:solidFill>
              <a:latin typeface="+mn-lt"/>
            </a:endParaRPr>
          </a:p>
        </p:txBody>
      </p:sp>
    </p:spTree>
    <p:extLst>
      <p:ext uri="{BB962C8B-B14F-4D97-AF65-F5344CB8AC3E}">
        <p14:creationId xmlns:p14="http://schemas.microsoft.com/office/powerpoint/2010/main" val="2887248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13</a:t>
            </a:fld>
            <a:endParaRPr lang="en-US">
              <a:solidFill>
                <a:prstClr val="black">
                  <a:tint val="75000"/>
                </a:prstClr>
              </a:solidFill>
              <a:latin typeface="Calibri"/>
              <a:ea typeface="+mn-ea"/>
              <a:cs typeface="+mn-cs"/>
            </a:endParaRPr>
          </a:p>
        </p:txBody>
      </p:sp>
      <p:pic>
        <p:nvPicPr>
          <p:cNvPr id="7" name="Picture 6" descr="Icon&#10;&#10;Description automatically generated">
            <a:extLst>
              <a:ext uri="{FF2B5EF4-FFF2-40B4-BE49-F238E27FC236}">
                <a16:creationId xmlns:a16="http://schemas.microsoft.com/office/drawing/2014/main" id="{E6E1220F-5454-3FBD-5092-A1ABAA631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390650"/>
            <a:ext cx="889810" cy="2362200"/>
          </a:xfrm>
          <a:prstGeom prst="rect">
            <a:avLst/>
          </a:prstGeom>
        </p:spPr>
      </p:pic>
      <p:sp>
        <p:nvSpPr>
          <p:cNvPr id="8" name="Rounded Rectangle 7">
            <a:extLst>
              <a:ext uri="{FF2B5EF4-FFF2-40B4-BE49-F238E27FC236}">
                <a16:creationId xmlns:a16="http://schemas.microsoft.com/office/drawing/2014/main" id="{16BC3A48-D03A-5F01-524F-FD1E001D9D1F}"/>
              </a:ext>
            </a:extLst>
          </p:cNvPr>
          <p:cNvSpPr/>
          <p:nvPr/>
        </p:nvSpPr>
        <p:spPr>
          <a:xfrm>
            <a:off x="7010400" y="3181350"/>
            <a:ext cx="158400" cy="152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Shape 8">
            <a:extLst>
              <a:ext uri="{FF2B5EF4-FFF2-40B4-BE49-F238E27FC236}">
                <a16:creationId xmlns:a16="http://schemas.microsoft.com/office/drawing/2014/main" id="{ED7EF711-5CFD-0F43-8A2B-E5AE36A440B5}"/>
              </a:ext>
            </a:extLst>
          </p:cNvPr>
          <p:cNvSpPr/>
          <p:nvPr/>
        </p:nvSpPr>
        <p:spPr>
          <a:xfrm rot="12645207" flipH="1" flipV="1">
            <a:off x="2614774" y="233248"/>
            <a:ext cx="4295452" cy="2467206"/>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Shape 9">
            <a:extLst>
              <a:ext uri="{FF2B5EF4-FFF2-40B4-BE49-F238E27FC236}">
                <a16:creationId xmlns:a16="http://schemas.microsoft.com/office/drawing/2014/main" id="{E75D9763-DF2C-3DB1-077F-9932CBBDE32F}"/>
              </a:ext>
            </a:extLst>
          </p:cNvPr>
          <p:cNvSpPr/>
          <p:nvPr/>
        </p:nvSpPr>
        <p:spPr>
          <a:xfrm rot="10060930" flipH="1">
            <a:off x="2469918" y="2731074"/>
            <a:ext cx="1613365" cy="1345283"/>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TextBox 11">
            <a:extLst>
              <a:ext uri="{FF2B5EF4-FFF2-40B4-BE49-F238E27FC236}">
                <a16:creationId xmlns:a16="http://schemas.microsoft.com/office/drawing/2014/main" id="{E15131B3-2D86-6F1E-3464-BAC912DCC065}"/>
              </a:ext>
            </a:extLst>
          </p:cNvPr>
          <p:cNvSpPr txBox="1"/>
          <p:nvPr/>
        </p:nvSpPr>
        <p:spPr>
          <a:xfrm>
            <a:off x="3937322" y="1276350"/>
            <a:ext cx="1549078" cy="307777"/>
          </a:xfrm>
          <a:prstGeom prst="rect">
            <a:avLst/>
          </a:prstGeom>
          <a:noFill/>
        </p:spPr>
        <p:txBody>
          <a:bodyPr wrap="none" rtlCol="0">
            <a:spAutoFit/>
          </a:bodyPr>
          <a:lstStyle/>
          <a:p>
            <a:r>
              <a:rPr lang="en-GB" sz="1400" i="1" dirty="0">
                <a:latin typeface="+mn-lt"/>
              </a:rPr>
              <a:t>e</a:t>
            </a:r>
            <a:r>
              <a:rPr lang="en-BE" sz="1400" i="1" dirty="0">
                <a:latin typeface="+mn-lt"/>
              </a:rPr>
              <a:t>fficiency ~30-60%</a:t>
            </a:r>
          </a:p>
        </p:txBody>
      </p:sp>
      <p:sp>
        <p:nvSpPr>
          <p:cNvPr id="13" name="Shape 12">
            <a:extLst>
              <a:ext uri="{FF2B5EF4-FFF2-40B4-BE49-F238E27FC236}">
                <a16:creationId xmlns:a16="http://schemas.microsoft.com/office/drawing/2014/main" id="{96F5FF37-938D-7135-2BD4-1A982EEB5229}"/>
              </a:ext>
            </a:extLst>
          </p:cNvPr>
          <p:cNvSpPr/>
          <p:nvPr/>
        </p:nvSpPr>
        <p:spPr>
          <a:xfrm rot="11368797">
            <a:off x="5815958" y="2618791"/>
            <a:ext cx="1167393" cy="1350552"/>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TextBox 13">
            <a:extLst>
              <a:ext uri="{FF2B5EF4-FFF2-40B4-BE49-F238E27FC236}">
                <a16:creationId xmlns:a16="http://schemas.microsoft.com/office/drawing/2014/main" id="{144EA5F1-38EA-1BA7-E2BB-29DF551FA504}"/>
              </a:ext>
            </a:extLst>
          </p:cNvPr>
          <p:cNvSpPr txBox="1"/>
          <p:nvPr/>
        </p:nvSpPr>
        <p:spPr>
          <a:xfrm>
            <a:off x="6070825" y="3656611"/>
            <a:ext cx="1296829" cy="523220"/>
          </a:xfrm>
          <a:prstGeom prst="rect">
            <a:avLst/>
          </a:prstGeom>
          <a:noFill/>
        </p:spPr>
        <p:txBody>
          <a:bodyPr wrap="none" rtlCol="0">
            <a:spAutoFit/>
          </a:bodyPr>
          <a:lstStyle/>
          <a:p>
            <a:pPr algn="ctr"/>
            <a:r>
              <a:rPr lang="en-US" sz="1400" i="1" dirty="0">
                <a:latin typeface="+mn-lt"/>
              </a:rPr>
              <a:t>dissipated heat</a:t>
            </a:r>
          </a:p>
          <a:p>
            <a:pPr algn="ctr"/>
            <a:r>
              <a:rPr lang="en-US" sz="1400" i="1" dirty="0">
                <a:latin typeface="+mn-lt"/>
              </a:rPr>
              <a:t>∼ 1/Q</a:t>
            </a:r>
            <a:r>
              <a:rPr lang="en-US" sz="1400" i="1" baseline="-25000" dirty="0">
                <a:latin typeface="+mn-lt"/>
              </a:rPr>
              <a:t>0 </a:t>
            </a:r>
            <a:endParaRPr lang="en-BE" sz="1400" i="1" dirty="0">
              <a:latin typeface="+mn-lt"/>
            </a:endParaRPr>
          </a:p>
        </p:txBody>
      </p:sp>
      <p:sp>
        <p:nvSpPr>
          <p:cNvPr id="15" name="TextBox 14">
            <a:extLst>
              <a:ext uri="{FF2B5EF4-FFF2-40B4-BE49-F238E27FC236}">
                <a16:creationId xmlns:a16="http://schemas.microsoft.com/office/drawing/2014/main" id="{1329E3E2-32BA-E547-F063-2C6EAEE15671}"/>
              </a:ext>
            </a:extLst>
          </p:cNvPr>
          <p:cNvSpPr txBox="1"/>
          <p:nvPr/>
        </p:nvSpPr>
        <p:spPr>
          <a:xfrm>
            <a:off x="4191655" y="3475521"/>
            <a:ext cx="1521057" cy="461665"/>
          </a:xfrm>
          <a:prstGeom prst="rect">
            <a:avLst/>
          </a:prstGeom>
          <a:solidFill>
            <a:schemeClr val="accent5">
              <a:lumMod val="20000"/>
              <a:lumOff val="80000"/>
            </a:schemeClr>
          </a:solidFill>
          <a:ln w="57150">
            <a:solidFill>
              <a:schemeClr val="accent5">
                <a:lumMod val="60000"/>
                <a:lumOff val="40000"/>
              </a:schemeClr>
            </a:solidFill>
          </a:ln>
        </p:spPr>
        <p:txBody>
          <a:bodyPr wrap="none" rtlCol="0">
            <a:spAutoFit/>
          </a:bodyPr>
          <a:lstStyle/>
          <a:p>
            <a:r>
              <a:rPr lang="en-BE" sz="2400" b="1" dirty="0">
                <a:solidFill>
                  <a:srgbClr val="0070C0"/>
                </a:solidFill>
                <a:latin typeface="+mn-lt"/>
              </a:rPr>
              <a:t>cryogenics</a:t>
            </a:r>
          </a:p>
        </p:txBody>
      </p:sp>
      <p:sp>
        <p:nvSpPr>
          <p:cNvPr id="17" name="TextBox 16">
            <a:extLst>
              <a:ext uri="{FF2B5EF4-FFF2-40B4-BE49-F238E27FC236}">
                <a16:creationId xmlns:a16="http://schemas.microsoft.com/office/drawing/2014/main" id="{A8674C30-D054-3290-8777-FE0E29B3D9C2}"/>
              </a:ext>
            </a:extLst>
          </p:cNvPr>
          <p:cNvSpPr txBox="1"/>
          <p:nvPr/>
        </p:nvSpPr>
        <p:spPr>
          <a:xfrm>
            <a:off x="3388412" y="4501575"/>
            <a:ext cx="5450788" cy="584775"/>
          </a:xfrm>
          <a:prstGeom prst="rect">
            <a:avLst/>
          </a:prstGeom>
          <a:noFill/>
        </p:spPr>
        <p:txBody>
          <a:bodyPr wrap="none" rtlCol="0">
            <a:spAutoFit/>
          </a:bodyPr>
          <a:lstStyle/>
          <a:p>
            <a:pPr algn="ctr"/>
            <a:r>
              <a:rPr lang="en-BE" b="1" dirty="0">
                <a:solidFill>
                  <a:srgbClr val="C00000"/>
                </a:solidFill>
                <a:latin typeface="+mn-lt"/>
              </a:rPr>
              <a:t>operate cavities at higher T    &amp;   </a:t>
            </a:r>
            <a:r>
              <a:rPr lang="en-GB" b="1" dirty="0" err="1">
                <a:solidFill>
                  <a:srgbClr val="C00000"/>
                </a:solidFill>
                <a:latin typeface="+mn-lt"/>
              </a:rPr>
              <a:t>i</a:t>
            </a:r>
            <a:r>
              <a:rPr lang="en-BE" b="1" dirty="0">
                <a:solidFill>
                  <a:srgbClr val="C00000"/>
                </a:solidFill>
                <a:latin typeface="+mn-lt"/>
              </a:rPr>
              <a:t>mprove Q</a:t>
            </a:r>
            <a:r>
              <a:rPr lang="en-BE" b="1" baseline="-25000" dirty="0">
                <a:solidFill>
                  <a:srgbClr val="C00000"/>
                </a:solidFill>
                <a:latin typeface="+mn-lt"/>
              </a:rPr>
              <a:t>0</a:t>
            </a:r>
            <a:r>
              <a:rPr lang="en-BE" b="1" dirty="0">
                <a:solidFill>
                  <a:srgbClr val="C00000"/>
                </a:solidFill>
                <a:latin typeface="+mn-lt"/>
              </a:rPr>
              <a:t> of cavities </a:t>
            </a:r>
          </a:p>
          <a:p>
            <a:pPr algn="ctr"/>
            <a:r>
              <a:rPr lang="en-BE" sz="1400" i="1" dirty="0">
                <a:solidFill>
                  <a:srgbClr val="C00000"/>
                </a:solidFill>
                <a:latin typeface="+mn-lt"/>
              </a:rPr>
              <a:t>e.g. Nb</a:t>
            </a:r>
            <a:r>
              <a:rPr lang="en-BE" sz="1400" i="1" baseline="-25000" dirty="0">
                <a:solidFill>
                  <a:srgbClr val="C00000"/>
                </a:solidFill>
                <a:latin typeface="+mn-lt"/>
              </a:rPr>
              <a:t>3</a:t>
            </a:r>
            <a:r>
              <a:rPr lang="en-BE" sz="1400" i="1" dirty="0">
                <a:solidFill>
                  <a:srgbClr val="C00000"/>
                </a:solidFill>
                <a:latin typeface="+mn-lt"/>
              </a:rPr>
              <a:t>Sn from 2K to 4.2K </a:t>
            </a:r>
            <a:r>
              <a:rPr lang="en-BE" sz="1100" i="1" dirty="0">
                <a:solidFill>
                  <a:srgbClr val="C00000"/>
                </a:solidFill>
                <a:latin typeface="+mn-lt"/>
                <a:sym typeface="Wingdings" pitchFamily="2" charset="2"/>
              </a:rPr>
              <a:t></a:t>
            </a:r>
            <a:r>
              <a:rPr lang="en-BE" sz="1400" i="1" dirty="0">
                <a:solidFill>
                  <a:srgbClr val="C00000"/>
                </a:solidFill>
                <a:latin typeface="+mn-lt"/>
                <a:sym typeface="Wingdings" pitchFamily="2" charset="2"/>
              </a:rPr>
              <a:t> 3x less cooling power needed</a:t>
            </a:r>
            <a:endParaRPr lang="en-BE" sz="1400" i="1" dirty="0">
              <a:solidFill>
                <a:srgbClr val="C00000"/>
              </a:solidFill>
              <a:latin typeface="+mn-lt"/>
            </a:endParaRPr>
          </a:p>
        </p:txBody>
      </p:sp>
      <p:sp>
        <p:nvSpPr>
          <p:cNvPr id="19" name="TextBox 18">
            <a:extLst>
              <a:ext uri="{FF2B5EF4-FFF2-40B4-BE49-F238E27FC236}">
                <a16:creationId xmlns:a16="http://schemas.microsoft.com/office/drawing/2014/main" id="{8904EB33-A48A-4A30-45E5-6EC78E47D903}"/>
              </a:ext>
            </a:extLst>
          </p:cNvPr>
          <p:cNvSpPr txBox="1"/>
          <p:nvPr/>
        </p:nvSpPr>
        <p:spPr>
          <a:xfrm>
            <a:off x="3266172" y="234375"/>
            <a:ext cx="4229043" cy="584775"/>
          </a:xfrm>
          <a:prstGeom prst="rect">
            <a:avLst/>
          </a:prstGeom>
          <a:noFill/>
        </p:spPr>
        <p:txBody>
          <a:bodyPr wrap="none" rtlCol="0">
            <a:spAutoFit/>
          </a:bodyPr>
          <a:lstStyle/>
          <a:p>
            <a:pPr algn="ctr"/>
            <a:r>
              <a:rPr lang="en-GB" b="1" dirty="0">
                <a:solidFill>
                  <a:srgbClr val="C00000"/>
                </a:solidFill>
                <a:latin typeface="+mn-lt"/>
              </a:rPr>
              <a:t>i</a:t>
            </a:r>
            <a:r>
              <a:rPr lang="en-BE" b="1" dirty="0">
                <a:solidFill>
                  <a:srgbClr val="C00000"/>
                </a:solidFill>
                <a:latin typeface="+mn-lt"/>
              </a:rPr>
              <a:t>mprove amplifier efficiency </a:t>
            </a:r>
          </a:p>
          <a:p>
            <a:pPr algn="ctr"/>
            <a:r>
              <a:rPr lang="en-BE" sz="1400" i="1" dirty="0">
                <a:solidFill>
                  <a:srgbClr val="C00000"/>
                </a:solidFill>
                <a:latin typeface="+mn-lt"/>
              </a:rPr>
              <a:t>e.g. solid state amplifiers for oscillating power demands</a:t>
            </a:r>
          </a:p>
        </p:txBody>
      </p:sp>
      <p:sp>
        <p:nvSpPr>
          <p:cNvPr id="21" name="TextBox 20">
            <a:extLst>
              <a:ext uri="{FF2B5EF4-FFF2-40B4-BE49-F238E27FC236}">
                <a16:creationId xmlns:a16="http://schemas.microsoft.com/office/drawing/2014/main" id="{975D86D1-CD56-A2FE-549F-FCC974C6E269}"/>
              </a:ext>
            </a:extLst>
          </p:cNvPr>
          <p:cNvSpPr txBox="1"/>
          <p:nvPr/>
        </p:nvSpPr>
        <p:spPr>
          <a:xfrm>
            <a:off x="7010400" y="819150"/>
            <a:ext cx="2125768" cy="1077218"/>
          </a:xfrm>
          <a:prstGeom prst="rect">
            <a:avLst/>
          </a:prstGeom>
          <a:noFill/>
        </p:spPr>
        <p:txBody>
          <a:bodyPr wrap="square" rtlCol="0">
            <a:spAutoFit/>
          </a:bodyPr>
          <a:lstStyle/>
          <a:p>
            <a:pPr algn="ctr"/>
            <a:r>
              <a:rPr lang="en-GB" b="1" dirty="0">
                <a:solidFill>
                  <a:srgbClr val="C00000"/>
                </a:solidFill>
                <a:latin typeface="+mn-lt"/>
              </a:rPr>
              <a:t>recover the energy from the beam</a:t>
            </a:r>
          </a:p>
          <a:p>
            <a:pPr algn="ctr"/>
            <a:r>
              <a:rPr lang="en-GB" sz="1400" i="1" dirty="0">
                <a:solidFill>
                  <a:srgbClr val="C00000"/>
                </a:solidFill>
                <a:latin typeface="+mn-lt"/>
              </a:rPr>
              <a:t>          e.g. ERL reaching </a:t>
            </a:r>
          </a:p>
          <a:p>
            <a:pPr algn="ctr"/>
            <a:r>
              <a:rPr lang="en-GB" sz="1400" i="1" dirty="0">
                <a:solidFill>
                  <a:srgbClr val="C00000"/>
                </a:solidFill>
                <a:latin typeface="+mn-lt"/>
              </a:rPr>
              <a:t>                 100% recovery</a:t>
            </a:r>
            <a:endParaRPr lang="en-BE" sz="1400" i="1" dirty="0">
              <a:solidFill>
                <a:srgbClr val="C00000"/>
              </a:solidFill>
              <a:latin typeface="+mn-lt"/>
            </a:endParaRPr>
          </a:p>
        </p:txBody>
      </p:sp>
      <p:sp>
        <p:nvSpPr>
          <p:cNvPr id="6" name="TextBox 5">
            <a:extLst>
              <a:ext uri="{FF2B5EF4-FFF2-40B4-BE49-F238E27FC236}">
                <a16:creationId xmlns:a16="http://schemas.microsoft.com/office/drawing/2014/main" id="{B679D1F8-0DAA-7F63-F942-5D2A76F700DF}"/>
              </a:ext>
            </a:extLst>
          </p:cNvPr>
          <p:cNvSpPr txBox="1"/>
          <p:nvPr/>
        </p:nvSpPr>
        <p:spPr>
          <a:xfrm>
            <a:off x="4247966" y="3953530"/>
            <a:ext cx="1324402" cy="523220"/>
          </a:xfrm>
          <a:prstGeom prst="rect">
            <a:avLst/>
          </a:prstGeom>
          <a:noFill/>
        </p:spPr>
        <p:txBody>
          <a:bodyPr wrap="none" rtlCol="0">
            <a:spAutoFit/>
          </a:bodyPr>
          <a:lstStyle/>
          <a:p>
            <a:pPr algn="ctr"/>
            <a:r>
              <a:rPr lang="en-US" sz="1400" i="1" dirty="0">
                <a:latin typeface="+mn-lt"/>
              </a:rPr>
              <a:t>efficiency</a:t>
            </a:r>
          </a:p>
          <a:p>
            <a:pPr algn="ctr"/>
            <a:r>
              <a:rPr lang="en-US" sz="1400" i="1" dirty="0">
                <a:latin typeface="+mn-lt"/>
              </a:rPr>
              <a:t>∼ T / (300K – T)</a:t>
            </a:r>
            <a:endParaRPr lang="en-BE" sz="1400" i="1" dirty="0">
              <a:latin typeface="+mn-lt"/>
            </a:endParaRPr>
          </a:p>
        </p:txBody>
      </p:sp>
      <p:sp>
        <p:nvSpPr>
          <p:cNvPr id="20" name="Shape 19">
            <a:extLst>
              <a:ext uri="{FF2B5EF4-FFF2-40B4-BE49-F238E27FC236}">
                <a16:creationId xmlns:a16="http://schemas.microsoft.com/office/drawing/2014/main" id="{0B18A67F-9F27-8DA8-2D19-ED7A98756458}"/>
              </a:ext>
            </a:extLst>
          </p:cNvPr>
          <p:cNvSpPr/>
          <p:nvPr/>
        </p:nvSpPr>
        <p:spPr>
          <a:xfrm rot="17168678" flipV="1">
            <a:off x="5858872" y="2645205"/>
            <a:ext cx="1389103" cy="866672"/>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3" name="TextBox 22">
            <a:extLst>
              <a:ext uri="{FF2B5EF4-FFF2-40B4-BE49-F238E27FC236}">
                <a16:creationId xmlns:a16="http://schemas.microsoft.com/office/drawing/2014/main" id="{39F8C896-598F-C5EE-7079-012D38E2D9A2}"/>
              </a:ext>
            </a:extLst>
          </p:cNvPr>
          <p:cNvSpPr txBox="1"/>
          <p:nvPr/>
        </p:nvSpPr>
        <p:spPr>
          <a:xfrm>
            <a:off x="7813132" y="2074843"/>
            <a:ext cx="1136850" cy="954107"/>
          </a:xfrm>
          <a:prstGeom prst="rect">
            <a:avLst/>
          </a:prstGeom>
          <a:noFill/>
        </p:spPr>
        <p:txBody>
          <a:bodyPr wrap="none" rtlCol="0">
            <a:spAutoFit/>
          </a:bodyPr>
          <a:lstStyle/>
          <a:p>
            <a:pPr algn="ctr"/>
            <a:r>
              <a:rPr lang="en-US" sz="1400" i="1" dirty="0">
                <a:latin typeface="+mn-lt"/>
              </a:rPr>
              <a:t>beam power </a:t>
            </a:r>
          </a:p>
          <a:p>
            <a:pPr algn="ctr"/>
            <a:r>
              <a:rPr lang="en-US" sz="1400" i="1" dirty="0">
                <a:latin typeface="+mn-lt"/>
              </a:rPr>
              <a:t>dumped </a:t>
            </a:r>
          </a:p>
          <a:p>
            <a:pPr algn="ctr"/>
            <a:r>
              <a:rPr lang="en-US" sz="1400" i="1" dirty="0">
                <a:latin typeface="+mn-lt"/>
              </a:rPr>
              <a:t>or </a:t>
            </a:r>
          </a:p>
          <a:p>
            <a:pPr algn="ctr"/>
            <a:r>
              <a:rPr lang="en-US" sz="1400" i="1" dirty="0">
                <a:latin typeface="+mn-lt"/>
              </a:rPr>
              <a:t>radiated</a:t>
            </a:r>
            <a:endParaRPr lang="en-BE" sz="1400" i="1" dirty="0">
              <a:latin typeface="+mn-lt"/>
            </a:endParaRPr>
          </a:p>
        </p:txBody>
      </p:sp>
      <p:sp>
        <p:nvSpPr>
          <p:cNvPr id="24" name="TextBox 23">
            <a:extLst>
              <a:ext uri="{FF2B5EF4-FFF2-40B4-BE49-F238E27FC236}">
                <a16:creationId xmlns:a16="http://schemas.microsoft.com/office/drawing/2014/main" id="{94D9A211-88DF-0C4B-0547-6DB53F074E28}"/>
              </a:ext>
            </a:extLst>
          </p:cNvPr>
          <p:cNvSpPr txBox="1"/>
          <p:nvPr/>
        </p:nvSpPr>
        <p:spPr>
          <a:xfrm>
            <a:off x="2971800" y="834609"/>
            <a:ext cx="2840906" cy="461665"/>
          </a:xfrm>
          <a:prstGeom prst="rect">
            <a:avLst/>
          </a:prstGeom>
          <a:solidFill>
            <a:schemeClr val="accent5">
              <a:lumMod val="20000"/>
              <a:lumOff val="80000"/>
            </a:schemeClr>
          </a:solidFill>
          <a:ln w="57150">
            <a:solidFill>
              <a:schemeClr val="accent5">
                <a:lumMod val="60000"/>
                <a:lumOff val="40000"/>
              </a:schemeClr>
            </a:solidFill>
          </a:ln>
        </p:spPr>
        <p:txBody>
          <a:bodyPr wrap="none" rtlCol="0">
            <a:spAutoFit/>
          </a:bodyPr>
          <a:lstStyle/>
          <a:p>
            <a:r>
              <a:rPr lang="en-BE" sz="2400" b="1" dirty="0">
                <a:solidFill>
                  <a:srgbClr val="0070C0"/>
                </a:solidFill>
                <a:latin typeface="+mn-lt"/>
              </a:rPr>
              <a:t>RF power generation</a:t>
            </a:r>
          </a:p>
        </p:txBody>
      </p:sp>
      <p:sp>
        <p:nvSpPr>
          <p:cNvPr id="2" name="TextBox 1">
            <a:extLst>
              <a:ext uri="{FF2B5EF4-FFF2-40B4-BE49-F238E27FC236}">
                <a16:creationId xmlns:a16="http://schemas.microsoft.com/office/drawing/2014/main" id="{7631B003-9197-F8EC-B77E-0202A05D4F46}"/>
              </a:ext>
            </a:extLst>
          </p:cNvPr>
          <p:cNvSpPr txBox="1"/>
          <p:nvPr/>
        </p:nvSpPr>
        <p:spPr>
          <a:xfrm>
            <a:off x="152400" y="57150"/>
            <a:ext cx="3408882" cy="584775"/>
          </a:xfrm>
          <a:prstGeom prst="rect">
            <a:avLst/>
          </a:prstGeom>
          <a:noFill/>
        </p:spPr>
        <p:txBody>
          <a:bodyPr wrap="none" rtlCol="0">
            <a:spAutoFit/>
          </a:bodyPr>
          <a:lstStyle/>
          <a:p>
            <a:r>
              <a:rPr lang="en-BE" sz="3200" b="1" dirty="0">
                <a:latin typeface="+mn-lt"/>
              </a:rPr>
              <a:t>From Grid to Beam</a:t>
            </a:r>
          </a:p>
        </p:txBody>
      </p:sp>
      <p:sp>
        <p:nvSpPr>
          <p:cNvPr id="3" name="TextBox 2">
            <a:extLst>
              <a:ext uri="{FF2B5EF4-FFF2-40B4-BE49-F238E27FC236}">
                <a16:creationId xmlns:a16="http://schemas.microsoft.com/office/drawing/2014/main" id="{1045CF13-F121-8A00-3C8B-3730BEDDFE3F}"/>
              </a:ext>
            </a:extLst>
          </p:cNvPr>
          <p:cNvSpPr txBox="1"/>
          <p:nvPr/>
        </p:nvSpPr>
        <p:spPr>
          <a:xfrm>
            <a:off x="324918" y="1390650"/>
            <a:ext cx="1961082" cy="2400657"/>
          </a:xfrm>
          <a:prstGeom prst="rect">
            <a:avLst/>
          </a:prstGeom>
          <a:solidFill>
            <a:schemeClr val="accent6">
              <a:lumMod val="20000"/>
              <a:lumOff val="80000"/>
            </a:schemeClr>
          </a:solidFill>
          <a:ln w="57150">
            <a:solidFill>
              <a:schemeClr val="accent6">
                <a:lumMod val="75000"/>
              </a:schemeClr>
            </a:solidFill>
          </a:ln>
        </p:spPr>
        <p:txBody>
          <a:bodyPr vert="horz" wrap="square" rtlCol="0">
            <a:spAutoFit/>
          </a:bodyPr>
          <a:lstStyle/>
          <a:p>
            <a:pPr algn="ctr"/>
            <a:r>
              <a:rPr lang="en-BE" sz="6000" dirty="0">
                <a:latin typeface="+mn-lt"/>
              </a:rPr>
              <a:t>GRID</a:t>
            </a:r>
          </a:p>
          <a:p>
            <a:pPr algn="ctr"/>
            <a:endParaRPr lang="en-BE" sz="6000" dirty="0">
              <a:solidFill>
                <a:schemeClr val="accent6">
                  <a:lumMod val="75000"/>
                </a:schemeClr>
              </a:solidFill>
              <a:latin typeface="+mn-lt"/>
            </a:endParaRPr>
          </a:p>
          <a:p>
            <a:pPr algn="ctr"/>
            <a:endParaRPr lang="en-BE" sz="3000" dirty="0">
              <a:solidFill>
                <a:schemeClr val="accent6">
                  <a:lumMod val="75000"/>
                </a:schemeClr>
              </a:solidFill>
              <a:latin typeface="+mn-lt"/>
            </a:endParaRPr>
          </a:p>
        </p:txBody>
      </p:sp>
      <p:pic>
        <p:nvPicPr>
          <p:cNvPr id="11" name="Picture 10" descr="Shape&#10;&#10;Description automatically generated with medium confidence">
            <a:extLst>
              <a:ext uri="{FF2B5EF4-FFF2-40B4-BE49-F238E27FC236}">
                <a16:creationId xmlns:a16="http://schemas.microsoft.com/office/drawing/2014/main" id="{272B8026-B4DE-F77F-1DAA-570CC3431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008" y="2328365"/>
            <a:ext cx="1190902" cy="1390650"/>
          </a:xfrm>
          <a:prstGeom prst="rect">
            <a:avLst/>
          </a:prstGeom>
        </p:spPr>
      </p:pic>
      <p:sp>
        <p:nvSpPr>
          <p:cNvPr id="4" name="Shape 3">
            <a:extLst>
              <a:ext uri="{FF2B5EF4-FFF2-40B4-BE49-F238E27FC236}">
                <a16:creationId xmlns:a16="http://schemas.microsoft.com/office/drawing/2014/main" id="{D5B4AA3C-989C-A2AC-A0E8-5FF60EACDA92}"/>
              </a:ext>
            </a:extLst>
          </p:cNvPr>
          <p:cNvSpPr/>
          <p:nvPr/>
        </p:nvSpPr>
        <p:spPr>
          <a:xfrm rot="11238937" flipV="1">
            <a:off x="5628149" y="1429743"/>
            <a:ext cx="1167201" cy="571953"/>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TextBox 15">
            <a:extLst>
              <a:ext uri="{FF2B5EF4-FFF2-40B4-BE49-F238E27FC236}">
                <a16:creationId xmlns:a16="http://schemas.microsoft.com/office/drawing/2014/main" id="{EDF8B3EF-A096-D183-4E35-BED5E6A224A2}"/>
              </a:ext>
            </a:extLst>
          </p:cNvPr>
          <p:cNvSpPr txBox="1"/>
          <p:nvPr/>
        </p:nvSpPr>
        <p:spPr>
          <a:xfrm>
            <a:off x="4958403" y="1696678"/>
            <a:ext cx="1585883" cy="738664"/>
          </a:xfrm>
          <a:prstGeom prst="rect">
            <a:avLst/>
          </a:prstGeom>
          <a:noFill/>
        </p:spPr>
        <p:txBody>
          <a:bodyPr wrap="none" rtlCol="0">
            <a:spAutoFit/>
          </a:bodyPr>
          <a:lstStyle/>
          <a:p>
            <a:pPr algn="ctr"/>
            <a:r>
              <a:rPr lang="en-US" sz="1400" i="1" dirty="0">
                <a:latin typeface="+mn-lt"/>
              </a:rPr>
              <a:t>RF power load</a:t>
            </a:r>
          </a:p>
          <a:p>
            <a:pPr algn="ctr"/>
            <a:r>
              <a:rPr lang="en-US" sz="1400" i="1" dirty="0">
                <a:latin typeface="+mn-lt"/>
              </a:rPr>
              <a:t>by detuned cavities</a:t>
            </a:r>
          </a:p>
          <a:p>
            <a:pPr algn="ctr"/>
            <a:r>
              <a:rPr lang="en-US" sz="1400" i="1" dirty="0">
                <a:latin typeface="+mn-lt"/>
              </a:rPr>
              <a:t>∼ </a:t>
            </a:r>
            <a:r>
              <a:rPr lang="en-US" sz="1400" i="1" dirty="0">
                <a:latin typeface="Symbol" pitchFamily="2" charset="2"/>
              </a:rPr>
              <a:t>Dw</a:t>
            </a:r>
            <a:r>
              <a:rPr lang="en-US" sz="1400" i="1" baseline="30000" dirty="0">
                <a:latin typeface="+mn-lt"/>
              </a:rPr>
              <a:t>2</a:t>
            </a:r>
            <a:r>
              <a:rPr lang="en-US" sz="1400" i="1" baseline="-25000" dirty="0">
                <a:latin typeface="+mn-lt"/>
              </a:rPr>
              <a:t> </a:t>
            </a:r>
            <a:endParaRPr lang="en-BE" sz="1400" i="1" dirty="0">
              <a:latin typeface="+mn-lt"/>
            </a:endParaRPr>
          </a:p>
        </p:txBody>
      </p:sp>
      <p:sp>
        <p:nvSpPr>
          <p:cNvPr id="22" name="TextBox 21">
            <a:extLst>
              <a:ext uri="{FF2B5EF4-FFF2-40B4-BE49-F238E27FC236}">
                <a16:creationId xmlns:a16="http://schemas.microsoft.com/office/drawing/2014/main" id="{C82C1767-0221-FB14-D7D2-7E7A1F6A82EF}"/>
              </a:ext>
            </a:extLst>
          </p:cNvPr>
          <p:cNvSpPr txBox="1"/>
          <p:nvPr/>
        </p:nvSpPr>
        <p:spPr>
          <a:xfrm>
            <a:off x="3554979" y="2363464"/>
            <a:ext cx="2698559" cy="584775"/>
          </a:xfrm>
          <a:prstGeom prst="rect">
            <a:avLst/>
          </a:prstGeom>
          <a:noFill/>
        </p:spPr>
        <p:txBody>
          <a:bodyPr wrap="none" rtlCol="0">
            <a:spAutoFit/>
          </a:bodyPr>
          <a:lstStyle/>
          <a:p>
            <a:pPr algn="ctr"/>
            <a:r>
              <a:rPr lang="en-US" b="1" dirty="0">
                <a:solidFill>
                  <a:srgbClr val="C00000"/>
                </a:solidFill>
                <a:latin typeface="+mn-lt"/>
              </a:rPr>
              <a:t>dealing with microphonics</a:t>
            </a:r>
            <a:endParaRPr lang="en-BE" b="1" dirty="0">
              <a:solidFill>
                <a:srgbClr val="C00000"/>
              </a:solidFill>
              <a:latin typeface="+mn-lt"/>
            </a:endParaRPr>
          </a:p>
          <a:p>
            <a:pPr algn="ctr"/>
            <a:r>
              <a:rPr lang="en-BE" sz="1400" i="1" dirty="0">
                <a:solidFill>
                  <a:srgbClr val="C00000"/>
                </a:solidFill>
                <a:latin typeface="+mn-lt"/>
              </a:rPr>
              <a:t>e.g. Fast Reactive Tuners</a:t>
            </a:r>
          </a:p>
        </p:txBody>
      </p:sp>
      <p:sp>
        <p:nvSpPr>
          <p:cNvPr id="5" name="TextBox 4">
            <a:extLst>
              <a:ext uri="{FF2B5EF4-FFF2-40B4-BE49-F238E27FC236}">
                <a16:creationId xmlns:a16="http://schemas.microsoft.com/office/drawing/2014/main" id="{3BDD84EC-A23D-72A9-DC59-92AEF898FD2B}"/>
              </a:ext>
            </a:extLst>
          </p:cNvPr>
          <p:cNvSpPr txBox="1"/>
          <p:nvPr/>
        </p:nvSpPr>
        <p:spPr>
          <a:xfrm>
            <a:off x="324918" y="4002308"/>
            <a:ext cx="2189683" cy="1015663"/>
          </a:xfrm>
          <a:prstGeom prst="rect">
            <a:avLst/>
          </a:prstGeom>
          <a:solidFill>
            <a:srgbClr val="FFE7D2"/>
          </a:solidFill>
          <a:ln w="38100">
            <a:solidFill>
              <a:srgbClr val="C00000"/>
            </a:solidFill>
          </a:ln>
        </p:spPr>
        <p:txBody>
          <a:bodyPr wrap="square" rtlCol="0">
            <a:spAutoFit/>
          </a:bodyPr>
          <a:lstStyle/>
          <a:p>
            <a:pPr algn="ctr"/>
            <a:endParaRPr lang="en-BE" sz="1000" dirty="0">
              <a:solidFill>
                <a:srgbClr val="C00000"/>
              </a:solidFill>
              <a:latin typeface="+mn-lt"/>
            </a:endParaRPr>
          </a:p>
          <a:p>
            <a:pPr algn="ctr"/>
            <a:r>
              <a:rPr lang="en-GB" sz="2000" i="1" dirty="0">
                <a:solidFill>
                  <a:srgbClr val="C00000"/>
                </a:solidFill>
                <a:latin typeface="+mn-lt"/>
              </a:rPr>
              <a:t>m</a:t>
            </a:r>
            <a:r>
              <a:rPr lang="en-BE" sz="2000" i="1" dirty="0">
                <a:solidFill>
                  <a:srgbClr val="C00000"/>
                </a:solidFill>
                <a:latin typeface="+mn-lt"/>
              </a:rPr>
              <a:t>itigation with novel technologies</a:t>
            </a:r>
            <a:endParaRPr lang="en-BE" sz="2400" i="1" dirty="0">
              <a:solidFill>
                <a:srgbClr val="C00000"/>
              </a:solidFill>
              <a:latin typeface="+mn-lt"/>
            </a:endParaRPr>
          </a:p>
          <a:p>
            <a:pPr algn="ctr"/>
            <a:endParaRPr lang="en-BE" sz="1000" i="1" dirty="0">
              <a:solidFill>
                <a:srgbClr val="C00000"/>
              </a:solidFill>
              <a:latin typeface="+mn-lt"/>
            </a:endParaRPr>
          </a:p>
        </p:txBody>
      </p:sp>
    </p:spTree>
    <p:extLst>
      <p:ext uri="{BB962C8B-B14F-4D97-AF65-F5344CB8AC3E}">
        <p14:creationId xmlns:p14="http://schemas.microsoft.com/office/powerpoint/2010/main" val="1955869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14</a:t>
            </a:fld>
            <a:endParaRPr lang="en-US">
              <a:solidFill>
                <a:prstClr val="black">
                  <a:tint val="75000"/>
                </a:prstClr>
              </a:solidFill>
              <a:latin typeface="Calibri"/>
              <a:ea typeface="+mn-ea"/>
              <a:cs typeface="+mn-cs"/>
            </a:endParaRPr>
          </a:p>
        </p:txBody>
      </p:sp>
      <p:grpSp>
        <p:nvGrpSpPr>
          <p:cNvPr id="40" name="Group 39">
            <a:extLst>
              <a:ext uri="{FF2B5EF4-FFF2-40B4-BE49-F238E27FC236}">
                <a16:creationId xmlns:a16="http://schemas.microsoft.com/office/drawing/2014/main" id="{C9CFE5EC-2A9F-0163-CC45-910482E6B75A}"/>
              </a:ext>
            </a:extLst>
          </p:cNvPr>
          <p:cNvGrpSpPr/>
          <p:nvPr/>
        </p:nvGrpSpPr>
        <p:grpSpPr>
          <a:xfrm>
            <a:off x="324918" y="233248"/>
            <a:ext cx="8819082" cy="4776902"/>
            <a:chOff x="324918" y="233248"/>
            <a:chExt cx="8819082" cy="4776902"/>
          </a:xfrm>
        </p:grpSpPr>
        <p:sp>
          <p:nvSpPr>
            <p:cNvPr id="30" name="Freeform 29">
              <a:extLst>
                <a:ext uri="{FF2B5EF4-FFF2-40B4-BE49-F238E27FC236}">
                  <a16:creationId xmlns:a16="http://schemas.microsoft.com/office/drawing/2014/main" id="{5CF14519-304A-E619-4313-DD4F9FE8E78A}"/>
                </a:ext>
              </a:extLst>
            </p:cNvPr>
            <p:cNvSpPr/>
            <p:nvPr/>
          </p:nvSpPr>
          <p:spPr>
            <a:xfrm rot="21252273">
              <a:off x="2457692" y="438742"/>
              <a:ext cx="4236216" cy="2246492"/>
            </a:xfrm>
            <a:custGeom>
              <a:avLst/>
              <a:gdLst>
                <a:gd name="connsiteX0" fmla="*/ 116795 w 4397681"/>
                <a:gd name="connsiteY0" fmla="*/ 459086 h 2261436"/>
                <a:gd name="connsiteX1" fmla="*/ 1362500 w 4397681"/>
                <a:gd name="connsiteY1" fmla="*/ 1886 h 2261436"/>
                <a:gd name="connsiteX2" fmla="*/ 3675004 w 4397681"/>
                <a:gd name="connsiteY2" fmla="*/ 319939 h 2261436"/>
                <a:gd name="connsiteX3" fmla="*/ 4397248 w 4397681"/>
                <a:gd name="connsiteY3" fmla="*/ 876530 h 2261436"/>
                <a:gd name="connsiteX4" fmla="*/ 3734639 w 4397681"/>
                <a:gd name="connsiteY4" fmla="*/ 2228252 h 2261436"/>
                <a:gd name="connsiteX5" fmla="*/ 1316117 w 4397681"/>
                <a:gd name="connsiteY5" fmla="*/ 1790930 h 2261436"/>
                <a:gd name="connsiteX6" fmla="*/ 189682 w 4397681"/>
                <a:gd name="connsiteY6" fmla="*/ 1161452 h 2261436"/>
                <a:gd name="connsiteX7" fmla="*/ 116795 w 4397681"/>
                <a:gd name="connsiteY7" fmla="*/ 459086 h 226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7681" h="2261436">
                  <a:moveTo>
                    <a:pt x="116795" y="459086"/>
                  </a:moveTo>
                  <a:cubicBezTo>
                    <a:pt x="312265" y="265825"/>
                    <a:pt x="769465" y="25077"/>
                    <a:pt x="1362500" y="1886"/>
                  </a:cubicBezTo>
                  <a:cubicBezTo>
                    <a:pt x="1955535" y="-21305"/>
                    <a:pt x="3169213" y="174165"/>
                    <a:pt x="3675004" y="319939"/>
                  </a:cubicBezTo>
                  <a:cubicBezTo>
                    <a:pt x="4180795" y="465713"/>
                    <a:pt x="4387309" y="558478"/>
                    <a:pt x="4397248" y="876530"/>
                  </a:cubicBezTo>
                  <a:cubicBezTo>
                    <a:pt x="4407187" y="1194582"/>
                    <a:pt x="4248161" y="2075852"/>
                    <a:pt x="3734639" y="2228252"/>
                  </a:cubicBezTo>
                  <a:cubicBezTo>
                    <a:pt x="3221117" y="2380652"/>
                    <a:pt x="1906943" y="1968730"/>
                    <a:pt x="1316117" y="1790930"/>
                  </a:cubicBezTo>
                  <a:cubicBezTo>
                    <a:pt x="725291" y="1613130"/>
                    <a:pt x="390673" y="1386739"/>
                    <a:pt x="189682" y="1161452"/>
                  </a:cubicBezTo>
                  <a:cubicBezTo>
                    <a:pt x="-11309" y="936165"/>
                    <a:pt x="-78675" y="652347"/>
                    <a:pt x="116795" y="459086"/>
                  </a:cubicBezTo>
                  <a:close/>
                </a:path>
              </a:pathLst>
            </a:cu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Shape 8">
              <a:extLst>
                <a:ext uri="{FF2B5EF4-FFF2-40B4-BE49-F238E27FC236}">
                  <a16:creationId xmlns:a16="http://schemas.microsoft.com/office/drawing/2014/main" id="{ED7EF711-5CFD-0F43-8A2B-E5AE36A440B5}"/>
                </a:ext>
              </a:extLst>
            </p:cNvPr>
            <p:cNvSpPr/>
            <p:nvPr/>
          </p:nvSpPr>
          <p:spPr>
            <a:xfrm rot="12645207" flipH="1" flipV="1">
              <a:off x="2614774" y="233248"/>
              <a:ext cx="4295452" cy="2467206"/>
            </a:xfrm>
            <a:prstGeom prst="swooshArrow">
              <a:avLst>
                <a:gd name="adj1" fmla="val 7504"/>
                <a:gd name="adj2" fmla="val 19520"/>
              </a:avLst>
            </a:prstGeom>
            <a:solidFill>
              <a:schemeClr val="accent5">
                <a:lumMod val="75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7" name="Freeform 36">
              <a:extLst>
                <a:ext uri="{FF2B5EF4-FFF2-40B4-BE49-F238E27FC236}">
                  <a16:creationId xmlns:a16="http://schemas.microsoft.com/office/drawing/2014/main" id="{852A21A1-3F44-59C6-4407-9ADC98B8AAA2}"/>
                </a:ext>
              </a:extLst>
            </p:cNvPr>
            <p:cNvSpPr/>
            <p:nvPr/>
          </p:nvSpPr>
          <p:spPr>
            <a:xfrm>
              <a:off x="7406521" y="1584127"/>
              <a:ext cx="1651427" cy="1785538"/>
            </a:xfrm>
            <a:custGeom>
              <a:avLst/>
              <a:gdLst>
                <a:gd name="connsiteX0" fmla="*/ 34575 w 1651427"/>
                <a:gd name="connsiteY0" fmla="*/ 471480 h 2628571"/>
                <a:gd name="connsiteX1" fmla="*/ 584540 w 1651427"/>
                <a:gd name="connsiteY1" fmla="*/ 14280 h 2628571"/>
                <a:gd name="connsiteX2" fmla="*/ 1551949 w 1651427"/>
                <a:gd name="connsiteY2" fmla="*/ 226315 h 2628571"/>
                <a:gd name="connsiteX3" fmla="*/ 1591705 w 1651427"/>
                <a:gd name="connsiteY3" fmla="*/ 1293115 h 2628571"/>
                <a:gd name="connsiteX4" fmla="*/ 1300157 w 1651427"/>
                <a:gd name="connsiteY4" fmla="*/ 2512315 h 2628571"/>
                <a:gd name="connsiteX5" fmla="*/ 531531 w 1651427"/>
                <a:gd name="connsiteY5" fmla="*/ 2439428 h 2628571"/>
                <a:gd name="connsiteX6" fmla="*/ 107462 w 1651427"/>
                <a:gd name="connsiteY6" fmla="*/ 1279863 h 2628571"/>
                <a:gd name="connsiteX7" fmla="*/ 34575 w 1651427"/>
                <a:gd name="connsiteY7" fmla="*/ 471480 h 262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1427" h="2628571">
                  <a:moveTo>
                    <a:pt x="34575" y="471480"/>
                  </a:moveTo>
                  <a:cubicBezTo>
                    <a:pt x="114088" y="260549"/>
                    <a:pt x="331644" y="55141"/>
                    <a:pt x="584540" y="14280"/>
                  </a:cubicBezTo>
                  <a:cubicBezTo>
                    <a:pt x="837436" y="-26581"/>
                    <a:pt x="1384088" y="13176"/>
                    <a:pt x="1551949" y="226315"/>
                  </a:cubicBezTo>
                  <a:cubicBezTo>
                    <a:pt x="1719810" y="439454"/>
                    <a:pt x="1633670" y="912115"/>
                    <a:pt x="1591705" y="1293115"/>
                  </a:cubicBezTo>
                  <a:cubicBezTo>
                    <a:pt x="1549740" y="1674115"/>
                    <a:pt x="1476853" y="2321263"/>
                    <a:pt x="1300157" y="2512315"/>
                  </a:cubicBezTo>
                  <a:cubicBezTo>
                    <a:pt x="1123461" y="2703367"/>
                    <a:pt x="730314" y="2644837"/>
                    <a:pt x="531531" y="2439428"/>
                  </a:cubicBezTo>
                  <a:cubicBezTo>
                    <a:pt x="332749" y="2234019"/>
                    <a:pt x="188079" y="1605646"/>
                    <a:pt x="107462" y="1279863"/>
                  </a:cubicBezTo>
                  <a:cubicBezTo>
                    <a:pt x="26845" y="954080"/>
                    <a:pt x="-44938" y="682411"/>
                    <a:pt x="34575" y="471480"/>
                  </a:cubicBezTo>
                  <a:close/>
                </a:path>
              </a:pathLst>
            </a:cu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4" name="Freeform 33">
              <a:extLst>
                <a:ext uri="{FF2B5EF4-FFF2-40B4-BE49-F238E27FC236}">
                  <a16:creationId xmlns:a16="http://schemas.microsoft.com/office/drawing/2014/main" id="{3314190B-F599-7804-5D96-70FE036090E9}"/>
                </a:ext>
              </a:extLst>
            </p:cNvPr>
            <p:cNvSpPr/>
            <p:nvPr/>
          </p:nvSpPr>
          <p:spPr>
            <a:xfrm>
              <a:off x="3270910" y="3177236"/>
              <a:ext cx="4150165" cy="1535873"/>
            </a:xfrm>
            <a:custGeom>
              <a:avLst/>
              <a:gdLst>
                <a:gd name="connsiteX0" fmla="*/ 78549 w 5008216"/>
                <a:gd name="connsiteY0" fmla="*/ 930938 h 1535873"/>
                <a:gd name="connsiteX1" fmla="*/ 840549 w 5008216"/>
                <a:gd name="connsiteY1" fmla="*/ 308086 h 1535873"/>
                <a:gd name="connsiteX2" fmla="*/ 2205523 w 5008216"/>
                <a:gd name="connsiteY2" fmla="*/ 3286 h 1535873"/>
                <a:gd name="connsiteX3" fmla="*/ 3842166 w 5008216"/>
                <a:gd name="connsiteY3" fmla="*/ 175564 h 1535873"/>
                <a:gd name="connsiteX4" fmla="*/ 4922218 w 5008216"/>
                <a:gd name="connsiteY4" fmla="*/ 612886 h 1535873"/>
                <a:gd name="connsiteX5" fmla="*/ 4643923 w 5008216"/>
                <a:gd name="connsiteY5" fmla="*/ 1368260 h 1535873"/>
                <a:gd name="connsiteX6" fmla="*/ 2298288 w 5008216"/>
                <a:gd name="connsiteY6" fmla="*/ 1507407 h 1535873"/>
                <a:gd name="connsiteX7" fmla="*/ 661644 w 5008216"/>
                <a:gd name="connsiteY7" fmla="*/ 1514034 h 1535873"/>
                <a:gd name="connsiteX8" fmla="*/ 91801 w 5008216"/>
                <a:gd name="connsiteY8" fmla="*/ 1268868 h 1535873"/>
                <a:gd name="connsiteX9" fmla="*/ 78549 w 5008216"/>
                <a:gd name="connsiteY9" fmla="*/ 930938 h 153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8216" h="1535873">
                  <a:moveTo>
                    <a:pt x="78549" y="930938"/>
                  </a:moveTo>
                  <a:cubicBezTo>
                    <a:pt x="203340" y="770808"/>
                    <a:pt x="486053" y="462695"/>
                    <a:pt x="840549" y="308086"/>
                  </a:cubicBezTo>
                  <a:cubicBezTo>
                    <a:pt x="1195045" y="153477"/>
                    <a:pt x="1705254" y="25373"/>
                    <a:pt x="2205523" y="3286"/>
                  </a:cubicBezTo>
                  <a:cubicBezTo>
                    <a:pt x="2705792" y="-18801"/>
                    <a:pt x="3389384" y="73964"/>
                    <a:pt x="3842166" y="175564"/>
                  </a:cubicBezTo>
                  <a:cubicBezTo>
                    <a:pt x="4294949" y="277164"/>
                    <a:pt x="4788592" y="414103"/>
                    <a:pt x="4922218" y="612886"/>
                  </a:cubicBezTo>
                  <a:cubicBezTo>
                    <a:pt x="5055844" y="811669"/>
                    <a:pt x="5081245" y="1219173"/>
                    <a:pt x="4643923" y="1368260"/>
                  </a:cubicBezTo>
                  <a:cubicBezTo>
                    <a:pt x="4206601" y="1517347"/>
                    <a:pt x="2962001" y="1483111"/>
                    <a:pt x="2298288" y="1507407"/>
                  </a:cubicBezTo>
                  <a:cubicBezTo>
                    <a:pt x="1634575" y="1531703"/>
                    <a:pt x="1029392" y="1553790"/>
                    <a:pt x="661644" y="1514034"/>
                  </a:cubicBezTo>
                  <a:cubicBezTo>
                    <a:pt x="293896" y="1474278"/>
                    <a:pt x="191192" y="1367155"/>
                    <a:pt x="91801" y="1268868"/>
                  </a:cubicBezTo>
                  <a:cubicBezTo>
                    <a:pt x="-7590" y="1170581"/>
                    <a:pt x="-46242" y="1091068"/>
                    <a:pt x="78549" y="930938"/>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7" name="Picture 6" descr="Icon&#10;&#10;Description automatically generated">
              <a:extLst>
                <a:ext uri="{FF2B5EF4-FFF2-40B4-BE49-F238E27FC236}">
                  <a16:creationId xmlns:a16="http://schemas.microsoft.com/office/drawing/2014/main" id="{E6E1220F-5454-3FBD-5092-A1ABAA63135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6600" y="1390650"/>
              <a:ext cx="889810" cy="2362200"/>
            </a:xfrm>
            <a:prstGeom prst="rect">
              <a:avLst/>
            </a:prstGeom>
          </p:spPr>
        </p:pic>
        <p:sp>
          <p:nvSpPr>
            <p:cNvPr id="8" name="Rounded Rectangle 7">
              <a:extLst>
                <a:ext uri="{FF2B5EF4-FFF2-40B4-BE49-F238E27FC236}">
                  <a16:creationId xmlns:a16="http://schemas.microsoft.com/office/drawing/2014/main" id="{16BC3A48-D03A-5F01-524F-FD1E001D9D1F}"/>
                </a:ext>
              </a:extLst>
            </p:cNvPr>
            <p:cNvSpPr/>
            <p:nvPr/>
          </p:nvSpPr>
          <p:spPr>
            <a:xfrm>
              <a:off x="7010400" y="3181350"/>
              <a:ext cx="158400" cy="152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Shape 9">
              <a:extLst>
                <a:ext uri="{FF2B5EF4-FFF2-40B4-BE49-F238E27FC236}">
                  <a16:creationId xmlns:a16="http://schemas.microsoft.com/office/drawing/2014/main" id="{E75D9763-DF2C-3DB1-077F-9932CBBDE32F}"/>
                </a:ext>
              </a:extLst>
            </p:cNvPr>
            <p:cNvSpPr/>
            <p:nvPr/>
          </p:nvSpPr>
          <p:spPr>
            <a:xfrm rot="10060930" flipH="1">
              <a:off x="2469918" y="2731074"/>
              <a:ext cx="1613365" cy="1345283"/>
            </a:xfrm>
            <a:prstGeom prst="swooshArrow">
              <a:avLst>
                <a:gd name="adj1" fmla="val 7504"/>
                <a:gd name="adj2" fmla="val 19520"/>
              </a:avLst>
            </a:prstGeom>
            <a:solidFill>
              <a:schemeClr val="accent5">
                <a:lumMod val="75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TextBox 11">
              <a:extLst>
                <a:ext uri="{FF2B5EF4-FFF2-40B4-BE49-F238E27FC236}">
                  <a16:creationId xmlns:a16="http://schemas.microsoft.com/office/drawing/2014/main" id="{E15131B3-2D86-6F1E-3464-BAC912DCC065}"/>
                </a:ext>
              </a:extLst>
            </p:cNvPr>
            <p:cNvSpPr txBox="1"/>
            <p:nvPr/>
          </p:nvSpPr>
          <p:spPr>
            <a:xfrm>
              <a:off x="4013522" y="1276350"/>
              <a:ext cx="1549078" cy="307777"/>
            </a:xfrm>
            <a:prstGeom prst="rect">
              <a:avLst/>
            </a:prstGeom>
            <a:noFill/>
          </p:spPr>
          <p:txBody>
            <a:bodyPr wrap="none" rtlCol="0">
              <a:spAutoFit/>
            </a:bodyPr>
            <a:lstStyle/>
            <a:p>
              <a:r>
                <a:rPr lang="en-GB" sz="1400" i="1" dirty="0">
                  <a:latin typeface="+mn-lt"/>
                </a:rPr>
                <a:t>e</a:t>
              </a:r>
              <a:r>
                <a:rPr lang="en-BE" sz="1400" i="1" dirty="0">
                  <a:latin typeface="+mn-lt"/>
                </a:rPr>
                <a:t>fficiency ~30-60%</a:t>
              </a:r>
            </a:p>
          </p:txBody>
        </p:sp>
        <p:sp>
          <p:nvSpPr>
            <p:cNvPr id="13" name="Shape 12">
              <a:extLst>
                <a:ext uri="{FF2B5EF4-FFF2-40B4-BE49-F238E27FC236}">
                  <a16:creationId xmlns:a16="http://schemas.microsoft.com/office/drawing/2014/main" id="{96F5FF37-938D-7135-2BD4-1A982EEB5229}"/>
                </a:ext>
              </a:extLst>
            </p:cNvPr>
            <p:cNvSpPr/>
            <p:nvPr/>
          </p:nvSpPr>
          <p:spPr>
            <a:xfrm rot="11368797">
              <a:off x="5815958" y="2618791"/>
              <a:ext cx="1167393" cy="1350552"/>
            </a:xfrm>
            <a:prstGeom prst="swooshArrow">
              <a:avLst>
                <a:gd name="adj1" fmla="val 7504"/>
                <a:gd name="adj2" fmla="val 19520"/>
              </a:avLst>
            </a:prstGeom>
            <a:solidFill>
              <a:schemeClr val="accent5">
                <a:lumMod val="75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TextBox 13">
              <a:extLst>
                <a:ext uri="{FF2B5EF4-FFF2-40B4-BE49-F238E27FC236}">
                  <a16:creationId xmlns:a16="http://schemas.microsoft.com/office/drawing/2014/main" id="{144EA5F1-38EA-1BA7-E2BB-29DF551FA504}"/>
                </a:ext>
              </a:extLst>
            </p:cNvPr>
            <p:cNvSpPr txBox="1"/>
            <p:nvPr/>
          </p:nvSpPr>
          <p:spPr>
            <a:xfrm>
              <a:off x="5972297" y="3688574"/>
              <a:ext cx="1296829" cy="523220"/>
            </a:xfrm>
            <a:prstGeom prst="rect">
              <a:avLst/>
            </a:prstGeom>
            <a:noFill/>
          </p:spPr>
          <p:txBody>
            <a:bodyPr wrap="none" rtlCol="0">
              <a:spAutoFit/>
            </a:bodyPr>
            <a:lstStyle/>
            <a:p>
              <a:pPr algn="ctr"/>
              <a:r>
                <a:rPr lang="en-US" sz="1400" i="1" dirty="0">
                  <a:latin typeface="+mn-lt"/>
                </a:rPr>
                <a:t>dissipated heat</a:t>
              </a:r>
            </a:p>
            <a:p>
              <a:pPr algn="ctr"/>
              <a:r>
                <a:rPr lang="en-US" sz="1400" i="1" dirty="0">
                  <a:latin typeface="+mn-lt"/>
                </a:rPr>
                <a:t>∼ 1/Q</a:t>
              </a:r>
              <a:r>
                <a:rPr lang="en-US" sz="1400" i="1" baseline="-25000" dirty="0">
                  <a:latin typeface="+mn-lt"/>
                </a:rPr>
                <a:t>0 </a:t>
              </a:r>
              <a:endParaRPr lang="en-BE" sz="1400" i="1" dirty="0">
                <a:latin typeface="+mn-lt"/>
              </a:endParaRPr>
            </a:p>
          </p:txBody>
        </p:sp>
        <p:sp>
          <p:nvSpPr>
            <p:cNvPr id="15" name="TextBox 14">
              <a:extLst>
                <a:ext uri="{FF2B5EF4-FFF2-40B4-BE49-F238E27FC236}">
                  <a16:creationId xmlns:a16="http://schemas.microsoft.com/office/drawing/2014/main" id="{1329E3E2-32BA-E547-F063-2C6EAEE15671}"/>
                </a:ext>
              </a:extLst>
            </p:cNvPr>
            <p:cNvSpPr txBox="1"/>
            <p:nvPr/>
          </p:nvSpPr>
          <p:spPr>
            <a:xfrm>
              <a:off x="4191655" y="3475521"/>
              <a:ext cx="1521057" cy="461665"/>
            </a:xfrm>
            <a:prstGeom prst="rect">
              <a:avLst/>
            </a:prstGeom>
            <a:solidFill>
              <a:schemeClr val="accent5">
                <a:lumMod val="20000"/>
                <a:lumOff val="80000"/>
              </a:schemeClr>
            </a:solidFill>
            <a:ln w="57150">
              <a:solidFill>
                <a:schemeClr val="accent5">
                  <a:lumMod val="75000"/>
                </a:schemeClr>
              </a:solidFill>
            </a:ln>
          </p:spPr>
          <p:txBody>
            <a:bodyPr wrap="none" rtlCol="0">
              <a:spAutoFit/>
            </a:bodyPr>
            <a:lstStyle/>
            <a:p>
              <a:r>
                <a:rPr lang="en-BE" sz="2400" b="1" dirty="0">
                  <a:solidFill>
                    <a:srgbClr val="0070C0"/>
                  </a:solidFill>
                  <a:latin typeface="+mn-lt"/>
                </a:rPr>
                <a:t>cryogenics</a:t>
              </a:r>
            </a:p>
          </p:txBody>
        </p:sp>
        <p:sp>
          <p:nvSpPr>
            <p:cNvPr id="6" name="TextBox 5">
              <a:extLst>
                <a:ext uri="{FF2B5EF4-FFF2-40B4-BE49-F238E27FC236}">
                  <a16:creationId xmlns:a16="http://schemas.microsoft.com/office/drawing/2014/main" id="{B679D1F8-0DAA-7F63-F942-5D2A76F700DF}"/>
                </a:ext>
              </a:extLst>
            </p:cNvPr>
            <p:cNvSpPr txBox="1"/>
            <p:nvPr/>
          </p:nvSpPr>
          <p:spPr>
            <a:xfrm>
              <a:off x="4636340" y="3956328"/>
              <a:ext cx="1364476" cy="523220"/>
            </a:xfrm>
            <a:prstGeom prst="rect">
              <a:avLst/>
            </a:prstGeom>
            <a:noFill/>
          </p:spPr>
          <p:txBody>
            <a:bodyPr wrap="none" rtlCol="0">
              <a:spAutoFit/>
            </a:bodyPr>
            <a:lstStyle/>
            <a:p>
              <a:pPr algn="ctr"/>
              <a:r>
                <a:rPr lang="en-US" sz="1400" i="1" dirty="0">
                  <a:latin typeface="+mn-lt"/>
                </a:rPr>
                <a:t>efficiency</a:t>
              </a:r>
            </a:p>
            <a:p>
              <a:pPr algn="ctr"/>
              <a:r>
                <a:rPr lang="en-US" sz="1400" i="1" dirty="0">
                  <a:latin typeface="+mn-lt"/>
                </a:rPr>
                <a:t>∼ T / (300K – T)</a:t>
              </a:r>
              <a:endParaRPr lang="en-BE" sz="1400" i="1" dirty="0">
                <a:latin typeface="+mn-lt"/>
              </a:endParaRPr>
            </a:p>
          </p:txBody>
        </p:sp>
        <p:sp>
          <p:nvSpPr>
            <p:cNvPr id="20" name="Shape 19">
              <a:extLst>
                <a:ext uri="{FF2B5EF4-FFF2-40B4-BE49-F238E27FC236}">
                  <a16:creationId xmlns:a16="http://schemas.microsoft.com/office/drawing/2014/main" id="{0B18A67F-9F27-8DA8-2D19-ED7A98756458}"/>
                </a:ext>
              </a:extLst>
            </p:cNvPr>
            <p:cNvSpPr/>
            <p:nvPr/>
          </p:nvSpPr>
          <p:spPr>
            <a:xfrm rot="17168678" flipV="1">
              <a:off x="5858872" y="2645205"/>
              <a:ext cx="1389103" cy="866672"/>
            </a:xfrm>
            <a:prstGeom prst="swooshArrow">
              <a:avLst>
                <a:gd name="adj1" fmla="val 7504"/>
                <a:gd name="adj2" fmla="val 19520"/>
              </a:avLst>
            </a:prstGeom>
            <a:solidFill>
              <a:schemeClr val="accent5">
                <a:lumMod val="75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3" name="TextBox 22">
              <a:extLst>
                <a:ext uri="{FF2B5EF4-FFF2-40B4-BE49-F238E27FC236}">
                  <a16:creationId xmlns:a16="http://schemas.microsoft.com/office/drawing/2014/main" id="{39F8C896-598F-C5EE-7079-012D38E2D9A2}"/>
                </a:ext>
              </a:extLst>
            </p:cNvPr>
            <p:cNvSpPr txBox="1"/>
            <p:nvPr/>
          </p:nvSpPr>
          <p:spPr>
            <a:xfrm>
              <a:off x="7813132" y="2074843"/>
              <a:ext cx="1136850" cy="954107"/>
            </a:xfrm>
            <a:prstGeom prst="rect">
              <a:avLst/>
            </a:prstGeom>
            <a:noFill/>
          </p:spPr>
          <p:txBody>
            <a:bodyPr wrap="none" rtlCol="0">
              <a:spAutoFit/>
            </a:bodyPr>
            <a:lstStyle/>
            <a:p>
              <a:pPr algn="ctr"/>
              <a:r>
                <a:rPr lang="en-US" sz="1400" i="1" dirty="0">
                  <a:latin typeface="+mn-lt"/>
                </a:rPr>
                <a:t>beam power </a:t>
              </a:r>
            </a:p>
            <a:p>
              <a:pPr algn="ctr"/>
              <a:r>
                <a:rPr lang="en-US" sz="1400" i="1" dirty="0">
                  <a:latin typeface="+mn-lt"/>
                </a:rPr>
                <a:t>dumped </a:t>
              </a:r>
            </a:p>
            <a:p>
              <a:pPr algn="ctr"/>
              <a:r>
                <a:rPr lang="en-US" sz="1400" i="1" dirty="0">
                  <a:latin typeface="+mn-lt"/>
                </a:rPr>
                <a:t>or </a:t>
              </a:r>
            </a:p>
            <a:p>
              <a:pPr algn="ctr"/>
              <a:r>
                <a:rPr lang="en-US" sz="1400" i="1" dirty="0">
                  <a:latin typeface="+mn-lt"/>
                </a:rPr>
                <a:t>radiated</a:t>
              </a:r>
              <a:endParaRPr lang="en-BE" sz="1400" i="1" dirty="0">
                <a:latin typeface="+mn-lt"/>
              </a:endParaRPr>
            </a:p>
          </p:txBody>
        </p:sp>
        <p:sp>
          <p:nvSpPr>
            <p:cNvPr id="24" name="TextBox 23">
              <a:extLst>
                <a:ext uri="{FF2B5EF4-FFF2-40B4-BE49-F238E27FC236}">
                  <a16:creationId xmlns:a16="http://schemas.microsoft.com/office/drawing/2014/main" id="{94D9A211-88DF-0C4B-0547-6DB53F074E28}"/>
                </a:ext>
              </a:extLst>
            </p:cNvPr>
            <p:cNvSpPr txBox="1"/>
            <p:nvPr/>
          </p:nvSpPr>
          <p:spPr>
            <a:xfrm>
              <a:off x="2971800" y="834609"/>
              <a:ext cx="2840906" cy="461665"/>
            </a:xfrm>
            <a:prstGeom prst="rect">
              <a:avLst/>
            </a:prstGeom>
            <a:solidFill>
              <a:schemeClr val="accent5">
                <a:lumMod val="20000"/>
                <a:lumOff val="80000"/>
              </a:schemeClr>
            </a:solidFill>
            <a:ln w="57150">
              <a:solidFill>
                <a:schemeClr val="accent5">
                  <a:lumMod val="75000"/>
                </a:schemeClr>
              </a:solidFill>
            </a:ln>
          </p:spPr>
          <p:txBody>
            <a:bodyPr wrap="none" rtlCol="0">
              <a:spAutoFit/>
            </a:bodyPr>
            <a:lstStyle/>
            <a:p>
              <a:r>
                <a:rPr lang="en-BE" sz="2400" b="1" dirty="0">
                  <a:solidFill>
                    <a:srgbClr val="0070C0"/>
                  </a:solidFill>
                  <a:latin typeface="+mn-lt"/>
                </a:rPr>
                <a:t>RF power generation</a:t>
              </a:r>
            </a:p>
          </p:txBody>
        </p:sp>
        <p:sp>
          <p:nvSpPr>
            <p:cNvPr id="3" name="TextBox 2">
              <a:extLst>
                <a:ext uri="{FF2B5EF4-FFF2-40B4-BE49-F238E27FC236}">
                  <a16:creationId xmlns:a16="http://schemas.microsoft.com/office/drawing/2014/main" id="{1045CF13-F121-8A00-3C8B-3730BEDDFE3F}"/>
                </a:ext>
              </a:extLst>
            </p:cNvPr>
            <p:cNvSpPr txBox="1"/>
            <p:nvPr/>
          </p:nvSpPr>
          <p:spPr>
            <a:xfrm>
              <a:off x="324918" y="1390650"/>
              <a:ext cx="1961082" cy="2400657"/>
            </a:xfrm>
            <a:prstGeom prst="rect">
              <a:avLst/>
            </a:prstGeom>
            <a:solidFill>
              <a:schemeClr val="accent6">
                <a:lumMod val="20000"/>
                <a:lumOff val="80000"/>
              </a:schemeClr>
            </a:solidFill>
            <a:ln w="57150">
              <a:solidFill>
                <a:schemeClr val="accent6">
                  <a:lumMod val="75000"/>
                </a:schemeClr>
              </a:solidFill>
            </a:ln>
          </p:spPr>
          <p:txBody>
            <a:bodyPr vert="horz" wrap="square" rtlCol="0">
              <a:spAutoFit/>
            </a:bodyPr>
            <a:lstStyle/>
            <a:p>
              <a:pPr algn="ctr"/>
              <a:r>
                <a:rPr lang="en-BE" sz="6000" dirty="0">
                  <a:latin typeface="+mn-lt"/>
                </a:rPr>
                <a:t>GRID</a:t>
              </a:r>
            </a:p>
            <a:p>
              <a:pPr algn="ctr"/>
              <a:endParaRPr lang="en-BE" sz="6000" dirty="0">
                <a:solidFill>
                  <a:schemeClr val="accent6">
                    <a:lumMod val="75000"/>
                  </a:schemeClr>
                </a:solidFill>
                <a:latin typeface="+mn-lt"/>
              </a:endParaRPr>
            </a:p>
            <a:p>
              <a:pPr algn="ctr"/>
              <a:endParaRPr lang="en-BE" sz="3000" dirty="0">
                <a:solidFill>
                  <a:schemeClr val="accent6">
                    <a:lumMod val="75000"/>
                  </a:schemeClr>
                </a:solidFill>
                <a:latin typeface="+mn-lt"/>
              </a:endParaRPr>
            </a:p>
          </p:txBody>
        </p:sp>
        <p:pic>
          <p:nvPicPr>
            <p:cNvPr id="11" name="Picture 10" descr="Shape&#10;&#10;Description automatically generated with medium confidence">
              <a:extLst>
                <a:ext uri="{FF2B5EF4-FFF2-40B4-BE49-F238E27FC236}">
                  <a16:creationId xmlns:a16="http://schemas.microsoft.com/office/drawing/2014/main" id="{272B8026-B4DE-F77F-1DAA-570CC3431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008" y="2328365"/>
              <a:ext cx="1190902" cy="1390650"/>
            </a:xfrm>
            <a:prstGeom prst="rect">
              <a:avLst/>
            </a:prstGeom>
          </p:spPr>
        </p:pic>
        <p:sp>
          <p:nvSpPr>
            <p:cNvPr id="4" name="Shape 3">
              <a:extLst>
                <a:ext uri="{FF2B5EF4-FFF2-40B4-BE49-F238E27FC236}">
                  <a16:creationId xmlns:a16="http://schemas.microsoft.com/office/drawing/2014/main" id="{D5B4AA3C-989C-A2AC-A0E8-5FF60EACDA92}"/>
                </a:ext>
              </a:extLst>
            </p:cNvPr>
            <p:cNvSpPr/>
            <p:nvPr/>
          </p:nvSpPr>
          <p:spPr>
            <a:xfrm rot="11238937" flipV="1">
              <a:off x="5628149" y="1429743"/>
              <a:ext cx="1167201" cy="571953"/>
            </a:xfrm>
            <a:prstGeom prst="swooshArrow">
              <a:avLst>
                <a:gd name="adj1" fmla="val 7504"/>
                <a:gd name="adj2" fmla="val 19520"/>
              </a:avLst>
            </a:prstGeom>
            <a:solidFill>
              <a:schemeClr val="accent5">
                <a:lumMod val="75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TextBox 15">
              <a:extLst>
                <a:ext uri="{FF2B5EF4-FFF2-40B4-BE49-F238E27FC236}">
                  <a16:creationId xmlns:a16="http://schemas.microsoft.com/office/drawing/2014/main" id="{EDF8B3EF-A096-D183-4E35-BED5E6A224A2}"/>
                </a:ext>
              </a:extLst>
            </p:cNvPr>
            <p:cNvSpPr txBox="1"/>
            <p:nvPr/>
          </p:nvSpPr>
          <p:spPr>
            <a:xfrm>
              <a:off x="4958403" y="1696678"/>
              <a:ext cx="1585883" cy="738664"/>
            </a:xfrm>
            <a:prstGeom prst="rect">
              <a:avLst/>
            </a:prstGeom>
            <a:noFill/>
          </p:spPr>
          <p:txBody>
            <a:bodyPr wrap="none" rtlCol="0">
              <a:spAutoFit/>
            </a:bodyPr>
            <a:lstStyle/>
            <a:p>
              <a:pPr algn="ctr"/>
              <a:r>
                <a:rPr lang="en-US" sz="1400" i="1" dirty="0">
                  <a:latin typeface="+mn-lt"/>
                </a:rPr>
                <a:t>RF power load</a:t>
              </a:r>
            </a:p>
            <a:p>
              <a:pPr algn="ctr"/>
              <a:r>
                <a:rPr lang="en-US" sz="1400" i="1" dirty="0">
                  <a:latin typeface="+mn-lt"/>
                </a:rPr>
                <a:t>by detuned cavities</a:t>
              </a:r>
            </a:p>
            <a:p>
              <a:pPr algn="ctr"/>
              <a:r>
                <a:rPr lang="en-US" sz="1400" i="1" dirty="0">
                  <a:latin typeface="+mn-lt"/>
                </a:rPr>
                <a:t>∼ </a:t>
              </a:r>
              <a:r>
                <a:rPr lang="en-US" sz="1400" i="1" dirty="0">
                  <a:latin typeface="Symbol" pitchFamily="2" charset="2"/>
                </a:rPr>
                <a:t>Dw</a:t>
              </a:r>
              <a:r>
                <a:rPr lang="en-US" sz="1400" i="1" baseline="30000" dirty="0">
                  <a:latin typeface="+mn-lt"/>
                </a:rPr>
                <a:t>2</a:t>
              </a:r>
              <a:r>
                <a:rPr lang="en-US" sz="1400" i="1" baseline="-25000" dirty="0">
                  <a:latin typeface="+mn-lt"/>
                </a:rPr>
                <a:t> </a:t>
              </a:r>
              <a:endParaRPr lang="en-BE" sz="1400" i="1" dirty="0">
                <a:latin typeface="+mn-lt"/>
              </a:endParaRPr>
            </a:p>
          </p:txBody>
        </p:sp>
        <p:sp>
          <p:nvSpPr>
            <p:cNvPr id="32" name="TextBox 31">
              <a:extLst>
                <a:ext uri="{FF2B5EF4-FFF2-40B4-BE49-F238E27FC236}">
                  <a16:creationId xmlns:a16="http://schemas.microsoft.com/office/drawing/2014/main" id="{DB9C1148-1944-1E2D-25A7-0120E3055E4B}"/>
                </a:ext>
              </a:extLst>
            </p:cNvPr>
            <p:cNvSpPr txBox="1"/>
            <p:nvPr/>
          </p:nvSpPr>
          <p:spPr>
            <a:xfrm>
              <a:off x="1608952" y="263619"/>
              <a:ext cx="1896248" cy="923330"/>
            </a:xfrm>
            <a:prstGeom prst="rect">
              <a:avLst/>
            </a:prstGeom>
            <a:noFill/>
            <a:ln>
              <a:noFill/>
            </a:ln>
          </p:spPr>
          <p:txBody>
            <a:bodyPr wrap="square" rtlCol="0">
              <a:spAutoFit/>
            </a:bodyPr>
            <a:lstStyle/>
            <a:p>
              <a:r>
                <a:rPr lang="en-BE" sz="1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energy savings from the RF power</a:t>
              </a:r>
              <a:endParaRPr lang="en-BE" dirty="0">
                <a:solidFill>
                  <a:srgbClr val="FF0000"/>
                </a:solidFill>
              </a:endParaRPr>
            </a:p>
          </p:txBody>
        </p:sp>
        <p:sp>
          <p:nvSpPr>
            <p:cNvPr id="33" name="TextBox 32">
              <a:extLst>
                <a:ext uri="{FF2B5EF4-FFF2-40B4-BE49-F238E27FC236}">
                  <a16:creationId xmlns:a16="http://schemas.microsoft.com/office/drawing/2014/main" id="{7CD7E1C8-CD82-3444-E45B-37CDCFB5BAA8}"/>
                </a:ext>
              </a:extLst>
            </p:cNvPr>
            <p:cNvSpPr txBox="1"/>
            <p:nvPr/>
          </p:nvSpPr>
          <p:spPr>
            <a:xfrm>
              <a:off x="1849610" y="4363819"/>
              <a:ext cx="2112790" cy="646331"/>
            </a:xfrm>
            <a:prstGeom prst="rect">
              <a:avLst/>
            </a:prstGeom>
            <a:noFill/>
            <a:ln>
              <a:noFill/>
            </a:ln>
          </p:spPr>
          <p:txBody>
            <a:bodyPr wrap="square" rtlCol="0">
              <a:spAutoFit/>
            </a:bodyPr>
            <a:lstStyle/>
            <a:p>
              <a:r>
                <a:rPr lang="en-BE" sz="1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energy savings </a:t>
              </a:r>
            </a:p>
            <a:p>
              <a:r>
                <a:rPr lang="en-BE" sz="1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from the cryogenics</a:t>
              </a:r>
              <a:endParaRPr lang="en-BE" dirty="0">
                <a:solidFill>
                  <a:srgbClr val="FF0000"/>
                </a:solidFill>
              </a:endParaRPr>
            </a:p>
          </p:txBody>
        </p:sp>
        <p:sp>
          <p:nvSpPr>
            <p:cNvPr id="35" name="TextBox 34">
              <a:extLst>
                <a:ext uri="{FF2B5EF4-FFF2-40B4-BE49-F238E27FC236}">
                  <a16:creationId xmlns:a16="http://schemas.microsoft.com/office/drawing/2014/main" id="{43105468-8415-2529-C1EC-E8AF80D3ABEB}"/>
                </a:ext>
              </a:extLst>
            </p:cNvPr>
            <p:cNvSpPr txBox="1"/>
            <p:nvPr/>
          </p:nvSpPr>
          <p:spPr>
            <a:xfrm>
              <a:off x="7031210" y="971550"/>
              <a:ext cx="2112790" cy="646331"/>
            </a:xfrm>
            <a:prstGeom prst="rect">
              <a:avLst/>
            </a:prstGeom>
            <a:noFill/>
            <a:ln>
              <a:noFill/>
            </a:ln>
          </p:spPr>
          <p:txBody>
            <a:bodyPr wrap="square" rtlCol="0">
              <a:spAutoFit/>
            </a:bodyPr>
            <a:lstStyle/>
            <a:p>
              <a:pPr algn="r"/>
              <a:r>
                <a:rPr lang="en-BE" sz="1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energy savings </a:t>
              </a:r>
            </a:p>
            <a:p>
              <a:pPr algn="r"/>
              <a:r>
                <a:rPr lang="en-BE" sz="1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from the beam</a:t>
              </a:r>
              <a:endParaRPr lang="en-BE" dirty="0">
                <a:solidFill>
                  <a:srgbClr val="FF0000"/>
                </a:solidFill>
              </a:endParaRPr>
            </a:p>
          </p:txBody>
        </p:sp>
      </p:grpSp>
      <p:sp>
        <p:nvSpPr>
          <p:cNvPr id="2" name="TextBox 1">
            <a:extLst>
              <a:ext uri="{FF2B5EF4-FFF2-40B4-BE49-F238E27FC236}">
                <a16:creationId xmlns:a16="http://schemas.microsoft.com/office/drawing/2014/main" id="{D9957424-4010-3230-BD09-A8BC3544658E}"/>
              </a:ext>
            </a:extLst>
          </p:cNvPr>
          <p:cNvSpPr txBox="1"/>
          <p:nvPr/>
        </p:nvSpPr>
        <p:spPr>
          <a:xfrm>
            <a:off x="4571959" y="-23515"/>
            <a:ext cx="4545988" cy="461665"/>
          </a:xfrm>
          <a:prstGeom prst="rect">
            <a:avLst/>
          </a:prstGeom>
          <a:noFill/>
        </p:spPr>
        <p:txBody>
          <a:bodyPr wrap="none" rtlCol="0">
            <a:spAutoFit/>
          </a:bodyPr>
          <a:lstStyle/>
          <a:p>
            <a:r>
              <a:rPr lang="en-BE" sz="2400" b="1" u="sng" dirty="0">
                <a:solidFill>
                  <a:srgbClr val="FF0000"/>
                </a:solidFill>
                <a:latin typeface="+mn-lt"/>
              </a:rPr>
              <a:t>Three main iSAS Technology Areas</a:t>
            </a:r>
            <a:endParaRPr lang="en-BE" sz="2400" b="1" u="sng" dirty="0">
              <a:solidFill>
                <a:srgbClr val="FF0000"/>
              </a:solidFill>
            </a:endParaRPr>
          </a:p>
        </p:txBody>
      </p:sp>
    </p:spTree>
    <p:extLst>
      <p:ext uri="{BB962C8B-B14F-4D97-AF65-F5344CB8AC3E}">
        <p14:creationId xmlns:p14="http://schemas.microsoft.com/office/powerpoint/2010/main" val="5881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70E81F-D6D7-6F5D-EAFF-C971404873A8}"/>
              </a:ext>
            </a:extLst>
          </p:cNvPr>
          <p:cNvSpPr>
            <a:spLocks noGrp="1"/>
          </p:cNvSpPr>
          <p:nvPr>
            <p:ph type="sldNum" sz="quarter" idx="12"/>
          </p:nvPr>
        </p:nvSpPr>
        <p:spPr/>
        <p:txBody>
          <a:bodyPr/>
          <a:lstStyle/>
          <a:p>
            <a:fld id="{D47CF28C-F735-C843-9143-DAF799FFF232}" type="slidenum">
              <a:rPr lang="en-US" smtClean="0"/>
              <a:t>15</a:t>
            </a:fld>
            <a:endParaRPr lang="en-US"/>
          </a:p>
        </p:txBody>
      </p:sp>
      <p:sp>
        <p:nvSpPr>
          <p:cNvPr id="5" name="TextBox 4">
            <a:extLst>
              <a:ext uri="{FF2B5EF4-FFF2-40B4-BE49-F238E27FC236}">
                <a16:creationId xmlns:a16="http://schemas.microsoft.com/office/drawing/2014/main" id="{9A856762-13DE-A7D5-480D-62A5A41B78DF}"/>
              </a:ext>
            </a:extLst>
          </p:cNvPr>
          <p:cNvSpPr txBox="1"/>
          <p:nvPr/>
        </p:nvSpPr>
        <p:spPr>
          <a:xfrm>
            <a:off x="381000" y="361950"/>
            <a:ext cx="8229600" cy="4247317"/>
          </a:xfrm>
          <a:prstGeom prst="rect">
            <a:avLst/>
          </a:prstGeom>
          <a:noFill/>
        </p:spPr>
        <p:txBody>
          <a:bodyPr wrap="square" rtlCol="0">
            <a:spAutoFit/>
          </a:bodyPr>
          <a:lstStyle/>
          <a:p>
            <a:pPr algn="ctr"/>
            <a:r>
              <a:rPr lang="en-BE" sz="2400" dirty="0">
                <a:solidFill>
                  <a:srgbClr val="0070C0"/>
                </a:solidFill>
                <a:latin typeface="+mn-lt"/>
              </a:rPr>
              <a:t>from the overall Accelerator R&amp;D Roadmap </a:t>
            </a:r>
          </a:p>
          <a:p>
            <a:pPr algn="ctr"/>
            <a:r>
              <a:rPr lang="en-GB" sz="2400" dirty="0">
                <a:solidFill>
                  <a:srgbClr val="0070C0"/>
                </a:solidFill>
                <a:latin typeface="+mn-lt"/>
              </a:rPr>
              <a:t>a</a:t>
            </a:r>
            <a:r>
              <a:rPr lang="en-BE" sz="2400" dirty="0">
                <a:solidFill>
                  <a:srgbClr val="0070C0"/>
                </a:solidFill>
                <a:latin typeface="+mn-lt"/>
              </a:rPr>
              <a:t>nd responding to a Horizon Europe call, we</a:t>
            </a:r>
          </a:p>
          <a:p>
            <a:pPr algn="ctr"/>
            <a:endParaRPr lang="en-BE" sz="2400" dirty="0">
              <a:solidFill>
                <a:srgbClr val="0070C0"/>
              </a:solidFill>
              <a:latin typeface="+mn-lt"/>
            </a:endParaRPr>
          </a:p>
          <a:p>
            <a:pPr algn="ctr"/>
            <a:r>
              <a:rPr lang="en-BE" sz="2400" b="1" i="1" dirty="0">
                <a:solidFill>
                  <a:srgbClr val="FF0000"/>
                </a:solidFill>
                <a:latin typeface="+mn-lt"/>
              </a:rPr>
              <a:t>Innovate for Sustainable Accelerating Systems (iSAS)</a:t>
            </a:r>
          </a:p>
          <a:p>
            <a:pPr algn="ctr"/>
            <a:endParaRPr lang="en-BE" sz="2400" i="1" dirty="0">
              <a:solidFill>
                <a:srgbClr val="C00000"/>
              </a:solidFill>
              <a:latin typeface="+mn-lt"/>
            </a:endParaRPr>
          </a:p>
          <a:p>
            <a:pPr algn="ctr"/>
            <a:r>
              <a:rPr lang="en-BE" sz="2400" dirty="0">
                <a:solidFill>
                  <a:srgbClr val="0070C0"/>
                </a:solidFill>
                <a:latin typeface="+mn-lt"/>
              </a:rPr>
              <a:t>with focus on these three main iSAS Technology Areas (</a:t>
            </a:r>
            <a:r>
              <a:rPr lang="en-GB" sz="2400" dirty="0">
                <a:solidFill>
                  <a:srgbClr val="0070C0"/>
                </a:solidFill>
                <a:latin typeface="+mn-lt"/>
              </a:rPr>
              <a:t>TA</a:t>
            </a:r>
            <a:r>
              <a:rPr lang="en-BE" sz="2400" dirty="0">
                <a:solidFill>
                  <a:srgbClr val="0070C0"/>
                </a:solidFill>
                <a:latin typeface="+mn-lt"/>
              </a:rPr>
              <a:t>s) </a:t>
            </a:r>
          </a:p>
          <a:p>
            <a:pPr algn="ctr"/>
            <a:r>
              <a:rPr lang="en-BE" sz="2400" dirty="0">
                <a:solidFill>
                  <a:srgbClr val="0070C0"/>
                </a:solidFill>
                <a:latin typeface="+mn-lt"/>
              </a:rPr>
              <a:t>to develop energy-saving solutions </a:t>
            </a:r>
          </a:p>
          <a:p>
            <a:pPr algn="ctr"/>
            <a:r>
              <a:rPr lang="en-BE" sz="2400" dirty="0">
                <a:solidFill>
                  <a:srgbClr val="0070C0"/>
                </a:solidFill>
                <a:latin typeface="+mn-lt"/>
              </a:rPr>
              <a:t>for cryomodules of modern SRF accelerators</a:t>
            </a:r>
          </a:p>
          <a:p>
            <a:pPr algn="ctr"/>
            <a:endParaRPr lang="en-BE" sz="2400" i="1" dirty="0">
              <a:solidFill>
                <a:srgbClr val="C00000"/>
              </a:solidFill>
              <a:latin typeface="+mn-lt"/>
            </a:endParaRPr>
          </a:p>
          <a:p>
            <a:pPr algn="ctr"/>
            <a:r>
              <a:rPr lang="en-US" i="1" dirty="0">
                <a:solidFill>
                  <a:schemeClr val="accent6">
                    <a:lumMod val="75000"/>
                  </a:schemeClr>
                </a:solidFill>
                <a:highlight>
                  <a:srgbClr val="FFFF00"/>
                </a:highlight>
                <a:latin typeface="+mn-lt"/>
              </a:rPr>
              <a:t>with support from </a:t>
            </a:r>
          </a:p>
          <a:p>
            <a:pPr algn="ctr"/>
            <a:r>
              <a:rPr lang="en-US" i="1" dirty="0">
                <a:solidFill>
                  <a:schemeClr val="accent6">
                    <a:lumMod val="75000"/>
                  </a:schemeClr>
                </a:solidFill>
                <a:highlight>
                  <a:srgbClr val="FFFF00"/>
                </a:highlight>
                <a:latin typeface="+mn-lt"/>
              </a:rPr>
              <a:t>Enterprise Europe Network (EEN), </a:t>
            </a:r>
            <a:r>
              <a:rPr lang="en-US" i="1" dirty="0" err="1">
                <a:solidFill>
                  <a:schemeClr val="accent6">
                    <a:lumMod val="75000"/>
                  </a:schemeClr>
                </a:solidFill>
                <a:highlight>
                  <a:srgbClr val="FFFF00"/>
                </a:highlight>
                <a:latin typeface="+mn-lt"/>
              </a:rPr>
              <a:t>EuXFEL</a:t>
            </a:r>
            <a:r>
              <a:rPr lang="en-US" i="1" dirty="0">
                <a:solidFill>
                  <a:schemeClr val="accent6">
                    <a:lumMod val="75000"/>
                  </a:schemeClr>
                </a:solidFill>
                <a:highlight>
                  <a:srgbClr val="FFFF00"/>
                </a:highlight>
                <a:latin typeface="+mn-lt"/>
              </a:rPr>
              <a:t> GmbH, I.FAST, LEAPS, LDG and TIARA</a:t>
            </a:r>
          </a:p>
          <a:p>
            <a:pPr algn="ctr"/>
            <a:endParaRPr lang="en-BE" i="1" dirty="0">
              <a:solidFill>
                <a:schemeClr val="accent6">
                  <a:lumMod val="75000"/>
                </a:schemeClr>
              </a:solidFill>
              <a:highlight>
                <a:srgbClr val="FFFF00"/>
              </a:highlight>
              <a:latin typeface="+mn-lt"/>
            </a:endParaRPr>
          </a:p>
        </p:txBody>
      </p:sp>
    </p:spTree>
    <p:extLst>
      <p:ext uri="{BB962C8B-B14F-4D97-AF65-F5344CB8AC3E}">
        <p14:creationId xmlns:p14="http://schemas.microsoft.com/office/powerpoint/2010/main" val="4184791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62D044-6F0C-A44C-85FD-2657997C64DC}" type="slidenum">
              <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endParaRPr>
          </a:p>
        </p:txBody>
      </p:sp>
      <p:sp>
        <p:nvSpPr>
          <p:cNvPr id="2" name="TextBox 1">
            <a:extLst>
              <a:ext uri="{FF2B5EF4-FFF2-40B4-BE49-F238E27FC236}">
                <a16:creationId xmlns:a16="http://schemas.microsoft.com/office/drawing/2014/main" id="{10ABEB7F-FC0C-41E0-2487-35842A7844DA}"/>
              </a:ext>
            </a:extLst>
          </p:cNvPr>
          <p:cNvSpPr txBox="1"/>
          <p:nvPr/>
        </p:nvSpPr>
        <p:spPr>
          <a:xfrm>
            <a:off x="152400" y="310575"/>
            <a:ext cx="8839200" cy="584775"/>
          </a:xfrm>
          <a:prstGeom prst="rect">
            <a:avLst/>
          </a:prstGeom>
          <a:noFill/>
        </p:spPr>
        <p:txBody>
          <a:bodyPr wrap="square" rtlCol="0">
            <a:spAutoFit/>
          </a:bodyPr>
          <a:lstStyle/>
          <a:p>
            <a:pPr algn="ctr">
              <a:defRPr/>
            </a:pPr>
            <a:r>
              <a:rPr kumimoji="0" lang="en-GB" sz="1600" i="1" u="none" strike="noStrike" kern="1200" cap="none" spc="0" normalizeH="0" baseline="0" noProof="0" dirty="0">
                <a:ln>
                  <a:noFill/>
                </a:ln>
                <a:solidFill>
                  <a:schemeClr val="bg2">
                    <a:lumMod val="50000"/>
                  </a:schemeClr>
                </a:solidFill>
                <a:effectLst/>
                <a:highlight>
                  <a:srgbClr val="FFE7D2"/>
                </a:highlight>
                <a:uLnTx/>
                <a:uFillTx/>
                <a:latin typeface="Calibri"/>
                <a:ea typeface="ＭＳ Ｐゴシック" charset="0"/>
              </a:rPr>
              <a:t>HORIZON-INFRA-</a:t>
            </a:r>
            <a:r>
              <a:rPr kumimoji="0" lang="en-GB" sz="1600" i="1" u="none" strike="noStrike" kern="1200" cap="none" spc="0" normalizeH="0" baseline="0" noProof="0" dirty="0">
                <a:ln>
                  <a:noFill/>
                </a:ln>
                <a:solidFill>
                  <a:schemeClr val="bg2">
                    <a:lumMod val="50000"/>
                  </a:schemeClr>
                </a:solidFill>
                <a:effectLst/>
                <a:highlight>
                  <a:srgbClr val="00FFFF"/>
                </a:highlight>
                <a:uLnTx/>
                <a:uFillTx/>
                <a:latin typeface="Calibri"/>
                <a:ea typeface="ＭＳ Ｐゴシック" charset="0"/>
              </a:rPr>
              <a:t>2023</a:t>
            </a:r>
            <a:r>
              <a:rPr kumimoji="0" lang="en-GB" sz="1600" i="1" u="none" strike="noStrike" kern="1200" cap="none" spc="0" normalizeH="0" baseline="0" noProof="0" dirty="0">
                <a:ln>
                  <a:noFill/>
                </a:ln>
                <a:solidFill>
                  <a:schemeClr val="bg2">
                    <a:lumMod val="50000"/>
                  </a:schemeClr>
                </a:solidFill>
                <a:effectLst/>
                <a:highlight>
                  <a:srgbClr val="FFE7D2"/>
                </a:highlight>
                <a:uLnTx/>
                <a:uFillTx/>
                <a:latin typeface="Calibri"/>
                <a:ea typeface="ＭＳ Ｐゴシック" charset="0"/>
              </a:rPr>
              <a:t>-TECH-01-01</a:t>
            </a:r>
          </a:p>
          <a:p>
            <a:pPr algn="ctr">
              <a:defRPr/>
            </a:pPr>
            <a:r>
              <a:rPr kumimoji="0" lang="en-GB" sz="1600" i="1" u="none" strike="noStrike" kern="1200" cap="none" spc="0" normalizeH="0" baseline="0" noProof="0" dirty="0">
                <a:ln>
                  <a:noFill/>
                </a:ln>
                <a:solidFill>
                  <a:schemeClr val="bg2">
                    <a:lumMod val="50000"/>
                  </a:schemeClr>
                </a:solidFill>
                <a:effectLst/>
                <a:highlight>
                  <a:srgbClr val="FFE7D2"/>
                </a:highlight>
                <a:uLnTx/>
                <a:uFillTx/>
                <a:latin typeface="Calibri"/>
                <a:ea typeface="ＭＳ Ｐゴシック" charset="0"/>
              </a:rPr>
              <a:t>New technologies and solutions for reducing the environmental and climate footprint of RIs </a:t>
            </a:r>
          </a:p>
        </p:txBody>
      </p:sp>
      <p:sp>
        <p:nvSpPr>
          <p:cNvPr id="3" name="TextBox 2">
            <a:extLst>
              <a:ext uri="{FF2B5EF4-FFF2-40B4-BE49-F238E27FC236}">
                <a16:creationId xmlns:a16="http://schemas.microsoft.com/office/drawing/2014/main" id="{3FCB4007-CE6D-AA70-35E0-5AF895036A09}"/>
              </a:ext>
            </a:extLst>
          </p:cNvPr>
          <p:cNvSpPr txBox="1"/>
          <p:nvPr/>
        </p:nvSpPr>
        <p:spPr>
          <a:xfrm>
            <a:off x="152400" y="1132909"/>
            <a:ext cx="8991600" cy="3801041"/>
          </a:xfrm>
          <a:prstGeom prst="rect">
            <a:avLst/>
          </a:prstGeom>
          <a:noFill/>
        </p:spPr>
        <p:txBody>
          <a:bodyPr wrap="square" rtlCol="0">
            <a:spAutoFit/>
          </a:bodyPr>
          <a:lstStyle/>
          <a:p>
            <a:pPr marL="285750" indent="-285750">
              <a:buFont typeface="Arial" panose="020B0604020202020204" pitchFamily="34" charset="0"/>
              <a:buChar char="•"/>
              <a:defRPr/>
            </a:pPr>
            <a:r>
              <a:rPr kumimoji="0" lang="en-GB" sz="1400" b="1" i="0" u="none" strike="noStrike" kern="1200" cap="none" spc="0" normalizeH="0" baseline="0" noProof="0" dirty="0">
                <a:ln>
                  <a:noFill/>
                </a:ln>
                <a:solidFill>
                  <a:srgbClr val="C00000"/>
                </a:solidFill>
                <a:effectLst/>
                <a:highlight>
                  <a:srgbClr val="FFE7D2"/>
                </a:highlight>
                <a:uLnTx/>
                <a:uFillTx/>
                <a:latin typeface="Calibri"/>
                <a:ea typeface="ＭＳ Ｐゴシック" charset="0"/>
              </a:rPr>
              <a:t>Specific conditions</a:t>
            </a:r>
            <a:endParaRPr lang="en-US" sz="700" i="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582613" lvl="1" indent="-134938">
              <a:buFont typeface="Courier New" panose="02070309020205020404" pitchFamily="49" charset="0"/>
              <a:buChar char="o"/>
            </a:pPr>
            <a:r>
              <a:rPr lang="en-US" sz="9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Expected EU contribution per project: around 5M EUR.</a:t>
            </a:r>
          </a:p>
          <a:p>
            <a:pPr marL="582613" lvl="1" indent="-134938">
              <a:buFont typeface="Courier New" panose="02070309020205020404" pitchFamily="49" charset="0"/>
              <a:buChar char="o"/>
            </a:pPr>
            <a:r>
              <a:rPr lang="en-US" sz="9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Consortia must include at least 3 different research infrastructures, each of them being an ESFRI infrastructure, and/or a European Research Infrastructures Consortium (ERIC) or another research infrastructure of European interest (i.e. a research infrastructure which is able to attract users from EU or associated countries other than the country where the infrastructure is located). Consortia should be built around a leading core of at least 3 world-class research infrastructures and can include a wider set of RIs. </a:t>
            </a:r>
          </a:p>
          <a:p>
            <a:pPr marL="582613" lvl="1" indent="-134938">
              <a:buFont typeface="Courier New" panose="02070309020205020404" pitchFamily="49" charset="0"/>
              <a:buChar char="o"/>
            </a:pPr>
            <a:r>
              <a:rPr lang="en-US" sz="9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Other technological partners, including industry and SMEs, should also be involved, thus promoting innovation and knowledge sharing through co-development of new technical solutions for research infrastructures. </a:t>
            </a:r>
          </a:p>
          <a:p>
            <a:pPr marL="582613" lvl="1" indent="-134938">
              <a:buFont typeface="Courier New" panose="02070309020205020404" pitchFamily="49" charset="0"/>
              <a:buChar char="o"/>
            </a:pPr>
            <a:r>
              <a:rPr lang="en-US" sz="9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Proposals should built on and explain any synergies and complementarities with previous or current EU grants, including those under other parts of the Framework </a:t>
            </a:r>
            <a:r>
              <a:rPr lang="en-US" sz="900" i="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Programmes</a:t>
            </a:r>
            <a:r>
              <a:rPr lang="en-US" sz="9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BE" sz="500" b="1" i="0" u="none" strike="noStrike" kern="1200" cap="none" spc="0" normalizeH="0" baseline="0" noProof="0" dirty="0">
              <a:ln>
                <a:noFill/>
              </a:ln>
              <a:solidFill>
                <a:srgbClr val="C00000"/>
              </a:solidFill>
              <a:effectLst/>
              <a:uLnTx/>
              <a:uFillTx/>
              <a:latin typeface="Calibri"/>
              <a:ea typeface="ＭＳ Ｐゴシック" charset="0"/>
            </a:endParaRPr>
          </a:p>
          <a:p>
            <a:pPr marL="285750" indent="-285750">
              <a:buFont typeface="Arial" panose="020B0604020202020204" pitchFamily="34" charset="0"/>
              <a:buChar char="•"/>
              <a:defRPr/>
            </a:pPr>
            <a:r>
              <a:rPr kumimoji="0" lang="en-BE" sz="1400" b="1" i="0" u="none" strike="noStrike" kern="1200" cap="none" spc="0" normalizeH="0" baseline="0" noProof="0" dirty="0">
                <a:ln>
                  <a:noFill/>
                </a:ln>
                <a:solidFill>
                  <a:srgbClr val="C00000"/>
                </a:solidFill>
                <a:effectLst/>
                <a:highlight>
                  <a:srgbClr val="FFE7D2"/>
                </a:highlight>
                <a:uLnTx/>
                <a:uFillTx/>
                <a:latin typeface="Calibri"/>
                <a:ea typeface="ＭＳ Ｐゴシック" charset="0"/>
              </a:rPr>
              <a:t>Expected Outcome</a:t>
            </a:r>
            <a:endParaRPr kumimoji="0" lang="en-BE" sz="1400" b="1" i="0" u="none" strike="noStrike" kern="1200" cap="none" spc="0" normalizeH="0" baseline="0" noProof="0" dirty="0">
              <a:ln>
                <a:noFill/>
              </a:ln>
              <a:solidFill>
                <a:srgbClr val="C00000"/>
              </a:solidFill>
              <a:effectLst/>
              <a:uLnTx/>
              <a:uFillTx/>
              <a:latin typeface="Calibri"/>
              <a:ea typeface="ＭＳ Ｐゴシック" charset="0"/>
            </a:endParaRPr>
          </a:p>
          <a:p>
            <a:pPr marL="582613" indent="-134938">
              <a:buFont typeface="Courier New" panose="02070309020205020404" pitchFamily="49" charset="0"/>
              <a:buChar char="o"/>
              <a:defRPr/>
            </a:pPr>
            <a:r>
              <a:rPr lang="en-US" sz="900" i="1" dirty="0">
                <a:solidFill>
                  <a:srgbClr val="0070C0"/>
                </a:solidFill>
                <a:latin typeface="Calibri"/>
              </a:rPr>
              <a:t>Reduction of environmental impacts (including climate-related)</a:t>
            </a:r>
          </a:p>
          <a:p>
            <a:pPr marL="582613" indent="-134938">
              <a:buFont typeface="Courier New" panose="02070309020205020404" pitchFamily="49" charset="0"/>
              <a:buChar char="o"/>
              <a:defRPr/>
            </a:pPr>
            <a:r>
              <a:rPr lang="en-US" sz="900" i="1" dirty="0" err="1">
                <a:solidFill>
                  <a:srgbClr val="0070C0"/>
                </a:solidFill>
                <a:latin typeface="Calibri"/>
              </a:rPr>
              <a:t>Optimisation</a:t>
            </a:r>
            <a:r>
              <a:rPr lang="en-US" sz="900" i="1" dirty="0">
                <a:solidFill>
                  <a:srgbClr val="0070C0"/>
                </a:solidFill>
                <a:latin typeface="Calibri"/>
              </a:rPr>
              <a:t> of resource and energy consumption integrated through the full life cycle of  research infrastructures</a:t>
            </a:r>
          </a:p>
          <a:p>
            <a:pPr marL="582613" indent="-134938">
              <a:buFont typeface="Courier New" panose="02070309020205020404" pitchFamily="49" charset="0"/>
              <a:buChar char="o"/>
              <a:defRPr/>
            </a:pPr>
            <a:r>
              <a:rPr lang="en-US" sz="900" i="1" dirty="0">
                <a:solidFill>
                  <a:srgbClr val="0070C0"/>
                </a:solidFill>
                <a:latin typeface="Calibri"/>
              </a:rPr>
              <a:t>Increased long-term sustainability of European research infrastructures </a:t>
            </a:r>
          </a:p>
          <a:p>
            <a:pPr marL="312738" marR="0" lvl="0" indent="0" algn="l" defTabSz="914400" rtl="0" eaLnBrk="1" fontAlgn="base" latinLnBrk="0" hangingPunct="1">
              <a:lnSpc>
                <a:spcPct val="100000"/>
              </a:lnSpc>
              <a:spcBef>
                <a:spcPct val="0"/>
              </a:spcBef>
              <a:spcAft>
                <a:spcPct val="0"/>
              </a:spcAft>
              <a:buClrTx/>
              <a:buSzTx/>
              <a:buFontTx/>
              <a:buNone/>
              <a:tabLst/>
              <a:defRPr/>
            </a:pPr>
            <a:endParaRPr kumimoji="0" lang="en-BE" sz="500" b="0" i="0" u="none" strike="noStrike" kern="1200" cap="none" spc="0" normalizeH="0" baseline="0" noProof="0" dirty="0">
              <a:ln>
                <a:noFill/>
              </a:ln>
              <a:solidFill>
                <a:srgbClr val="E7E6E6">
                  <a:lumMod val="50000"/>
                </a:srgbClr>
              </a:solidFill>
              <a:effectLst/>
              <a:uLnTx/>
              <a:uFillTx/>
              <a:latin typeface="Calibri"/>
              <a:ea typeface="ＭＳ Ｐゴシック" charset="0"/>
            </a:endParaRPr>
          </a:p>
          <a:p>
            <a:pPr marL="285750" indent="-285750">
              <a:buFont typeface="Arial" panose="020B0604020202020204" pitchFamily="34" charset="0"/>
              <a:buChar char="•"/>
              <a:defRPr/>
            </a:pPr>
            <a:r>
              <a:rPr kumimoji="0" lang="en-BE" sz="1400" b="1" i="0" u="none" strike="noStrike" kern="1200" cap="none" spc="0" normalizeH="0" baseline="0" noProof="0" dirty="0">
                <a:ln>
                  <a:noFill/>
                </a:ln>
                <a:solidFill>
                  <a:srgbClr val="C00000"/>
                </a:solidFill>
                <a:effectLst/>
                <a:highlight>
                  <a:srgbClr val="FFE7D2"/>
                </a:highlight>
                <a:uLnTx/>
                <a:uFillTx/>
                <a:latin typeface="Calibri"/>
                <a:ea typeface="ＭＳ Ｐゴシック" charset="0"/>
              </a:rPr>
              <a:t>Scope</a:t>
            </a:r>
            <a:endParaRPr kumimoji="0" lang="en-BE" sz="1800" b="1" i="0" u="none" strike="noStrike" kern="1200" cap="none" spc="0" normalizeH="0" baseline="0" noProof="0" dirty="0">
              <a:ln>
                <a:noFill/>
              </a:ln>
              <a:solidFill>
                <a:srgbClr val="C00000"/>
              </a:solidFill>
              <a:effectLst/>
              <a:uLnTx/>
              <a:uFillTx/>
              <a:latin typeface="Calibri"/>
              <a:ea typeface="ＭＳ Ｐゴシック" charset="0"/>
            </a:endParaRPr>
          </a:p>
          <a:p>
            <a:pPr marL="582613" lvl="3" indent="-134938">
              <a:buFont typeface="Courier New" panose="02070309020205020404" pitchFamily="49" charset="0"/>
              <a:buChar char="o"/>
              <a:defRPr/>
            </a:pPr>
            <a:r>
              <a:rPr lang="en-US" sz="900" i="1" dirty="0">
                <a:solidFill>
                  <a:srgbClr val="0070C0"/>
                </a:solidFill>
                <a:latin typeface="Calibri"/>
              </a:rPr>
              <a:t>The aim of this topic is to deliver innovative technologies and solutions which reduce the environmental and climate footprint of RIs through the full life cycle of research infrastructures. Proposals should identify common methodologies, among the concerned RIs, to assess environmental impact and strategies to reduce it, as well as efficiency gains in the broader ecosystem. </a:t>
            </a:r>
          </a:p>
          <a:p>
            <a:pPr marL="582613" lvl="3" indent="-134938">
              <a:buFont typeface="Courier New" panose="02070309020205020404" pitchFamily="49" charset="0"/>
              <a:buChar char="o"/>
              <a:defRPr/>
            </a:pPr>
            <a:r>
              <a:rPr lang="en-US" sz="900" i="1" dirty="0">
                <a:solidFill>
                  <a:srgbClr val="0070C0"/>
                </a:solidFill>
                <a:latin typeface="Calibri"/>
              </a:rPr>
              <a:t>Proposals should address the following aspects, as relevant: </a:t>
            </a:r>
          </a:p>
          <a:p>
            <a:pPr marL="1039526" lvl="4" indent="-134938">
              <a:buFont typeface="Courier New" panose="02070309020205020404" pitchFamily="49" charset="0"/>
              <a:buChar char="o"/>
              <a:defRPr/>
            </a:pPr>
            <a:r>
              <a:rPr lang="en-US" sz="900" i="1" dirty="0">
                <a:solidFill>
                  <a:srgbClr val="0070C0"/>
                </a:solidFill>
                <a:latin typeface="Calibri"/>
              </a:rPr>
              <a:t>new technologies and solutions for research infrastructures enabling transformative resource efficiency (e.g. energy consumption) and reduction of environmental (including climate-related) impacts, including, when relevant, more sustainable and efficient ways of collecting, processing and providing access to data; </a:t>
            </a:r>
          </a:p>
          <a:p>
            <a:pPr marL="1039526" lvl="4" indent="-134938">
              <a:buFont typeface="Courier New" panose="02070309020205020404" pitchFamily="49" charset="0"/>
              <a:buChar char="o"/>
              <a:defRPr/>
            </a:pPr>
            <a:r>
              <a:rPr lang="en-US" sz="900" i="1" dirty="0">
                <a:solidFill>
                  <a:srgbClr val="0070C0"/>
                </a:solidFill>
                <a:latin typeface="Calibri"/>
              </a:rPr>
              <a:t>validation and prototyping; </a:t>
            </a:r>
          </a:p>
          <a:p>
            <a:pPr marL="1039526" lvl="4" indent="-134938">
              <a:buFont typeface="Courier New" panose="02070309020205020404" pitchFamily="49" charset="0"/>
              <a:buChar char="o"/>
              <a:defRPr/>
            </a:pPr>
            <a:r>
              <a:rPr lang="en-US" sz="900" i="1" dirty="0">
                <a:solidFill>
                  <a:srgbClr val="0070C0"/>
                </a:solidFill>
                <a:latin typeface="Calibri"/>
              </a:rPr>
              <a:t>training of RI staff for the operation and use of the new solutions; </a:t>
            </a:r>
          </a:p>
          <a:p>
            <a:pPr marL="1039526" lvl="4" indent="-134938">
              <a:buFont typeface="Courier New" panose="02070309020205020404" pitchFamily="49" charset="0"/>
              <a:buChar char="o"/>
              <a:defRPr/>
            </a:pPr>
            <a:r>
              <a:rPr lang="en-US" sz="900" i="1" dirty="0">
                <a:solidFill>
                  <a:srgbClr val="0070C0"/>
                </a:solidFill>
                <a:latin typeface="Calibri"/>
              </a:rPr>
              <a:t>action plans to deploy the new developments at wider scale and ensure their sustainability; </a:t>
            </a:r>
          </a:p>
          <a:p>
            <a:pPr marL="1039526" lvl="4" indent="-134938">
              <a:buFont typeface="Courier New" panose="02070309020205020404" pitchFamily="49" charset="0"/>
              <a:buChar char="o"/>
              <a:defRPr/>
            </a:pPr>
            <a:r>
              <a:rPr lang="en-US" sz="900" i="1" dirty="0">
                <a:solidFill>
                  <a:srgbClr val="0070C0"/>
                </a:solidFill>
                <a:latin typeface="Calibri"/>
              </a:rPr>
              <a:t>measures to ensure an environmentally effective integration of the solutions in the local contexts; </a:t>
            </a:r>
          </a:p>
          <a:p>
            <a:pPr marL="1039526" lvl="4" indent="-134938">
              <a:buFont typeface="Courier New" panose="02070309020205020404" pitchFamily="49" charset="0"/>
              <a:buChar char="o"/>
              <a:defRPr/>
            </a:pPr>
            <a:r>
              <a:rPr lang="en-US" sz="900" i="1" dirty="0">
                <a:solidFill>
                  <a:srgbClr val="0070C0"/>
                </a:solidFill>
                <a:latin typeface="Calibri"/>
              </a:rPr>
              <a:t>societal engagement to foster acceptance of the solutions in the local and regional communities. </a:t>
            </a:r>
          </a:p>
        </p:txBody>
      </p:sp>
      <p:sp>
        <p:nvSpPr>
          <p:cNvPr id="4" name="TextBox 3">
            <a:extLst>
              <a:ext uri="{FF2B5EF4-FFF2-40B4-BE49-F238E27FC236}">
                <a16:creationId xmlns:a16="http://schemas.microsoft.com/office/drawing/2014/main" id="{53529958-261E-CD9A-9315-5443C1904E66}"/>
              </a:ext>
            </a:extLst>
          </p:cNvPr>
          <p:cNvSpPr txBox="1"/>
          <p:nvPr/>
        </p:nvSpPr>
        <p:spPr>
          <a:xfrm>
            <a:off x="7112540" y="996374"/>
            <a:ext cx="1532214" cy="369332"/>
          </a:xfrm>
          <a:prstGeom prst="rect">
            <a:avLst/>
          </a:prstGeom>
          <a:solidFill>
            <a:schemeClr val="accent5">
              <a:lumMod val="20000"/>
              <a:lumOff val="80000"/>
            </a:schemeClr>
          </a:solidFill>
        </p:spPr>
        <p:txBody>
          <a:bodyPr wrap="none" rtlCol="0">
            <a:spAutoFit/>
          </a:bodyPr>
          <a:lstStyle/>
          <a:p>
            <a:r>
              <a:rPr lang="en-BE" b="1" dirty="0">
                <a:solidFill>
                  <a:srgbClr val="0070C0"/>
                </a:solidFill>
                <a:latin typeface="+mn-lt"/>
              </a:rPr>
              <a:t>REGULATIONS</a:t>
            </a:r>
          </a:p>
        </p:txBody>
      </p:sp>
    </p:spTree>
    <p:extLst>
      <p:ext uri="{BB962C8B-B14F-4D97-AF65-F5344CB8AC3E}">
        <p14:creationId xmlns:p14="http://schemas.microsoft.com/office/powerpoint/2010/main" val="1725479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62D044-6F0C-A44C-85FD-2657997C64DC}" type="slidenum">
              <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endParaRPr>
          </a:p>
        </p:txBody>
      </p:sp>
      <p:sp>
        <p:nvSpPr>
          <p:cNvPr id="2" name="TextBox 1">
            <a:extLst>
              <a:ext uri="{FF2B5EF4-FFF2-40B4-BE49-F238E27FC236}">
                <a16:creationId xmlns:a16="http://schemas.microsoft.com/office/drawing/2014/main" id="{10ABEB7F-FC0C-41E0-2487-35842A7844DA}"/>
              </a:ext>
            </a:extLst>
          </p:cNvPr>
          <p:cNvSpPr txBox="1"/>
          <p:nvPr/>
        </p:nvSpPr>
        <p:spPr>
          <a:xfrm>
            <a:off x="152400" y="310575"/>
            <a:ext cx="8839200" cy="584775"/>
          </a:xfrm>
          <a:prstGeom prst="rect">
            <a:avLst/>
          </a:prstGeom>
          <a:noFill/>
        </p:spPr>
        <p:txBody>
          <a:bodyPr wrap="square" rtlCol="0">
            <a:spAutoFit/>
          </a:bodyPr>
          <a:lstStyle/>
          <a:p>
            <a:pPr algn="ctr">
              <a:defRPr/>
            </a:pPr>
            <a:r>
              <a:rPr kumimoji="0" lang="en-GB" sz="1600" i="1" u="none" strike="noStrike" kern="1200" cap="none" spc="0" normalizeH="0" baseline="0" noProof="0" dirty="0">
                <a:ln>
                  <a:noFill/>
                </a:ln>
                <a:solidFill>
                  <a:schemeClr val="bg2">
                    <a:lumMod val="50000"/>
                  </a:schemeClr>
                </a:solidFill>
                <a:effectLst/>
                <a:highlight>
                  <a:srgbClr val="FFE7D2"/>
                </a:highlight>
                <a:uLnTx/>
                <a:uFillTx/>
                <a:latin typeface="Calibri"/>
                <a:ea typeface="ＭＳ Ｐゴシック" charset="0"/>
              </a:rPr>
              <a:t>HORIZON-INFRA-</a:t>
            </a:r>
            <a:r>
              <a:rPr kumimoji="0" lang="en-GB" sz="1600" i="1" u="none" strike="noStrike" kern="1200" cap="none" spc="0" normalizeH="0" baseline="0" noProof="0" dirty="0">
                <a:ln>
                  <a:noFill/>
                </a:ln>
                <a:solidFill>
                  <a:schemeClr val="bg2">
                    <a:lumMod val="50000"/>
                  </a:schemeClr>
                </a:solidFill>
                <a:effectLst/>
                <a:highlight>
                  <a:srgbClr val="00FFFF"/>
                </a:highlight>
                <a:uLnTx/>
                <a:uFillTx/>
                <a:latin typeface="Calibri"/>
                <a:ea typeface="ＭＳ Ｐゴシック" charset="0"/>
              </a:rPr>
              <a:t>2023</a:t>
            </a:r>
            <a:r>
              <a:rPr kumimoji="0" lang="en-GB" sz="1600" i="1" u="none" strike="noStrike" kern="1200" cap="none" spc="0" normalizeH="0" baseline="0" noProof="0" dirty="0">
                <a:ln>
                  <a:noFill/>
                </a:ln>
                <a:solidFill>
                  <a:schemeClr val="bg2">
                    <a:lumMod val="50000"/>
                  </a:schemeClr>
                </a:solidFill>
                <a:effectLst/>
                <a:highlight>
                  <a:srgbClr val="FFE7D2"/>
                </a:highlight>
                <a:uLnTx/>
                <a:uFillTx/>
                <a:latin typeface="Calibri"/>
                <a:ea typeface="ＭＳ Ｐゴシック" charset="0"/>
              </a:rPr>
              <a:t>-TECH-01-01</a:t>
            </a:r>
          </a:p>
          <a:p>
            <a:pPr algn="ctr">
              <a:defRPr/>
            </a:pPr>
            <a:r>
              <a:rPr kumimoji="0" lang="en-GB" sz="1600" i="1" u="none" strike="noStrike" kern="1200" cap="none" spc="0" normalizeH="0" baseline="0" noProof="0" dirty="0">
                <a:ln>
                  <a:noFill/>
                </a:ln>
                <a:solidFill>
                  <a:schemeClr val="bg2">
                    <a:lumMod val="50000"/>
                  </a:schemeClr>
                </a:solidFill>
                <a:effectLst/>
                <a:highlight>
                  <a:srgbClr val="FFE7D2"/>
                </a:highlight>
                <a:uLnTx/>
                <a:uFillTx/>
                <a:latin typeface="Calibri"/>
                <a:ea typeface="ＭＳ Ｐゴシック" charset="0"/>
              </a:rPr>
              <a:t>New technologies and solutions for reducing the environmental and climate footprint of RIs </a:t>
            </a:r>
          </a:p>
        </p:txBody>
      </p:sp>
      <p:sp>
        <p:nvSpPr>
          <p:cNvPr id="3" name="TextBox 2">
            <a:extLst>
              <a:ext uri="{FF2B5EF4-FFF2-40B4-BE49-F238E27FC236}">
                <a16:creationId xmlns:a16="http://schemas.microsoft.com/office/drawing/2014/main" id="{3FCB4007-CE6D-AA70-35E0-5AF895036A09}"/>
              </a:ext>
            </a:extLst>
          </p:cNvPr>
          <p:cNvSpPr txBox="1"/>
          <p:nvPr/>
        </p:nvSpPr>
        <p:spPr>
          <a:xfrm>
            <a:off x="152400" y="1132909"/>
            <a:ext cx="8991600" cy="3801041"/>
          </a:xfrm>
          <a:prstGeom prst="rect">
            <a:avLst/>
          </a:prstGeom>
          <a:noFill/>
        </p:spPr>
        <p:txBody>
          <a:bodyPr wrap="square" rtlCol="0">
            <a:spAutoFit/>
          </a:bodyPr>
          <a:lstStyle/>
          <a:p>
            <a:pPr marL="285750" indent="-285750">
              <a:buFont typeface="Arial" panose="020B0604020202020204" pitchFamily="34" charset="0"/>
              <a:buChar char="•"/>
              <a:defRPr/>
            </a:pPr>
            <a:r>
              <a:rPr kumimoji="0" lang="en-GB" sz="1400" b="1" i="0" u="none" strike="noStrike" kern="1200" cap="none" spc="0" normalizeH="0" baseline="0" noProof="0" dirty="0">
                <a:ln>
                  <a:noFill/>
                </a:ln>
                <a:solidFill>
                  <a:srgbClr val="C00000"/>
                </a:solidFill>
                <a:effectLst/>
                <a:highlight>
                  <a:srgbClr val="FFE7D2"/>
                </a:highlight>
                <a:uLnTx/>
                <a:uFillTx/>
                <a:latin typeface="Calibri"/>
                <a:ea typeface="ＭＳ Ｐゴシック" charset="0"/>
              </a:rPr>
              <a:t>Specific conditions</a:t>
            </a:r>
            <a:endParaRPr lang="en-US" sz="700" i="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582613" lvl="1" indent="-134938">
              <a:buFont typeface="Courier New" panose="02070309020205020404" pitchFamily="49" charset="0"/>
              <a:buChar char="o"/>
            </a:pPr>
            <a:r>
              <a:rPr lang="en-US" sz="9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Expected EU contribution per project: around 5M EUR.</a:t>
            </a:r>
          </a:p>
          <a:p>
            <a:pPr marL="582613" lvl="1" indent="-134938">
              <a:buFont typeface="Courier New" panose="02070309020205020404" pitchFamily="49" charset="0"/>
              <a:buChar char="o"/>
            </a:pPr>
            <a:r>
              <a:rPr lang="en-US" sz="9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Consortia must include at least 3 different research infrastructures, each of them being an ESFRI infrastructure, and/or a European Research Infrastructures Consortium (ERIC) or another research infrastructure of European interest (i.e. a research infrastructure which is able to attract users from EU or associated countries other than the country where the infrastructure is located). Consortia should be built around a leading core of at least 3 world-class research infrastructures and can include a wider set of RIs. </a:t>
            </a:r>
          </a:p>
          <a:p>
            <a:pPr marL="582613" lvl="1" indent="-134938">
              <a:buFont typeface="Courier New" panose="02070309020205020404" pitchFamily="49" charset="0"/>
              <a:buChar char="o"/>
            </a:pPr>
            <a:r>
              <a:rPr lang="en-US" sz="9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Other technological partners, including industry and SMEs, should also be involved, thus promoting innovation and knowledge sharing through co-development of new technical solutions for research infrastructures. </a:t>
            </a:r>
          </a:p>
          <a:p>
            <a:pPr marL="582613" lvl="1" indent="-134938">
              <a:buFont typeface="Courier New" panose="02070309020205020404" pitchFamily="49" charset="0"/>
              <a:buChar char="o"/>
            </a:pPr>
            <a:r>
              <a:rPr lang="en-US" sz="9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Proposals should built on and explain any synergies and complementarities with previous or current EU grants, including those under other parts of the Framework </a:t>
            </a:r>
            <a:r>
              <a:rPr lang="en-US" sz="900" i="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Programmes</a:t>
            </a:r>
            <a:r>
              <a:rPr lang="en-US" sz="9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BE" sz="500" b="1" i="0" u="none" strike="noStrike" kern="1200" cap="none" spc="0" normalizeH="0" baseline="0" noProof="0" dirty="0">
              <a:ln>
                <a:noFill/>
              </a:ln>
              <a:solidFill>
                <a:srgbClr val="C00000"/>
              </a:solidFill>
              <a:effectLst/>
              <a:uLnTx/>
              <a:uFillTx/>
              <a:latin typeface="Calibri"/>
              <a:ea typeface="ＭＳ Ｐゴシック" charset="0"/>
            </a:endParaRPr>
          </a:p>
          <a:p>
            <a:pPr marL="285750" indent="-285750">
              <a:buFont typeface="Arial" panose="020B0604020202020204" pitchFamily="34" charset="0"/>
              <a:buChar char="•"/>
              <a:defRPr/>
            </a:pPr>
            <a:r>
              <a:rPr kumimoji="0" lang="en-BE" sz="1400" b="1" i="0" u="none" strike="noStrike" kern="1200" cap="none" spc="0" normalizeH="0" baseline="0" noProof="0" dirty="0">
                <a:ln>
                  <a:noFill/>
                </a:ln>
                <a:solidFill>
                  <a:srgbClr val="C00000"/>
                </a:solidFill>
                <a:effectLst/>
                <a:highlight>
                  <a:srgbClr val="FFE7D2"/>
                </a:highlight>
                <a:uLnTx/>
                <a:uFillTx/>
                <a:latin typeface="Calibri"/>
                <a:ea typeface="ＭＳ Ｐゴシック" charset="0"/>
              </a:rPr>
              <a:t>Expected Outcome</a:t>
            </a:r>
            <a:endParaRPr kumimoji="0" lang="en-BE" sz="1400" b="1" i="0" u="none" strike="noStrike" kern="1200" cap="none" spc="0" normalizeH="0" baseline="0" noProof="0" dirty="0">
              <a:ln>
                <a:noFill/>
              </a:ln>
              <a:solidFill>
                <a:srgbClr val="C00000"/>
              </a:solidFill>
              <a:effectLst/>
              <a:uLnTx/>
              <a:uFillTx/>
              <a:latin typeface="Calibri"/>
              <a:ea typeface="ＭＳ Ｐゴシック" charset="0"/>
            </a:endParaRPr>
          </a:p>
          <a:p>
            <a:pPr marL="582613" indent="-134938">
              <a:buFont typeface="Courier New" panose="02070309020205020404" pitchFamily="49" charset="0"/>
              <a:buChar char="o"/>
              <a:defRPr/>
            </a:pPr>
            <a:r>
              <a:rPr lang="en-US" sz="900" i="1" dirty="0">
                <a:solidFill>
                  <a:srgbClr val="0070C0"/>
                </a:solidFill>
                <a:latin typeface="Calibri"/>
              </a:rPr>
              <a:t>Reduction of environmental impacts (including climate-related)</a:t>
            </a:r>
          </a:p>
          <a:p>
            <a:pPr marL="582613" indent="-134938">
              <a:buFont typeface="Courier New" panose="02070309020205020404" pitchFamily="49" charset="0"/>
              <a:buChar char="o"/>
              <a:defRPr/>
            </a:pPr>
            <a:r>
              <a:rPr lang="en-US" sz="900" i="1" dirty="0" err="1">
                <a:solidFill>
                  <a:srgbClr val="0070C0"/>
                </a:solidFill>
                <a:latin typeface="Calibri"/>
              </a:rPr>
              <a:t>Optimisation</a:t>
            </a:r>
            <a:r>
              <a:rPr lang="en-US" sz="900" i="1" dirty="0">
                <a:solidFill>
                  <a:srgbClr val="0070C0"/>
                </a:solidFill>
                <a:latin typeface="Calibri"/>
              </a:rPr>
              <a:t> of resource and energy consumption integrated through the full life cycle of  research infrastructures</a:t>
            </a:r>
          </a:p>
          <a:p>
            <a:pPr marL="582613" indent="-134938">
              <a:buFont typeface="Courier New" panose="02070309020205020404" pitchFamily="49" charset="0"/>
              <a:buChar char="o"/>
              <a:defRPr/>
            </a:pPr>
            <a:r>
              <a:rPr lang="en-US" sz="900" i="1" dirty="0">
                <a:solidFill>
                  <a:srgbClr val="0070C0"/>
                </a:solidFill>
                <a:latin typeface="Calibri"/>
              </a:rPr>
              <a:t>Increased long-term sustainability of European research infrastructures </a:t>
            </a:r>
          </a:p>
          <a:p>
            <a:pPr marL="312738" marR="0" lvl="0" indent="0" algn="l" defTabSz="914400" rtl="0" eaLnBrk="1" fontAlgn="base" latinLnBrk="0" hangingPunct="1">
              <a:lnSpc>
                <a:spcPct val="100000"/>
              </a:lnSpc>
              <a:spcBef>
                <a:spcPct val="0"/>
              </a:spcBef>
              <a:spcAft>
                <a:spcPct val="0"/>
              </a:spcAft>
              <a:buClrTx/>
              <a:buSzTx/>
              <a:buFontTx/>
              <a:buNone/>
              <a:tabLst/>
              <a:defRPr/>
            </a:pPr>
            <a:endParaRPr kumimoji="0" lang="en-BE" sz="500" b="0" i="0" u="none" strike="noStrike" kern="1200" cap="none" spc="0" normalizeH="0" baseline="0" noProof="0" dirty="0">
              <a:ln>
                <a:noFill/>
              </a:ln>
              <a:solidFill>
                <a:srgbClr val="E7E6E6">
                  <a:lumMod val="50000"/>
                </a:srgbClr>
              </a:solidFill>
              <a:effectLst/>
              <a:uLnTx/>
              <a:uFillTx/>
              <a:latin typeface="Calibri"/>
              <a:ea typeface="ＭＳ Ｐゴシック" charset="0"/>
            </a:endParaRPr>
          </a:p>
          <a:p>
            <a:pPr marL="285750" indent="-285750">
              <a:buFont typeface="Arial" panose="020B0604020202020204" pitchFamily="34" charset="0"/>
              <a:buChar char="•"/>
              <a:defRPr/>
            </a:pPr>
            <a:r>
              <a:rPr kumimoji="0" lang="en-BE" sz="1400" b="1" i="0" u="none" strike="noStrike" kern="1200" cap="none" spc="0" normalizeH="0" baseline="0" noProof="0" dirty="0">
                <a:ln>
                  <a:noFill/>
                </a:ln>
                <a:solidFill>
                  <a:srgbClr val="C00000"/>
                </a:solidFill>
                <a:effectLst/>
                <a:highlight>
                  <a:srgbClr val="FFE7D2"/>
                </a:highlight>
                <a:uLnTx/>
                <a:uFillTx/>
                <a:latin typeface="Calibri"/>
                <a:ea typeface="ＭＳ Ｐゴシック" charset="0"/>
              </a:rPr>
              <a:t>Scope</a:t>
            </a:r>
            <a:endParaRPr kumimoji="0" lang="en-BE" sz="1800" b="1" i="0" u="none" strike="noStrike" kern="1200" cap="none" spc="0" normalizeH="0" baseline="0" noProof="0" dirty="0">
              <a:ln>
                <a:noFill/>
              </a:ln>
              <a:solidFill>
                <a:srgbClr val="C00000"/>
              </a:solidFill>
              <a:effectLst/>
              <a:uLnTx/>
              <a:uFillTx/>
              <a:latin typeface="Calibri"/>
              <a:ea typeface="ＭＳ Ｐゴシック" charset="0"/>
            </a:endParaRPr>
          </a:p>
          <a:p>
            <a:pPr marL="582613" lvl="3" indent="-134938">
              <a:buFont typeface="Courier New" panose="02070309020205020404" pitchFamily="49" charset="0"/>
              <a:buChar char="o"/>
              <a:defRPr/>
            </a:pPr>
            <a:r>
              <a:rPr lang="en-US" sz="900" i="1" dirty="0">
                <a:solidFill>
                  <a:srgbClr val="0070C0"/>
                </a:solidFill>
                <a:latin typeface="Calibri"/>
              </a:rPr>
              <a:t>The aim of this topic is to deliver innovative technologies and solutions which reduce the environmental and climate footprint of RIs through the full life cycle of research infrastructures. Proposals should identify common methodologies, among the concerned RIs, to assess environmental impact and strategies to reduce it, as well as efficiency gains in the broader ecosystem. </a:t>
            </a:r>
          </a:p>
          <a:p>
            <a:pPr marL="582613" lvl="3" indent="-134938">
              <a:buFont typeface="Courier New" panose="02070309020205020404" pitchFamily="49" charset="0"/>
              <a:buChar char="o"/>
              <a:defRPr/>
            </a:pPr>
            <a:r>
              <a:rPr lang="en-US" sz="900" i="1" dirty="0">
                <a:solidFill>
                  <a:srgbClr val="0070C0"/>
                </a:solidFill>
                <a:latin typeface="Calibri"/>
              </a:rPr>
              <a:t>Proposals should address the following aspects, as relevant: </a:t>
            </a:r>
          </a:p>
          <a:p>
            <a:pPr marL="1039526" lvl="4" indent="-134938">
              <a:buFont typeface="Courier New" panose="02070309020205020404" pitchFamily="49" charset="0"/>
              <a:buChar char="o"/>
              <a:defRPr/>
            </a:pPr>
            <a:r>
              <a:rPr lang="en-US" sz="900" i="1" dirty="0">
                <a:solidFill>
                  <a:srgbClr val="0070C0"/>
                </a:solidFill>
                <a:latin typeface="Calibri"/>
              </a:rPr>
              <a:t>new technologies and solutions for research infrastructures enabling transformative resource efficiency (e.g. energy consumption) and reduction of environmental (including climate-related) impacts, including, when relevant, more sustainable and efficient ways of collecting, processing and providing access to data; </a:t>
            </a:r>
          </a:p>
          <a:p>
            <a:pPr marL="1039526" lvl="4" indent="-134938">
              <a:buFont typeface="Courier New" panose="02070309020205020404" pitchFamily="49" charset="0"/>
              <a:buChar char="o"/>
              <a:defRPr/>
            </a:pPr>
            <a:r>
              <a:rPr lang="en-US" sz="900" i="1" dirty="0">
                <a:solidFill>
                  <a:srgbClr val="0070C0"/>
                </a:solidFill>
                <a:latin typeface="Calibri"/>
              </a:rPr>
              <a:t>validation and prototyping; </a:t>
            </a:r>
          </a:p>
          <a:p>
            <a:pPr marL="1039526" lvl="4" indent="-134938">
              <a:buFont typeface="Courier New" panose="02070309020205020404" pitchFamily="49" charset="0"/>
              <a:buChar char="o"/>
              <a:defRPr/>
            </a:pPr>
            <a:r>
              <a:rPr lang="en-US" sz="900" i="1" dirty="0">
                <a:solidFill>
                  <a:srgbClr val="0070C0"/>
                </a:solidFill>
                <a:latin typeface="Calibri"/>
              </a:rPr>
              <a:t>training of RI staff for the operation and use of the new solutions; </a:t>
            </a:r>
          </a:p>
          <a:p>
            <a:pPr marL="1039526" lvl="4" indent="-134938">
              <a:buFont typeface="Courier New" panose="02070309020205020404" pitchFamily="49" charset="0"/>
              <a:buChar char="o"/>
              <a:defRPr/>
            </a:pPr>
            <a:r>
              <a:rPr lang="en-US" sz="900" i="1" dirty="0">
                <a:solidFill>
                  <a:srgbClr val="0070C0"/>
                </a:solidFill>
                <a:latin typeface="Calibri"/>
              </a:rPr>
              <a:t>action plans to deploy the new developments at wider scale and ensure their sustainability; </a:t>
            </a:r>
          </a:p>
          <a:p>
            <a:pPr marL="1039526" lvl="4" indent="-134938">
              <a:buFont typeface="Courier New" panose="02070309020205020404" pitchFamily="49" charset="0"/>
              <a:buChar char="o"/>
              <a:defRPr/>
            </a:pPr>
            <a:r>
              <a:rPr lang="en-US" sz="900" i="1" dirty="0">
                <a:solidFill>
                  <a:srgbClr val="0070C0"/>
                </a:solidFill>
                <a:latin typeface="Calibri"/>
              </a:rPr>
              <a:t>measures to ensure an environmentally effective integration of the solutions in the local contexts; </a:t>
            </a:r>
          </a:p>
          <a:p>
            <a:pPr marL="1039526" lvl="4" indent="-134938">
              <a:buFont typeface="Courier New" panose="02070309020205020404" pitchFamily="49" charset="0"/>
              <a:buChar char="o"/>
              <a:defRPr/>
            </a:pPr>
            <a:r>
              <a:rPr lang="en-US" sz="900" i="1" dirty="0">
                <a:solidFill>
                  <a:srgbClr val="0070C0"/>
                </a:solidFill>
                <a:latin typeface="Calibri"/>
              </a:rPr>
              <a:t>societal engagement to foster acceptance of the solutions in the local and regional communities. </a:t>
            </a:r>
          </a:p>
        </p:txBody>
      </p:sp>
      <p:sp>
        <p:nvSpPr>
          <p:cNvPr id="4" name="TextBox 3">
            <a:extLst>
              <a:ext uri="{FF2B5EF4-FFF2-40B4-BE49-F238E27FC236}">
                <a16:creationId xmlns:a16="http://schemas.microsoft.com/office/drawing/2014/main" id="{53529958-261E-CD9A-9315-5443C1904E66}"/>
              </a:ext>
            </a:extLst>
          </p:cNvPr>
          <p:cNvSpPr txBox="1"/>
          <p:nvPr/>
        </p:nvSpPr>
        <p:spPr>
          <a:xfrm>
            <a:off x="7112540" y="996374"/>
            <a:ext cx="1532214" cy="369332"/>
          </a:xfrm>
          <a:prstGeom prst="rect">
            <a:avLst/>
          </a:prstGeom>
          <a:solidFill>
            <a:schemeClr val="accent5">
              <a:lumMod val="20000"/>
              <a:lumOff val="80000"/>
            </a:schemeClr>
          </a:solidFill>
        </p:spPr>
        <p:txBody>
          <a:bodyPr wrap="none" rtlCol="0">
            <a:spAutoFit/>
          </a:bodyPr>
          <a:lstStyle/>
          <a:p>
            <a:r>
              <a:rPr lang="en-BE" b="1" dirty="0">
                <a:solidFill>
                  <a:srgbClr val="0070C0"/>
                </a:solidFill>
                <a:latin typeface="+mn-lt"/>
              </a:rPr>
              <a:t>REGULATIONS</a:t>
            </a:r>
          </a:p>
        </p:txBody>
      </p:sp>
      <p:sp>
        <p:nvSpPr>
          <p:cNvPr id="5" name="TextBox 4">
            <a:extLst>
              <a:ext uri="{FF2B5EF4-FFF2-40B4-BE49-F238E27FC236}">
                <a16:creationId xmlns:a16="http://schemas.microsoft.com/office/drawing/2014/main" id="{E0BD6B39-875B-5A99-0751-08424B464F35}"/>
              </a:ext>
            </a:extLst>
          </p:cNvPr>
          <p:cNvSpPr txBox="1"/>
          <p:nvPr/>
        </p:nvSpPr>
        <p:spPr>
          <a:xfrm rot="21171378">
            <a:off x="556259" y="804916"/>
            <a:ext cx="8031480" cy="2954655"/>
          </a:xfrm>
          <a:prstGeom prst="rect">
            <a:avLst/>
          </a:prstGeom>
          <a:solidFill>
            <a:schemeClr val="accent2">
              <a:lumMod val="20000"/>
              <a:lumOff val="80000"/>
            </a:schemeClr>
          </a:solidFill>
          <a:ln w="57150">
            <a:solidFill>
              <a:srgbClr val="C000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chemeClr val="tx1">
                  <a:lumMod val="75000"/>
                  <a:lumOff val="25000"/>
                </a:schemeClr>
              </a:solidFill>
              <a:effectLst/>
              <a:uLnTx/>
              <a:uFillTx/>
              <a:latin typeface="Calibri"/>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GB" sz="2000" b="1" dirty="0">
                <a:solidFill>
                  <a:schemeClr val="tx1">
                    <a:lumMod val="75000"/>
                    <a:lumOff val="25000"/>
                  </a:schemeClr>
                </a:solidFill>
                <a:latin typeface="Calibri"/>
              </a:rPr>
              <a:t>A</a:t>
            </a:r>
            <a:r>
              <a:rPr kumimoji="0" lang="en-GB" sz="2000" b="1" i="0" u="none" strike="noStrike" kern="1200" cap="none" spc="0" normalizeH="0" baseline="0" noProof="0" dirty="0">
                <a:ln>
                  <a:noFill/>
                </a:ln>
                <a:solidFill>
                  <a:schemeClr val="tx1">
                    <a:lumMod val="75000"/>
                    <a:lumOff val="25000"/>
                  </a:schemeClr>
                </a:solidFill>
                <a:effectLst/>
                <a:uLnTx/>
                <a:uFillTx/>
                <a:latin typeface="Calibri"/>
                <a:ea typeface="ＭＳ Ｐゴシック" charset="0"/>
              </a:rPr>
              <a:t> strong </a:t>
            </a:r>
            <a:r>
              <a:rPr lang="en-GB" sz="2000" b="1" dirty="0">
                <a:solidFill>
                  <a:schemeClr val="tx1">
                    <a:lumMod val="75000"/>
                    <a:lumOff val="25000"/>
                  </a:schemeClr>
                </a:solidFill>
                <a:latin typeface="Calibri"/>
              </a:rPr>
              <a:t>and broad impact with a</a:t>
            </a:r>
            <a:r>
              <a:rPr kumimoji="0" lang="en-GB" sz="2000" b="1" i="0" u="none" strike="noStrike" kern="1200" cap="none" spc="0" normalizeH="0" baseline="0" noProof="0" dirty="0">
                <a:ln>
                  <a:noFill/>
                </a:ln>
                <a:solidFill>
                  <a:schemeClr val="tx1">
                    <a:lumMod val="75000"/>
                    <a:lumOff val="25000"/>
                  </a:schemeClr>
                </a:solidFill>
                <a:effectLst/>
                <a:uLnTx/>
                <a:uFillTx/>
                <a:latin typeface="Calibri"/>
                <a:ea typeface="ＭＳ Ｐゴシック" charset="0"/>
              </a:rPr>
              <a:t> 5M EUR EU-project</a:t>
            </a:r>
          </a:p>
          <a:p>
            <a:pPr algn="ctr">
              <a:defRPr/>
            </a:pPr>
            <a:r>
              <a:rPr lang="en-GB" sz="1400" i="1" dirty="0">
                <a:solidFill>
                  <a:schemeClr val="bg2">
                    <a:lumMod val="50000"/>
                  </a:schemeClr>
                </a:solidFill>
                <a:latin typeface="Calibri"/>
              </a:rPr>
              <a:t>d</a:t>
            </a:r>
            <a:r>
              <a:rPr kumimoji="0" lang="en-GB" sz="1400" i="1" u="none" strike="noStrike" kern="1200" cap="none" spc="0" normalizeH="0" baseline="0" noProof="0" dirty="0" err="1">
                <a:ln>
                  <a:noFill/>
                </a:ln>
                <a:solidFill>
                  <a:schemeClr val="bg2">
                    <a:lumMod val="50000"/>
                  </a:schemeClr>
                </a:solidFill>
                <a:effectLst/>
                <a:uLnTx/>
                <a:uFillTx/>
                <a:latin typeface="Calibri"/>
                <a:ea typeface="ＭＳ Ｐゴシック" charset="0"/>
              </a:rPr>
              <a:t>evelop</a:t>
            </a:r>
            <a:r>
              <a:rPr kumimoji="0" lang="en-GB" sz="1400" i="1" u="none" strike="noStrike" kern="1200" cap="none" spc="0" normalizeH="0" baseline="0" noProof="0" dirty="0">
                <a:ln>
                  <a:noFill/>
                </a:ln>
                <a:solidFill>
                  <a:schemeClr val="bg2">
                    <a:lumMod val="50000"/>
                  </a:schemeClr>
                </a:solidFill>
                <a:effectLst/>
                <a:uLnTx/>
                <a:uFillTx/>
                <a:latin typeface="Calibri"/>
                <a:ea typeface="ＭＳ Ｐゴシック" charset="0"/>
              </a:rPr>
              <a:t> an impactful and well-motivated project that is also a catalyser for </a:t>
            </a:r>
          </a:p>
          <a:p>
            <a:pPr algn="ctr">
              <a:defRPr/>
            </a:pPr>
            <a:r>
              <a:rPr kumimoji="0" lang="en-GB" sz="1400" i="1" u="none" strike="noStrike" kern="1200" cap="none" spc="0" normalizeH="0" baseline="0" noProof="0" dirty="0">
                <a:ln>
                  <a:noFill/>
                </a:ln>
                <a:solidFill>
                  <a:schemeClr val="bg2">
                    <a:lumMod val="50000"/>
                  </a:schemeClr>
                </a:solidFill>
                <a:effectLst/>
                <a:uLnTx/>
                <a:uFillTx/>
                <a:latin typeface="Calibri"/>
                <a:ea typeface="ＭＳ Ｐゴシック" charset="0"/>
              </a:rPr>
              <a:t>the implementation of the </a:t>
            </a:r>
            <a:r>
              <a:rPr lang="en-GB" sz="1400" i="1" dirty="0">
                <a:solidFill>
                  <a:schemeClr val="bg2">
                    <a:lumMod val="50000"/>
                  </a:schemeClr>
                </a:solidFill>
                <a:latin typeface="Calibri"/>
              </a:rPr>
              <a:t>Accelerator R&amp;D Roadmap</a:t>
            </a:r>
          </a:p>
          <a:p>
            <a:pPr algn="ctr">
              <a:defRPr/>
            </a:pPr>
            <a:endParaRPr kumimoji="0" lang="en-GB" sz="1400" i="1" u="none" strike="noStrike" kern="1200" cap="none" spc="0" normalizeH="0" baseline="0" noProof="0" dirty="0">
              <a:ln>
                <a:noFill/>
              </a:ln>
              <a:solidFill>
                <a:schemeClr val="bg2">
                  <a:lumMod val="50000"/>
                </a:schemeClr>
              </a:solidFill>
              <a:effectLst/>
              <a:uLnTx/>
              <a:uFillTx/>
              <a:latin typeface="Calibri"/>
              <a:ea typeface="ＭＳ Ｐゴシック" charset="0"/>
            </a:endParaRPr>
          </a:p>
          <a:p>
            <a:pPr algn="ctr">
              <a:defRPr/>
            </a:pPr>
            <a:r>
              <a:rPr lang="en-GB" sz="1600" b="1" i="1" u="sng" dirty="0">
                <a:solidFill>
                  <a:srgbClr val="C00000"/>
                </a:solidFill>
                <a:highlight>
                  <a:srgbClr val="FFFF00"/>
                </a:highlight>
                <a:latin typeface="Calibri"/>
              </a:rPr>
              <a:t>Goal</a:t>
            </a:r>
            <a:r>
              <a:rPr lang="en-GB" sz="1600" b="1" i="1" dirty="0">
                <a:solidFill>
                  <a:srgbClr val="C00000"/>
                </a:solidFill>
                <a:highlight>
                  <a:srgbClr val="FFFF00"/>
                </a:highlight>
                <a:latin typeface="Calibri"/>
              </a:rPr>
              <a:t>: develop, prototype and validate the essential energy-saving and energy-recovery SRF technologies to potentially retrofit existing Research Infrastructures and integrate in the design of a novel sustainable LINAC cryomodule with a broad portfolio of future applications in industry and at accelerator Research Infrastructures (RIs)</a:t>
            </a:r>
          </a:p>
          <a:p>
            <a:pPr algn="ctr">
              <a:defRPr/>
            </a:pPr>
            <a:endParaRPr lang="en-GB" sz="1600" b="1" i="1" dirty="0">
              <a:solidFill>
                <a:srgbClr val="C00000"/>
              </a:solidFill>
              <a:highlight>
                <a:srgbClr val="FFFF00"/>
              </a:highlight>
              <a:latin typeface="Calibri"/>
            </a:endParaRPr>
          </a:p>
          <a:p>
            <a:pPr algn="ctr">
              <a:defRPr/>
            </a:pPr>
            <a:r>
              <a:rPr lang="en-GB" sz="1600" b="1" i="1" dirty="0">
                <a:solidFill>
                  <a:srgbClr val="C00000"/>
                </a:solidFill>
                <a:latin typeface="Calibri"/>
              </a:rPr>
              <a:t>Sustain the impactful 20</a:t>
            </a:r>
            <a:r>
              <a:rPr lang="en-GB" sz="1600" b="1" i="1" baseline="30000" dirty="0">
                <a:solidFill>
                  <a:srgbClr val="C00000"/>
                </a:solidFill>
                <a:latin typeface="Calibri"/>
              </a:rPr>
              <a:t>th</a:t>
            </a:r>
            <a:r>
              <a:rPr lang="en-GB" sz="1600" b="1" i="1" dirty="0">
                <a:solidFill>
                  <a:srgbClr val="C00000"/>
                </a:solidFill>
                <a:latin typeface="Calibri"/>
              </a:rPr>
              <a:t>-century accelerator applications into an energy-low 21</a:t>
            </a:r>
            <a:r>
              <a:rPr lang="en-GB" sz="1600" b="1" i="1" baseline="30000" dirty="0">
                <a:solidFill>
                  <a:srgbClr val="C00000"/>
                </a:solidFill>
                <a:latin typeface="Calibri"/>
              </a:rPr>
              <a:t>st</a:t>
            </a:r>
            <a:r>
              <a:rPr lang="en-GB" sz="1600" b="1" i="1" dirty="0">
                <a:solidFill>
                  <a:srgbClr val="C00000"/>
                </a:solidFill>
                <a:latin typeface="Calibri"/>
              </a:rPr>
              <a:t> century!</a:t>
            </a:r>
          </a:p>
          <a:p>
            <a:pPr algn="ctr">
              <a:defRPr/>
            </a:pPr>
            <a:endParaRPr kumimoji="0" lang="en-GB" sz="1400" i="1" u="none" strike="noStrike" kern="1200" cap="none" spc="0" normalizeH="0" baseline="0" noProof="0" dirty="0">
              <a:ln>
                <a:noFill/>
              </a:ln>
              <a:solidFill>
                <a:schemeClr val="bg2">
                  <a:lumMod val="50000"/>
                </a:schemeClr>
              </a:solidFill>
              <a:effectLst/>
              <a:uLnTx/>
              <a:uFillTx/>
              <a:latin typeface="Calibri"/>
              <a:ea typeface="ＭＳ Ｐゴシック" charset="0"/>
            </a:endParaRPr>
          </a:p>
        </p:txBody>
      </p:sp>
    </p:spTree>
    <p:extLst>
      <p:ext uri="{BB962C8B-B14F-4D97-AF65-F5344CB8AC3E}">
        <p14:creationId xmlns:p14="http://schemas.microsoft.com/office/powerpoint/2010/main" val="464640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62D044-6F0C-A44C-85FD-2657997C64DC}" type="slidenum">
              <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endParaRPr>
          </a:p>
        </p:txBody>
      </p:sp>
      <p:sp>
        <p:nvSpPr>
          <p:cNvPr id="2" name="TextBox 1">
            <a:extLst>
              <a:ext uri="{FF2B5EF4-FFF2-40B4-BE49-F238E27FC236}">
                <a16:creationId xmlns:a16="http://schemas.microsoft.com/office/drawing/2014/main" id="{10ABEB7F-FC0C-41E0-2487-35842A7844DA}"/>
              </a:ext>
            </a:extLst>
          </p:cNvPr>
          <p:cNvSpPr txBox="1"/>
          <p:nvPr/>
        </p:nvSpPr>
        <p:spPr>
          <a:xfrm>
            <a:off x="152400" y="57150"/>
            <a:ext cx="8839200"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chemeClr val="tx1">
                    <a:lumMod val="75000"/>
                    <a:lumOff val="25000"/>
                  </a:schemeClr>
                </a:solidFill>
                <a:effectLst/>
                <a:uLnTx/>
                <a:uFillTx/>
                <a:latin typeface="Calibri"/>
                <a:ea typeface="ＭＳ Ｐゴシック" charset="0"/>
              </a:rPr>
              <a:t>“Innovate for Sustainable Accelerating Systems” – </a:t>
            </a:r>
            <a:r>
              <a:rPr kumimoji="0" lang="en-GB" sz="2000" b="1" i="1" u="none" strike="noStrike" kern="1200" cap="none" spc="0" normalizeH="0" baseline="0" noProof="0" dirty="0">
                <a:ln>
                  <a:noFill/>
                </a:ln>
                <a:solidFill>
                  <a:srgbClr val="FF0000"/>
                </a:solidFill>
                <a:effectLst/>
                <a:uLnTx/>
                <a:uFillTx/>
                <a:latin typeface="Calibri"/>
                <a:ea typeface="ＭＳ Ｐゴシック" charset="0"/>
              </a:rPr>
              <a:t>brief abstract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2400" b="1" i="0" u="none" strike="noStrike" kern="1200" cap="none" spc="0" normalizeH="0" baseline="0" noProof="0" dirty="0">
              <a:ln>
                <a:noFill/>
              </a:ln>
              <a:solidFill>
                <a:srgbClr val="0070C0"/>
              </a:solidFill>
              <a:effectLst/>
              <a:uLnTx/>
              <a:uFillTx/>
              <a:latin typeface="Calibri"/>
              <a:ea typeface="ＭＳ Ｐゴシック" charset="0"/>
            </a:endParaRPr>
          </a:p>
        </p:txBody>
      </p:sp>
      <p:sp>
        <p:nvSpPr>
          <p:cNvPr id="6" name="TextBox 5">
            <a:extLst>
              <a:ext uri="{FF2B5EF4-FFF2-40B4-BE49-F238E27FC236}">
                <a16:creationId xmlns:a16="http://schemas.microsoft.com/office/drawing/2014/main" id="{E608E728-1B88-E49A-8F2F-B3D083172C1D}"/>
              </a:ext>
            </a:extLst>
          </p:cNvPr>
          <p:cNvSpPr txBox="1"/>
          <p:nvPr/>
        </p:nvSpPr>
        <p:spPr>
          <a:xfrm>
            <a:off x="381000" y="590550"/>
            <a:ext cx="8458200" cy="1441548"/>
          </a:xfrm>
          <a:prstGeom prst="rect">
            <a:avLst/>
          </a:prstGeom>
          <a:noFill/>
        </p:spPr>
        <p:txBody>
          <a:bodyPr wrap="square" rtlCol="0">
            <a:spAutoFit/>
          </a:bodyPr>
          <a:lstStyle/>
          <a:p>
            <a:pPr>
              <a:lnSpc>
                <a:spcPts val="1500"/>
              </a:lnSpc>
            </a:pPr>
            <a:r>
              <a:rPr lang="en-BE" sz="2000" b="1" dirty="0">
                <a:solidFill>
                  <a:srgbClr val="FF0000"/>
                </a:solidFill>
                <a:latin typeface="+mn-lt"/>
              </a:rPr>
              <a:t>AMBITION</a:t>
            </a:r>
            <a:r>
              <a:rPr lang="en-BE" sz="2000" dirty="0">
                <a:solidFill>
                  <a:srgbClr val="0070C0"/>
                </a:solidFill>
                <a:latin typeface="+mn-lt"/>
              </a:rPr>
              <a:t> –  </a:t>
            </a:r>
            <a:r>
              <a:rPr lang="en-GB" sz="1500" dirty="0">
                <a:solidFill>
                  <a:srgbClr val="0070C0"/>
                </a:solidFill>
                <a:latin typeface="+mn-lt"/>
              </a:rPr>
              <a:t>With the ambition to maintain the attractiveness and competitiveness of European research infrastructures and to enable Europe’s Green Deal, we propose to Innovate for Sustainable Accelerating Systems (</a:t>
            </a:r>
            <a:r>
              <a:rPr lang="en-GB" sz="1500" dirty="0" err="1">
                <a:solidFill>
                  <a:srgbClr val="0070C0"/>
                </a:solidFill>
                <a:latin typeface="+mn-lt"/>
              </a:rPr>
              <a:t>iSAS</a:t>
            </a:r>
            <a:r>
              <a:rPr lang="en-GB" sz="1500" dirty="0">
                <a:solidFill>
                  <a:srgbClr val="0070C0"/>
                </a:solidFill>
                <a:latin typeface="+mn-lt"/>
              </a:rPr>
              <a:t>) by establishing enhanced collaboration in the field to broaden, expedite and amplify the development and impact of novel energy-saving technologies to accelerate particles. The objective of </a:t>
            </a:r>
            <a:r>
              <a:rPr lang="en-GB" sz="1500" dirty="0" err="1">
                <a:solidFill>
                  <a:srgbClr val="0070C0"/>
                </a:solidFill>
                <a:latin typeface="+mn-lt"/>
              </a:rPr>
              <a:t>iSAS</a:t>
            </a:r>
            <a:r>
              <a:rPr lang="en-GB" sz="1500" dirty="0">
                <a:solidFill>
                  <a:srgbClr val="0070C0"/>
                </a:solidFill>
                <a:latin typeface="+mn-lt"/>
              </a:rPr>
              <a:t> is to innovate those technologies related to the cryomodule that have been identified as being a common core of SRF accelerating systems and that have the largest leverage for energy savings with a view to minimizing the intrinsic energy consumption in all phases of operation. </a:t>
            </a:r>
          </a:p>
        </p:txBody>
      </p:sp>
      <p:sp>
        <p:nvSpPr>
          <p:cNvPr id="3" name="TextBox 2">
            <a:extLst>
              <a:ext uri="{FF2B5EF4-FFF2-40B4-BE49-F238E27FC236}">
                <a16:creationId xmlns:a16="http://schemas.microsoft.com/office/drawing/2014/main" id="{6E245166-DAC5-39A5-3A95-E8F458BBDA94}"/>
              </a:ext>
            </a:extLst>
          </p:cNvPr>
          <p:cNvSpPr txBox="1"/>
          <p:nvPr/>
        </p:nvSpPr>
        <p:spPr>
          <a:xfrm>
            <a:off x="381000" y="1875256"/>
            <a:ext cx="8229600" cy="2372894"/>
          </a:xfrm>
          <a:prstGeom prst="rect">
            <a:avLst/>
          </a:prstGeom>
          <a:noFill/>
        </p:spPr>
        <p:txBody>
          <a:bodyPr wrap="square" rtlCol="0">
            <a:spAutoFit/>
          </a:bodyPr>
          <a:lstStyle/>
          <a:p>
            <a:pPr>
              <a:lnSpc>
                <a:spcPts val="1500"/>
              </a:lnSpc>
            </a:pPr>
            <a:endParaRPr lang="en-GB" sz="600" dirty="0">
              <a:solidFill>
                <a:srgbClr val="0070C0"/>
              </a:solidFill>
              <a:latin typeface="+mn-lt"/>
            </a:endParaRPr>
          </a:p>
          <a:p>
            <a:pPr>
              <a:lnSpc>
                <a:spcPts val="1500"/>
              </a:lnSpc>
            </a:pPr>
            <a:r>
              <a:rPr lang="en-GB" sz="2000" b="1" dirty="0">
                <a:solidFill>
                  <a:srgbClr val="FF0000"/>
                </a:solidFill>
                <a:latin typeface="+mn-lt"/>
              </a:rPr>
              <a:t>METHODOLOGY</a:t>
            </a:r>
            <a:r>
              <a:rPr lang="en-GB" sz="2000" dirty="0">
                <a:solidFill>
                  <a:srgbClr val="0070C0"/>
                </a:solidFill>
                <a:latin typeface="+mn-lt"/>
              </a:rPr>
              <a:t> –</a:t>
            </a:r>
            <a:r>
              <a:rPr lang="en-GB" sz="1500" dirty="0">
                <a:solidFill>
                  <a:srgbClr val="0070C0"/>
                </a:solidFill>
                <a:latin typeface="+mn-lt"/>
              </a:rPr>
              <a:t>  Based on a recently established European R&amp;D Roadmap for accelerator technology and based on a collaboration between leading European research institutions and industry, several interconnected technologies will be developed, prototyped, and tested, each enabling significant energy savings on their own in accelerating particles. The collection of energy-saving technologies will be developed with a portfolio of forthcoming applications in mind and to explore energy-saving improvements of existing research infrastructures on the ESFRI Roadmap, for example the ESFRI Landmarks HL-LHC, ESS and </a:t>
            </a:r>
            <a:r>
              <a:rPr lang="en-GB" sz="1500" dirty="0" err="1">
                <a:solidFill>
                  <a:srgbClr val="0070C0"/>
                </a:solidFill>
                <a:latin typeface="+mn-lt"/>
              </a:rPr>
              <a:t>EuXFEL</a:t>
            </a:r>
            <a:r>
              <a:rPr lang="en-GB" sz="1500" dirty="0">
                <a:solidFill>
                  <a:srgbClr val="0070C0"/>
                </a:solidFill>
                <a:latin typeface="+mn-lt"/>
              </a:rPr>
              <a:t>. Considering the developments realised, the new energy-saving technologies will be coherently integrated into the parametric design of a new accelerating system, a LINAC SRF cryomodule, optimised to achieve high beam-power in accelerators with an as low as reasonably possible energy consumption. </a:t>
            </a:r>
          </a:p>
          <a:p>
            <a:pPr>
              <a:lnSpc>
                <a:spcPts val="1500"/>
              </a:lnSpc>
            </a:pPr>
            <a:endParaRPr lang="en-GB" sz="600" dirty="0">
              <a:solidFill>
                <a:srgbClr val="0070C0"/>
              </a:solidFill>
              <a:latin typeface="+mn-lt"/>
            </a:endParaRPr>
          </a:p>
        </p:txBody>
      </p:sp>
      <p:sp>
        <p:nvSpPr>
          <p:cNvPr id="4" name="TextBox 3">
            <a:extLst>
              <a:ext uri="{FF2B5EF4-FFF2-40B4-BE49-F238E27FC236}">
                <a16:creationId xmlns:a16="http://schemas.microsoft.com/office/drawing/2014/main" id="{6797B91B-7B67-17DB-EFF4-4B6CC7F9E547}"/>
              </a:ext>
            </a:extLst>
          </p:cNvPr>
          <p:cNvSpPr txBox="1"/>
          <p:nvPr/>
        </p:nvSpPr>
        <p:spPr>
          <a:xfrm>
            <a:off x="381000" y="3916055"/>
            <a:ext cx="8229600" cy="1246495"/>
          </a:xfrm>
          <a:prstGeom prst="rect">
            <a:avLst/>
          </a:prstGeom>
          <a:noFill/>
        </p:spPr>
        <p:txBody>
          <a:bodyPr wrap="square" rtlCol="0">
            <a:spAutoFit/>
          </a:bodyPr>
          <a:lstStyle/>
          <a:p>
            <a:pPr>
              <a:lnSpc>
                <a:spcPts val="1500"/>
              </a:lnSpc>
            </a:pPr>
            <a:endParaRPr lang="en-GB" sz="600" dirty="0">
              <a:solidFill>
                <a:srgbClr val="0070C0"/>
              </a:solidFill>
              <a:latin typeface="+mn-lt"/>
            </a:endParaRPr>
          </a:p>
          <a:p>
            <a:pPr>
              <a:lnSpc>
                <a:spcPts val="1500"/>
              </a:lnSpc>
            </a:pPr>
            <a:r>
              <a:rPr lang="en-GB" sz="2000" b="1" dirty="0">
                <a:solidFill>
                  <a:srgbClr val="FF0000"/>
                </a:solidFill>
                <a:latin typeface="+mn-lt"/>
              </a:rPr>
              <a:t>IMPACT</a:t>
            </a:r>
            <a:r>
              <a:rPr lang="en-GB" sz="2000" dirty="0">
                <a:solidFill>
                  <a:srgbClr val="0070C0"/>
                </a:solidFill>
                <a:latin typeface="+mn-lt"/>
              </a:rPr>
              <a:t> –</a:t>
            </a:r>
            <a:r>
              <a:rPr lang="en-GB" sz="1500" dirty="0">
                <a:solidFill>
                  <a:srgbClr val="0070C0"/>
                </a:solidFill>
                <a:latin typeface="+mn-lt"/>
              </a:rPr>
              <a:t>  Through inter- and multidisciplinary research that delivers and combines various technologies, it is the long-term ambition of </a:t>
            </a:r>
            <a:r>
              <a:rPr lang="en-GB" sz="1500" dirty="0" err="1">
                <a:solidFill>
                  <a:srgbClr val="0070C0"/>
                </a:solidFill>
                <a:latin typeface="+mn-lt"/>
              </a:rPr>
              <a:t>iSAS</a:t>
            </a:r>
            <a:r>
              <a:rPr lang="en-GB" sz="1500" dirty="0">
                <a:solidFill>
                  <a:srgbClr val="0070C0"/>
                </a:solidFill>
                <a:latin typeface="+mn-lt"/>
              </a:rPr>
              <a:t> technologies to reduce the energy footprint of SRF accelerators in future research infrastructures by half, and even more when the systems are integrated in Energy-Recovery LINACs.</a:t>
            </a:r>
          </a:p>
          <a:p>
            <a:pPr>
              <a:lnSpc>
                <a:spcPts val="1500"/>
              </a:lnSpc>
            </a:pPr>
            <a:endParaRPr lang="en-GB" sz="1400" dirty="0">
              <a:solidFill>
                <a:srgbClr val="0070C0"/>
              </a:solidFill>
              <a:latin typeface="+mn-lt"/>
            </a:endParaRPr>
          </a:p>
        </p:txBody>
      </p:sp>
    </p:spTree>
    <p:extLst>
      <p:ext uri="{BB962C8B-B14F-4D97-AF65-F5344CB8AC3E}">
        <p14:creationId xmlns:p14="http://schemas.microsoft.com/office/powerpoint/2010/main" val="1979854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25F71AB7-074B-1F52-4525-E622288B37B8}"/>
              </a:ext>
            </a:extLst>
          </p:cNvPr>
          <p:cNvGrpSpPr/>
          <p:nvPr/>
        </p:nvGrpSpPr>
        <p:grpSpPr>
          <a:xfrm>
            <a:off x="217407" y="487550"/>
            <a:ext cx="8793986" cy="2585472"/>
            <a:chOff x="217407" y="487550"/>
            <a:chExt cx="8793986" cy="2585472"/>
          </a:xfrm>
        </p:grpSpPr>
        <p:sp>
          <p:nvSpPr>
            <p:cNvPr id="1035" name="Rounded Rectangle 1034">
              <a:extLst>
                <a:ext uri="{FF2B5EF4-FFF2-40B4-BE49-F238E27FC236}">
                  <a16:creationId xmlns:a16="http://schemas.microsoft.com/office/drawing/2014/main" id="{2A30C292-8B24-8A23-6F3C-BAD73B8E0B76}"/>
                </a:ext>
              </a:extLst>
            </p:cNvPr>
            <p:cNvSpPr/>
            <p:nvPr/>
          </p:nvSpPr>
          <p:spPr>
            <a:xfrm>
              <a:off x="217407" y="1777622"/>
              <a:ext cx="8793986" cy="1295400"/>
            </a:xfrm>
            <a:prstGeom prst="roundRect">
              <a:avLst>
                <a:gd name="adj" fmla="val 11160"/>
              </a:avLst>
            </a:prstGeom>
            <a:solidFill>
              <a:schemeClr val="accent5">
                <a:lumMod val="20000"/>
                <a:lumOff val="8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1052" name="TextBox 1051">
              <a:extLst>
                <a:ext uri="{FF2B5EF4-FFF2-40B4-BE49-F238E27FC236}">
                  <a16:creationId xmlns:a16="http://schemas.microsoft.com/office/drawing/2014/main" id="{79BB7065-C253-F814-3317-D36920E1E64E}"/>
                </a:ext>
              </a:extLst>
            </p:cNvPr>
            <p:cNvSpPr txBox="1"/>
            <p:nvPr/>
          </p:nvSpPr>
          <p:spPr>
            <a:xfrm>
              <a:off x="4797344" y="487550"/>
              <a:ext cx="1093569"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a:ea typeface="ＭＳ Ｐゴシック" charset="0"/>
                </a:rPr>
                <a:t>p</a:t>
              </a:r>
              <a:r>
                <a:rPr kumimoji="0" lang="en-BE" sz="1100" b="0" i="0" u="none" strike="noStrike" kern="1200" cap="none" spc="0" normalizeH="0" baseline="0" noProof="0" dirty="0">
                  <a:ln>
                    <a:noFill/>
                  </a:ln>
                  <a:solidFill>
                    <a:prstClr val="white"/>
                  </a:solidFill>
                  <a:effectLst/>
                  <a:uLnTx/>
                  <a:uFillTx/>
                  <a:latin typeface="Calibri"/>
                  <a:ea typeface="ＭＳ Ｐゴシック" charset="0"/>
                </a:rPr>
                <a:t>article therapy</a:t>
              </a:r>
            </a:p>
          </p:txBody>
        </p:sp>
        <p:sp>
          <p:nvSpPr>
            <p:cNvPr id="1055" name="TextBox 1054">
              <a:extLst>
                <a:ext uri="{FF2B5EF4-FFF2-40B4-BE49-F238E27FC236}">
                  <a16:creationId xmlns:a16="http://schemas.microsoft.com/office/drawing/2014/main" id="{278A3EB8-8F4E-3EB7-2118-846B5B6A95CC}"/>
                </a:ext>
              </a:extLst>
            </p:cNvPr>
            <p:cNvSpPr txBox="1"/>
            <p:nvPr/>
          </p:nvSpPr>
          <p:spPr>
            <a:xfrm>
              <a:off x="5689834" y="1150263"/>
              <a:ext cx="1091966"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ＭＳ Ｐゴシック" charset="0"/>
                </a:rPr>
                <a:t>nanometer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ＭＳ Ｐゴシック" charset="0"/>
                </a:rPr>
                <a:t>semiconductors</a:t>
              </a:r>
              <a:endParaRPr kumimoji="0" lang="en-BE" sz="1100" b="0" i="0" u="none" strike="noStrike" kern="1200" cap="none" spc="0" normalizeH="0" baseline="0" noProof="0" dirty="0">
                <a:ln>
                  <a:noFill/>
                </a:ln>
                <a:solidFill>
                  <a:prstClr val="white"/>
                </a:solidFill>
                <a:effectLst/>
                <a:uLnTx/>
                <a:uFillTx/>
                <a:latin typeface="Calibri"/>
                <a:ea typeface="ＭＳ Ｐゴシック" charset="0"/>
              </a:endParaRPr>
            </a:p>
          </p:txBody>
        </p:sp>
      </p:grpSp>
      <p:pic>
        <p:nvPicPr>
          <p:cNvPr id="5" name="Picture 4" descr="The 1rst ESS prototype cryomodule successfully passes the RF power test!">
            <a:extLst>
              <a:ext uri="{FF2B5EF4-FFF2-40B4-BE49-F238E27FC236}">
                <a16:creationId xmlns:a16="http://schemas.microsoft.com/office/drawing/2014/main" id="{7BFF9217-5A5B-0ED0-3AD6-B9A8602D569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7162800" y="1962150"/>
            <a:ext cx="1258341" cy="769250"/>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sp>
        <p:nvSpPr>
          <p:cNvPr id="10" name="Right Arrow 9">
            <a:extLst>
              <a:ext uri="{FF2B5EF4-FFF2-40B4-BE49-F238E27FC236}">
                <a16:creationId xmlns:a16="http://schemas.microsoft.com/office/drawing/2014/main" id="{F577A6A5-D0DB-1DF7-2B49-94181FCA5E24}"/>
              </a:ext>
            </a:extLst>
          </p:cNvPr>
          <p:cNvSpPr/>
          <p:nvPr/>
        </p:nvSpPr>
        <p:spPr>
          <a:xfrm>
            <a:off x="3628794" y="2239518"/>
            <a:ext cx="3381606" cy="484632"/>
          </a:xfrm>
          <a:prstGeom prst="rightArrow">
            <a:avLst>
              <a:gd name="adj1" fmla="val 38208"/>
              <a:gd name="adj2"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B0F0"/>
              </a:solidFill>
            </a:endParaRPr>
          </a:p>
        </p:txBody>
      </p:sp>
      <p:sp>
        <p:nvSpPr>
          <p:cNvPr id="13" name="TextBox 12">
            <a:extLst>
              <a:ext uri="{FF2B5EF4-FFF2-40B4-BE49-F238E27FC236}">
                <a16:creationId xmlns:a16="http://schemas.microsoft.com/office/drawing/2014/main" id="{EBBF6878-CBDA-AC62-7BEF-C68ADEDD11E5}"/>
              </a:ext>
            </a:extLst>
          </p:cNvPr>
          <p:cNvSpPr txBox="1"/>
          <p:nvPr/>
        </p:nvSpPr>
        <p:spPr>
          <a:xfrm>
            <a:off x="3657600" y="1861952"/>
            <a:ext cx="32004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accent5">
                    <a:lumMod val="75000"/>
                  </a:schemeClr>
                </a:solidFill>
                <a:effectLst/>
                <a:uLnTx/>
                <a:uFillTx/>
                <a:latin typeface="Calibri"/>
                <a:ea typeface="ＭＳ Ｐゴシック" charset="0"/>
              </a:rPr>
              <a:t>INNOVATE TECHNOLOGIES TOWARDS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accent5">
                    <a:lumMod val="75000"/>
                  </a:schemeClr>
                </a:solidFill>
                <a:effectLst/>
                <a:uLnTx/>
                <a:uFillTx/>
                <a:latin typeface="Calibri"/>
                <a:ea typeface="ＭＳ Ｐゴシック" charset="0"/>
              </a:rPr>
              <a:t>A SUSTAINABLE ACCELERATING SYSTEM</a:t>
            </a:r>
            <a:endParaRPr kumimoji="0" lang="en-BE" sz="1400" b="1" i="0" u="none" strike="noStrike" kern="1200" cap="none" spc="0" normalizeH="0" baseline="0" noProof="0" dirty="0">
              <a:ln>
                <a:noFill/>
              </a:ln>
              <a:solidFill>
                <a:schemeClr val="accent5">
                  <a:lumMod val="75000"/>
                </a:schemeClr>
              </a:solidFill>
              <a:effectLst/>
              <a:uLnTx/>
              <a:uFillTx/>
              <a:latin typeface="Calibri"/>
              <a:ea typeface="ＭＳ Ｐゴシック" charset="0"/>
            </a:endParaRPr>
          </a:p>
        </p:txBody>
      </p:sp>
      <p:sp>
        <p:nvSpPr>
          <p:cNvPr id="14" name="TextBox 13">
            <a:extLst>
              <a:ext uri="{FF2B5EF4-FFF2-40B4-BE49-F238E27FC236}">
                <a16:creationId xmlns:a16="http://schemas.microsoft.com/office/drawing/2014/main" id="{5FD12830-AE00-7EFC-E607-83246F5EBC3F}"/>
              </a:ext>
            </a:extLst>
          </p:cNvPr>
          <p:cNvSpPr txBox="1"/>
          <p:nvPr/>
        </p:nvSpPr>
        <p:spPr>
          <a:xfrm>
            <a:off x="7167607" y="2729705"/>
            <a:ext cx="1282339" cy="338554"/>
          </a:xfrm>
          <a:prstGeom prst="rect">
            <a:avLst/>
          </a:prstGeom>
          <a:noFill/>
        </p:spPr>
        <p:txBody>
          <a:bodyPr wrap="none" rtlCol="0">
            <a:spAutoFit/>
          </a:bodyPr>
          <a:lstStyle/>
          <a:p>
            <a:r>
              <a:rPr lang="en-BE" sz="1600" dirty="0">
                <a:solidFill>
                  <a:schemeClr val="bg2">
                    <a:lumMod val="50000"/>
                  </a:schemeClr>
                </a:solidFill>
                <a:latin typeface="+mn-lt"/>
              </a:rPr>
              <a:t>NEW DESIGN</a:t>
            </a:r>
          </a:p>
        </p:txBody>
      </p:sp>
      <p:sp>
        <p:nvSpPr>
          <p:cNvPr id="15" name="TextBox 14">
            <a:extLst>
              <a:ext uri="{FF2B5EF4-FFF2-40B4-BE49-F238E27FC236}">
                <a16:creationId xmlns:a16="http://schemas.microsoft.com/office/drawing/2014/main" id="{62F2CB0A-6659-59FF-7DE7-F9D6C6493B61}"/>
              </a:ext>
            </a:extLst>
          </p:cNvPr>
          <p:cNvSpPr txBox="1"/>
          <p:nvPr/>
        </p:nvSpPr>
        <p:spPr>
          <a:xfrm>
            <a:off x="2687900" y="2656188"/>
            <a:ext cx="741100" cy="338554"/>
          </a:xfrm>
          <a:prstGeom prst="rect">
            <a:avLst/>
          </a:prstGeom>
          <a:noFill/>
        </p:spPr>
        <p:txBody>
          <a:bodyPr wrap="none" rtlCol="0">
            <a:spAutoFit/>
          </a:bodyPr>
          <a:lstStyle/>
          <a:p>
            <a:r>
              <a:rPr lang="en-BE" sz="1600" dirty="0">
                <a:solidFill>
                  <a:schemeClr val="bg2">
                    <a:lumMod val="50000"/>
                  </a:schemeClr>
                </a:solidFill>
                <a:latin typeface="+mn-lt"/>
              </a:rPr>
              <a:t>TODAY</a:t>
            </a:r>
          </a:p>
        </p:txBody>
      </p:sp>
      <p:pic>
        <p:nvPicPr>
          <p:cNvPr id="2" name="Picture 3" descr="page16image3199176336">
            <a:extLst>
              <a:ext uri="{FF2B5EF4-FFF2-40B4-BE49-F238E27FC236}">
                <a16:creationId xmlns:a16="http://schemas.microsoft.com/office/drawing/2014/main" id="{358181DE-3D68-170B-3A36-CF108EF0B58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7539" y="1903948"/>
            <a:ext cx="1947661" cy="96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165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62D044-6F0C-A44C-85FD-2657997C64DC}" type="slidenum">
              <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endParaRPr>
          </a:p>
        </p:txBody>
      </p:sp>
      <p:sp>
        <p:nvSpPr>
          <p:cNvPr id="9" name="Shape 8">
            <a:extLst>
              <a:ext uri="{FF2B5EF4-FFF2-40B4-BE49-F238E27FC236}">
                <a16:creationId xmlns:a16="http://schemas.microsoft.com/office/drawing/2014/main" id="{ED7EF711-5CFD-0F43-8A2B-E5AE36A440B5}"/>
              </a:ext>
            </a:extLst>
          </p:cNvPr>
          <p:cNvSpPr/>
          <p:nvPr/>
        </p:nvSpPr>
        <p:spPr>
          <a:xfrm rot="12645207" flipH="1" flipV="1">
            <a:off x="2614774" y="233248"/>
            <a:ext cx="4295452" cy="2467206"/>
          </a:xfrm>
          <a:prstGeom prst="swooshArrow">
            <a:avLst>
              <a:gd name="adj1" fmla="val 7504"/>
              <a:gd name="adj2" fmla="val 19520"/>
            </a:avLst>
          </a:prstGeom>
          <a:solidFill>
            <a:schemeClr val="accent5">
              <a:lumMod val="60000"/>
              <a:lumOff val="4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4" name="Picture 3" descr="Shape&#10;&#10;Description automatically generated with medium confidence">
            <a:extLst>
              <a:ext uri="{FF2B5EF4-FFF2-40B4-BE49-F238E27FC236}">
                <a16:creationId xmlns:a16="http://schemas.microsoft.com/office/drawing/2014/main" id="{D68DCD48-C96E-C0CE-52F0-9C05A9259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008" y="2328365"/>
            <a:ext cx="1190902" cy="1390650"/>
          </a:xfrm>
          <a:prstGeom prst="rect">
            <a:avLst/>
          </a:prstGeom>
        </p:spPr>
      </p:pic>
      <p:sp>
        <p:nvSpPr>
          <p:cNvPr id="6" name="TextBox 5">
            <a:extLst>
              <a:ext uri="{FF2B5EF4-FFF2-40B4-BE49-F238E27FC236}">
                <a16:creationId xmlns:a16="http://schemas.microsoft.com/office/drawing/2014/main" id="{6EA85F83-5ED4-8C73-0B13-924C93348D0F}"/>
              </a:ext>
            </a:extLst>
          </p:cNvPr>
          <p:cNvSpPr txBox="1"/>
          <p:nvPr/>
        </p:nvSpPr>
        <p:spPr>
          <a:xfrm rot="21397457">
            <a:off x="633796" y="694485"/>
            <a:ext cx="8044525" cy="3508653"/>
          </a:xfrm>
          <a:prstGeom prst="rect">
            <a:avLst/>
          </a:prstGeom>
          <a:solidFill>
            <a:schemeClr val="accent5">
              <a:lumMod val="20000"/>
              <a:lumOff val="80000"/>
            </a:schemeClr>
          </a:solidFill>
          <a:ln w="57150">
            <a:solidFill>
              <a:srgbClr val="0070C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Helvetica" pitchFamily="2"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Helvetica" pitchFamily="2" charset="0"/>
                <a:ea typeface="ＭＳ Ｐゴシック" charset="0"/>
              </a:rPr>
              <a:t>The energy efficiency of present and future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Helvetica" pitchFamily="2" charset="0"/>
                <a:ea typeface="ＭＳ Ｐゴシック" charset="0"/>
              </a:rPr>
              <a:t>accelerators […] is and should remain an area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Helvetica" pitchFamily="2" charset="0"/>
                <a:ea typeface="ＭＳ Ｐゴシック" charset="0"/>
              </a:rPr>
              <a:t>requiring constant attention.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1" i="1" u="none" strike="noStrike" kern="1200" cap="none" spc="0" normalizeH="0" baseline="0" noProof="0" dirty="0">
              <a:ln>
                <a:noFill/>
              </a:ln>
              <a:solidFill>
                <a:srgbClr val="0070C0"/>
              </a:solidFill>
              <a:effectLst/>
              <a:uLnTx/>
              <a:uFillTx/>
              <a:latin typeface="Helvetica" pitchFamily="2"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1" u="none" strike="noStrike" kern="1200" cap="none" spc="0" normalizeH="0" baseline="0" noProof="0" dirty="0">
                <a:ln>
                  <a:noFill/>
                </a:ln>
                <a:solidFill>
                  <a:srgbClr val="0070C0"/>
                </a:solidFill>
                <a:effectLst/>
                <a:uLnTx/>
                <a:uFillTx/>
                <a:latin typeface="Helvetica" pitchFamily="2" charset="0"/>
                <a:ea typeface="ＭＳ Ｐゴシック" charset="0"/>
              </a:rPr>
              <a:t>A detailed plan for the […] </a:t>
            </a:r>
            <a:r>
              <a:rPr kumimoji="0" lang="en-GB" sz="2400" b="1" i="1" u="sng" strike="noStrike" kern="1200" cap="none" spc="0" normalizeH="0" baseline="0" noProof="0" dirty="0">
                <a:ln>
                  <a:noFill/>
                </a:ln>
                <a:solidFill>
                  <a:srgbClr val="0070C0"/>
                </a:solidFill>
                <a:effectLst/>
                <a:uLnTx/>
                <a:uFillTx/>
                <a:latin typeface="Helvetica" pitchFamily="2" charset="0"/>
                <a:ea typeface="ＭＳ Ｐゴシック" charset="0"/>
              </a:rPr>
              <a:t>saving and re-use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1" u="sng" strike="noStrike" kern="1200" cap="none" spc="0" normalizeH="0" baseline="0" noProof="0" dirty="0">
                <a:ln>
                  <a:noFill/>
                </a:ln>
                <a:solidFill>
                  <a:srgbClr val="0070C0"/>
                </a:solidFill>
                <a:effectLst/>
                <a:uLnTx/>
                <a:uFillTx/>
                <a:latin typeface="Helvetica" pitchFamily="2" charset="0"/>
                <a:ea typeface="ＭＳ Ｐゴシック" charset="0"/>
              </a:rPr>
              <a:t>energy</a:t>
            </a:r>
            <a:r>
              <a:rPr kumimoji="0" lang="en-GB" sz="2400" b="1" i="1" u="none" strike="noStrike" kern="1200" cap="none" spc="0" normalizeH="0" baseline="0" noProof="0" dirty="0">
                <a:ln>
                  <a:noFill/>
                </a:ln>
                <a:solidFill>
                  <a:srgbClr val="0070C0"/>
                </a:solidFill>
                <a:effectLst/>
                <a:uLnTx/>
                <a:uFillTx/>
                <a:latin typeface="Helvetica" pitchFamily="2" charset="0"/>
                <a:ea typeface="ＭＳ Ｐゴシック" charset="0"/>
              </a:rPr>
              <a:t> should be part of the approval process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1" u="none" strike="noStrike" kern="1200" cap="none" spc="0" normalizeH="0" baseline="0" noProof="0" dirty="0">
                <a:ln>
                  <a:noFill/>
                </a:ln>
                <a:solidFill>
                  <a:srgbClr val="0070C0"/>
                </a:solidFill>
                <a:effectLst/>
                <a:uLnTx/>
                <a:uFillTx/>
                <a:latin typeface="Helvetica" pitchFamily="2" charset="0"/>
                <a:ea typeface="ＭＳ Ｐゴシック" charset="0"/>
              </a:rPr>
              <a:t>for any major project.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1" i="1" u="none" strike="noStrike" kern="1200" cap="none" spc="0" normalizeH="0" baseline="0" noProof="0" dirty="0">
              <a:ln>
                <a:noFill/>
              </a:ln>
              <a:solidFill>
                <a:srgbClr val="0070C0"/>
              </a:solidFill>
              <a:effectLst/>
              <a:uLnTx/>
              <a:uFillTx/>
              <a:latin typeface="Helvetica" pitchFamily="2"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1" u="none" strike="noStrike" kern="1200" cap="none" spc="0" normalizeH="0" baseline="0" noProof="0" dirty="0">
                <a:ln>
                  <a:noFill/>
                </a:ln>
                <a:solidFill>
                  <a:srgbClr val="C00000"/>
                </a:solidFill>
                <a:effectLst/>
                <a:uLnTx/>
                <a:uFillTx/>
                <a:latin typeface="Helvetica" pitchFamily="2" charset="0"/>
                <a:ea typeface="ＭＳ Ｐゴシック" charset="0"/>
              </a:rPr>
              <a:t>European Strategy for Particle Physics 2020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C00000"/>
              </a:solidFill>
              <a:effectLst/>
              <a:uLnTx/>
              <a:uFillTx/>
              <a:latin typeface="Century Schoolbook" charset="0"/>
              <a:ea typeface="ＭＳ Ｐゴシック" charset="0"/>
            </a:endParaRPr>
          </a:p>
        </p:txBody>
      </p:sp>
    </p:spTree>
    <p:extLst>
      <p:ext uri="{BB962C8B-B14F-4D97-AF65-F5344CB8AC3E}">
        <p14:creationId xmlns:p14="http://schemas.microsoft.com/office/powerpoint/2010/main" val="250436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25F71AB7-074B-1F52-4525-E622288B37B8}"/>
              </a:ext>
            </a:extLst>
          </p:cNvPr>
          <p:cNvGrpSpPr/>
          <p:nvPr/>
        </p:nvGrpSpPr>
        <p:grpSpPr>
          <a:xfrm>
            <a:off x="217407" y="450984"/>
            <a:ext cx="8793986" cy="3855375"/>
            <a:chOff x="217407" y="450984"/>
            <a:chExt cx="8793986" cy="3855375"/>
          </a:xfrm>
        </p:grpSpPr>
        <p:pic>
          <p:nvPicPr>
            <p:cNvPr id="41" name="Picture 40">
              <a:extLst>
                <a:ext uri="{FF2B5EF4-FFF2-40B4-BE49-F238E27FC236}">
                  <a16:creationId xmlns:a16="http://schemas.microsoft.com/office/drawing/2014/main" id="{30B9689E-2C60-6C49-BF29-91A3E295D587}"/>
                </a:ext>
              </a:extLst>
            </p:cNvPr>
            <p:cNvPicPr>
              <a:picLocks noChangeAspect="1"/>
            </p:cNvPicPr>
            <p:nvPr/>
          </p:nvPicPr>
          <p:blipFill>
            <a:blip r:embed="rId2"/>
            <a:stretch>
              <a:fillRect/>
            </a:stretch>
          </p:blipFill>
          <p:spPr>
            <a:xfrm>
              <a:off x="494363" y="450984"/>
              <a:ext cx="3230319" cy="3855375"/>
            </a:xfrm>
            <a:prstGeom prst="roundRect">
              <a:avLst>
                <a:gd name="adj" fmla="val 8423"/>
              </a:avLst>
            </a:prstGeom>
            <a:solidFill>
              <a:schemeClr val="accent6">
                <a:lumMod val="40000"/>
                <a:lumOff val="60000"/>
              </a:schemeClr>
            </a:solidFill>
          </p:spPr>
        </p:pic>
        <p:sp>
          <p:nvSpPr>
            <p:cNvPr id="1035" name="Rounded Rectangle 1034">
              <a:extLst>
                <a:ext uri="{FF2B5EF4-FFF2-40B4-BE49-F238E27FC236}">
                  <a16:creationId xmlns:a16="http://schemas.microsoft.com/office/drawing/2014/main" id="{2A30C292-8B24-8A23-6F3C-BAD73B8E0B76}"/>
                </a:ext>
              </a:extLst>
            </p:cNvPr>
            <p:cNvSpPr/>
            <p:nvPr/>
          </p:nvSpPr>
          <p:spPr>
            <a:xfrm>
              <a:off x="217407" y="1777622"/>
              <a:ext cx="8793986" cy="1295400"/>
            </a:xfrm>
            <a:prstGeom prst="roundRect">
              <a:avLst>
                <a:gd name="adj" fmla="val 11160"/>
              </a:avLst>
            </a:prstGeom>
            <a:solidFill>
              <a:schemeClr val="accent5">
                <a:lumMod val="20000"/>
                <a:lumOff val="8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1052" name="TextBox 1051">
              <a:extLst>
                <a:ext uri="{FF2B5EF4-FFF2-40B4-BE49-F238E27FC236}">
                  <a16:creationId xmlns:a16="http://schemas.microsoft.com/office/drawing/2014/main" id="{79BB7065-C253-F814-3317-D36920E1E64E}"/>
                </a:ext>
              </a:extLst>
            </p:cNvPr>
            <p:cNvSpPr txBox="1"/>
            <p:nvPr/>
          </p:nvSpPr>
          <p:spPr>
            <a:xfrm>
              <a:off x="4797344" y="487550"/>
              <a:ext cx="1093569"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a:ea typeface="ＭＳ Ｐゴシック" charset="0"/>
                </a:rPr>
                <a:t>p</a:t>
              </a:r>
              <a:r>
                <a:rPr kumimoji="0" lang="en-BE" sz="1100" b="0" i="0" u="none" strike="noStrike" kern="1200" cap="none" spc="0" normalizeH="0" baseline="0" noProof="0" dirty="0">
                  <a:ln>
                    <a:noFill/>
                  </a:ln>
                  <a:solidFill>
                    <a:prstClr val="white"/>
                  </a:solidFill>
                  <a:effectLst/>
                  <a:uLnTx/>
                  <a:uFillTx/>
                  <a:latin typeface="Calibri"/>
                  <a:ea typeface="ＭＳ Ｐゴシック" charset="0"/>
                </a:rPr>
                <a:t>article therapy</a:t>
              </a:r>
            </a:p>
          </p:txBody>
        </p:sp>
        <p:sp>
          <p:nvSpPr>
            <p:cNvPr id="1055" name="TextBox 1054">
              <a:extLst>
                <a:ext uri="{FF2B5EF4-FFF2-40B4-BE49-F238E27FC236}">
                  <a16:creationId xmlns:a16="http://schemas.microsoft.com/office/drawing/2014/main" id="{278A3EB8-8F4E-3EB7-2118-846B5B6A95CC}"/>
                </a:ext>
              </a:extLst>
            </p:cNvPr>
            <p:cNvSpPr txBox="1"/>
            <p:nvPr/>
          </p:nvSpPr>
          <p:spPr>
            <a:xfrm>
              <a:off x="5689834" y="1150263"/>
              <a:ext cx="1091966"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ＭＳ Ｐゴシック" charset="0"/>
                </a:rPr>
                <a:t>nanometer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ＭＳ Ｐゴシック" charset="0"/>
                </a:rPr>
                <a:t>semiconductors</a:t>
              </a:r>
              <a:endParaRPr kumimoji="0" lang="en-BE" sz="1100" b="0" i="0" u="none" strike="noStrike" kern="1200" cap="none" spc="0" normalizeH="0" baseline="0" noProof="0" dirty="0">
                <a:ln>
                  <a:noFill/>
                </a:ln>
                <a:solidFill>
                  <a:prstClr val="white"/>
                </a:solidFill>
                <a:effectLst/>
                <a:uLnTx/>
                <a:uFillTx/>
                <a:latin typeface="Calibri"/>
                <a:ea typeface="ＭＳ Ｐゴシック" charset="0"/>
              </a:endParaRPr>
            </a:p>
          </p:txBody>
        </p:sp>
        <p:sp>
          <p:nvSpPr>
            <p:cNvPr id="31" name="TextBox 30">
              <a:extLst>
                <a:ext uri="{FF2B5EF4-FFF2-40B4-BE49-F238E27FC236}">
                  <a16:creationId xmlns:a16="http://schemas.microsoft.com/office/drawing/2014/main" id="{A6B40A72-06C1-8FDC-563E-5909B754394E}"/>
                </a:ext>
              </a:extLst>
            </p:cNvPr>
            <p:cNvSpPr txBox="1"/>
            <p:nvPr/>
          </p:nvSpPr>
          <p:spPr>
            <a:xfrm>
              <a:off x="609600" y="520534"/>
              <a:ext cx="3048000" cy="6001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100" b="1" i="0" u="none" strike="noStrike" kern="1200" cap="none" spc="0" normalizeH="0" baseline="0" noProof="0" dirty="0">
                  <a:ln>
                    <a:noFill/>
                  </a:ln>
                  <a:solidFill>
                    <a:srgbClr val="70AD47">
                      <a:lumMod val="75000"/>
                    </a:srgbClr>
                  </a:solidFill>
                  <a:effectLst/>
                  <a:uLnTx/>
                  <a:uFillTx/>
                  <a:latin typeface="Calibri"/>
                  <a:ea typeface="ＭＳ Ｐゴシック" charset="0"/>
                </a:rPr>
                <a:t>DEVELOP ENERGY-SAVING TECHNOLOGIES ESSENTIAL </a:t>
              </a:r>
              <a:r>
                <a:rPr kumimoji="0" lang="en-GB" sz="1100" b="1" i="0" u="none" strike="noStrike" kern="1200" cap="none" spc="0" normalizeH="0" baseline="0" noProof="0" dirty="0">
                  <a:ln>
                    <a:noFill/>
                  </a:ln>
                  <a:solidFill>
                    <a:srgbClr val="70AD47">
                      <a:lumMod val="75000"/>
                    </a:srgbClr>
                  </a:solidFill>
                  <a:effectLst/>
                  <a:uLnTx/>
                  <a:uFillTx/>
                  <a:latin typeface="Calibri"/>
                  <a:ea typeface="ＭＳ Ｐゴシック" charset="0"/>
                </a:rPr>
                <a:t>TO INTEGRATE IN</a:t>
              </a:r>
              <a:r>
                <a:rPr kumimoji="0" lang="en-BE" sz="1100" b="1" i="0" u="none" strike="noStrike" kern="1200" cap="none" spc="0" normalizeH="0" baseline="0" noProof="0" dirty="0">
                  <a:ln>
                    <a:noFill/>
                  </a:ln>
                  <a:solidFill>
                    <a:srgbClr val="70AD47">
                      <a:lumMod val="75000"/>
                    </a:srgbClr>
                  </a:solidFill>
                  <a:effectLst/>
                  <a:uLnTx/>
                  <a:uFillTx/>
                  <a:latin typeface="Calibri"/>
                  <a:ea typeface="ＭＳ Ｐゴシック" charset="0"/>
                </a:rPr>
                <a:t> T</a:t>
              </a:r>
              <a:r>
                <a:rPr kumimoji="0" lang="en-GB" sz="1100" b="1" i="0" u="none" strike="noStrike" kern="1200" cap="none" spc="0" normalizeH="0" baseline="0" noProof="0" dirty="0">
                  <a:ln>
                    <a:noFill/>
                  </a:ln>
                  <a:solidFill>
                    <a:srgbClr val="70AD47">
                      <a:lumMod val="75000"/>
                    </a:srgbClr>
                  </a:solidFill>
                  <a:effectLst/>
                  <a:uLnTx/>
                  <a:uFillTx/>
                  <a:latin typeface="Calibri"/>
                  <a:ea typeface="ＭＳ Ｐゴシック" charset="0"/>
                </a:rPr>
                <a:t>HE</a:t>
              </a:r>
              <a:r>
                <a:rPr kumimoji="0" lang="en-BE" sz="1100" b="1" i="0" u="none" strike="noStrike" kern="1200" cap="none" spc="0" normalizeH="0" baseline="0" noProof="0" dirty="0">
                  <a:ln>
                    <a:noFill/>
                  </a:ln>
                  <a:solidFill>
                    <a:srgbClr val="70AD47">
                      <a:lumMod val="75000"/>
                    </a:srgbClr>
                  </a:solidFill>
                  <a:effectLst/>
                  <a:uLnTx/>
                  <a:uFillTx/>
                  <a:latin typeface="Calibri"/>
                  <a:ea typeface="ＭＳ Ｐゴシック" charset="0"/>
                </a:rPr>
                <a:t> DESIGN OF A SUSTAINABLE </a:t>
              </a:r>
              <a:r>
                <a:rPr lang="en-BE" sz="1100" b="1" dirty="0">
                  <a:solidFill>
                    <a:srgbClr val="70AD47">
                      <a:lumMod val="75000"/>
                    </a:srgbClr>
                  </a:solidFill>
                  <a:latin typeface="Calibri"/>
                </a:rPr>
                <a:t>LINAC</a:t>
              </a:r>
              <a:r>
                <a:rPr kumimoji="0" lang="en-BE" sz="1100" b="1" i="0" u="none" strike="noStrike" kern="1200" cap="none" spc="0" normalizeH="0" baseline="0" noProof="0" dirty="0">
                  <a:ln>
                    <a:noFill/>
                  </a:ln>
                  <a:solidFill>
                    <a:srgbClr val="70AD47">
                      <a:lumMod val="75000"/>
                    </a:srgbClr>
                  </a:solidFill>
                  <a:effectLst/>
                  <a:uLnTx/>
                  <a:uFillTx/>
                  <a:latin typeface="Calibri"/>
                  <a:ea typeface="ＭＳ Ｐゴシック" charset="0"/>
                </a:rPr>
                <a:t> CRYOMODULE</a:t>
              </a:r>
            </a:p>
          </p:txBody>
        </p:sp>
        <p:sp>
          <p:nvSpPr>
            <p:cNvPr id="33" name="TextBox 32">
              <a:extLst>
                <a:ext uri="{FF2B5EF4-FFF2-40B4-BE49-F238E27FC236}">
                  <a16:creationId xmlns:a16="http://schemas.microsoft.com/office/drawing/2014/main" id="{E9D53343-4372-BCEE-545E-B6B8C52CA537}"/>
                </a:ext>
              </a:extLst>
            </p:cNvPr>
            <p:cNvSpPr txBox="1"/>
            <p:nvPr/>
          </p:nvSpPr>
          <p:spPr>
            <a:xfrm>
              <a:off x="381000" y="2027050"/>
              <a:ext cx="1145457"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Calibri"/>
                  <a:ea typeface="ＭＳ Ｐゴシック" charset="0"/>
                </a:rPr>
                <a:t>R&amp;D Pathfinders for </a:t>
              </a:r>
              <a:r>
                <a:rPr lang="en-GB" sz="1100" i="1" dirty="0">
                  <a:solidFill>
                    <a:srgbClr val="00B0F0"/>
                  </a:solidFill>
                  <a:latin typeface="Calibri"/>
                </a:rPr>
                <a:t>n</a:t>
              </a:r>
              <a:r>
                <a:rPr kumimoji="0" lang="en-GB" sz="1100" b="0" i="1" u="none" strike="noStrike" kern="1200" cap="none" spc="0" normalizeH="0" baseline="0" noProof="0" dirty="0" err="1">
                  <a:ln>
                    <a:noFill/>
                  </a:ln>
                  <a:solidFill>
                    <a:srgbClr val="00B0F0"/>
                  </a:solidFill>
                  <a:effectLst/>
                  <a:uLnTx/>
                  <a:uFillTx/>
                  <a:latin typeface="Calibri"/>
                  <a:ea typeface="ＭＳ Ｐゴシック" charset="0"/>
                </a:rPr>
                <a:t>ew</a:t>
              </a:r>
              <a:r>
                <a:rPr kumimoji="0" lang="en-GB" sz="1100" b="0" i="1" u="none" strike="noStrike" kern="1200" cap="none" spc="0" normalizeH="0" baseline="0" noProof="0" dirty="0">
                  <a:ln>
                    <a:noFill/>
                  </a:ln>
                  <a:solidFill>
                    <a:srgbClr val="00B0F0"/>
                  </a:solidFill>
                  <a:effectLst/>
                  <a:uLnTx/>
                  <a:uFillTx/>
                  <a:latin typeface="Calibri"/>
                  <a:ea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Calibri"/>
                  <a:ea typeface="ＭＳ Ｐゴシック" charset="0"/>
                </a:rPr>
                <a:t>energy-saving technologies</a:t>
              </a:r>
              <a:endParaRPr kumimoji="0" lang="en-BE" sz="1100" b="0" i="1" u="none" strike="noStrike" kern="1200" cap="none" spc="0" normalizeH="0" baseline="0" noProof="0" dirty="0">
                <a:ln>
                  <a:noFill/>
                </a:ln>
                <a:solidFill>
                  <a:srgbClr val="00B0F0"/>
                </a:solidFill>
                <a:effectLst/>
                <a:uLnTx/>
                <a:uFillTx/>
                <a:latin typeface="Calibri"/>
                <a:ea typeface="ＭＳ Ｐゴシック" charset="0"/>
              </a:endParaRPr>
            </a:p>
          </p:txBody>
        </p:sp>
        <p:pic>
          <p:nvPicPr>
            <p:cNvPr id="36" name="Picture 35">
              <a:extLst>
                <a:ext uri="{FF2B5EF4-FFF2-40B4-BE49-F238E27FC236}">
                  <a16:creationId xmlns:a16="http://schemas.microsoft.com/office/drawing/2014/main" id="{26D6FC37-602C-12FC-CA3D-492693AE6AD4}"/>
                </a:ext>
              </a:extLst>
            </p:cNvPr>
            <p:cNvPicPr>
              <a:picLocks noChangeAspect="1"/>
            </p:cNvPicPr>
            <p:nvPr/>
          </p:nvPicPr>
          <p:blipFill>
            <a:blip r:embed="rId3"/>
            <a:stretch>
              <a:fillRect/>
            </a:stretch>
          </p:blipFill>
          <p:spPr>
            <a:xfrm>
              <a:off x="592743" y="1190248"/>
              <a:ext cx="3033557" cy="2831817"/>
            </a:xfrm>
            <a:prstGeom prst="rect">
              <a:avLst/>
            </a:prstGeom>
          </p:spPr>
        </p:pic>
      </p:grpSp>
      <p:sp>
        <p:nvSpPr>
          <p:cNvPr id="2" name="TextBox 1">
            <a:extLst>
              <a:ext uri="{FF2B5EF4-FFF2-40B4-BE49-F238E27FC236}">
                <a16:creationId xmlns:a16="http://schemas.microsoft.com/office/drawing/2014/main" id="{3B848501-72FF-E935-ADEA-BF028A3B6EFE}"/>
              </a:ext>
            </a:extLst>
          </p:cNvPr>
          <p:cNvSpPr txBox="1"/>
          <p:nvPr/>
        </p:nvSpPr>
        <p:spPr>
          <a:xfrm>
            <a:off x="0" y="4857750"/>
            <a:ext cx="1548822" cy="261610"/>
          </a:xfrm>
          <a:prstGeom prst="rect">
            <a:avLst/>
          </a:prstGeom>
          <a:noFill/>
        </p:spPr>
        <p:txBody>
          <a:bodyPr wrap="none" rtlCol="0">
            <a:spAutoFit/>
          </a:bodyPr>
          <a:lstStyle/>
          <a:p>
            <a:r>
              <a:rPr lang="en-BE" sz="1100" dirty="0">
                <a:solidFill>
                  <a:schemeClr val="accent6">
                    <a:lumMod val="75000"/>
                  </a:schemeClr>
                </a:solidFill>
              </a:rPr>
              <a:t>TA: Technology Area</a:t>
            </a:r>
          </a:p>
        </p:txBody>
      </p:sp>
      <p:pic>
        <p:nvPicPr>
          <p:cNvPr id="3" name="Picture 3" descr="page16image3199176336">
            <a:extLst>
              <a:ext uri="{FF2B5EF4-FFF2-40B4-BE49-F238E27FC236}">
                <a16:creationId xmlns:a16="http://schemas.microsoft.com/office/drawing/2014/main" id="{AFC41091-082A-0C21-848F-3163C98C7C8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7539" y="1903948"/>
            <a:ext cx="1947661" cy="96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473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25F71AB7-074B-1F52-4525-E622288B37B8}"/>
              </a:ext>
            </a:extLst>
          </p:cNvPr>
          <p:cNvGrpSpPr/>
          <p:nvPr/>
        </p:nvGrpSpPr>
        <p:grpSpPr>
          <a:xfrm>
            <a:off x="217407" y="450984"/>
            <a:ext cx="8793986" cy="3855375"/>
            <a:chOff x="217407" y="450984"/>
            <a:chExt cx="8793986" cy="3855375"/>
          </a:xfrm>
        </p:grpSpPr>
        <p:pic>
          <p:nvPicPr>
            <p:cNvPr id="41" name="Picture 40">
              <a:extLst>
                <a:ext uri="{FF2B5EF4-FFF2-40B4-BE49-F238E27FC236}">
                  <a16:creationId xmlns:a16="http://schemas.microsoft.com/office/drawing/2014/main" id="{30B9689E-2C60-6C49-BF29-91A3E295D587}"/>
                </a:ext>
              </a:extLst>
            </p:cNvPr>
            <p:cNvPicPr>
              <a:picLocks noChangeAspect="1"/>
            </p:cNvPicPr>
            <p:nvPr/>
          </p:nvPicPr>
          <p:blipFill>
            <a:blip r:embed="rId2"/>
            <a:stretch>
              <a:fillRect/>
            </a:stretch>
          </p:blipFill>
          <p:spPr>
            <a:xfrm>
              <a:off x="494363" y="450984"/>
              <a:ext cx="3230319" cy="3855375"/>
            </a:xfrm>
            <a:prstGeom prst="roundRect">
              <a:avLst>
                <a:gd name="adj" fmla="val 8423"/>
              </a:avLst>
            </a:prstGeom>
            <a:solidFill>
              <a:schemeClr val="accent6">
                <a:lumMod val="40000"/>
                <a:lumOff val="60000"/>
              </a:schemeClr>
            </a:solidFill>
          </p:spPr>
        </p:pic>
        <p:sp>
          <p:nvSpPr>
            <p:cNvPr id="1035" name="Rounded Rectangle 1034">
              <a:extLst>
                <a:ext uri="{FF2B5EF4-FFF2-40B4-BE49-F238E27FC236}">
                  <a16:creationId xmlns:a16="http://schemas.microsoft.com/office/drawing/2014/main" id="{2A30C292-8B24-8A23-6F3C-BAD73B8E0B76}"/>
                </a:ext>
              </a:extLst>
            </p:cNvPr>
            <p:cNvSpPr/>
            <p:nvPr/>
          </p:nvSpPr>
          <p:spPr>
            <a:xfrm>
              <a:off x="217407" y="1777622"/>
              <a:ext cx="8793986" cy="1295400"/>
            </a:xfrm>
            <a:prstGeom prst="roundRect">
              <a:avLst>
                <a:gd name="adj" fmla="val 11160"/>
              </a:avLst>
            </a:prstGeom>
            <a:solidFill>
              <a:schemeClr val="accent5">
                <a:lumMod val="20000"/>
                <a:lumOff val="8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1052" name="TextBox 1051">
              <a:extLst>
                <a:ext uri="{FF2B5EF4-FFF2-40B4-BE49-F238E27FC236}">
                  <a16:creationId xmlns:a16="http://schemas.microsoft.com/office/drawing/2014/main" id="{79BB7065-C253-F814-3317-D36920E1E64E}"/>
                </a:ext>
              </a:extLst>
            </p:cNvPr>
            <p:cNvSpPr txBox="1"/>
            <p:nvPr/>
          </p:nvSpPr>
          <p:spPr>
            <a:xfrm>
              <a:off x="4797344" y="487550"/>
              <a:ext cx="1093569"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a:ea typeface="ＭＳ Ｐゴシック" charset="0"/>
                </a:rPr>
                <a:t>p</a:t>
              </a:r>
              <a:r>
                <a:rPr kumimoji="0" lang="en-BE" sz="1100" b="0" i="0" u="none" strike="noStrike" kern="1200" cap="none" spc="0" normalizeH="0" baseline="0" noProof="0" dirty="0">
                  <a:ln>
                    <a:noFill/>
                  </a:ln>
                  <a:solidFill>
                    <a:prstClr val="white"/>
                  </a:solidFill>
                  <a:effectLst/>
                  <a:uLnTx/>
                  <a:uFillTx/>
                  <a:latin typeface="Calibri"/>
                  <a:ea typeface="ＭＳ Ｐゴシック" charset="0"/>
                </a:rPr>
                <a:t>article therapy</a:t>
              </a:r>
            </a:p>
          </p:txBody>
        </p:sp>
        <p:sp>
          <p:nvSpPr>
            <p:cNvPr id="1055" name="TextBox 1054">
              <a:extLst>
                <a:ext uri="{FF2B5EF4-FFF2-40B4-BE49-F238E27FC236}">
                  <a16:creationId xmlns:a16="http://schemas.microsoft.com/office/drawing/2014/main" id="{278A3EB8-8F4E-3EB7-2118-846B5B6A95CC}"/>
                </a:ext>
              </a:extLst>
            </p:cNvPr>
            <p:cNvSpPr txBox="1"/>
            <p:nvPr/>
          </p:nvSpPr>
          <p:spPr>
            <a:xfrm>
              <a:off x="5689834" y="1150263"/>
              <a:ext cx="1091966"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ＭＳ Ｐゴシック" charset="0"/>
                </a:rPr>
                <a:t>nanometer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ＭＳ Ｐゴシック" charset="0"/>
                </a:rPr>
                <a:t>semiconductors</a:t>
              </a:r>
              <a:endParaRPr kumimoji="0" lang="en-BE" sz="1100" b="0" i="0" u="none" strike="noStrike" kern="1200" cap="none" spc="0" normalizeH="0" baseline="0" noProof="0" dirty="0">
                <a:ln>
                  <a:noFill/>
                </a:ln>
                <a:solidFill>
                  <a:prstClr val="white"/>
                </a:solidFill>
                <a:effectLst/>
                <a:uLnTx/>
                <a:uFillTx/>
                <a:latin typeface="Calibri"/>
                <a:ea typeface="ＭＳ Ｐゴシック" charset="0"/>
              </a:endParaRPr>
            </a:p>
          </p:txBody>
        </p:sp>
        <p:sp>
          <p:nvSpPr>
            <p:cNvPr id="31" name="TextBox 30">
              <a:extLst>
                <a:ext uri="{FF2B5EF4-FFF2-40B4-BE49-F238E27FC236}">
                  <a16:creationId xmlns:a16="http://schemas.microsoft.com/office/drawing/2014/main" id="{A6B40A72-06C1-8FDC-563E-5909B754394E}"/>
                </a:ext>
              </a:extLst>
            </p:cNvPr>
            <p:cNvSpPr txBox="1"/>
            <p:nvPr/>
          </p:nvSpPr>
          <p:spPr>
            <a:xfrm>
              <a:off x="609600" y="520534"/>
              <a:ext cx="3048000" cy="6001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100" b="1" i="0" u="none" strike="noStrike" kern="1200" cap="none" spc="0" normalizeH="0" baseline="0" noProof="0" dirty="0">
                  <a:ln>
                    <a:noFill/>
                  </a:ln>
                  <a:solidFill>
                    <a:srgbClr val="70AD47">
                      <a:lumMod val="75000"/>
                    </a:srgbClr>
                  </a:solidFill>
                  <a:effectLst/>
                  <a:uLnTx/>
                  <a:uFillTx/>
                  <a:latin typeface="Calibri"/>
                  <a:ea typeface="ＭＳ Ｐゴシック" charset="0"/>
                </a:rPr>
                <a:t>DEVELOP ENERGY-SAVING TECHNOLOGIES ESSENTIAL </a:t>
              </a:r>
              <a:r>
                <a:rPr kumimoji="0" lang="en-GB" sz="1100" b="1" i="0" u="none" strike="noStrike" kern="1200" cap="none" spc="0" normalizeH="0" baseline="0" noProof="0" dirty="0">
                  <a:ln>
                    <a:noFill/>
                  </a:ln>
                  <a:solidFill>
                    <a:srgbClr val="70AD47">
                      <a:lumMod val="75000"/>
                    </a:srgbClr>
                  </a:solidFill>
                  <a:effectLst/>
                  <a:uLnTx/>
                  <a:uFillTx/>
                  <a:latin typeface="Calibri"/>
                  <a:ea typeface="ＭＳ Ｐゴシック" charset="0"/>
                </a:rPr>
                <a:t>TO INTEGRATE IN</a:t>
              </a:r>
              <a:r>
                <a:rPr kumimoji="0" lang="en-BE" sz="1100" b="1" i="0" u="none" strike="noStrike" kern="1200" cap="none" spc="0" normalizeH="0" baseline="0" noProof="0" dirty="0">
                  <a:ln>
                    <a:noFill/>
                  </a:ln>
                  <a:solidFill>
                    <a:srgbClr val="70AD47">
                      <a:lumMod val="75000"/>
                    </a:srgbClr>
                  </a:solidFill>
                  <a:effectLst/>
                  <a:uLnTx/>
                  <a:uFillTx/>
                  <a:latin typeface="Calibri"/>
                  <a:ea typeface="ＭＳ Ｐゴシック" charset="0"/>
                </a:rPr>
                <a:t> T</a:t>
              </a:r>
              <a:r>
                <a:rPr kumimoji="0" lang="en-GB" sz="1100" b="1" i="0" u="none" strike="noStrike" kern="1200" cap="none" spc="0" normalizeH="0" baseline="0" noProof="0" dirty="0">
                  <a:ln>
                    <a:noFill/>
                  </a:ln>
                  <a:solidFill>
                    <a:srgbClr val="70AD47">
                      <a:lumMod val="75000"/>
                    </a:srgbClr>
                  </a:solidFill>
                  <a:effectLst/>
                  <a:uLnTx/>
                  <a:uFillTx/>
                  <a:latin typeface="Calibri"/>
                  <a:ea typeface="ＭＳ Ｐゴシック" charset="0"/>
                </a:rPr>
                <a:t>HE</a:t>
              </a:r>
              <a:r>
                <a:rPr kumimoji="0" lang="en-BE" sz="1100" b="1" i="0" u="none" strike="noStrike" kern="1200" cap="none" spc="0" normalizeH="0" baseline="0" noProof="0" dirty="0">
                  <a:ln>
                    <a:noFill/>
                  </a:ln>
                  <a:solidFill>
                    <a:srgbClr val="70AD47">
                      <a:lumMod val="75000"/>
                    </a:srgbClr>
                  </a:solidFill>
                  <a:effectLst/>
                  <a:uLnTx/>
                  <a:uFillTx/>
                  <a:latin typeface="Calibri"/>
                  <a:ea typeface="ＭＳ Ｐゴシック" charset="0"/>
                </a:rPr>
                <a:t> DESIGN OF A SUSTAINABLE </a:t>
              </a:r>
              <a:r>
                <a:rPr lang="en-BE" sz="1100" b="1" dirty="0">
                  <a:solidFill>
                    <a:srgbClr val="70AD47">
                      <a:lumMod val="75000"/>
                    </a:srgbClr>
                  </a:solidFill>
                  <a:latin typeface="Calibri"/>
                </a:rPr>
                <a:t>LINAC</a:t>
              </a:r>
              <a:r>
                <a:rPr kumimoji="0" lang="en-BE" sz="1100" b="1" i="0" u="none" strike="noStrike" kern="1200" cap="none" spc="0" normalizeH="0" baseline="0" noProof="0" dirty="0">
                  <a:ln>
                    <a:noFill/>
                  </a:ln>
                  <a:solidFill>
                    <a:srgbClr val="70AD47">
                      <a:lumMod val="75000"/>
                    </a:srgbClr>
                  </a:solidFill>
                  <a:effectLst/>
                  <a:uLnTx/>
                  <a:uFillTx/>
                  <a:latin typeface="Calibri"/>
                  <a:ea typeface="ＭＳ Ｐゴシック" charset="0"/>
                </a:rPr>
                <a:t> CRYOMODULE</a:t>
              </a:r>
            </a:p>
          </p:txBody>
        </p:sp>
        <p:sp>
          <p:nvSpPr>
            <p:cNvPr id="33" name="TextBox 32">
              <a:extLst>
                <a:ext uri="{FF2B5EF4-FFF2-40B4-BE49-F238E27FC236}">
                  <a16:creationId xmlns:a16="http://schemas.microsoft.com/office/drawing/2014/main" id="{E9D53343-4372-BCEE-545E-B6B8C52CA537}"/>
                </a:ext>
              </a:extLst>
            </p:cNvPr>
            <p:cNvSpPr txBox="1"/>
            <p:nvPr/>
          </p:nvSpPr>
          <p:spPr>
            <a:xfrm>
              <a:off x="381000" y="2027050"/>
              <a:ext cx="1145457"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Calibri"/>
                  <a:ea typeface="ＭＳ Ｐゴシック" charset="0"/>
                </a:rPr>
                <a:t>R&amp;D Pathfinders for </a:t>
              </a:r>
              <a:r>
                <a:rPr lang="en-GB" sz="1100" i="1" dirty="0">
                  <a:solidFill>
                    <a:srgbClr val="00B0F0"/>
                  </a:solidFill>
                  <a:latin typeface="Calibri"/>
                </a:rPr>
                <a:t>n</a:t>
              </a:r>
              <a:r>
                <a:rPr kumimoji="0" lang="en-GB" sz="1100" b="0" i="1" u="none" strike="noStrike" kern="1200" cap="none" spc="0" normalizeH="0" baseline="0" noProof="0" dirty="0" err="1">
                  <a:ln>
                    <a:noFill/>
                  </a:ln>
                  <a:solidFill>
                    <a:srgbClr val="00B0F0"/>
                  </a:solidFill>
                  <a:effectLst/>
                  <a:uLnTx/>
                  <a:uFillTx/>
                  <a:latin typeface="Calibri"/>
                  <a:ea typeface="ＭＳ Ｐゴシック" charset="0"/>
                </a:rPr>
                <a:t>ew</a:t>
              </a:r>
              <a:r>
                <a:rPr kumimoji="0" lang="en-GB" sz="1100" b="0" i="1" u="none" strike="noStrike" kern="1200" cap="none" spc="0" normalizeH="0" baseline="0" noProof="0" dirty="0">
                  <a:ln>
                    <a:noFill/>
                  </a:ln>
                  <a:solidFill>
                    <a:srgbClr val="00B0F0"/>
                  </a:solidFill>
                  <a:effectLst/>
                  <a:uLnTx/>
                  <a:uFillTx/>
                  <a:latin typeface="Calibri"/>
                  <a:ea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Calibri"/>
                  <a:ea typeface="ＭＳ Ｐゴシック" charset="0"/>
                </a:rPr>
                <a:t>energy-saving technologies</a:t>
              </a:r>
              <a:endParaRPr kumimoji="0" lang="en-BE" sz="1100" b="0" i="1" u="none" strike="noStrike" kern="1200" cap="none" spc="0" normalizeH="0" baseline="0" noProof="0" dirty="0">
                <a:ln>
                  <a:noFill/>
                </a:ln>
                <a:solidFill>
                  <a:srgbClr val="00B0F0"/>
                </a:solidFill>
                <a:effectLst/>
                <a:uLnTx/>
                <a:uFillTx/>
                <a:latin typeface="Calibri"/>
                <a:ea typeface="ＭＳ Ｐゴシック" charset="0"/>
              </a:endParaRPr>
            </a:p>
          </p:txBody>
        </p:sp>
        <p:pic>
          <p:nvPicPr>
            <p:cNvPr id="36" name="Picture 35">
              <a:extLst>
                <a:ext uri="{FF2B5EF4-FFF2-40B4-BE49-F238E27FC236}">
                  <a16:creationId xmlns:a16="http://schemas.microsoft.com/office/drawing/2014/main" id="{26D6FC37-602C-12FC-CA3D-492693AE6AD4}"/>
                </a:ext>
              </a:extLst>
            </p:cNvPr>
            <p:cNvPicPr>
              <a:picLocks noChangeAspect="1"/>
            </p:cNvPicPr>
            <p:nvPr/>
          </p:nvPicPr>
          <p:blipFill>
            <a:blip r:embed="rId3"/>
            <a:stretch>
              <a:fillRect/>
            </a:stretch>
          </p:blipFill>
          <p:spPr>
            <a:xfrm>
              <a:off x="592743" y="1190248"/>
              <a:ext cx="3033557" cy="2831817"/>
            </a:xfrm>
            <a:prstGeom prst="rect">
              <a:avLst/>
            </a:prstGeom>
          </p:spPr>
        </p:pic>
      </p:grpSp>
      <p:pic>
        <p:nvPicPr>
          <p:cNvPr id="3" name="Picture 3" descr="page16image3199176336">
            <a:extLst>
              <a:ext uri="{FF2B5EF4-FFF2-40B4-BE49-F238E27FC236}">
                <a16:creationId xmlns:a16="http://schemas.microsoft.com/office/drawing/2014/main" id="{AFC41091-082A-0C21-848F-3163C98C7C8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7539" y="1903948"/>
            <a:ext cx="1947661" cy="962448"/>
          </a:xfrm>
          <a:prstGeom prst="rect">
            <a:avLst/>
          </a:prstGeom>
          <a:noFill/>
          <a:extLst>
            <a:ext uri="{909E8E84-426E-40DD-AFC4-6F175D3DCCD1}">
              <a14:hiddenFill xmlns:a14="http://schemas.microsoft.com/office/drawing/2010/main">
                <a:solidFill>
                  <a:srgbClr val="FFFFFF"/>
                </a:solidFill>
              </a14:hiddenFill>
            </a:ext>
          </a:extLst>
        </p:spPr>
      </p:pic>
      <p:sp>
        <p:nvSpPr>
          <p:cNvPr id="4" name="Shape 3">
            <a:extLst>
              <a:ext uri="{FF2B5EF4-FFF2-40B4-BE49-F238E27FC236}">
                <a16:creationId xmlns:a16="http://schemas.microsoft.com/office/drawing/2014/main" id="{E23B4121-0924-84A2-7B30-03915756A5A7}"/>
              </a:ext>
            </a:extLst>
          </p:cNvPr>
          <p:cNvSpPr/>
          <p:nvPr/>
        </p:nvSpPr>
        <p:spPr>
          <a:xfrm rot="8971364" flipH="1">
            <a:off x="3813394" y="1915962"/>
            <a:ext cx="2531207" cy="1303883"/>
          </a:xfrm>
          <a:prstGeom prst="swooshArrow">
            <a:avLst>
              <a:gd name="adj1" fmla="val 6719"/>
              <a:gd name="adj2" fmla="val 14491"/>
            </a:avLst>
          </a:prstGeom>
          <a:solidFill>
            <a:srgbClr val="00B0F0"/>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TextBox 4">
            <a:extLst>
              <a:ext uri="{FF2B5EF4-FFF2-40B4-BE49-F238E27FC236}">
                <a16:creationId xmlns:a16="http://schemas.microsoft.com/office/drawing/2014/main" id="{6A6A45F7-2791-CB7F-26C0-5DD4970F84EC}"/>
              </a:ext>
            </a:extLst>
          </p:cNvPr>
          <p:cNvSpPr txBox="1"/>
          <p:nvPr/>
        </p:nvSpPr>
        <p:spPr>
          <a:xfrm rot="20355405">
            <a:off x="4762774" y="2236811"/>
            <a:ext cx="1755378" cy="312455"/>
          </a:xfrm>
          <a:prstGeom prst="rect">
            <a:avLst/>
          </a:prstGeom>
          <a:noFill/>
        </p:spPr>
        <p:txBody>
          <a:bodyPr wrap="none" rtlCol="0">
            <a:prstTxWarp prst="textArchDown">
              <a:avLst>
                <a:gd name="adj" fmla="val 1529382"/>
              </a:avLst>
            </a:prstTxWarp>
            <a:spAutoFit/>
          </a:bodyPr>
          <a:lstStyle/>
          <a:p>
            <a:pPr marL="0" marR="0" lvl="0" indent="0" algn="ctr" defTabSz="914400" rtl="0" eaLnBrk="1" fontAlgn="base" latinLnBrk="0" hangingPunct="1">
              <a:lnSpc>
                <a:spcPts val="92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accent5">
                    <a:lumMod val="75000"/>
                  </a:schemeClr>
                </a:solidFill>
                <a:effectLst/>
                <a:uLnTx/>
                <a:uFillTx/>
                <a:latin typeface="Calibri"/>
                <a:ea typeface="ＭＳ Ｐゴシック" charset="0"/>
              </a:rPr>
              <a:t>INTEGRATING</a:t>
            </a:r>
            <a:endParaRPr kumimoji="0" lang="en-BE" sz="1400" b="1" i="0" u="none" strike="noStrike" kern="1200" cap="none" spc="0" normalizeH="0" baseline="0" noProof="0" dirty="0">
              <a:ln>
                <a:noFill/>
              </a:ln>
              <a:solidFill>
                <a:schemeClr val="accent5">
                  <a:lumMod val="75000"/>
                </a:schemeClr>
              </a:solidFill>
              <a:effectLst/>
              <a:uLnTx/>
              <a:uFillTx/>
              <a:latin typeface="Calibri"/>
              <a:ea typeface="ＭＳ Ｐゴシック" charset="0"/>
            </a:endParaRPr>
          </a:p>
        </p:txBody>
      </p:sp>
      <p:pic>
        <p:nvPicPr>
          <p:cNvPr id="6" name="Picture 4" descr="The 1rst ESS prototype cryomodule successfully passes the RF power test!">
            <a:extLst>
              <a:ext uri="{FF2B5EF4-FFF2-40B4-BE49-F238E27FC236}">
                <a16:creationId xmlns:a16="http://schemas.microsoft.com/office/drawing/2014/main" id="{E1AE4FA5-F8E6-A69F-FF59-8C7490E5587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7010400" y="1882589"/>
            <a:ext cx="1258341" cy="769250"/>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2E2F1EC-6355-C67B-9413-B9F515B2A1D7}"/>
              </a:ext>
            </a:extLst>
          </p:cNvPr>
          <p:cNvSpPr txBox="1"/>
          <p:nvPr/>
        </p:nvSpPr>
        <p:spPr>
          <a:xfrm>
            <a:off x="6386636" y="1816290"/>
            <a:ext cx="620683" cy="307777"/>
          </a:xfrm>
          <a:prstGeom prst="rect">
            <a:avLst/>
          </a:prstGeom>
          <a:noFill/>
        </p:spPr>
        <p:txBody>
          <a:bodyPr wrap="none" rtlCol="0">
            <a:spAutoFit/>
          </a:bodyPr>
          <a:lstStyle/>
          <a:p>
            <a:r>
              <a:rPr lang="en-BE" sz="1400" b="1" dirty="0">
                <a:solidFill>
                  <a:srgbClr val="C00000"/>
                </a:solidFill>
                <a:latin typeface="+mn-lt"/>
              </a:rPr>
              <a:t>INT#1</a:t>
            </a:r>
          </a:p>
        </p:txBody>
      </p:sp>
      <p:sp>
        <p:nvSpPr>
          <p:cNvPr id="8" name="TextBox 7">
            <a:extLst>
              <a:ext uri="{FF2B5EF4-FFF2-40B4-BE49-F238E27FC236}">
                <a16:creationId xmlns:a16="http://schemas.microsoft.com/office/drawing/2014/main" id="{0245A810-7A82-22E7-16F4-3ED1E1EA533D}"/>
              </a:ext>
            </a:extLst>
          </p:cNvPr>
          <p:cNvSpPr txBox="1"/>
          <p:nvPr/>
        </p:nvSpPr>
        <p:spPr>
          <a:xfrm>
            <a:off x="6321012" y="2647950"/>
            <a:ext cx="2605582"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i="1" dirty="0">
                <a:solidFill>
                  <a:srgbClr val="00B0F0"/>
                </a:solidFill>
                <a:latin typeface="Calibri"/>
              </a:rPr>
              <a:t>i</a:t>
            </a:r>
            <a:r>
              <a:rPr kumimoji="0" lang="en-US" sz="1100" b="0" i="1" u="none" strike="noStrike" kern="1200" cap="none" spc="0" normalizeH="0" baseline="0" noProof="0" dirty="0" err="1">
                <a:ln>
                  <a:noFill/>
                </a:ln>
                <a:solidFill>
                  <a:srgbClr val="00B0F0"/>
                </a:solidFill>
                <a:effectLst/>
                <a:uLnTx/>
                <a:uFillTx/>
                <a:latin typeface="Calibri"/>
                <a:ea typeface="ＭＳ Ｐゴシック" charset="0"/>
              </a:rPr>
              <a:t>ntegrating</a:t>
            </a:r>
            <a:r>
              <a:rPr kumimoji="0" lang="en-US" sz="1100" b="0" i="1" u="none" strike="noStrike" kern="1200" cap="none" spc="0" normalizeH="0" baseline="0" noProof="0" dirty="0">
                <a:ln>
                  <a:noFill/>
                </a:ln>
                <a:solidFill>
                  <a:srgbClr val="00B0F0"/>
                </a:solidFill>
                <a:effectLst/>
                <a:uLnTx/>
                <a:uFillTx/>
                <a:latin typeface="Calibri"/>
                <a:ea typeface="ＭＳ Ｐゴシック" charset="0"/>
              </a:rPr>
              <a:t> new technologies </a:t>
            </a:r>
            <a:r>
              <a:rPr lang="en-US" sz="1100" i="1" dirty="0" err="1">
                <a:solidFill>
                  <a:srgbClr val="00B0F0"/>
                </a:solidFill>
                <a:latin typeface="Calibri"/>
              </a:rPr>
              <a:t>i</a:t>
            </a:r>
            <a:r>
              <a:rPr kumimoji="0" lang="en-US" sz="1100" b="0" i="1" u="none" strike="noStrike" kern="1200" cap="none" spc="0" normalizeH="0" baseline="0" noProof="0" dirty="0">
                <a:ln>
                  <a:noFill/>
                </a:ln>
                <a:solidFill>
                  <a:srgbClr val="00B0F0"/>
                </a:solidFill>
                <a:effectLst/>
                <a:uLnTx/>
                <a:uFillTx/>
                <a:latin typeface="Calibri"/>
                <a:ea typeface="ＭＳ Ｐゴシック" charset="0"/>
              </a:rPr>
              <a:t>n the design of a new sustainable LINAC cryomodule</a:t>
            </a:r>
            <a:endParaRPr kumimoji="0" lang="en-BE" sz="1100" b="0" i="1" u="none" strike="noStrike" kern="1200" cap="none" spc="0" normalizeH="0" baseline="0" noProof="0" dirty="0">
              <a:ln>
                <a:noFill/>
              </a:ln>
              <a:solidFill>
                <a:srgbClr val="00B0F0"/>
              </a:solidFill>
              <a:effectLst/>
              <a:uLnTx/>
              <a:uFillTx/>
              <a:latin typeface="Calibri"/>
              <a:ea typeface="ＭＳ Ｐゴシック" charset="0"/>
            </a:endParaRPr>
          </a:p>
        </p:txBody>
      </p:sp>
      <p:sp>
        <p:nvSpPr>
          <p:cNvPr id="9" name="TextBox 8">
            <a:extLst>
              <a:ext uri="{FF2B5EF4-FFF2-40B4-BE49-F238E27FC236}">
                <a16:creationId xmlns:a16="http://schemas.microsoft.com/office/drawing/2014/main" id="{68FF21AF-99C6-F6D5-7DA1-5548A72A44E1}"/>
              </a:ext>
            </a:extLst>
          </p:cNvPr>
          <p:cNvSpPr txBox="1"/>
          <p:nvPr/>
        </p:nvSpPr>
        <p:spPr>
          <a:xfrm>
            <a:off x="0" y="4857750"/>
            <a:ext cx="3371436" cy="261610"/>
          </a:xfrm>
          <a:prstGeom prst="rect">
            <a:avLst/>
          </a:prstGeom>
          <a:noFill/>
        </p:spPr>
        <p:txBody>
          <a:bodyPr wrap="none" rtlCol="0">
            <a:spAutoFit/>
          </a:bodyPr>
          <a:lstStyle/>
          <a:p>
            <a:r>
              <a:rPr lang="en-BE" sz="1100" dirty="0">
                <a:solidFill>
                  <a:schemeClr val="accent6">
                    <a:lumMod val="75000"/>
                  </a:schemeClr>
                </a:solidFill>
              </a:rPr>
              <a:t>TA: Technology Area, INT: Integration Activities</a:t>
            </a:r>
          </a:p>
        </p:txBody>
      </p:sp>
    </p:spTree>
    <p:extLst>
      <p:ext uri="{BB962C8B-B14F-4D97-AF65-F5344CB8AC3E}">
        <p14:creationId xmlns:p14="http://schemas.microsoft.com/office/powerpoint/2010/main" val="2696112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a:extLst>
              <a:ext uri="{FF2B5EF4-FFF2-40B4-BE49-F238E27FC236}">
                <a16:creationId xmlns:a16="http://schemas.microsoft.com/office/drawing/2014/main" id="{AFAB6395-7693-25BB-7278-A6CCEB1A2040}"/>
              </a:ext>
            </a:extLst>
          </p:cNvPr>
          <p:cNvSpPr/>
          <p:nvPr/>
        </p:nvSpPr>
        <p:spPr>
          <a:xfrm>
            <a:off x="3718729" y="3632399"/>
            <a:ext cx="520048" cy="424731"/>
          </a:xfrm>
          <a:prstGeom prst="homePlate">
            <a:avLst/>
          </a:prstGeom>
          <a:solidFill>
            <a:srgbClr val="FFD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Pentagon 9">
            <a:extLst>
              <a:ext uri="{FF2B5EF4-FFF2-40B4-BE49-F238E27FC236}">
                <a16:creationId xmlns:a16="http://schemas.microsoft.com/office/drawing/2014/main" id="{F9F9034F-BDAF-DEA2-77CC-69CB919CB760}"/>
              </a:ext>
            </a:extLst>
          </p:cNvPr>
          <p:cNvSpPr/>
          <p:nvPr/>
        </p:nvSpPr>
        <p:spPr>
          <a:xfrm rot="16200000">
            <a:off x="7498156" y="2631665"/>
            <a:ext cx="1922952" cy="424800"/>
          </a:xfrm>
          <a:prstGeom prst="homePlate">
            <a:avLst/>
          </a:prstGeom>
          <a:solidFill>
            <a:srgbClr val="FFD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Pentagon 10">
            <a:extLst>
              <a:ext uri="{FF2B5EF4-FFF2-40B4-BE49-F238E27FC236}">
                <a16:creationId xmlns:a16="http://schemas.microsoft.com/office/drawing/2014/main" id="{A8F93BE3-C97E-5AEC-B867-756538956314}"/>
              </a:ext>
            </a:extLst>
          </p:cNvPr>
          <p:cNvSpPr/>
          <p:nvPr/>
        </p:nvSpPr>
        <p:spPr>
          <a:xfrm rot="10800000">
            <a:off x="7548716" y="3629603"/>
            <a:ext cx="1123316" cy="424731"/>
          </a:xfrm>
          <a:prstGeom prst="homePlate">
            <a:avLst/>
          </a:prstGeom>
          <a:solidFill>
            <a:srgbClr val="FFD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0" name="Group 39">
            <a:extLst>
              <a:ext uri="{FF2B5EF4-FFF2-40B4-BE49-F238E27FC236}">
                <a16:creationId xmlns:a16="http://schemas.microsoft.com/office/drawing/2014/main" id="{25F71AB7-074B-1F52-4525-E622288B37B8}"/>
              </a:ext>
            </a:extLst>
          </p:cNvPr>
          <p:cNvGrpSpPr/>
          <p:nvPr/>
        </p:nvGrpSpPr>
        <p:grpSpPr>
          <a:xfrm>
            <a:off x="217407" y="450984"/>
            <a:ext cx="8793986" cy="3855375"/>
            <a:chOff x="217407" y="450984"/>
            <a:chExt cx="8793986" cy="3855375"/>
          </a:xfrm>
        </p:grpSpPr>
        <p:pic>
          <p:nvPicPr>
            <p:cNvPr id="41" name="Picture 40">
              <a:extLst>
                <a:ext uri="{FF2B5EF4-FFF2-40B4-BE49-F238E27FC236}">
                  <a16:creationId xmlns:a16="http://schemas.microsoft.com/office/drawing/2014/main" id="{30B9689E-2C60-6C49-BF29-91A3E295D587}"/>
                </a:ext>
              </a:extLst>
            </p:cNvPr>
            <p:cNvPicPr>
              <a:picLocks noChangeAspect="1"/>
            </p:cNvPicPr>
            <p:nvPr/>
          </p:nvPicPr>
          <p:blipFill>
            <a:blip r:embed="rId2"/>
            <a:stretch>
              <a:fillRect/>
            </a:stretch>
          </p:blipFill>
          <p:spPr>
            <a:xfrm>
              <a:off x="494363" y="450984"/>
              <a:ext cx="3230319" cy="3855375"/>
            </a:xfrm>
            <a:prstGeom prst="roundRect">
              <a:avLst>
                <a:gd name="adj" fmla="val 8423"/>
              </a:avLst>
            </a:prstGeom>
            <a:solidFill>
              <a:schemeClr val="accent6">
                <a:lumMod val="40000"/>
                <a:lumOff val="60000"/>
              </a:schemeClr>
            </a:solidFill>
          </p:spPr>
        </p:pic>
        <p:sp>
          <p:nvSpPr>
            <p:cNvPr id="1035" name="Rounded Rectangle 1034">
              <a:extLst>
                <a:ext uri="{FF2B5EF4-FFF2-40B4-BE49-F238E27FC236}">
                  <a16:creationId xmlns:a16="http://schemas.microsoft.com/office/drawing/2014/main" id="{2A30C292-8B24-8A23-6F3C-BAD73B8E0B76}"/>
                </a:ext>
              </a:extLst>
            </p:cNvPr>
            <p:cNvSpPr/>
            <p:nvPr/>
          </p:nvSpPr>
          <p:spPr>
            <a:xfrm>
              <a:off x="217407" y="1777622"/>
              <a:ext cx="8793986" cy="1295400"/>
            </a:xfrm>
            <a:prstGeom prst="roundRect">
              <a:avLst>
                <a:gd name="adj" fmla="val 11160"/>
              </a:avLst>
            </a:prstGeom>
            <a:solidFill>
              <a:schemeClr val="accent5">
                <a:lumMod val="20000"/>
                <a:lumOff val="8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1052" name="TextBox 1051">
              <a:extLst>
                <a:ext uri="{FF2B5EF4-FFF2-40B4-BE49-F238E27FC236}">
                  <a16:creationId xmlns:a16="http://schemas.microsoft.com/office/drawing/2014/main" id="{79BB7065-C253-F814-3317-D36920E1E64E}"/>
                </a:ext>
              </a:extLst>
            </p:cNvPr>
            <p:cNvSpPr txBox="1"/>
            <p:nvPr/>
          </p:nvSpPr>
          <p:spPr>
            <a:xfrm>
              <a:off x="4797344" y="487550"/>
              <a:ext cx="1093569"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a:ea typeface="ＭＳ Ｐゴシック" charset="0"/>
                </a:rPr>
                <a:t>p</a:t>
              </a:r>
              <a:r>
                <a:rPr kumimoji="0" lang="en-BE" sz="1100" b="0" i="0" u="none" strike="noStrike" kern="1200" cap="none" spc="0" normalizeH="0" baseline="0" noProof="0" dirty="0">
                  <a:ln>
                    <a:noFill/>
                  </a:ln>
                  <a:solidFill>
                    <a:prstClr val="white"/>
                  </a:solidFill>
                  <a:effectLst/>
                  <a:uLnTx/>
                  <a:uFillTx/>
                  <a:latin typeface="Calibri"/>
                  <a:ea typeface="ＭＳ Ｐゴシック" charset="0"/>
                </a:rPr>
                <a:t>article therapy</a:t>
              </a:r>
            </a:p>
          </p:txBody>
        </p:sp>
        <p:sp>
          <p:nvSpPr>
            <p:cNvPr id="1055" name="TextBox 1054">
              <a:extLst>
                <a:ext uri="{FF2B5EF4-FFF2-40B4-BE49-F238E27FC236}">
                  <a16:creationId xmlns:a16="http://schemas.microsoft.com/office/drawing/2014/main" id="{278A3EB8-8F4E-3EB7-2118-846B5B6A95CC}"/>
                </a:ext>
              </a:extLst>
            </p:cNvPr>
            <p:cNvSpPr txBox="1"/>
            <p:nvPr/>
          </p:nvSpPr>
          <p:spPr>
            <a:xfrm>
              <a:off x="5689834" y="1150263"/>
              <a:ext cx="1091966"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ＭＳ Ｐゴシック" charset="0"/>
                </a:rPr>
                <a:t>nanometer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ＭＳ Ｐゴシック" charset="0"/>
                </a:rPr>
                <a:t>semiconductors</a:t>
              </a:r>
              <a:endParaRPr kumimoji="0" lang="en-BE" sz="1100" b="0" i="0" u="none" strike="noStrike" kern="1200" cap="none" spc="0" normalizeH="0" baseline="0" noProof="0" dirty="0">
                <a:ln>
                  <a:noFill/>
                </a:ln>
                <a:solidFill>
                  <a:prstClr val="white"/>
                </a:solidFill>
                <a:effectLst/>
                <a:uLnTx/>
                <a:uFillTx/>
                <a:latin typeface="Calibri"/>
                <a:ea typeface="ＭＳ Ｐゴシック" charset="0"/>
              </a:endParaRPr>
            </a:p>
          </p:txBody>
        </p:sp>
        <p:sp>
          <p:nvSpPr>
            <p:cNvPr id="31" name="TextBox 30">
              <a:extLst>
                <a:ext uri="{FF2B5EF4-FFF2-40B4-BE49-F238E27FC236}">
                  <a16:creationId xmlns:a16="http://schemas.microsoft.com/office/drawing/2014/main" id="{A6B40A72-06C1-8FDC-563E-5909B754394E}"/>
                </a:ext>
              </a:extLst>
            </p:cNvPr>
            <p:cNvSpPr txBox="1"/>
            <p:nvPr/>
          </p:nvSpPr>
          <p:spPr>
            <a:xfrm>
              <a:off x="609600" y="520534"/>
              <a:ext cx="3048000" cy="6001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100" b="1" i="0" u="none" strike="noStrike" kern="1200" cap="none" spc="0" normalizeH="0" baseline="0" noProof="0" dirty="0">
                  <a:ln>
                    <a:noFill/>
                  </a:ln>
                  <a:solidFill>
                    <a:srgbClr val="70AD47">
                      <a:lumMod val="75000"/>
                    </a:srgbClr>
                  </a:solidFill>
                  <a:effectLst/>
                  <a:uLnTx/>
                  <a:uFillTx/>
                  <a:latin typeface="Calibri"/>
                  <a:ea typeface="ＭＳ Ｐゴシック" charset="0"/>
                </a:rPr>
                <a:t>DEVELOP ENERGY-SAVING TECHNOLOGIES ESSENTIAL </a:t>
              </a:r>
              <a:r>
                <a:rPr kumimoji="0" lang="en-GB" sz="1100" b="1" i="0" u="none" strike="noStrike" kern="1200" cap="none" spc="0" normalizeH="0" baseline="0" noProof="0" dirty="0">
                  <a:ln>
                    <a:noFill/>
                  </a:ln>
                  <a:solidFill>
                    <a:srgbClr val="70AD47">
                      <a:lumMod val="75000"/>
                    </a:srgbClr>
                  </a:solidFill>
                  <a:effectLst/>
                  <a:uLnTx/>
                  <a:uFillTx/>
                  <a:latin typeface="Calibri"/>
                  <a:ea typeface="ＭＳ Ｐゴシック" charset="0"/>
                </a:rPr>
                <a:t>TO INTEGRATE IN</a:t>
              </a:r>
              <a:r>
                <a:rPr kumimoji="0" lang="en-BE" sz="1100" b="1" i="0" u="none" strike="noStrike" kern="1200" cap="none" spc="0" normalizeH="0" baseline="0" noProof="0" dirty="0">
                  <a:ln>
                    <a:noFill/>
                  </a:ln>
                  <a:solidFill>
                    <a:srgbClr val="70AD47">
                      <a:lumMod val="75000"/>
                    </a:srgbClr>
                  </a:solidFill>
                  <a:effectLst/>
                  <a:uLnTx/>
                  <a:uFillTx/>
                  <a:latin typeface="Calibri"/>
                  <a:ea typeface="ＭＳ Ｐゴシック" charset="0"/>
                </a:rPr>
                <a:t> T</a:t>
              </a:r>
              <a:r>
                <a:rPr kumimoji="0" lang="en-GB" sz="1100" b="1" i="0" u="none" strike="noStrike" kern="1200" cap="none" spc="0" normalizeH="0" baseline="0" noProof="0" dirty="0">
                  <a:ln>
                    <a:noFill/>
                  </a:ln>
                  <a:solidFill>
                    <a:srgbClr val="70AD47">
                      <a:lumMod val="75000"/>
                    </a:srgbClr>
                  </a:solidFill>
                  <a:effectLst/>
                  <a:uLnTx/>
                  <a:uFillTx/>
                  <a:latin typeface="Calibri"/>
                  <a:ea typeface="ＭＳ Ｐゴシック" charset="0"/>
                </a:rPr>
                <a:t>HE</a:t>
              </a:r>
              <a:r>
                <a:rPr kumimoji="0" lang="en-BE" sz="1100" b="1" i="0" u="none" strike="noStrike" kern="1200" cap="none" spc="0" normalizeH="0" baseline="0" noProof="0" dirty="0">
                  <a:ln>
                    <a:noFill/>
                  </a:ln>
                  <a:solidFill>
                    <a:srgbClr val="70AD47">
                      <a:lumMod val="75000"/>
                    </a:srgbClr>
                  </a:solidFill>
                  <a:effectLst/>
                  <a:uLnTx/>
                  <a:uFillTx/>
                  <a:latin typeface="Calibri"/>
                  <a:ea typeface="ＭＳ Ｐゴシック" charset="0"/>
                </a:rPr>
                <a:t> DESIGN OF A SUSTAINABLE </a:t>
              </a:r>
              <a:r>
                <a:rPr lang="en-BE" sz="1100" b="1" dirty="0">
                  <a:solidFill>
                    <a:srgbClr val="70AD47">
                      <a:lumMod val="75000"/>
                    </a:srgbClr>
                  </a:solidFill>
                  <a:latin typeface="Calibri"/>
                </a:rPr>
                <a:t>LINAC</a:t>
              </a:r>
              <a:r>
                <a:rPr kumimoji="0" lang="en-BE" sz="1100" b="1" i="0" u="none" strike="noStrike" kern="1200" cap="none" spc="0" normalizeH="0" baseline="0" noProof="0" dirty="0">
                  <a:ln>
                    <a:noFill/>
                  </a:ln>
                  <a:solidFill>
                    <a:srgbClr val="70AD47">
                      <a:lumMod val="75000"/>
                    </a:srgbClr>
                  </a:solidFill>
                  <a:effectLst/>
                  <a:uLnTx/>
                  <a:uFillTx/>
                  <a:latin typeface="Calibri"/>
                  <a:ea typeface="ＭＳ Ｐゴシック" charset="0"/>
                </a:rPr>
                <a:t> CRYOMODULE</a:t>
              </a:r>
            </a:p>
          </p:txBody>
        </p:sp>
        <p:sp>
          <p:nvSpPr>
            <p:cNvPr id="33" name="TextBox 32">
              <a:extLst>
                <a:ext uri="{FF2B5EF4-FFF2-40B4-BE49-F238E27FC236}">
                  <a16:creationId xmlns:a16="http://schemas.microsoft.com/office/drawing/2014/main" id="{E9D53343-4372-BCEE-545E-B6B8C52CA537}"/>
                </a:ext>
              </a:extLst>
            </p:cNvPr>
            <p:cNvSpPr txBox="1"/>
            <p:nvPr/>
          </p:nvSpPr>
          <p:spPr>
            <a:xfrm>
              <a:off x="381000" y="2027050"/>
              <a:ext cx="1145457"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Calibri"/>
                  <a:ea typeface="ＭＳ Ｐゴシック" charset="0"/>
                </a:rPr>
                <a:t>R&amp;D Pathfinders for </a:t>
              </a:r>
              <a:r>
                <a:rPr lang="en-GB" sz="1100" i="1" dirty="0">
                  <a:solidFill>
                    <a:srgbClr val="00B0F0"/>
                  </a:solidFill>
                  <a:latin typeface="Calibri"/>
                </a:rPr>
                <a:t>n</a:t>
              </a:r>
              <a:r>
                <a:rPr kumimoji="0" lang="en-GB" sz="1100" b="0" i="1" u="none" strike="noStrike" kern="1200" cap="none" spc="0" normalizeH="0" baseline="0" noProof="0" dirty="0" err="1">
                  <a:ln>
                    <a:noFill/>
                  </a:ln>
                  <a:solidFill>
                    <a:srgbClr val="00B0F0"/>
                  </a:solidFill>
                  <a:effectLst/>
                  <a:uLnTx/>
                  <a:uFillTx/>
                  <a:latin typeface="Calibri"/>
                  <a:ea typeface="ＭＳ Ｐゴシック" charset="0"/>
                </a:rPr>
                <a:t>ew</a:t>
              </a:r>
              <a:r>
                <a:rPr kumimoji="0" lang="en-GB" sz="1100" b="0" i="1" u="none" strike="noStrike" kern="1200" cap="none" spc="0" normalizeH="0" baseline="0" noProof="0" dirty="0">
                  <a:ln>
                    <a:noFill/>
                  </a:ln>
                  <a:solidFill>
                    <a:srgbClr val="00B0F0"/>
                  </a:solidFill>
                  <a:effectLst/>
                  <a:uLnTx/>
                  <a:uFillTx/>
                  <a:latin typeface="Calibri"/>
                  <a:ea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Calibri"/>
                  <a:ea typeface="ＭＳ Ｐゴシック" charset="0"/>
                </a:rPr>
                <a:t>energy-saving technologies</a:t>
              </a:r>
              <a:endParaRPr kumimoji="0" lang="en-BE" sz="1100" b="0" i="1" u="none" strike="noStrike" kern="1200" cap="none" spc="0" normalizeH="0" baseline="0" noProof="0" dirty="0">
                <a:ln>
                  <a:noFill/>
                </a:ln>
                <a:solidFill>
                  <a:srgbClr val="00B0F0"/>
                </a:solidFill>
                <a:effectLst/>
                <a:uLnTx/>
                <a:uFillTx/>
                <a:latin typeface="Calibri"/>
                <a:ea typeface="ＭＳ Ｐゴシック" charset="0"/>
              </a:endParaRPr>
            </a:p>
          </p:txBody>
        </p:sp>
        <p:pic>
          <p:nvPicPr>
            <p:cNvPr id="36" name="Picture 35">
              <a:extLst>
                <a:ext uri="{FF2B5EF4-FFF2-40B4-BE49-F238E27FC236}">
                  <a16:creationId xmlns:a16="http://schemas.microsoft.com/office/drawing/2014/main" id="{26D6FC37-602C-12FC-CA3D-492693AE6AD4}"/>
                </a:ext>
              </a:extLst>
            </p:cNvPr>
            <p:cNvPicPr>
              <a:picLocks noChangeAspect="1"/>
            </p:cNvPicPr>
            <p:nvPr/>
          </p:nvPicPr>
          <p:blipFill>
            <a:blip r:embed="rId3"/>
            <a:stretch>
              <a:fillRect/>
            </a:stretch>
          </p:blipFill>
          <p:spPr>
            <a:xfrm>
              <a:off x="592743" y="1190248"/>
              <a:ext cx="3033557" cy="2831817"/>
            </a:xfrm>
            <a:prstGeom prst="rect">
              <a:avLst/>
            </a:prstGeom>
          </p:spPr>
        </p:pic>
      </p:grpSp>
      <p:pic>
        <p:nvPicPr>
          <p:cNvPr id="3" name="Picture 3" descr="page16image3199176336">
            <a:extLst>
              <a:ext uri="{FF2B5EF4-FFF2-40B4-BE49-F238E27FC236}">
                <a16:creationId xmlns:a16="http://schemas.microsoft.com/office/drawing/2014/main" id="{AFC41091-082A-0C21-848F-3163C98C7C8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7539" y="1903948"/>
            <a:ext cx="1947661" cy="962448"/>
          </a:xfrm>
          <a:prstGeom prst="rect">
            <a:avLst/>
          </a:prstGeom>
          <a:noFill/>
          <a:extLst>
            <a:ext uri="{909E8E84-426E-40DD-AFC4-6F175D3DCCD1}">
              <a14:hiddenFill xmlns:a14="http://schemas.microsoft.com/office/drawing/2010/main">
                <a:solidFill>
                  <a:srgbClr val="FFFFFF"/>
                </a:solidFill>
              </a14:hiddenFill>
            </a:ext>
          </a:extLst>
        </p:spPr>
      </p:pic>
      <p:sp>
        <p:nvSpPr>
          <p:cNvPr id="4" name="Shape 3">
            <a:extLst>
              <a:ext uri="{FF2B5EF4-FFF2-40B4-BE49-F238E27FC236}">
                <a16:creationId xmlns:a16="http://schemas.microsoft.com/office/drawing/2014/main" id="{E23B4121-0924-84A2-7B30-03915756A5A7}"/>
              </a:ext>
            </a:extLst>
          </p:cNvPr>
          <p:cNvSpPr/>
          <p:nvPr/>
        </p:nvSpPr>
        <p:spPr>
          <a:xfrm rot="8971364" flipH="1">
            <a:off x="3813394" y="1915962"/>
            <a:ext cx="2531207" cy="1303883"/>
          </a:xfrm>
          <a:prstGeom prst="swooshArrow">
            <a:avLst>
              <a:gd name="adj1" fmla="val 6719"/>
              <a:gd name="adj2" fmla="val 14491"/>
            </a:avLst>
          </a:prstGeom>
          <a:solidFill>
            <a:srgbClr val="00B0F0"/>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TextBox 4">
            <a:extLst>
              <a:ext uri="{FF2B5EF4-FFF2-40B4-BE49-F238E27FC236}">
                <a16:creationId xmlns:a16="http://schemas.microsoft.com/office/drawing/2014/main" id="{6A6A45F7-2791-CB7F-26C0-5DD4970F84EC}"/>
              </a:ext>
            </a:extLst>
          </p:cNvPr>
          <p:cNvSpPr txBox="1"/>
          <p:nvPr/>
        </p:nvSpPr>
        <p:spPr>
          <a:xfrm rot="20355405">
            <a:off x="4762774" y="2236811"/>
            <a:ext cx="1755378" cy="312455"/>
          </a:xfrm>
          <a:prstGeom prst="rect">
            <a:avLst/>
          </a:prstGeom>
          <a:noFill/>
        </p:spPr>
        <p:txBody>
          <a:bodyPr wrap="none" rtlCol="0">
            <a:prstTxWarp prst="textArchDown">
              <a:avLst>
                <a:gd name="adj" fmla="val 1529382"/>
              </a:avLst>
            </a:prstTxWarp>
            <a:spAutoFit/>
          </a:bodyPr>
          <a:lstStyle/>
          <a:p>
            <a:pPr marL="0" marR="0" lvl="0" indent="0" algn="ctr" defTabSz="914400" rtl="0" eaLnBrk="1" fontAlgn="base" latinLnBrk="0" hangingPunct="1">
              <a:lnSpc>
                <a:spcPts val="92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accent5">
                    <a:lumMod val="75000"/>
                  </a:schemeClr>
                </a:solidFill>
                <a:effectLst/>
                <a:uLnTx/>
                <a:uFillTx/>
                <a:latin typeface="Calibri"/>
                <a:ea typeface="ＭＳ Ｐゴシック" charset="0"/>
              </a:rPr>
              <a:t>INTEGRATING</a:t>
            </a:r>
            <a:endParaRPr kumimoji="0" lang="en-BE" sz="1400" b="1" i="0" u="none" strike="noStrike" kern="1200" cap="none" spc="0" normalizeH="0" baseline="0" noProof="0" dirty="0">
              <a:ln>
                <a:noFill/>
              </a:ln>
              <a:solidFill>
                <a:schemeClr val="accent5">
                  <a:lumMod val="75000"/>
                </a:schemeClr>
              </a:solidFill>
              <a:effectLst/>
              <a:uLnTx/>
              <a:uFillTx/>
              <a:latin typeface="Calibri"/>
              <a:ea typeface="ＭＳ Ｐゴシック" charset="0"/>
            </a:endParaRPr>
          </a:p>
        </p:txBody>
      </p:sp>
      <p:pic>
        <p:nvPicPr>
          <p:cNvPr id="6" name="Picture 4" descr="The 1rst ESS prototype cryomodule successfully passes the RF power test!">
            <a:extLst>
              <a:ext uri="{FF2B5EF4-FFF2-40B4-BE49-F238E27FC236}">
                <a16:creationId xmlns:a16="http://schemas.microsoft.com/office/drawing/2014/main" id="{E1AE4FA5-F8E6-A69F-FF59-8C7490E5587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7010400" y="1882589"/>
            <a:ext cx="1258341" cy="769250"/>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2E2F1EC-6355-C67B-9413-B9F515B2A1D7}"/>
              </a:ext>
            </a:extLst>
          </p:cNvPr>
          <p:cNvSpPr txBox="1"/>
          <p:nvPr/>
        </p:nvSpPr>
        <p:spPr>
          <a:xfrm>
            <a:off x="6386636" y="1816290"/>
            <a:ext cx="620683" cy="307777"/>
          </a:xfrm>
          <a:prstGeom prst="rect">
            <a:avLst/>
          </a:prstGeom>
          <a:noFill/>
        </p:spPr>
        <p:txBody>
          <a:bodyPr wrap="none" rtlCol="0">
            <a:spAutoFit/>
          </a:bodyPr>
          <a:lstStyle/>
          <a:p>
            <a:r>
              <a:rPr lang="en-BE" sz="1400" b="1" dirty="0">
                <a:solidFill>
                  <a:srgbClr val="C00000"/>
                </a:solidFill>
                <a:latin typeface="+mn-lt"/>
              </a:rPr>
              <a:t>INT#1</a:t>
            </a:r>
          </a:p>
        </p:txBody>
      </p:sp>
      <p:sp>
        <p:nvSpPr>
          <p:cNvPr id="8" name="TextBox 7">
            <a:extLst>
              <a:ext uri="{FF2B5EF4-FFF2-40B4-BE49-F238E27FC236}">
                <a16:creationId xmlns:a16="http://schemas.microsoft.com/office/drawing/2014/main" id="{0245A810-7A82-22E7-16F4-3ED1E1EA533D}"/>
              </a:ext>
            </a:extLst>
          </p:cNvPr>
          <p:cNvSpPr txBox="1"/>
          <p:nvPr/>
        </p:nvSpPr>
        <p:spPr>
          <a:xfrm>
            <a:off x="6321012" y="2647950"/>
            <a:ext cx="2605582"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i="1" dirty="0">
                <a:solidFill>
                  <a:srgbClr val="00B0F0"/>
                </a:solidFill>
                <a:latin typeface="Calibri"/>
              </a:rPr>
              <a:t>i</a:t>
            </a:r>
            <a:r>
              <a:rPr kumimoji="0" lang="en-US" sz="1100" b="0" i="1" u="none" strike="noStrike" kern="1200" cap="none" spc="0" normalizeH="0" baseline="0" noProof="0" dirty="0" err="1">
                <a:ln>
                  <a:noFill/>
                </a:ln>
                <a:solidFill>
                  <a:srgbClr val="00B0F0"/>
                </a:solidFill>
                <a:effectLst/>
                <a:uLnTx/>
                <a:uFillTx/>
                <a:latin typeface="Calibri"/>
                <a:ea typeface="ＭＳ Ｐゴシック" charset="0"/>
              </a:rPr>
              <a:t>ntegrating</a:t>
            </a:r>
            <a:r>
              <a:rPr kumimoji="0" lang="en-US" sz="1100" b="0" i="1" u="none" strike="noStrike" kern="1200" cap="none" spc="0" normalizeH="0" baseline="0" noProof="0" dirty="0">
                <a:ln>
                  <a:noFill/>
                </a:ln>
                <a:solidFill>
                  <a:srgbClr val="00B0F0"/>
                </a:solidFill>
                <a:effectLst/>
                <a:uLnTx/>
                <a:uFillTx/>
                <a:latin typeface="Calibri"/>
                <a:ea typeface="ＭＳ Ｐゴシック" charset="0"/>
              </a:rPr>
              <a:t> new technologies </a:t>
            </a:r>
            <a:r>
              <a:rPr lang="en-US" sz="1100" i="1" dirty="0" err="1">
                <a:solidFill>
                  <a:srgbClr val="00B0F0"/>
                </a:solidFill>
                <a:latin typeface="Calibri"/>
              </a:rPr>
              <a:t>i</a:t>
            </a:r>
            <a:r>
              <a:rPr kumimoji="0" lang="en-US" sz="1100" b="0" i="1" u="none" strike="noStrike" kern="1200" cap="none" spc="0" normalizeH="0" baseline="0" noProof="0" dirty="0">
                <a:ln>
                  <a:noFill/>
                </a:ln>
                <a:solidFill>
                  <a:srgbClr val="00B0F0"/>
                </a:solidFill>
                <a:effectLst/>
                <a:uLnTx/>
                <a:uFillTx/>
                <a:latin typeface="Calibri"/>
                <a:ea typeface="ＭＳ Ｐゴシック" charset="0"/>
              </a:rPr>
              <a:t>n the design of a new sustainable LINAC cryomodule</a:t>
            </a:r>
            <a:endParaRPr kumimoji="0" lang="en-BE" sz="1100" b="0" i="1" u="none" strike="noStrike" kern="1200" cap="none" spc="0" normalizeH="0" baseline="0" noProof="0" dirty="0">
              <a:ln>
                <a:noFill/>
              </a:ln>
              <a:solidFill>
                <a:srgbClr val="00B0F0"/>
              </a:solidFill>
              <a:effectLst/>
              <a:uLnTx/>
              <a:uFillTx/>
              <a:latin typeface="Calibri"/>
              <a:ea typeface="ＭＳ Ｐゴシック" charset="0"/>
            </a:endParaRPr>
          </a:p>
        </p:txBody>
      </p:sp>
      <p:sp>
        <p:nvSpPr>
          <p:cNvPr id="9" name="TextBox 8">
            <a:extLst>
              <a:ext uri="{FF2B5EF4-FFF2-40B4-BE49-F238E27FC236}">
                <a16:creationId xmlns:a16="http://schemas.microsoft.com/office/drawing/2014/main" id="{68FF21AF-99C6-F6D5-7DA1-5548A72A44E1}"/>
              </a:ext>
            </a:extLst>
          </p:cNvPr>
          <p:cNvSpPr txBox="1"/>
          <p:nvPr/>
        </p:nvSpPr>
        <p:spPr>
          <a:xfrm>
            <a:off x="0" y="4857750"/>
            <a:ext cx="3371436" cy="261610"/>
          </a:xfrm>
          <a:prstGeom prst="rect">
            <a:avLst/>
          </a:prstGeom>
          <a:noFill/>
        </p:spPr>
        <p:txBody>
          <a:bodyPr wrap="none" rtlCol="0">
            <a:spAutoFit/>
          </a:bodyPr>
          <a:lstStyle/>
          <a:p>
            <a:r>
              <a:rPr lang="en-BE" sz="1100" dirty="0">
                <a:solidFill>
                  <a:schemeClr val="accent6">
                    <a:lumMod val="75000"/>
                  </a:schemeClr>
                </a:solidFill>
              </a:rPr>
              <a:t>TA: Technology Area, INT: Integration Activities</a:t>
            </a:r>
          </a:p>
        </p:txBody>
      </p:sp>
      <p:pic>
        <p:nvPicPr>
          <p:cNvPr id="12" name="Picture 11">
            <a:extLst>
              <a:ext uri="{FF2B5EF4-FFF2-40B4-BE49-F238E27FC236}">
                <a16:creationId xmlns:a16="http://schemas.microsoft.com/office/drawing/2014/main" id="{FB7C418A-DDA0-51C8-8F4C-75084279F15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47974" y="3696902"/>
            <a:ext cx="950292" cy="844008"/>
          </a:xfrm>
          <a:prstGeom prst="snip2DiagRect">
            <a:avLst>
              <a:gd name="adj1" fmla="val 0"/>
              <a:gd name="adj2" fmla="val 0"/>
            </a:avLst>
          </a:prstGeom>
          <a:noFill/>
          <a:ln w="28575">
            <a:solidFill>
              <a:srgbClr val="FF67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A0C2FA3B-9BF4-48C9-F67B-FB35A8C0CD52}"/>
              </a:ext>
            </a:extLst>
          </p:cNvPr>
          <p:cNvPicPr>
            <a:picLocks noChangeAspect="1"/>
          </p:cNvPicPr>
          <p:nvPr/>
        </p:nvPicPr>
        <p:blipFill>
          <a:blip r:embed="rId8"/>
          <a:stretch>
            <a:fillRect/>
          </a:stretch>
        </p:blipFill>
        <p:spPr>
          <a:xfrm>
            <a:off x="6248400" y="3411657"/>
            <a:ext cx="1253054" cy="840759"/>
          </a:xfrm>
          <a:prstGeom prst="rect">
            <a:avLst/>
          </a:prstGeom>
        </p:spPr>
      </p:pic>
      <p:pic>
        <p:nvPicPr>
          <p:cNvPr id="14" name="Picture 4" descr="Operation of the XFEL Accelerator">
            <a:extLst>
              <a:ext uri="{FF2B5EF4-FFF2-40B4-BE49-F238E27FC236}">
                <a16:creationId xmlns:a16="http://schemas.microsoft.com/office/drawing/2014/main" id="{67198F39-6F6B-ED95-29FD-440BBB242C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3239" y="3333750"/>
            <a:ext cx="1391361" cy="543500"/>
          </a:xfrm>
          <a:prstGeom prst="rect">
            <a:avLst/>
          </a:prstGeom>
          <a:noFill/>
          <a:ln w="28575">
            <a:solidFill>
              <a:srgbClr val="FF6700"/>
            </a:solidFill>
          </a:ln>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31D607B-D29F-3980-A0CF-5F51CE4ACFC0}"/>
              </a:ext>
            </a:extLst>
          </p:cNvPr>
          <p:cNvGrpSpPr/>
          <p:nvPr/>
        </p:nvGrpSpPr>
        <p:grpSpPr>
          <a:xfrm>
            <a:off x="5486400" y="3809512"/>
            <a:ext cx="1237576" cy="627022"/>
            <a:chOff x="7463202" y="3952938"/>
            <a:chExt cx="1237576" cy="627022"/>
          </a:xfrm>
        </p:grpSpPr>
        <p:pic>
          <p:nvPicPr>
            <p:cNvPr id="16" name="Picture 15" descr="Joint UK seminar: Building the European Spallation Source Accelerator |  John Adams Institute for Accelerator Science">
              <a:extLst>
                <a:ext uri="{FF2B5EF4-FFF2-40B4-BE49-F238E27FC236}">
                  <a16:creationId xmlns:a16="http://schemas.microsoft.com/office/drawing/2014/main" id="{9E3A73C2-B474-9CB4-2966-D5D46B3A76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3202" y="3952938"/>
              <a:ext cx="1237576" cy="618788"/>
            </a:xfrm>
            <a:prstGeom prst="rect">
              <a:avLst/>
            </a:prstGeom>
            <a:noFill/>
            <a:ln w="19050">
              <a:solidFill>
                <a:srgbClr val="FF6700"/>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196FB22-1BBB-6446-66B7-ECEB79B69866}"/>
                </a:ext>
              </a:extLst>
            </p:cNvPr>
            <p:cNvSpPr txBox="1"/>
            <p:nvPr/>
          </p:nvSpPr>
          <p:spPr>
            <a:xfrm>
              <a:off x="7748746" y="4318350"/>
              <a:ext cx="925034" cy="261610"/>
            </a:xfrm>
            <a:prstGeom prst="rect">
              <a:avLst/>
            </a:prstGeom>
            <a:solidFill>
              <a:srgbClr val="FFE7D2"/>
            </a:solidFill>
            <a:effectLst>
              <a:softEdge rad="46374"/>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100" b="1" i="0" u="none" strike="noStrike" kern="1200" cap="none" spc="0" normalizeH="0" baseline="0" noProof="0" dirty="0">
                  <a:ln>
                    <a:noFill/>
                  </a:ln>
                  <a:solidFill>
                    <a:schemeClr val="bg2">
                      <a:lumMod val="50000"/>
                    </a:schemeClr>
                  </a:solidFill>
                  <a:effectLst/>
                  <a:uLnTx/>
                  <a:uFillTx/>
                  <a:latin typeface="Calibri"/>
                  <a:ea typeface="ＭＳ Ｐゴシック" charset="0"/>
                </a:rPr>
                <a:t>ESS upgrade</a:t>
              </a:r>
            </a:p>
          </p:txBody>
        </p:sp>
      </p:grpSp>
      <p:sp>
        <p:nvSpPr>
          <p:cNvPr id="18" name="TextBox 17">
            <a:extLst>
              <a:ext uri="{FF2B5EF4-FFF2-40B4-BE49-F238E27FC236}">
                <a16:creationId xmlns:a16="http://schemas.microsoft.com/office/drawing/2014/main" id="{0877C567-1CAB-3156-572E-F2C2E0D08EEC}"/>
              </a:ext>
            </a:extLst>
          </p:cNvPr>
          <p:cNvSpPr txBox="1"/>
          <p:nvPr/>
        </p:nvSpPr>
        <p:spPr>
          <a:xfrm>
            <a:off x="4953000" y="3335792"/>
            <a:ext cx="700097" cy="253916"/>
          </a:xfrm>
          <a:prstGeom prst="rect">
            <a:avLst/>
          </a:prstGeom>
          <a:solidFill>
            <a:srgbClr val="FFE7D2"/>
          </a:solidFill>
          <a:effectLst>
            <a:softEdge rad="46374"/>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050" b="1" i="0" u="none" strike="noStrike" kern="1200" cap="none" spc="0" normalizeH="0" baseline="0" noProof="0" dirty="0">
                <a:ln>
                  <a:noFill/>
                </a:ln>
                <a:solidFill>
                  <a:schemeClr val="bg2">
                    <a:lumMod val="50000"/>
                  </a:schemeClr>
                </a:solidFill>
                <a:effectLst/>
                <a:uLnTx/>
                <a:uFillTx/>
                <a:latin typeface="Calibri"/>
                <a:ea typeface="ＭＳ Ｐゴシック" charset="0"/>
              </a:rPr>
              <a:t>SC XFELs</a:t>
            </a:r>
          </a:p>
        </p:txBody>
      </p:sp>
      <p:sp>
        <p:nvSpPr>
          <p:cNvPr id="19" name="TextBox 18">
            <a:extLst>
              <a:ext uri="{FF2B5EF4-FFF2-40B4-BE49-F238E27FC236}">
                <a16:creationId xmlns:a16="http://schemas.microsoft.com/office/drawing/2014/main" id="{D47537EF-101A-1053-9856-9985C6559F55}"/>
              </a:ext>
            </a:extLst>
          </p:cNvPr>
          <p:cNvSpPr txBox="1"/>
          <p:nvPr/>
        </p:nvSpPr>
        <p:spPr>
          <a:xfrm>
            <a:off x="4335403" y="3696902"/>
            <a:ext cx="590966" cy="261610"/>
          </a:xfrm>
          <a:prstGeom prst="rect">
            <a:avLst/>
          </a:prstGeom>
          <a:solidFill>
            <a:srgbClr val="FFE7D2"/>
          </a:solidFill>
          <a:effectLst>
            <a:softEdge rad="46374"/>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050" b="1" i="0" u="none" strike="noStrike" kern="1200" cap="none" spc="0" normalizeH="0" baseline="0" noProof="0" dirty="0">
                <a:ln>
                  <a:noFill/>
                </a:ln>
                <a:solidFill>
                  <a:schemeClr val="bg2">
                    <a:lumMod val="50000"/>
                  </a:schemeClr>
                </a:solidFill>
                <a:effectLst/>
                <a:uLnTx/>
                <a:uFillTx/>
                <a:latin typeface="Calibri"/>
                <a:ea typeface="ＭＳ Ｐゴシック" charset="0"/>
              </a:rPr>
              <a:t>HL-LHC</a:t>
            </a:r>
          </a:p>
        </p:txBody>
      </p:sp>
      <p:sp>
        <p:nvSpPr>
          <p:cNvPr id="20" name="Pentagon 19">
            <a:extLst>
              <a:ext uri="{FF2B5EF4-FFF2-40B4-BE49-F238E27FC236}">
                <a16:creationId xmlns:a16="http://schemas.microsoft.com/office/drawing/2014/main" id="{EE752773-817B-0223-6E2C-44D51702E16E}"/>
              </a:ext>
            </a:extLst>
          </p:cNvPr>
          <p:cNvSpPr/>
          <p:nvPr/>
        </p:nvSpPr>
        <p:spPr>
          <a:xfrm rot="10800000">
            <a:off x="7548716" y="3629603"/>
            <a:ext cx="1123316" cy="424731"/>
          </a:xfrm>
          <a:prstGeom prst="homePlate">
            <a:avLst/>
          </a:prstGeom>
          <a:solidFill>
            <a:srgbClr val="FFD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FF7BAC2F-718B-24D2-60CB-9DFCCA926D72}"/>
              </a:ext>
            </a:extLst>
          </p:cNvPr>
          <p:cNvSpPr txBox="1"/>
          <p:nvPr/>
        </p:nvSpPr>
        <p:spPr>
          <a:xfrm>
            <a:off x="7010400" y="4869103"/>
            <a:ext cx="2116285" cy="261610"/>
          </a:xfrm>
          <a:prstGeom prst="rect">
            <a:avLst/>
          </a:prstGeom>
          <a:noFill/>
        </p:spPr>
        <p:txBody>
          <a:bodyPr wrap="none" rtlCol="0">
            <a:spAutoFit/>
          </a:bodyPr>
          <a:lstStyle/>
          <a:p>
            <a:r>
              <a:rPr lang="en-BE" sz="1100" dirty="0">
                <a:solidFill>
                  <a:schemeClr val="accent6">
                    <a:lumMod val="75000"/>
                  </a:schemeClr>
                </a:solidFill>
              </a:rPr>
              <a:t>R</a:t>
            </a:r>
            <a:r>
              <a:rPr lang="en-GB" sz="1100" dirty="0">
                <a:solidFill>
                  <a:schemeClr val="accent6">
                    <a:lumMod val="75000"/>
                  </a:schemeClr>
                </a:solidFill>
              </a:rPr>
              <a:t>I</a:t>
            </a:r>
            <a:r>
              <a:rPr lang="en-BE" sz="1100" dirty="0">
                <a:solidFill>
                  <a:schemeClr val="accent6">
                    <a:lumMod val="75000"/>
                  </a:schemeClr>
                </a:solidFill>
              </a:rPr>
              <a:t>s: Research Infrastructures</a:t>
            </a:r>
          </a:p>
        </p:txBody>
      </p:sp>
      <p:sp>
        <p:nvSpPr>
          <p:cNvPr id="22" name="TextBox 21">
            <a:extLst>
              <a:ext uri="{FF2B5EF4-FFF2-40B4-BE49-F238E27FC236}">
                <a16:creationId xmlns:a16="http://schemas.microsoft.com/office/drawing/2014/main" id="{2F14111B-4851-01BC-8D7F-7AA4C4128CDE}"/>
              </a:ext>
            </a:extLst>
          </p:cNvPr>
          <p:cNvSpPr txBox="1"/>
          <p:nvPr/>
        </p:nvSpPr>
        <p:spPr>
          <a:xfrm>
            <a:off x="3636735" y="4580751"/>
            <a:ext cx="5050065"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rgbClr val="C00000"/>
                </a:solidFill>
                <a:effectLst/>
                <a:uLnTx/>
                <a:uFillTx/>
                <a:latin typeface="Calibri"/>
                <a:ea typeface="ＭＳ Ｐゴシック" charset="0"/>
              </a:rPr>
              <a:t>INT#2</a:t>
            </a:r>
            <a:r>
              <a:rPr kumimoji="0" lang="en-US" sz="1200" b="1" i="1" u="none" strike="noStrike" kern="1200" cap="none" spc="0" normalizeH="0" baseline="0" noProof="0" dirty="0">
                <a:ln>
                  <a:noFill/>
                </a:ln>
                <a:solidFill>
                  <a:srgbClr val="FF6700"/>
                </a:solidFill>
                <a:effectLst/>
                <a:uLnTx/>
                <a:uFillTx/>
                <a:latin typeface="Calibri"/>
                <a:ea typeface="ＭＳ Ｐゴシック" charset="0"/>
              </a:rPr>
              <a:t>: full deployment of energy saving in current and future accelerator RIs</a:t>
            </a:r>
            <a:endParaRPr kumimoji="0" lang="en-BE" sz="1200" b="1" i="1" u="none" strike="noStrike" kern="1200" cap="none" spc="0" normalizeH="0" baseline="0" noProof="0" dirty="0">
              <a:ln>
                <a:noFill/>
              </a:ln>
              <a:solidFill>
                <a:srgbClr val="FF6700"/>
              </a:solidFill>
              <a:effectLst/>
              <a:uLnTx/>
              <a:uFillTx/>
              <a:latin typeface="Calibri"/>
              <a:ea typeface="ＭＳ Ｐゴシック" charset="0"/>
            </a:endParaRPr>
          </a:p>
        </p:txBody>
      </p:sp>
    </p:spTree>
    <p:extLst>
      <p:ext uri="{BB962C8B-B14F-4D97-AF65-F5344CB8AC3E}">
        <p14:creationId xmlns:p14="http://schemas.microsoft.com/office/powerpoint/2010/main" val="939011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1A8870A-FA50-C392-322E-FFE0E00F5C3B}"/>
              </a:ext>
            </a:extLst>
          </p:cNvPr>
          <p:cNvGrpSpPr/>
          <p:nvPr/>
        </p:nvGrpSpPr>
        <p:grpSpPr>
          <a:xfrm>
            <a:off x="217407" y="209550"/>
            <a:ext cx="8793986" cy="4648200"/>
            <a:chOff x="217407" y="209550"/>
            <a:chExt cx="8793986" cy="4648200"/>
          </a:xfrm>
        </p:grpSpPr>
        <p:sp>
          <p:nvSpPr>
            <p:cNvPr id="30" name="Pentagon 29">
              <a:extLst>
                <a:ext uri="{FF2B5EF4-FFF2-40B4-BE49-F238E27FC236}">
                  <a16:creationId xmlns:a16="http://schemas.microsoft.com/office/drawing/2014/main" id="{49F31008-84D3-FE7B-4F62-C68B8F11868A}"/>
                </a:ext>
              </a:extLst>
            </p:cNvPr>
            <p:cNvSpPr/>
            <p:nvPr/>
          </p:nvSpPr>
          <p:spPr>
            <a:xfrm rot="5400000">
              <a:off x="7632431" y="1690989"/>
              <a:ext cx="1641421" cy="424800"/>
            </a:xfrm>
            <a:prstGeom prst="homePlate">
              <a:avLst/>
            </a:prstGeom>
            <a:solidFill>
              <a:srgbClr val="FFD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Pentagon 22">
              <a:extLst>
                <a:ext uri="{FF2B5EF4-FFF2-40B4-BE49-F238E27FC236}">
                  <a16:creationId xmlns:a16="http://schemas.microsoft.com/office/drawing/2014/main" id="{7BD4E20D-A482-A2E7-BE15-65BDF0BA1A10}"/>
                </a:ext>
              </a:extLst>
            </p:cNvPr>
            <p:cNvSpPr/>
            <p:nvPr/>
          </p:nvSpPr>
          <p:spPr>
            <a:xfrm>
              <a:off x="3707017" y="819150"/>
              <a:ext cx="531760" cy="424082"/>
            </a:xfrm>
            <a:prstGeom prst="homePlate">
              <a:avLst/>
            </a:prstGeom>
            <a:solidFill>
              <a:srgbClr val="FFD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Pentagon 1">
              <a:extLst>
                <a:ext uri="{FF2B5EF4-FFF2-40B4-BE49-F238E27FC236}">
                  <a16:creationId xmlns:a16="http://schemas.microsoft.com/office/drawing/2014/main" id="{AFAB6395-7693-25BB-7278-A6CCEB1A2040}"/>
                </a:ext>
              </a:extLst>
            </p:cNvPr>
            <p:cNvSpPr/>
            <p:nvPr/>
          </p:nvSpPr>
          <p:spPr>
            <a:xfrm>
              <a:off x="3718729" y="3632399"/>
              <a:ext cx="520048" cy="424731"/>
            </a:xfrm>
            <a:prstGeom prst="homePlate">
              <a:avLst/>
            </a:prstGeom>
            <a:solidFill>
              <a:srgbClr val="FFD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Pentagon 9">
              <a:extLst>
                <a:ext uri="{FF2B5EF4-FFF2-40B4-BE49-F238E27FC236}">
                  <a16:creationId xmlns:a16="http://schemas.microsoft.com/office/drawing/2014/main" id="{F9F9034F-BDAF-DEA2-77CC-69CB919CB760}"/>
                </a:ext>
              </a:extLst>
            </p:cNvPr>
            <p:cNvSpPr/>
            <p:nvPr/>
          </p:nvSpPr>
          <p:spPr>
            <a:xfrm rot="16200000">
              <a:off x="7498156" y="2631665"/>
              <a:ext cx="1922952" cy="424800"/>
            </a:xfrm>
            <a:prstGeom prst="homePlate">
              <a:avLst/>
            </a:prstGeom>
            <a:solidFill>
              <a:srgbClr val="FFD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Pentagon 10">
              <a:extLst>
                <a:ext uri="{FF2B5EF4-FFF2-40B4-BE49-F238E27FC236}">
                  <a16:creationId xmlns:a16="http://schemas.microsoft.com/office/drawing/2014/main" id="{A8F93BE3-C97E-5AEC-B867-756538956314}"/>
                </a:ext>
              </a:extLst>
            </p:cNvPr>
            <p:cNvSpPr/>
            <p:nvPr/>
          </p:nvSpPr>
          <p:spPr>
            <a:xfrm rot="10800000">
              <a:off x="7548716" y="3629603"/>
              <a:ext cx="1123316" cy="424731"/>
            </a:xfrm>
            <a:prstGeom prst="homePlate">
              <a:avLst/>
            </a:prstGeom>
            <a:solidFill>
              <a:srgbClr val="FFD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0" name="Group 39">
              <a:extLst>
                <a:ext uri="{FF2B5EF4-FFF2-40B4-BE49-F238E27FC236}">
                  <a16:creationId xmlns:a16="http://schemas.microsoft.com/office/drawing/2014/main" id="{25F71AB7-074B-1F52-4525-E622288B37B8}"/>
                </a:ext>
              </a:extLst>
            </p:cNvPr>
            <p:cNvGrpSpPr/>
            <p:nvPr/>
          </p:nvGrpSpPr>
          <p:grpSpPr>
            <a:xfrm>
              <a:off x="217407" y="450984"/>
              <a:ext cx="8793986" cy="3855375"/>
              <a:chOff x="217407" y="450984"/>
              <a:chExt cx="8793986" cy="3855375"/>
            </a:xfrm>
          </p:grpSpPr>
          <p:pic>
            <p:nvPicPr>
              <p:cNvPr id="41" name="Picture 40">
                <a:extLst>
                  <a:ext uri="{FF2B5EF4-FFF2-40B4-BE49-F238E27FC236}">
                    <a16:creationId xmlns:a16="http://schemas.microsoft.com/office/drawing/2014/main" id="{30B9689E-2C60-6C49-BF29-91A3E295D587}"/>
                  </a:ext>
                </a:extLst>
              </p:cNvPr>
              <p:cNvPicPr>
                <a:picLocks noChangeAspect="1"/>
              </p:cNvPicPr>
              <p:nvPr/>
            </p:nvPicPr>
            <p:blipFill>
              <a:blip r:embed="rId2"/>
              <a:stretch>
                <a:fillRect/>
              </a:stretch>
            </p:blipFill>
            <p:spPr>
              <a:xfrm>
                <a:off x="494363" y="450984"/>
                <a:ext cx="3230319" cy="3855375"/>
              </a:xfrm>
              <a:prstGeom prst="roundRect">
                <a:avLst>
                  <a:gd name="adj" fmla="val 8423"/>
                </a:avLst>
              </a:prstGeom>
              <a:solidFill>
                <a:schemeClr val="accent6">
                  <a:lumMod val="40000"/>
                  <a:lumOff val="60000"/>
                </a:schemeClr>
              </a:solidFill>
            </p:spPr>
          </p:pic>
          <p:sp>
            <p:nvSpPr>
              <p:cNvPr id="1035" name="Rounded Rectangle 1034">
                <a:extLst>
                  <a:ext uri="{FF2B5EF4-FFF2-40B4-BE49-F238E27FC236}">
                    <a16:creationId xmlns:a16="http://schemas.microsoft.com/office/drawing/2014/main" id="{2A30C292-8B24-8A23-6F3C-BAD73B8E0B76}"/>
                  </a:ext>
                </a:extLst>
              </p:cNvPr>
              <p:cNvSpPr/>
              <p:nvPr/>
            </p:nvSpPr>
            <p:spPr>
              <a:xfrm>
                <a:off x="217407" y="1777622"/>
                <a:ext cx="8793986" cy="1295400"/>
              </a:xfrm>
              <a:prstGeom prst="roundRect">
                <a:avLst>
                  <a:gd name="adj" fmla="val 11160"/>
                </a:avLst>
              </a:prstGeom>
              <a:solidFill>
                <a:schemeClr val="accent5">
                  <a:lumMod val="20000"/>
                  <a:lumOff val="8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1052" name="TextBox 1051">
                <a:extLst>
                  <a:ext uri="{FF2B5EF4-FFF2-40B4-BE49-F238E27FC236}">
                    <a16:creationId xmlns:a16="http://schemas.microsoft.com/office/drawing/2014/main" id="{79BB7065-C253-F814-3317-D36920E1E64E}"/>
                  </a:ext>
                </a:extLst>
              </p:cNvPr>
              <p:cNvSpPr txBox="1"/>
              <p:nvPr/>
            </p:nvSpPr>
            <p:spPr>
              <a:xfrm>
                <a:off x="4797344" y="487550"/>
                <a:ext cx="1093569"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a:ea typeface="ＭＳ Ｐゴシック" charset="0"/>
                  </a:rPr>
                  <a:t>p</a:t>
                </a:r>
                <a:r>
                  <a:rPr kumimoji="0" lang="en-BE" sz="1100" b="0" i="0" u="none" strike="noStrike" kern="1200" cap="none" spc="0" normalizeH="0" baseline="0" noProof="0" dirty="0">
                    <a:ln>
                      <a:noFill/>
                    </a:ln>
                    <a:solidFill>
                      <a:prstClr val="white"/>
                    </a:solidFill>
                    <a:effectLst/>
                    <a:uLnTx/>
                    <a:uFillTx/>
                    <a:latin typeface="Calibri"/>
                    <a:ea typeface="ＭＳ Ｐゴシック" charset="0"/>
                  </a:rPr>
                  <a:t>article therapy</a:t>
                </a:r>
              </a:p>
            </p:txBody>
          </p:sp>
          <p:sp>
            <p:nvSpPr>
              <p:cNvPr id="1055" name="TextBox 1054">
                <a:extLst>
                  <a:ext uri="{FF2B5EF4-FFF2-40B4-BE49-F238E27FC236}">
                    <a16:creationId xmlns:a16="http://schemas.microsoft.com/office/drawing/2014/main" id="{278A3EB8-8F4E-3EB7-2118-846B5B6A95CC}"/>
                  </a:ext>
                </a:extLst>
              </p:cNvPr>
              <p:cNvSpPr txBox="1"/>
              <p:nvPr/>
            </p:nvSpPr>
            <p:spPr>
              <a:xfrm>
                <a:off x="5689834" y="1150263"/>
                <a:ext cx="1091966"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ＭＳ Ｐゴシック" charset="0"/>
                  </a:rPr>
                  <a:t>nanometer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ＭＳ Ｐゴシック" charset="0"/>
                  </a:rPr>
                  <a:t>semiconductors</a:t>
                </a:r>
                <a:endParaRPr kumimoji="0" lang="en-BE" sz="1100" b="0" i="0" u="none" strike="noStrike" kern="1200" cap="none" spc="0" normalizeH="0" baseline="0" noProof="0" dirty="0">
                  <a:ln>
                    <a:noFill/>
                  </a:ln>
                  <a:solidFill>
                    <a:prstClr val="white"/>
                  </a:solidFill>
                  <a:effectLst/>
                  <a:uLnTx/>
                  <a:uFillTx/>
                  <a:latin typeface="Calibri"/>
                  <a:ea typeface="ＭＳ Ｐゴシック" charset="0"/>
                </a:endParaRPr>
              </a:p>
            </p:txBody>
          </p:sp>
          <p:sp>
            <p:nvSpPr>
              <p:cNvPr id="31" name="TextBox 30">
                <a:extLst>
                  <a:ext uri="{FF2B5EF4-FFF2-40B4-BE49-F238E27FC236}">
                    <a16:creationId xmlns:a16="http://schemas.microsoft.com/office/drawing/2014/main" id="{A6B40A72-06C1-8FDC-563E-5909B754394E}"/>
                  </a:ext>
                </a:extLst>
              </p:cNvPr>
              <p:cNvSpPr txBox="1"/>
              <p:nvPr/>
            </p:nvSpPr>
            <p:spPr>
              <a:xfrm>
                <a:off x="609600" y="520534"/>
                <a:ext cx="3048000" cy="6001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100" b="1" i="0" u="none" strike="noStrike" kern="1200" cap="none" spc="0" normalizeH="0" baseline="0" noProof="0" dirty="0">
                    <a:ln>
                      <a:noFill/>
                    </a:ln>
                    <a:solidFill>
                      <a:srgbClr val="70AD47">
                        <a:lumMod val="75000"/>
                      </a:srgbClr>
                    </a:solidFill>
                    <a:effectLst/>
                    <a:uLnTx/>
                    <a:uFillTx/>
                    <a:latin typeface="Calibri"/>
                    <a:ea typeface="ＭＳ Ｐゴシック" charset="0"/>
                  </a:rPr>
                  <a:t>DEVELOP ENERGY-SAVING TECHNOLOGIES ESSENTIAL </a:t>
                </a:r>
                <a:r>
                  <a:rPr kumimoji="0" lang="en-GB" sz="1100" b="1" i="0" u="none" strike="noStrike" kern="1200" cap="none" spc="0" normalizeH="0" baseline="0" noProof="0" dirty="0">
                    <a:ln>
                      <a:noFill/>
                    </a:ln>
                    <a:solidFill>
                      <a:srgbClr val="70AD47">
                        <a:lumMod val="75000"/>
                      </a:srgbClr>
                    </a:solidFill>
                    <a:effectLst/>
                    <a:uLnTx/>
                    <a:uFillTx/>
                    <a:latin typeface="Calibri"/>
                    <a:ea typeface="ＭＳ Ｐゴシック" charset="0"/>
                  </a:rPr>
                  <a:t>TO INTEGRATE IN</a:t>
                </a:r>
                <a:r>
                  <a:rPr kumimoji="0" lang="en-BE" sz="1100" b="1" i="0" u="none" strike="noStrike" kern="1200" cap="none" spc="0" normalizeH="0" baseline="0" noProof="0" dirty="0">
                    <a:ln>
                      <a:noFill/>
                    </a:ln>
                    <a:solidFill>
                      <a:srgbClr val="70AD47">
                        <a:lumMod val="75000"/>
                      </a:srgbClr>
                    </a:solidFill>
                    <a:effectLst/>
                    <a:uLnTx/>
                    <a:uFillTx/>
                    <a:latin typeface="Calibri"/>
                    <a:ea typeface="ＭＳ Ｐゴシック" charset="0"/>
                  </a:rPr>
                  <a:t> T</a:t>
                </a:r>
                <a:r>
                  <a:rPr kumimoji="0" lang="en-GB" sz="1100" b="1" i="0" u="none" strike="noStrike" kern="1200" cap="none" spc="0" normalizeH="0" baseline="0" noProof="0" dirty="0">
                    <a:ln>
                      <a:noFill/>
                    </a:ln>
                    <a:solidFill>
                      <a:srgbClr val="70AD47">
                        <a:lumMod val="75000"/>
                      </a:srgbClr>
                    </a:solidFill>
                    <a:effectLst/>
                    <a:uLnTx/>
                    <a:uFillTx/>
                    <a:latin typeface="Calibri"/>
                    <a:ea typeface="ＭＳ Ｐゴシック" charset="0"/>
                  </a:rPr>
                  <a:t>HE</a:t>
                </a:r>
                <a:r>
                  <a:rPr kumimoji="0" lang="en-BE" sz="1100" b="1" i="0" u="none" strike="noStrike" kern="1200" cap="none" spc="0" normalizeH="0" baseline="0" noProof="0" dirty="0">
                    <a:ln>
                      <a:noFill/>
                    </a:ln>
                    <a:solidFill>
                      <a:srgbClr val="70AD47">
                        <a:lumMod val="75000"/>
                      </a:srgbClr>
                    </a:solidFill>
                    <a:effectLst/>
                    <a:uLnTx/>
                    <a:uFillTx/>
                    <a:latin typeface="Calibri"/>
                    <a:ea typeface="ＭＳ Ｐゴシック" charset="0"/>
                  </a:rPr>
                  <a:t> DESIGN OF A SUSTAINABLE </a:t>
                </a:r>
                <a:r>
                  <a:rPr lang="en-BE" sz="1100" b="1" dirty="0">
                    <a:solidFill>
                      <a:srgbClr val="70AD47">
                        <a:lumMod val="75000"/>
                      </a:srgbClr>
                    </a:solidFill>
                    <a:latin typeface="Calibri"/>
                  </a:rPr>
                  <a:t>LINAC</a:t>
                </a:r>
                <a:r>
                  <a:rPr kumimoji="0" lang="en-BE" sz="1100" b="1" i="0" u="none" strike="noStrike" kern="1200" cap="none" spc="0" normalizeH="0" baseline="0" noProof="0" dirty="0">
                    <a:ln>
                      <a:noFill/>
                    </a:ln>
                    <a:solidFill>
                      <a:srgbClr val="70AD47">
                        <a:lumMod val="75000"/>
                      </a:srgbClr>
                    </a:solidFill>
                    <a:effectLst/>
                    <a:uLnTx/>
                    <a:uFillTx/>
                    <a:latin typeface="Calibri"/>
                    <a:ea typeface="ＭＳ Ｐゴシック" charset="0"/>
                  </a:rPr>
                  <a:t> CRYOMODULE</a:t>
                </a:r>
              </a:p>
            </p:txBody>
          </p:sp>
          <p:sp>
            <p:nvSpPr>
              <p:cNvPr id="33" name="TextBox 32">
                <a:extLst>
                  <a:ext uri="{FF2B5EF4-FFF2-40B4-BE49-F238E27FC236}">
                    <a16:creationId xmlns:a16="http://schemas.microsoft.com/office/drawing/2014/main" id="{E9D53343-4372-BCEE-545E-B6B8C52CA537}"/>
                  </a:ext>
                </a:extLst>
              </p:cNvPr>
              <p:cNvSpPr txBox="1"/>
              <p:nvPr/>
            </p:nvSpPr>
            <p:spPr>
              <a:xfrm>
                <a:off x="381000" y="2027050"/>
                <a:ext cx="1145457"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Calibri"/>
                    <a:ea typeface="ＭＳ Ｐゴシック" charset="0"/>
                  </a:rPr>
                  <a:t>R&amp;D Pathfinders for </a:t>
                </a:r>
                <a:r>
                  <a:rPr lang="en-GB" sz="1100" i="1" dirty="0">
                    <a:solidFill>
                      <a:srgbClr val="00B0F0"/>
                    </a:solidFill>
                    <a:latin typeface="Calibri"/>
                  </a:rPr>
                  <a:t>n</a:t>
                </a:r>
                <a:r>
                  <a:rPr kumimoji="0" lang="en-GB" sz="1100" b="0" i="1" u="none" strike="noStrike" kern="1200" cap="none" spc="0" normalizeH="0" baseline="0" noProof="0" dirty="0" err="1">
                    <a:ln>
                      <a:noFill/>
                    </a:ln>
                    <a:solidFill>
                      <a:srgbClr val="00B0F0"/>
                    </a:solidFill>
                    <a:effectLst/>
                    <a:uLnTx/>
                    <a:uFillTx/>
                    <a:latin typeface="Calibri"/>
                    <a:ea typeface="ＭＳ Ｐゴシック" charset="0"/>
                  </a:rPr>
                  <a:t>ew</a:t>
                </a:r>
                <a:r>
                  <a:rPr kumimoji="0" lang="en-GB" sz="1100" b="0" i="1" u="none" strike="noStrike" kern="1200" cap="none" spc="0" normalizeH="0" baseline="0" noProof="0" dirty="0">
                    <a:ln>
                      <a:noFill/>
                    </a:ln>
                    <a:solidFill>
                      <a:srgbClr val="00B0F0"/>
                    </a:solidFill>
                    <a:effectLst/>
                    <a:uLnTx/>
                    <a:uFillTx/>
                    <a:latin typeface="Calibri"/>
                    <a:ea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1" u="none" strike="noStrike" kern="1200" cap="none" spc="0" normalizeH="0" baseline="0" noProof="0" dirty="0">
                    <a:ln>
                      <a:noFill/>
                    </a:ln>
                    <a:solidFill>
                      <a:srgbClr val="00B0F0"/>
                    </a:solidFill>
                    <a:effectLst/>
                    <a:uLnTx/>
                    <a:uFillTx/>
                    <a:latin typeface="Calibri"/>
                    <a:ea typeface="ＭＳ Ｐゴシック" charset="0"/>
                  </a:rPr>
                  <a:t>energy-saving technologies</a:t>
                </a:r>
                <a:endParaRPr kumimoji="0" lang="en-BE" sz="1100" b="0" i="1" u="none" strike="noStrike" kern="1200" cap="none" spc="0" normalizeH="0" baseline="0" noProof="0" dirty="0">
                  <a:ln>
                    <a:noFill/>
                  </a:ln>
                  <a:solidFill>
                    <a:srgbClr val="00B0F0"/>
                  </a:solidFill>
                  <a:effectLst/>
                  <a:uLnTx/>
                  <a:uFillTx/>
                  <a:latin typeface="Calibri"/>
                  <a:ea typeface="ＭＳ Ｐゴシック" charset="0"/>
                </a:endParaRPr>
              </a:p>
            </p:txBody>
          </p:sp>
          <p:pic>
            <p:nvPicPr>
              <p:cNvPr id="36" name="Picture 35">
                <a:extLst>
                  <a:ext uri="{FF2B5EF4-FFF2-40B4-BE49-F238E27FC236}">
                    <a16:creationId xmlns:a16="http://schemas.microsoft.com/office/drawing/2014/main" id="{26D6FC37-602C-12FC-CA3D-492693AE6AD4}"/>
                  </a:ext>
                </a:extLst>
              </p:cNvPr>
              <p:cNvPicPr>
                <a:picLocks noChangeAspect="1"/>
              </p:cNvPicPr>
              <p:nvPr/>
            </p:nvPicPr>
            <p:blipFill>
              <a:blip r:embed="rId3"/>
              <a:stretch>
                <a:fillRect/>
              </a:stretch>
            </p:blipFill>
            <p:spPr>
              <a:xfrm>
                <a:off x="592743" y="1190248"/>
                <a:ext cx="3033557" cy="2831817"/>
              </a:xfrm>
              <a:prstGeom prst="rect">
                <a:avLst/>
              </a:prstGeom>
            </p:spPr>
          </p:pic>
        </p:grpSp>
        <p:pic>
          <p:nvPicPr>
            <p:cNvPr id="3" name="Picture 3" descr="page16image3199176336">
              <a:extLst>
                <a:ext uri="{FF2B5EF4-FFF2-40B4-BE49-F238E27FC236}">
                  <a16:creationId xmlns:a16="http://schemas.microsoft.com/office/drawing/2014/main" id="{AFC41091-082A-0C21-848F-3163C98C7C8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7539" y="1903948"/>
              <a:ext cx="1947661" cy="962448"/>
            </a:xfrm>
            <a:prstGeom prst="rect">
              <a:avLst/>
            </a:prstGeom>
            <a:noFill/>
            <a:extLst>
              <a:ext uri="{909E8E84-426E-40DD-AFC4-6F175D3DCCD1}">
                <a14:hiddenFill xmlns:a14="http://schemas.microsoft.com/office/drawing/2010/main">
                  <a:solidFill>
                    <a:srgbClr val="FFFFFF"/>
                  </a:solidFill>
                </a14:hiddenFill>
              </a:ext>
            </a:extLst>
          </p:spPr>
        </p:pic>
        <p:sp>
          <p:nvSpPr>
            <p:cNvPr id="4" name="Shape 3">
              <a:extLst>
                <a:ext uri="{FF2B5EF4-FFF2-40B4-BE49-F238E27FC236}">
                  <a16:creationId xmlns:a16="http://schemas.microsoft.com/office/drawing/2014/main" id="{E23B4121-0924-84A2-7B30-03915756A5A7}"/>
                </a:ext>
              </a:extLst>
            </p:cNvPr>
            <p:cNvSpPr/>
            <p:nvPr/>
          </p:nvSpPr>
          <p:spPr>
            <a:xfrm rot="8971364" flipH="1">
              <a:off x="3813394" y="1915962"/>
              <a:ext cx="2531207" cy="1303883"/>
            </a:xfrm>
            <a:prstGeom prst="swooshArrow">
              <a:avLst>
                <a:gd name="adj1" fmla="val 6719"/>
                <a:gd name="adj2" fmla="val 14491"/>
              </a:avLst>
            </a:prstGeom>
            <a:solidFill>
              <a:srgbClr val="00B0F0"/>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TextBox 4">
              <a:extLst>
                <a:ext uri="{FF2B5EF4-FFF2-40B4-BE49-F238E27FC236}">
                  <a16:creationId xmlns:a16="http://schemas.microsoft.com/office/drawing/2014/main" id="{6A6A45F7-2791-CB7F-26C0-5DD4970F84EC}"/>
                </a:ext>
              </a:extLst>
            </p:cNvPr>
            <p:cNvSpPr txBox="1"/>
            <p:nvPr/>
          </p:nvSpPr>
          <p:spPr>
            <a:xfrm rot="20355405">
              <a:off x="4762774" y="2236811"/>
              <a:ext cx="1755378" cy="312455"/>
            </a:xfrm>
            <a:prstGeom prst="rect">
              <a:avLst/>
            </a:prstGeom>
            <a:noFill/>
          </p:spPr>
          <p:txBody>
            <a:bodyPr wrap="none" rtlCol="0">
              <a:prstTxWarp prst="textArchDown">
                <a:avLst>
                  <a:gd name="adj" fmla="val 1529382"/>
                </a:avLst>
              </a:prstTxWarp>
              <a:spAutoFit/>
            </a:bodyPr>
            <a:lstStyle/>
            <a:p>
              <a:pPr marL="0" marR="0" lvl="0" indent="0" algn="ctr" defTabSz="914400" rtl="0" eaLnBrk="1" fontAlgn="base" latinLnBrk="0" hangingPunct="1">
                <a:lnSpc>
                  <a:spcPts val="92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accent5">
                      <a:lumMod val="75000"/>
                    </a:schemeClr>
                  </a:solidFill>
                  <a:effectLst/>
                  <a:uLnTx/>
                  <a:uFillTx/>
                  <a:latin typeface="Calibri"/>
                  <a:ea typeface="ＭＳ Ｐゴシック" charset="0"/>
                </a:rPr>
                <a:t>INTEGRATING</a:t>
              </a:r>
              <a:endParaRPr kumimoji="0" lang="en-BE" sz="1400" b="1" i="0" u="none" strike="noStrike" kern="1200" cap="none" spc="0" normalizeH="0" baseline="0" noProof="0" dirty="0">
                <a:ln>
                  <a:noFill/>
                </a:ln>
                <a:solidFill>
                  <a:schemeClr val="accent5">
                    <a:lumMod val="75000"/>
                  </a:schemeClr>
                </a:solidFill>
                <a:effectLst/>
                <a:uLnTx/>
                <a:uFillTx/>
                <a:latin typeface="Calibri"/>
                <a:ea typeface="ＭＳ Ｐゴシック" charset="0"/>
              </a:endParaRPr>
            </a:p>
          </p:txBody>
        </p:sp>
        <p:pic>
          <p:nvPicPr>
            <p:cNvPr id="6" name="Picture 4" descr="The 1rst ESS prototype cryomodule successfully passes the RF power test!">
              <a:extLst>
                <a:ext uri="{FF2B5EF4-FFF2-40B4-BE49-F238E27FC236}">
                  <a16:creationId xmlns:a16="http://schemas.microsoft.com/office/drawing/2014/main" id="{E1AE4FA5-F8E6-A69F-FF59-8C7490E5587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7010400" y="1882589"/>
              <a:ext cx="1258341" cy="769250"/>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2E2F1EC-6355-C67B-9413-B9F515B2A1D7}"/>
                </a:ext>
              </a:extLst>
            </p:cNvPr>
            <p:cNvSpPr txBox="1"/>
            <p:nvPr/>
          </p:nvSpPr>
          <p:spPr>
            <a:xfrm>
              <a:off x="6386636" y="1816290"/>
              <a:ext cx="620683" cy="307777"/>
            </a:xfrm>
            <a:prstGeom prst="rect">
              <a:avLst/>
            </a:prstGeom>
            <a:noFill/>
          </p:spPr>
          <p:txBody>
            <a:bodyPr wrap="none" rtlCol="0">
              <a:spAutoFit/>
            </a:bodyPr>
            <a:lstStyle/>
            <a:p>
              <a:r>
                <a:rPr lang="en-BE" sz="1400" b="1" dirty="0">
                  <a:solidFill>
                    <a:srgbClr val="C00000"/>
                  </a:solidFill>
                  <a:latin typeface="+mn-lt"/>
                </a:rPr>
                <a:t>INT#1</a:t>
              </a:r>
            </a:p>
          </p:txBody>
        </p:sp>
        <p:sp>
          <p:nvSpPr>
            <p:cNvPr id="8" name="TextBox 7">
              <a:extLst>
                <a:ext uri="{FF2B5EF4-FFF2-40B4-BE49-F238E27FC236}">
                  <a16:creationId xmlns:a16="http://schemas.microsoft.com/office/drawing/2014/main" id="{0245A810-7A82-22E7-16F4-3ED1E1EA533D}"/>
                </a:ext>
              </a:extLst>
            </p:cNvPr>
            <p:cNvSpPr txBox="1"/>
            <p:nvPr/>
          </p:nvSpPr>
          <p:spPr>
            <a:xfrm>
              <a:off x="6321012" y="2647950"/>
              <a:ext cx="2605582"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i="1" dirty="0">
                  <a:solidFill>
                    <a:srgbClr val="00B0F0"/>
                  </a:solidFill>
                  <a:latin typeface="Calibri"/>
                </a:rPr>
                <a:t>i</a:t>
              </a:r>
              <a:r>
                <a:rPr kumimoji="0" lang="en-US" sz="1100" b="0" i="1" u="none" strike="noStrike" kern="1200" cap="none" spc="0" normalizeH="0" baseline="0" noProof="0" dirty="0" err="1">
                  <a:ln>
                    <a:noFill/>
                  </a:ln>
                  <a:solidFill>
                    <a:srgbClr val="00B0F0"/>
                  </a:solidFill>
                  <a:effectLst/>
                  <a:uLnTx/>
                  <a:uFillTx/>
                  <a:latin typeface="Calibri"/>
                  <a:ea typeface="ＭＳ Ｐゴシック" charset="0"/>
                </a:rPr>
                <a:t>ntegrating</a:t>
              </a:r>
              <a:r>
                <a:rPr kumimoji="0" lang="en-US" sz="1100" b="0" i="1" u="none" strike="noStrike" kern="1200" cap="none" spc="0" normalizeH="0" baseline="0" noProof="0" dirty="0">
                  <a:ln>
                    <a:noFill/>
                  </a:ln>
                  <a:solidFill>
                    <a:srgbClr val="00B0F0"/>
                  </a:solidFill>
                  <a:effectLst/>
                  <a:uLnTx/>
                  <a:uFillTx/>
                  <a:latin typeface="Calibri"/>
                  <a:ea typeface="ＭＳ Ｐゴシック" charset="0"/>
                </a:rPr>
                <a:t> new technologies </a:t>
              </a:r>
              <a:r>
                <a:rPr lang="en-US" sz="1100" i="1" dirty="0" err="1">
                  <a:solidFill>
                    <a:srgbClr val="00B0F0"/>
                  </a:solidFill>
                  <a:latin typeface="Calibri"/>
                </a:rPr>
                <a:t>i</a:t>
              </a:r>
              <a:r>
                <a:rPr kumimoji="0" lang="en-US" sz="1100" b="0" i="1" u="none" strike="noStrike" kern="1200" cap="none" spc="0" normalizeH="0" baseline="0" noProof="0" dirty="0">
                  <a:ln>
                    <a:noFill/>
                  </a:ln>
                  <a:solidFill>
                    <a:srgbClr val="00B0F0"/>
                  </a:solidFill>
                  <a:effectLst/>
                  <a:uLnTx/>
                  <a:uFillTx/>
                  <a:latin typeface="Calibri"/>
                  <a:ea typeface="ＭＳ Ｐゴシック" charset="0"/>
                </a:rPr>
                <a:t>n the design of a new sustainable LINAC cryomodule</a:t>
              </a:r>
              <a:endParaRPr kumimoji="0" lang="en-BE" sz="1100" b="0" i="1" u="none" strike="noStrike" kern="1200" cap="none" spc="0" normalizeH="0" baseline="0" noProof="0" dirty="0">
                <a:ln>
                  <a:noFill/>
                </a:ln>
                <a:solidFill>
                  <a:srgbClr val="00B0F0"/>
                </a:solidFill>
                <a:effectLst/>
                <a:uLnTx/>
                <a:uFillTx/>
                <a:latin typeface="Calibri"/>
                <a:ea typeface="ＭＳ Ｐゴシック" charset="0"/>
              </a:endParaRPr>
            </a:p>
          </p:txBody>
        </p:sp>
        <p:pic>
          <p:nvPicPr>
            <p:cNvPr id="12" name="Picture 11">
              <a:extLst>
                <a:ext uri="{FF2B5EF4-FFF2-40B4-BE49-F238E27FC236}">
                  <a16:creationId xmlns:a16="http://schemas.microsoft.com/office/drawing/2014/main" id="{FB7C418A-DDA0-51C8-8F4C-75084279F15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47974" y="3696902"/>
              <a:ext cx="950292" cy="844008"/>
            </a:xfrm>
            <a:prstGeom prst="snip2DiagRect">
              <a:avLst>
                <a:gd name="adj1" fmla="val 0"/>
                <a:gd name="adj2" fmla="val 0"/>
              </a:avLst>
            </a:prstGeom>
            <a:noFill/>
            <a:ln w="28575">
              <a:solidFill>
                <a:srgbClr val="FF67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A0C2FA3B-9BF4-48C9-F67B-FB35A8C0CD52}"/>
                </a:ext>
              </a:extLst>
            </p:cNvPr>
            <p:cNvPicPr>
              <a:picLocks noChangeAspect="1"/>
            </p:cNvPicPr>
            <p:nvPr/>
          </p:nvPicPr>
          <p:blipFill>
            <a:blip r:embed="rId8"/>
            <a:stretch>
              <a:fillRect/>
            </a:stretch>
          </p:blipFill>
          <p:spPr>
            <a:xfrm>
              <a:off x="6248400" y="3411657"/>
              <a:ext cx="1253054" cy="840759"/>
            </a:xfrm>
            <a:prstGeom prst="rect">
              <a:avLst/>
            </a:prstGeom>
          </p:spPr>
        </p:pic>
        <p:pic>
          <p:nvPicPr>
            <p:cNvPr id="14" name="Picture 4" descr="Operation of the XFEL Accelerator">
              <a:extLst>
                <a:ext uri="{FF2B5EF4-FFF2-40B4-BE49-F238E27FC236}">
                  <a16:creationId xmlns:a16="http://schemas.microsoft.com/office/drawing/2014/main" id="{67198F39-6F6B-ED95-29FD-440BBB242C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3239" y="3333750"/>
              <a:ext cx="1391361" cy="543500"/>
            </a:xfrm>
            <a:prstGeom prst="rect">
              <a:avLst/>
            </a:prstGeom>
            <a:noFill/>
            <a:ln w="28575">
              <a:solidFill>
                <a:srgbClr val="FF6700"/>
              </a:solidFill>
            </a:ln>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31D607B-D29F-3980-A0CF-5F51CE4ACFC0}"/>
                </a:ext>
              </a:extLst>
            </p:cNvPr>
            <p:cNvGrpSpPr/>
            <p:nvPr/>
          </p:nvGrpSpPr>
          <p:grpSpPr>
            <a:xfrm>
              <a:off x="5486400" y="3809512"/>
              <a:ext cx="1237576" cy="627022"/>
              <a:chOff x="7463202" y="3952938"/>
              <a:chExt cx="1237576" cy="627022"/>
            </a:xfrm>
          </p:grpSpPr>
          <p:pic>
            <p:nvPicPr>
              <p:cNvPr id="16" name="Picture 15" descr="Joint UK seminar: Building the European Spallation Source Accelerator |  John Adams Institute for Accelerator Science">
                <a:extLst>
                  <a:ext uri="{FF2B5EF4-FFF2-40B4-BE49-F238E27FC236}">
                    <a16:creationId xmlns:a16="http://schemas.microsoft.com/office/drawing/2014/main" id="{9E3A73C2-B474-9CB4-2966-D5D46B3A76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3202" y="3952938"/>
                <a:ext cx="1237576" cy="618788"/>
              </a:xfrm>
              <a:prstGeom prst="rect">
                <a:avLst/>
              </a:prstGeom>
              <a:noFill/>
              <a:ln w="19050">
                <a:solidFill>
                  <a:srgbClr val="FF6700"/>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196FB22-1BBB-6446-66B7-ECEB79B69866}"/>
                  </a:ext>
                </a:extLst>
              </p:cNvPr>
              <p:cNvSpPr txBox="1"/>
              <p:nvPr/>
            </p:nvSpPr>
            <p:spPr>
              <a:xfrm>
                <a:off x="7748746" y="4318350"/>
                <a:ext cx="925034" cy="261610"/>
              </a:xfrm>
              <a:prstGeom prst="rect">
                <a:avLst/>
              </a:prstGeom>
              <a:solidFill>
                <a:srgbClr val="FFE7D2"/>
              </a:solidFill>
              <a:effectLst>
                <a:softEdge rad="46374"/>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100" b="1" i="0" u="none" strike="noStrike" kern="1200" cap="none" spc="0" normalizeH="0" baseline="0" noProof="0" dirty="0">
                    <a:ln>
                      <a:noFill/>
                    </a:ln>
                    <a:solidFill>
                      <a:schemeClr val="bg2">
                        <a:lumMod val="50000"/>
                      </a:schemeClr>
                    </a:solidFill>
                    <a:effectLst/>
                    <a:uLnTx/>
                    <a:uFillTx/>
                    <a:latin typeface="Calibri"/>
                    <a:ea typeface="ＭＳ Ｐゴシック" charset="0"/>
                  </a:rPr>
                  <a:t>ESS upgrade</a:t>
                </a:r>
              </a:p>
            </p:txBody>
          </p:sp>
        </p:grpSp>
        <p:sp>
          <p:nvSpPr>
            <p:cNvPr id="18" name="TextBox 17">
              <a:extLst>
                <a:ext uri="{FF2B5EF4-FFF2-40B4-BE49-F238E27FC236}">
                  <a16:creationId xmlns:a16="http://schemas.microsoft.com/office/drawing/2014/main" id="{0877C567-1CAB-3156-572E-F2C2E0D08EEC}"/>
                </a:ext>
              </a:extLst>
            </p:cNvPr>
            <p:cNvSpPr txBox="1"/>
            <p:nvPr/>
          </p:nvSpPr>
          <p:spPr>
            <a:xfrm>
              <a:off x="4953000" y="3335792"/>
              <a:ext cx="700097" cy="253916"/>
            </a:xfrm>
            <a:prstGeom prst="rect">
              <a:avLst/>
            </a:prstGeom>
            <a:solidFill>
              <a:srgbClr val="FFE7D2"/>
            </a:solidFill>
            <a:effectLst>
              <a:softEdge rad="46374"/>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050" b="1" i="0" u="none" strike="noStrike" kern="1200" cap="none" spc="0" normalizeH="0" baseline="0" noProof="0" dirty="0">
                  <a:ln>
                    <a:noFill/>
                  </a:ln>
                  <a:solidFill>
                    <a:schemeClr val="bg2">
                      <a:lumMod val="50000"/>
                    </a:schemeClr>
                  </a:solidFill>
                  <a:effectLst/>
                  <a:uLnTx/>
                  <a:uFillTx/>
                  <a:latin typeface="Calibri"/>
                  <a:ea typeface="ＭＳ Ｐゴシック" charset="0"/>
                </a:rPr>
                <a:t>SC XFELs</a:t>
              </a:r>
            </a:p>
          </p:txBody>
        </p:sp>
        <p:sp>
          <p:nvSpPr>
            <p:cNvPr id="19" name="TextBox 18">
              <a:extLst>
                <a:ext uri="{FF2B5EF4-FFF2-40B4-BE49-F238E27FC236}">
                  <a16:creationId xmlns:a16="http://schemas.microsoft.com/office/drawing/2014/main" id="{D47537EF-101A-1053-9856-9985C6559F55}"/>
                </a:ext>
              </a:extLst>
            </p:cNvPr>
            <p:cNvSpPr txBox="1"/>
            <p:nvPr/>
          </p:nvSpPr>
          <p:spPr>
            <a:xfrm>
              <a:off x="4335403" y="3696902"/>
              <a:ext cx="590966" cy="261610"/>
            </a:xfrm>
            <a:prstGeom prst="rect">
              <a:avLst/>
            </a:prstGeom>
            <a:solidFill>
              <a:srgbClr val="FFE7D2"/>
            </a:solidFill>
            <a:effectLst>
              <a:softEdge rad="46374"/>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050" b="1" i="0" u="none" strike="noStrike" kern="1200" cap="none" spc="0" normalizeH="0" baseline="0" noProof="0" dirty="0">
                  <a:ln>
                    <a:noFill/>
                  </a:ln>
                  <a:solidFill>
                    <a:schemeClr val="bg2">
                      <a:lumMod val="50000"/>
                    </a:schemeClr>
                  </a:solidFill>
                  <a:effectLst/>
                  <a:uLnTx/>
                  <a:uFillTx/>
                  <a:latin typeface="Calibri"/>
                  <a:ea typeface="ＭＳ Ｐゴシック" charset="0"/>
                </a:rPr>
                <a:t>HL-LHC</a:t>
              </a:r>
            </a:p>
          </p:txBody>
        </p:sp>
        <p:sp>
          <p:nvSpPr>
            <p:cNvPr id="20" name="Pentagon 19">
              <a:extLst>
                <a:ext uri="{FF2B5EF4-FFF2-40B4-BE49-F238E27FC236}">
                  <a16:creationId xmlns:a16="http://schemas.microsoft.com/office/drawing/2014/main" id="{EE752773-817B-0223-6E2C-44D51702E16E}"/>
                </a:ext>
              </a:extLst>
            </p:cNvPr>
            <p:cNvSpPr/>
            <p:nvPr/>
          </p:nvSpPr>
          <p:spPr>
            <a:xfrm rot="10800000">
              <a:off x="7548716" y="3629603"/>
              <a:ext cx="1123316" cy="424731"/>
            </a:xfrm>
            <a:prstGeom prst="homePlate">
              <a:avLst/>
            </a:prstGeom>
            <a:solidFill>
              <a:srgbClr val="FFD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2F14111B-4851-01BC-8D7F-7AA4C4128CDE}"/>
                </a:ext>
              </a:extLst>
            </p:cNvPr>
            <p:cNvSpPr txBox="1"/>
            <p:nvPr/>
          </p:nvSpPr>
          <p:spPr>
            <a:xfrm>
              <a:off x="3636735" y="4580751"/>
              <a:ext cx="5050065"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rgbClr val="C00000"/>
                  </a:solidFill>
                  <a:effectLst/>
                  <a:uLnTx/>
                  <a:uFillTx/>
                  <a:latin typeface="Calibri"/>
                  <a:ea typeface="ＭＳ Ｐゴシック" charset="0"/>
                </a:rPr>
                <a:t>INT#2</a:t>
              </a:r>
              <a:r>
                <a:rPr kumimoji="0" lang="en-US" sz="1200" b="1" i="1" u="none" strike="noStrike" kern="1200" cap="none" spc="0" normalizeH="0" baseline="0" noProof="0" dirty="0">
                  <a:ln>
                    <a:noFill/>
                  </a:ln>
                  <a:solidFill>
                    <a:srgbClr val="FF6700"/>
                  </a:solidFill>
                  <a:effectLst/>
                  <a:uLnTx/>
                  <a:uFillTx/>
                  <a:latin typeface="Calibri"/>
                  <a:ea typeface="ＭＳ Ｐゴシック" charset="0"/>
                </a:rPr>
                <a:t>: full deployment of energy saving in current and future accelerator RIs</a:t>
              </a:r>
              <a:endParaRPr kumimoji="0" lang="en-BE" sz="1200" b="1" i="1" u="none" strike="noStrike" kern="1200" cap="none" spc="0" normalizeH="0" baseline="0" noProof="0" dirty="0">
                <a:ln>
                  <a:noFill/>
                </a:ln>
                <a:solidFill>
                  <a:srgbClr val="FF6700"/>
                </a:solidFill>
                <a:effectLst/>
                <a:uLnTx/>
                <a:uFillTx/>
                <a:latin typeface="Calibri"/>
                <a:ea typeface="ＭＳ Ｐゴシック" charset="0"/>
              </a:endParaRPr>
            </a:p>
          </p:txBody>
        </p:sp>
        <p:sp>
          <p:nvSpPr>
            <p:cNvPr id="24" name="Pentagon 23">
              <a:extLst>
                <a:ext uri="{FF2B5EF4-FFF2-40B4-BE49-F238E27FC236}">
                  <a16:creationId xmlns:a16="http://schemas.microsoft.com/office/drawing/2014/main" id="{8DF9130A-C6F3-F8E8-F30A-76CF873C45CD}"/>
                </a:ext>
              </a:extLst>
            </p:cNvPr>
            <p:cNvSpPr/>
            <p:nvPr/>
          </p:nvSpPr>
          <p:spPr>
            <a:xfrm rot="10800000">
              <a:off x="7551961" y="819150"/>
              <a:ext cx="1113581" cy="425432"/>
            </a:xfrm>
            <a:prstGeom prst="homePlate">
              <a:avLst/>
            </a:prstGeom>
            <a:solidFill>
              <a:srgbClr val="FFD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9D171962-2CF2-DE02-C6C6-F79392E0FF98}"/>
                </a:ext>
              </a:extLst>
            </p:cNvPr>
            <p:cNvSpPr txBox="1"/>
            <p:nvPr/>
          </p:nvSpPr>
          <p:spPr>
            <a:xfrm>
              <a:off x="3574089" y="209550"/>
              <a:ext cx="5366997" cy="276999"/>
            </a:xfrm>
            <a:prstGeom prst="rect">
              <a:avLst/>
            </a:prstGeom>
            <a:noFill/>
            <a:ln w="28575" cap="rnd">
              <a:noFill/>
            </a:ln>
            <a:effectLst>
              <a:softEdge rad="133302"/>
            </a:effectLst>
            <a:scene3d>
              <a:camera prst="orthographicFront"/>
              <a:lightRig rig="threePt" dir="t"/>
            </a:scene3d>
            <a:sp3d extrusionH="82550">
              <a:extrusionClr>
                <a:schemeClr val="accent2">
                  <a:lumMod val="60000"/>
                  <a:lumOff val="40000"/>
                </a:schemeClr>
              </a:extrusionClr>
            </a:sp3d>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rgbClr val="C00000"/>
                  </a:solidFill>
                  <a:effectLst/>
                  <a:uLnTx/>
                  <a:uFillTx/>
                  <a:latin typeface="Calibri"/>
                  <a:ea typeface="ＭＳ Ｐゴシック" charset="0"/>
                </a:rPr>
                <a:t>INT#3</a:t>
              </a:r>
              <a:r>
                <a:rPr kumimoji="0" lang="en-US" sz="1200" b="1" i="1" u="none" strike="noStrike" kern="1200" cap="none" spc="0" normalizeH="0" baseline="0" noProof="0" dirty="0">
                  <a:ln>
                    <a:noFill/>
                  </a:ln>
                  <a:solidFill>
                    <a:srgbClr val="FF6700"/>
                  </a:solidFill>
                  <a:effectLst/>
                  <a:uLnTx/>
                  <a:uFillTx/>
                  <a:latin typeface="Calibri"/>
                  <a:ea typeface="ＭＳ Ｐゴシック" charset="0"/>
                </a:rPr>
                <a:t>: accelerator turn-key solutions with breakthrough applications</a:t>
              </a:r>
            </a:p>
          </p:txBody>
        </p:sp>
        <p:pic>
          <p:nvPicPr>
            <p:cNvPr id="26" name="Picture 2" descr="Therapeutic particles – CERN Courier">
              <a:extLst>
                <a:ext uri="{FF2B5EF4-FFF2-40B4-BE49-F238E27FC236}">
                  <a16:creationId xmlns:a16="http://schemas.microsoft.com/office/drawing/2014/main" id="{9D235F74-DA30-5620-7FB1-4CF675CFE84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015036" y="565007"/>
              <a:ext cx="968408" cy="673747"/>
            </a:xfrm>
            <a:prstGeom prst="rect">
              <a:avLst/>
            </a:prstGeom>
            <a:noFill/>
            <a:ln w="28575">
              <a:solidFill>
                <a:srgbClr val="FF6700"/>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9960D0E-408B-52F1-B70B-44D30B452E8E}"/>
                </a:ext>
              </a:extLst>
            </p:cNvPr>
            <p:cNvSpPr txBox="1"/>
            <p:nvPr/>
          </p:nvSpPr>
          <p:spPr>
            <a:xfrm>
              <a:off x="4949744" y="514350"/>
              <a:ext cx="1093569"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a:ea typeface="ＭＳ Ｐゴシック" charset="0"/>
                </a:rPr>
                <a:t>p</a:t>
              </a:r>
              <a:r>
                <a:rPr kumimoji="0" lang="en-BE" sz="1100" b="0" i="0" u="none" strike="noStrike" kern="1200" cap="none" spc="0" normalizeH="0" baseline="0" noProof="0" dirty="0">
                  <a:ln>
                    <a:noFill/>
                  </a:ln>
                  <a:solidFill>
                    <a:prstClr val="white"/>
                  </a:solidFill>
                  <a:effectLst/>
                  <a:uLnTx/>
                  <a:uFillTx/>
                  <a:latin typeface="Calibri"/>
                  <a:ea typeface="ＭＳ Ｐゴシック" charset="0"/>
                </a:rPr>
                <a:t>article therapy</a:t>
              </a:r>
            </a:p>
          </p:txBody>
        </p:sp>
        <p:pic>
          <p:nvPicPr>
            <p:cNvPr id="28" name="Picture 6" descr="Nanometer chips, the next big global industry - BusinessLine on Campus">
              <a:extLst>
                <a:ext uri="{FF2B5EF4-FFF2-40B4-BE49-F238E27FC236}">
                  <a16:creationId xmlns:a16="http://schemas.microsoft.com/office/drawing/2014/main" id="{161A738C-3B72-300A-9545-244B3F86DE9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01755" y="853377"/>
              <a:ext cx="950059" cy="710693"/>
            </a:xfrm>
            <a:prstGeom prst="rect">
              <a:avLst/>
            </a:prstGeom>
            <a:noFill/>
            <a:ln w="28575">
              <a:solidFill>
                <a:srgbClr val="FF6700"/>
              </a:solid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4778B8B-C502-E825-B829-DB19A69304FA}"/>
                </a:ext>
              </a:extLst>
            </p:cNvPr>
            <p:cNvSpPr txBox="1"/>
            <p:nvPr/>
          </p:nvSpPr>
          <p:spPr>
            <a:xfrm>
              <a:off x="5842234" y="1177063"/>
              <a:ext cx="1091966"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ＭＳ Ｐゴシック" charset="0"/>
                </a:rPr>
                <a:t>nanometer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ＭＳ Ｐゴシック" charset="0"/>
                </a:rPr>
                <a:t>semiconductors</a:t>
              </a:r>
              <a:endParaRPr kumimoji="0" lang="en-BE" sz="1100" b="0" i="0" u="none" strike="noStrike" kern="1200" cap="none" spc="0" normalizeH="0" baseline="0" noProof="0" dirty="0">
                <a:ln>
                  <a:noFill/>
                </a:ln>
                <a:solidFill>
                  <a:prstClr val="white"/>
                </a:solidFill>
                <a:effectLst/>
                <a:uLnTx/>
                <a:uFillTx/>
                <a:latin typeface="Calibri"/>
                <a:ea typeface="ＭＳ Ｐゴシック" charset="0"/>
              </a:endParaRPr>
            </a:p>
          </p:txBody>
        </p:sp>
      </p:grpSp>
    </p:spTree>
    <p:extLst>
      <p:ext uri="{BB962C8B-B14F-4D97-AF65-F5344CB8AC3E}">
        <p14:creationId xmlns:p14="http://schemas.microsoft.com/office/powerpoint/2010/main" val="1133825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62D044-6F0C-A44C-85FD-2657997C64DC}" type="slidenum">
              <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endParaRPr>
          </a:p>
        </p:txBody>
      </p:sp>
      <p:sp>
        <p:nvSpPr>
          <p:cNvPr id="2" name="TextBox 1">
            <a:extLst>
              <a:ext uri="{FF2B5EF4-FFF2-40B4-BE49-F238E27FC236}">
                <a16:creationId xmlns:a16="http://schemas.microsoft.com/office/drawing/2014/main" id="{10ABEB7F-FC0C-41E0-2487-35842A7844DA}"/>
              </a:ext>
            </a:extLst>
          </p:cNvPr>
          <p:cNvSpPr txBox="1"/>
          <p:nvPr/>
        </p:nvSpPr>
        <p:spPr>
          <a:xfrm>
            <a:off x="152400" y="49709"/>
            <a:ext cx="8839200" cy="89255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chemeClr val="tx1">
                    <a:lumMod val="75000"/>
                    <a:lumOff val="25000"/>
                  </a:schemeClr>
                </a:solidFill>
                <a:effectLst/>
                <a:uLnTx/>
                <a:uFillTx/>
                <a:latin typeface="Calibri"/>
                <a:ea typeface="ＭＳ Ｐゴシック" charset="0"/>
              </a:rPr>
              <a:t>iSAS</a:t>
            </a:r>
            <a:r>
              <a:rPr lang="en-GB" sz="2400" b="1" dirty="0">
                <a:solidFill>
                  <a:schemeClr val="tx1">
                    <a:lumMod val="75000"/>
                    <a:lumOff val="25000"/>
                  </a:schemeClr>
                </a:solidFill>
                <a:latin typeface="Calibri"/>
              </a:rPr>
              <a:t> Objectives</a:t>
            </a:r>
            <a:r>
              <a:rPr kumimoji="0" lang="en-GB" sz="2400" b="1" i="0" u="none" strike="noStrike" kern="1200" cap="none" spc="0" normalizeH="0" baseline="0" noProof="0" dirty="0">
                <a:ln>
                  <a:noFill/>
                </a:ln>
                <a:solidFill>
                  <a:schemeClr val="tx1">
                    <a:lumMod val="75000"/>
                    <a:lumOff val="25000"/>
                  </a:schemeClr>
                </a:solidFill>
                <a:effectLst/>
                <a:uLnTx/>
                <a:uFillTx/>
                <a:latin typeface="Calibri"/>
                <a:ea typeface="ＭＳ Ｐゴシック" charset="0"/>
              </a:rPr>
              <a:t> – </a:t>
            </a:r>
            <a:r>
              <a:rPr kumimoji="0" lang="en-GB" sz="2400" b="1" i="1" u="none" strike="noStrike" kern="1200" cap="none" spc="0" normalizeH="0" baseline="0" noProof="0" dirty="0">
                <a:ln>
                  <a:noFill/>
                </a:ln>
                <a:solidFill>
                  <a:srgbClr val="FF0000"/>
                </a:solidFill>
                <a:effectLst/>
                <a:uLnTx/>
                <a:uFillTx/>
                <a:latin typeface="Calibri"/>
                <a:ea typeface="ＭＳ Ｐゴシック" charset="0"/>
              </a:rPr>
              <a:t>Technology Areas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2800" b="1" i="0" u="none" strike="noStrike" kern="1200" cap="none" spc="0" normalizeH="0" baseline="0" noProof="0" dirty="0">
              <a:ln>
                <a:noFill/>
              </a:ln>
              <a:solidFill>
                <a:srgbClr val="0070C0"/>
              </a:solidFill>
              <a:effectLst/>
              <a:uLnTx/>
              <a:uFillTx/>
              <a:latin typeface="Calibri"/>
              <a:ea typeface="ＭＳ Ｐゴシック" charset="0"/>
            </a:endParaRPr>
          </a:p>
        </p:txBody>
      </p:sp>
      <p:sp>
        <p:nvSpPr>
          <p:cNvPr id="3" name="TextBox 2">
            <a:extLst>
              <a:ext uri="{FF2B5EF4-FFF2-40B4-BE49-F238E27FC236}">
                <a16:creationId xmlns:a16="http://schemas.microsoft.com/office/drawing/2014/main" id="{3FCB4007-CE6D-AA70-35E0-5AF895036A09}"/>
              </a:ext>
            </a:extLst>
          </p:cNvPr>
          <p:cNvSpPr txBox="1"/>
          <p:nvPr/>
        </p:nvSpPr>
        <p:spPr>
          <a:xfrm>
            <a:off x="76200" y="690354"/>
            <a:ext cx="8915400" cy="4278094"/>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b="1" u="none" strike="noStrike" kern="1200" cap="none" spc="0" normalizeH="0" baseline="0" noProof="0" dirty="0">
                <a:ln>
                  <a:noFill/>
                </a:ln>
                <a:solidFill>
                  <a:srgbClr val="FF0000"/>
                </a:solidFill>
                <a:effectLst/>
                <a:uLnTx/>
                <a:uFillTx/>
                <a:latin typeface="Calibri"/>
                <a:ea typeface="ＭＳ Ｐゴシック" charset="0"/>
              </a:rPr>
              <a:t>TA#1: energy-savings from RF power </a:t>
            </a:r>
            <a:r>
              <a:rPr kumimoji="0" lang="en-US" sz="1400" b="0" i="1" u="none" strike="noStrike" kern="1200" cap="none" spc="0" normalizeH="0" baseline="0" noProof="0" dirty="0">
                <a:ln>
                  <a:noFill/>
                </a:ln>
                <a:solidFill>
                  <a:srgbClr val="0070C0"/>
                </a:solidFill>
                <a:effectLst/>
                <a:uLnTx/>
                <a:uFillTx/>
                <a:latin typeface="Calibri"/>
                <a:ea typeface="ＭＳ Ｐゴシック" charset="0"/>
              </a:rPr>
              <a:t>– While great strides are being made in the energy efficiency of various RF power generators, the objective of </a:t>
            </a:r>
            <a:r>
              <a:rPr kumimoji="0" lang="en-US" sz="1400" b="0" i="1" u="none" strike="noStrike" kern="1200" cap="none" spc="0" normalizeH="0" baseline="0" noProof="0" dirty="0" err="1">
                <a:ln>
                  <a:noFill/>
                </a:ln>
                <a:solidFill>
                  <a:srgbClr val="0070C0"/>
                </a:solidFill>
                <a:effectLst/>
                <a:uLnTx/>
                <a:uFillTx/>
                <a:latin typeface="Calibri"/>
                <a:ea typeface="ＭＳ Ｐゴシック" charset="0"/>
              </a:rPr>
              <a:t>iSAS</a:t>
            </a:r>
            <a:r>
              <a:rPr kumimoji="0" lang="en-US" sz="1400" b="0" i="1" u="none" strike="noStrike" kern="1200" cap="none" spc="0" normalizeH="0" baseline="0" noProof="0" dirty="0">
                <a:ln>
                  <a:noFill/>
                </a:ln>
                <a:solidFill>
                  <a:srgbClr val="0070C0"/>
                </a:solidFill>
                <a:effectLst/>
                <a:uLnTx/>
                <a:uFillTx/>
                <a:latin typeface="Calibri"/>
                <a:ea typeface="ＭＳ Ｐゴシック" charset="0"/>
              </a:rPr>
              <a:t> is to ensure additional impactful energy savings through coherent integration of the RF power source with smart digital control systems and with novel tuners that compensate rapidly cavity detuning from mechanical vibrations, resulting in a </a:t>
            </a:r>
            <a:r>
              <a:rPr kumimoji="0" lang="en-US" sz="1400" b="0" i="1" u="sng" strike="noStrike" kern="1200" cap="none" spc="0" normalizeH="0" baseline="0" noProof="0" dirty="0">
                <a:ln>
                  <a:noFill/>
                </a:ln>
                <a:solidFill>
                  <a:srgbClr val="0070C0"/>
                </a:solidFill>
                <a:effectLst/>
                <a:uLnTx/>
                <a:uFillTx/>
                <a:latin typeface="Calibri"/>
                <a:ea typeface="ＭＳ Ｐゴシック" charset="0"/>
              </a:rPr>
              <a:t>further reduction of power demands by up to a factor of 3</a:t>
            </a:r>
            <a:r>
              <a:rPr kumimoji="0" lang="en-US" sz="1400" b="0" i="1" u="none" strike="noStrike" kern="1200" cap="none" spc="0" normalizeH="0" baseline="0" noProof="0" dirty="0">
                <a:ln>
                  <a:noFill/>
                </a:ln>
                <a:solidFill>
                  <a:srgbClr val="0070C0"/>
                </a:solidFill>
                <a:effectLst/>
                <a:uLnTx/>
                <a:uFillTx/>
                <a:latin typeface="Calibri"/>
                <a:ea typeface="ＭＳ Ｐゴシック" charset="0"/>
              </a:rPr>
              <a: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1" u="none" strike="noStrike" kern="1200" cap="none" spc="0" normalizeH="0" baseline="0" noProof="0" dirty="0">
              <a:ln>
                <a:noFill/>
              </a:ln>
              <a:solidFill>
                <a:srgbClr val="FF0000"/>
              </a:solidFill>
              <a:effectLst/>
              <a:uLnTx/>
              <a:uFillTx/>
              <a:latin typeface="Calibri"/>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b="1" u="none" strike="noStrike" kern="1200" cap="none" spc="0" normalizeH="0" baseline="0" noProof="0" dirty="0">
                <a:ln>
                  <a:noFill/>
                </a:ln>
                <a:solidFill>
                  <a:srgbClr val="FF0000"/>
                </a:solidFill>
                <a:effectLst/>
                <a:uLnTx/>
                <a:uFillTx/>
                <a:latin typeface="Calibri"/>
                <a:ea typeface="ＭＳ Ｐゴシック" charset="0"/>
              </a:rPr>
              <a:t>TA#2: energy-savings from cryogenics </a:t>
            </a:r>
            <a:r>
              <a:rPr kumimoji="0" lang="en-US" sz="1400" b="0" i="1" u="none" strike="noStrike" kern="1200" cap="none" spc="0" normalizeH="0" baseline="0" noProof="0" dirty="0">
                <a:ln>
                  <a:noFill/>
                </a:ln>
                <a:solidFill>
                  <a:srgbClr val="0070C0"/>
                </a:solidFill>
                <a:effectLst/>
                <a:uLnTx/>
                <a:uFillTx/>
                <a:latin typeface="Calibri"/>
                <a:ea typeface="ＭＳ Ｐゴシック" charset="0"/>
              </a:rPr>
              <a:t>– While major progress is being made in reusing the heat produced in cryogenics systems, the objective of </a:t>
            </a:r>
            <a:r>
              <a:rPr kumimoji="0" lang="en-US" sz="1400" b="0" i="1" u="none" strike="noStrike" kern="1200" cap="none" spc="0" normalizeH="0" baseline="0" noProof="0" dirty="0" err="1">
                <a:ln>
                  <a:noFill/>
                </a:ln>
                <a:solidFill>
                  <a:srgbClr val="0070C0"/>
                </a:solidFill>
                <a:effectLst/>
                <a:uLnTx/>
                <a:uFillTx/>
                <a:latin typeface="Calibri"/>
                <a:ea typeface="ＭＳ Ｐゴシック" charset="0"/>
              </a:rPr>
              <a:t>iSAS</a:t>
            </a:r>
            <a:r>
              <a:rPr kumimoji="0" lang="en-US" sz="1400" b="0" i="1" u="none" strike="noStrike" kern="1200" cap="none" spc="0" normalizeH="0" baseline="0" noProof="0" dirty="0">
                <a:ln>
                  <a:noFill/>
                </a:ln>
                <a:solidFill>
                  <a:srgbClr val="0070C0"/>
                </a:solidFill>
                <a:effectLst/>
                <a:uLnTx/>
                <a:uFillTx/>
                <a:latin typeface="Calibri"/>
                <a:ea typeface="ＭＳ Ｐゴシック" charset="0"/>
              </a:rPr>
              <a:t> is to develop superconducting cavities that operate with high performance at 4.2 K (i.e., up to 4.5 K depending on the cryogenic overpressure) instead of 2 K, thereby </a:t>
            </a:r>
            <a:r>
              <a:rPr kumimoji="0" lang="en-US" sz="1400" b="0" i="1" u="sng" strike="noStrike" kern="1200" cap="none" spc="0" normalizeH="0" baseline="0" noProof="0" dirty="0">
                <a:ln>
                  <a:noFill/>
                </a:ln>
                <a:solidFill>
                  <a:srgbClr val="0070C0"/>
                </a:solidFill>
                <a:effectLst/>
                <a:uLnTx/>
                <a:uFillTx/>
                <a:latin typeface="Calibri"/>
                <a:ea typeface="ＭＳ Ｐゴシック" charset="0"/>
              </a:rPr>
              <a:t>reducing the grid-power to operate the cryogenic system by a factor of 3</a:t>
            </a:r>
            <a:r>
              <a:rPr kumimoji="0" lang="en-US" sz="1400" b="0" i="1" u="none" strike="noStrike" kern="1200" cap="none" spc="0" normalizeH="0" baseline="0" noProof="0" dirty="0">
                <a:ln>
                  <a:noFill/>
                </a:ln>
                <a:solidFill>
                  <a:srgbClr val="0070C0"/>
                </a:solidFill>
                <a:effectLst/>
                <a:uLnTx/>
                <a:uFillTx/>
                <a:latin typeface="Calibri"/>
                <a:ea typeface="ＭＳ Ｐゴシック" charset="0"/>
              </a:rPr>
              <a:t> and requiring less capital investment to build the cryogenic plant.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1" u="none" strike="noStrike" kern="1200" cap="none" spc="0" normalizeH="0" baseline="0" noProof="0" dirty="0">
              <a:ln>
                <a:noFill/>
              </a:ln>
              <a:solidFill>
                <a:srgbClr val="FF0000"/>
              </a:solidFill>
              <a:effectLst/>
              <a:uLnTx/>
              <a:uFillTx/>
              <a:latin typeface="Calibri"/>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b="1" u="none" strike="noStrike" kern="1200" cap="none" spc="0" normalizeH="0" baseline="0" noProof="0" dirty="0">
                <a:ln>
                  <a:noFill/>
                </a:ln>
                <a:solidFill>
                  <a:srgbClr val="FF0000"/>
                </a:solidFill>
                <a:effectLst/>
                <a:uLnTx/>
                <a:uFillTx/>
                <a:latin typeface="Calibri"/>
                <a:ea typeface="ＭＳ Ｐゴシック" charset="0"/>
              </a:rPr>
              <a:t>TA#3: energy-savings from the beam </a:t>
            </a:r>
            <a:r>
              <a:rPr kumimoji="0" lang="en-US" sz="1400" b="0" i="1" u="none" strike="noStrike" kern="1200" cap="none" spc="0" normalizeH="0" baseline="0" noProof="0" dirty="0">
                <a:ln>
                  <a:noFill/>
                </a:ln>
                <a:solidFill>
                  <a:srgbClr val="0070C0"/>
                </a:solidFill>
                <a:effectLst/>
                <a:uLnTx/>
                <a:uFillTx/>
                <a:latin typeface="Calibri"/>
                <a:ea typeface="ＭＳ Ｐゴシック" charset="0"/>
              </a:rPr>
              <a:t>– Significant progress has been achieved in maintaining the brightness of recirculating beams to provide high-intensity collisions to experiments, but most of the particles lose their power through radiation or in the beam dump system. The objective of </a:t>
            </a:r>
            <a:r>
              <a:rPr kumimoji="0" lang="en-US" sz="1400" b="0" i="1" u="none" strike="noStrike" kern="1200" cap="none" spc="0" normalizeH="0" baseline="0" noProof="0" dirty="0" err="1">
                <a:ln>
                  <a:noFill/>
                </a:ln>
                <a:solidFill>
                  <a:srgbClr val="0070C0"/>
                </a:solidFill>
                <a:effectLst/>
                <a:uLnTx/>
                <a:uFillTx/>
                <a:latin typeface="Calibri"/>
                <a:ea typeface="ＭＳ Ｐゴシック" charset="0"/>
              </a:rPr>
              <a:t>iSAS</a:t>
            </a:r>
            <a:r>
              <a:rPr kumimoji="0" lang="en-US" sz="1400" b="0" i="1" u="none" strike="noStrike" kern="1200" cap="none" spc="0" normalizeH="0" baseline="0" noProof="0" dirty="0">
                <a:ln>
                  <a:noFill/>
                </a:ln>
                <a:solidFill>
                  <a:srgbClr val="0070C0"/>
                </a:solidFill>
                <a:effectLst/>
                <a:uLnTx/>
                <a:uFillTx/>
                <a:latin typeface="Calibri"/>
                <a:ea typeface="ＭＳ Ｐゴシック" charset="0"/>
              </a:rPr>
              <a:t> is to develop dedicated power couplers for damping the so-called Higher-Order Modes (HOMs) excited by the passage of high-current beams in the superconducting cavities, </a:t>
            </a:r>
            <a:r>
              <a:rPr kumimoji="0" lang="en-US" sz="1400" b="0" i="1" u="sng" strike="noStrike" kern="1200" cap="none" spc="0" normalizeH="0" baseline="0" noProof="0" dirty="0">
                <a:ln>
                  <a:noFill/>
                </a:ln>
                <a:solidFill>
                  <a:srgbClr val="0070C0"/>
                </a:solidFill>
                <a:effectLst/>
                <a:uLnTx/>
                <a:uFillTx/>
                <a:latin typeface="Calibri"/>
                <a:ea typeface="ＭＳ Ｐゴシック" charset="0"/>
              </a:rPr>
              <a:t>enabling efficient recovery of the energy of recirculating beams back into the cavities before it is dumped, resulting in energy reduction for operating, high-energy, high-intensity accelerators by a factor ten</a:t>
            </a:r>
            <a:r>
              <a:rPr kumimoji="0" lang="en-US" sz="1400" b="0" i="1" u="none" strike="noStrike" kern="1200" cap="none" spc="0" normalizeH="0" baseline="0" noProof="0" dirty="0">
                <a:ln>
                  <a:noFill/>
                </a:ln>
                <a:solidFill>
                  <a:srgbClr val="0070C0"/>
                </a:solidFill>
                <a:effectLst/>
                <a:uLnTx/>
                <a:uFillTx/>
                <a:latin typeface="Calibri"/>
                <a:ea typeface="ＭＳ Ｐゴシック" charset="0"/>
              </a:rPr>
              <a: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1" u="none" strike="noStrike" kern="1200" cap="none" spc="0" normalizeH="0" baseline="0" noProof="0" dirty="0">
              <a:ln>
                <a:noFill/>
              </a:ln>
              <a:solidFill>
                <a:srgbClr val="FF0000"/>
              </a:solidFill>
              <a:effectLst/>
              <a:uLnTx/>
              <a:uFillTx/>
              <a:latin typeface="Calibri"/>
              <a:ea typeface="ＭＳ Ｐゴシック" charset="0"/>
            </a:endParaRPr>
          </a:p>
        </p:txBody>
      </p:sp>
    </p:spTree>
    <p:extLst>
      <p:ext uri="{BB962C8B-B14F-4D97-AF65-F5344CB8AC3E}">
        <p14:creationId xmlns:p14="http://schemas.microsoft.com/office/powerpoint/2010/main" val="1558115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62D044-6F0C-A44C-85FD-2657997C64DC}" type="slidenum">
              <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endParaRPr>
          </a:p>
        </p:txBody>
      </p:sp>
      <p:sp>
        <p:nvSpPr>
          <p:cNvPr id="2" name="TextBox 1">
            <a:extLst>
              <a:ext uri="{FF2B5EF4-FFF2-40B4-BE49-F238E27FC236}">
                <a16:creationId xmlns:a16="http://schemas.microsoft.com/office/drawing/2014/main" id="{10ABEB7F-FC0C-41E0-2487-35842A7844DA}"/>
              </a:ext>
            </a:extLst>
          </p:cNvPr>
          <p:cNvSpPr txBox="1"/>
          <p:nvPr/>
        </p:nvSpPr>
        <p:spPr>
          <a:xfrm>
            <a:off x="152400" y="49709"/>
            <a:ext cx="8839200" cy="89255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chemeClr val="tx1">
                    <a:lumMod val="75000"/>
                    <a:lumOff val="25000"/>
                  </a:schemeClr>
                </a:solidFill>
                <a:effectLst/>
                <a:uLnTx/>
                <a:uFillTx/>
                <a:latin typeface="Calibri"/>
                <a:ea typeface="ＭＳ Ｐゴシック" charset="0"/>
              </a:rPr>
              <a:t>iSAS</a:t>
            </a:r>
            <a:r>
              <a:rPr lang="en-GB" sz="2400" b="1" dirty="0">
                <a:solidFill>
                  <a:schemeClr val="tx1">
                    <a:lumMod val="75000"/>
                    <a:lumOff val="25000"/>
                  </a:schemeClr>
                </a:solidFill>
                <a:latin typeface="Calibri"/>
              </a:rPr>
              <a:t> Objectives</a:t>
            </a:r>
            <a:r>
              <a:rPr kumimoji="0" lang="en-GB" sz="2400" b="1" i="0" u="none" strike="noStrike" kern="1200" cap="none" spc="0" normalizeH="0" baseline="0" noProof="0" dirty="0">
                <a:ln>
                  <a:noFill/>
                </a:ln>
                <a:solidFill>
                  <a:schemeClr val="tx1">
                    <a:lumMod val="75000"/>
                    <a:lumOff val="25000"/>
                  </a:schemeClr>
                </a:solidFill>
                <a:effectLst/>
                <a:uLnTx/>
                <a:uFillTx/>
                <a:latin typeface="Calibri"/>
                <a:ea typeface="ＭＳ Ｐゴシック" charset="0"/>
              </a:rPr>
              <a:t> – </a:t>
            </a:r>
            <a:r>
              <a:rPr kumimoji="0" lang="en-GB" sz="2400" b="1" i="1" u="none" strike="noStrike" kern="1200" cap="none" spc="0" normalizeH="0" baseline="0" noProof="0" dirty="0">
                <a:ln>
                  <a:noFill/>
                </a:ln>
                <a:solidFill>
                  <a:srgbClr val="FF0000"/>
                </a:solidFill>
                <a:effectLst/>
                <a:uLnTx/>
                <a:uFillTx/>
                <a:latin typeface="Calibri"/>
                <a:ea typeface="ＭＳ Ｐゴシック" charset="0"/>
              </a:rPr>
              <a:t>Integration Activities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2800" b="1" i="0" u="none" strike="noStrike" kern="1200" cap="none" spc="0" normalizeH="0" baseline="0" noProof="0" dirty="0">
              <a:ln>
                <a:noFill/>
              </a:ln>
              <a:solidFill>
                <a:srgbClr val="0070C0"/>
              </a:solidFill>
              <a:effectLst/>
              <a:uLnTx/>
              <a:uFillTx/>
              <a:latin typeface="Calibri"/>
              <a:ea typeface="ＭＳ Ｐゴシック" charset="0"/>
            </a:endParaRPr>
          </a:p>
        </p:txBody>
      </p:sp>
      <p:sp>
        <p:nvSpPr>
          <p:cNvPr id="3" name="TextBox 2">
            <a:extLst>
              <a:ext uri="{FF2B5EF4-FFF2-40B4-BE49-F238E27FC236}">
                <a16:creationId xmlns:a16="http://schemas.microsoft.com/office/drawing/2014/main" id="{3FCB4007-CE6D-AA70-35E0-5AF895036A09}"/>
              </a:ext>
            </a:extLst>
          </p:cNvPr>
          <p:cNvSpPr txBox="1"/>
          <p:nvPr/>
        </p:nvSpPr>
        <p:spPr>
          <a:xfrm>
            <a:off x="76200" y="758607"/>
            <a:ext cx="6248400" cy="3108543"/>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FF0000"/>
                </a:solidFill>
                <a:effectLst/>
                <a:latin typeface="+mn-lt"/>
              </a:rPr>
              <a:t>INT#1: integration into the design of a LINAC cryomodule</a:t>
            </a:r>
            <a:r>
              <a:rPr lang="en-GB" sz="1600" i="1" dirty="0">
                <a:solidFill>
                  <a:srgbClr val="0070C0"/>
                </a:solidFill>
                <a:effectLst/>
                <a:latin typeface="+mn-lt"/>
              </a:rPr>
              <a:t> </a:t>
            </a:r>
            <a:r>
              <a:rPr lang="en-GB" sz="1400" i="1" dirty="0">
                <a:solidFill>
                  <a:srgbClr val="0070C0"/>
                </a:solidFill>
                <a:effectLst/>
                <a:latin typeface="+mn-lt"/>
              </a:rPr>
              <a:t>While LINAC cryomodules are designed for specific accelerators, the objective of </a:t>
            </a:r>
            <a:r>
              <a:rPr lang="en-GB" sz="1400" i="1" dirty="0" err="1">
                <a:solidFill>
                  <a:srgbClr val="0070C0"/>
                </a:solidFill>
                <a:effectLst/>
                <a:latin typeface="+mn-lt"/>
              </a:rPr>
              <a:t>iSAS</a:t>
            </a:r>
            <a:r>
              <a:rPr lang="en-GB" sz="1400" i="1" dirty="0">
                <a:solidFill>
                  <a:srgbClr val="0070C0"/>
                </a:solidFill>
                <a:effectLst/>
                <a:latin typeface="+mn-lt"/>
              </a:rPr>
              <a:t> is to address the common engineering challenges of integrating </a:t>
            </a:r>
            <a:r>
              <a:rPr lang="en-GB" sz="1400" i="1" dirty="0" err="1">
                <a:solidFill>
                  <a:srgbClr val="0070C0"/>
                </a:solidFill>
                <a:effectLst/>
                <a:latin typeface="+mn-lt"/>
              </a:rPr>
              <a:t>iSAS</a:t>
            </a:r>
            <a:r>
              <a:rPr lang="en-GB" sz="1400" i="1" dirty="0">
                <a:solidFill>
                  <a:srgbClr val="0070C0"/>
                </a:solidFill>
                <a:effectLst/>
                <a:latin typeface="+mn-lt"/>
              </a:rPr>
              <a:t> energy-saving technologies into </a:t>
            </a:r>
            <a:r>
              <a:rPr lang="en-GB" sz="1400" i="1" u="sng" dirty="0">
                <a:solidFill>
                  <a:srgbClr val="0070C0"/>
                </a:solidFill>
                <a:effectLst/>
                <a:latin typeface="+mn-lt"/>
              </a:rPr>
              <a:t>a parametric design of a new sustainable accelerator system</a:t>
            </a:r>
            <a:r>
              <a:rPr lang="en-GB" sz="1400" i="1" dirty="0">
                <a:solidFill>
                  <a:srgbClr val="0070C0"/>
                </a:solidFill>
                <a:effectLst/>
                <a:latin typeface="+mn-lt"/>
              </a:rPr>
              <a:t>.</a:t>
            </a:r>
          </a:p>
          <a:p>
            <a:pPr marL="285750" indent="-285750">
              <a:buFont typeface="Arial" panose="020B0604020202020204" pitchFamily="34" charset="0"/>
              <a:buChar char="•"/>
            </a:pPr>
            <a:endParaRPr lang="en-GB" sz="500" dirty="0">
              <a:effectLst/>
              <a:latin typeface="+mn-lt"/>
            </a:endParaRPr>
          </a:p>
          <a:p>
            <a:pPr marL="285750" indent="-285750">
              <a:buFont typeface="Arial" panose="020B0604020202020204" pitchFamily="34" charset="0"/>
              <a:buChar char="•"/>
            </a:pPr>
            <a:r>
              <a:rPr lang="en-GB" b="1" dirty="0">
                <a:solidFill>
                  <a:srgbClr val="FF0000"/>
                </a:solidFill>
                <a:effectLst/>
                <a:latin typeface="+mn-lt"/>
              </a:rPr>
              <a:t>INT#2: integration into existing RIs</a:t>
            </a:r>
            <a:r>
              <a:rPr lang="en-GB" sz="1600" dirty="0">
                <a:effectLst/>
                <a:latin typeface="+mn-lt"/>
              </a:rPr>
              <a:t> </a:t>
            </a:r>
            <a:r>
              <a:rPr lang="en-GB" sz="1600" i="1" dirty="0">
                <a:solidFill>
                  <a:srgbClr val="0070C0"/>
                </a:solidFill>
                <a:effectLst/>
                <a:latin typeface="+mn-lt"/>
              </a:rPr>
              <a:t>– </a:t>
            </a:r>
            <a:r>
              <a:rPr lang="en-GB" sz="1400" i="1" dirty="0">
                <a:solidFill>
                  <a:srgbClr val="0070C0"/>
                </a:solidFill>
                <a:effectLst/>
                <a:latin typeface="+mn-lt"/>
              </a:rPr>
              <a:t>While various RIs envisage upgrades, the objective of </a:t>
            </a:r>
            <a:r>
              <a:rPr lang="en-GB" sz="1400" i="1" dirty="0" err="1">
                <a:solidFill>
                  <a:srgbClr val="0070C0"/>
                </a:solidFill>
                <a:effectLst/>
                <a:latin typeface="+mn-lt"/>
              </a:rPr>
              <a:t>iSAS</a:t>
            </a:r>
            <a:r>
              <a:rPr lang="en-GB" sz="1400" i="1" dirty="0">
                <a:solidFill>
                  <a:srgbClr val="0070C0"/>
                </a:solidFill>
                <a:effectLst/>
                <a:latin typeface="+mn-lt"/>
              </a:rPr>
              <a:t> is to </a:t>
            </a:r>
            <a:r>
              <a:rPr lang="en-GB" sz="1400" i="1" u="sng" dirty="0">
                <a:solidFill>
                  <a:srgbClr val="0070C0"/>
                </a:solidFill>
                <a:effectLst/>
                <a:latin typeface="+mn-lt"/>
              </a:rPr>
              <a:t>expedite the technical integration of energy-saving technologies</a:t>
            </a:r>
            <a:r>
              <a:rPr lang="en-GB" sz="1400" i="1" dirty="0">
                <a:solidFill>
                  <a:srgbClr val="0070C0"/>
                </a:solidFill>
                <a:effectLst/>
                <a:latin typeface="+mn-lt"/>
              </a:rPr>
              <a:t> by retrofitting existing accelerating systems. An existing cryomodule will be adapted, ready to demonstrate energy recovery of high-power recirculating beams in the PERLE research facility, paving the way for high-energy, high-intensity electron beams with minimal energy consumption.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100" b="0" i="1" u="none" strike="noStrike" kern="1200" cap="none" spc="0" normalizeH="0" baseline="0" noProof="0" dirty="0">
              <a:ln>
                <a:noFill/>
              </a:ln>
              <a:solidFill>
                <a:srgbClr val="FF0000"/>
              </a:solidFill>
              <a:effectLst/>
              <a:uLnTx/>
              <a:uFillTx/>
              <a:latin typeface="+mn-lt"/>
              <a:ea typeface="ＭＳ Ｐゴシック" charset="0"/>
            </a:endParaRPr>
          </a:p>
        </p:txBody>
      </p:sp>
      <p:sp>
        <p:nvSpPr>
          <p:cNvPr id="4" name="TextBox 3">
            <a:extLst>
              <a:ext uri="{FF2B5EF4-FFF2-40B4-BE49-F238E27FC236}">
                <a16:creationId xmlns:a16="http://schemas.microsoft.com/office/drawing/2014/main" id="{99A58E2C-35EF-31A8-1C3E-6706C504A7C2}"/>
              </a:ext>
            </a:extLst>
          </p:cNvPr>
          <p:cNvSpPr txBox="1"/>
          <p:nvPr/>
        </p:nvSpPr>
        <p:spPr>
          <a:xfrm>
            <a:off x="76200" y="3363545"/>
            <a:ext cx="8915400" cy="1646605"/>
          </a:xfrm>
          <a:prstGeom prst="rect">
            <a:avLst/>
          </a:prstGeom>
          <a:noFill/>
        </p:spPr>
        <p:txBody>
          <a:bodyPr wrap="square" rtlCol="0">
            <a:spAutoFit/>
          </a:bodyPr>
          <a:lstStyle/>
          <a:p>
            <a:pPr marL="285750" indent="-285750">
              <a:buFont typeface="Arial" panose="020B0604020202020204" pitchFamily="34" charset="0"/>
              <a:buChar char="•"/>
            </a:pPr>
            <a:endParaRPr lang="en-GB" sz="1600" dirty="0">
              <a:effectLst/>
              <a:latin typeface="+mn-lt"/>
            </a:endParaRPr>
          </a:p>
          <a:p>
            <a:pPr marL="285750" indent="-285750">
              <a:buFont typeface="Arial" panose="020B0604020202020204" pitchFamily="34" charset="0"/>
              <a:buChar char="•"/>
            </a:pPr>
            <a:r>
              <a:rPr lang="en-GB" b="1" dirty="0">
                <a:solidFill>
                  <a:srgbClr val="FF0000"/>
                </a:solidFill>
                <a:effectLst/>
                <a:latin typeface="+mn-lt"/>
              </a:rPr>
              <a:t>INT#3: integration into industrial solutions </a:t>
            </a:r>
            <a:r>
              <a:rPr lang="en-GB" sz="1600" i="1" dirty="0">
                <a:solidFill>
                  <a:srgbClr val="0070C0"/>
                </a:solidFill>
                <a:effectLst/>
                <a:latin typeface="+mn-lt"/>
              </a:rPr>
              <a:t>– </a:t>
            </a:r>
            <a:r>
              <a:rPr lang="en-GB" sz="1400" i="1" dirty="0">
                <a:solidFill>
                  <a:srgbClr val="0070C0"/>
                </a:solidFill>
                <a:effectLst/>
                <a:latin typeface="+mn-lt"/>
              </a:rPr>
              <a:t>While </a:t>
            </a:r>
            <a:r>
              <a:rPr lang="en-GB" sz="1400" i="1" dirty="0" err="1">
                <a:solidFill>
                  <a:srgbClr val="0070C0"/>
                </a:solidFill>
                <a:effectLst/>
                <a:latin typeface="+mn-lt"/>
              </a:rPr>
              <a:t>iSAS</a:t>
            </a:r>
            <a:r>
              <a:rPr lang="en-GB" sz="1400" i="1" dirty="0">
                <a:solidFill>
                  <a:srgbClr val="0070C0"/>
                </a:solidFill>
                <a:effectLst/>
                <a:latin typeface="+mn-lt"/>
              </a:rPr>
              <a:t> technologies are emerging, the objective of </a:t>
            </a:r>
            <a:r>
              <a:rPr lang="en-GB" sz="1400" i="1" dirty="0" err="1">
                <a:solidFill>
                  <a:srgbClr val="0070C0"/>
                </a:solidFill>
                <a:effectLst/>
                <a:latin typeface="+mn-lt"/>
              </a:rPr>
              <a:t>iSAS</a:t>
            </a:r>
            <a:r>
              <a:rPr lang="en-GB" sz="1400" i="1" dirty="0">
                <a:solidFill>
                  <a:srgbClr val="0070C0"/>
                </a:solidFill>
                <a:effectLst/>
                <a:latin typeface="+mn-lt"/>
              </a:rPr>
              <a:t> is to plan for </a:t>
            </a:r>
            <a:r>
              <a:rPr lang="en-GB" sz="1400" i="1" u="sng" dirty="0">
                <a:solidFill>
                  <a:srgbClr val="0070C0"/>
                </a:solidFill>
                <a:effectLst/>
                <a:latin typeface="+mn-lt"/>
              </a:rPr>
              <a:t>concrete co-developments with industry to expedite reaching a Technology Readiness Level (TRL) sufficiently advanced towards largescale deployment</a:t>
            </a:r>
            <a:r>
              <a:rPr lang="en-GB" sz="1400" i="1" dirty="0">
                <a:solidFill>
                  <a:srgbClr val="0070C0"/>
                </a:solidFill>
                <a:effectLst/>
                <a:latin typeface="+mn-lt"/>
              </a:rPr>
              <a:t> of the new energy-saving solutions at current and future RIs as well as to prepare the path for industrial applications. For many future RIs and industrial applications SRF is the enabling technology.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100" b="0" i="1" u="none" strike="noStrike" kern="1200" cap="none" spc="0" normalizeH="0" baseline="0" noProof="0" dirty="0">
              <a:ln>
                <a:noFill/>
              </a:ln>
              <a:solidFill>
                <a:srgbClr val="FF0000"/>
              </a:solidFill>
              <a:effectLst/>
              <a:uLnTx/>
              <a:uFillTx/>
              <a:latin typeface="+mn-lt"/>
              <a:ea typeface="ＭＳ Ｐゴシック" charset="0"/>
            </a:endParaRPr>
          </a:p>
        </p:txBody>
      </p:sp>
      <p:pic>
        <p:nvPicPr>
          <p:cNvPr id="5" name="Picture 4" descr="A close-up of a machine&#10;&#10;Description automatically generated with low confidence">
            <a:extLst>
              <a:ext uri="{FF2B5EF4-FFF2-40B4-BE49-F238E27FC236}">
                <a16:creationId xmlns:a16="http://schemas.microsoft.com/office/drawing/2014/main" id="{06B78831-BFB6-01C1-2957-111DAE373F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10"/>
          <a:stretch/>
        </p:blipFill>
        <p:spPr bwMode="auto">
          <a:xfrm>
            <a:off x="6323219" y="1123950"/>
            <a:ext cx="2668381" cy="1828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9683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62D044-6F0C-A44C-85FD-2657997C64DC}" type="slidenum">
              <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endParaRPr>
          </a:p>
        </p:txBody>
      </p:sp>
      <p:sp>
        <p:nvSpPr>
          <p:cNvPr id="2" name="TextBox 1">
            <a:extLst>
              <a:ext uri="{FF2B5EF4-FFF2-40B4-BE49-F238E27FC236}">
                <a16:creationId xmlns:a16="http://schemas.microsoft.com/office/drawing/2014/main" id="{10ABEB7F-FC0C-41E0-2487-35842A7844DA}"/>
              </a:ext>
            </a:extLst>
          </p:cNvPr>
          <p:cNvSpPr txBox="1"/>
          <p:nvPr/>
        </p:nvSpPr>
        <p:spPr>
          <a:xfrm>
            <a:off x="152400" y="133350"/>
            <a:ext cx="8839200" cy="89255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u="none" strike="noStrike" kern="1200" cap="none" spc="0" normalizeH="0" baseline="0" noProof="0" dirty="0" err="1">
                <a:ln>
                  <a:noFill/>
                </a:ln>
                <a:solidFill>
                  <a:srgbClr val="0070C0"/>
                </a:solidFill>
                <a:effectLst/>
                <a:uLnTx/>
                <a:uFillTx/>
                <a:latin typeface="Calibri"/>
                <a:ea typeface="ＭＳ Ｐゴシック" charset="0"/>
              </a:rPr>
              <a:t>iSAS</a:t>
            </a:r>
            <a:r>
              <a:rPr kumimoji="0" lang="en-GB" sz="2400" b="1" u="none" strike="noStrike" kern="1200" cap="none" spc="0" normalizeH="0" baseline="0" noProof="0" dirty="0">
                <a:ln>
                  <a:noFill/>
                </a:ln>
                <a:solidFill>
                  <a:srgbClr val="0070C0"/>
                </a:solidFill>
                <a:effectLst/>
                <a:uLnTx/>
                <a:uFillTx/>
                <a:latin typeface="Calibri"/>
                <a:ea typeface="ＭＳ Ｐゴシック" charset="0"/>
              </a:rPr>
              <a:t> concrete Work Packages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2800" b="1" i="0" u="none" strike="noStrike" kern="1200" cap="none" spc="0" normalizeH="0" baseline="0" noProof="0" dirty="0">
              <a:ln>
                <a:noFill/>
              </a:ln>
              <a:solidFill>
                <a:srgbClr val="0070C0"/>
              </a:solidFill>
              <a:effectLst/>
              <a:uLnTx/>
              <a:uFillTx/>
              <a:latin typeface="Calibri"/>
              <a:ea typeface="ＭＳ Ｐゴシック" charset="0"/>
            </a:endParaRPr>
          </a:p>
        </p:txBody>
      </p:sp>
      <p:sp>
        <p:nvSpPr>
          <p:cNvPr id="3" name="TextBox 2">
            <a:extLst>
              <a:ext uri="{FF2B5EF4-FFF2-40B4-BE49-F238E27FC236}">
                <a16:creationId xmlns:a16="http://schemas.microsoft.com/office/drawing/2014/main" id="{3FCB4007-CE6D-AA70-35E0-5AF895036A09}"/>
              </a:ext>
            </a:extLst>
          </p:cNvPr>
          <p:cNvSpPr txBox="1"/>
          <p:nvPr/>
        </p:nvSpPr>
        <p:spPr>
          <a:xfrm>
            <a:off x="76200" y="690354"/>
            <a:ext cx="9067800" cy="3862596"/>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b="1" dirty="0">
                <a:solidFill>
                  <a:srgbClr val="C00000"/>
                </a:solidFill>
                <a:latin typeface="Calibri"/>
              </a:rPr>
              <a:t>R&amp;D Pathfinders for three Technology Areas (TA) </a:t>
            </a:r>
            <a:r>
              <a:rPr kumimoji="0" lang="en-GB" sz="1800" b="1" i="0" u="none" strike="noStrike" kern="1200" cap="none" spc="0" normalizeH="0" baseline="0" noProof="0" dirty="0">
                <a:ln>
                  <a:noFill/>
                </a:ln>
                <a:solidFill>
                  <a:srgbClr val="C00000"/>
                </a:solidFill>
                <a:effectLst/>
                <a:uLnTx/>
                <a:uFillTx/>
                <a:latin typeface="Calibri"/>
                <a:ea typeface="ＭＳ Ｐゴシック" charset="0"/>
              </a:rPr>
              <a:t>for energy-saving</a:t>
            </a:r>
          </a:p>
          <a:p>
            <a:pPr marL="447675" lvl="1"/>
            <a:r>
              <a:rPr lang="en-BE" sz="16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TA#1: energy savings from the RF power </a:t>
            </a:r>
            <a:r>
              <a:rPr lang="en-BE" sz="14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(short-term and very wide applications)</a:t>
            </a:r>
            <a:endParaRPr lang="en-BE"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1123950" lvl="3" indent="-455613"/>
            <a:r>
              <a:rPr lang="en-GB" sz="1200" i="1" dirty="0">
                <a:solidFill>
                  <a:srgbClr val="0070C0"/>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WP.1</a:t>
            </a:r>
            <a:r>
              <a:rPr lang="en-GB" sz="12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optimal integration of Ferro-Electric Fast Reactive Tuners (FE-FRT) to deal with </a:t>
            </a:r>
            <a:r>
              <a:rPr lang="en-BE" sz="12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microphonics </a:t>
            </a:r>
            <a:r>
              <a:rPr lang="en-GB" sz="12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(400, 800 and 1300 MHz)</a:t>
            </a:r>
          </a:p>
          <a:p>
            <a:pPr marL="1123950" lvl="3" indent="-455613"/>
            <a:r>
              <a:rPr lang="en-GB" sz="1200" i="1" dirty="0">
                <a:solidFill>
                  <a:srgbClr val="0070C0"/>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WP.2</a:t>
            </a:r>
            <a:r>
              <a:rPr lang="en-GB" sz="12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low-level RF controls (LLRF controls incl. AI) </a:t>
            </a:r>
            <a:endParaRPr lang="en-BE" sz="1200" i="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668338" lvl="2" indent="-220663"/>
            <a:r>
              <a:rPr lang="en-BE" sz="16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TA#2: energy savings from the cryogenics </a:t>
            </a:r>
            <a:r>
              <a:rPr lang="en-BE" sz="14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(medium-term and wide applications)</a:t>
            </a:r>
            <a:endParaRPr lang="en-BE"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1123950" lvl="3" indent="-455613"/>
            <a:r>
              <a:rPr lang="en-GB" sz="1200" i="1" dirty="0">
                <a:solidFill>
                  <a:srgbClr val="0070C0"/>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WP.3</a:t>
            </a:r>
            <a:r>
              <a:rPr lang="en-GB" sz="12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h</a:t>
            </a:r>
            <a:r>
              <a:rPr lang="en-BE" sz="12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igh-temperature SRF cavities above 4.2 K </a:t>
            </a:r>
            <a:r>
              <a:rPr lang="en-BE" sz="1200" i="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a:t>
            </a:r>
            <a:r>
              <a:rPr lang="en-GB" sz="1200" i="1" dirty="0">
                <a:solidFill>
                  <a:srgbClr val="0070C0"/>
                </a:solidFill>
                <a:latin typeface="Calibri" panose="020F0502020204030204" pitchFamily="34" charset="0"/>
                <a:cs typeface="Times New Roman" panose="02020603050405020304" pitchFamily="18" charset="0"/>
              </a:rPr>
              <a:t>thin Nb</a:t>
            </a:r>
            <a:r>
              <a:rPr lang="en-GB" sz="1200" i="1" baseline="-25000" dirty="0">
                <a:solidFill>
                  <a:srgbClr val="0070C0"/>
                </a:solidFill>
                <a:latin typeface="Calibri" panose="020F0502020204030204" pitchFamily="34" charset="0"/>
                <a:cs typeface="Times New Roman" panose="02020603050405020304" pitchFamily="18" charset="0"/>
              </a:rPr>
              <a:t>3</a:t>
            </a:r>
            <a:r>
              <a:rPr lang="en-GB" sz="1200" i="1" dirty="0">
                <a:solidFill>
                  <a:srgbClr val="0070C0"/>
                </a:solidFill>
                <a:latin typeface="Calibri" panose="020F0502020204030204" pitchFamily="34" charset="0"/>
                <a:cs typeface="Times New Roman" panose="02020603050405020304" pitchFamily="18" charset="0"/>
              </a:rPr>
              <a:t>Sn films on Cu</a:t>
            </a:r>
            <a:r>
              <a:rPr lang="en-GB" sz="1200" b="0" i="1" u="none" strike="noStrike" dirty="0">
                <a:solidFill>
                  <a:schemeClr val="accent5">
                    <a:lumMod val="75000"/>
                  </a:schemeClr>
                </a:solidFill>
                <a:effectLst/>
                <a:latin typeface="Calibri" panose="020F0502020204030204" pitchFamily="34" charset="0"/>
              </a:rPr>
              <a:t>)</a:t>
            </a:r>
            <a:endParaRPr lang="en-BE" sz="1200" i="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446088" lvl="2" indent="-234950"/>
            <a:r>
              <a:rPr lang="en-BE" sz="16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BE" sz="16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TA#3: energy savings from the beam </a:t>
            </a:r>
            <a:r>
              <a:rPr lang="en-BE" sz="14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(long-term and specific applications)</a:t>
            </a:r>
            <a:endParaRPr lang="en-BE"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1123950" lvl="3" indent="-455613"/>
            <a:r>
              <a:rPr lang="en-BE" sz="1200" i="1" dirty="0">
                <a:solidFill>
                  <a:srgbClr val="0070C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WP.</a:t>
            </a:r>
            <a:r>
              <a:rPr lang="en-BE" sz="1200" i="1" dirty="0">
                <a:solidFill>
                  <a:srgbClr val="0070C0"/>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4</a:t>
            </a:r>
            <a:r>
              <a:rPr lang="en-BE" sz="12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Higher-Order Mode damping and fundamental power couplers</a:t>
            </a:r>
          </a:p>
          <a:p>
            <a:pPr marL="1125239" lvl="3" indent="-220663"/>
            <a:endParaRPr kumimoji="0" lang="en-BE" sz="500" b="0" i="0" u="none" strike="noStrike" kern="1200" cap="none" spc="0" normalizeH="0" baseline="0" noProof="0" dirty="0">
              <a:ln>
                <a:noFill/>
              </a:ln>
              <a:solidFill>
                <a:srgbClr val="E7E6E6">
                  <a:lumMod val="50000"/>
                </a:srgbClr>
              </a:solidFill>
              <a:effectLst/>
              <a:uLnTx/>
              <a:uFillTx/>
              <a:latin typeface="Calibri"/>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C00000"/>
                </a:solidFill>
                <a:effectLst/>
                <a:uLnTx/>
                <a:uFillTx/>
                <a:latin typeface="Calibri"/>
                <a:ea typeface="ＭＳ Ｐゴシック" charset="0"/>
              </a:rPr>
              <a:t>INT#1: integrate these technologies into the design of a sustainable LINAC cryomodule</a:t>
            </a:r>
          </a:p>
          <a:p>
            <a:pPr marL="447675" lvl="1"/>
            <a:r>
              <a:rPr lang="en-GB" sz="1200" i="1" dirty="0">
                <a:solidFill>
                  <a:srgbClr val="0070C0"/>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WP.5</a:t>
            </a:r>
            <a:r>
              <a:rPr lang="en-GB" sz="12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based </a:t>
            </a:r>
            <a:r>
              <a:rPr lang="en-BE" sz="12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on the ESS cryomodules, develop a parametric design for an optimally sustainable LINAC cryomodule, ready to be adapted and built for various future applications in industry and in accelerator R</a:t>
            </a:r>
            <a:r>
              <a:rPr lang="en-GB" sz="12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I</a:t>
            </a:r>
            <a:r>
              <a:rPr lang="en-BE" sz="12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C00000"/>
                </a:solidFill>
                <a:effectLst/>
                <a:uLnTx/>
                <a:uFillTx/>
                <a:latin typeface="Calibri"/>
                <a:ea typeface="ＭＳ Ｐゴシック" charset="0"/>
              </a:rPr>
              <a:t>INT#2: integrate these technologies into existing LINAC cryomodules at RIs</a:t>
            </a:r>
          </a:p>
          <a:p>
            <a:pPr marL="447675" lvl="1"/>
            <a:r>
              <a:rPr lang="en-US" sz="1200" i="1" dirty="0">
                <a:solidFill>
                  <a:srgbClr val="0070C0"/>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WP.6</a:t>
            </a:r>
            <a:r>
              <a:rPr lang="en-US" sz="12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BE" sz="12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engineering aspects to integrate and test energy-saving iSAS technologies in a cryomodule, and verify the options to retrofit existing SRF systems at R</a:t>
            </a:r>
            <a:r>
              <a:rPr lang="en-GB" sz="12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I</a:t>
            </a:r>
            <a:r>
              <a:rPr lang="en-BE" sz="1200"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s, with a focus on ESS, HL-LHC, EuXFEL</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BE" b="1" dirty="0">
                <a:solidFill>
                  <a:srgbClr val="C00000"/>
                </a:solidFill>
                <a:latin typeface="Calibri"/>
              </a:rPr>
              <a:t>INT#3: integrate towards</a:t>
            </a:r>
            <a:r>
              <a:rPr kumimoji="0" lang="en-BE" sz="1800" b="1" i="0" u="none" strike="noStrike" kern="1200" cap="none" spc="0" normalizeH="0" baseline="0" noProof="0" dirty="0">
                <a:ln>
                  <a:noFill/>
                </a:ln>
                <a:solidFill>
                  <a:srgbClr val="C00000"/>
                </a:solidFill>
                <a:effectLst/>
                <a:uLnTx/>
                <a:uFillTx/>
                <a:latin typeface="Calibri"/>
                <a:ea typeface="ＭＳ Ｐゴシック" charset="0"/>
              </a:rPr>
              <a:t> turn-key solutions and applications in industry</a:t>
            </a:r>
          </a:p>
          <a:p>
            <a:pPr marL="447675" marR="0" lvl="3" algn="l" defTabSz="914400" rtl="0" eaLnBrk="1" fontAlgn="base" latinLnBrk="0" hangingPunct="1">
              <a:lnSpc>
                <a:spcPct val="100000"/>
              </a:lnSpc>
              <a:spcBef>
                <a:spcPct val="0"/>
              </a:spcBef>
              <a:spcAft>
                <a:spcPct val="0"/>
              </a:spcAft>
              <a:buClrTx/>
              <a:buSzTx/>
              <a:tabLst/>
              <a:defRPr/>
            </a:pPr>
            <a:r>
              <a:rPr lang="en-US" sz="1200" i="1" dirty="0">
                <a:solidFill>
                  <a:srgbClr val="0070C0"/>
                </a:solidFill>
                <a:highlight>
                  <a:srgbClr val="FFFF00"/>
                </a:highlight>
                <a:latin typeface="Calibri"/>
              </a:rPr>
              <a:t>WP.7</a:t>
            </a:r>
            <a:r>
              <a:rPr lang="en-US" sz="1200" i="1" dirty="0">
                <a:solidFill>
                  <a:srgbClr val="0070C0"/>
                </a:solidFill>
                <a:latin typeface="Calibri"/>
              </a:rPr>
              <a:t>: prepare the co-developments with </a:t>
            </a:r>
            <a:r>
              <a:rPr lang="en-US" sz="1200" i="1" dirty="0" err="1">
                <a:solidFill>
                  <a:srgbClr val="0070C0"/>
                </a:solidFill>
                <a:latin typeface="Calibri"/>
              </a:rPr>
              <a:t>i</a:t>
            </a:r>
            <a:r>
              <a:rPr kumimoji="0" lang="en-US" sz="1200" b="0" i="1" u="none" strike="noStrike" kern="1200" cap="none" spc="0" normalizeH="0" baseline="0" noProof="0" dirty="0" err="1">
                <a:ln>
                  <a:noFill/>
                </a:ln>
                <a:solidFill>
                  <a:srgbClr val="0070C0"/>
                </a:solidFill>
                <a:effectLst/>
                <a:uLnTx/>
                <a:uFillTx/>
                <a:latin typeface="Calibri"/>
                <a:ea typeface="ＭＳ Ｐゴシック" charset="0"/>
              </a:rPr>
              <a:t>ndustrial</a:t>
            </a:r>
            <a:r>
              <a:rPr kumimoji="0" lang="en-US" sz="1200" b="0" i="1" u="none" strike="noStrike" kern="1200" cap="none" spc="0" normalizeH="0" baseline="0" noProof="0" dirty="0">
                <a:ln>
                  <a:noFill/>
                </a:ln>
                <a:solidFill>
                  <a:srgbClr val="0070C0"/>
                </a:solidFill>
                <a:effectLst/>
                <a:uLnTx/>
                <a:uFillTx/>
                <a:latin typeface="Calibri"/>
                <a:ea typeface="ＭＳ Ｐゴシック" charset="0"/>
              </a:rPr>
              <a:t> partners such that when the new technologies and the new designed LINAC cryomodule are developed and validated,</a:t>
            </a:r>
            <a:r>
              <a:rPr lang="en-US" sz="1200" i="1" dirty="0">
                <a:solidFill>
                  <a:srgbClr val="0070C0"/>
                </a:solidFill>
                <a:latin typeface="Calibri"/>
              </a:rPr>
              <a:t> their Technology Readiness Level is sufficient such that </a:t>
            </a:r>
            <a:r>
              <a:rPr kumimoji="0" lang="en-US" sz="1200" b="0" i="1" u="none" strike="noStrike" kern="1200" cap="none" spc="0" normalizeH="0" baseline="0" noProof="0" dirty="0">
                <a:ln>
                  <a:noFill/>
                </a:ln>
                <a:solidFill>
                  <a:srgbClr val="0070C0"/>
                </a:solidFill>
                <a:effectLst/>
                <a:uLnTx/>
                <a:uFillTx/>
                <a:latin typeface="Calibri"/>
                <a:ea typeface="ＭＳ Ｐゴシック" charset="0"/>
              </a:rPr>
              <a:t>industry can consider building them</a:t>
            </a:r>
            <a:endParaRPr kumimoji="0" lang="en-US" sz="1200" b="0" i="1" u="none" strike="noStrike" kern="1200" cap="none" spc="0" normalizeH="0" baseline="0" noProof="0" dirty="0">
              <a:ln>
                <a:noFill/>
              </a:ln>
              <a:solidFill>
                <a:srgbClr val="FF0000"/>
              </a:solidFill>
              <a:effectLst/>
              <a:highlight>
                <a:srgbClr val="FFFF00"/>
              </a:highlight>
              <a:uLnTx/>
              <a:uFillTx/>
              <a:latin typeface="Calibri"/>
              <a:ea typeface="ＭＳ Ｐゴシック" charset="0"/>
            </a:endParaRPr>
          </a:p>
        </p:txBody>
      </p:sp>
    </p:spTree>
    <p:extLst>
      <p:ext uri="{BB962C8B-B14F-4D97-AF65-F5344CB8AC3E}">
        <p14:creationId xmlns:p14="http://schemas.microsoft.com/office/powerpoint/2010/main" val="2359769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8076C6-53D0-9F9D-12FE-FB56F5D34D5D}"/>
              </a:ext>
            </a:extLst>
          </p:cNvPr>
          <p:cNvSpPr txBox="1"/>
          <p:nvPr/>
        </p:nvSpPr>
        <p:spPr>
          <a:xfrm>
            <a:off x="152400" y="49709"/>
            <a:ext cx="8839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u="none" strike="noStrike" kern="1200" cap="none" spc="0" normalizeH="0" baseline="0" noProof="0" dirty="0" err="1">
                <a:ln>
                  <a:noFill/>
                </a:ln>
                <a:solidFill>
                  <a:srgbClr val="0070C0"/>
                </a:solidFill>
                <a:effectLst/>
                <a:uLnTx/>
                <a:uFillTx/>
                <a:latin typeface="Calibri"/>
                <a:ea typeface="ＭＳ Ｐゴシック" charset="0"/>
              </a:rPr>
              <a:t>iSAS</a:t>
            </a:r>
            <a:r>
              <a:rPr kumimoji="0" lang="en-GB" sz="2400" b="1" u="none" strike="noStrike" kern="1200" cap="none" spc="0" normalizeH="0" baseline="0" noProof="0" dirty="0">
                <a:ln>
                  <a:noFill/>
                </a:ln>
                <a:solidFill>
                  <a:srgbClr val="0070C0"/>
                </a:solidFill>
                <a:effectLst/>
                <a:uLnTx/>
                <a:uFillTx/>
                <a:latin typeface="Calibri"/>
                <a:ea typeface="ＭＳ Ｐゴシック" charset="0"/>
              </a:rPr>
              <a:t> cross coordination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2400" b="1" i="0" u="none" strike="noStrike" kern="1200" cap="none" spc="0" normalizeH="0" baseline="0" noProof="0" dirty="0">
              <a:ln>
                <a:noFill/>
              </a:ln>
              <a:solidFill>
                <a:srgbClr val="0070C0"/>
              </a:solidFill>
              <a:effectLst/>
              <a:uLnTx/>
              <a:uFillTx/>
              <a:latin typeface="Calibri"/>
              <a:ea typeface="ＭＳ Ｐゴシック" charset="0"/>
            </a:endParaRPr>
          </a:p>
        </p:txBody>
      </p:sp>
      <p:sp>
        <p:nvSpPr>
          <p:cNvPr id="12" name="TextBox 11">
            <a:extLst>
              <a:ext uri="{FF2B5EF4-FFF2-40B4-BE49-F238E27FC236}">
                <a16:creationId xmlns:a16="http://schemas.microsoft.com/office/drawing/2014/main" id="{04AA4865-8FCE-761E-4713-11BF4B675580}"/>
              </a:ext>
            </a:extLst>
          </p:cNvPr>
          <p:cNvSpPr txBox="1"/>
          <p:nvPr/>
        </p:nvSpPr>
        <p:spPr>
          <a:xfrm>
            <a:off x="152400" y="581620"/>
            <a:ext cx="8839200" cy="923330"/>
          </a:xfrm>
          <a:prstGeom prst="rect">
            <a:avLst/>
          </a:prstGeom>
          <a:noFill/>
        </p:spPr>
        <p:txBody>
          <a:bodyPr wrap="square" rtlCol="0">
            <a:spAutoFit/>
          </a:bodyPr>
          <a:lstStyle/>
          <a:p>
            <a:pPr algn="ctr"/>
            <a:r>
              <a:rPr lang="en-GB" dirty="0">
                <a:solidFill>
                  <a:srgbClr val="0070C0"/>
                </a:solidFill>
                <a:effectLst/>
                <a:latin typeface="+mn-lt"/>
              </a:rPr>
              <a:t>The ambition of </a:t>
            </a:r>
            <a:r>
              <a:rPr lang="en-GB" dirty="0" err="1">
                <a:solidFill>
                  <a:srgbClr val="0070C0"/>
                </a:solidFill>
                <a:effectLst/>
                <a:latin typeface="+mn-lt"/>
              </a:rPr>
              <a:t>iSAS</a:t>
            </a:r>
            <a:r>
              <a:rPr lang="en-GB" dirty="0">
                <a:solidFill>
                  <a:srgbClr val="0070C0"/>
                </a:solidFill>
                <a:effectLst/>
                <a:latin typeface="+mn-lt"/>
              </a:rPr>
              <a:t> is to pave the way by developing common solutions for the engineering and industrial challenges to expedite the integration of energy-saving solutions.</a:t>
            </a:r>
          </a:p>
          <a:p>
            <a:pPr algn="ctr"/>
            <a:endParaRPr lang="en-BE" dirty="0">
              <a:solidFill>
                <a:srgbClr val="0070C0"/>
              </a:solidFill>
              <a:latin typeface="+mn-lt"/>
            </a:endParaRPr>
          </a:p>
        </p:txBody>
      </p:sp>
      <p:pic>
        <p:nvPicPr>
          <p:cNvPr id="46" name="Picture 45">
            <a:extLst>
              <a:ext uri="{FF2B5EF4-FFF2-40B4-BE49-F238E27FC236}">
                <a16:creationId xmlns:a16="http://schemas.microsoft.com/office/drawing/2014/main" id="{F78AF75F-6B0B-6E9C-A2F9-536F21951DA6}"/>
              </a:ext>
            </a:extLst>
          </p:cNvPr>
          <p:cNvPicPr>
            <a:picLocks noChangeAspect="1"/>
          </p:cNvPicPr>
          <p:nvPr/>
        </p:nvPicPr>
        <p:blipFill>
          <a:blip r:embed="rId2"/>
          <a:stretch>
            <a:fillRect/>
          </a:stretch>
        </p:blipFill>
        <p:spPr>
          <a:xfrm>
            <a:off x="2843952" y="1428751"/>
            <a:ext cx="6071447" cy="3124200"/>
          </a:xfrm>
          <a:prstGeom prst="rect">
            <a:avLst/>
          </a:prstGeom>
        </p:spPr>
      </p:pic>
      <p:sp>
        <p:nvSpPr>
          <p:cNvPr id="47" name="TextBox 46">
            <a:extLst>
              <a:ext uri="{FF2B5EF4-FFF2-40B4-BE49-F238E27FC236}">
                <a16:creationId xmlns:a16="http://schemas.microsoft.com/office/drawing/2014/main" id="{420FEAA4-B3F5-A8DA-1F48-F09BC997A522}"/>
              </a:ext>
            </a:extLst>
          </p:cNvPr>
          <p:cNvSpPr txBox="1"/>
          <p:nvPr/>
        </p:nvSpPr>
        <p:spPr>
          <a:xfrm>
            <a:off x="116237" y="1516142"/>
            <a:ext cx="2703164" cy="3570208"/>
          </a:xfrm>
          <a:prstGeom prst="rect">
            <a:avLst/>
          </a:prstGeom>
          <a:noFill/>
        </p:spPr>
        <p:txBody>
          <a:bodyPr wrap="square" rtlCol="0">
            <a:spAutoFit/>
          </a:bodyPr>
          <a:lstStyle/>
          <a:p>
            <a:r>
              <a:rPr lang="en-GB" sz="1600" dirty="0">
                <a:solidFill>
                  <a:srgbClr val="C04300"/>
                </a:solidFill>
                <a:effectLst/>
                <a:latin typeface="+mn-lt"/>
              </a:rPr>
              <a:t>The methodology to achieve the </a:t>
            </a:r>
            <a:r>
              <a:rPr lang="en-GB" sz="1600" dirty="0" err="1">
                <a:solidFill>
                  <a:srgbClr val="C04300"/>
                </a:solidFill>
                <a:effectLst/>
                <a:latin typeface="+mn-lt"/>
              </a:rPr>
              <a:t>iSAS</a:t>
            </a:r>
            <a:r>
              <a:rPr lang="en-GB" sz="1600" dirty="0">
                <a:solidFill>
                  <a:srgbClr val="C04300"/>
                </a:solidFill>
                <a:effectLst/>
                <a:latin typeface="+mn-lt"/>
              </a:rPr>
              <a:t> objectives is based on a profoundly cross-disciplinary fertilization</a:t>
            </a:r>
          </a:p>
          <a:p>
            <a:r>
              <a:rPr lang="en-GB" sz="1600" dirty="0">
                <a:solidFill>
                  <a:srgbClr val="C04300"/>
                </a:solidFill>
                <a:effectLst/>
                <a:latin typeface="+mn-lt"/>
              </a:rPr>
              <a:t>between different disciplines, from RF engineering to material science, electronics, mechanical engineering,</a:t>
            </a:r>
          </a:p>
          <a:p>
            <a:r>
              <a:rPr lang="en-GB" sz="1600" dirty="0">
                <a:solidFill>
                  <a:srgbClr val="C04300"/>
                </a:solidFill>
                <a:effectLst/>
                <a:latin typeface="+mn-lt"/>
              </a:rPr>
              <a:t>and cryogenics, with co-developments between leading research and industrial institutions.</a:t>
            </a:r>
          </a:p>
          <a:p>
            <a:pPr algn="ctr"/>
            <a:endParaRPr lang="en-GB" sz="1600" dirty="0">
              <a:solidFill>
                <a:srgbClr val="C04300"/>
              </a:solidFill>
              <a:effectLst/>
              <a:latin typeface="+mn-lt"/>
            </a:endParaRPr>
          </a:p>
          <a:p>
            <a:pPr algn="ctr"/>
            <a:endParaRPr lang="en-BE" sz="1600" dirty="0">
              <a:solidFill>
                <a:srgbClr val="C04300"/>
              </a:solidFill>
              <a:latin typeface="+mn-lt"/>
            </a:endParaRPr>
          </a:p>
        </p:txBody>
      </p:sp>
    </p:spTree>
    <p:extLst>
      <p:ext uri="{BB962C8B-B14F-4D97-AF65-F5344CB8AC3E}">
        <p14:creationId xmlns:p14="http://schemas.microsoft.com/office/powerpoint/2010/main" val="1927664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62D044-6F0C-A44C-85FD-2657997C64DC}" type="slidenum">
              <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endParaRPr>
          </a:p>
        </p:txBody>
      </p:sp>
      <p:sp>
        <p:nvSpPr>
          <p:cNvPr id="2" name="TextBox 1">
            <a:extLst>
              <a:ext uri="{FF2B5EF4-FFF2-40B4-BE49-F238E27FC236}">
                <a16:creationId xmlns:a16="http://schemas.microsoft.com/office/drawing/2014/main" id="{10ABEB7F-FC0C-41E0-2487-35842A7844DA}"/>
              </a:ext>
            </a:extLst>
          </p:cNvPr>
          <p:cNvSpPr txBox="1"/>
          <p:nvPr/>
        </p:nvSpPr>
        <p:spPr>
          <a:xfrm>
            <a:off x="0" y="49709"/>
            <a:ext cx="9144000"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u="none" strike="noStrike" kern="1200" cap="none" spc="0" normalizeH="0" baseline="0" noProof="0" dirty="0" err="1">
                <a:ln>
                  <a:noFill/>
                </a:ln>
                <a:solidFill>
                  <a:srgbClr val="0070C0"/>
                </a:solidFill>
                <a:effectLst/>
                <a:uLnTx/>
                <a:uFillTx/>
                <a:latin typeface="Calibri"/>
                <a:ea typeface="ＭＳ Ｐゴシック" charset="0"/>
              </a:rPr>
              <a:t>iSAS</a:t>
            </a:r>
            <a:r>
              <a:rPr kumimoji="0" lang="en-GB" sz="2400" b="1" u="none" strike="noStrike" kern="1200" cap="none" spc="0" normalizeH="0" baseline="0" noProof="0" dirty="0">
                <a:ln>
                  <a:noFill/>
                </a:ln>
                <a:solidFill>
                  <a:srgbClr val="0070C0"/>
                </a:solidFill>
                <a:effectLst/>
                <a:uLnTx/>
                <a:uFillTx/>
                <a:latin typeface="Calibri"/>
                <a:ea typeface="ＭＳ Ｐゴシック" charset="0"/>
              </a:rPr>
              <a:t> </a:t>
            </a:r>
            <a:r>
              <a:rPr lang="en-GB" sz="2400" b="1" i="1" dirty="0">
                <a:solidFill>
                  <a:srgbClr val="0070C0"/>
                </a:solidFill>
                <a:latin typeface="Calibri"/>
              </a:rPr>
              <a:t>develops, prototypes &amp; validates SRF energy-saving technologies </a:t>
            </a:r>
            <a:endParaRPr kumimoji="0" lang="en-GB" sz="2400" b="1" u="none" strike="noStrike" kern="1200" cap="none" spc="0" normalizeH="0" baseline="0" noProof="0" dirty="0">
              <a:ln>
                <a:noFill/>
              </a:ln>
              <a:solidFill>
                <a:srgbClr val="0070C0"/>
              </a:solidFill>
              <a:effectLst/>
              <a:uLnTx/>
              <a:uFillTx/>
              <a:latin typeface="Calibri"/>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2000" b="1" i="0" u="none" strike="noStrike" kern="1200" cap="none" spc="0" normalizeH="0" baseline="0" noProof="0" dirty="0">
              <a:ln>
                <a:noFill/>
              </a:ln>
              <a:solidFill>
                <a:srgbClr val="0070C0"/>
              </a:solidFill>
              <a:effectLst/>
              <a:uLnTx/>
              <a:uFillTx/>
              <a:latin typeface="Calibri"/>
              <a:ea typeface="ＭＳ Ｐゴシック" charset="0"/>
            </a:endParaRPr>
          </a:p>
        </p:txBody>
      </p:sp>
      <p:sp>
        <p:nvSpPr>
          <p:cNvPr id="3" name="TextBox 2">
            <a:extLst>
              <a:ext uri="{FF2B5EF4-FFF2-40B4-BE49-F238E27FC236}">
                <a16:creationId xmlns:a16="http://schemas.microsoft.com/office/drawing/2014/main" id="{3FCB4007-CE6D-AA70-35E0-5AF895036A09}"/>
              </a:ext>
            </a:extLst>
          </p:cNvPr>
          <p:cNvSpPr txBox="1"/>
          <p:nvPr/>
        </p:nvSpPr>
        <p:spPr>
          <a:xfrm>
            <a:off x="288156" y="971550"/>
            <a:ext cx="3674244" cy="2739211"/>
          </a:xfrm>
          <a:prstGeom prst="rect">
            <a:avLst/>
          </a:prstGeom>
          <a:noFill/>
        </p:spPr>
        <p:txBody>
          <a:bodyPr wrap="square" rtlCol="0">
            <a:spAutoFit/>
          </a:bodyPr>
          <a:lstStyle/>
          <a:p>
            <a:pPr>
              <a:defRPr/>
            </a:pPr>
            <a:r>
              <a:rPr kumimoji="0" lang="en-US" b="1" u="none" strike="noStrike" kern="1200" cap="none" spc="0" normalizeH="0" baseline="0" noProof="0" dirty="0">
                <a:ln>
                  <a:noFill/>
                </a:ln>
                <a:solidFill>
                  <a:srgbClr val="FF0000"/>
                </a:solidFill>
                <a:effectLst/>
                <a:uLnTx/>
                <a:uFillTx/>
                <a:latin typeface="Calibri"/>
                <a:ea typeface="ＭＳ Ｐゴシック" charset="0"/>
              </a:rPr>
              <a:t>TA#1: energy-savings from RF power </a:t>
            </a:r>
          </a:p>
          <a:p>
            <a:pPr>
              <a:defRPr/>
            </a:pPr>
            <a:r>
              <a:rPr lang="en-US" sz="1400" i="1" dirty="0">
                <a:solidFill>
                  <a:srgbClr val="0070C0"/>
                </a:solidFill>
                <a:latin typeface="Calibri"/>
              </a:rPr>
              <a:t>The objective is to significantly reduce the RF power sources and wall plug power for all SRF accelerators with ferro-electric fast reactive tuners (FE-FRTs) for control of transient beam loading and detuning by microphonics, and with optimal low level radio frequency (LLRF) and detuning control with legacy piezo based systems. </a:t>
            </a:r>
            <a:r>
              <a:rPr kumimoji="0" lang="en-US" sz="1400" b="0" i="1" u="none" strike="noStrike" kern="1200" cap="none" spc="0" normalizeH="0" baseline="0" noProof="0" dirty="0" err="1">
                <a:ln>
                  <a:noFill/>
                </a:ln>
                <a:solidFill>
                  <a:srgbClr val="0070C0"/>
                </a:solidFill>
                <a:effectLst/>
                <a:uLnTx/>
                <a:uFillTx/>
                <a:latin typeface="Calibri"/>
                <a:ea typeface="ＭＳ Ｐゴシック" charset="0"/>
              </a:rPr>
              <a:t>iSAS</a:t>
            </a:r>
            <a:r>
              <a:rPr kumimoji="0" lang="en-US" sz="1400" b="0" i="1" u="none" strike="noStrike" kern="1200" cap="none" spc="0" normalizeH="0" baseline="0" noProof="0" dirty="0">
                <a:ln>
                  <a:noFill/>
                </a:ln>
                <a:solidFill>
                  <a:srgbClr val="0070C0"/>
                </a:solidFill>
                <a:effectLst/>
                <a:uLnTx/>
                <a:uFillTx/>
                <a:latin typeface="Calibri"/>
                <a:ea typeface="ＭＳ Ｐゴシック" charset="0"/>
              </a:rPr>
              <a:t> will demonstrate operation of a superconducting cavity with FE-FRTs coherently integrated with AI-smart digital control systems to achieve low RF-power requirements. </a:t>
            </a:r>
            <a:endParaRPr kumimoji="0" lang="en-US" sz="1200" b="0" i="1" u="none" strike="noStrike" kern="1200" cap="none" spc="0" normalizeH="0" baseline="0" noProof="0" dirty="0">
              <a:ln>
                <a:noFill/>
              </a:ln>
              <a:solidFill>
                <a:srgbClr val="FF0000"/>
              </a:solidFill>
              <a:effectLst/>
              <a:uLnTx/>
              <a:uFillTx/>
              <a:latin typeface="Calibri"/>
              <a:ea typeface="ＭＳ Ｐゴシック" charset="0"/>
            </a:endParaRPr>
          </a:p>
        </p:txBody>
      </p:sp>
      <p:pic>
        <p:nvPicPr>
          <p:cNvPr id="4" name="Picture 3">
            <a:extLst>
              <a:ext uri="{FF2B5EF4-FFF2-40B4-BE49-F238E27FC236}">
                <a16:creationId xmlns:a16="http://schemas.microsoft.com/office/drawing/2014/main" id="{492DC18B-55BE-2AD2-3223-A07ECE1086FE}"/>
              </a:ext>
            </a:extLst>
          </p:cNvPr>
          <p:cNvPicPr>
            <a:picLocks noChangeAspect="1"/>
          </p:cNvPicPr>
          <p:nvPr/>
        </p:nvPicPr>
        <p:blipFill>
          <a:blip r:embed="rId3"/>
          <a:stretch>
            <a:fillRect/>
          </a:stretch>
        </p:blipFill>
        <p:spPr>
          <a:xfrm>
            <a:off x="4191000" y="819150"/>
            <a:ext cx="4449254" cy="3070067"/>
          </a:xfrm>
          <a:prstGeom prst="rect">
            <a:avLst/>
          </a:prstGeom>
        </p:spPr>
      </p:pic>
      <p:sp>
        <p:nvSpPr>
          <p:cNvPr id="5" name="TextBox 4">
            <a:extLst>
              <a:ext uri="{FF2B5EF4-FFF2-40B4-BE49-F238E27FC236}">
                <a16:creationId xmlns:a16="http://schemas.microsoft.com/office/drawing/2014/main" id="{97CC353F-BEA9-A795-481B-13EE3ABA1A21}"/>
              </a:ext>
            </a:extLst>
          </p:cNvPr>
          <p:cNvSpPr txBox="1"/>
          <p:nvPr/>
        </p:nvSpPr>
        <p:spPr>
          <a:xfrm>
            <a:off x="4191000" y="4075152"/>
            <a:ext cx="4754177" cy="553998"/>
          </a:xfrm>
          <a:prstGeom prst="rect">
            <a:avLst/>
          </a:prstGeom>
          <a:noFill/>
        </p:spPr>
        <p:txBody>
          <a:bodyPr wrap="square" rtlCol="0">
            <a:spAutoFit/>
          </a:bodyPr>
          <a:lstStyle/>
          <a:p>
            <a:pPr algn="ctr"/>
            <a:r>
              <a:rPr lang="en-US" sz="1000" i="1" dirty="0">
                <a:solidFill>
                  <a:schemeClr val="bg2">
                    <a:lumMod val="50000"/>
                  </a:schemeClr>
                </a:solidFill>
                <a:effectLst/>
                <a:latin typeface="+mn-lt"/>
                <a:ea typeface="Times New Roman" panose="02020603050405020304" pitchFamily="18" charset="0"/>
              </a:rPr>
              <a:t>Schematic overview to compensate detuning with new FE-FRT</a:t>
            </a:r>
            <a:r>
              <a:rPr lang="en-US" sz="1000" i="1" dirty="0">
                <a:solidFill>
                  <a:schemeClr val="bg2">
                    <a:lumMod val="50000"/>
                  </a:schemeClr>
                </a:solidFill>
                <a:latin typeface="+mn-lt"/>
                <a:ea typeface="Times New Roman" panose="02020603050405020304" pitchFamily="18" charset="0"/>
              </a:rPr>
              <a:t>s</a:t>
            </a:r>
            <a:r>
              <a:rPr lang="en-US" sz="1000" i="1" dirty="0">
                <a:solidFill>
                  <a:schemeClr val="bg2">
                    <a:lumMod val="50000"/>
                  </a:schemeClr>
                </a:solidFill>
                <a:effectLst/>
                <a:latin typeface="+mn-lt"/>
                <a:ea typeface="Times New Roman" panose="02020603050405020304" pitchFamily="18" charset="0"/>
              </a:rPr>
              <a:t> avoiding large power overhead and to compensate with AI-smart control loop countermeasures via the LLRF steering of the RF amplifier the disturbances in SRF cavities that impact field stability</a:t>
            </a:r>
            <a:r>
              <a:rPr lang="en-BE" sz="1000" i="1" dirty="0">
                <a:solidFill>
                  <a:schemeClr val="bg2">
                    <a:lumMod val="50000"/>
                  </a:schemeClr>
                </a:solidFill>
                <a:effectLst/>
                <a:latin typeface="+mn-lt"/>
              </a:rPr>
              <a:t> </a:t>
            </a:r>
            <a:endParaRPr lang="en-BE" sz="1000" i="1" dirty="0">
              <a:solidFill>
                <a:schemeClr val="bg2">
                  <a:lumMod val="50000"/>
                </a:schemeClr>
              </a:solidFill>
              <a:latin typeface="+mn-lt"/>
            </a:endParaRPr>
          </a:p>
        </p:txBody>
      </p:sp>
      <p:sp>
        <p:nvSpPr>
          <p:cNvPr id="6" name="Rounded Rectangle 5">
            <a:extLst>
              <a:ext uri="{FF2B5EF4-FFF2-40B4-BE49-F238E27FC236}">
                <a16:creationId xmlns:a16="http://schemas.microsoft.com/office/drawing/2014/main" id="{D59959E2-4CBA-C814-F141-0ECBC33EAAEF}"/>
              </a:ext>
            </a:extLst>
          </p:cNvPr>
          <p:cNvSpPr/>
          <p:nvPr/>
        </p:nvSpPr>
        <p:spPr>
          <a:xfrm>
            <a:off x="152401" y="590550"/>
            <a:ext cx="8839200" cy="4191000"/>
          </a:xfrm>
          <a:prstGeom prst="roundRect">
            <a:avLst>
              <a:gd name="adj" fmla="val 5891"/>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061810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62D044-6F0C-A44C-85FD-2657997C64DC}" type="slidenum">
              <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endParaRPr>
          </a:p>
        </p:txBody>
      </p:sp>
      <p:sp>
        <p:nvSpPr>
          <p:cNvPr id="3" name="TextBox 2">
            <a:extLst>
              <a:ext uri="{FF2B5EF4-FFF2-40B4-BE49-F238E27FC236}">
                <a16:creationId xmlns:a16="http://schemas.microsoft.com/office/drawing/2014/main" id="{3FCB4007-CE6D-AA70-35E0-5AF895036A09}"/>
              </a:ext>
            </a:extLst>
          </p:cNvPr>
          <p:cNvSpPr txBox="1"/>
          <p:nvPr/>
        </p:nvSpPr>
        <p:spPr>
          <a:xfrm>
            <a:off x="304800" y="1001851"/>
            <a:ext cx="3733800" cy="3170099"/>
          </a:xfrm>
          <a:prstGeom prst="rect">
            <a:avLst/>
          </a:prstGeom>
          <a:noFill/>
        </p:spPr>
        <p:txBody>
          <a:bodyPr wrap="square" rtlCol="0">
            <a:spAutoFit/>
          </a:bodyPr>
          <a:lstStyle/>
          <a:p>
            <a:pPr>
              <a:defRPr/>
            </a:pPr>
            <a:r>
              <a:rPr kumimoji="0" lang="en-US" b="1" u="none" strike="noStrike" kern="1200" cap="none" spc="0" normalizeH="0" baseline="0" noProof="0" dirty="0">
                <a:ln>
                  <a:noFill/>
                </a:ln>
                <a:solidFill>
                  <a:srgbClr val="FF0000"/>
                </a:solidFill>
                <a:effectLst/>
                <a:uLnTx/>
                <a:uFillTx/>
                <a:latin typeface="Calibri"/>
                <a:ea typeface="ＭＳ Ｐゴシック" charset="0"/>
              </a:rPr>
              <a:t>TA#2: energy-savings from cryogenics </a:t>
            </a:r>
            <a:r>
              <a:rPr lang="en-US" sz="1200" i="1" dirty="0">
                <a:solidFill>
                  <a:srgbClr val="0070C0"/>
                </a:solidFill>
                <a:latin typeface="Calibri"/>
              </a:rPr>
              <a:t>T</a:t>
            </a:r>
            <a:r>
              <a:rPr lang="en-US" sz="1400" i="1" dirty="0">
                <a:solidFill>
                  <a:srgbClr val="0070C0"/>
                </a:solidFill>
                <a:latin typeface="Calibri"/>
              </a:rPr>
              <a:t>he objective is focused on the development of thin-film cavities and aims to transform conventional superconducting radio-frequency technology based on off-shelf bulk niobium operating at 2 K, into a technology operating at 4.2 K using a highly functionalized material, where individual functions are addressed by different layers. </a:t>
            </a:r>
            <a:r>
              <a:rPr kumimoji="0" lang="en-US" sz="1400" b="0" i="1" u="none" strike="noStrike" kern="1200" cap="none" spc="0" normalizeH="0" baseline="0" noProof="0" dirty="0" err="1">
                <a:ln>
                  <a:noFill/>
                </a:ln>
                <a:solidFill>
                  <a:srgbClr val="0070C0"/>
                </a:solidFill>
                <a:effectLst/>
                <a:uLnTx/>
                <a:uFillTx/>
                <a:latin typeface="Calibri"/>
                <a:ea typeface="ＭＳ Ｐゴシック" charset="0"/>
              </a:rPr>
              <a:t>iSAS</a:t>
            </a:r>
            <a:r>
              <a:rPr kumimoji="0" lang="en-US" sz="1400" b="0" i="1" u="none" strike="noStrike" kern="1200" cap="none" spc="0" normalizeH="0" baseline="0" noProof="0" dirty="0">
                <a:ln>
                  <a:noFill/>
                </a:ln>
                <a:solidFill>
                  <a:srgbClr val="0070C0"/>
                </a:solidFill>
                <a:effectLst/>
                <a:uLnTx/>
                <a:uFillTx/>
                <a:latin typeface="Calibri"/>
                <a:ea typeface="ＭＳ Ｐゴシック" charset="0"/>
              </a:rPr>
              <a:t> will optimize the coating recipe for Nb</a:t>
            </a:r>
            <a:r>
              <a:rPr kumimoji="0" lang="en-US" sz="1400" b="0" i="1" u="none" strike="noStrike" kern="1200" cap="none" spc="0" normalizeH="0" baseline="-25000" noProof="0" dirty="0">
                <a:ln>
                  <a:noFill/>
                </a:ln>
                <a:solidFill>
                  <a:srgbClr val="0070C0"/>
                </a:solidFill>
                <a:effectLst/>
                <a:uLnTx/>
                <a:uFillTx/>
                <a:latin typeface="Calibri"/>
                <a:ea typeface="ＭＳ Ｐゴシック" charset="0"/>
              </a:rPr>
              <a:t>3</a:t>
            </a:r>
            <a:r>
              <a:rPr kumimoji="0" lang="en-US" sz="1400" b="0" i="1" u="none" strike="noStrike" kern="1200" cap="none" spc="0" normalizeH="0" baseline="0" noProof="0" dirty="0">
                <a:ln>
                  <a:noFill/>
                </a:ln>
                <a:solidFill>
                  <a:srgbClr val="0070C0"/>
                </a:solidFill>
                <a:effectLst/>
                <a:uLnTx/>
                <a:uFillTx/>
                <a:latin typeface="Calibri"/>
                <a:ea typeface="ＭＳ Ｐゴシック" charset="0"/>
              </a:rPr>
              <a:t>Sn on copper to optimize tunability and flux trapping of thin-film superconducting cavities and to validate a prototype beyond the achievements of the ongoing Horizon Europe I.FAST project. </a:t>
            </a:r>
            <a:endParaRPr kumimoji="0" lang="en-US" sz="1200" b="0" i="1" u="none" strike="noStrike" kern="1200" cap="none" spc="0" normalizeH="0" baseline="0" noProof="0" dirty="0">
              <a:ln>
                <a:noFill/>
              </a:ln>
              <a:solidFill>
                <a:srgbClr val="FF0000"/>
              </a:solidFill>
              <a:effectLst/>
              <a:uLnTx/>
              <a:uFillTx/>
              <a:latin typeface="Calibri"/>
              <a:ea typeface="ＭＳ Ｐゴシック" charset="0"/>
            </a:endParaRPr>
          </a:p>
        </p:txBody>
      </p:sp>
      <p:sp>
        <p:nvSpPr>
          <p:cNvPr id="4" name="TextBox 3">
            <a:extLst>
              <a:ext uri="{FF2B5EF4-FFF2-40B4-BE49-F238E27FC236}">
                <a16:creationId xmlns:a16="http://schemas.microsoft.com/office/drawing/2014/main" id="{9DD809B8-E747-CD2E-9B91-B1D2D1965106}"/>
              </a:ext>
            </a:extLst>
          </p:cNvPr>
          <p:cNvSpPr txBox="1"/>
          <p:nvPr/>
        </p:nvSpPr>
        <p:spPr>
          <a:xfrm>
            <a:off x="0" y="49709"/>
            <a:ext cx="9144000"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u="none" strike="noStrike" kern="1200" cap="none" spc="0" normalizeH="0" baseline="0" noProof="0" dirty="0" err="1">
                <a:ln>
                  <a:noFill/>
                </a:ln>
                <a:solidFill>
                  <a:srgbClr val="0070C0"/>
                </a:solidFill>
                <a:effectLst/>
                <a:uLnTx/>
                <a:uFillTx/>
                <a:latin typeface="Calibri"/>
                <a:ea typeface="ＭＳ Ｐゴシック" charset="0"/>
              </a:rPr>
              <a:t>iSAS</a:t>
            </a:r>
            <a:r>
              <a:rPr kumimoji="0" lang="en-GB" sz="2400" b="1" u="none" strike="noStrike" kern="1200" cap="none" spc="0" normalizeH="0" baseline="0" noProof="0" dirty="0">
                <a:ln>
                  <a:noFill/>
                </a:ln>
                <a:solidFill>
                  <a:srgbClr val="0070C0"/>
                </a:solidFill>
                <a:effectLst/>
                <a:uLnTx/>
                <a:uFillTx/>
                <a:latin typeface="Calibri"/>
                <a:ea typeface="ＭＳ Ｐゴシック" charset="0"/>
              </a:rPr>
              <a:t> </a:t>
            </a:r>
            <a:r>
              <a:rPr lang="en-GB" sz="2400" b="1" i="1" dirty="0">
                <a:solidFill>
                  <a:srgbClr val="0070C0"/>
                </a:solidFill>
                <a:latin typeface="Calibri"/>
              </a:rPr>
              <a:t>develops, prototypes &amp; validates SRF energy-saving technologies </a:t>
            </a:r>
            <a:endParaRPr kumimoji="0" lang="en-GB" sz="2400" b="1" u="none" strike="noStrike" kern="1200" cap="none" spc="0" normalizeH="0" baseline="0" noProof="0" dirty="0">
              <a:ln>
                <a:noFill/>
              </a:ln>
              <a:solidFill>
                <a:srgbClr val="0070C0"/>
              </a:solidFill>
              <a:effectLst/>
              <a:uLnTx/>
              <a:uFillTx/>
              <a:latin typeface="Calibri"/>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2000" b="1" i="0" u="none" strike="noStrike" kern="1200" cap="none" spc="0" normalizeH="0" baseline="0" noProof="0" dirty="0">
              <a:ln>
                <a:noFill/>
              </a:ln>
              <a:solidFill>
                <a:srgbClr val="0070C0"/>
              </a:solidFill>
              <a:effectLst/>
              <a:uLnTx/>
              <a:uFillTx/>
              <a:latin typeface="Calibri"/>
              <a:ea typeface="ＭＳ Ｐゴシック" charset="0"/>
            </a:endParaRPr>
          </a:p>
        </p:txBody>
      </p:sp>
      <p:sp>
        <p:nvSpPr>
          <p:cNvPr id="5" name="Rounded Rectangle 4">
            <a:extLst>
              <a:ext uri="{FF2B5EF4-FFF2-40B4-BE49-F238E27FC236}">
                <a16:creationId xmlns:a16="http://schemas.microsoft.com/office/drawing/2014/main" id="{D807FD62-66DA-7C53-03BB-F93D2C7EF755}"/>
              </a:ext>
            </a:extLst>
          </p:cNvPr>
          <p:cNvSpPr/>
          <p:nvPr/>
        </p:nvSpPr>
        <p:spPr>
          <a:xfrm>
            <a:off x="152401" y="590550"/>
            <a:ext cx="8839200" cy="4191000"/>
          </a:xfrm>
          <a:prstGeom prst="roundRect">
            <a:avLst>
              <a:gd name="adj" fmla="val 5891"/>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 name="Immagine 1">
            <a:extLst>
              <a:ext uri="{FF2B5EF4-FFF2-40B4-BE49-F238E27FC236}">
                <a16:creationId xmlns:a16="http://schemas.microsoft.com/office/drawing/2014/main" id="{E073006E-B774-0923-63AC-11F42F5E1445}"/>
              </a:ext>
            </a:extLst>
          </p:cNvPr>
          <p:cNvPicPr>
            <a:picLocks noChangeAspect="1"/>
          </p:cNvPicPr>
          <p:nvPr/>
        </p:nvPicPr>
        <p:blipFill rotWithShape="1">
          <a:blip r:embed="rId3"/>
          <a:srcRect l="8436" t="10671" r="7659" b="56117"/>
          <a:stretch/>
        </p:blipFill>
        <p:spPr bwMode="auto">
          <a:xfrm>
            <a:off x="4033288" y="1121716"/>
            <a:ext cx="4805912" cy="1872199"/>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F669F802-E7B0-CAA9-E2DA-15E2A129B563}"/>
              </a:ext>
            </a:extLst>
          </p:cNvPr>
          <p:cNvSpPr txBox="1"/>
          <p:nvPr/>
        </p:nvSpPr>
        <p:spPr>
          <a:xfrm>
            <a:off x="5253762" y="903505"/>
            <a:ext cx="2518638" cy="253916"/>
          </a:xfrm>
          <a:prstGeom prst="rect">
            <a:avLst/>
          </a:prstGeom>
          <a:noFill/>
        </p:spPr>
        <p:txBody>
          <a:bodyPr wrap="none" rtlCol="0">
            <a:spAutoFit/>
          </a:bodyPr>
          <a:lstStyle/>
          <a:p>
            <a:r>
              <a:rPr lang="en-US" sz="1050" i="1" dirty="0" err="1">
                <a:solidFill>
                  <a:schemeClr val="accent6">
                    <a:lumMod val="75000"/>
                  </a:schemeClr>
                </a:solidFill>
                <a:effectLst/>
                <a:latin typeface="+mn-lt"/>
                <a:ea typeface="Calibri" panose="020F0502020204030204" pitchFamily="34" charset="0"/>
                <a:cs typeface="Times New Roman" panose="02020603050405020304" pitchFamily="18" charset="0"/>
              </a:rPr>
              <a:t>Supercond</a:t>
            </a:r>
            <a:r>
              <a:rPr lang="en-US" sz="1050" i="1" dirty="0">
                <a:solidFill>
                  <a:schemeClr val="accent6">
                    <a:lumMod val="75000"/>
                  </a:schemeClr>
                </a:solidFill>
                <a:effectLst/>
                <a:latin typeface="+mn-lt"/>
                <a:ea typeface="Calibri" panose="020F0502020204030204" pitchFamily="34" charset="0"/>
                <a:cs typeface="Times New Roman" panose="02020603050405020304" pitchFamily="18" charset="0"/>
              </a:rPr>
              <a:t>. Sci. Technol. 30 (2017) 033004</a:t>
            </a:r>
            <a:r>
              <a:rPr lang="en-BE" sz="1050" dirty="0">
                <a:solidFill>
                  <a:schemeClr val="accent6">
                    <a:lumMod val="75000"/>
                  </a:schemeClr>
                </a:solidFill>
                <a:effectLst/>
                <a:latin typeface="+mn-lt"/>
              </a:rPr>
              <a:t> </a:t>
            </a:r>
            <a:endParaRPr lang="en-BE" sz="1050" dirty="0">
              <a:solidFill>
                <a:schemeClr val="accent6">
                  <a:lumMod val="75000"/>
                </a:schemeClr>
              </a:solidFill>
              <a:latin typeface="+mn-lt"/>
            </a:endParaRPr>
          </a:p>
        </p:txBody>
      </p:sp>
      <p:sp>
        <p:nvSpPr>
          <p:cNvPr id="8" name="TextBox 7">
            <a:extLst>
              <a:ext uri="{FF2B5EF4-FFF2-40B4-BE49-F238E27FC236}">
                <a16:creationId xmlns:a16="http://schemas.microsoft.com/office/drawing/2014/main" id="{68464F5C-5F39-87F8-100D-A55146C84428}"/>
              </a:ext>
            </a:extLst>
          </p:cNvPr>
          <p:cNvSpPr txBox="1"/>
          <p:nvPr/>
        </p:nvSpPr>
        <p:spPr>
          <a:xfrm>
            <a:off x="4185688" y="3077111"/>
            <a:ext cx="4653512" cy="1323439"/>
          </a:xfrm>
          <a:prstGeom prst="rect">
            <a:avLst/>
          </a:prstGeom>
          <a:noFill/>
        </p:spPr>
        <p:txBody>
          <a:bodyPr wrap="square" rtlCol="0">
            <a:spAutoFit/>
          </a:bodyPr>
          <a:lstStyle/>
          <a:p>
            <a:pPr algn="ctr">
              <a:spcAft>
                <a:spcPts val="0"/>
              </a:spcAft>
            </a:pPr>
            <a:r>
              <a:rPr lang="en-US" sz="1000" i="1"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T</a:t>
            </a:r>
            <a:r>
              <a:rPr lang="en-US" sz="1000" i="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he higher critical temperature (T</a:t>
            </a:r>
            <a:r>
              <a:rPr lang="en-US" sz="1000" i="1" baseline="-250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a:t>
            </a:r>
            <a:r>
              <a:rPr lang="en-US" sz="1000" i="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of Nb</a:t>
            </a:r>
            <a:r>
              <a:rPr lang="en-US" sz="1000" i="1" baseline="-250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3</a:t>
            </a:r>
            <a:r>
              <a:rPr lang="en-US" sz="1000" i="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Sn allows for the maximum value of quality factor Q</a:t>
            </a:r>
            <a:r>
              <a:rPr lang="en-US" sz="1000" i="1" baseline="-250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a:t>
            </a:r>
            <a:r>
              <a:rPr lang="en-US" sz="1000" i="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for 1.3 GHz cavities to be achieved at operating temperatures of about 4 K compared to 2 K for Nb (left figure). The graph on the right shows the efficiency of a cryogenic plant (COP) as a function of temperature achieving about 3 times higher COP efficiency when operating at a temperature of 4.2 K than at 2 K.</a:t>
            </a:r>
            <a:r>
              <a:rPr lang="en-BE" sz="1000" i="1"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000" i="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This suggests that operating a cryogenic plant at 4.2 K with Nb</a:t>
            </a:r>
            <a:r>
              <a:rPr lang="en-US" sz="1000" i="1" baseline="-250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3</a:t>
            </a:r>
            <a:r>
              <a:rPr lang="en-US" sz="1000" i="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Sn SRF cavities, can lead to significant better performances and energy savings.</a:t>
            </a:r>
            <a:endParaRPr lang="en-BE" sz="1000" i="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en-BE" sz="1000" i="1" dirty="0">
              <a:solidFill>
                <a:schemeClr val="bg2">
                  <a:lumMod val="50000"/>
                </a:schemeClr>
              </a:solidFill>
            </a:endParaRPr>
          </a:p>
        </p:txBody>
      </p:sp>
    </p:spTree>
    <p:extLst>
      <p:ext uri="{BB962C8B-B14F-4D97-AF65-F5344CB8AC3E}">
        <p14:creationId xmlns:p14="http://schemas.microsoft.com/office/powerpoint/2010/main" val="2383572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62D044-6F0C-A44C-85FD-2657997C64DC}" type="slidenum">
              <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152400" y="1123950"/>
            <a:ext cx="88392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i="1" dirty="0">
                <a:solidFill>
                  <a:srgbClr val="0070C0"/>
                </a:solidFill>
                <a:latin typeface="Calibri"/>
              </a:rPr>
              <a:t>Where do accelerators use power ?</a:t>
            </a:r>
            <a:endParaRPr kumimoji="0" lang="en-BE" sz="3600" b="1" i="1" u="none" strike="noStrike" kern="1200" cap="none" spc="0" normalizeH="0" baseline="0" noProof="0" dirty="0">
              <a:ln>
                <a:noFill/>
              </a:ln>
              <a:solidFill>
                <a:srgbClr val="0070C0"/>
              </a:solidFill>
              <a:effectLst/>
              <a:uLnTx/>
              <a:uFillTx/>
              <a:latin typeface="Calibri"/>
              <a:ea typeface="ＭＳ Ｐゴシック" charset="0"/>
            </a:endParaRPr>
          </a:p>
        </p:txBody>
      </p:sp>
    </p:spTree>
    <p:extLst>
      <p:ext uri="{BB962C8B-B14F-4D97-AF65-F5344CB8AC3E}">
        <p14:creationId xmlns:p14="http://schemas.microsoft.com/office/powerpoint/2010/main" val="3498427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62D044-6F0C-A44C-85FD-2657997C64DC}" type="slidenum">
              <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endParaRPr>
          </a:p>
        </p:txBody>
      </p:sp>
      <p:sp>
        <p:nvSpPr>
          <p:cNvPr id="3" name="TextBox 2">
            <a:extLst>
              <a:ext uri="{FF2B5EF4-FFF2-40B4-BE49-F238E27FC236}">
                <a16:creationId xmlns:a16="http://schemas.microsoft.com/office/drawing/2014/main" id="{3FCB4007-CE6D-AA70-35E0-5AF895036A09}"/>
              </a:ext>
            </a:extLst>
          </p:cNvPr>
          <p:cNvSpPr txBox="1"/>
          <p:nvPr/>
        </p:nvSpPr>
        <p:spPr>
          <a:xfrm>
            <a:off x="304800" y="971550"/>
            <a:ext cx="3657600" cy="2954655"/>
          </a:xfrm>
          <a:prstGeom prst="rect">
            <a:avLst/>
          </a:prstGeom>
          <a:noFill/>
        </p:spPr>
        <p:txBody>
          <a:bodyPr wrap="square" rtlCol="0">
            <a:spAutoFit/>
          </a:bodyPr>
          <a:lstStyle/>
          <a:p>
            <a:r>
              <a:rPr kumimoji="0" lang="en-US" b="1" u="none" strike="noStrike" kern="1200" cap="none" spc="0" normalizeH="0" baseline="0" noProof="0" dirty="0">
                <a:ln>
                  <a:noFill/>
                </a:ln>
                <a:solidFill>
                  <a:srgbClr val="FF0000"/>
                </a:solidFill>
                <a:effectLst/>
                <a:uLnTx/>
                <a:uFillTx/>
                <a:latin typeface="Calibri"/>
                <a:ea typeface="ＭＳ Ｐゴシック" charset="0"/>
              </a:rPr>
              <a:t>TA#3: energy-savings from the beam</a:t>
            </a:r>
            <a:r>
              <a:rPr kumimoji="0" lang="en-US" sz="1400" b="0" i="1" u="none" strike="noStrike" kern="1200" cap="none" spc="0" normalizeH="0" baseline="0" noProof="0" dirty="0">
                <a:ln>
                  <a:noFill/>
                </a:ln>
                <a:solidFill>
                  <a:srgbClr val="0070C0"/>
                </a:solidFill>
                <a:effectLst/>
                <a:uLnTx/>
                <a:uFillTx/>
                <a:latin typeface="Calibri"/>
                <a:ea typeface="ＭＳ Ｐゴシック" charset="0"/>
              </a:rPr>
              <a:t> </a:t>
            </a:r>
            <a:r>
              <a:rPr lang="en-GB" sz="1400" i="1" dirty="0">
                <a:solidFill>
                  <a:srgbClr val="0070C0"/>
                </a:solidFill>
                <a:latin typeface="+mn-lt"/>
              </a:rPr>
              <a:t>The objective is to reduce the total power deposited into the cryogenics circuits of the cryomodule of the Higher-Order Mode (HOM) couplers and fundamental power couplers (FPCs) leading to a significant reduction of the heat loads and the overall power consumption. </a:t>
            </a:r>
            <a:r>
              <a:rPr kumimoji="0" lang="en-GB" sz="1400" b="0" i="1" u="none" strike="noStrike" kern="1200" cap="none" spc="0" normalizeH="0" baseline="0" noProof="0" dirty="0" err="1">
                <a:ln>
                  <a:noFill/>
                </a:ln>
                <a:solidFill>
                  <a:srgbClr val="0070C0"/>
                </a:solidFill>
                <a:uLnTx/>
                <a:uFillTx/>
                <a:latin typeface="+mn-lt"/>
                <a:ea typeface="ＭＳ Ｐゴシック" charset="0"/>
              </a:rPr>
              <a:t>iSAS</a:t>
            </a:r>
            <a:r>
              <a:rPr kumimoji="0" lang="en-GB" sz="1400" b="0" i="1" u="none" strike="noStrike" kern="1200" cap="none" spc="0" normalizeH="0" baseline="0" noProof="0" dirty="0">
                <a:ln>
                  <a:noFill/>
                </a:ln>
                <a:solidFill>
                  <a:srgbClr val="0070C0"/>
                </a:solidFill>
                <a:uLnTx/>
                <a:uFillTx/>
                <a:latin typeface="+mn-lt"/>
                <a:ea typeface="ＭＳ Ｐゴシック" charset="0"/>
              </a:rPr>
              <a:t> will</a:t>
            </a:r>
            <a:r>
              <a:rPr lang="en-GB" sz="1400" i="1" dirty="0">
                <a:solidFill>
                  <a:srgbClr val="0070C0"/>
                </a:solidFill>
                <a:effectLst/>
                <a:latin typeface="+mn-lt"/>
              </a:rPr>
              <a:t> improve the energy efficiency of the FPCs and HOM couplers by designing and building prototypes that will be integrated into a LINAC cryomodule capable of energy-recovery operations and to be tested in accelerator-like conditions. </a:t>
            </a:r>
            <a:endParaRPr kumimoji="0" lang="en-US" sz="1600" b="0" i="1" u="none" strike="noStrike" kern="1200" cap="none" spc="0" normalizeH="0" baseline="0" noProof="0" dirty="0">
              <a:ln>
                <a:noFill/>
              </a:ln>
              <a:solidFill>
                <a:srgbClr val="0070C0"/>
              </a:solidFill>
              <a:effectLst/>
              <a:uLnTx/>
              <a:uFillTx/>
              <a:latin typeface="Calibri"/>
              <a:ea typeface="ＭＳ Ｐゴシック" charset="0"/>
            </a:endParaRPr>
          </a:p>
        </p:txBody>
      </p:sp>
      <p:sp>
        <p:nvSpPr>
          <p:cNvPr id="4" name="TextBox 3">
            <a:extLst>
              <a:ext uri="{FF2B5EF4-FFF2-40B4-BE49-F238E27FC236}">
                <a16:creationId xmlns:a16="http://schemas.microsoft.com/office/drawing/2014/main" id="{805F7026-77EE-BB72-C2D8-01734EAB2A28}"/>
              </a:ext>
            </a:extLst>
          </p:cNvPr>
          <p:cNvSpPr txBox="1"/>
          <p:nvPr/>
        </p:nvSpPr>
        <p:spPr>
          <a:xfrm>
            <a:off x="0" y="49709"/>
            <a:ext cx="9144000"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u="none" strike="noStrike" kern="1200" cap="none" spc="0" normalizeH="0" baseline="0" noProof="0" dirty="0" err="1">
                <a:ln>
                  <a:noFill/>
                </a:ln>
                <a:solidFill>
                  <a:srgbClr val="0070C0"/>
                </a:solidFill>
                <a:effectLst/>
                <a:uLnTx/>
                <a:uFillTx/>
                <a:latin typeface="Calibri"/>
                <a:ea typeface="ＭＳ Ｐゴシック" charset="0"/>
              </a:rPr>
              <a:t>iSAS</a:t>
            </a:r>
            <a:r>
              <a:rPr kumimoji="0" lang="en-GB" sz="2400" b="1" u="none" strike="noStrike" kern="1200" cap="none" spc="0" normalizeH="0" baseline="0" noProof="0" dirty="0">
                <a:ln>
                  <a:noFill/>
                </a:ln>
                <a:solidFill>
                  <a:srgbClr val="0070C0"/>
                </a:solidFill>
                <a:effectLst/>
                <a:uLnTx/>
                <a:uFillTx/>
                <a:latin typeface="Calibri"/>
                <a:ea typeface="ＭＳ Ｐゴシック" charset="0"/>
              </a:rPr>
              <a:t> </a:t>
            </a:r>
            <a:r>
              <a:rPr lang="en-GB" sz="2400" b="1" i="1" dirty="0">
                <a:solidFill>
                  <a:srgbClr val="0070C0"/>
                </a:solidFill>
                <a:latin typeface="Calibri"/>
              </a:rPr>
              <a:t>develops, prototypes &amp; validates SRF energy-saving technologies </a:t>
            </a:r>
            <a:endParaRPr kumimoji="0" lang="en-GB" sz="2400" b="1" u="none" strike="noStrike" kern="1200" cap="none" spc="0" normalizeH="0" baseline="0" noProof="0" dirty="0">
              <a:ln>
                <a:noFill/>
              </a:ln>
              <a:solidFill>
                <a:srgbClr val="0070C0"/>
              </a:solidFill>
              <a:effectLst/>
              <a:uLnTx/>
              <a:uFillTx/>
              <a:latin typeface="Calibri"/>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2000" b="1" i="0" u="none" strike="noStrike" kern="1200" cap="none" spc="0" normalizeH="0" baseline="0" noProof="0" dirty="0">
              <a:ln>
                <a:noFill/>
              </a:ln>
              <a:solidFill>
                <a:srgbClr val="0070C0"/>
              </a:solidFill>
              <a:effectLst/>
              <a:uLnTx/>
              <a:uFillTx/>
              <a:latin typeface="Calibri"/>
              <a:ea typeface="ＭＳ Ｐゴシック" charset="0"/>
            </a:endParaRPr>
          </a:p>
        </p:txBody>
      </p:sp>
      <p:pic>
        <p:nvPicPr>
          <p:cNvPr id="5" name="Picture 4">
            <a:extLst>
              <a:ext uri="{FF2B5EF4-FFF2-40B4-BE49-F238E27FC236}">
                <a16:creationId xmlns:a16="http://schemas.microsoft.com/office/drawing/2014/main" id="{CA6B22F5-ABDD-287D-B6DE-6D9850CBBCA4}"/>
              </a:ext>
            </a:extLst>
          </p:cNvPr>
          <p:cNvPicPr>
            <a:picLocks noChangeAspect="1"/>
          </p:cNvPicPr>
          <p:nvPr/>
        </p:nvPicPr>
        <p:blipFill>
          <a:blip r:embed="rId3"/>
          <a:stretch>
            <a:fillRect/>
          </a:stretch>
        </p:blipFill>
        <p:spPr>
          <a:xfrm>
            <a:off x="4038600" y="1123950"/>
            <a:ext cx="4846955" cy="2212340"/>
          </a:xfrm>
          <a:prstGeom prst="rect">
            <a:avLst/>
          </a:prstGeom>
        </p:spPr>
      </p:pic>
      <p:sp>
        <p:nvSpPr>
          <p:cNvPr id="7" name="TextBox 6">
            <a:extLst>
              <a:ext uri="{FF2B5EF4-FFF2-40B4-BE49-F238E27FC236}">
                <a16:creationId xmlns:a16="http://schemas.microsoft.com/office/drawing/2014/main" id="{55D9846A-3941-D49C-349B-2249C3880405}"/>
              </a:ext>
            </a:extLst>
          </p:cNvPr>
          <p:cNvSpPr txBox="1"/>
          <p:nvPr/>
        </p:nvSpPr>
        <p:spPr>
          <a:xfrm>
            <a:off x="4191000" y="3437751"/>
            <a:ext cx="4724400" cy="276999"/>
          </a:xfrm>
          <a:prstGeom prst="rect">
            <a:avLst/>
          </a:prstGeom>
          <a:noFill/>
        </p:spPr>
        <p:txBody>
          <a:bodyPr wrap="square">
            <a:spAutoFit/>
          </a:bodyPr>
          <a:lstStyle/>
          <a:p>
            <a:pPr algn="ctr"/>
            <a:r>
              <a:rPr lang="en-US" sz="1200" i="1" dirty="0">
                <a:solidFill>
                  <a:srgbClr val="767171"/>
                </a:solidFill>
                <a:effectLst/>
                <a:latin typeface="+mn-lt"/>
                <a:ea typeface="Times New Roman" panose="02020603050405020304" pitchFamily="18" charset="0"/>
                <a:cs typeface="Times New Roman" panose="02020603050405020304" pitchFamily="18" charset="0"/>
              </a:rPr>
              <a:t>towards full high-power energy recovery</a:t>
            </a:r>
            <a:endParaRPr lang="en-BE" sz="1600" dirty="0">
              <a:effectLst/>
              <a:latin typeface="+mn-lt"/>
              <a:ea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BFA58639-83B3-1E4C-E8C1-4F2751A806D0}"/>
              </a:ext>
            </a:extLst>
          </p:cNvPr>
          <p:cNvSpPr/>
          <p:nvPr/>
        </p:nvSpPr>
        <p:spPr>
          <a:xfrm>
            <a:off x="152401" y="742950"/>
            <a:ext cx="8839200" cy="3581400"/>
          </a:xfrm>
          <a:prstGeom prst="roundRect">
            <a:avLst>
              <a:gd name="adj" fmla="val 5891"/>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930381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8076C6-53D0-9F9D-12FE-FB56F5D34D5D}"/>
              </a:ext>
            </a:extLst>
          </p:cNvPr>
          <p:cNvSpPr txBox="1"/>
          <p:nvPr/>
        </p:nvSpPr>
        <p:spPr>
          <a:xfrm>
            <a:off x="152400" y="49709"/>
            <a:ext cx="8839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1" u="none" strike="noStrike" kern="1200" cap="none" spc="0" normalizeH="0" baseline="0" noProof="0" dirty="0">
                <a:ln>
                  <a:noFill/>
                </a:ln>
                <a:solidFill>
                  <a:srgbClr val="0070C0"/>
                </a:solidFill>
                <a:effectLst/>
                <a:uLnTx/>
                <a:uFillTx/>
                <a:latin typeface="Calibri"/>
                <a:ea typeface="ＭＳ Ｐゴシック" charset="0"/>
              </a:rPr>
              <a:t>Technology Readiness Level (TRL)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2400" b="1" i="0" u="none" strike="noStrike" kern="1200" cap="none" spc="0" normalizeH="0" baseline="0" noProof="0" dirty="0">
              <a:ln>
                <a:noFill/>
              </a:ln>
              <a:solidFill>
                <a:srgbClr val="0070C0"/>
              </a:solidFill>
              <a:effectLst/>
              <a:uLnTx/>
              <a:uFillTx/>
              <a:latin typeface="Calibri"/>
              <a:ea typeface="ＭＳ Ｐゴシック" charset="0"/>
            </a:endParaRPr>
          </a:p>
        </p:txBody>
      </p:sp>
      <p:pic>
        <p:nvPicPr>
          <p:cNvPr id="13" name="Picture 12">
            <a:extLst>
              <a:ext uri="{FF2B5EF4-FFF2-40B4-BE49-F238E27FC236}">
                <a16:creationId xmlns:a16="http://schemas.microsoft.com/office/drawing/2014/main" id="{FCAF16F0-F9F9-C5E5-6F2E-7C13B5E6F291}"/>
              </a:ext>
            </a:extLst>
          </p:cNvPr>
          <p:cNvPicPr>
            <a:picLocks noChangeAspect="1"/>
          </p:cNvPicPr>
          <p:nvPr/>
        </p:nvPicPr>
        <p:blipFill>
          <a:blip r:embed="rId2"/>
          <a:stretch>
            <a:fillRect/>
          </a:stretch>
        </p:blipFill>
        <p:spPr>
          <a:xfrm>
            <a:off x="1257300" y="1331762"/>
            <a:ext cx="6629400" cy="2479976"/>
          </a:xfrm>
          <a:prstGeom prst="rect">
            <a:avLst/>
          </a:prstGeom>
        </p:spPr>
      </p:pic>
      <p:sp>
        <p:nvSpPr>
          <p:cNvPr id="15" name="TextBox 14">
            <a:extLst>
              <a:ext uri="{FF2B5EF4-FFF2-40B4-BE49-F238E27FC236}">
                <a16:creationId xmlns:a16="http://schemas.microsoft.com/office/drawing/2014/main" id="{42ADCB40-B9D4-D3A4-5E2A-D1956DF03434}"/>
              </a:ext>
            </a:extLst>
          </p:cNvPr>
          <p:cNvSpPr txBox="1"/>
          <p:nvPr/>
        </p:nvSpPr>
        <p:spPr>
          <a:xfrm>
            <a:off x="228600" y="3486150"/>
            <a:ext cx="8686800" cy="1477328"/>
          </a:xfrm>
          <a:prstGeom prst="rect">
            <a:avLst/>
          </a:prstGeom>
          <a:noFill/>
        </p:spPr>
        <p:txBody>
          <a:bodyPr wrap="square" rtlCol="0">
            <a:spAutoFit/>
          </a:bodyPr>
          <a:lstStyle/>
          <a:p>
            <a:pPr algn="ctr"/>
            <a:endParaRPr lang="en-GB" i="1" dirty="0">
              <a:solidFill>
                <a:srgbClr val="C00000"/>
              </a:solidFill>
              <a:effectLst/>
              <a:latin typeface="+mn-lt"/>
            </a:endParaRPr>
          </a:p>
          <a:p>
            <a:pPr algn="ctr"/>
            <a:endParaRPr lang="en-GB" i="1" dirty="0">
              <a:solidFill>
                <a:srgbClr val="C00000"/>
              </a:solidFill>
              <a:latin typeface="+mn-lt"/>
            </a:endParaRPr>
          </a:p>
          <a:p>
            <a:pPr algn="ctr"/>
            <a:r>
              <a:rPr lang="en-GB" i="1" dirty="0">
                <a:solidFill>
                  <a:srgbClr val="C00000"/>
                </a:solidFill>
                <a:effectLst/>
                <a:latin typeface="+mn-lt"/>
              </a:rPr>
              <a:t>The objective of </a:t>
            </a:r>
            <a:r>
              <a:rPr lang="en-GB" i="1" dirty="0" err="1">
                <a:solidFill>
                  <a:srgbClr val="C00000"/>
                </a:solidFill>
                <a:effectLst/>
                <a:latin typeface="+mn-lt"/>
              </a:rPr>
              <a:t>iSAS</a:t>
            </a:r>
            <a:r>
              <a:rPr lang="en-GB" i="1" dirty="0">
                <a:solidFill>
                  <a:srgbClr val="C00000"/>
                </a:solidFill>
                <a:effectLst/>
                <a:latin typeface="+mn-lt"/>
              </a:rPr>
              <a:t> is for RIs and European industry to co-develop industrial solutions for energy-savings technologies in accelerators, delivering applications that can be implemented across various accelerator-driven research and non-research infrastructures. </a:t>
            </a:r>
            <a:endParaRPr lang="en-BE" i="1" dirty="0">
              <a:solidFill>
                <a:srgbClr val="C00000"/>
              </a:solidFill>
              <a:latin typeface="+mn-lt"/>
            </a:endParaRPr>
          </a:p>
        </p:txBody>
      </p:sp>
      <p:sp>
        <p:nvSpPr>
          <p:cNvPr id="22" name="TextBox 21">
            <a:extLst>
              <a:ext uri="{FF2B5EF4-FFF2-40B4-BE49-F238E27FC236}">
                <a16:creationId xmlns:a16="http://schemas.microsoft.com/office/drawing/2014/main" id="{7533678F-3D22-8F10-51D5-FA16E7A6FFA2}"/>
              </a:ext>
            </a:extLst>
          </p:cNvPr>
          <p:cNvSpPr txBox="1"/>
          <p:nvPr/>
        </p:nvSpPr>
        <p:spPr>
          <a:xfrm>
            <a:off x="228600" y="606713"/>
            <a:ext cx="8686800" cy="646331"/>
          </a:xfrm>
          <a:prstGeom prst="rect">
            <a:avLst/>
          </a:prstGeom>
          <a:noFill/>
        </p:spPr>
        <p:txBody>
          <a:bodyPr wrap="square" rtlCol="0">
            <a:spAutoFit/>
          </a:bodyPr>
          <a:lstStyle/>
          <a:p>
            <a:pPr algn="ctr"/>
            <a:r>
              <a:rPr lang="en-GB" dirty="0">
                <a:solidFill>
                  <a:srgbClr val="0070C0"/>
                </a:solidFill>
                <a:effectLst/>
                <a:latin typeface="+mn-lt"/>
              </a:rPr>
              <a:t>The readiness of the energy-saving </a:t>
            </a:r>
            <a:r>
              <a:rPr lang="en-GB" dirty="0" err="1">
                <a:solidFill>
                  <a:srgbClr val="0070C0"/>
                </a:solidFill>
                <a:effectLst/>
                <a:latin typeface="+mn-lt"/>
              </a:rPr>
              <a:t>iSAS</a:t>
            </a:r>
            <a:r>
              <a:rPr lang="en-GB" dirty="0">
                <a:solidFill>
                  <a:srgbClr val="0070C0"/>
                </a:solidFill>
                <a:latin typeface="+mn-lt"/>
              </a:rPr>
              <a:t> </a:t>
            </a:r>
            <a:r>
              <a:rPr lang="en-GB" dirty="0">
                <a:solidFill>
                  <a:srgbClr val="0070C0"/>
                </a:solidFill>
                <a:effectLst/>
                <a:latin typeface="+mn-lt"/>
              </a:rPr>
              <a:t>technologies will be improved to prepare them towards industrialisation and cost-effective mass production for current and future RIs.</a:t>
            </a:r>
          </a:p>
        </p:txBody>
      </p:sp>
      <p:sp>
        <p:nvSpPr>
          <p:cNvPr id="2" name="Rounded Rectangle 1">
            <a:extLst>
              <a:ext uri="{FF2B5EF4-FFF2-40B4-BE49-F238E27FC236}">
                <a16:creationId xmlns:a16="http://schemas.microsoft.com/office/drawing/2014/main" id="{2812ECF6-0159-6FA5-FDCD-3EA8B3A0F421}"/>
              </a:ext>
            </a:extLst>
          </p:cNvPr>
          <p:cNvSpPr/>
          <p:nvPr/>
        </p:nvSpPr>
        <p:spPr>
          <a:xfrm>
            <a:off x="152401" y="590550"/>
            <a:ext cx="8839200" cy="4419600"/>
          </a:xfrm>
          <a:prstGeom prst="roundRect">
            <a:avLst>
              <a:gd name="adj" fmla="val 5891"/>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298400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32</a:t>
            </a:fld>
            <a:endParaRPr lang="en-US">
              <a:solidFill>
                <a:prstClr val="black">
                  <a:tint val="75000"/>
                </a:prstClr>
              </a:solidFill>
              <a:latin typeface="Calibri"/>
              <a:ea typeface="+mn-ea"/>
              <a:cs typeface="+mn-cs"/>
            </a:endParaRPr>
          </a:p>
        </p:txBody>
      </p:sp>
      <p:sp>
        <p:nvSpPr>
          <p:cNvPr id="7" name="TextBox 6">
            <a:extLst>
              <a:ext uri="{FF2B5EF4-FFF2-40B4-BE49-F238E27FC236}">
                <a16:creationId xmlns:a16="http://schemas.microsoft.com/office/drawing/2014/main" id="{6B2E50E0-A0FF-0C02-91EB-96269C8556E5}"/>
              </a:ext>
            </a:extLst>
          </p:cNvPr>
          <p:cNvSpPr txBox="1"/>
          <p:nvPr/>
        </p:nvSpPr>
        <p:spPr>
          <a:xfrm>
            <a:off x="1828651" y="154274"/>
            <a:ext cx="5486695" cy="800219"/>
          </a:xfrm>
          <a:prstGeom prst="rect">
            <a:avLst/>
          </a:prstGeom>
          <a:noFill/>
        </p:spPr>
        <p:txBody>
          <a:bodyPr wrap="none" rtlCol="0">
            <a:spAutoFit/>
          </a:bodyPr>
          <a:lstStyle/>
          <a:p>
            <a:r>
              <a:rPr lang="en-BE" sz="2800" b="1" dirty="0">
                <a:solidFill>
                  <a:srgbClr val="0070C0"/>
                </a:solidFill>
                <a:latin typeface="+mn-lt"/>
              </a:rPr>
              <a:t>Impact of iSAS technologies on FELs</a:t>
            </a:r>
          </a:p>
          <a:p>
            <a:pPr algn="ctr"/>
            <a:r>
              <a:rPr lang="en-GB" i="1" dirty="0">
                <a:solidFill>
                  <a:srgbClr val="0070C0"/>
                </a:solidFill>
                <a:latin typeface="+mn-lt"/>
              </a:rPr>
              <a:t>e</a:t>
            </a:r>
            <a:r>
              <a:rPr lang="en-BE" i="1" dirty="0">
                <a:solidFill>
                  <a:srgbClr val="0070C0"/>
                </a:solidFill>
                <a:latin typeface="+mn-lt"/>
              </a:rPr>
              <a:t>xample EuXFEL</a:t>
            </a:r>
          </a:p>
        </p:txBody>
      </p:sp>
      <p:pic>
        <p:nvPicPr>
          <p:cNvPr id="14" name="Grafik 6">
            <a:extLst>
              <a:ext uri="{FF2B5EF4-FFF2-40B4-BE49-F238E27FC236}">
                <a16:creationId xmlns:a16="http://schemas.microsoft.com/office/drawing/2014/main" id="{558FF0AA-B077-EB5C-0A43-7A33E12242C0}"/>
              </a:ext>
            </a:extLst>
          </p:cNvPr>
          <p:cNvPicPr>
            <a:picLocks noChangeAspect="1"/>
          </p:cNvPicPr>
          <p:nvPr/>
        </p:nvPicPr>
        <p:blipFill>
          <a:blip r:embed="rId3"/>
          <a:stretch>
            <a:fillRect/>
          </a:stretch>
        </p:blipFill>
        <p:spPr>
          <a:xfrm>
            <a:off x="1037017" y="1180210"/>
            <a:ext cx="3339430" cy="1997539"/>
          </a:xfrm>
          <a:prstGeom prst="rect">
            <a:avLst/>
          </a:prstGeom>
        </p:spPr>
      </p:pic>
      <p:pic>
        <p:nvPicPr>
          <p:cNvPr id="15" name="Grafik 7">
            <a:extLst>
              <a:ext uri="{FF2B5EF4-FFF2-40B4-BE49-F238E27FC236}">
                <a16:creationId xmlns:a16="http://schemas.microsoft.com/office/drawing/2014/main" id="{00D52C41-FFDB-4D3F-2AC4-768BBC1E94F6}"/>
              </a:ext>
            </a:extLst>
          </p:cNvPr>
          <p:cNvPicPr>
            <a:picLocks noChangeAspect="1"/>
          </p:cNvPicPr>
          <p:nvPr/>
        </p:nvPicPr>
        <p:blipFill>
          <a:blip r:embed="rId4"/>
          <a:stretch>
            <a:fillRect/>
          </a:stretch>
        </p:blipFill>
        <p:spPr>
          <a:xfrm>
            <a:off x="4428941" y="1183811"/>
            <a:ext cx="3324156" cy="1997539"/>
          </a:xfrm>
          <a:prstGeom prst="rect">
            <a:avLst/>
          </a:prstGeom>
        </p:spPr>
      </p:pic>
      <p:sp>
        <p:nvSpPr>
          <p:cNvPr id="17" name="TextBox 16">
            <a:extLst>
              <a:ext uri="{FF2B5EF4-FFF2-40B4-BE49-F238E27FC236}">
                <a16:creationId xmlns:a16="http://schemas.microsoft.com/office/drawing/2014/main" id="{1EA6036B-1C13-5135-450F-38ABC3CFE565}"/>
              </a:ext>
            </a:extLst>
          </p:cNvPr>
          <p:cNvSpPr txBox="1"/>
          <p:nvPr/>
        </p:nvSpPr>
        <p:spPr>
          <a:xfrm>
            <a:off x="228600" y="3333750"/>
            <a:ext cx="8686799" cy="1446550"/>
          </a:xfrm>
          <a:prstGeom prst="rect">
            <a:avLst/>
          </a:prstGeom>
          <a:noFill/>
        </p:spPr>
        <p:txBody>
          <a:bodyPr wrap="square" rtlCol="0">
            <a:spAutoFit/>
          </a:bodyPr>
          <a:lstStyle/>
          <a:p>
            <a:pPr algn="ctr"/>
            <a:r>
              <a:rPr lang="en-GB" sz="1100" i="1" dirty="0">
                <a:solidFill>
                  <a:schemeClr val="bg2">
                    <a:lumMod val="50000"/>
                  </a:schemeClr>
                </a:solidFill>
                <a:effectLst/>
                <a:latin typeface="+mn-lt"/>
                <a:ea typeface="Times New Roman" panose="02020603050405020304" pitchFamily="18" charset="0"/>
              </a:rPr>
              <a:t>For an upgrade of </a:t>
            </a:r>
            <a:r>
              <a:rPr lang="en-GB" sz="1100" i="1" dirty="0" err="1">
                <a:solidFill>
                  <a:schemeClr val="bg2">
                    <a:lumMod val="50000"/>
                  </a:schemeClr>
                </a:solidFill>
                <a:effectLst/>
                <a:latin typeface="+mn-lt"/>
                <a:ea typeface="Times New Roman" panose="02020603050405020304" pitchFamily="18" charset="0"/>
              </a:rPr>
              <a:t>EuXFEL</a:t>
            </a:r>
            <a:r>
              <a:rPr lang="en-GB" sz="1100" i="1" dirty="0">
                <a:solidFill>
                  <a:schemeClr val="bg2">
                    <a:lumMod val="50000"/>
                  </a:schemeClr>
                </a:solidFill>
                <a:effectLst/>
                <a:latin typeface="+mn-lt"/>
                <a:ea typeface="Times New Roman" panose="02020603050405020304" pitchFamily="18" charset="0"/>
              </a:rPr>
              <a:t> to CW, a refurbishment of the injection LINAC cavities is being considered. This could provide the opportunity to retrofit some </a:t>
            </a:r>
            <a:r>
              <a:rPr lang="en-GB" sz="1100" i="1" dirty="0" err="1">
                <a:solidFill>
                  <a:schemeClr val="bg2">
                    <a:lumMod val="50000"/>
                  </a:schemeClr>
                </a:solidFill>
                <a:effectLst/>
                <a:latin typeface="+mn-lt"/>
                <a:ea typeface="Times New Roman" panose="02020603050405020304" pitchFamily="18" charset="0"/>
              </a:rPr>
              <a:t>iSAS</a:t>
            </a:r>
            <a:r>
              <a:rPr lang="en-GB" sz="1100" i="1" dirty="0">
                <a:solidFill>
                  <a:schemeClr val="bg2">
                    <a:lumMod val="50000"/>
                  </a:schemeClr>
                </a:solidFill>
                <a:effectLst/>
                <a:latin typeface="+mn-lt"/>
                <a:ea typeface="Times New Roman" panose="02020603050405020304" pitchFamily="18" charset="0"/>
              </a:rPr>
              <a:t> technology developments as well. The figure (left) depicts the expected energy savings if various </a:t>
            </a:r>
            <a:r>
              <a:rPr lang="en-GB" sz="1100" i="1" dirty="0" err="1">
                <a:solidFill>
                  <a:schemeClr val="bg2">
                    <a:lumMod val="50000"/>
                  </a:schemeClr>
                </a:solidFill>
                <a:effectLst/>
                <a:latin typeface="+mn-lt"/>
                <a:ea typeface="Times New Roman" panose="02020603050405020304" pitchFamily="18" charset="0"/>
              </a:rPr>
              <a:t>iSAS</a:t>
            </a:r>
            <a:r>
              <a:rPr lang="en-GB" sz="1100" i="1" dirty="0">
                <a:solidFill>
                  <a:schemeClr val="bg2">
                    <a:lumMod val="50000"/>
                  </a:schemeClr>
                </a:solidFill>
                <a:effectLst/>
                <a:latin typeface="+mn-lt"/>
                <a:ea typeface="Times New Roman" panose="02020603050405020304" pitchFamily="18" charset="0"/>
              </a:rPr>
              <a:t> developed technologies are implemented (assumption: 0.1 mA beam current), the degree of modifications, but also the benefits, are increasing from left to right. The achievable total energy savings amounts to 66%, more than 6 MW, avoiding 2.9 tons CO</a:t>
            </a:r>
            <a:r>
              <a:rPr lang="en-GB" sz="1100" i="1" baseline="-25000" dirty="0">
                <a:solidFill>
                  <a:schemeClr val="bg2">
                    <a:lumMod val="50000"/>
                  </a:schemeClr>
                </a:solidFill>
                <a:effectLst/>
                <a:latin typeface="+mn-lt"/>
                <a:ea typeface="Times New Roman" panose="02020603050405020304" pitchFamily="18" charset="0"/>
              </a:rPr>
              <a:t>2</a:t>
            </a:r>
            <a:r>
              <a:rPr lang="en-GB" sz="1100" i="1" dirty="0">
                <a:solidFill>
                  <a:schemeClr val="bg2">
                    <a:lumMod val="50000"/>
                  </a:schemeClr>
                </a:solidFill>
                <a:effectLst/>
                <a:latin typeface="+mn-lt"/>
                <a:ea typeface="Times New Roman" panose="02020603050405020304" pitchFamily="18" charset="0"/>
              </a:rPr>
              <a:t> per hour of operation for Germany’s electrical energy mix (485 g CO</a:t>
            </a:r>
            <a:r>
              <a:rPr lang="en-GB" sz="1100" i="1" baseline="-25000" dirty="0">
                <a:solidFill>
                  <a:schemeClr val="bg2">
                    <a:lumMod val="50000"/>
                  </a:schemeClr>
                </a:solidFill>
                <a:effectLst/>
                <a:latin typeface="+mn-lt"/>
                <a:ea typeface="Times New Roman" panose="02020603050405020304" pitchFamily="18" charset="0"/>
              </a:rPr>
              <a:t>2</a:t>
            </a:r>
            <a:r>
              <a:rPr lang="en-GB" sz="1100" i="1" dirty="0">
                <a:solidFill>
                  <a:schemeClr val="bg2">
                    <a:lumMod val="50000"/>
                  </a:schemeClr>
                </a:solidFill>
                <a:effectLst/>
                <a:latin typeface="+mn-lt"/>
                <a:ea typeface="Times New Roman" panose="02020603050405020304" pitchFamily="18" charset="0"/>
              </a:rPr>
              <a:t>/kWh). Future LINACs can be optimally designed to take full advantage of the </a:t>
            </a:r>
            <a:r>
              <a:rPr lang="en-GB" sz="1100" i="1" dirty="0" err="1">
                <a:solidFill>
                  <a:schemeClr val="bg2">
                    <a:lumMod val="50000"/>
                  </a:schemeClr>
                </a:solidFill>
                <a:effectLst/>
                <a:latin typeface="+mn-lt"/>
                <a:ea typeface="Times New Roman" panose="02020603050405020304" pitchFamily="18" charset="0"/>
              </a:rPr>
              <a:t>iSAS</a:t>
            </a:r>
            <a:r>
              <a:rPr lang="en-GB" sz="1100" i="1" dirty="0">
                <a:solidFill>
                  <a:schemeClr val="bg2">
                    <a:lumMod val="50000"/>
                  </a:schemeClr>
                </a:solidFill>
                <a:effectLst/>
                <a:latin typeface="+mn-lt"/>
                <a:ea typeface="Times New Roman" panose="02020603050405020304" pitchFamily="18" charset="0"/>
              </a:rPr>
              <a:t> technologies, as integrated in the cryomodule being designed in </a:t>
            </a:r>
            <a:r>
              <a:rPr lang="en-GB" sz="1100" i="1" dirty="0" err="1">
                <a:solidFill>
                  <a:schemeClr val="bg2">
                    <a:lumMod val="50000"/>
                  </a:schemeClr>
                </a:solidFill>
                <a:effectLst/>
                <a:latin typeface="+mn-lt"/>
                <a:ea typeface="Times New Roman" panose="02020603050405020304" pitchFamily="18" charset="0"/>
              </a:rPr>
              <a:t>iSAS</a:t>
            </a:r>
            <a:r>
              <a:rPr lang="en-GB" sz="1100" i="1" dirty="0">
                <a:solidFill>
                  <a:schemeClr val="bg2">
                    <a:lumMod val="50000"/>
                  </a:schemeClr>
                </a:solidFill>
                <a:effectLst/>
                <a:latin typeface="+mn-lt"/>
                <a:ea typeface="Times New Roman" panose="02020603050405020304" pitchFamily="18" charset="0"/>
              </a:rPr>
              <a:t>. The right figure shows that the full savings for a 7.5-GeV LINAC is of the order of 76% (RF + cryogenics cavity cooling). Not included here are the additional potential savings by optimizing the heat load from HOM and FPC couplers – for the Cornell system their load accounts for nearly 4 MW – or any scheme to recover the beam power (750 kW in these examples). </a:t>
            </a:r>
            <a:endParaRPr lang="en-BE" sz="1100" i="1" dirty="0">
              <a:solidFill>
                <a:schemeClr val="bg2">
                  <a:lumMod val="50000"/>
                </a:schemeClr>
              </a:solidFill>
              <a:latin typeface="+mn-lt"/>
            </a:endParaRPr>
          </a:p>
        </p:txBody>
      </p:sp>
      <p:sp>
        <p:nvSpPr>
          <p:cNvPr id="19" name="Rounded Rectangle 18">
            <a:extLst>
              <a:ext uri="{FF2B5EF4-FFF2-40B4-BE49-F238E27FC236}">
                <a16:creationId xmlns:a16="http://schemas.microsoft.com/office/drawing/2014/main" id="{209E5B2C-AEA4-A9FE-1DBC-3F5B6B3410E4}"/>
              </a:ext>
            </a:extLst>
          </p:cNvPr>
          <p:cNvSpPr/>
          <p:nvPr/>
        </p:nvSpPr>
        <p:spPr>
          <a:xfrm>
            <a:off x="152401" y="1047750"/>
            <a:ext cx="8839200" cy="3810000"/>
          </a:xfrm>
          <a:prstGeom prst="roundRect">
            <a:avLst>
              <a:gd name="adj" fmla="val 5891"/>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118572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33</a:t>
            </a:fld>
            <a:endParaRPr lang="en-US">
              <a:solidFill>
                <a:prstClr val="black">
                  <a:tint val="75000"/>
                </a:prstClr>
              </a:solidFill>
              <a:latin typeface="Calibri"/>
              <a:ea typeface="+mn-ea"/>
              <a:cs typeface="+mn-cs"/>
            </a:endParaRPr>
          </a:p>
        </p:txBody>
      </p:sp>
      <p:sp>
        <p:nvSpPr>
          <p:cNvPr id="7" name="TextBox 6">
            <a:extLst>
              <a:ext uri="{FF2B5EF4-FFF2-40B4-BE49-F238E27FC236}">
                <a16:creationId xmlns:a16="http://schemas.microsoft.com/office/drawing/2014/main" id="{6B2E50E0-A0FF-0C02-91EB-96269C8556E5}"/>
              </a:ext>
            </a:extLst>
          </p:cNvPr>
          <p:cNvSpPr txBox="1"/>
          <p:nvPr/>
        </p:nvSpPr>
        <p:spPr>
          <a:xfrm>
            <a:off x="795283" y="116830"/>
            <a:ext cx="7320017" cy="800219"/>
          </a:xfrm>
          <a:prstGeom prst="rect">
            <a:avLst/>
          </a:prstGeom>
          <a:noFill/>
        </p:spPr>
        <p:txBody>
          <a:bodyPr wrap="none" rtlCol="0">
            <a:spAutoFit/>
          </a:bodyPr>
          <a:lstStyle/>
          <a:p>
            <a:r>
              <a:rPr lang="en-BE" sz="2800" b="1" dirty="0">
                <a:solidFill>
                  <a:srgbClr val="0070C0"/>
                </a:solidFill>
                <a:latin typeface="+mn-lt"/>
              </a:rPr>
              <a:t>Impact of iSAS technologies on SRF accelerators</a:t>
            </a:r>
          </a:p>
          <a:p>
            <a:pPr algn="ctr"/>
            <a:r>
              <a:rPr lang="en-GB" i="1" dirty="0">
                <a:solidFill>
                  <a:srgbClr val="0070C0"/>
                </a:solidFill>
                <a:latin typeface="+mn-lt"/>
              </a:rPr>
              <a:t>e</a:t>
            </a:r>
            <a:r>
              <a:rPr lang="en-BE" i="1" dirty="0">
                <a:solidFill>
                  <a:srgbClr val="0070C0"/>
                </a:solidFill>
                <a:latin typeface="+mn-lt"/>
              </a:rPr>
              <a:t>xample Cornell ERL LINAC</a:t>
            </a:r>
          </a:p>
        </p:txBody>
      </p:sp>
      <p:sp>
        <p:nvSpPr>
          <p:cNvPr id="17" name="TextBox 16">
            <a:extLst>
              <a:ext uri="{FF2B5EF4-FFF2-40B4-BE49-F238E27FC236}">
                <a16:creationId xmlns:a16="http://schemas.microsoft.com/office/drawing/2014/main" id="{1EA6036B-1C13-5135-450F-38ABC3CFE565}"/>
              </a:ext>
            </a:extLst>
          </p:cNvPr>
          <p:cNvSpPr txBox="1"/>
          <p:nvPr/>
        </p:nvSpPr>
        <p:spPr>
          <a:xfrm>
            <a:off x="228600" y="1587685"/>
            <a:ext cx="4343400" cy="2292935"/>
          </a:xfrm>
          <a:prstGeom prst="rect">
            <a:avLst/>
          </a:prstGeom>
          <a:noFill/>
        </p:spPr>
        <p:txBody>
          <a:bodyPr wrap="square" rtlCol="0">
            <a:spAutoFit/>
          </a:bodyPr>
          <a:lstStyle/>
          <a:p>
            <a:pPr algn="ctr"/>
            <a:r>
              <a:rPr lang="en-US" sz="1100" i="1" dirty="0" err="1">
                <a:solidFill>
                  <a:schemeClr val="bg2">
                    <a:lumMod val="50000"/>
                  </a:schemeClr>
                </a:solidFill>
                <a:effectLst/>
                <a:latin typeface="+mn-lt"/>
                <a:ea typeface="Times New Roman" panose="02020603050405020304" pitchFamily="18" charset="0"/>
              </a:rPr>
              <a:t>iSAS</a:t>
            </a:r>
            <a:r>
              <a:rPr lang="en-US" sz="1100" i="1" dirty="0">
                <a:solidFill>
                  <a:schemeClr val="bg2">
                    <a:lumMod val="50000"/>
                  </a:schemeClr>
                </a:solidFill>
                <a:effectLst/>
                <a:latin typeface="+mn-lt"/>
                <a:ea typeface="Times New Roman" panose="02020603050405020304" pitchFamily="18" charset="0"/>
              </a:rPr>
              <a:t> develops new designs for both fundamental power couplers and HOM couplers dedicated to beam operation at very high currents while minimizing their static and dynamic heat loads in the cryogenic system. The reduction in the required cryogenic power will depend on the final design but the energy savings potential is expected to be large. As an example, the adjacent figure shows the grid power required to cool various parts of the cryomodules in the 5-GeV Cornell ERL LINAC design for different configurations of the cryogenics. The HOM and fundamental power couplers account for nearly half of the full cryogenic load. Even a moderate improvement can thus save powers in the MW range. The required cooling power scales linearly with the beam energy, so for the most ambitious future SRF accelerators, the savings in wall-plug power can be in the tens of MW and more range</a:t>
            </a:r>
            <a:r>
              <a:rPr lang="en-BE" sz="800" i="1" dirty="0">
                <a:solidFill>
                  <a:schemeClr val="bg2">
                    <a:lumMod val="50000"/>
                  </a:schemeClr>
                </a:solidFill>
                <a:latin typeface="+mn-lt"/>
                <a:ea typeface="Times New Roman" panose="02020603050405020304" pitchFamily="18" charset="0"/>
              </a:rPr>
              <a:t>.</a:t>
            </a:r>
            <a:r>
              <a:rPr lang="en-GB" sz="800" i="1" dirty="0">
                <a:solidFill>
                  <a:schemeClr val="bg2">
                    <a:lumMod val="50000"/>
                  </a:schemeClr>
                </a:solidFill>
                <a:effectLst/>
                <a:latin typeface="+mn-lt"/>
                <a:ea typeface="Times New Roman" panose="02020603050405020304" pitchFamily="18" charset="0"/>
              </a:rPr>
              <a:t> </a:t>
            </a:r>
            <a:endParaRPr lang="en-BE" sz="800" i="1" dirty="0">
              <a:solidFill>
                <a:schemeClr val="bg2">
                  <a:lumMod val="50000"/>
                </a:schemeClr>
              </a:solidFill>
              <a:latin typeface="+mn-lt"/>
            </a:endParaRPr>
          </a:p>
        </p:txBody>
      </p:sp>
      <p:pic>
        <p:nvPicPr>
          <p:cNvPr id="2" name="Picture 1">
            <a:extLst>
              <a:ext uri="{FF2B5EF4-FFF2-40B4-BE49-F238E27FC236}">
                <a16:creationId xmlns:a16="http://schemas.microsoft.com/office/drawing/2014/main" id="{D52294DC-B09E-3989-FDE0-DD2C03133378}"/>
              </a:ext>
            </a:extLst>
          </p:cNvPr>
          <p:cNvPicPr>
            <a:picLocks noChangeAspect="1"/>
          </p:cNvPicPr>
          <p:nvPr/>
        </p:nvPicPr>
        <p:blipFill>
          <a:blip r:embed="rId3"/>
          <a:stretch>
            <a:fillRect/>
          </a:stretch>
        </p:blipFill>
        <p:spPr>
          <a:xfrm>
            <a:off x="4953000" y="1587685"/>
            <a:ext cx="3877628" cy="2296808"/>
          </a:xfrm>
          <a:prstGeom prst="rect">
            <a:avLst/>
          </a:prstGeom>
        </p:spPr>
      </p:pic>
      <p:sp>
        <p:nvSpPr>
          <p:cNvPr id="3" name="Text Box 4">
            <a:extLst>
              <a:ext uri="{FF2B5EF4-FFF2-40B4-BE49-F238E27FC236}">
                <a16:creationId xmlns:a16="http://schemas.microsoft.com/office/drawing/2014/main" id="{6178A1FE-0BA5-7134-F09B-D71C88EDEFCA}"/>
              </a:ext>
            </a:extLst>
          </p:cNvPr>
          <p:cNvSpPr txBox="1"/>
          <p:nvPr/>
        </p:nvSpPr>
        <p:spPr>
          <a:xfrm>
            <a:off x="5659755" y="1213888"/>
            <a:ext cx="2493645" cy="31940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ctr"/>
            <a:r>
              <a:rPr lang="en-US" sz="900" i="1" dirty="0">
                <a:solidFill>
                  <a:srgbClr val="767171"/>
                </a:solidFill>
                <a:effectLst/>
                <a:latin typeface="Times New Roman" panose="02020603050405020304" pitchFamily="18" charset="0"/>
                <a:ea typeface="Times New Roman" panose="02020603050405020304" pitchFamily="18" charset="0"/>
                <a:cs typeface="Times New Roman" panose="02020603050405020304" pitchFamily="18" charset="0"/>
              </a:rPr>
              <a:t>“Cornell Energy Recovery LINAC Project Definition Design Report”</a:t>
            </a:r>
            <a:endParaRPr lang="en-BE"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900" i="1" dirty="0">
                <a:solidFill>
                  <a:srgbClr val="767171"/>
                </a:solidFill>
                <a:effectLst/>
                <a:latin typeface="Times New Roman" panose="02020603050405020304" pitchFamily="18" charset="0"/>
                <a:ea typeface="Times New Roman" panose="02020603050405020304" pitchFamily="18" charset="0"/>
                <a:cs typeface="Times New Roman" panose="02020603050405020304" pitchFamily="18" charset="0"/>
              </a:rPr>
              <a:t>G. </a:t>
            </a:r>
            <a:r>
              <a:rPr lang="en-US" sz="900" i="1" dirty="0" err="1">
                <a:solidFill>
                  <a:srgbClr val="767171"/>
                </a:solidFill>
                <a:effectLst/>
                <a:latin typeface="Times New Roman" panose="02020603050405020304" pitchFamily="18" charset="0"/>
                <a:ea typeface="Times New Roman" panose="02020603050405020304" pitchFamily="18" charset="0"/>
                <a:cs typeface="Times New Roman" panose="02020603050405020304" pitchFamily="18" charset="0"/>
              </a:rPr>
              <a:t>Hoffstatter</a:t>
            </a:r>
            <a:r>
              <a:rPr lang="en-US" sz="900" i="1" dirty="0">
                <a:solidFill>
                  <a:srgbClr val="767171"/>
                </a:solidFill>
                <a:effectLst/>
                <a:latin typeface="Times New Roman" panose="02020603050405020304" pitchFamily="18" charset="0"/>
                <a:ea typeface="Times New Roman" panose="02020603050405020304" pitchFamily="18" charset="0"/>
                <a:cs typeface="Times New Roman" panose="02020603050405020304" pitchFamily="18" charset="0"/>
              </a:rPr>
              <a:t>, S. Gruner, M. </a:t>
            </a:r>
            <a:r>
              <a:rPr lang="en-US" sz="900" i="1" dirty="0" err="1">
                <a:solidFill>
                  <a:srgbClr val="767171"/>
                </a:solidFill>
                <a:effectLst/>
                <a:latin typeface="Times New Roman" panose="02020603050405020304" pitchFamily="18" charset="0"/>
                <a:ea typeface="Times New Roman" panose="02020603050405020304" pitchFamily="18" charset="0"/>
                <a:cs typeface="Times New Roman" panose="02020603050405020304" pitchFamily="18" charset="0"/>
              </a:rPr>
              <a:t>Tigner</a:t>
            </a:r>
            <a:r>
              <a:rPr lang="en-US" sz="900" i="1" dirty="0">
                <a:solidFill>
                  <a:srgbClr val="767171"/>
                </a:solidFill>
                <a:effectLst/>
                <a:latin typeface="Times New Roman" panose="02020603050405020304" pitchFamily="18" charset="0"/>
                <a:ea typeface="Times New Roman" panose="02020603050405020304" pitchFamily="18" charset="0"/>
                <a:cs typeface="Times New Roman" panose="02020603050405020304" pitchFamily="18" charset="0"/>
              </a:rPr>
              <a:t>, eds. (2013)</a:t>
            </a:r>
            <a:endParaRPr lang="en-BE"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EA2D320-7EA7-6A85-9A55-38A3BAB43C42}"/>
              </a:ext>
            </a:extLst>
          </p:cNvPr>
          <p:cNvSpPr txBox="1"/>
          <p:nvPr/>
        </p:nvSpPr>
        <p:spPr>
          <a:xfrm>
            <a:off x="5398536" y="3938885"/>
            <a:ext cx="3016083" cy="461665"/>
          </a:xfrm>
          <a:prstGeom prst="rect">
            <a:avLst/>
          </a:prstGeom>
          <a:noFill/>
        </p:spPr>
        <p:txBody>
          <a:bodyPr wrap="none" rtlCol="0">
            <a:spAutoFit/>
          </a:bodyPr>
          <a:lstStyle/>
          <a:p>
            <a:pPr algn="ctr"/>
            <a:r>
              <a:rPr lang="en-US" sz="1200" i="1" dirty="0">
                <a:solidFill>
                  <a:schemeClr val="bg2">
                    <a:lumMod val="50000"/>
                  </a:schemeClr>
                </a:solidFill>
                <a:effectLst/>
                <a:latin typeface="+mn-lt"/>
                <a:ea typeface="Times New Roman" panose="02020603050405020304" pitchFamily="18" charset="0"/>
                <a:cs typeface="Times New Roman" panose="02020603050405020304" pitchFamily="18" charset="0"/>
              </a:rPr>
              <a:t>Grid power for cooling the Cornell ERL LINAC. </a:t>
            </a:r>
          </a:p>
          <a:p>
            <a:pPr algn="ctr"/>
            <a:r>
              <a:rPr lang="en-US" sz="1200" i="1" dirty="0">
                <a:solidFill>
                  <a:schemeClr val="bg2">
                    <a:lumMod val="50000"/>
                  </a:schemeClr>
                </a:solidFill>
                <a:effectLst/>
                <a:latin typeface="+mn-lt"/>
                <a:ea typeface="Times New Roman" panose="02020603050405020304" pitchFamily="18" charset="0"/>
                <a:cs typeface="Times New Roman" panose="02020603050405020304" pitchFamily="18" charset="0"/>
              </a:rPr>
              <a:t>(figure adapted from reference)</a:t>
            </a:r>
            <a:endParaRPr lang="en-BE" sz="1200" dirty="0">
              <a:solidFill>
                <a:schemeClr val="bg2">
                  <a:lumMod val="50000"/>
                </a:schemeClr>
              </a:solidFill>
              <a:effectLst/>
              <a:latin typeface="+mn-lt"/>
              <a:ea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78020297-D2BA-3936-4E6C-25FE97E51056}"/>
              </a:ext>
            </a:extLst>
          </p:cNvPr>
          <p:cNvSpPr/>
          <p:nvPr/>
        </p:nvSpPr>
        <p:spPr>
          <a:xfrm>
            <a:off x="152401" y="1123950"/>
            <a:ext cx="8839200" cy="3352800"/>
          </a:xfrm>
          <a:prstGeom prst="roundRect">
            <a:avLst>
              <a:gd name="adj" fmla="val 5891"/>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896440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ABEB7F-FC0C-41E0-2487-35842A7844DA}"/>
              </a:ext>
            </a:extLst>
          </p:cNvPr>
          <p:cNvSpPr txBox="1"/>
          <p:nvPr/>
        </p:nvSpPr>
        <p:spPr>
          <a:xfrm>
            <a:off x="831847" y="78254"/>
            <a:ext cx="7407413" cy="1169551"/>
          </a:xfrm>
          <a:prstGeom prst="rect">
            <a:avLst/>
          </a:prstGeom>
          <a:noFill/>
        </p:spPr>
        <p:txBody>
          <a:bodyPr wrap="none" rtlCol="0">
            <a:spAutoFit/>
          </a:bodyPr>
          <a:lstStyle/>
          <a:p>
            <a:pPr algn="ctr"/>
            <a:r>
              <a:rPr lang="en-BE" sz="2800" b="1" dirty="0">
                <a:solidFill>
                  <a:srgbClr val="0070C0"/>
                </a:solidFill>
                <a:latin typeface="+mn-lt"/>
              </a:rPr>
              <a:t>Impact of iSAS technologies on HEP e</a:t>
            </a:r>
            <a:r>
              <a:rPr lang="en-BE" sz="2800" b="1" baseline="30000" dirty="0">
                <a:solidFill>
                  <a:srgbClr val="0070C0"/>
                </a:solidFill>
                <a:latin typeface="+mn-lt"/>
              </a:rPr>
              <a:t>+</a:t>
            </a:r>
            <a:r>
              <a:rPr lang="en-BE" sz="2800" b="1" dirty="0">
                <a:solidFill>
                  <a:srgbClr val="0070C0"/>
                </a:solidFill>
                <a:latin typeface="+mn-lt"/>
              </a:rPr>
              <a:t>e</a:t>
            </a:r>
            <a:r>
              <a:rPr lang="en-BE" sz="2800" b="1" baseline="30000" dirty="0">
                <a:solidFill>
                  <a:srgbClr val="0070C0"/>
                </a:solidFill>
                <a:latin typeface="+mn-lt"/>
              </a:rPr>
              <a:t>-</a:t>
            </a:r>
            <a:r>
              <a:rPr lang="en-BE" sz="2800" b="1" dirty="0">
                <a:solidFill>
                  <a:srgbClr val="0070C0"/>
                </a:solidFill>
                <a:latin typeface="+mn-lt"/>
              </a:rPr>
              <a:t> colliders</a:t>
            </a:r>
          </a:p>
          <a:p>
            <a:pPr algn="ctr"/>
            <a:r>
              <a:rPr lang="en-GB" i="1" dirty="0">
                <a:solidFill>
                  <a:srgbClr val="0070C0"/>
                </a:solidFill>
                <a:latin typeface="+mn-lt"/>
              </a:rPr>
              <a:t>e</a:t>
            </a:r>
            <a:r>
              <a:rPr lang="en-BE" i="1" dirty="0">
                <a:solidFill>
                  <a:srgbClr val="0070C0"/>
                </a:solidFill>
                <a:latin typeface="+mn-lt"/>
              </a:rPr>
              <a:t>xample future e+e- Higgs Factories</a:t>
            </a:r>
          </a:p>
          <a:p>
            <a:pPr algn="ctr"/>
            <a:endParaRPr lang="en-BE" sz="2400" b="1" dirty="0">
              <a:solidFill>
                <a:srgbClr val="0070C0"/>
              </a:solidFill>
              <a:latin typeface="+mn-lt"/>
            </a:endParaRPr>
          </a:p>
        </p:txBody>
      </p:sp>
      <p:sp>
        <p:nvSpPr>
          <p:cNvPr id="21" name="Slide Number Placeholder 17">
            <a:extLst>
              <a:ext uri="{FF2B5EF4-FFF2-40B4-BE49-F238E27FC236}">
                <a16:creationId xmlns:a16="http://schemas.microsoft.com/office/drawing/2014/main" id="{E3CB8421-DCE2-8371-837B-0EDAD3890447}"/>
              </a:ext>
            </a:extLst>
          </p:cNvPr>
          <p:cNvSpPr>
            <a:spLocks noGrp="1"/>
          </p:cNvSpPr>
          <p:nvPr>
            <p:ph type="sldNum" sz="quarter" idx="12"/>
          </p:nvPr>
        </p:nvSpPr>
        <p:spPr>
          <a:xfrm>
            <a:off x="7086600" y="5010150"/>
            <a:ext cx="2057400" cy="273844"/>
          </a:xfrm>
        </p:spPr>
        <p:txBody>
          <a:bodyPr/>
          <a:lstStyle/>
          <a:p>
            <a:pPr defTabSz="685800" fontAlgn="auto">
              <a:spcBef>
                <a:spcPts val="0"/>
              </a:spcBef>
              <a:spcAft>
                <a:spcPts val="0"/>
              </a:spcAft>
            </a:pPr>
            <a:fld id="{C662D044-6F0C-A44C-85FD-2657997C64DC}" type="slidenum">
              <a:rPr lang="en-US" smtClean="0">
                <a:solidFill>
                  <a:prstClr val="black">
                    <a:tint val="75000"/>
                  </a:prstClr>
                </a:solidFill>
                <a:latin typeface="Calibri"/>
                <a:ea typeface="+mn-ea"/>
                <a:cs typeface="+mn-cs"/>
              </a:rPr>
              <a:pPr defTabSz="685800" fontAlgn="auto">
                <a:spcBef>
                  <a:spcPts val="0"/>
                </a:spcBef>
                <a:spcAft>
                  <a:spcPts val="0"/>
                </a:spcAft>
              </a:pPr>
              <a:t>34</a:t>
            </a:fld>
            <a:endParaRPr lang="en-US" dirty="0">
              <a:solidFill>
                <a:prstClr val="black">
                  <a:tint val="75000"/>
                </a:prstClr>
              </a:solidFill>
              <a:latin typeface="Calibri"/>
              <a:ea typeface="+mn-ea"/>
              <a:cs typeface="+mn-cs"/>
            </a:endParaRPr>
          </a:p>
        </p:txBody>
      </p:sp>
      <p:sp>
        <p:nvSpPr>
          <p:cNvPr id="22" name="TextBox 21">
            <a:extLst>
              <a:ext uri="{FF2B5EF4-FFF2-40B4-BE49-F238E27FC236}">
                <a16:creationId xmlns:a16="http://schemas.microsoft.com/office/drawing/2014/main" id="{84AAA2C3-5EC3-D4BB-9D06-3530431D0F98}"/>
              </a:ext>
            </a:extLst>
          </p:cNvPr>
          <p:cNvSpPr txBox="1"/>
          <p:nvPr/>
        </p:nvSpPr>
        <p:spPr>
          <a:xfrm>
            <a:off x="254789" y="1250886"/>
            <a:ext cx="2567227" cy="3693319"/>
          </a:xfrm>
          <a:prstGeom prst="rect">
            <a:avLst/>
          </a:prstGeom>
          <a:noFill/>
        </p:spPr>
        <p:txBody>
          <a:bodyPr wrap="square" rtlCol="0">
            <a:spAutoFit/>
          </a:bodyPr>
          <a:lstStyle/>
          <a:p>
            <a:pPr algn="ctr"/>
            <a:r>
              <a:rPr lang="en-BE" sz="1600" dirty="0">
                <a:solidFill>
                  <a:srgbClr val="0070C0"/>
                </a:solidFill>
                <a:latin typeface="+mn-lt"/>
              </a:rPr>
              <a:t>This plot </a:t>
            </a:r>
            <a:r>
              <a:rPr lang="en-BE" sz="1600" u="sng" dirty="0">
                <a:solidFill>
                  <a:srgbClr val="0070C0"/>
                </a:solidFill>
                <a:latin typeface="+mn-lt"/>
              </a:rPr>
              <a:t>suggests</a:t>
            </a:r>
            <a:r>
              <a:rPr lang="en-BE" sz="1600" dirty="0">
                <a:solidFill>
                  <a:srgbClr val="0070C0"/>
                </a:solidFill>
                <a:latin typeface="+mn-lt"/>
              </a:rPr>
              <a:t> that with an ERL version of a Higgs Factory one might reach</a:t>
            </a:r>
          </a:p>
          <a:p>
            <a:endParaRPr lang="en-BE" sz="1600" dirty="0">
              <a:solidFill>
                <a:srgbClr val="0070C0"/>
              </a:solidFill>
              <a:latin typeface="+mn-lt"/>
            </a:endParaRPr>
          </a:p>
          <a:p>
            <a:pPr algn="ctr"/>
            <a:r>
              <a:rPr lang="en-GB" sz="1600" b="1" dirty="0">
                <a:solidFill>
                  <a:srgbClr val="0070C0"/>
                </a:solidFill>
                <a:latin typeface="+mn-lt"/>
              </a:rPr>
              <a:t>x</a:t>
            </a:r>
            <a:r>
              <a:rPr lang="en-BE" sz="1600" b="1" dirty="0">
                <a:solidFill>
                  <a:srgbClr val="0070C0"/>
                </a:solidFill>
                <a:latin typeface="+mn-lt"/>
              </a:rPr>
              <a:t>10 more Higgs bosons</a:t>
            </a:r>
          </a:p>
          <a:p>
            <a:pPr algn="ctr"/>
            <a:endParaRPr lang="en-BE" sz="1600" dirty="0">
              <a:solidFill>
                <a:srgbClr val="0070C0"/>
              </a:solidFill>
              <a:latin typeface="+mn-lt"/>
            </a:endParaRPr>
          </a:p>
          <a:p>
            <a:pPr algn="ctr"/>
            <a:r>
              <a:rPr lang="en-GB" sz="1600" dirty="0">
                <a:solidFill>
                  <a:srgbClr val="0070C0"/>
                </a:solidFill>
                <a:latin typeface="+mn-lt"/>
              </a:rPr>
              <a:t>o</a:t>
            </a:r>
            <a:r>
              <a:rPr lang="en-BE" sz="1600" dirty="0">
                <a:solidFill>
                  <a:srgbClr val="0070C0"/>
                </a:solidFill>
                <a:latin typeface="+mn-lt"/>
              </a:rPr>
              <a:t>r</a:t>
            </a:r>
          </a:p>
          <a:p>
            <a:pPr algn="ctr"/>
            <a:endParaRPr lang="en-BE" sz="1600" dirty="0">
              <a:solidFill>
                <a:srgbClr val="0070C0"/>
              </a:solidFill>
              <a:latin typeface="+mn-lt"/>
            </a:endParaRPr>
          </a:p>
          <a:p>
            <a:pPr algn="ctr"/>
            <a:r>
              <a:rPr lang="en-GB" sz="1600" b="1" dirty="0">
                <a:solidFill>
                  <a:srgbClr val="0070C0"/>
                </a:solidFill>
                <a:latin typeface="+mn-lt"/>
              </a:rPr>
              <a:t>x</a:t>
            </a:r>
            <a:r>
              <a:rPr lang="en-BE" sz="1600" b="1" dirty="0">
                <a:solidFill>
                  <a:srgbClr val="0070C0"/>
                </a:solidFill>
                <a:latin typeface="+mn-lt"/>
              </a:rPr>
              <a:t>10 less electricity costs</a:t>
            </a:r>
          </a:p>
          <a:p>
            <a:pPr algn="ctr"/>
            <a:endParaRPr lang="en-BE" sz="1600" b="1" dirty="0">
              <a:solidFill>
                <a:srgbClr val="0070C0"/>
              </a:solidFill>
              <a:latin typeface="+mn-lt"/>
            </a:endParaRPr>
          </a:p>
          <a:p>
            <a:pPr algn="ctr"/>
            <a:endParaRPr lang="en-BE" sz="1600" b="1" dirty="0">
              <a:solidFill>
                <a:srgbClr val="0070C0"/>
              </a:solidFill>
              <a:latin typeface="+mn-lt"/>
            </a:endParaRPr>
          </a:p>
          <a:p>
            <a:pPr algn="ctr"/>
            <a:r>
              <a:rPr lang="en-BE" sz="1400" i="1" dirty="0">
                <a:solidFill>
                  <a:srgbClr val="FF0000"/>
                </a:solidFill>
                <a:latin typeface="+mn-lt"/>
              </a:rPr>
              <a:t>NOTE: several additional challenges identified to realise these ERL-based Higgs Factories</a:t>
            </a:r>
          </a:p>
          <a:p>
            <a:endParaRPr lang="en-BE" sz="1600" dirty="0">
              <a:solidFill>
                <a:srgbClr val="0070C0"/>
              </a:solidFill>
              <a:latin typeface="+mn-lt"/>
            </a:endParaRPr>
          </a:p>
        </p:txBody>
      </p:sp>
      <p:sp>
        <p:nvSpPr>
          <p:cNvPr id="3" name="TextBox 2">
            <a:extLst>
              <a:ext uri="{FF2B5EF4-FFF2-40B4-BE49-F238E27FC236}">
                <a16:creationId xmlns:a16="http://schemas.microsoft.com/office/drawing/2014/main" id="{CBBEC947-0844-35BC-BA9F-9F7786886D6A}"/>
              </a:ext>
            </a:extLst>
          </p:cNvPr>
          <p:cNvSpPr txBox="1"/>
          <p:nvPr/>
        </p:nvSpPr>
        <p:spPr>
          <a:xfrm>
            <a:off x="-52649" y="4971972"/>
            <a:ext cx="3042821" cy="200055"/>
          </a:xfrm>
          <a:prstGeom prst="rect">
            <a:avLst/>
          </a:prstGeom>
          <a:noFill/>
        </p:spPr>
        <p:txBody>
          <a:bodyPr wrap="none" rtlCol="0">
            <a:spAutoFit/>
          </a:bodyPr>
          <a:lstStyle/>
          <a:p>
            <a:r>
              <a:rPr lang="en-BE" sz="700" i="1" dirty="0">
                <a:solidFill>
                  <a:schemeClr val="accent6">
                    <a:lumMod val="75000"/>
                  </a:schemeClr>
                </a:solidFill>
                <a:latin typeface="Century Schoolbook" panose="02040604050505020304" pitchFamily="18" charset="0"/>
                <a:cs typeface="Arial" panose="020B0604020202020204" pitchFamily="34" charset="0"/>
              </a:rPr>
              <a:t>References for CERC: </a:t>
            </a:r>
            <a:r>
              <a:rPr lang="en-GB" sz="700" b="0" i="1" u="none" strike="noStrike" dirty="0">
                <a:solidFill>
                  <a:schemeClr val="accent6">
                    <a:lumMod val="75000"/>
                  </a:schemeClr>
                </a:solidFill>
                <a:effectLst/>
                <a:latin typeface="Century Schoolbook" panose="02040604050505020304" pitchFamily="18" charset="0"/>
                <a:cs typeface="Arial" panose="020B0604020202020204" pitchFamily="34" charset="0"/>
              </a:rPr>
              <a:t>PLB 804 (2020) 135394</a:t>
            </a:r>
            <a:r>
              <a:rPr lang="en-BE" sz="700" b="0" i="1" u="none" strike="noStrike" dirty="0">
                <a:solidFill>
                  <a:schemeClr val="accent6">
                    <a:lumMod val="75000"/>
                  </a:schemeClr>
                </a:solidFill>
                <a:effectLst/>
                <a:latin typeface="Century Schoolbook" panose="02040604050505020304" pitchFamily="18" charset="0"/>
                <a:cs typeface="Arial" panose="020B0604020202020204" pitchFamily="34" charset="0"/>
              </a:rPr>
              <a:t> and </a:t>
            </a:r>
            <a:r>
              <a:rPr lang="en-GB" sz="700" i="1" dirty="0">
                <a:solidFill>
                  <a:schemeClr val="accent6">
                    <a:lumMod val="75000"/>
                  </a:schemeClr>
                </a:solidFill>
                <a:effectLst/>
                <a:latin typeface="Century Schoolbook" panose="02040604050505020304" pitchFamily="18" charset="0"/>
                <a:cs typeface="Arial" panose="020B0604020202020204" pitchFamily="34" charset="0"/>
              </a:rPr>
              <a:t>arXiv:2203.07358</a:t>
            </a:r>
          </a:p>
        </p:txBody>
      </p:sp>
      <p:grpSp>
        <p:nvGrpSpPr>
          <p:cNvPr id="13" name="Group 12">
            <a:extLst>
              <a:ext uri="{FF2B5EF4-FFF2-40B4-BE49-F238E27FC236}">
                <a16:creationId xmlns:a16="http://schemas.microsoft.com/office/drawing/2014/main" id="{3D04BB1D-D8AD-EF0A-301C-117B7F750605}"/>
              </a:ext>
            </a:extLst>
          </p:cNvPr>
          <p:cNvGrpSpPr/>
          <p:nvPr/>
        </p:nvGrpSpPr>
        <p:grpSpPr>
          <a:xfrm>
            <a:off x="2743200" y="1009250"/>
            <a:ext cx="6233874" cy="3976214"/>
            <a:chOff x="2529126" y="789565"/>
            <a:chExt cx="6538674" cy="4283134"/>
          </a:xfrm>
        </p:grpSpPr>
        <p:pic>
          <p:nvPicPr>
            <p:cNvPr id="5" name="Picture 4" descr="Chart&#10;&#10;Description automatically generated">
              <a:extLst>
                <a:ext uri="{FF2B5EF4-FFF2-40B4-BE49-F238E27FC236}">
                  <a16:creationId xmlns:a16="http://schemas.microsoft.com/office/drawing/2014/main" id="{561772A3-8786-E55D-C7AB-A9B2152A6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126" y="971550"/>
              <a:ext cx="6538674" cy="4101149"/>
            </a:xfrm>
            <a:prstGeom prst="rect">
              <a:avLst/>
            </a:prstGeom>
          </p:spPr>
        </p:pic>
        <p:sp>
          <p:nvSpPr>
            <p:cNvPr id="6" name="TextBox 5">
              <a:extLst>
                <a:ext uri="{FF2B5EF4-FFF2-40B4-BE49-F238E27FC236}">
                  <a16:creationId xmlns:a16="http://schemas.microsoft.com/office/drawing/2014/main" id="{5DEE9D3E-A164-B5D9-23DB-EF24EBD1A508}"/>
                </a:ext>
              </a:extLst>
            </p:cNvPr>
            <p:cNvSpPr txBox="1"/>
            <p:nvPr/>
          </p:nvSpPr>
          <p:spPr>
            <a:xfrm>
              <a:off x="6129567" y="1103352"/>
              <a:ext cx="2335896" cy="553998"/>
            </a:xfrm>
            <a:prstGeom prst="rect">
              <a:avLst/>
            </a:prstGeom>
            <a:noFill/>
          </p:spPr>
          <p:txBody>
            <a:bodyPr wrap="none" rtlCol="0">
              <a:spAutoFit/>
            </a:bodyPr>
            <a:lstStyle/>
            <a:p>
              <a:pPr algn="r"/>
              <a:r>
                <a:rPr lang="en-GB" sz="1000" dirty="0">
                  <a:solidFill>
                    <a:schemeClr val="accent6">
                      <a:lumMod val="75000"/>
                    </a:schemeClr>
                  </a:solidFill>
                </a:rPr>
                <a:t>Collider Implementation Task Force</a:t>
              </a:r>
            </a:p>
            <a:p>
              <a:pPr algn="r"/>
              <a:r>
                <a:rPr lang="en-BE" sz="1000" dirty="0">
                  <a:solidFill>
                    <a:schemeClr val="accent6">
                      <a:lumMod val="75000"/>
                    </a:schemeClr>
                  </a:solidFill>
                </a:rPr>
                <a:t>Snowmass Report</a:t>
              </a:r>
              <a:endParaRPr lang="en-GB" sz="1000" dirty="0">
                <a:solidFill>
                  <a:schemeClr val="accent6">
                    <a:lumMod val="75000"/>
                  </a:schemeClr>
                </a:solidFill>
              </a:endParaRPr>
            </a:p>
            <a:p>
              <a:pPr algn="r"/>
              <a:r>
                <a:rPr lang="en-GB" sz="1000" dirty="0">
                  <a:solidFill>
                    <a:schemeClr val="accent6">
                      <a:lumMod val="75000"/>
                    </a:schemeClr>
                  </a:solidFill>
                  <a:effectLst/>
                  <a:latin typeface="Times" pitchFamily="2" charset="0"/>
                </a:rPr>
                <a:t>arXiv:2208.06030v1</a:t>
              </a:r>
              <a:endParaRPr lang="en-GB" sz="1000" dirty="0">
                <a:solidFill>
                  <a:schemeClr val="accent6">
                    <a:lumMod val="75000"/>
                  </a:schemeClr>
                </a:solidFill>
              </a:endParaRPr>
            </a:p>
          </p:txBody>
        </p:sp>
        <p:sp>
          <p:nvSpPr>
            <p:cNvPr id="7" name="TextBox 6">
              <a:extLst>
                <a:ext uri="{FF2B5EF4-FFF2-40B4-BE49-F238E27FC236}">
                  <a16:creationId xmlns:a16="http://schemas.microsoft.com/office/drawing/2014/main" id="{0FB13DC1-092F-8026-5877-44513B6B1311}"/>
                </a:ext>
              </a:extLst>
            </p:cNvPr>
            <p:cNvSpPr txBox="1"/>
            <p:nvPr/>
          </p:nvSpPr>
          <p:spPr>
            <a:xfrm>
              <a:off x="3165035" y="895350"/>
              <a:ext cx="271228" cy="307777"/>
            </a:xfrm>
            <a:prstGeom prst="rect">
              <a:avLst/>
            </a:prstGeom>
            <a:noFill/>
          </p:spPr>
          <p:txBody>
            <a:bodyPr wrap="none" rtlCol="0">
              <a:spAutoFit/>
            </a:bodyPr>
            <a:lstStyle/>
            <a:p>
              <a:r>
                <a:rPr lang="en-BE" sz="1400" b="1" dirty="0">
                  <a:solidFill>
                    <a:schemeClr val="accent6">
                      <a:lumMod val="75000"/>
                    </a:schemeClr>
                  </a:solidFill>
                  <a:latin typeface="+mn-lt"/>
                </a:rPr>
                <a:t>Z</a:t>
              </a:r>
            </a:p>
          </p:txBody>
        </p:sp>
        <p:sp>
          <p:nvSpPr>
            <p:cNvPr id="8" name="TextBox 7">
              <a:extLst>
                <a:ext uri="{FF2B5EF4-FFF2-40B4-BE49-F238E27FC236}">
                  <a16:creationId xmlns:a16="http://schemas.microsoft.com/office/drawing/2014/main" id="{79CBA441-281C-07B0-BFB7-4812075CA296}"/>
                </a:ext>
              </a:extLst>
            </p:cNvPr>
            <p:cNvSpPr txBox="1"/>
            <p:nvPr/>
          </p:nvSpPr>
          <p:spPr>
            <a:xfrm>
              <a:off x="3360063" y="968573"/>
              <a:ext cx="511679" cy="307777"/>
            </a:xfrm>
            <a:prstGeom prst="rect">
              <a:avLst/>
            </a:prstGeom>
            <a:noFill/>
          </p:spPr>
          <p:txBody>
            <a:bodyPr wrap="none" rtlCol="0">
              <a:spAutoFit/>
            </a:bodyPr>
            <a:lstStyle/>
            <a:p>
              <a:r>
                <a:rPr lang="en-BE" sz="1400" b="1" dirty="0">
                  <a:solidFill>
                    <a:schemeClr val="accent6">
                      <a:lumMod val="75000"/>
                    </a:schemeClr>
                  </a:solidFill>
                  <a:latin typeface="+mn-lt"/>
                </a:rPr>
                <a:t>WW</a:t>
              </a:r>
            </a:p>
          </p:txBody>
        </p:sp>
        <p:sp>
          <p:nvSpPr>
            <p:cNvPr id="9" name="TextBox 8">
              <a:extLst>
                <a:ext uri="{FF2B5EF4-FFF2-40B4-BE49-F238E27FC236}">
                  <a16:creationId xmlns:a16="http://schemas.microsoft.com/office/drawing/2014/main" id="{6A6B74A8-37D6-2DEE-FDDD-70BA8142412B}"/>
                </a:ext>
              </a:extLst>
            </p:cNvPr>
            <p:cNvSpPr txBox="1"/>
            <p:nvPr/>
          </p:nvSpPr>
          <p:spPr>
            <a:xfrm>
              <a:off x="3733801" y="1077586"/>
              <a:ext cx="385042" cy="307777"/>
            </a:xfrm>
            <a:prstGeom prst="rect">
              <a:avLst/>
            </a:prstGeom>
            <a:noFill/>
          </p:spPr>
          <p:txBody>
            <a:bodyPr wrap="none" rtlCol="0">
              <a:spAutoFit/>
            </a:bodyPr>
            <a:lstStyle/>
            <a:p>
              <a:r>
                <a:rPr lang="en-BE" sz="1400" b="1" dirty="0">
                  <a:solidFill>
                    <a:schemeClr val="accent6">
                      <a:lumMod val="75000"/>
                    </a:schemeClr>
                  </a:solidFill>
                  <a:latin typeface="+mn-lt"/>
                </a:rPr>
                <a:t>ZH</a:t>
              </a:r>
            </a:p>
          </p:txBody>
        </p:sp>
        <p:sp>
          <p:nvSpPr>
            <p:cNvPr id="10" name="TextBox 9">
              <a:extLst>
                <a:ext uri="{FF2B5EF4-FFF2-40B4-BE49-F238E27FC236}">
                  <a16:creationId xmlns:a16="http://schemas.microsoft.com/office/drawing/2014/main" id="{2281DBE3-FD36-9958-D0A8-85EF4DDDC976}"/>
                </a:ext>
              </a:extLst>
            </p:cNvPr>
            <p:cNvSpPr txBox="1"/>
            <p:nvPr/>
          </p:nvSpPr>
          <p:spPr>
            <a:xfrm>
              <a:off x="4047615" y="1733550"/>
              <a:ext cx="307585" cy="307777"/>
            </a:xfrm>
            <a:prstGeom prst="rect">
              <a:avLst/>
            </a:prstGeom>
            <a:noFill/>
          </p:spPr>
          <p:txBody>
            <a:bodyPr wrap="none" rtlCol="0">
              <a:spAutoFit/>
            </a:bodyPr>
            <a:lstStyle/>
            <a:p>
              <a:r>
                <a:rPr lang="en-BE" sz="1400" b="1" dirty="0">
                  <a:solidFill>
                    <a:schemeClr val="accent6">
                      <a:lumMod val="75000"/>
                    </a:schemeClr>
                  </a:solidFill>
                  <a:latin typeface="+mn-lt"/>
                </a:rPr>
                <a:t>tt</a:t>
              </a:r>
            </a:p>
          </p:txBody>
        </p:sp>
        <p:cxnSp>
          <p:nvCxnSpPr>
            <p:cNvPr id="12" name="Straight Arrow Connector 11">
              <a:extLst>
                <a:ext uri="{FF2B5EF4-FFF2-40B4-BE49-F238E27FC236}">
                  <a16:creationId xmlns:a16="http://schemas.microsoft.com/office/drawing/2014/main" id="{B19726EB-BEE6-9300-E668-1F64CCFB66AA}"/>
                </a:ext>
              </a:extLst>
            </p:cNvPr>
            <p:cNvCxnSpPr>
              <a:cxnSpLocks/>
            </p:cNvCxnSpPr>
            <p:nvPr/>
          </p:nvCxnSpPr>
          <p:spPr>
            <a:xfrm flipH="1">
              <a:off x="3626313" y="1285526"/>
              <a:ext cx="1" cy="1143000"/>
            </a:xfrm>
            <a:prstGeom prst="straightConnector1">
              <a:avLst/>
            </a:prstGeom>
            <a:ln w="28575">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8C994B6-7C2F-F075-3D43-96E676F8DCE0}"/>
                </a:ext>
              </a:extLst>
            </p:cNvPr>
            <p:cNvCxnSpPr>
              <a:cxnSpLocks/>
            </p:cNvCxnSpPr>
            <p:nvPr/>
          </p:nvCxnSpPr>
          <p:spPr>
            <a:xfrm>
              <a:off x="3871743" y="1429219"/>
              <a:ext cx="0" cy="1447331"/>
            </a:xfrm>
            <a:prstGeom prst="straightConnector1">
              <a:avLst/>
            </a:prstGeom>
            <a:ln w="28575">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9EB36AE-55DA-FC5B-F1F9-50F1DA812AA7}"/>
                </a:ext>
              </a:extLst>
            </p:cNvPr>
            <p:cNvCxnSpPr>
              <a:cxnSpLocks/>
            </p:cNvCxnSpPr>
            <p:nvPr/>
          </p:nvCxnSpPr>
          <p:spPr>
            <a:xfrm>
              <a:off x="4160463" y="2041327"/>
              <a:ext cx="0" cy="1902023"/>
            </a:xfrm>
            <a:prstGeom prst="straightConnector1">
              <a:avLst/>
            </a:prstGeom>
            <a:ln w="28575">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C23689B-345C-1FF8-07CE-F2FFC5E6C6B5}"/>
                </a:ext>
              </a:extLst>
            </p:cNvPr>
            <p:cNvCxnSpPr>
              <a:cxnSpLocks/>
            </p:cNvCxnSpPr>
            <p:nvPr/>
          </p:nvCxnSpPr>
          <p:spPr>
            <a:xfrm>
              <a:off x="3360063" y="1163772"/>
              <a:ext cx="0" cy="216579"/>
            </a:xfrm>
            <a:prstGeom prst="straightConnector1">
              <a:avLst/>
            </a:prstGeom>
            <a:ln w="28575">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803B5C-FA6C-A4BC-1F85-99D216EB30A1}"/>
                </a:ext>
              </a:extLst>
            </p:cNvPr>
            <p:cNvSpPr txBox="1"/>
            <p:nvPr/>
          </p:nvSpPr>
          <p:spPr>
            <a:xfrm rot="4229901">
              <a:off x="3217671" y="2651246"/>
              <a:ext cx="763158" cy="338554"/>
            </a:xfrm>
            <a:prstGeom prst="rect">
              <a:avLst/>
            </a:prstGeom>
            <a:noFill/>
          </p:spPr>
          <p:txBody>
            <a:bodyPr wrap="none" rtlCol="0">
              <a:spAutoFit/>
            </a:bodyPr>
            <a:lstStyle/>
            <a:p>
              <a:r>
                <a:rPr lang="en-BE" sz="1600" b="1" dirty="0">
                  <a:solidFill>
                    <a:srgbClr val="C00000"/>
                  </a:solidFill>
                  <a:latin typeface="+mn-lt"/>
                </a:rPr>
                <a:t>FCC-ee</a:t>
              </a:r>
            </a:p>
          </p:txBody>
        </p:sp>
        <p:sp>
          <p:nvSpPr>
            <p:cNvPr id="24" name="TextBox 23">
              <a:extLst>
                <a:ext uri="{FF2B5EF4-FFF2-40B4-BE49-F238E27FC236}">
                  <a16:creationId xmlns:a16="http://schemas.microsoft.com/office/drawing/2014/main" id="{840B2651-2F5E-165D-742A-007251DC268C}"/>
                </a:ext>
              </a:extLst>
            </p:cNvPr>
            <p:cNvSpPr txBox="1"/>
            <p:nvPr/>
          </p:nvSpPr>
          <p:spPr>
            <a:xfrm rot="4069841">
              <a:off x="3730874" y="1454987"/>
              <a:ext cx="751501" cy="355107"/>
            </a:xfrm>
            <a:prstGeom prst="rect">
              <a:avLst/>
            </a:prstGeom>
            <a:noFill/>
          </p:spPr>
          <p:txBody>
            <a:bodyPr wrap="square" rtlCol="0">
              <a:spAutoFit/>
            </a:bodyPr>
            <a:lstStyle/>
            <a:p>
              <a:r>
                <a:rPr lang="en-BE" sz="1600" b="1" dirty="0">
                  <a:solidFill>
                    <a:schemeClr val="accent6">
                      <a:lumMod val="75000"/>
                    </a:schemeClr>
                  </a:solidFill>
                  <a:latin typeface="+mn-lt"/>
                </a:rPr>
                <a:t>CERC</a:t>
              </a:r>
            </a:p>
          </p:txBody>
        </p:sp>
        <p:sp>
          <p:nvSpPr>
            <p:cNvPr id="4" name="TextBox 3">
              <a:extLst>
                <a:ext uri="{FF2B5EF4-FFF2-40B4-BE49-F238E27FC236}">
                  <a16:creationId xmlns:a16="http://schemas.microsoft.com/office/drawing/2014/main" id="{4C0A045A-6471-F5BA-FFC8-FC55E172B7A5}"/>
                </a:ext>
              </a:extLst>
            </p:cNvPr>
            <p:cNvSpPr txBox="1"/>
            <p:nvPr/>
          </p:nvSpPr>
          <p:spPr>
            <a:xfrm>
              <a:off x="5064233" y="1646244"/>
              <a:ext cx="3317768" cy="580184"/>
            </a:xfrm>
            <a:prstGeom prst="rect">
              <a:avLst/>
            </a:prstGeom>
            <a:solidFill>
              <a:schemeClr val="accent2">
                <a:lumMod val="20000"/>
                <a:lumOff val="80000"/>
              </a:schemeClr>
            </a:solidFill>
          </p:spPr>
          <p:txBody>
            <a:bodyPr wrap="square" rtlCol="0">
              <a:spAutoFit/>
            </a:bodyPr>
            <a:lstStyle/>
            <a:p>
              <a:pPr algn="r"/>
              <a:r>
                <a:rPr lang="en-GB" sz="1600" i="1" dirty="0">
                  <a:solidFill>
                    <a:srgbClr val="C00000"/>
                  </a:solidFill>
                  <a:latin typeface="+mn-lt"/>
                </a:rPr>
                <a:t>s</a:t>
              </a:r>
              <a:r>
                <a:rPr lang="en-BE" sz="1600" i="1" dirty="0">
                  <a:solidFill>
                    <a:srgbClr val="C00000"/>
                  </a:solidFill>
                  <a:latin typeface="+mn-lt"/>
                </a:rPr>
                <a:t>napshot of lots of work in progress</a:t>
              </a:r>
            </a:p>
            <a:p>
              <a:pPr algn="r"/>
              <a:r>
                <a:rPr lang="en-GB" sz="1200" i="1" dirty="0">
                  <a:solidFill>
                    <a:srgbClr val="C00000"/>
                  </a:solidFill>
                  <a:latin typeface="+mn-lt"/>
                </a:rPr>
                <a:t>f</a:t>
              </a:r>
              <a:r>
                <a:rPr lang="en-BE" sz="1200" i="1" dirty="0">
                  <a:solidFill>
                    <a:srgbClr val="C00000"/>
                  </a:solidFill>
                  <a:latin typeface="+mn-lt"/>
                </a:rPr>
                <a:t>ull scrutiny of ERL-based proposals yet to come</a:t>
              </a:r>
            </a:p>
          </p:txBody>
        </p:sp>
        <p:sp>
          <p:nvSpPr>
            <p:cNvPr id="11" name="TextBox 10">
              <a:extLst>
                <a:ext uri="{FF2B5EF4-FFF2-40B4-BE49-F238E27FC236}">
                  <a16:creationId xmlns:a16="http://schemas.microsoft.com/office/drawing/2014/main" id="{CD9C6A64-CE93-9EBB-AEFB-FC149FFD7073}"/>
                </a:ext>
              </a:extLst>
            </p:cNvPr>
            <p:cNvSpPr txBox="1"/>
            <p:nvPr/>
          </p:nvSpPr>
          <p:spPr>
            <a:xfrm>
              <a:off x="4389059" y="789565"/>
              <a:ext cx="3317768" cy="307777"/>
            </a:xfrm>
            <a:prstGeom prst="rect">
              <a:avLst/>
            </a:prstGeom>
            <a:noFill/>
          </p:spPr>
          <p:txBody>
            <a:bodyPr wrap="none" rtlCol="0">
              <a:spAutoFit/>
            </a:bodyPr>
            <a:lstStyle/>
            <a:p>
              <a:r>
                <a:rPr lang="en-BE" sz="1400" dirty="0">
                  <a:solidFill>
                    <a:srgbClr val="548235"/>
                  </a:solidFill>
                  <a:latin typeface="+mn-lt"/>
                </a:rPr>
                <a:t>CERC: ERL-based 100km e</a:t>
              </a:r>
              <a:r>
                <a:rPr lang="en-BE" sz="1400" baseline="30000" dirty="0">
                  <a:solidFill>
                    <a:srgbClr val="548235"/>
                  </a:solidFill>
                  <a:latin typeface="+mn-lt"/>
                </a:rPr>
                <a:t>+</a:t>
              </a:r>
              <a:r>
                <a:rPr lang="en-BE" sz="1400" dirty="0">
                  <a:solidFill>
                    <a:srgbClr val="548235"/>
                  </a:solidFill>
                  <a:latin typeface="+mn-lt"/>
                </a:rPr>
                <a:t>e</a:t>
              </a:r>
              <a:r>
                <a:rPr lang="en-BE" sz="1400" baseline="30000" dirty="0">
                  <a:solidFill>
                    <a:srgbClr val="548235"/>
                  </a:solidFill>
                  <a:latin typeface="+mn-lt"/>
                </a:rPr>
                <a:t>-</a:t>
              </a:r>
              <a:r>
                <a:rPr lang="en-BE" sz="1400" dirty="0">
                  <a:solidFill>
                    <a:srgbClr val="548235"/>
                  </a:solidFill>
                  <a:latin typeface="+mn-lt"/>
                </a:rPr>
                <a:t> Higgs Factory</a:t>
              </a:r>
            </a:p>
          </p:txBody>
        </p:sp>
        <p:cxnSp>
          <p:nvCxnSpPr>
            <p:cNvPr id="15" name="Straight Arrow Connector 14">
              <a:extLst>
                <a:ext uri="{FF2B5EF4-FFF2-40B4-BE49-F238E27FC236}">
                  <a16:creationId xmlns:a16="http://schemas.microsoft.com/office/drawing/2014/main" id="{4EECC086-452D-44FE-481C-4D69DC893FAB}"/>
                </a:ext>
              </a:extLst>
            </p:cNvPr>
            <p:cNvCxnSpPr>
              <a:cxnSpLocks/>
            </p:cNvCxnSpPr>
            <p:nvPr/>
          </p:nvCxnSpPr>
          <p:spPr>
            <a:xfrm flipV="1">
              <a:off x="4267200" y="1040547"/>
              <a:ext cx="209838" cy="381857"/>
            </a:xfrm>
            <a:prstGeom prst="straightConnector1">
              <a:avLst/>
            </a:prstGeom>
            <a:ln w="28575">
              <a:solidFill>
                <a:srgbClr val="548235"/>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Rounded Rectangle 38">
            <a:extLst>
              <a:ext uri="{FF2B5EF4-FFF2-40B4-BE49-F238E27FC236}">
                <a16:creationId xmlns:a16="http://schemas.microsoft.com/office/drawing/2014/main" id="{B1A9E120-0544-F94E-E46B-B19F2783261C}"/>
              </a:ext>
            </a:extLst>
          </p:cNvPr>
          <p:cNvSpPr/>
          <p:nvPr/>
        </p:nvSpPr>
        <p:spPr>
          <a:xfrm>
            <a:off x="152401" y="984565"/>
            <a:ext cx="8839200" cy="3984326"/>
          </a:xfrm>
          <a:prstGeom prst="roundRect">
            <a:avLst>
              <a:gd name="adj" fmla="val 5891"/>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038788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8076C6-53D0-9F9D-12FE-FB56F5D34D5D}"/>
              </a:ext>
            </a:extLst>
          </p:cNvPr>
          <p:cNvSpPr txBox="1"/>
          <p:nvPr/>
        </p:nvSpPr>
        <p:spPr>
          <a:xfrm>
            <a:off x="152400" y="49709"/>
            <a:ext cx="8839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1" u="none" strike="noStrike" kern="1200" cap="none" spc="0" normalizeH="0" baseline="0" noProof="0" dirty="0" err="1">
                <a:ln>
                  <a:noFill/>
                </a:ln>
                <a:solidFill>
                  <a:srgbClr val="FF0000"/>
                </a:solidFill>
                <a:effectLst/>
                <a:uLnTx/>
                <a:uFillTx/>
                <a:latin typeface="Calibri"/>
                <a:ea typeface="ＭＳ Ｐゴシック" charset="0"/>
              </a:rPr>
              <a:t>iSAS</a:t>
            </a:r>
            <a:r>
              <a:rPr kumimoji="0" lang="en-GB" sz="2400" b="1" i="1" u="none" strike="noStrike" kern="1200" cap="none" spc="0" normalizeH="0" baseline="0" noProof="0" dirty="0">
                <a:ln>
                  <a:noFill/>
                </a:ln>
                <a:solidFill>
                  <a:srgbClr val="FF0000"/>
                </a:solidFill>
                <a:effectLst/>
                <a:uLnTx/>
                <a:uFillTx/>
                <a:latin typeface="Calibri"/>
                <a:ea typeface="ＭＳ Ｐゴシック" charset="0"/>
              </a:rPr>
              <a:t> organisation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2400" b="1" i="0" u="none" strike="noStrike" kern="1200" cap="none" spc="0" normalizeH="0" baseline="0" noProof="0" dirty="0">
              <a:ln>
                <a:noFill/>
              </a:ln>
              <a:solidFill>
                <a:srgbClr val="0070C0"/>
              </a:solidFill>
              <a:effectLst/>
              <a:uLnTx/>
              <a:uFillTx/>
              <a:latin typeface="Calibri"/>
              <a:ea typeface="ＭＳ Ｐゴシック" charset="0"/>
            </a:endParaRPr>
          </a:p>
        </p:txBody>
      </p:sp>
      <p:sp>
        <p:nvSpPr>
          <p:cNvPr id="15" name="TextBox 14">
            <a:extLst>
              <a:ext uri="{FF2B5EF4-FFF2-40B4-BE49-F238E27FC236}">
                <a16:creationId xmlns:a16="http://schemas.microsoft.com/office/drawing/2014/main" id="{42ADCB40-B9D4-D3A4-5E2A-D1956DF03434}"/>
              </a:ext>
            </a:extLst>
          </p:cNvPr>
          <p:cNvSpPr txBox="1"/>
          <p:nvPr/>
        </p:nvSpPr>
        <p:spPr>
          <a:xfrm>
            <a:off x="152400" y="557540"/>
            <a:ext cx="8763000" cy="584775"/>
          </a:xfrm>
          <a:prstGeom prst="rect">
            <a:avLst/>
          </a:prstGeom>
          <a:noFill/>
        </p:spPr>
        <p:txBody>
          <a:bodyPr wrap="square" rtlCol="0">
            <a:spAutoFit/>
          </a:bodyPr>
          <a:lstStyle/>
          <a:p>
            <a:pPr algn="ctr"/>
            <a:r>
              <a:rPr lang="en-GB" dirty="0">
                <a:solidFill>
                  <a:srgbClr val="0070C0"/>
                </a:solidFill>
                <a:latin typeface="+mn-lt"/>
              </a:rPr>
              <a:t>Spread over 4 years: ∼1000 person-months of researchers and ∼12.6M EUR </a:t>
            </a:r>
          </a:p>
          <a:p>
            <a:pPr algn="ctr"/>
            <a:r>
              <a:rPr lang="en-GB" sz="1400" i="1" dirty="0">
                <a:solidFill>
                  <a:srgbClr val="0070C0"/>
                </a:solidFill>
                <a:latin typeface="+mn-lt"/>
              </a:rPr>
              <a:t>(of which 5M EUR is requested to Horizon Europe)</a:t>
            </a:r>
            <a:endParaRPr lang="en-BE" sz="1400" i="1" dirty="0">
              <a:solidFill>
                <a:srgbClr val="0070C0"/>
              </a:solidFill>
              <a:latin typeface="+mn-lt"/>
            </a:endParaRPr>
          </a:p>
        </p:txBody>
      </p:sp>
      <p:pic>
        <p:nvPicPr>
          <p:cNvPr id="4" name="Picture 2" descr="Geant4 : perfectionnement">
            <a:extLst>
              <a:ext uri="{FF2B5EF4-FFF2-40B4-BE49-F238E27FC236}">
                <a16:creationId xmlns:a16="http://schemas.microsoft.com/office/drawing/2014/main" id="{BA8B9FF4-4BEB-96C0-2750-5592D4F15B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7630"/>
          <a:stretch/>
        </p:blipFill>
        <p:spPr bwMode="auto">
          <a:xfrm>
            <a:off x="4996434" y="3569720"/>
            <a:ext cx="1328348" cy="74937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A97AF03B-0B8C-B820-E2F0-E450D4F49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79" y="3378495"/>
            <a:ext cx="1752600" cy="9736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266F3EA-074D-3D83-EFEC-189DCF8B5CA7}"/>
              </a:ext>
            </a:extLst>
          </p:cNvPr>
          <p:cNvSpPr txBox="1"/>
          <p:nvPr/>
        </p:nvSpPr>
        <p:spPr>
          <a:xfrm>
            <a:off x="228600" y="4552950"/>
            <a:ext cx="8686800" cy="461665"/>
          </a:xfrm>
          <a:prstGeom prst="rect">
            <a:avLst/>
          </a:prstGeom>
          <a:noFill/>
        </p:spPr>
        <p:txBody>
          <a:bodyPr wrap="square" rtlCol="0">
            <a:spAutoFit/>
          </a:bodyPr>
          <a:lstStyle/>
          <a:p>
            <a:pPr algn="ctr"/>
            <a:r>
              <a:rPr lang="en-GB" sz="1200" dirty="0">
                <a:solidFill>
                  <a:srgbClr val="0070C0"/>
                </a:solidFill>
                <a:effectLst/>
                <a:latin typeface="Helvetica" pitchFamily="2" charset="0"/>
              </a:rPr>
              <a:t>+ industrial companies: </a:t>
            </a:r>
            <a:r>
              <a:rPr lang="en-GB" sz="1200" i="1" dirty="0">
                <a:effectLst/>
                <a:latin typeface="Helvetica" pitchFamily="2" charset="0"/>
              </a:rPr>
              <a:t>ACS Accelerators and Cryogenic Systems </a:t>
            </a:r>
            <a:r>
              <a:rPr lang="en-GB" sz="1200" dirty="0">
                <a:effectLst/>
                <a:latin typeface="Helvetica" pitchFamily="2" charset="0"/>
              </a:rPr>
              <a:t>(France), </a:t>
            </a:r>
            <a:r>
              <a:rPr lang="en-GB" sz="1200" i="1" dirty="0">
                <a:effectLst/>
                <a:latin typeface="Helvetica" pitchFamily="2" charset="0"/>
              </a:rPr>
              <a:t>RI Research Instruments GmbH </a:t>
            </a:r>
            <a:r>
              <a:rPr lang="en-GB" sz="1200" dirty="0">
                <a:effectLst/>
                <a:latin typeface="Helvetica" pitchFamily="2" charset="0"/>
              </a:rPr>
              <a:t>(Germany), </a:t>
            </a:r>
            <a:r>
              <a:rPr lang="en-GB" sz="1200" i="1" dirty="0" err="1">
                <a:effectLst/>
                <a:latin typeface="Helvetica" pitchFamily="2" charset="0"/>
              </a:rPr>
              <a:t>Cryoelectra</a:t>
            </a:r>
            <a:r>
              <a:rPr lang="en-GB" sz="1200" i="1" dirty="0">
                <a:effectLst/>
                <a:latin typeface="Helvetica" pitchFamily="2" charset="0"/>
              </a:rPr>
              <a:t> GmbH </a:t>
            </a:r>
            <a:r>
              <a:rPr lang="en-GB" sz="1200" dirty="0">
                <a:effectLst/>
                <a:latin typeface="Helvetica" pitchFamily="2" charset="0"/>
              </a:rPr>
              <a:t>(Germany), </a:t>
            </a:r>
            <a:r>
              <a:rPr lang="en-GB" sz="1200" i="1" dirty="0">
                <a:effectLst/>
                <a:latin typeface="Helvetica" pitchFamily="2" charset="0"/>
              </a:rPr>
              <a:t>TFE Thin Film equipment </a:t>
            </a:r>
            <a:r>
              <a:rPr lang="en-GB" sz="1200" i="1" dirty="0" err="1">
                <a:effectLst/>
                <a:latin typeface="Helvetica" pitchFamily="2" charset="0"/>
              </a:rPr>
              <a:t>srl</a:t>
            </a:r>
            <a:r>
              <a:rPr lang="en-GB" sz="1200" i="1" dirty="0">
                <a:effectLst/>
                <a:latin typeface="Helvetica" pitchFamily="2" charset="0"/>
              </a:rPr>
              <a:t> </a:t>
            </a:r>
            <a:r>
              <a:rPr lang="en-GB" sz="1200" dirty="0">
                <a:effectLst/>
                <a:latin typeface="Helvetica" pitchFamily="2" charset="0"/>
              </a:rPr>
              <a:t>(Italy), </a:t>
            </a:r>
            <a:r>
              <a:rPr lang="en-GB" sz="1200" i="1" dirty="0" err="1">
                <a:effectLst/>
                <a:latin typeface="Helvetica" pitchFamily="2" charset="0"/>
              </a:rPr>
              <a:t>Zanon</a:t>
            </a:r>
            <a:r>
              <a:rPr lang="en-GB" sz="1200" i="1" dirty="0">
                <a:effectLst/>
                <a:latin typeface="Helvetica" pitchFamily="2" charset="0"/>
              </a:rPr>
              <a:t> Research </a:t>
            </a:r>
            <a:r>
              <a:rPr lang="en-GB" sz="1200" dirty="0">
                <a:effectLst/>
                <a:latin typeface="Helvetica" pitchFamily="2" charset="0"/>
              </a:rPr>
              <a:t>(Italy), </a:t>
            </a:r>
            <a:r>
              <a:rPr lang="en-GB" sz="1200" i="1" dirty="0" err="1">
                <a:effectLst/>
                <a:latin typeface="Helvetica" pitchFamily="2" charset="0"/>
              </a:rPr>
              <a:t>EuclidTechLab</a:t>
            </a:r>
            <a:r>
              <a:rPr lang="en-GB" sz="1200" dirty="0">
                <a:effectLst/>
                <a:latin typeface="Helvetica" pitchFamily="2" charset="0"/>
              </a:rPr>
              <a:t> (USA)</a:t>
            </a:r>
          </a:p>
        </p:txBody>
      </p:sp>
      <p:pic>
        <p:nvPicPr>
          <p:cNvPr id="3076" name="Picture 4" descr="Home | ESS">
            <a:extLst>
              <a:ext uri="{FF2B5EF4-FFF2-40B4-BE49-F238E27FC236}">
                <a16:creationId xmlns:a16="http://schemas.microsoft.com/office/drawing/2014/main" id="{C8F39E8E-798C-6AC3-B018-F24E1AECAC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453926"/>
            <a:ext cx="2019360" cy="107874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8876D199-B400-E761-1E80-F8A42E78FF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919" y="1219200"/>
            <a:ext cx="11239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BB618607-0ED5-9CFC-EDCE-B48AD243F0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4096" y="3421348"/>
            <a:ext cx="104775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420A52DB-8C93-CDE7-6430-59CC25687A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1176" y="2358370"/>
            <a:ext cx="1068503" cy="87202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elmholtz-Zentrum Berlin - Wikipedia">
            <a:extLst>
              <a:ext uri="{FF2B5EF4-FFF2-40B4-BE49-F238E27FC236}">
                <a16:creationId xmlns:a16="http://schemas.microsoft.com/office/drawing/2014/main" id="{483D2BCB-8246-F608-4DB0-23092E5D8D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1376239"/>
            <a:ext cx="2019360" cy="69345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35632906-831B-F115-1ABC-32C7934555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1265877"/>
            <a:ext cx="1068503" cy="105934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UKRI+logo - Z-arts">
            <a:extLst>
              <a:ext uri="{FF2B5EF4-FFF2-40B4-BE49-F238E27FC236}">
                <a16:creationId xmlns:a16="http://schemas.microsoft.com/office/drawing/2014/main" id="{D59DB096-A1AC-66DD-0028-AB79B6441A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3671" y="1410023"/>
            <a:ext cx="2133600" cy="62896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ome | Lancaster University">
            <a:extLst>
              <a:ext uri="{FF2B5EF4-FFF2-40B4-BE49-F238E27FC236}">
                <a16:creationId xmlns:a16="http://schemas.microsoft.com/office/drawing/2014/main" id="{35274383-D6E8-54CA-0F7E-83305FF6D6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7000" y="2637556"/>
            <a:ext cx="2133600" cy="68426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171369F4-DCE7-6B4F-31BD-5600447F68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81600" y="2320162"/>
            <a:ext cx="2028326" cy="973667"/>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a:extLst>
              <a:ext uri="{FF2B5EF4-FFF2-40B4-BE49-F238E27FC236}">
                <a16:creationId xmlns:a16="http://schemas.microsoft.com/office/drawing/2014/main" id="{06443583-3471-6596-410B-6A444F20DF4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8300" y="3546036"/>
            <a:ext cx="1887217" cy="84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927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32088AA-2BA6-3772-2972-027E8ABB0239}"/>
              </a:ext>
            </a:extLst>
          </p:cNvPr>
          <p:cNvGrpSpPr/>
          <p:nvPr/>
        </p:nvGrpSpPr>
        <p:grpSpPr>
          <a:xfrm>
            <a:off x="76200" y="209550"/>
            <a:ext cx="8910916" cy="4876800"/>
            <a:chOff x="76200" y="209550"/>
            <a:chExt cx="8910916" cy="4876800"/>
          </a:xfrm>
        </p:grpSpPr>
        <p:grpSp>
          <p:nvGrpSpPr>
            <p:cNvPr id="30" name="Group 29">
              <a:extLst>
                <a:ext uri="{FF2B5EF4-FFF2-40B4-BE49-F238E27FC236}">
                  <a16:creationId xmlns:a16="http://schemas.microsoft.com/office/drawing/2014/main" id="{C1EC7732-748C-E0F3-9C5F-BBD5F315238F}"/>
                </a:ext>
              </a:extLst>
            </p:cNvPr>
            <p:cNvGrpSpPr/>
            <p:nvPr/>
          </p:nvGrpSpPr>
          <p:grpSpPr>
            <a:xfrm>
              <a:off x="76200" y="209550"/>
              <a:ext cx="8910916" cy="4876800"/>
              <a:chOff x="233084" y="340243"/>
              <a:chExt cx="8910916" cy="4876800"/>
            </a:xfrm>
          </p:grpSpPr>
          <p:sp>
            <p:nvSpPr>
              <p:cNvPr id="52" name="Freeform 51">
                <a:extLst>
                  <a:ext uri="{FF2B5EF4-FFF2-40B4-BE49-F238E27FC236}">
                    <a16:creationId xmlns:a16="http://schemas.microsoft.com/office/drawing/2014/main" id="{C119556F-30B6-B1A8-91B7-9535E17DBD92}"/>
                  </a:ext>
                </a:extLst>
              </p:cNvPr>
              <p:cNvSpPr/>
              <p:nvPr/>
            </p:nvSpPr>
            <p:spPr>
              <a:xfrm>
                <a:off x="233084" y="340243"/>
                <a:ext cx="8910916" cy="4876800"/>
              </a:xfrm>
              <a:custGeom>
                <a:avLst/>
                <a:gdLst>
                  <a:gd name="connsiteX0" fmla="*/ 2537638 w 8498959"/>
                  <a:gd name="connsiteY0" fmla="*/ 0 h 4742121"/>
                  <a:gd name="connsiteX1" fmla="*/ 6103089 w 8498959"/>
                  <a:gd name="connsiteY1" fmla="*/ 14177 h 4742121"/>
                  <a:gd name="connsiteX2" fmla="*/ 6103089 w 8498959"/>
                  <a:gd name="connsiteY2" fmla="*/ 1006549 h 4742121"/>
                  <a:gd name="connsiteX3" fmla="*/ 8477693 w 8498959"/>
                  <a:gd name="connsiteY3" fmla="*/ 1013637 h 4742121"/>
                  <a:gd name="connsiteX4" fmla="*/ 8498959 w 8498959"/>
                  <a:gd name="connsiteY4" fmla="*/ 4742121 h 4742121"/>
                  <a:gd name="connsiteX5" fmla="*/ 0 w 8498959"/>
                  <a:gd name="connsiteY5" fmla="*/ 4735032 h 4742121"/>
                  <a:gd name="connsiteX6" fmla="*/ 7089 w 8498959"/>
                  <a:gd name="connsiteY6" fmla="*/ 1027814 h 4742121"/>
                  <a:gd name="connsiteX7" fmla="*/ 2537638 w 8498959"/>
                  <a:gd name="connsiteY7" fmla="*/ 1034902 h 4742121"/>
                  <a:gd name="connsiteX8" fmla="*/ 2537638 w 8498959"/>
                  <a:gd name="connsiteY8" fmla="*/ 0 h 474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8959" h="4742121">
                    <a:moveTo>
                      <a:pt x="2537638" y="0"/>
                    </a:moveTo>
                    <a:lnTo>
                      <a:pt x="6103089" y="14177"/>
                    </a:lnTo>
                    <a:lnTo>
                      <a:pt x="6103089" y="1006549"/>
                    </a:lnTo>
                    <a:lnTo>
                      <a:pt x="8477693" y="1013637"/>
                    </a:lnTo>
                    <a:lnTo>
                      <a:pt x="8498959" y="4742121"/>
                    </a:lnTo>
                    <a:lnTo>
                      <a:pt x="0" y="4735032"/>
                    </a:lnTo>
                    <a:lnTo>
                      <a:pt x="7089" y="1027814"/>
                    </a:lnTo>
                    <a:lnTo>
                      <a:pt x="2537638" y="1034902"/>
                    </a:lnTo>
                    <a:lnTo>
                      <a:pt x="2537638" y="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BE" dirty="0">
                  <a:solidFill>
                    <a:prstClr val="white"/>
                  </a:solidFill>
                  <a:latin typeface="Calibri" panose="020F0502020204030204"/>
                </a:endParaRPr>
              </a:p>
            </p:txBody>
          </p:sp>
          <p:sp>
            <p:nvSpPr>
              <p:cNvPr id="17" name="TextBox 16">
                <a:extLst>
                  <a:ext uri="{FF2B5EF4-FFF2-40B4-BE49-F238E27FC236}">
                    <a16:creationId xmlns:a16="http://schemas.microsoft.com/office/drawing/2014/main" id="{5921E949-45BF-79B8-99CC-8C9D13B689BD}"/>
                  </a:ext>
                </a:extLst>
              </p:cNvPr>
              <p:cNvSpPr txBox="1"/>
              <p:nvPr/>
            </p:nvSpPr>
            <p:spPr>
              <a:xfrm>
                <a:off x="7319684" y="2879428"/>
                <a:ext cx="1683538" cy="307777"/>
              </a:xfrm>
              <a:prstGeom prst="rect">
                <a:avLst/>
              </a:prstGeom>
              <a:noFill/>
            </p:spPr>
            <p:txBody>
              <a:bodyPr wrap="none" rtlCol="0">
                <a:spAutoFit/>
              </a:bodyPr>
              <a:lstStyle/>
              <a:p>
                <a:pPr defTabSz="685800" fontAlgn="auto">
                  <a:spcBef>
                    <a:spcPts val="0"/>
                  </a:spcBef>
                  <a:spcAft>
                    <a:spcPts val="0"/>
                  </a:spcAft>
                </a:pPr>
                <a:r>
                  <a:rPr lang="en-BE" sz="1400" dirty="0">
                    <a:solidFill>
                      <a:srgbClr val="70AD47">
                        <a:lumMod val="75000"/>
                      </a:srgbClr>
                    </a:solidFill>
                    <a:latin typeface="Calibri" panose="020F0502020204030204"/>
                    <a:ea typeface="+mn-ea"/>
                    <a:cs typeface="+mn-cs"/>
                  </a:rPr>
                  <a:t>Societal Impact WP8</a:t>
                </a:r>
              </a:p>
            </p:txBody>
          </p:sp>
          <p:sp>
            <p:nvSpPr>
              <p:cNvPr id="20" name="Rectangle 19">
                <a:extLst>
                  <a:ext uri="{FF2B5EF4-FFF2-40B4-BE49-F238E27FC236}">
                    <a16:creationId xmlns:a16="http://schemas.microsoft.com/office/drawing/2014/main" id="{63776891-01D7-F0F6-3055-4C0995C7AFEA}"/>
                  </a:ext>
                </a:extLst>
              </p:cNvPr>
              <p:cNvSpPr/>
              <p:nvPr/>
            </p:nvSpPr>
            <p:spPr>
              <a:xfrm>
                <a:off x="533400" y="438150"/>
                <a:ext cx="1981200" cy="799350"/>
              </a:xfrm>
              <a:prstGeom prst="rect">
                <a:avLst/>
              </a:prstGeom>
              <a:solidFill>
                <a:schemeClr val="accent1">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BE" dirty="0">
                    <a:solidFill>
                      <a:srgbClr val="002060"/>
                    </a:solidFill>
                    <a:latin typeface="Calibri" panose="020F0502020204030204"/>
                  </a:rPr>
                  <a:t>Governing Board</a:t>
                </a:r>
              </a:p>
              <a:p>
                <a:pPr algn="ctr" defTabSz="685800" fontAlgn="auto">
                  <a:spcBef>
                    <a:spcPts val="0"/>
                  </a:spcBef>
                  <a:spcAft>
                    <a:spcPts val="0"/>
                  </a:spcAft>
                </a:pPr>
                <a:r>
                  <a:rPr lang="en-BE" sz="800" dirty="0">
                    <a:solidFill>
                      <a:srgbClr val="002060"/>
                    </a:solidFill>
                    <a:latin typeface="Calibri" panose="020F0502020204030204"/>
                  </a:rPr>
                  <a:t>Chair: Dave Newbold (STFC)</a:t>
                </a:r>
              </a:p>
              <a:p>
                <a:pPr algn="ctr" defTabSz="685800" fontAlgn="auto">
                  <a:spcBef>
                    <a:spcPts val="0"/>
                  </a:spcBef>
                  <a:spcAft>
                    <a:spcPts val="0"/>
                  </a:spcAft>
                </a:pPr>
                <a:r>
                  <a:rPr lang="en-BE" sz="800" i="1" dirty="0">
                    <a:solidFill>
                      <a:srgbClr val="002060"/>
                    </a:solidFill>
                    <a:latin typeface="Calibri" panose="020F0502020204030204"/>
                  </a:rPr>
                  <a:t>All (associate) partner institutes</a:t>
                </a:r>
              </a:p>
            </p:txBody>
          </p:sp>
          <p:sp>
            <p:nvSpPr>
              <p:cNvPr id="21" name="Rectangle 20">
                <a:extLst>
                  <a:ext uri="{FF2B5EF4-FFF2-40B4-BE49-F238E27FC236}">
                    <a16:creationId xmlns:a16="http://schemas.microsoft.com/office/drawing/2014/main" id="{D3F5C225-338B-BD29-9A1F-467B41B99EA3}"/>
                  </a:ext>
                </a:extLst>
              </p:cNvPr>
              <p:cNvSpPr/>
              <p:nvPr/>
            </p:nvSpPr>
            <p:spPr>
              <a:xfrm>
                <a:off x="6857999" y="438150"/>
                <a:ext cx="1981200" cy="799350"/>
              </a:xfrm>
              <a:prstGeom prst="rect">
                <a:avLst/>
              </a:prstGeom>
              <a:solidFill>
                <a:schemeClr val="accent1">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BE" dirty="0">
                    <a:solidFill>
                      <a:srgbClr val="002060"/>
                    </a:solidFill>
                    <a:latin typeface="Calibri" panose="020F0502020204030204"/>
                  </a:rPr>
                  <a:t>Advisory Board</a:t>
                </a:r>
              </a:p>
              <a:p>
                <a:pPr algn="ctr" defTabSz="685800" fontAlgn="auto">
                  <a:spcBef>
                    <a:spcPts val="0"/>
                  </a:spcBef>
                  <a:spcAft>
                    <a:spcPts val="0"/>
                  </a:spcAft>
                </a:pPr>
                <a:r>
                  <a:rPr lang="en-BE" sz="800" dirty="0">
                    <a:solidFill>
                      <a:srgbClr val="002060"/>
                    </a:solidFill>
                    <a:latin typeface="Calibri" panose="020F0502020204030204"/>
                  </a:rPr>
                  <a:t>Chair: Frederick Bordry (CERN)</a:t>
                </a:r>
                <a:endParaRPr lang="en-BE" sz="800" dirty="0">
                  <a:solidFill>
                    <a:srgbClr val="002060"/>
                  </a:solidFill>
                  <a:highlight>
                    <a:srgbClr val="FFFF00"/>
                  </a:highlight>
                  <a:latin typeface="Calibri" panose="020F0502020204030204"/>
                </a:endParaRPr>
              </a:p>
              <a:p>
                <a:pPr algn="ctr" defTabSz="685800" fontAlgn="auto">
                  <a:spcBef>
                    <a:spcPts val="0"/>
                  </a:spcBef>
                  <a:spcAft>
                    <a:spcPts val="0"/>
                  </a:spcAft>
                </a:pPr>
                <a:r>
                  <a:rPr lang="en-BE" sz="800" i="1" dirty="0">
                    <a:solidFill>
                      <a:srgbClr val="002060"/>
                    </a:solidFill>
                    <a:latin typeface="Calibri" panose="020F0502020204030204"/>
                  </a:rPr>
                  <a:t>International experts</a:t>
                </a:r>
              </a:p>
            </p:txBody>
          </p:sp>
          <p:cxnSp>
            <p:nvCxnSpPr>
              <p:cNvPr id="23" name="Straight Connector 22">
                <a:extLst>
                  <a:ext uri="{FF2B5EF4-FFF2-40B4-BE49-F238E27FC236}">
                    <a16:creationId xmlns:a16="http://schemas.microsoft.com/office/drawing/2014/main" id="{F221944E-6CC6-0E4E-FBB8-1AB6C445396E}"/>
                  </a:ext>
                </a:extLst>
              </p:cNvPr>
              <p:cNvCxnSpPr>
                <a:cxnSpLocks/>
                <a:stCxn id="20" idx="3"/>
              </p:cNvCxnSpPr>
              <p:nvPr/>
            </p:nvCxnSpPr>
            <p:spPr>
              <a:xfrm>
                <a:off x="2514601" y="837826"/>
                <a:ext cx="533405" cy="57667"/>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32A6156-A1F5-8C7C-31C6-DBC58D3DF215}"/>
                  </a:ext>
                </a:extLst>
              </p:cNvPr>
              <p:cNvCxnSpPr>
                <a:cxnSpLocks/>
                <a:endCxn id="21" idx="1"/>
              </p:cNvCxnSpPr>
              <p:nvPr/>
            </p:nvCxnSpPr>
            <p:spPr>
              <a:xfrm flipV="1">
                <a:off x="6476993" y="837826"/>
                <a:ext cx="381006" cy="57667"/>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8B9C18-5B91-22D8-C72B-571062135C40}"/>
                  </a:ext>
                </a:extLst>
              </p:cNvPr>
              <p:cNvCxnSpPr>
                <a:cxnSpLocks/>
              </p:cNvCxnSpPr>
              <p:nvPr/>
            </p:nvCxnSpPr>
            <p:spPr>
              <a:xfrm>
                <a:off x="4267200" y="1352834"/>
                <a:ext cx="0" cy="571965"/>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2581DF03-82DA-AE23-1ADD-520432266289}"/>
                  </a:ext>
                </a:extLst>
              </p:cNvPr>
              <p:cNvCxnSpPr>
                <a:cxnSpLocks/>
              </p:cNvCxnSpPr>
              <p:nvPr/>
            </p:nvCxnSpPr>
            <p:spPr>
              <a:xfrm>
                <a:off x="6248400" y="1633251"/>
                <a:ext cx="990600" cy="172698"/>
              </a:xfrm>
              <a:prstGeom prst="bentConnector3">
                <a:avLst>
                  <a:gd name="adj1" fmla="val 99927"/>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E896D584-E34B-8332-E8EF-8349DA034F57}"/>
                  </a:ext>
                </a:extLst>
              </p:cNvPr>
              <p:cNvCxnSpPr>
                <a:cxnSpLocks/>
              </p:cNvCxnSpPr>
              <p:nvPr/>
            </p:nvCxnSpPr>
            <p:spPr>
              <a:xfrm>
                <a:off x="5377203" y="1352835"/>
                <a:ext cx="871198" cy="280417"/>
              </a:xfrm>
              <a:prstGeom prst="bentConnector3">
                <a:avLst>
                  <a:gd name="adj1" fmla="val 4436"/>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96F506-80C8-488E-DB8F-112758E6CDAD}"/>
                  </a:ext>
                </a:extLst>
              </p:cNvPr>
              <p:cNvCxnSpPr>
                <a:cxnSpLocks/>
              </p:cNvCxnSpPr>
              <p:nvPr/>
            </p:nvCxnSpPr>
            <p:spPr>
              <a:xfrm>
                <a:off x="7239001" y="1805950"/>
                <a:ext cx="5317" cy="2177186"/>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1215F17-7CA7-A6E5-2B31-D871F1EA0B84}"/>
                  </a:ext>
                </a:extLst>
              </p:cNvPr>
              <p:cNvSpPr txBox="1"/>
              <p:nvPr/>
            </p:nvSpPr>
            <p:spPr>
              <a:xfrm>
                <a:off x="6466472" y="4400551"/>
                <a:ext cx="2677528" cy="461665"/>
              </a:xfrm>
              <a:prstGeom prst="rect">
                <a:avLst/>
              </a:prstGeom>
              <a:noFill/>
            </p:spPr>
            <p:txBody>
              <a:bodyPr wrap="none" rtlCol="0">
                <a:spAutoFit/>
              </a:bodyPr>
              <a:lstStyle/>
              <a:p>
                <a:pPr defTabSz="685800" fontAlgn="auto">
                  <a:spcBef>
                    <a:spcPts val="0"/>
                  </a:spcBef>
                  <a:spcAft>
                    <a:spcPts val="0"/>
                  </a:spcAft>
                </a:pPr>
                <a:r>
                  <a:rPr lang="en-BE" sz="2400" dirty="0">
                    <a:solidFill>
                      <a:prstClr val="black">
                        <a:lumMod val="65000"/>
                        <a:lumOff val="35000"/>
                      </a:prstClr>
                    </a:solidFill>
                    <a:latin typeface="Calibri" panose="020F0502020204030204"/>
                    <a:ea typeface="+mn-ea"/>
                    <a:cs typeface="+mn-cs"/>
                  </a:rPr>
                  <a:t>Steering Committee</a:t>
                </a:r>
              </a:p>
            </p:txBody>
          </p:sp>
          <p:sp>
            <p:nvSpPr>
              <p:cNvPr id="3" name="TextBox 2">
                <a:extLst>
                  <a:ext uri="{FF2B5EF4-FFF2-40B4-BE49-F238E27FC236}">
                    <a16:creationId xmlns:a16="http://schemas.microsoft.com/office/drawing/2014/main" id="{E7047B3F-FDE2-E946-0DC4-1A75D522737B}"/>
                  </a:ext>
                </a:extLst>
              </p:cNvPr>
              <p:cNvSpPr txBox="1"/>
              <p:nvPr/>
            </p:nvSpPr>
            <p:spPr>
              <a:xfrm>
                <a:off x="7391400" y="1803287"/>
                <a:ext cx="1550489" cy="307777"/>
              </a:xfrm>
              <a:prstGeom prst="rect">
                <a:avLst/>
              </a:prstGeom>
              <a:noFill/>
            </p:spPr>
            <p:txBody>
              <a:bodyPr wrap="none" rtlCol="0">
                <a:spAutoFit/>
              </a:bodyPr>
              <a:lstStyle/>
              <a:p>
                <a:pPr defTabSz="685800" fontAlgn="auto">
                  <a:spcBef>
                    <a:spcPts val="0"/>
                  </a:spcBef>
                  <a:spcAft>
                    <a:spcPts val="0"/>
                  </a:spcAft>
                </a:pPr>
                <a:r>
                  <a:rPr lang="en-BE" sz="1400" dirty="0">
                    <a:solidFill>
                      <a:srgbClr val="C04300"/>
                    </a:solidFill>
                    <a:latin typeface="Calibri" panose="020F0502020204030204"/>
                    <a:ea typeface="+mn-ea"/>
                    <a:cs typeface="+mn-cs"/>
                  </a:rPr>
                  <a:t>Management WP9</a:t>
                </a:r>
              </a:p>
            </p:txBody>
          </p:sp>
          <p:cxnSp>
            <p:nvCxnSpPr>
              <p:cNvPr id="10" name="Elbow Connector 9">
                <a:extLst>
                  <a:ext uri="{FF2B5EF4-FFF2-40B4-BE49-F238E27FC236}">
                    <a16:creationId xmlns:a16="http://schemas.microsoft.com/office/drawing/2014/main" id="{C78AC2C5-C4E3-D851-9780-C0107CA7A7D9}"/>
                  </a:ext>
                </a:extLst>
              </p:cNvPr>
              <p:cNvCxnSpPr>
                <a:cxnSpLocks/>
              </p:cNvCxnSpPr>
              <p:nvPr/>
            </p:nvCxnSpPr>
            <p:spPr>
              <a:xfrm>
                <a:off x="5253488" y="1352835"/>
                <a:ext cx="881859" cy="366766"/>
              </a:xfrm>
              <a:prstGeom prst="bentConnector3">
                <a:avLst>
                  <a:gd name="adj1" fmla="val 7611"/>
                </a:avLst>
              </a:prstGeom>
              <a:ln w="28575">
                <a:solidFill>
                  <a:srgbClr val="C043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2BA9530A-5B5B-7277-2067-EB81BFBF9670}"/>
                  </a:ext>
                </a:extLst>
              </p:cNvPr>
              <p:cNvCxnSpPr>
                <a:cxnSpLocks/>
              </p:cNvCxnSpPr>
              <p:nvPr/>
            </p:nvCxnSpPr>
            <p:spPr>
              <a:xfrm>
                <a:off x="6133190" y="1719601"/>
                <a:ext cx="1029611" cy="205199"/>
              </a:xfrm>
              <a:prstGeom prst="bentConnector3">
                <a:avLst>
                  <a:gd name="adj1" fmla="val 100172"/>
                </a:avLst>
              </a:prstGeom>
              <a:ln w="28575">
                <a:solidFill>
                  <a:srgbClr val="C043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A63A367-B1F6-2872-D42C-1C390639E62F}"/>
                  </a:ext>
                </a:extLst>
              </p:cNvPr>
              <p:cNvCxnSpPr>
                <a:cxnSpLocks/>
                <a:endCxn id="33" idx="1"/>
              </p:cNvCxnSpPr>
              <p:nvPr/>
            </p:nvCxnSpPr>
            <p:spPr>
              <a:xfrm>
                <a:off x="6133190" y="2280107"/>
                <a:ext cx="404166" cy="0"/>
              </a:xfrm>
              <a:prstGeom prst="line">
                <a:avLst/>
              </a:prstGeom>
              <a:ln w="28575">
                <a:solidFill>
                  <a:srgbClr val="C043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5388BA0-2218-87FA-A74A-377A5FA000BF}"/>
                  </a:ext>
                </a:extLst>
              </p:cNvPr>
              <p:cNvCxnSpPr>
                <a:cxnSpLocks/>
              </p:cNvCxnSpPr>
              <p:nvPr/>
            </p:nvCxnSpPr>
            <p:spPr>
              <a:xfrm flipH="1" flipV="1">
                <a:off x="7162800" y="1931756"/>
                <a:ext cx="1" cy="1362287"/>
              </a:xfrm>
              <a:prstGeom prst="line">
                <a:avLst/>
              </a:prstGeom>
              <a:ln w="28575">
                <a:solidFill>
                  <a:srgbClr val="C04300"/>
                </a:solidFill>
                <a:prstDash val="sys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C4B37F2-DF02-F475-E991-A26164F9B571}"/>
                  </a:ext>
                </a:extLst>
              </p:cNvPr>
              <p:cNvSpPr txBox="1"/>
              <p:nvPr/>
            </p:nvSpPr>
            <p:spPr>
              <a:xfrm>
                <a:off x="6537356" y="2064663"/>
                <a:ext cx="2449031" cy="430887"/>
              </a:xfrm>
              <a:prstGeom prst="rect">
                <a:avLst/>
              </a:prstGeom>
              <a:solidFill>
                <a:schemeClr val="accent2">
                  <a:lumMod val="20000"/>
                  <a:lumOff val="80000"/>
                </a:schemeClr>
              </a:solidFill>
              <a:ln w="28575">
                <a:solidFill>
                  <a:srgbClr val="C04300"/>
                </a:solidFill>
              </a:ln>
            </p:spPr>
            <p:txBody>
              <a:bodyPr wrap="square" rtlCol="0">
                <a:spAutoFit/>
              </a:bodyPr>
              <a:lstStyle/>
              <a:p>
                <a:pPr defTabSz="685800" fontAlgn="auto">
                  <a:spcBef>
                    <a:spcPts val="0"/>
                  </a:spcBef>
                  <a:spcAft>
                    <a:spcPts val="0"/>
                  </a:spcAft>
                </a:pPr>
                <a:r>
                  <a:rPr lang="en-BE" sz="1400" dirty="0">
                    <a:solidFill>
                      <a:srgbClr val="C04300"/>
                    </a:solidFill>
                    <a:latin typeface="Calibri" panose="020F0502020204030204"/>
                    <a:ea typeface="+mn-ea"/>
                    <a:cs typeface="+mn-cs"/>
                  </a:rPr>
                  <a:t>Coordination &amp; Management</a:t>
                </a:r>
              </a:p>
              <a:p>
                <a:pPr defTabSz="685800" fontAlgn="auto">
                  <a:spcBef>
                    <a:spcPts val="0"/>
                  </a:spcBef>
                  <a:spcAft>
                    <a:spcPts val="0"/>
                  </a:spcAft>
                </a:pPr>
                <a:r>
                  <a:rPr lang="en-BE" sz="800" dirty="0">
                    <a:solidFill>
                      <a:srgbClr val="C04300"/>
                    </a:solidFill>
                    <a:latin typeface="Calibri" panose="020F0502020204030204"/>
                    <a:ea typeface="+mn-ea"/>
                    <a:cs typeface="+mn-cs"/>
                  </a:rPr>
                  <a:t>CNRS team coordinated by Ketel Turzo (CNRS)</a:t>
                </a:r>
              </a:p>
            </p:txBody>
          </p:sp>
          <p:sp>
            <p:nvSpPr>
              <p:cNvPr id="37" name="TextBox 36">
                <a:extLst>
                  <a:ext uri="{FF2B5EF4-FFF2-40B4-BE49-F238E27FC236}">
                    <a16:creationId xmlns:a16="http://schemas.microsoft.com/office/drawing/2014/main" id="{389D8DB9-E10D-07FB-4AD2-566B8F5F752C}"/>
                  </a:ext>
                </a:extLst>
              </p:cNvPr>
              <p:cNvSpPr txBox="1"/>
              <p:nvPr/>
            </p:nvSpPr>
            <p:spPr>
              <a:xfrm>
                <a:off x="6542673" y="3141643"/>
                <a:ext cx="2438399" cy="954107"/>
              </a:xfrm>
              <a:prstGeom prst="rect">
                <a:avLst/>
              </a:prstGeom>
              <a:solidFill>
                <a:schemeClr val="accent6">
                  <a:lumMod val="20000"/>
                  <a:lumOff val="80000"/>
                </a:schemeClr>
              </a:solidFill>
              <a:ln w="28575">
                <a:solidFill>
                  <a:schemeClr val="accent6">
                    <a:lumMod val="75000"/>
                  </a:schemeClr>
                </a:solidFill>
              </a:ln>
            </p:spPr>
            <p:txBody>
              <a:bodyPr wrap="square" rtlCol="0">
                <a:spAutoFit/>
              </a:bodyPr>
              <a:lstStyle/>
              <a:p>
                <a:pPr defTabSz="685800" fontAlgn="auto">
                  <a:spcBef>
                    <a:spcPts val="0"/>
                  </a:spcBef>
                  <a:spcAft>
                    <a:spcPts val="0"/>
                  </a:spcAft>
                </a:pPr>
                <a:r>
                  <a:rPr lang="en-BE" sz="1200" dirty="0">
                    <a:solidFill>
                      <a:srgbClr val="70AD47">
                        <a:lumMod val="75000"/>
                      </a:srgbClr>
                    </a:solidFill>
                    <a:latin typeface="Calibri" panose="020F0502020204030204"/>
                    <a:ea typeface="+mn-ea"/>
                    <a:cs typeface="+mn-cs"/>
                  </a:rPr>
                  <a:t>Task#1: Training &amp; Early Career</a:t>
                </a:r>
                <a:endParaRPr lang="en-BE" sz="800" dirty="0">
                  <a:solidFill>
                    <a:srgbClr val="70AD47">
                      <a:lumMod val="75000"/>
                    </a:srgbClr>
                  </a:solidFill>
                  <a:latin typeface="Calibri" panose="020F0502020204030204"/>
                  <a:ea typeface="+mn-ea"/>
                  <a:cs typeface="+mn-cs"/>
                </a:endParaRPr>
              </a:p>
              <a:p>
                <a:pPr defTabSz="914378">
                  <a:defRPr/>
                </a:pPr>
                <a:r>
                  <a:rPr lang="en-BE" sz="1200" dirty="0">
                    <a:solidFill>
                      <a:srgbClr val="70AD47">
                        <a:lumMod val="75000"/>
                      </a:srgbClr>
                    </a:solidFill>
                    <a:latin typeface="Calibri"/>
                    <a:cs typeface="+mn-cs"/>
                  </a:rPr>
                  <a:t>Task#2: Outreach &amp; Dissemination</a:t>
                </a:r>
                <a:endParaRPr lang="en-BE" sz="800" dirty="0">
                  <a:solidFill>
                    <a:srgbClr val="70AD47">
                      <a:lumMod val="75000"/>
                    </a:srgbClr>
                  </a:solidFill>
                  <a:latin typeface="Calibri"/>
                  <a:cs typeface="+mn-cs"/>
                </a:endParaRPr>
              </a:p>
              <a:p>
                <a:pPr defTabSz="914378">
                  <a:defRPr/>
                </a:pPr>
                <a:r>
                  <a:rPr lang="en-BE" sz="1200" dirty="0">
                    <a:solidFill>
                      <a:srgbClr val="70AD47">
                        <a:lumMod val="75000"/>
                      </a:srgbClr>
                    </a:solidFill>
                    <a:latin typeface="Calibri"/>
                    <a:cs typeface="+mn-cs"/>
                  </a:rPr>
                  <a:t>Task#3: Diversity &amp; Equity</a:t>
                </a:r>
                <a:endParaRPr lang="en-BE" sz="800" dirty="0">
                  <a:solidFill>
                    <a:srgbClr val="70AD47">
                      <a:lumMod val="75000"/>
                    </a:srgbClr>
                  </a:solidFill>
                  <a:latin typeface="Calibri"/>
                  <a:cs typeface="+mn-cs"/>
                </a:endParaRPr>
              </a:p>
              <a:p>
                <a:pPr defTabSz="914378">
                  <a:defRPr/>
                </a:pPr>
                <a:r>
                  <a:rPr lang="en-BE" sz="1200" dirty="0">
                    <a:solidFill>
                      <a:srgbClr val="70AD47">
                        <a:lumMod val="75000"/>
                      </a:srgbClr>
                    </a:solidFill>
                    <a:latin typeface="Calibri"/>
                    <a:cs typeface="+mn-cs"/>
                  </a:rPr>
                  <a:t>Task#4: Open Science</a:t>
                </a:r>
              </a:p>
              <a:p>
                <a:pPr defTabSz="914378">
                  <a:defRPr/>
                </a:pPr>
                <a:r>
                  <a:rPr lang="en-BE" sz="800" dirty="0">
                    <a:solidFill>
                      <a:srgbClr val="70AD47">
                        <a:lumMod val="75000"/>
                      </a:srgbClr>
                    </a:solidFill>
                    <a:latin typeface="Calibri"/>
                    <a:cs typeface="+mn-cs"/>
                  </a:rPr>
                  <a:t>CNRS team coordinated by Ketel Turzo (CNRS)</a:t>
                </a:r>
              </a:p>
            </p:txBody>
          </p:sp>
          <p:sp>
            <p:nvSpPr>
              <p:cNvPr id="38" name="Rectangle 37">
                <a:extLst>
                  <a:ext uri="{FF2B5EF4-FFF2-40B4-BE49-F238E27FC236}">
                    <a16:creationId xmlns:a16="http://schemas.microsoft.com/office/drawing/2014/main" id="{61E8DECB-68A1-B100-3D2F-C9045AC993E0}"/>
                  </a:ext>
                </a:extLst>
              </p:cNvPr>
              <p:cNvSpPr/>
              <p:nvPr/>
            </p:nvSpPr>
            <p:spPr>
              <a:xfrm>
                <a:off x="326955" y="1857865"/>
                <a:ext cx="5921446" cy="3218400"/>
              </a:xfrm>
              <a:prstGeom prst="rect">
                <a:avLst/>
              </a:prstGeom>
              <a:solidFill>
                <a:schemeClr val="accent4">
                  <a:lumMod val="20000"/>
                  <a:lumOff val="8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BE">
                  <a:solidFill>
                    <a:prstClr val="white"/>
                  </a:solidFill>
                  <a:latin typeface="Calibri" panose="020F0502020204030204"/>
                </a:endParaRPr>
              </a:p>
            </p:txBody>
          </p:sp>
          <p:sp>
            <p:nvSpPr>
              <p:cNvPr id="39" name="Rounded Rectangle 38">
                <a:extLst>
                  <a:ext uri="{FF2B5EF4-FFF2-40B4-BE49-F238E27FC236}">
                    <a16:creationId xmlns:a16="http://schemas.microsoft.com/office/drawing/2014/main" id="{7371BC12-A024-791A-7AA9-BB90DC749C30}"/>
                  </a:ext>
                </a:extLst>
              </p:cNvPr>
              <p:cNvSpPr/>
              <p:nvPr/>
            </p:nvSpPr>
            <p:spPr>
              <a:xfrm>
                <a:off x="719410" y="2684074"/>
                <a:ext cx="5410200" cy="328200"/>
              </a:xfrm>
              <a:prstGeom prst="roundRect">
                <a:avLst/>
              </a:prstGeom>
              <a:solidFill>
                <a:schemeClr val="accent5">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defTabSz="685800" fontAlgn="auto">
                  <a:spcBef>
                    <a:spcPts val="0"/>
                  </a:spcBef>
                  <a:spcAft>
                    <a:spcPts val="0"/>
                  </a:spcAft>
                </a:pPr>
                <a:r>
                  <a:rPr lang="en-BE" sz="1350" dirty="0">
                    <a:solidFill>
                      <a:srgbClr val="0070C0"/>
                    </a:solidFill>
                    <a:latin typeface="Calibri" panose="020F0502020204030204"/>
                  </a:rPr>
                  <a:t>WP1 </a:t>
                </a:r>
                <a:r>
                  <a:rPr lang="en-BE" sz="900" dirty="0">
                    <a:solidFill>
                      <a:srgbClr val="0070C0"/>
                    </a:solidFill>
                    <a:latin typeface="Calibri" panose="020F0502020204030204"/>
                  </a:rPr>
                  <a:t>FE-FRT</a:t>
                </a:r>
                <a:r>
                  <a:rPr lang="en-BE" sz="1350" dirty="0">
                    <a:solidFill>
                      <a:srgbClr val="0070C0"/>
                    </a:solidFill>
                    <a:latin typeface="Calibri" panose="020F0502020204030204"/>
                  </a:rPr>
                  <a:t>	</a:t>
                </a:r>
                <a:r>
                  <a:rPr lang="en-BE" dirty="0">
                    <a:solidFill>
                      <a:srgbClr val="0070C0"/>
                    </a:solidFill>
                    <a:latin typeface="Calibri" panose="020F0502020204030204"/>
                  </a:rPr>
                  <a:t>	     		  	</a:t>
                </a:r>
                <a:r>
                  <a:rPr lang="en-BE" sz="800" dirty="0">
                    <a:solidFill>
                      <a:srgbClr val="0070C0"/>
                    </a:solidFill>
                    <a:latin typeface="Calibri" panose="020F0502020204030204"/>
                  </a:rPr>
                  <a:t>                     Axel Neumann</a:t>
                </a:r>
                <a:r>
                  <a:rPr lang="en-BE" dirty="0">
                    <a:solidFill>
                      <a:srgbClr val="0070C0"/>
                    </a:solidFill>
                    <a:latin typeface="Calibri" panose="020F0502020204030204"/>
                  </a:rPr>
                  <a:t> </a:t>
                </a:r>
                <a:r>
                  <a:rPr lang="en-BE" sz="800" dirty="0">
                    <a:solidFill>
                      <a:srgbClr val="0070C0"/>
                    </a:solidFill>
                    <a:latin typeface="Calibri" panose="020F0502020204030204"/>
                  </a:rPr>
                  <a:t>(HZB)</a:t>
                </a:r>
                <a:endParaRPr lang="en-BE" sz="1100" dirty="0">
                  <a:solidFill>
                    <a:srgbClr val="0070C0"/>
                  </a:solidFill>
                  <a:latin typeface="Calibri" panose="020F0502020204030204"/>
                </a:endParaRPr>
              </a:p>
            </p:txBody>
          </p:sp>
          <p:cxnSp>
            <p:nvCxnSpPr>
              <p:cNvPr id="11" name="Straight Connector 10">
                <a:extLst>
                  <a:ext uri="{FF2B5EF4-FFF2-40B4-BE49-F238E27FC236}">
                    <a16:creationId xmlns:a16="http://schemas.microsoft.com/office/drawing/2014/main" id="{E6993E9A-8D3D-B3C5-0DFA-AE483B575C08}"/>
                  </a:ext>
                </a:extLst>
              </p:cNvPr>
              <p:cNvCxnSpPr>
                <a:cxnSpLocks/>
              </p:cNvCxnSpPr>
              <p:nvPr/>
            </p:nvCxnSpPr>
            <p:spPr>
              <a:xfrm>
                <a:off x="2514601" y="666750"/>
                <a:ext cx="4343399" cy="0"/>
              </a:xfrm>
              <a:prstGeom prst="line">
                <a:avLst/>
              </a:prstGeom>
              <a:ln w="28575">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73A6630-70BD-957E-D87D-8FE8FC6A60CA}"/>
                  </a:ext>
                </a:extLst>
              </p:cNvPr>
              <p:cNvSpPr/>
              <p:nvPr/>
            </p:nvSpPr>
            <p:spPr>
              <a:xfrm>
                <a:off x="3048005" y="438150"/>
                <a:ext cx="3428988" cy="1046687"/>
              </a:xfrm>
              <a:prstGeom prst="rect">
                <a:avLst/>
              </a:prstGeom>
              <a:solidFill>
                <a:schemeClr val="accent1">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BE" sz="500" dirty="0">
                  <a:solidFill>
                    <a:srgbClr val="002060"/>
                  </a:solidFill>
                  <a:latin typeface="Calibri" panose="020F0502020204030204"/>
                </a:endParaRPr>
              </a:p>
              <a:p>
                <a:pPr algn="ctr" defTabSz="685800" fontAlgn="auto">
                  <a:spcBef>
                    <a:spcPts val="0"/>
                  </a:spcBef>
                  <a:spcAft>
                    <a:spcPts val="0"/>
                  </a:spcAft>
                </a:pPr>
                <a:r>
                  <a:rPr lang="en-BE" dirty="0">
                    <a:solidFill>
                      <a:srgbClr val="002060"/>
                    </a:solidFill>
                    <a:latin typeface="Calibri" panose="020F0502020204030204"/>
                  </a:rPr>
                  <a:t>Coordination Panel</a:t>
                </a:r>
              </a:p>
              <a:p>
                <a:pPr algn="ctr" defTabSz="685800" fontAlgn="auto">
                  <a:spcBef>
                    <a:spcPts val="0"/>
                  </a:spcBef>
                  <a:spcAft>
                    <a:spcPts val="0"/>
                  </a:spcAft>
                </a:pPr>
                <a:r>
                  <a:rPr lang="en-BE" sz="800" dirty="0">
                    <a:solidFill>
                      <a:srgbClr val="002060"/>
                    </a:solidFill>
                    <a:latin typeface="Calibri" panose="020F0502020204030204"/>
                  </a:rPr>
                  <a:t>Scientific Coordinator: Jorgen D’Hondt (Uni Brussels)</a:t>
                </a:r>
              </a:p>
              <a:p>
                <a:pPr algn="ctr" defTabSz="685800" fontAlgn="auto">
                  <a:spcBef>
                    <a:spcPts val="0"/>
                  </a:spcBef>
                  <a:spcAft>
                    <a:spcPts val="0"/>
                  </a:spcAft>
                </a:pPr>
                <a:r>
                  <a:rPr lang="en-BE" sz="800" dirty="0">
                    <a:solidFill>
                      <a:srgbClr val="002060"/>
                    </a:solidFill>
                    <a:latin typeface="Calibri" panose="020F0502020204030204"/>
                  </a:rPr>
                  <a:t>Deputy Scientific Coordinators: Giovanni Bisoffi (INFN) &amp; Jens Knobloch (HZB)</a:t>
                </a:r>
              </a:p>
              <a:p>
                <a:pPr algn="ctr" defTabSz="685800" fontAlgn="auto">
                  <a:spcBef>
                    <a:spcPts val="0"/>
                  </a:spcBef>
                  <a:spcAft>
                    <a:spcPts val="0"/>
                  </a:spcAft>
                </a:pPr>
                <a:r>
                  <a:rPr lang="en-BE" sz="800" dirty="0">
                    <a:solidFill>
                      <a:srgbClr val="002060"/>
                    </a:solidFill>
                    <a:latin typeface="Calibri" panose="020F0502020204030204"/>
                  </a:rPr>
                  <a:t>Project Coordinator and Office: Achille Stocchi (CNRS)</a:t>
                </a:r>
              </a:p>
              <a:p>
                <a:pPr algn="ctr" defTabSz="685800" fontAlgn="auto">
                  <a:spcBef>
                    <a:spcPts val="0"/>
                  </a:spcBef>
                  <a:spcAft>
                    <a:spcPts val="0"/>
                  </a:spcAft>
                </a:pPr>
                <a:r>
                  <a:rPr lang="en-BE" sz="800" dirty="0">
                    <a:solidFill>
                      <a:srgbClr val="002060"/>
                    </a:solidFill>
                    <a:latin typeface="Calibri" panose="020F0502020204030204"/>
                  </a:rPr>
                  <a:t>External Relations: Maud Baylac (CNRS)</a:t>
                </a:r>
              </a:p>
              <a:p>
                <a:pPr algn="ctr" defTabSz="685800" fontAlgn="auto">
                  <a:spcBef>
                    <a:spcPts val="0"/>
                  </a:spcBef>
                  <a:spcAft>
                    <a:spcPts val="0"/>
                  </a:spcAft>
                </a:pPr>
                <a:r>
                  <a:rPr lang="en-BE" sz="800" dirty="0">
                    <a:solidFill>
                      <a:srgbClr val="002060"/>
                    </a:solidFill>
                    <a:latin typeface="Calibri" panose="020F0502020204030204"/>
                  </a:rPr>
                  <a:t>Ex-officio: chair Governing Board &amp; chair Advisory Board</a:t>
                </a:r>
              </a:p>
              <a:p>
                <a:pPr algn="ctr" defTabSz="685800" fontAlgn="auto">
                  <a:spcBef>
                    <a:spcPts val="0"/>
                  </a:spcBef>
                  <a:spcAft>
                    <a:spcPts val="0"/>
                  </a:spcAft>
                </a:pPr>
                <a:endParaRPr lang="en-BE" sz="800" dirty="0">
                  <a:solidFill>
                    <a:srgbClr val="002060"/>
                  </a:solidFill>
                  <a:latin typeface="Calibri" panose="020F0502020204030204"/>
                </a:endParaRPr>
              </a:p>
            </p:txBody>
          </p:sp>
          <p:sp>
            <p:nvSpPr>
              <p:cNvPr id="4" name="Rounded Rectangle 3">
                <a:extLst>
                  <a:ext uri="{FF2B5EF4-FFF2-40B4-BE49-F238E27FC236}">
                    <a16:creationId xmlns:a16="http://schemas.microsoft.com/office/drawing/2014/main" id="{099E986B-9128-820B-EF2D-A6443941BDE8}"/>
                  </a:ext>
                </a:extLst>
              </p:cNvPr>
              <p:cNvSpPr/>
              <p:nvPr/>
            </p:nvSpPr>
            <p:spPr>
              <a:xfrm>
                <a:off x="719410" y="3065244"/>
                <a:ext cx="5410200" cy="328200"/>
              </a:xfrm>
              <a:prstGeom prst="roundRect">
                <a:avLst/>
              </a:prstGeom>
              <a:solidFill>
                <a:schemeClr val="accent5">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defTabSz="685800" fontAlgn="auto">
                  <a:spcBef>
                    <a:spcPts val="0"/>
                  </a:spcBef>
                  <a:spcAft>
                    <a:spcPts val="0"/>
                  </a:spcAft>
                </a:pPr>
                <a:r>
                  <a:rPr lang="en-BE" sz="1350" dirty="0">
                    <a:solidFill>
                      <a:srgbClr val="0070C0"/>
                    </a:solidFill>
                    <a:latin typeface="Calibri" panose="020F0502020204030204"/>
                  </a:rPr>
                  <a:t>WP2 </a:t>
                </a:r>
                <a:r>
                  <a:rPr lang="en-BE" sz="900" dirty="0">
                    <a:solidFill>
                      <a:srgbClr val="0070C0"/>
                    </a:solidFill>
                    <a:latin typeface="Calibri" panose="020F0502020204030204"/>
                  </a:rPr>
                  <a:t>LLRF</a:t>
                </a:r>
                <a:r>
                  <a:rPr lang="en-BE" sz="1350" dirty="0">
                    <a:solidFill>
                      <a:srgbClr val="0070C0"/>
                    </a:solidFill>
                    <a:latin typeface="Calibri" panose="020F0502020204030204"/>
                  </a:rPr>
                  <a:t>	</a:t>
                </a:r>
                <a:r>
                  <a:rPr lang="en-BE" dirty="0">
                    <a:solidFill>
                      <a:srgbClr val="0070C0"/>
                    </a:solidFill>
                    <a:latin typeface="Calibri" panose="020F0502020204030204"/>
                  </a:rPr>
                  <a:t>   	  		  	</a:t>
                </a:r>
                <a:r>
                  <a:rPr lang="en-BE" sz="800" dirty="0">
                    <a:solidFill>
                      <a:srgbClr val="0070C0"/>
                    </a:solidFill>
                    <a:latin typeface="Calibri" panose="020F0502020204030204"/>
                  </a:rPr>
                  <a:t>                     Holger Schlarb (DESY)</a:t>
                </a:r>
                <a:endParaRPr lang="en-BE" sz="1100" dirty="0">
                  <a:solidFill>
                    <a:srgbClr val="0070C0"/>
                  </a:solidFill>
                  <a:latin typeface="Calibri" panose="020F0502020204030204"/>
                </a:endParaRPr>
              </a:p>
            </p:txBody>
          </p:sp>
          <p:sp>
            <p:nvSpPr>
              <p:cNvPr id="5" name="Rounded Rectangle 4">
                <a:extLst>
                  <a:ext uri="{FF2B5EF4-FFF2-40B4-BE49-F238E27FC236}">
                    <a16:creationId xmlns:a16="http://schemas.microsoft.com/office/drawing/2014/main" id="{92FA359D-5231-FC51-4B56-C1C3B3F7D2E1}"/>
                  </a:ext>
                </a:extLst>
              </p:cNvPr>
              <p:cNvSpPr/>
              <p:nvPr/>
            </p:nvSpPr>
            <p:spPr>
              <a:xfrm>
                <a:off x="725942" y="3446413"/>
                <a:ext cx="5410200" cy="328200"/>
              </a:xfrm>
              <a:prstGeom prst="roundRect">
                <a:avLst/>
              </a:prstGeom>
              <a:solidFill>
                <a:schemeClr val="accent5">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54000" rtlCol="0" anchor="ctr"/>
              <a:lstStyle/>
              <a:p>
                <a:pPr defTabSz="685800" fontAlgn="auto">
                  <a:spcBef>
                    <a:spcPts val="0"/>
                  </a:spcBef>
                  <a:spcAft>
                    <a:spcPts val="0"/>
                  </a:spcAft>
                </a:pPr>
                <a:r>
                  <a:rPr lang="en-BE" sz="1350" dirty="0">
                    <a:solidFill>
                      <a:srgbClr val="0070C0"/>
                    </a:solidFill>
                    <a:latin typeface="Calibri" panose="020F0502020204030204"/>
                  </a:rPr>
                  <a:t>WP3 </a:t>
                </a:r>
                <a:r>
                  <a:rPr lang="en-BE" sz="900" dirty="0">
                    <a:solidFill>
                      <a:srgbClr val="0070C0"/>
                    </a:solidFill>
                    <a:latin typeface="Calibri" panose="020F0502020204030204"/>
                  </a:rPr>
                  <a:t>4K Cavity</a:t>
                </a:r>
                <a:r>
                  <a:rPr lang="en-BE" sz="1350" dirty="0">
                    <a:solidFill>
                      <a:srgbClr val="0070C0"/>
                    </a:solidFill>
                    <a:latin typeface="Calibri" panose="020F0502020204030204"/>
                  </a:rPr>
                  <a:t>	</a:t>
                </a:r>
                <a:r>
                  <a:rPr lang="en-BE" dirty="0">
                    <a:solidFill>
                      <a:srgbClr val="0070C0"/>
                    </a:solidFill>
                    <a:latin typeface="Calibri" panose="020F0502020204030204"/>
                  </a:rPr>
                  <a:t>     		  	</a:t>
                </a:r>
                <a:r>
                  <a:rPr lang="en-BE" sz="800" dirty="0">
                    <a:solidFill>
                      <a:srgbClr val="0070C0"/>
                    </a:solidFill>
                    <a:latin typeface="Calibri" panose="020F0502020204030204"/>
                  </a:rPr>
                  <a:t>                     Cristian Pira (INFN)</a:t>
                </a:r>
                <a:endParaRPr lang="en-BE" sz="1100" dirty="0">
                  <a:solidFill>
                    <a:srgbClr val="0070C0"/>
                  </a:solidFill>
                  <a:latin typeface="Calibri" panose="020F0502020204030204"/>
                </a:endParaRPr>
              </a:p>
            </p:txBody>
          </p:sp>
          <p:sp>
            <p:nvSpPr>
              <p:cNvPr id="6" name="Rounded Rectangle 5">
                <a:extLst>
                  <a:ext uri="{FF2B5EF4-FFF2-40B4-BE49-F238E27FC236}">
                    <a16:creationId xmlns:a16="http://schemas.microsoft.com/office/drawing/2014/main" id="{52043124-E3F8-8A66-1CE1-52FF0522E655}"/>
                  </a:ext>
                </a:extLst>
              </p:cNvPr>
              <p:cNvSpPr/>
              <p:nvPr/>
            </p:nvSpPr>
            <p:spPr>
              <a:xfrm>
                <a:off x="722652" y="3827583"/>
                <a:ext cx="5413489" cy="328200"/>
              </a:xfrm>
              <a:prstGeom prst="roundRect">
                <a:avLst/>
              </a:prstGeom>
              <a:solidFill>
                <a:schemeClr val="accent5">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54000" rIns="72000" rtlCol="0" anchor="ctr"/>
              <a:lstStyle/>
              <a:p>
                <a:pPr defTabSz="685800" fontAlgn="auto">
                  <a:spcBef>
                    <a:spcPts val="0"/>
                  </a:spcBef>
                  <a:spcAft>
                    <a:spcPts val="0"/>
                  </a:spcAft>
                </a:pPr>
                <a:r>
                  <a:rPr lang="en-BE" sz="1350" dirty="0">
                    <a:solidFill>
                      <a:srgbClr val="0070C0"/>
                    </a:solidFill>
                    <a:latin typeface="Calibri" panose="020F0502020204030204"/>
                  </a:rPr>
                  <a:t>WP4 </a:t>
                </a:r>
                <a:r>
                  <a:rPr lang="en-BE" sz="900" dirty="0">
                    <a:solidFill>
                      <a:srgbClr val="0070C0"/>
                    </a:solidFill>
                    <a:latin typeface="Calibri" panose="020F0502020204030204"/>
                  </a:rPr>
                  <a:t>HOM </a:t>
                </a:r>
                <a:r>
                  <a:rPr lang="en-BE" sz="600" dirty="0">
                    <a:solidFill>
                      <a:srgbClr val="0070C0"/>
                    </a:solidFill>
                    <a:latin typeface="Calibri" panose="020F0502020204030204"/>
                  </a:rPr>
                  <a:t>&amp;</a:t>
                </a:r>
                <a:r>
                  <a:rPr lang="en-BE" sz="900" dirty="0">
                    <a:solidFill>
                      <a:srgbClr val="0070C0"/>
                    </a:solidFill>
                    <a:latin typeface="Calibri" panose="020F0502020204030204"/>
                  </a:rPr>
                  <a:t> FPC</a:t>
                </a:r>
                <a:r>
                  <a:rPr lang="en-BE" sz="1350" dirty="0">
                    <a:solidFill>
                      <a:srgbClr val="0070C0"/>
                    </a:solidFill>
                    <a:latin typeface="Calibri" panose="020F0502020204030204"/>
                  </a:rPr>
                  <a:t>	</a:t>
                </a:r>
                <a:r>
                  <a:rPr lang="en-BE" dirty="0">
                    <a:solidFill>
                      <a:srgbClr val="0070C0"/>
                    </a:solidFill>
                    <a:latin typeface="Calibri" panose="020F0502020204030204"/>
                  </a:rPr>
                  <a:t>		  	</a:t>
                </a:r>
                <a:r>
                  <a:rPr lang="en-BE" sz="800" dirty="0">
                    <a:solidFill>
                      <a:srgbClr val="0070C0"/>
                    </a:solidFill>
                    <a:latin typeface="Calibri" panose="020F0502020204030204"/>
                  </a:rPr>
                  <a:t>                     </a:t>
                </a:r>
                <a:r>
                  <a:rPr lang="en-GB" sz="800" dirty="0">
                    <a:solidFill>
                      <a:srgbClr val="0070C0"/>
                    </a:solidFill>
                    <a:latin typeface="Calibri" panose="020F0502020204030204"/>
                  </a:rPr>
                  <a:t>Yolanda Gomez-Martinez (CNRS)</a:t>
                </a:r>
                <a:endParaRPr lang="en-BE" sz="1100" dirty="0">
                  <a:solidFill>
                    <a:srgbClr val="0070C0"/>
                  </a:solidFill>
                  <a:latin typeface="Calibri" panose="020F0502020204030204"/>
                </a:endParaRPr>
              </a:p>
            </p:txBody>
          </p:sp>
          <p:sp>
            <p:nvSpPr>
              <p:cNvPr id="7" name="Rounded Rectangle 6">
                <a:extLst>
                  <a:ext uri="{FF2B5EF4-FFF2-40B4-BE49-F238E27FC236}">
                    <a16:creationId xmlns:a16="http://schemas.microsoft.com/office/drawing/2014/main" id="{3979ACB4-CFB5-1936-2423-B3DEB1C4CC77}"/>
                  </a:ext>
                </a:extLst>
              </p:cNvPr>
              <p:cNvSpPr/>
              <p:nvPr/>
            </p:nvSpPr>
            <p:spPr>
              <a:xfrm>
                <a:off x="2702056" y="2167905"/>
                <a:ext cx="935192" cy="2823863"/>
              </a:xfrm>
              <a:prstGeom prst="roundRect">
                <a:avLst>
                  <a:gd name="adj" fmla="val 9056"/>
                </a:avLst>
              </a:prstGeom>
              <a:solidFill>
                <a:schemeClr val="accent2">
                  <a:lumMod val="40000"/>
                  <a:lumOff val="60000"/>
                  <a:alpha val="52676"/>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685800" fontAlgn="auto">
                  <a:spcBef>
                    <a:spcPts val="0"/>
                  </a:spcBef>
                  <a:spcAft>
                    <a:spcPts val="0"/>
                  </a:spcAft>
                </a:pPr>
                <a:r>
                  <a:rPr lang="en-BE" sz="1600" dirty="0">
                    <a:solidFill>
                      <a:srgbClr val="ED7D31">
                        <a:lumMod val="75000"/>
                      </a:srgbClr>
                    </a:solidFill>
                    <a:latin typeface="Calibri" panose="020F0502020204030204"/>
                  </a:rPr>
                  <a:t>WP6 </a:t>
                </a:r>
                <a:r>
                  <a:rPr lang="en-BE" sz="800" dirty="0">
                    <a:solidFill>
                      <a:srgbClr val="ED7D31">
                        <a:lumMod val="75000"/>
                      </a:srgbClr>
                    </a:solidFill>
                    <a:latin typeface="Calibri" panose="020F0502020204030204"/>
                  </a:rPr>
                  <a:t>INT#2</a:t>
                </a:r>
                <a:endParaRPr lang="en-BE" dirty="0">
                  <a:solidFill>
                    <a:srgbClr val="ED7D31">
                      <a:lumMod val="75000"/>
                    </a:srgbClr>
                  </a:solidFill>
                  <a:latin typeface="Calibri" panose="020F0502020204030204"/>
                </a:endParaRPr>
              </a:p>
              <a:p>
                <a:pPr algn="ctr" defTabSz="685800" fontAlgn="auto">
                  <a:spcBef>
                    <a:spcPts val="0"/>
                  </a:spcBef>
                  <a:spcAft>
                    <a:spcPts val="0"/>
                  </a:spcAft>
                </a:pPr>
                <a:r>
                  <a:rPr lang="en-BE" sz="1000" dirty="0">
                    <a:solidFill>
                      <a:srgbClr val="ED7D31">
                        <a:lumMod val="75000"/>
                      </a:srgbClr>
                    </a:solidFill>
                    <a:latin typeface="Calibri" panose="020F0502020204030204"/>
                  </a:rPr>
                  <a:t>Existing RIs</a:t>
                </a: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900" dirty="0">
                  <a:solidFill>
                    <a:srgbClr val="ED7D31">
                      <a:lumMod val="75000"/>
                    </a:srgbClr>
                  </a:solidFill>
                  <a:latin typeface="Calibri" panose="020F0502020204030204"/>
                </a:endParaRPr>
              </a:p>
              <a:p>
                <a:pPr algn="ctr" defTabSz="685800" fontAlgn="auto">
                  <a:spcBef>
                    <a:spcPts val="0"/>
                  </a:spcBef>
                  <a:spcAft>
                    <a:spcPts val="0"/>
                  </a:spcAft>
                </a:pPr>
                <a:endParaRPr lang="en-BE" sz="500" dirty="0">
                  <a:solidFill>
                    <a:srgbClr val="ED7D31">
                      <a:lumMod val="75000"/>
                    </a:srgbClr>
                  </a:solidFill>
                  <a:latin typeface="Calibri" panose="020F0502020204030204"/>
                </a:endParaRPr>
              </a:p>
              <a:p>
                <a:pPr algn="ctr" defTabSz="685800" fontAlgn="auto">
                  <a:spcBef>
                    <a:spcPts val="0"/>
                  </a:spcBef>
                  <a:spcAft>
                    <a:spcPts val="0"/>
                  </a:spcAft>
                </a:pPr>
                <a:r>
                  <a:rPr lang="en-BE" sz="800" dirty="0">
                    <a:solidFill>
                      <a:srgbClr val="ED7D31">
                        <a:lumMod val="75000"/>
                      </a:srgbClr>
                    </a:solidFill>
                    <a:latin typeface="Calibri" panose="020F0502020204030204"/>
                  </a:rPr>
                  <a:t>Guillaume Olry</a:t>
                </a:r>
              </a:p>
              <a:p>
                <a:pPr algn="ctr" defTabSz="685800" fontAlgn="auto">
                  <a:spcBef>
                    <a:spcPts val="0"/>
                  </a:spcBef>
                  <a:spcAft>
                    <a:spcPts val="0"/>
                  </a:spcAft>
                </a:pPr>
                <a:r>
                  <a:rPr lang="en-BE" sz="800" dirty="0">
                    <a:solidFill>
                      <a:srgbClr val="ED7D31">
                        <a:lumMod val="75000"/>
                      </a:srgbClr>
                    </a:solidFill>
                    <a:latin typeface="Calibri" panose="020F0502020204030204"/>
                  </a:rPr>
                  <a:t>(CNRS)</a:t>
                </a:r>
              </a:p>
            </p:txBody>
          </p:sp>
          <p:sp>
            <p:nvSpPr>
              <p:cNvPr id="9" name="Rounded Rectangle 8">
                <a:extLst>
                  <a:ext uri="{FF2B5EF4-FFF2-40B4-BE49-F238E27FC236}">
                    <a16:creationId xmlns:a16="http://schemas.microsoft.com/office/drawing/2014/main" id="{B6CCD459-CFA7-B83F-A2F8-7C7ECDCAA97C}"/>
                  </a:ext>
                </a:extLst>
              </p:cNvPr>
              <p:cNvSpPr/>
              <p:nvPr/>
            </p:nvSpPr>
            <p:spPr>
              <a:xfrm>
                <a:off x="3692656" y="2171718"/>
                <a:ext cx="935192" cy="2823863"/>
              </a:xfrm>
              <a:prstGeom prst="roundRect">
                <a:avLst>
                  <a:gd name="adj" fmla="val 9056"/>
                </a:avLst>
              </a:prstGeom>
              <a:solidFill>
                <a:schemeClr val="accent2">
                  <a:lumMod val="40000"/>
                  <a:lumOff val="60000"/>
                  <a:alpha val="52676"/>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685800" fontAlgn="auto">
                  <a:spcBef>
                    <a:spcPts val="0"/>
                  </a:spcBef>
                  <a:spcAft>
                    <a:spcPts val="0"/>
                  </a:spcAft>
                </a:pPr>
                <a:r>
                  <a:rPr lang="en-BE" sz="1600" dirty="0">
                    <a:solidFill>
                      <a:srgbClr val="ED7D31">
                        <a:lumMod val="75000"/>
                      </a:srgbClr>
                    </a:solidFill>
                    <a:latin typeface="Calibri" panose="020F0502020204030204"/>
                  </a:rPr>
                  <a:t>WP7 </a:t>
                </a:r>
                <a:r>
                  <a:rPr lang="en-BE" sz="800" dirty="0">
                    <a:solidFill>
                      <a:srgbClr val="ED7D31">
                        <a:lumMod val="75000"/>
                      </a:srgbClr>
                    </a:solidFill>
                    <a:latin typeface="Calibri" panose="020F0502020204030204"/>
                  </a:rPr>
                  <a:t>INT#3</a:t>
                </a:r>
                <a:endParaRPr lang="en-BE" dirty="0">
                  <a:solidFill>
                    <a:srgbClr val="ED7D31">
                      <a:lumMod val="75000"/>
                    </a:srgbClr>
                  </a:solidFill>
                  <a:latin typeface="Calibri" panose="020F0502020204030204"/>
                </a:endParaRPr>
              </a:p>
              <a:p>
                <a:pPr algn="ctr" defTabSz="685800" fontAlgn="auto">
                  <a:spcBef>
                    <a:spcPts val="0"/>
                  </a:spcBef>
                  <a:spcAft>
                    <a:spcPts val="0"/>
                  </a:spcAft>
                </a:pPr>
                <a:r>
                  <a:rPr lang="en-BE" sz="1000" dirty="0">
                    <a:solidFill>
                      <a:srgbClr val="ED7D31">
                        <a:lumMod val="75000"/>
                      </a:srgbClr>
                    </a:solidFill>
                    <a:latin typeface="Calibri" panose="020F0502020204030204"/>
                  </a:rPr>
                  <a:t>Industry</a:t>
                </a: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2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500" dirty="0">
                  <a:solidFill>
                    <a:srgbClr val="ED7D31">
                      <a:lumMod val="75000"/>
                    </a:srgbClr>
                  </a:solidFill>
                  <a:latin typeface="Calibri" panose="020F0502020204030204"/>
                </a:endParaRPr>
              </a:p>
              <a:p>
                <a:pPr algn="ctr" defTabSz="685800" fontAlgn="auto">
                  <a:spcBef>
                    <a:spcPts val="0"/>
                  </a:spcBef>
                  <a:spcAft>
                    <a:spcPts val="0"/>
                  </a:spcAft>
                </a:pPr>
                <a:endParaRPr lang="en-BE" sz="500" dirty="0">
                  <a:solidFill>
                    <a:srgbClr val="ED7D31">
                      <a:lumMod val="75000"/>
                    </a:srgbClr>
                  </a:solidFill>
                  <a:latin typeface="Calibri" panose="020F0502020204030204"/>
                </a:endParaRPr>
              </a:p>
              <a:p>
                <a:pPr algn="ctr" defTabSz="685800" fontAlgn="auto">
                  <a:spcBef>
                    <a:spcPts val="0"/>
                  </a:spcBef>
                  <a:spcAft>
                    <a:spcPts val="0"/>
                  </a:spcAft>
                </a:pPr>
                <a:endParaRPr lang="en-BE" sz="500" dirty="0">
                  <a:solidFill>
                    <a:srgbClr val="ED7D31">
                      <a:lumMod val="75000"/>
                    </a:srgbClr>
                  </a:solidFill>
                  <a:latin typeface="Calibri" panose="020F0502020204030204"/>
                </a:endParaRPr>
              </a:p>
              <a:p>
                <a:pPr algn="ctr" defTabSz="685800" fontAlgn="auto">
                  <a:spcBef>
                    <a:spcPts val="0"/>
                  </a:spcBef>
                  <a:spcAft>
                    <a:spcPts val="0"/>
                  </a:spcAft>
                </a:pPr>
                <a:endParaRPr lang="en-BE" sz="500" dirty="0">
                  <a:solidFill>
                    <a:srgbClr val="ED7D31">
                      <a:lumMod val="75000"/>
                    </a:srgbClr>
                  </a:solidFill>
                  <a:latin typeface="Calibri" panose="020F0502020204030204"/>
                </a:endParaRPr>
              </a:p>
              <a:p>
                <a:pPr algn="ctr" defTabSz="685800" fontAlgn="auto">
                  <a:spcBef>
                    <a:spcPts val="0"/>
                  </a:spcBef>
                  <a:spcAft>
                    <a:spcPts val="0"/>
                  </a:spcAft>
                </a:pPr>
                <a:endParaRPr lang="en-BE" sz="500" dirty="0">
                  <a:solidFill>
                    <a:srgbClr val="ED7D31">
                      <a:lumMod val="75000"/>
                    </a:srgbClr>
                  </a:solidFill>
                  <a:latin typeface="Calibri" panose="020F0502020204030204"/>
                </a:endParaRPr>
              </a:p>
              <a:p>
                <a:pPr algn="ctr" defTabSz="685800" fontAlgn="auto">
                  <a:spcBef>
                    <a:spcPts val="0"/>
                  </a:spcBef>
                  <a:spcAft>
                    <a:spcPts val="0"/>
                  </a:spcAft>
                </a:pPr>
                <a:endParaRPr lang="en-BE" sz="500" dirty="0">
                  <a:solidFill>
                    <a:srgbClr val="ED7D31">
                      <a:lumMod val="75000"/>
                    </a:srgbClr>
                  </a:solidFill>
                  <a:latin typeface="Calibri" panose="020F0502020204030204"/>
                </a:endParaRPr>
              </a:p>
              <a:p>
                <a:pPr algn="ctr" defTabSz="685800" fontAlgn="auto">
                  <a:spcBef>
                    <a:spcPts val="0"/>
                  </a:spcBef>
                  <a:spcAft>
                    <a:spcPts val="0"/>
                  </a:spcAft>
                </a:pPr>
                <a:endParaRPr lang="en-BE" sz="500" dirty="0">
                  <a:solidFill>
                    <a:srgbClr val="ED7D31">
                      <a:lumMod val="75000"/>
                    </a:srgbClr>
                  </a:solidFill>
                  <a:latin typeface="Calibri" panose="020F0502020204030204"/>
                </a:endParaRPr>
              </a:p>
              <a:p>
                <a:pPr marL="6350" algn="ctr" defTabSz="685800" fontAlgn="auto">
                  <a:spcBef>
                    <a:spcPts val="0"/>
                  </a:spcBef>
                  <a:spcAft>
                    <a:spcPts val="0"/>
                  </a:spcAft>
                </a:pPr>
                <a:r>
                  <a:rPr lang="en-US" sz="800" dirty="0">
                    <a:solidFill>
                      <a:srgbClr val="ED7D31">
                        <a:lumMod val="75000"/>
                      </a:srgbClr>
                    </a:solidFill>
                    <a:latin typeface="Calibri" panose="020F0502020204030204"/>
                  </a:rPr>
                  <a:t>Giorgio Keppel</a:t>
                </a:r>
                <a:endParaRPr lang="en-BE" sz="800" dirty="0">
                  <a:solidFill>
                    <a:srgbClr val="ED7D31">
                      <a:lumMod val="75000"/>
                    </a:srgbClr>
                  </a:solidFill>
                  <a:latin typeface="Calibri" panose="020F0502020204030204"/>
                </a:endParaRPr>
              </a:p>
              <a:p>
                <a:pPr marL="6350" algn="ctr" defTabSz="685800" fontAlgn="auto">
                  <a:spcBef>
                    <a:spcPts val="0"/>
                  </a:spcBef>
                  <a:spcAft>
                    <a:spcPts val="0"/>
                  </a:spcAft>
                </a:pPr>
                <a:r>
                  <a:rPr lang="en-BE" sz="800" dirty="0">
                    <a:solidFill>
                      <a:srgbClr val="ED7D31">
                        <a:lumMod val="75000"/>
                      </a:srgbClr>
                    </a:solidFill>
                    <a:latin typeface="Calibri" panose="020F0502020204030204"/>
                  </a:rPr>
                  <a:t>(INFN)</a:t>
                </a:r>
              </a:p>
            </p:txBody>
          </p:sp>
          <p:sp>
            <p:nvSpPr>
              <p:cNvPr id="12" name="Rounded Rectangle 11">
                <a:extLst>
                  <a:ext uri="{FF2B5EF4-FFF2-40B4-BE49-F238E27FC236}">
                    <a16:creationId xmlns:a16="http://schemas.microsoft.com/office/drawing/2014/main" id="{11652A13-B1CF-E581-0C6F-83E5438F99C6}"/>
                  </a:ext>
                </a:extLst>
              </p:cNvPr>
              <p:cNvSpPr/>
              <p:nvPr/>
            </p:nvSpPr>
            <p:spPr>
              <a:xfrm>
                <a:off x="1711456" y="2167905"/>
                <a:ext cx="935192" cy="2823863"/>
              </a:xfrm>
              <a:prstGeom prst="roundRect">
                <a:avLst>
                  <a:gd name="adj" fmla="val 9056"/>
                </a:avLst>
              </a:prstGeom>
              <a:solidFill>
                <a:schemeClr val="accent2">
                  <a:lumMod val="40000"/>
                  <a:lumOff val="60000"/>
                  <a:alpha val="52676"/>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685800" fontAlgn="auto">
                  <a:spcBef>
                    <a:spcPts val="0"/>
                  </a:spcBef>
                  <a:spcAft>
                    <a:spcPts val="0"/>
                  </a:spcAft>
                </a:pPr>
                <a:r>
                  <a:rPr lang="en-BE" sz="1600" dirty="0">
                    <a:solidFill>
                      <a:srgbClr val="ED7D31">
                        <a:lumMod val="75000"/>
                      </a:srgbClr>
                    </a:solidFill>
                    <a:latin typeface="Calibri" panose="020F0502020204030204"/>
                  </a:rPr>
                  <a:t>WP5 </a:t>
                </a:r>
                <a:r>
                  <a:rPr lang="en-BE" sz="700" dirty="0">
                    <a:solidFill>
                      <a:srgbClr val="ED7D31">
                        <a:lumMod val="75000"/>
                      </a:srgbClr>
                    </a:solidFill>
                    <a:latin typeface="Calibri" panose="020F0502020204030204"/>
                  </a:rPr>
                  <a:t>INT#1</a:t>
                </a:r>
              </a:p>
              <a:p>
                <a:pPr algn="ctr" defTabSz="685800" fontAlgn="auto">
                  <a:spcBef>
                    <a:spcPts val="0"/>
                  </a:spcBef>
                  <a:spcAft>
                    <a:spcPts val="0"/>
                  </a:spcAft>
                </a:pPr>
                <a:r>
                  <a:rPr lang="en-BE" sz="1000" dirty="0">
                    <a:solidFill>
                      <a:srgbClr val="ED7D31">
                        <a:lumMod val="75000"/>
                      </a:srgbClr>
                    </a:solidFill>
                    <a:latin typeface="Calibri" panose="020F0502020204030204"/>
                  </a:rPr>
                  <a:t>Design new CM</a:t>
                </a: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1100" dirty="0">
                  <a:solidFill>
                    <a:srgbClr val="ED7D31">
                      <a:lumMod val="75000"/>
                    </a:srgbClr>
                  </a:solidFill>
                  <a:latin typeface="Calibri" panose="020F0502020204030204"/>
                </a:endParaRPr>
              </a:p>
              <a:p>
                <a:pPr algn="ctr" defTabSz="685800" fontAlgn="auto">
                  <a:spcBef>
                    <a:spcPts val="0"/>
                  </a:spcBef>
                  <a:spcAft>
                    <a:spcPts val="0"/>
                  </a:spcAft>
                </a:pPr>
                <a:endParaRPr lang="en-BE" sz="900" dirty="0">
                  <a:solidFill>
                    <a:srgbClr val="ED7D31">
                      <a:lumMod val="75000"/>
                    </a:srgbClr>
                  </a:solidFill>
                  <a:latin typeface="Calibri" panose="020F0502020204030204"/>
                </a:endParaRPr>
              </a:p>
              <a:p>
                <a:pPr algn="ctr" defTabSz="685800" fontAlgn="auto">
                  <a:spcBef>
                    <a:spcPts val="0"/>
                  </a:spcBef>
                  <a:spcAft>
                    <a:spcPts val="0"/>
                  </a:spcAft>
                </a:pPr>
                <a:endParaRPr lang="en-BE" sz="500" dirty="0">
                  <a:solidFill>
                    <a:srgbClr val="ED7D31">
                      <a:lumMod val="75000"/>
                    </a:srgbClr>
                  </a:solidFill>
                  <a:latin typeface="Calibri" panose="020F0502020204030204"/>
                </a:endParaRPr>
              </a:p>
              <a:p>
                <a:pPr algn="ctr" defTabSz="685800" fontAlgn="auto">
                  <a:spcBef>
                    <a:spcPts val="0"/>
                  </a:spcBef>
                  <a:spcAft>
                    <a:spcPts val="0"/>
                  </a:spcAft>
                </a:pPr>
                <a:r>
                  <a:rPr lang="en-BE" sz="800" dirty="0">
                    <a:solidFill>
                      <a:srgbClr val="ED7D31">
                        <a:lumMod val="75000"/>
                      </a:srgbClr>
                    </a:solidFill>
                    <a:latin typeface="Calibri" panose="020F0502020204030204"/>
                  </a:rPr>
                  <a:t>Nuno Elias</a:t>
                </a:r>
              </a:p>
              <a:p>
                <a:pPr algn="ctr" defTabSz="685800" fontAlgn="auto">
                  <a:spcBef>
                    <a:spcPts val="0"/>
                  </a:spcBef>
                  <a:spcAft>
                    <a:spcPts val="0"/>
                  </a:spcAft>
                </a:pPr>
                <a:r>
                  <a:rPr lang="en-BE" sz="800" dirty="0">
                    <a:solidFill>
                      <a:srgbClr val="ED7D31">
                        <a:lumMod val="75000"/>
                      </a:srgbClr>
                    </a:solidFill>
                    <a:latin typeface="Calibri" panose="020F0502020204030204"/>
                  </a:rPr>
                  <a:t>(ESS)</a:t>
                </a:r>
              </a:p>
            </p:txBody>
          </p:sp>
          <p:sp>
            <p:nvSpPr>
              <p:cNvPr id="8" name="Rounded Rectangle 7">
                <a:extLst>
                  <a:ext uri="{FF2B5EF4-FFF2-40B4-BE49-F238E27FC236}">
                    <a16:creationId xmlns:a16="http://schemas.microsoft.com/office/drawing/2014/main" id="{BC089B9B-A1B2-2DAE-9C32-83D9FB220354}"/>
                  </a:ext>
                </a:extLst>
              </p:cNvPr>
              <p:cNvSpPr/>
              <p:nvPr/>
            </p:nvSpPr>
            <p:spPr>
              <a:xfrm>
                <a:off x="3787776" y="4247918"/>
                <a:ext cx="744952" cy="381751"/>
              </a:xfrm>
              <a:prstGeom prst="roundRect">
                <a:avLst>
                  <a:gd name="adj" fmla="val 14547"/>
                </a:avLst>
              </a:prstGeom>
              <a:solidFill>
                <a:schemeClr val="accent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lnSpc>
                    <a:spcPts val="1240"/>
                  </a:lnSpc>
                </a:pPr>
                <a:r>
                  <a:rPr lang="en-BE" sz="1200" dirty="0">
                    <a:solidFill>
                      <a:schemeClr val="accent2">
                        <a:lumMod val="50000"/>
                      </a:schemeClr>
                    </a:solidFill>
                  </a:rPr>
                  <a:t>Industry Board</a:t>
                </a:r>
              </a:p>
            </p:txBody>
          </p:sp>
          <p:sp>
            <p:nvSpPr>
              <p:cNvPr id="22" name="TextBox 21">
                <a:extLst>
                  <a:ext uri="{FF2B5EF4-FFF2-40B4-BE49-F238E27FC236}">
                    <a16:creationId xmlns:a16="http://schemas.microsoft.com/office/drawing/2014/main" id="{71669DC2-5442-22C7-189E-3A067FD7B662}"/>
                  </a:ext>
                </a:extLst>
              </p:cNvPr>
              <p:cNvSpPr txBox="1"/>
              <p:nvPr/>
            </p:nvSpPr>
            <p:spPr>
              <a:xfrm rot="16200000">
                <a:off x="-302740" y="3259610"/>
                <a:ext cx="1638525" cy="338554"/>
              </a:xfrm>
              <a:prstGeom prst="rect">
                <a:avLst/>
              </a:prstGeom>
              <a:noFill/>
            </p:spPr>
            <p:txBody>
              <a:bodyPr wrap="none" rtlCol="0">
                <a:spAutoFit/>
              </a:bodyPr>
              <a:lstStyle/>
              <a:p>
                <a:pPr defTabSz="685800" fontAlgn="auto">
                  <a:spcBef>
                    <a:spcPts val="0"/>
                  </a:spcBef>
                  <a:spcAft>
                    <a:spcPts val="0"/>
                  </a:spcAft>
                </a:pPr>
                <a:r>
                  <a:rPr lang="en-BE" sz="1600" dirty="0">
                    <a:solidFill>
                      <a:srgbClr val="FFC000">
                        <a:lumMod val="50000"/>
                      </a:srgbClr>
                    </a:solidFill>
                    <a:latin typeface="Calibri" panose="020F0502020204030204"/>
                    <a:ea typeface="+mn-ea"/>
                    <a:cs typeface="+mn-cs"/>
                  </a:rPr>
                  <a:t>Technology Areas</a:t>
                </a:r>
              </a:p>
            </p:txBody>
          </p:sp>
          <p:sp>
            <p:nvSpPr>
              <p:cNvPr id="25" name="TextBox 24">
                <a:extLst>
                  <a:ext uri="{FF2B5EF4-FFF2-40B4-BE49-F238E27FC236}">
                    <a16:creationId xmlns:a16="http://schemas.microsoft.com/office/drawing/2014/main" id="{EC1A10FF-4016-8E58-2888-3E3C1EAC2E66}"/>
                  </a:ext>
                </a:extLst>
              </p:cNvPr>
              <p:cNvSpPr txBox="1"/>
              <p:nvPr/>
            </p:nvSpPr>
            <p:spPr>
              <a:xfrm>
                <a:off x="2241744" y="1865336"/>
                <a:ext cx="1907253" cy="338554"/>
              </a:xfrm>
              <a:prstGeom prst="rect">
                <a:avLst/>
              </a:prstGeom>
              <a:noFill/>
            </p:spPr>
            <p:txBody>
              <a:bodyPr wrap="none" rtlCol="0">
                <a:spAutoFit/>
              </a:bodyPr>
              <a:lstStyle/>
              <a:p>
                <a:pPr defTabSz="685800" fontAlgn="auto">
                  <a:spcBef>
                    <a:spcPts val="0"/>
                  </a:spcBef>
                  <a:spcAft>
                    <a:spcPts val="0"/>
                  </a:spcAft>
                </a:pPr>
                <a:r>
                  <a:rPr lang="en-BE" sz="1600" dirty="0">
                    <a:solidFill>
                      <a:srgbClr val="FFC000">
                        <a:lumMod val="50000"/>
                      </a:srgbClr>
                    </a:solidFill>
                    <a:latin typeface="Calibri" panose="020F0502020204030204"/>
                    <a:ea typeface="+mn-ea"/>
                    <a:cs typeface="+mn-cs"/>
                  </a:rPr>
                  <a:t>Integration Activities</a:t>
                </a:r>
              </a:p>
            </p:txBody>
          </p:sp>
        </p:grpSp>
        <p:cxnSp>
          <p:nvCxnSpPr>
            <p:cNvPr id="2" name="Straight Connector 1">
              <a:extLst>
                <a:ext uri="{FF2B5EF4-FFF2-40B4-BE49-F238E27FC236}">
                  <a16:creationId xmlns:a16="http://schemas.microsoft.com/office/drawing/2014/main" id="{1D41E07D-7E35-C8D2-A4DA-5DCFDC7B2EAF}"/>
                </a:ext>
              </a:extLst>
            </p:cNvPr>
            <p:cNvCxnSpPr>
              <a:cxnSpLocks/>
            </p:cNvCxnSpPr>
            <p:nvPr/>
          </p:nvCxnSpPr>
          <p:spPr>
            <a:xfrm>
              <a:off x="6091516" y="3409950"/>
              <a:ext cx="291907" cy="0"/>
            </a:xfrm>
            <a:prstGeom prst="line">
              <a:avLst/>
            </a:prstGeom>
            <a:ln w="28575">
              <a:solidFill>
                <a:schemeClr val="accent6">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5621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62D044-6F0C-A44C-85FD-2657997C64DC}" type="slidenum">
              <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endParaRPr>
          </a:p>
        </p:txBody>
      </p:sp>
      <p:sp>
        <p:nvSpPr>
          <p:cNvPr id="2" name="TextBox 1">
            <a:extLst>
              <a:ext uri="{FF2B5EF4-FFF2-40B4-BE49-F238E27FC236}">
                <a16:creationId xmlns:a16="http://schemas.microsoft.com/office/drawing/2014/main" id="{10ABEB7F-FC0C-41E0-2487-35842A7844DA}"/>
              </a:ext>
            </a:extLst>
          </p:cNvPr>
          <p:cNvSpPr txBox="1"/>
          <p:nvPr/>
        </p:nvSpPr>
        <p:spPr>
          <a:xfrm>
            <a:off x="228600" y="209550"/>
            <a:ext cx="8839200"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Calibri"/>
                <a:ea typeface="ＭＳ Ｐゴシック" charset="0"/>
              </a:rPr>
              <a:t>Innovate for Sustainable Accelerating Systems (</a:t>
            </a:r>
            <a:r>
              <a:rPr kumimoji="0" lang="en-GB" sz="2800" b="1" i="0" u="none" strike="noStrike" kern="1200" cap="none" spc="0" normalizeH="0" baseline="0" noProof="0" dirty="0" err="1">
                <a:ln>
                  <a:noFill/>
                </a:ln>
                <a:solidFill>
                  <a:srgbClr val="FF0000"/>
                </a:solidFill>
                <a:effectLst/>
                <a:uLnTx/>
                <a:uFillTx/>
                <a:latin typeface="Calibri"/>
                <a:ea typeface="ＭＳ Ｐゴシック" charset="0"/>
              </a:rPr>
              <a:t>iSAS</a:t>
            </a:r>
            <a:r>
              <a:rPr kumimoji="0" lang="en-GB" sz="2800" b="1" i="0" u="none" strike="noStrike" kern="1200" cap="none" spc="0" normalizeH="0" baseline="0" noProof="0" dirty="0">
                <a:ln>
                  <a:noFill/>
                </a:ln>
                <a:solidFill>
                  <a:srgbClr val="FF0000"/>
                </a:solidFill>
                <a:effectLst/>
                <a:uLnTx/>
                <a:uFillTx/>
                <a:latin typeface="Calibri"/>
                <a:ea typeface="ＭＳ Ｐゴシック" charset="0"/>
              </a:rPr>
              <a:t>)</a:t>
            </a:r>
            <a:endParaRPr kumimoji="0" lang="en-GB" sz="2800" b="1" i="1" u="none" strike="noStrike" kern="1200" cap="none" spc="0" normalizeH="0" baseline="0" noProof="0" dirty="0">
              <a:ln>
                <a:noFill/>
              </a:ln>
              <a:solidFill>
                <a:srgbClr val="FF0000"/>
              </a:solidFill>
              <a:effectLst/>
              <a:uLnTx/>
              <a:uFillTx/>
              <a:latin typeface="Calibri"/>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3200" b="1" i="0" u="none" strike="noStrike" kern="1200" cap="none" spc="0" normalizeH="0" baseline="0" noProof="0" dirty="0">
              <a:ln>
                <a:noFill/>
              </a:ln>
              <a:solidFill>
                <a:srgbClr val="0070C0"/>
              </a:solidFill>
              <a:effectLst/>
              <a:uLnTx/>
              <a:uFillTx/>
              <a:latin typeface="Calibri"/>
              <a:ea typeface="ＭＳ Ｐゴシック" charset="0"/>
            </a:endParaRPr>
          </a:p>
        </p:txBody>
      </p:sp>
      <p:sp>
        <p:nvSpPr>
          <p:cNvPr id="3" name="TextBox 2">
            <a:extLst>
              <a:ext uri="{FF2B5EF4-FFF2-40B4-BE49-F238E27FC236}">
                <a16:creationId xmlns:a16="http://schemas.microsoft.com/office/drawing/2014/main" id="{3FCB4007-CE6D-AA70-35E0-5AF895036A09}"/>
              </a:ext>
            </a:extLst>
          </p:cNvPr>
          <p:cNvSpPr txBox="1"/>
          <p:nvPr/>
        </p:nvSpPr>
        <p:spPr>
          <a:xfrm>
            <a:off x="381000" y="2464107"/>
            <a:ext cx="8534400" cy="2480807"/>
          </a:xfrm>
          <a:prstGeom prst="rect">
            <a:avLst/>
          </a:prstGeom>
          <a:noFill/>
        </p:spPr>
        <p:txBody>
          <a:bodyPr wrap="square" rtlCol="0">
            <a:spAutoFit/>
          </a:bodyPr>
          <a:lstStyle/>
          <a:p>
            <a:pPr marL="285750" indent="-285750">
              <a:lnSpc>
                <a:spcPts val="1800"/>
              </a:lnSpc>
              <a:spcAft>
                <a:spcPts val="300"/>
              </a:spcAft>
              <a:buFont typeface="Arial" panose="020B0604020202020204" pitchFamily="34" charset="0"/>
              <a:buChar char="•"/>
            </a:pPr>
            <a:r>
              <a:rPr lang="en-GB" dirty="0">
                <a:solidFill>
                  <a:srgbClr val="C00000"/>
                </a:solidFill>
                <a:effectLst/>
                <a:latin typeface="+mn-lt"/>
              </a:rPr>
              <a:t>The outcomes of </a:t>
            </a:r>
            <a:r>
              <a:rPr lang="en-GB" dirty="0" err="1">
                <a:solidFill>
                  <a:srgbClr val="C00000"/>
                </a:solidFill>
                <a:effectLst/>
                <a:latin typeface="+mn-lt"/>
              </a:rPr>
              <a:t>iSAS</a:t>
            </a:r>
            <a:r>
              <a:rPr lang="en-GB" dirty="0">
                <a:solidFill>
                  <a:srgbClr val="C00000"/>
                </a:solidFill>
                <a:effectLst/>
                <a:latin typeface="+mn-lt"/>
              </a:rPr>
              <a:t> are expected to help reshape what is feasible in the future landscape of continuous-wave SRF accelerators.</a:t>
            </a:r>
          </a:p>
          <a:p>
            <a:pPr marL="285750" indent="-285750">
              <a:lnSpc>
                <a:spcPts val="1800"/>
              </a:lnSpc>
              <a:spcAft>
                <a:spcPts val="300"/>
              </a:spcAft>
              <a:buFont typeface="Arial" panose="020B0604020202020204" pitchFamily="34" charset="0"/>
              <a:buChar char="•"/>
            </a:pPr>
            <a:r>
              <a:rPr lang="en-GB" dirty="0">
                <a:solidFill>
                  <a:srgbClr val="0070C0"/>
                </a:solidFill>
                <a:latin typeface="+mn-lt"/>
              </a:rPr>
              <a:t>As a leading pathfinder to enable sustainable SRF accelerators, </a:t>
            </a:r>
            <a:r>
              <a:rPr lang="en-GB" dirty="0">
                <a:solidFill>
                  <a:srgbClr val="0070C0"/>
                </a:solidFill>
                <a:effectLst/>
                <a:latin typeface="+mn-lt"/>
              </a:rPr>
              <a:t>In the long term, the impact of </a:t>
            </a:r>
            <a:r>
              <a:rPr lang="en-GB" dirty="0" err="1">
                <a:solidFill>
                  <a:srgbClr val="0070C0"/>
                </a:solidFill>
                <a:effectLst/>
                <a:latin typeface="+mn-lt"/>
              </a:rPr>
              <a:t>iSAS</a:t>
            </a:r>
            <a:r>
              <a:rPr lang="en-GB" dirty="0">
                <a:solidFill>
                  <a:srgbClr val="0070C0"/>
                </a:solidFill>
                <a:effectLst/>
                <a:latin typeface="+mn-lt"/>
              </a:rPr>
              <a:t> is to reduce the energy footprint of future SRF accelerators in </a:t>
            </a:r>
            <a:r>
              <a:rPr lang="en-GB" dirty="0">
                <a:solidFill>
                  <a:srgbClr val="0070C0"/>
                </a:solidFill>
                <a:latin typeface="+mn-lt"/>
              </a:rPr>
              <a:t>research infrastructure</a:t>
            </a:r>
            <a:r>
              <a:rPr lang="en-GB" dirty="0">
                <a:solidFill>
                  <a:srgbClr val="0070C0"/>
                </a:solidFill>
                <a:effectLst/>
                <a:latin typeface="+mn-lt"/>
              </a:rPr>
              <a:t>s by at least half, and to </a:t>
            </a:r>
            <a:r>
              <a:rPr lang="en-GB" dirty="0">
                <a:solidFill>
                  <a:srgbClr val="0070C0"/>
                </a:solidFill>
                <a:latin typeface="+mn-lt"/>
              </a:rPr>
              <a:t>u</a:t>
            </a:r>
            <a:r>
              <a:rPr lang="en-GB" dirty="0">
                <a:solidFill>
                  <a:srgbClr val="0070C0"/>
                </a:solidFill>
                <a:effectLst/>
                <a:latin typeface="+mn-lt"/>
              </a:rPr>
              <a:t>nlock new facilities that maintain Europe's leading position to enable fundamental science breakthroughs in an energy sustainable</a:t>
            </a:r>
            <a:r>
              <a:rPr lang="en-GB" dirty="0">
                <a:solidFill>
                  <a:srgbClr val="0070C0"/>
                </a:solidFill>
                <a:latin typeface="+mn-lt"/>
              </a:rPr>
              <a:t> </a:t>
            </a:r>
            <a:r>
              <a:rPr lang="en-GB" dirty="0">
                <a:solidFill>
                  <a:srgbClr val="0070C0"/>
                </a:solidFill>
                <a:effectLst/>
                <a:latin typeface="+mn-lt"/>
              </a:rPr>
              <a:t>manner. </a:t>
            </a:r>
          </a:p>
          <a:p>
            <a:pPr marL="285750" indent="-285750">
              <a:lnSpc>
                <a:spcPts val="1800"/>
              </a:lnSpc>
              <a:spcAft>
                <a:spcPts val="300"/>
              </a:spcAft>
              <a:buFont typeface="Arial" panose="020B0604020202020204" pitchFamily="34" charset="0"/>
              <a:buChar char="•"/>
            </a:pPr>
            <a:r>
              <a:rPr lang="en-GB" dirty="0">
                <a:solidFill>
                  <a:srgbClr val="C00000"/>
                </a:solidFill>
                <a:latin typeface="+mn-lt"/>
              </a:rPr>
              <a:t>T</a:t>
            </a:r>
            <a:r>
              <a:rPr lang="en-GB" dirty="0">
                <a:solidFill>
                  <a:srgbClr val="C00000"/>
                </a:solidFill>
                <a:effectLst/>
                <a:latin typeface="+mn-lt"/>
              </a:rPr>
              <a:t>he new sustainable technologies will stimulate the European industry to take a leading role in building cost- and energy-efficient SRF systems for new accelerators with impact in, for example, the semiconductor and medical sectors.</a:t>
            </a:r>
          </a:p>
        </p:txBody>
      </p:sp>
      <p:pic>
        <p:nvPicPr>
          <p:cNvPr id="4" name="Picture 3" descr="page16image3199176336">
            <a:extLst>
              <a:ext uri="{FF2B5EF4-FFF2-40B4-BE49-F238E27FC236}">
                <a16:creationId xmlns:a16="http://schemas.microsoft.com/office/drawing/2014/main" id="{79872E99-CFC6-4183-8697-E4F8C9FB0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228" y="819150"/>
            <a:ext cx="3084045" cy="1524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CF9464-99FC-ED62-8909-754F1DECF7B4}"/>
              </a:ext>
            </a:extLst>
          </p:cNvPr>
          <p:cNvSpPr txBox="1"/>
          <p:nvPr/>
        </p:nvSpPr>
        <p:spPr>
          <a:xfrm>
            <a:off x="395514" y="819150"/>
            <a:ext cx="5011177" cy="1711366"/>
          </a:xfrm>
          <a:prstGeom prst="rect">
            <a:avLst/>
          </a:prstGeom>
          <a:noFill/>
        </p:spPr>
        <p:txBody>
          <a:bodyPr wrap="square" rtlCol="0">
            <a:spAutoFit/>
          </a:bodyPr>
          <a:lstStyle/>
          <a:p>
            <a:pPr marL="285750" indent="-285750">
              <a:lnSpc>
                <a:spcPts val="1800"/>
              </a:lnSpc>
              <a:spcAft>
                <a:spcPts val="1000"/>
              </a:spcAft>
              <a:buFont typeface="Arial" panose="020B0604020202020204" pitchFamily="34" charset="0"/>
              <a:buChar char="•"/>
            </a:pPr>
            <a:r>
              <a:rPr lang="en-GB" dirty="0">
                <a:solidFill>
                  <a:srgbClr val="0070C0"/>
                </a:solidFill>
                <a:latin typeface="+mn-lt"/>
              </a:rPr>
              <a:t>As a leading pathfinder to enable sustainable SRF accelerators, with </a:t>
            </a:r>
            <a:r>
              <a:rPr lang="en-GB" dirty="0" err="1">
                <a:solidFill>
                  <a:srgbClr val="0070C0"/>
                </a:solidFill>
                <a:latin typeface="+mn-lt"/>
              </a:rPr>
              <a:t>iSAS</a:t>
            </a:r>
            <a:r>
              <a:rPr lang="en-GB" dirty="0">
                <a:solidFill>
                  <a:srgbClr val="0070C0"/>
                </a:solidFill>
                <a:latin typeface="+mn-lt"/>
              </a:rPr>
              <a:t> the most impactful new energy-saving technologies will be developed, validated, and integrated towards industrial solutions with a direct and verifiable impact on current research infrastructures and their upgrades. </a:t>
            </a:r>
          </a:p>
        </p:txBody>
      </p:sp>
    </p:spTree>
    <p:extLst>
      <p:ext uri="{BB962C8B-B14F-4D97-AF65-F5344CB8AC3E}">
        <p14:creationId xmlns:p14="http://schemas.microsoft.com/office/powerpoint/2010/main" val="2369841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62D044-6F0C-A44C-85FD-2657997C64DC}" type="slidenum">
              <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endParaRPr>
          </a:p>
        </p:txBody>
      </p:sp>
      <p:sp>
        <p:nvSpPr>
          <p:cNvPr id="7" name="TextBox 6">
            <a:extLst>
              <a:ext uri="{FF2B5EF4-FFF2-40B4-BE49-F238E27FC236}">
                <a16:creationId xmlns:a16="http://schemas.microsoft.com/office/drawing/2014/main" id="{1CB63010-8DFD-7A62-8CA1-C75878778783}"/>
              </a:ext>
            </a:extLst>
          </p:cNvPr>
          <p:cNvSpPr txBox="1"/>
          <p:nvPr/>
        </p:nvSpPr>
        <p:spPr>
          <a:xfrm>
            <a:off x="571500" y="1125319"/>
            <a:ext cx="13716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5B9BD5">
                    <a:lumMod val="75000"/>
                  </a:srgbClr>
                </a:solidFill>
                <a:effectLst/>
                <a:uLnTx/>
                <a:uFillTx/>
                <a:latin typeface="Calibri"/>
                <a:ea typeface="ＭＳ Ｐゴシック" charset="0"/>
              </a:rPr>
              <a:t>particle production</a:t>
            </a:r>
          </a:p>
        </p:txBody>
      </p:sp>
      <p:sp>
        <p:nvSpPr>
          <p:cNvPr id="8" name="TextBox 7">
            <a:extLst>
              <a:ext uri="{FF2B5EF4-FFF2-40B4-BE49-F238E27FC236}">
                <a16:creationId xmlns:a16="http://schemas.microsoft.com/office/drawing/2014/main" id="{7A740000-C341-C69F-4D50-86FA5D6A6D54}"/>
              </a:ext>
            </a:extLst>
          </p:cNvPr>
          <p:cNvSpPr txBox="1"/>
          <p:nvPr/>
        </p:nvSpPr>
        <p:spPr>
          <a:xfrm>
            <a:off x="2105103" y="1125319"/>
            <a:ext cx="13716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5B9BD5">
                    <a:lumMod val="75000"/>
                  </a:srgbClr>
                </a:solidFill>
                <a:effectLst/>
                <a:uLnTx/>
                <a:uFillTx/>
                <a:latin typeface="Calibri"/>
                <a:ea typeface="ＭＳ Ｐゴシック" charset="0"/>
              </a:rPr>
              <a:t>beam preparation</a:t>
            </a:r>
          </a:p>
        </p:txBody>
      </p:sp>
      <p:sp>
        <p:nvSpPr>
          <p:cNvPr id="9" name="TextBox 8">
            <a:extLst>
              <a:ext uri="{FF2B5EF4-FFF2-40B4-BE49-F238E27FC236}">
                <a16:creationId xmlns:a16="http://schemas.microsoft.com/office/drawing/2014/main" id="{B5E8F9B7-5920-B7F3-5D45-CA9E788B1A69}"/>
              </a:ext>
            </a:extLst>
          </p:cNvPr>
          <p:cNvSpPr txBox="1"/>
          <p:nvPr/>
        </p:nvSpPr>
        <p:spPr>
          <a:xfrm>
            <a:off x="4124403" y="1125318"/>
            <a:ext cx="13716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5B9BD5">
                    <a:lumMod val="75000"/>
                  </a:srgbClr>
                </a:solidFill>
                <a:effectLst/>
                <a:uLnTx/>
                <a:uFillTx/>
                <a:latin typeface="Calibri"/>
                <a:ea typeface="ＭＳ Ｐゴシック" charset="0"/>
              </a:rPr>
              <a:t>beam acceleration</a:t>
            </a:r>
          </a:p>
        </p:txBody>
      </p:sp>
      <p:sp>
        <p:nvSpPr>
          <p:cNvPr id="10" name="TextBox 9">
            <a:extLst>
              <a:ext uri="{FF2B5EF4-FFF2-40B4-BE49-F238E27FC236}">
                <a16:creationId xmlns:a16="http://schemas.microsoft.com/office/drawing/2014/main" id="{77755660-26A5-6463-C08F-25263CFF19C5}"/>
              </a:ext>
            </a:extLst>
          </p:cNvPr>
          <p:cNvSpPr txBox="1"/>
          <p:nvPr/>
        </p:nvSpPr>
        <p:spPr>
          <a:xfrm>
            <a:off x="6057900" y="1125318"/>
            <a:ext cx="137160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ED7D31">
                    <a:lumMod val="75000"/>
                  </a:srgbClr>
                </a:solidFill>
                <a:effectLst/>
                <a:uLnTx/>
                <a:uFillTx/>
                <a:latin typeface="Calibri"/>
                <a:ea typeface="ＭＳ Ｐゴシック" charset="0"/>
              </a:rPr>
              <a:t>experiment</a:t>
            </a:r>
          </a:p>
        </p:txBody>
      </p:sp>
      <p:sp>
        <p:nvSpPr>
          <p:cNvPr id="11" name="TextBox 10">
            <a:extLst>
              <a:ext uri="{FF2B5EF4-FFF2-40B4-BE49-F238E27FC236}">
                <a16:creationId xmlns:a16="http://schemas.microsoft.com/office/drawing/2014/main" id="{3943F021-FC12-2849-C90A-96DAF6E96E26}"/>
              </a:ext>
            </a:extLst>
          </p:cNvPr>
          <p:cNvSpPr txBox="1"/>
          <p:nvPr/>
        </p:nvSpPr>
        <p:spPr>
          <a:xfrm>
            <a:off x="7277100" y="1128459"/>
            <a:ext cx="13716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E7E6E6">
                    <a:lumMod val="50000"/>
                  </a:srgbClr>
                </a:solidFill>
                <a:effectLst/>
                <a:uLnTx/>
                <a:uFillTx/>
                <a:latin typeface="Calibri"/>
                <a:ea typeface="ＭＳ Ｐゴシック" charset="0"/>
              </a:rPr>
              <a:t>b</a:t>
            </a:r>
            <a:r>
              <a:rPr kumimoji="0" lang="en-BE" sz="1600" b="0" i="0" u="none" strike="noStrike" kern="1200" cap="none" spc="0" normalizeH="0" baseline="0" noProof="0" dirty="0">
                <a:ln>
                  <a:noFill/>
                </a:ln>
                <a:solidFill>
                  <a:srgbClr val="E7E6E6">
                    <a:lumMod val="50000"/>
                  </a:srgbClr>
                </a:solidFill>
                <a:effectLst/>
                <a:uLnTx/>
                <a:uFillTx/>
                <a:latin typeface="Calibri"/>
                <a:ea typeface="ＭＳ Ｐゴシック" charset="0"/>
              </a:rPr>
              <a:t>eam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E7E6E6">
                    <a:lumMod val="50000"/>
                  </a:srgbClr>
                </a:solidFill>
                <a:effectLst/>
                <a:uLnTx/>
                <a:uFillTx/>
                <a:latin typeface="Calibri"/>
                <a:ea typeface="ＭＳ Ｐゴシック" charset="0"/>
              </a:rPr>
              <a:t>dump</a:t>
            </a:r>
          </a:p>
        </p:txBody>
      </p:sp>
      <p:cxnSp>
        <p:nvCxnSpPr>
          <p:cNvPr id="13" name="Straight Arrow Connector 12">
            <a:extLst>
              <a:ext uri="{FF2B5EF4-FFF2-40B4-BE49-F238E27FC236}">
                <a16:creationId xmlns:a16="http://schemas.microsoft.com/office/drawing/2014/main" id="{4935B20F-926B-1E71-7B5D-9086388AC8F6}"/>
              </a:ext>
            </a:extLst>
          </p:cNvPr>
          <p:cNvCxnSpPr>
            <a:cxnSpLocks/>
            <a:stCxn id="2" idx="3"/>
          </p:cNvCxnSpPr>
          <p:nvPr/>
        </p:nvCxnSpPr>
        <p:spPr>
          <a:xfrm>
            <a:off x="1600200" y="2114550"/>
            <a:ext cx="342900" cy="0"/>
          </a:xfrm>
          <a:prstGeom prst="straightConnector1">
            <a:avLst/>
          </a:prstGeom>
          <a:ln w="28575">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432E0E3-39F7-B6DF-73FE-189038A160CD}"/>
              </a:ext>
            </a:extLst>
          </p:cNvPr>
          <p:cNvCxnSpPr>
            <a:cxnSpLocks/>
            <a:stCxn id="3" idx="3"/>
          </p:cNvCxnSpPr>
          <p:nvPr/>
        </p:nvCxnSpPr>
        <p:spPr>
          <a:xfrm>
            <a:off x="3362403" y="2114550"/>
            <a:ext cx="371397" cy="0"/>
          </a:xfrm>
          <a:prstGeom prst="straightConnector1">
            <a:avLst/>
          </a:prstGeom>
          <a:ln w="28575">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B4D30D4-B313-3497-50A0-1E755BCF1668}"/>
              </a:ext>
            </a:extLst>
          </p:cNvPr>
          <p:cNvCxnSpPr>
            <a:cxnSpLocks/>
            <a:stCxn id="4" idx="3"/>
          </p:cNvCxnSpPr>
          <p:nvPr/>
        </p:nvCxnSpPr>
        <p:spPr>
          <a:xfrm>
            <a:off x="5638800" y="2114550"/>
            <a:ext cx="419100" cy="0"/>
          </a:xfrm>
          <a:prstGeom prst="straightConnector1">
            <a:avLst/>
          </a:prstGeom>
          <a:ln w="28575">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E190DFF-4D23-A37F-0D77-4B188DF8030C}"/>
              </a:ext>
            </a:extLst>
          </p:cNvPr>
          <p:cNvCxnSpPr>
            <a:cxnSpLocks/>
            <a:stCxn id="5" idx="3"/>
          </p:cNvCxnSpPr>
          <p:nvPr/>
        </p:nvCxnSpPr>
        <p:spPr>
          <a:xfrm>
            <a:off x="7086600" y="2114550"/>
            <a:ext cx="342900" cy="0"/>
          </a:xfrm>
          <a:prstGeom prst="straightConnector1">
            <a:avLst/>
          </a:prstGeom>
          <a:ln w="28575">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6CCFA20-D3B9-52FD-3F49-567B2AA0BB65}"/>
              </a:ext>
            </a:extLst>
          </p:cNvPr>
          <p:cNvCxnSpPr>
            <a:cxnSpLocks/>
          </p:cNvCxnSpPr>
          <p:nvPr/>
        </p:nvCxnSpPr>
        <p:spPr>
          <a:xfrm>
            <a:off x="1590772" y="2114550"/>
            <a:ext cx="619203" cy="0"/>
          </a:xfrm>
          <a:prstGeom prst="straightConnector1">
            <a:avLst/>
          </a:prstGeom>
          <a:ln w="28575">
            <a:solidFill>
              <a:schemeClr val="accent1">
                <a:lumMod val="40000"/>
                <a:lumOff val="6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CD849C7-058F-DCE1-5B7E-BDC90215C220}"/>
              </a:ext>
            </a:extLst>
          </p:cNvPr>
          <p:cNvCxnSpPr>
            <a:cxnSpLocks/>
          </p:cNvCxnSpPr>
          <p:nvPr/>
        </p:nvCxnSpPr>
        <p:spPr>
          <a:xfrm>
            <a:off x="3362403" y="2114550"/>
            <a:ext cx="619203" cy="0"/>
          </a:xfrm>
          <a:prstGeom prst="straightConnector1">
            <a:avLst/>
          </a:prstGeom>
          <a:ln w="28575">
            <a:solidFill>
              <a:schemeClr val="accent1">
                <a:lumMod val="40000"/>
                <a:lumOff val="6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20EDA22-D28E-A831-5FF6-82EE6BE39E43}"/>
              </a:ext>
            </a:extLst>
          </p:cNvPr>
          <p:cNvCxnSpPr>
            <a:cxnSpLocks/>
          </p:cNvCxnSpPr>
          <p:nvPr/>
        </p:nvCxnSpPr>
        <p:spPr>
          <a:xfrm>
            <a:off x="5638800" y="2116931"/>
            <a:ext cx="762000" cy="0"/>
          </a:xfrm>
          <a:prstGeom prst="straightConnector1">
            <a:avLst/>
          </a:prstGeom>
          <a:ln w="28575">
            <a:solidFill>
              <a:schemeClr val="accent1">
                <a:lumMod val="40000"/>
                <a:lumOff val="6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AFC1D72-97A3-2A49-1F2E-826260874780}"/>
              </a:ext>
            </a:extLst>
          </p:cNvPr>
          <p:cNvCxnSpPr>
            <a:cxnSpLocks/>
          </p:cNvCxnSpPr>
          <p:nvPr/>
        </p:nvCxnSpPr>
        <p:spPr>
          <a:xfrm>
            <a:off x="7086600" y="2114550"/>
            <a:ext cx="609600" cy="0"/>
          </a:xfrm>
          <a:prstGeom prst="straightConnector1">
            <a:avLst/>
          </a:prstGeom>
          <a:ln w="28575">
            <a:solidFill>
              <a:schemeClr val="accent1">
                <a:lumMod val="40000"/>
                <a:lumOff val="60000"/>
              </a:schemeClr>
            </a:solidFill>
            <a:tailEnd type="none" w="lg" len="med"/>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635DE7B3-CBEF-1130-29D7-AD8B4B2ED874}"/>
              </a:ext>
            </a:extLst>
          </p:cNvPr>
          <p:cNvSpPr/>
          <p:nvPr/>
        </p:nvSpPr>
        <p:spPr>
          <a:xfrm>
            <a:off x="914400" y="1962150"/>
            <a:ext cx="685800" cy="30480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a:extLst>
              <a:ext uri="{FF2B5EF4-FFF2-40B4-BE49-F238E27FC236}">
                <a16:creationId xmlns:a16="http://schemas.microsoft.com/office/drawing/2014/main" id="{CB4E065C-AD35-7BEC-22D4-6EB23D0B89C6}"/>
              </a:ext>
            </a:extLst>
          </p:cNvPr>
          <p:cNvSpPr/>
          <p:nvPr/>
        </p:nvSpPr>
        <p:spPr>
          <a:xfrm>
            <a:off x="2219403" y="1962150"/>
            <a:ext cx="1143000" cy="30480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a:extLst>
              <a:ext uri="{FF2B5EF4-FFF2-40B4-BE49-F238E27FC236}">
                <a16:creationId xmlns:a16="http://schemas.microsoft.com/office/drawing/2014/main" id="{EB20E228-C3A4-6C88-6959-02A6274A4047}"/>
              </a:ext>
            </a:extLst>
          </p:cNvPr>
          <p:cNvSpPr/>
          <p:nvPr/>
        </p:nvSpPr>
        <p:spPr>
          <a:xfrm>
            <a:off x="3981606" y="1962150"/>
            <a:ext cx="1657194" cy="30480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a:extLst>
              <a:ext uri="{FF2B5EF4-FFF2-40B4-BE49-F238E27FC236}">
                <a16:creationId xmlns:a16="http://schemas.microsoft.com/office/drawing/2014/main" id="{2507F8F4-B6AB-D575-735E-B798F3E6FA1F}"/>
              </a:ext>
            </a:extLst>
          </p:cNvPr>
          <p:cNvSpPr/>
          <p:nvPr/>
        </p:nvSpPr>
        <p:spPr>
          <a:xfrm>
            <a:off x="6400800" y="1771650"/>
            <a:ext cx="685800" cy="6858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a:extLst>
              <a:ext uri="{FF2B5EF4-FFF2-40B4-BE49-F238E27FC236}">
                <a16:creationId xmlns:a16="http://schemas.microsoft.com/office/drawing/2014/main" id="{DF1F2CC1-A821-A2D2-253E-65120C53365C}"/>
              </a:ext>
            </a:extLst>
          </p:cNvPr>
          <p:cNvSpPr/>
          <p:nvPr/>
        </p:nvSpPr>
        <p:spPr>
          <a:xfrm>
            <a:off x="7696200" y="1866900"/>
            <a:ext cx="533400" cy="495300"/>
          </a:xfrm>
          <a:prstGeom prst="roundRect">
            <a:avLst>
              <a:gd name="adj" fmla="val 34577"/>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TextBox 57">
            <a:extLst>
              <a:ext uri="{FF2B5EF4-FFF2-40B4-BE49-F238E27FC236}">
                <a16:creationId xmlns:a16="http://schemas.microsoft.com/office/drawing/2014/main" id="{AC2DDC74-5D38-4F2A-2814-B1F287553D46}"/>
              </a:ext>
            </a:extLst>
          </p:cNvPr>
          <p:cNvSpPr txBox="1"/>
          <p:nvPr/>
        </p:nvSpPr>
        <p:spPr>
          <a:xfrm>
            <a:off x="1935701" y="206155"/>
            <a:ext cx="52725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BE" sz="2400" b="1" i="0" u="none" strike="noStrike" kern="1200" cap="none" spc="0" normalizeH="0" baseline="0" noProof="0" dirty="0">
                <a:ln>
                  <a:noFill/>
                </a:ln>
                <a:solidFill>
                  <a:srgbClr val="0070C0"/>
                </a:solidFill>
                <a:effectLst/>
                <a:uLnTx/>
                <a:uFillTx/>
                <a:latin typeface="Calibri"/>
                <a:ea typeface="ＭＳ Ｐゴシック" charset="0"/>
              </a:rPr>
              <a:t>Basic structures of a particle accelerator</a:t>
            </a:r>
          </a:p>
        </p:txBody>
      </p:sp>
    </p:spTree>
    <p:extLst>
      <p:ext uri="{BB962C8B-B14F-4D97-AF65-F5344CB8AC3E}">
        <p14:creationId xmlns:p14="http://schemas.microsoft.com/office/powerpoint/2010/main" val="3901093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62D044-6F0C-A44C-85FD-2657997C64DC}" type="slidenum">
              <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endParaRPr>
          </a:p>
        </p:txBody>
      </p:sp>
      <p:sp>
        <p:nvSpPr>
          <p:cNvPr id="7" name="TextBox 6">
            <a:extLst>
              <a:ext uri="{FF2B5EF4-FFF2-40B4-BE49-F238E27FC236}">
                <a16:creationId xmlns:a16="http://schemas.microsoft.com/office/drawing/2014/main" id="{1CB63010-8DFD-7A62-8CA1-C75878778783}"/>
              </a:ext>
            </a:extLst>
          </p:cNvPr>
          <p:cNvSpPr txBox="1"/>
          <p:nvPr/>
        </p:nvSpPr>
        <p:spPr>
          <a:xfrm>
            <a:off x="571500" y="1125319"/>
            <a:ext cx="13716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5B9BD5">
                    <a:lumMod val="75000"/>
                  </a:srgbClr>
                </a:solidFill>
                <a:effectLst/>
                <a:uLnTx/>
                <a:uFillTx/>
                <a:latin typeface="Calibri"/>
                <a:ea typeface="ＭＳ Ｐゴシック" charset="0"/>
              </a:rPr>
              <a:t>particle production</a:t>
            </a:r>
          </a:p>
        </p:txBody>
      </p:sp>
      <p:sp>
        <p:nvSpPr>
          <p:cNvPr id="8" name="TextBox 7">
            <a:extLst>
              <a:ext uri="{FF2B5EF4-FFF2-40B4-BE49-F238E27FC236}">
                <a16:creationId xmlns:a16="http://schemas.microsoft.com/office/drawing/2014/main" id="{7A740000-C341-C69F-4D50-86FA5D6A6D54}"/>
              </a:ext>
            </a:extLst>
          </p:cNvPr>
          <p:cNvSpPr txBox="1"/>
          <p:nvPr/>
        </p:nvSpPr>
        <p:spPr>
          <a:xfrm>
            <a:off x="2105103" y="1125319"/>
            <a:ext cx="13716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5B9BD5">
                    <a:lumMod val="75000"/>
                  </a:srgbClr>
                </a:solidFill>
                <a:effectLst/>
                <a:uLnTx/>
                <a:uFillTx/>
                <a:latin typeface="Calibri"/>
                <a:ea typeface="ＭＳ Ｐゴシック" charset="0"/>
              </a:rPr>
              <a:t>beam preparation</a:t>
            </a:r>
          </a:p>
        </p:txBody>
      </p:sp>
      <p:sp>
        <p:nvSpPr>
          <p:cNvPr id="9" name="TextBox 8">
            <a:extLst>
              <a:ext uri="{FF2B5EF4-FFF2-40B4-BE49-F238E27FC236}">
                <a16:creationId xmlns:a16="http://schemas.microsoft.com/office/drawing/2014/main" id="{B5E8F9B7-5920-B7F3-5D45-CA9E788B1A69}"/>
              </a:ext>
            </a:extLst>
          </p:cNvPr>
          <p:cNvSpPr txBox="1"/>
          <p:nvPr/>
        </p:nvSpPr>
        <p:spPr>
          <a:xfrm>
            <a:off x="4124403" y="1125318"/>
            <a:ext cx="13716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5B9BD5">
                    <a:lumMod val="75000"/>
                  </a:srgbClr>
                </a:solidFill>
                <a:effectLst/>
                <a:uLnTx/>
                <a:uFillTx/>
                <a:latin typeface="Calibri"/>
                <a:ea typeface="ＭＳ Ｐゴシック" charset="0"/>
              </a:rPr>
              <a:t>beam acceleration</a:t>
            </a:r>
          </a:p>
        </p:txBody>
      </p:sp>
      <p:sp>
        <p:nvSpPr>
          <p:cNvPr id="10" name="TextBox 9">
            <a:extLst>
              <a:ext uri="{FF2B5EF4-FFF2-40B4-BE49-F238E27FC236}">
                <a16:creationId xmlns:a16="http://schemas.microsoft.com/office/drawing/2014/main" id="{77755660-26A5-6463-C08F-25263CFF19C5}"/>
              </a:ext>
            </a:extLst>
          </p:cNvPr>
          <p:cNvSpPr txBox="1"/>
          <p:nvPr/>
        </p:nvSpPr>
        <p:spPr>
          <a:xfrm>
            <a:off x="6057900" y="1125318"/>
            <a:ext cx="137160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ED7D31">
                    <a:lumMod val="75000"/>
                  </a:srgbClr>
                </a:solidFill>
                <a:effectLst/>
                <a:uLnTx/>
                <a:uFillTx/>
                <a:latin typeface="Calibri"/>
                <a:ea typeface="ＭＳ Ｐゴシック" charset="0"/>
              </a:rPr>
              <a:t>experiment</a:t>
            </a:r>
          </a:p>
        </p:txBody>
      </p:sp>
      <p:sp>
        <p:nvSpPr>
          <p:cNvPr id="11" name="TextBox 10">
            <a:extLst>
              <a:ext uri="{FF2B5EF4-FFF2-40B4-BE49-F238E27FC236}">
                <a16:creationId xmlns:a16="http://schemas.microsoft.com/office/drawing/2014/main" id="{3943F021-FC12-2849-C90A-96DAF6E96E26}"/>
              </a:ext>
            </a:extLst>
          </p:cNvPr>
          <p:cNvSpPr txBox="1"/>
          <p:nvPr/>
        </p:nvSpPr>
        <p:spPr>
          <a:xfrm>
            <a:off x="7277100" y="1128459"/>
            <a:ext cx="13716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E7E6E6">
                    <a:lumMod val="50000"/>
                  </a:srgbClr>
                </a:solidFill>
                <a:effectLst/>
                <a:uLnTx/>
                <a:uFillTx/>
                <a:latin typeface="Calibri"/>
                <a:ea typeface="ＭＳ Ｐゴシック" charset="0"/>
              </a:rPr>
              <a:t>b</a:t>
            </a:r>
            <a:r>
              <a:rPr kumimoji="0" lang="en-BE" sz="1600" b="0" i="0" u="none" strike="noStrike" kern="1200" cap="none" spc="0" normalizeH="0" baseline="0" noProof="0" dirty="0">
                <a:ln>
                  <a:noFill/>
                </a:ln>
                <a:solidFill>
                  <a:srgbClr val="E7E6E6">
                    <a:lumMod val="50000"/>
                  </a:srgbClr>
                </a:solidFill>
                <a:effectLst/>
                <a:uLnTx/>
                <a:uFillTx/>
                <a:latin typeface="Calibri"/>
                <a:ea typeface="ＭＳ Ｐゴシック" charset="0"/>
              </a:rPr>
              <a:t>eam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E7E6E6">
                    <a:lumMod val="50000"/>
                  </a:srgbClr>
                </a:solidFill>
                <a:effectLst/>
                <a:uLnTx/>
                <a:uFillTx/>
                <a:latin typeface="Calibri"/>
                <a:ea typeface="ＭＳ Ｐゴシック" charset="0"/>
              </a:rPr>
              <a:t>dump</a:t>
            </a:r>
          </a:p>
        </p:txBody>
      </p:sp>
      <p:cxnSp>
        <p:nvCxnSpPr>
          <p:cNvPr id="13" name="Straight Arrow Connector 12">
            <a:extLst>
              <a:ext uri="{FF2B5EF4-FFF2-40B4-BE49-F238E27FC236}">
                <a16:creationId xmlns:a16="http://schemas.microsoft.com/office/drawing/2014/main" id="{4935B20F-926B-1E71-7B5D-9086388AC8F6}"/>
              </a:ext>
            </a:extLst>
          </p:cNvPr>
          <p:cNvCxnSpPr>
            <a:cxnSpLocks/>
            <a:stCxn id="2" idx="3"/>
          </p:cNvCxnSpPr>
          <p:nvPr/>
        </p:nvCxnSpPr>
        <p:spPr>
          <a:xfrm>
            <a:off x="1600200" y="2114550"/>
            <a:ext cx="342900" cy="0"/>
          </a:xfrm>
          <a:prstGeom prst="straightConnector1">
            <a:avLst/>
          </a:prstGeom>
          <a:ln w="28575">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432E0E3-39F7-B6DF-73FE-189038A160CD}"/>
              </a:ext>
            </a:extLst>
          </p:cNvPr>
          <p:cNvCxnSpPr>
            <a:cxnSpLocks/>
            <a:stCxn id="3" idx="3"/>
          </p:cNvCxnSpPr>
          <p:nvPr/>
        </p:nvCxnSpPr>
        <p:spPr>
          <a:xfrm>
            <a:off x="3362403" y="2114550"/>
            <a:ext cx="371397" cy="0"/>
          </a:xfrm>
          <a:prstGeom prst="straightConnector1">
            <a:avLst/>
          </a:prstGeom>
          <a:ln w="28575">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B4D30D4-B313-3497-50A0-1E755BCF1668}"/>
              </a:ext>
            </a:extLst>
          </p:cNvPr>
          <p:cNvCxnSpPr>
            <a:cxnSpLocks/>
            <a:stCxn id="4" idx="3"/>
          </p:cNvCxnSpPr>
          <p:nvPr/>
        </p:nvCxnSpPr>
        <p:spPr>
          <a:xfrm>
            <a:off x="5638800" y="2114550"/>
            <a:ext cx="419100" cy="0"/>
          </a:xfrm>
          <a:prstGeom prst="straightConnector1">
            <a:avLst/>
          </a:prstGeom>
          <a:ln w="28575">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E190DFF-4D23-A37F-0D77-4B188DF8030C}"/>
              </a:ext>
            </a:extLst>
          </p:cNvPr>
          <p:cNvCxnSpPr>
            <a:cxnSpLocks/>
            <a:stCxn id="5" idx="3"/>
          </p:cNvCxnSpPr>
          <p:nvPr/>
        </p:nvCxnSpPr>
        <p:spPr>
          <a:xfrm>
            <a:off x="7086600" y="2114550"/>
            <a:ext cx="342900" cy="0"/>
          </a:xfrm>
          <a:prstGeom prst="straightConnector1">
            <a:avLst/>
          </a:prstGeom>
          <a:ln w="28575">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6CCFA20-D3B9-52FD-3F49-567B2AA0BB65}"/>
              </a:ext>
            </a:extLst>
          </p:cNvPr>
          <p:cNvCxnSpPr>
            <a:cxnSpLocks/>
          </p:cNvCxnSpPr>
          <p:nvPr/>
        </p:nvCxnSpPr>
        <p:spPr>
          <a:xfrm>
            <a:off x="1590772" y="2114550"/>
            <a:ext cx="619203" cy="0"/>
          </a:xfrm>
          <a:prstGeom prst="straightConnector1">
            <a:avLst/>
          </a:prstGeom>
          <a:ln w="28575">
            <a:solidFill>
              <a:schemeClr val="accent1">
                <a:lumMod val="40000"/>
                <a:lumOff val="6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CD849C7-058F-DCE1-5B7E-BDC90215C220}"/>
              </a:ext>
            </a:extLst>
          </p:cNvPr>
          <p:cNvCxnSpPr>
            <a:cxnSpLocks/>
          </p:cNvCxnSpPr>
          <p:nvPr/>
        </p:nvCxnSpPr>
        <p:spPr>
          <a:xfrm>
            <a:off x="3362403" y="2114550"/>
            <a:ext cx="619203" cy="0"/>
          </a:xfrm>
          <a:prstGeom prst="straightConnector1">
            <a:avLst/>
          </a:prstGeom>
          <a:ln w="28575">
            <a:solidFill>
              <a:schemeClr val="accent1">
                <a:lumMod val="40000"/>
                <a:lumOff val="6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20EDA22-D28E-A831-5FF6-82EE6BE39E43}"/>
              </a:ext>
            </a:extLst>
          </p:cNvPr>
          <p:cNvCxnSpPr>
            <a:cxnSpLocks/>
          </p:cNvCxnSpPr>
          <p:nvPr/>
        </p:nvCxnSpPr>
        <p:spPr>
          <a:xfrm>
            <a:off x="5638800" y="2116931"/>
            <a:ext cx="762000" cy="0"/>
          </a:xfrm>
          <a:prstGeom prst="straightConnector1">
            <a:avLst/>
          </a:prstGeom>
          <a:ln w="28575">
            <a:solidFill>
              <a:schemeClr val="accent1">
                <a:lumMod val="40000"/>
                <a:lumOff val="6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AFC1D72-97A3-2A49-1F2E-826260874780}"/>
              </a:ext>
            </a:extLst>
          </p:cNvPr>
          <p:cNvCxnSpPr>
            <a:cxnSpLocks/>
          </p:cNvCxnSpPr>
          <p:nvPr/>
        </p:nvCxnSpPr>
        <p:spPr>
          <a:xfrm>
            <a:off x="7086600" y="2114550"/>
            <a:ext cx="609600" cy="0"/>
          </a:xfrm>
          <a:prstGeom prst="straightConnector1">
            <a:avLst/>
          </a:prstGeom>
          <a:ln w="28575">
            <a:solidFill>
              <a:schemeClr val="accent1">
                <a:lumMod val="40000"/>
                <a:lumOff val="60000"/>
              </a:schemeClr>
            </a:solidFill>
            <a:tailEnd type="none" w="lg" len="med"/>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635DE7B3-CBEF-1130-29D7-AD8B4B2ED874}"/>
              </a:ext>
            </a:extLst>
          </p:cNvPr>
          <p:cNvSpPr/>
          <p:nvPr/>
        </p:nvSpPr>
        <p:spPr>
          <a:xfrm>
            <a:off x="914400" y="1962150"/>
            <a:ext cx="685800" cy="30480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a:extLst>
              <a:ext uri="{FF2B5EF4-FFF2-40B4-BE49-F238E27FC236}">
                <a16:creationId xmlns:a16="http://schemas.microsoft.com/office/drawing/2014/main" id="{CB4E065C-AD35-7BEC-22D4-6EB23D0B89C6}"/>
              </a:ext>
            </a:extLst>
          </p:cNvPr>
          <p:cNvSpPr/>
          <p:nvPr/>
        </p:nvSpPr>
        <p:spPr>
          <a:xfrm>
            <a:off x="2219403" y="1962150"/>
            <a:ext cx="1143000" cy="30480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a:extLst>
              <a:ext uri="{FF2B5EF4-FFF2-40B4-BE49-F238E27FC236}">
                <a16:creationId xmlns:a16="http://schemas.microsoft.com/office/drawing/2014/main" id="{EB20E228-C3A4-6C88-6959-02A6274A4047}"/>
              </a:ext>
            </a:extLst>
          </p:cNvPr>
          <p:cNvSpPr/>
          <p:nvPr/>
        </p:nvSpPr>
        <p:spPr>
          <a:xfrm>
            <a:off x="3981606" y="1962150"/>
            <a:ext cx="1657194" cy="30480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a:extLst>
              <a:ext uri="{FF2B5EF4-FFF2-40B4-BE49-F238E27FC236}">
                <a16:creationId xmlns:a16="http://schemas.microsoft.com/office/drawing/2014/main" id="{2507F8F4-B6AB-D575-735E-B798F3E6FA1F}"/>
              </a:ext>
            </a:extLst>
          </p:cNvPr>
          <p:cNvSpPr/>
          <p:nvPr/>
        </p:nvSpPr>
        <p:spPr>
          <a:xfrm>
            <a:off x="6400800" y="1771650"/>
            <a:ext cx="685800" cy="6858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a:extLst>
              <a:ext uri="{FF2B5EF4-FFF2-40B4-BE49-F238E27FC236}">
                <a16:creationId xmlns:a16="http://schemas.microsoft.com/office/drawing/2014/main" id="{DF1F2CC1-A821-A2D2-253E-65120C53365C}"/>
              </a:ext>
            </a:extLst>
          </p:cNvPr>
          <p:cNvSpPr/>
          <p:nvPr/>
        </p:nvSpPr>
        <p:spPr>
          <a:xfrm>
            <a:off x="7696200" y="1866900"/>
            <a:ext cx="533400" cy="495300"/>
          </a:xfrm>
          <a:prstGeom prst="roundRect">
            <a:avLst>
              <a:gd name="adj" fmla="val 34577"/>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ounded Rectangle 39">
            <a:extLst>
              <a:ext uri="{FF2B5EF4-FFF2-40B4-BE49-F238E27FC236}">
                <a16:creationId xmlns:a16="http://schemas.microsoft.com/office/drawing/2014/main" id="{650A996F-380D-3816-183A-FA72712F643D}"/>
              </a:ext>
            </a:extLst>
          </p:cNvPr>
          <p:cNvSpPr/>
          <p:nvPr/>
        </p:nvSpPr>
        <p:spPr>
          <a:xfrm>
            <a:off x="3981606" y="3181350"/>
            <a:ext cx="1657194" cy="3048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800" b="0" i="0" u="none" strike="noStrike" kern="1200" cap="none" spc="0" normalizeH="0" baseline="0" noProof="0" dirty="0">
                <a:ln>
                  <a:noFill/>
                </a:ln>
                <a:solidFill>
                  <a:srgbClr val="FFC000">
                    <a:lumMod val="50000"/>
                  </a:srgbClr>
                </a:solidFill>
                <a:effectLst/>
                <a:uLnTx/>
                <a:uFillTx/>
                <a:latin typeface="Calibri"/>
                <a:ea typeface="+mn-ea"/>
                <a:cs typeface="+mn-cs"/>
              </a:rPr>
              <a:t>cooling @ 2K</a:t>
            </a:r>
          </a:p>
        </p:txBody>
      </p:sp>
      <p:cxnSp>
        <p:nvCxnSpPr>
          <p:cNvPr id="44" name="Straight Arrow Connector 43">
            <a:extLst>
              <a:ext uri="{FF2B5EF4-FFF2-40B4-BE49-F238E27FC236}">
                <a16:creationId xmlns:a16="http://schemas.microsoft.com/office/drawing/2014/main" id="{4D0A76D0-CA14-6EB3-9BD1-06F920838D1C}"/>
              </a:ext>
            </a:extLst>
          </p:cNvPr>
          <p:cNvCxnSpPr>
            <a:cxnSpLocks/>
            <a:stCxn id="40" idx="0"/>
            <a:endCxn id="4" idx="2"/>
          </p:cNvCxnSpPr>
          <p:nvPr/>
        </p:nvCxnSpPr>
        <p:spPr>
          <a:xfrm flipV="1">
            <a:off x="4810203" y="2266950"/>
            <a:ext cx="0" cy="914400"/>
          </a:xfrm>
          <a:prstGeom prst="straightConnector1">
            <a:avLst/>
          </a:prstGeom>
          <a:ln w="28575">
            <a:solidFill>
              <a:schemeClr val="accent4">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B5A3EE35-DDC9-3FA1-B4EE-62A01245AEA7}"/>
              </a:ext>
            </a:extLst>
          </p:cNvPr>
          <p:cNvCxnSpPr>
            <a:cxnSpLocks/>
            <a:stCxn id="40" idx="1"/>
            <a:endCxn id="3" idx="2"/>
          </p:cNvCxnSpPr>
          <p:nvPr/>
        </p:nvCxnSpPr>
        <p:spPr>
          <a:xfrm rot="10800000">
            <a:off x="2790904" y="2266950"/>
            <a:ext cx="1190703" cy="1066800"/>
          </a:xfrm>
          <a:prstGeom prst="bentConnector2">
            <a:avLst/>
          </a:prstGeom>
          <a:ln w="28575">
            <a:solidFill>
              <a:schemeClr val="accent4">
                <a:lumMod val="60000"/>
                <a:lumOff val="40000"/>
              </a:schemeClr>
            </a:solidFill>
            <a:prstDash val="sysDot"/>
            <a:tailEnd type="triangle" w="lg" len="med"/>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13EA6058-F961-60C8-DD7B-5BEF9CD7E19E}"/>
              </a:ext>
            </a:extLst>
          </p:cNvPr>
          <p:cNvCxnSpPr>
            <a:cxnSpLocks/>
            <a:endCxn id="2" idx="2"/>
          </p:cNvCxnSpPr>
          <p:nvPr/>
        </p:nvCxnSpPr>
        <p:spPr>
          <a:xfrm rot="10800000">
            <a:off x="1257300" y="2266950"/>
            <a:ext cx="2726688" cy="1066800"/>
          </a:xfrm>
          <a:prstGeom prst="bentConnector2">
            <a:avLst/>
          </a:prstGeom>
          <a:ln w="28575">
            <a:solidFill>
              <a:schemeClr val="accent4">
                <a:lumMod val="60000"/>
                <a:lumOff val="40000"/>
              </a:schemeClr>
            </a:solidFill>
            <a:prstDash val="sysDot"/>
            <a:tailEnd type="triangle" w="lg"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AC2DDC74-5D38-4F2A-2814-B1F287553D46}"/>
              </a:ext>
            </a:extLst>
          </p:cNvPr>
          <p:cNvSpPr txBox="1"/>
          <p:nvPr/>
        </p:nvSpPr>
        <p:spPr>
          <a:xfrm>
            <a:off x="1935701" y="206155"/>
            <a:ext cx="52725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BE" sz="2400" b="1" i="0" u="none" strike="noStrike" kern="1200" cap="none" spc="0" normalizeH="0" baseline="0" noProof="0" dirty="0">
                <a:ln>
                  <a:noFill/>
                </a:ln>
                <a:solidFill>
                  <a:srgbClr val="0070C0"/>
                </a:solidFill>
                <a:effectLst/>
                <a:uLnTx/>
                <a:uFillTx/>
                <a:latin typeface="Calibri"/>
                <a:ea typeface="ＭＳ Ｐゴシック" charset="0"/>
              </a:rPr>
              <a:t>Basic structures of a particle accelerator</a:t>
            </a:r>
          </a:p>
        </p:txBody>
      </p:sp>
    </p:spTree>
    <p:extLst>
      <p:ext uri="{BB962C8B-B14F-4D97-AF65-F5344CB8AC3E}">
        <p14:creationId xmlns:p14="http://schemas.microsoft.com/office/powerpoint/2010/main" val="3944500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62D044-6F0C-A44C-85FD-2657997C64DC}" type="slidenum">
              <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prstClr val="black">
                  <a:tint val="75000"/>
                </a:prstClr>
              </a:solidFill>
              <a:effectLst/>
              <a:uLnTx/>
              <a:uFillTx/>
              <a:latin typeface="Calibri"/>
              <a:ea typeface="ＭＳ Ｐゴシック" charset="0"/>
              <a:cs typeface="+mn-cs"/>
            </a:endParaRPr>
          </a:p>
        </p:txBody>
      </p:sp>
      <p:sp>
        <p:nvSpPr>
          <p:cNvPr id="85" name="TextBox 84">
            <a:extLst>
              <a:ext uri="{FF2B5EF4-FFF2-40B4-BE49-F238E27FC236}">
                <a16:creationId xmlns:a16="http://schemas.microsoft.com/office/drawing/2014/main" id="{EA8D9E18-F10A-3D69-FF67-72F6B0F45E9D}"/>
              </a:ext>
            </a:extLst>
          </p:cNvPr>
          <p:cNvSpPr txBox="1"/>
          <p:nvPr/>
        </p:nvSpPr>
        <p:spPr>
          <a:xfrm>
            <a:off x="1935701" y="206155"/>
            <a:ext cx="52725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BE" sz="2400" b="1" i="0" u="none" strike="noStrike" kern="1200" cap="none" spc="0" normalizeH="0" baseline="0" noProof="0" dirty="0">
                <a:ln>
                  <a:noFill/>
                </a:ln>
                <a:solidFill>
                  <a:srgbClr val="0070C0"/>
                </a:solidFill>
                <a:effectLst/>
                <a:uLnTx/>
                <a:uFillTx/>
                <a:latin typeface="Calibri"/>
                <a:ea typeface="ＭＳ Ｐゴシック" charset="0"/>
              </a:rPr>
              <a:t>Basic structures of a particle accelerator</a:t>
            </a:r>
          </a:p>
        </p:txBody>
      </p:sp>
      <p:sp>
        <p:nvSpPr>
          <p:cNvPr id="7" name="TextBox 6">
            <a:extLst>
              <a:ext uri="{FF2B5EF4-FFF2-40B4-BE49-F238E27FC236}">
                <a16:creationId xmlns:a16="http://schemas.microsoft.com/office/drawing/2014/main" id="{1CB63010-8DFD-7A62-8CA1-C75878778783}"/>
              </a:ext>
            </a:extLst>
          </p:cNvPr>
          <p:cNvSpPr txBox="1"/>
          <p:nvPr/>
        </p:nvSpPr>
        <p:spPr>
          <a:xfrm>
            <a:off x="571500" y="1125319"/>
            <a:ext cx="13716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5B9BD5">
                    <a:lumMod val="75000"/>
                  </a:srgbClr>
                </a:solidFill>
                <a:effectLst/>
                <a:uLnTx/>
                <a:uFillTx/>
                <a:latin typeface="Calibri"/>
                <a:ea typeface="ＭＳ Ｐゴシック" charset="0"/>
              </a:rPr>
              <a:t>particle production</a:t>
            </a:r>
          </a:p>
        </p:txBody>
      </p:sp>
      <p:sp>
        <p:nvSpPr>
          <p:cNvPr id="8" name="TextBox 7">
            <a:extLst>
              <a:ext uri="{FF2B5EF4-FFF2-40B4-BE49-F238E27FC236}">
                <a16:creationId xmlns:a16="http://schemas.microsoft.com/office/drawing/2014/main" id="{7A740000-C341-C69F-4D50-86FA5D6A6D54}"/>
              </a:ext>
            </a:extLst>
          </p:cNvPr>
          <p:cNvSpPr txBox="1"/>
          <p:nvPr/>
        </p:nvSpPr>
        <p:spPr>
          <a:xfrm>
            <a:off x="2105103" y="1125319"/>
            <a:ext cx="13716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5B9BD5">
                    <a:lumMod val="75000"/>
                  </a:srgbClr>
                </a:solidFill>
                <a:effectLst/>
                <a:uLnTx/>
                <a:uFillTx/>
                <a:latin typeface="Calibri"/>
                <a:ea typeface="ＭＳ Ｐゴシック" charset="0"/>
              </a:rPr>
              <a:t>beam preparation</a:t>
            </a:r>
          </a:p>
        </p:txBody>
      </p:sp>
      <p:sp>
        <p:nvSpPr>
          <p:cNvPr id="9" name="TextBox 8">
            <a:extLst>
              <a:ext uri="{FF2B5EF4-FFF2-40B4-BE49-F238E27FC236}">
                <a16:creationId xmlns:a16="http://schemas.microsoft.com/office/drawing/2014/main" id="{B5E8F9B7-5920-B7F3-5D45-CA9E788B1A69}"/>
              </a:ext>
            </a:extLst>
          </p:cNvPr>
          <p:cNvSpPr txBox="1"/>
          <p:nvPr/>
        </p:nvSpPr>
        <p:spPr>
          <a:xfrm>
            <a:off x="4124403" y="1125318"/>
            <a:ext cx="13716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5B9BD5">
                    <a:lumMod val="75000"/>
                  </a:srgbClr>
                </a:solidFill>
                <a:effectLst/>
                <a:uLnTx/>
                <a:uFillTx/>
                <a:latin typeface="Calibri"/>
                <a:ea typeface="ＭＳ Ｐゴシック" charset="0"/>
              </a:rPr>
              <a:t>beam acceleration</a:t>
            </a:r>
          </a:p>
        </p:txBody>
      </p:sp>
      <p:sp>
        <p:nvSpPr>
          <p:cNvPr id="10" name="TextBox 9">
            <a:extLst>
              <a:ext uri="{FF2B5EF4-FFF2-40B4-BE49-F238E27FC236}">
                <a16:creationId xmlns:a16="http://schemas.microsoft.com/office/drawing/2014/main" id="{77755660-26A5-6463-C08F-25263CFF19C5}"/>
              </a:ext>
            </a:extLst>
          </p:cNvPr>
          <p:cNvSpPr txBox="1"/>
          <p:nvPr/>
        </p:nvSpPr>
        <p:spPr>
          <a:xfrm>
            <a:off x="6057900" y="1125318"/>
            <a:ext cx="137160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ED7D31">
                    <a:lumMod val="75000"/>
                  </a:srgbClr>
                </a:solidFill>
                <a:effectLst/>
                <a:uLnTx/>
                <a:uFillTx/>
                <a:latin typeface="Calibri"/>
                <a:ea typeface="ＭＳ Ｐゴシック" charset="0"/>
              </a:rPr>
              <a:t>experiment</a:t>
            </a:r>
          </a:p>
        </p:txBody>
      </p:sp>
      <p:sp>
        <p:nvSpPr>
          <p:cNvPr id="11" name="TextBox 10">
            <a:extLst>
              <a:ext uri="{FF2B5EF4-FFF2-40B4-BE49-F238E27FC236}">
                <a16:creationId xmlns:a16="http://schemas.microsoft.com/office/drawing/2014/main" id="{3943F021-FC12-2849-C90A-96DAF6E96E26}"/>
              </a:ext>
            </a:extLst>
          </p:cNvPr>
          <p:cNvSpPr txBox="1"/>
          <p:nvPr/>
        </p:nvSpPr>
        <p:spPr>
          <a:xfrm>
            <a:off x="7277100" y="1128459"/>
            <a:ext cx="13716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E7E6E6">
                    <a:lumMod val="50000"/>
                  </a:srgbClr>
                </a:solidFill>
                <a:effectLst/>
                <a:uLnTx/>
                <a:uFillTx/>
                <a:latin typeface="Calibri"/>
                <a:ea typeface="ＭＳ Ｐゴシック" charset="0"/>
              </a:rPr>
              <a:t>b</a:t>
            </a:r>
            <a:r>
              <a:rPr kumimoji="0" lang="en-BE" sz="1600" b="0" i="0" u="none" strike="noStrike" kern="1200" cap="none" spc="0" normalizeH="0" baseline="0" noProof="0" dirty="0">
                <a:ln>
                  <a:noFill/>
                </a:ln>
                <a:solidFill>
                  <a:srgbClr val="E7E6E6">
                    <a:lumMod val="50000"/>
                  </a:srgbClr>
                </a:solidFill>
                <a:effectLst/>
                <a:uLnTx/>
                <a:uFillTx/>
                <a:latin typeface="Calibri"/>
                <a:ea typeface="ＭＳ Ｐゴシック" charset="0"/>
              </a:rPr>
              <a:t>eam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E7E6E6">
                    <a:lumMod val="50000"/>
                  </a:srgbClr>
                </a:solidFill>
                <a:effectLst/>
                <a:uLnTx/>
                <a:uFillTx/>
                <a:latin typeface="Calibri"/>
                <a:ea typeface="ＭＳ Ｐゴシック" charset="0"/>
              </a:rPr>
              <a:t>dump</a:t>
            </a:r>
          </a:p>
        </p:txBody>
      </p:sp>
      <p:cxnSp>
        <p:nvCxnSpPr>
          <p:cNvPr id="13" name="Straight Arrow Connector 12">
            <a:extLst>
              <a:ext uri="{FF2B5EF4-FFF2-40B4-BE49-F238E27FC236}">
                <a16:creationId xmlns:a16="http://schemas.microsoft.com/office/drawing/2014/main" id="{4935B20F-926B-1E71-7B5D-9086388AC8F6}"/>
              </a:ext>
            </a:extLst>
          </p:cNvPr>
          <p:cNvCxnSpPr>
            <a:cxnSpLocks/>
            <a:stCxn id="2" idx="3"/>
          </p:cNvCxnSpPr>
          <p:nvPr/>
        </p:nvCxnSpPr>
        <p:spPr>
          <a:xfrm>
            <a:off x="1600200" y="2114550"/>
            <a:ext cx="342900" cy="0"/>
          </a:xfrm>
          <a:prstGeom prst="straightConnector1">
            <a:avLst/>
          </a:prstGeom>
          <a:ln w="28575">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432E0E3-39F7-B6DF-73FE-189038A160CD}"/>
              </a:ext>
            </a:extLst>
          </p:cNvPr>
          <p:cNvCxnSpPr>
            <a:cxnSpLocks/>
            <a:stCxn id="3" idx="3"/>
          </p:cNvCxnSpPr>
          <p:nvPr/>
        </p:nvCxnSpPr>
        <p:spPr>
          <a:xfrm>
            <a:off x="3362403" y="2114550"/>
            <a:ext cx="371397" cy="0"/>
          </a:xfrm>
          <a:prstGeom prst="straightConnector1">
            <a:avLst/>
          </a:prstGeom>
          <a:ln w="28575">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B4D30D4-B313-3497-50A0-1E755BCF1668}"/>
              </a:ext>
            </a:extLst>
          </p:cNvPr>
          <p:cNvCxnSpPr>
            <a:cxnSpLocks/>
            <a:stCxn id="4" idx="3"/>
          </p:cNvCxnSpPr>
          <p:nvPr/>
        </p:nvCxnSpPr>
        <p:spPr>
          <a:xfrm>
            <a:off x="5638800" y="2114550"/>
            <a:ext cx="419100" cy="0"/>
          </a:xfrm>
          <a:prstGeom prst="straightConnector1">
            <a:avLst/>
          </a:prstGeom>
          <a:ln w="28575">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E190DFF-4D23-A37F-0D77-4B188DF8030C}"/>
              </a:ext>
            </a:extLst>
          </p:cNvPr>
          <p:cNvCxnSpPr>
            <a:cxnSpLocks/>
            <a:stCxn id="5" idx="3"/>
          </p:cNvCxnSpPr>
          <p:nvPr/>
        </p:nvCxnSpPr>
        <p:spPr>
          <a:xfrm>
            <a:off x="7086600" y="2114550"/>
            <a:ext cx="342900" cy="0"/>
          </a:xfrm>
          <a:prstGeom prst="straightConnector1">
            <a:avLst/>
          </a:prstGeom>
          <a:ln w="28575">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6CCFA20-D3B9-52FD-3F49-567B2AA0BB65}"/>
              </a:ext>
            </a:extLst>
          </p:cNvPr>
          <p:cNvCxnSpPr>
            <a:cxnSpLocks/>
          </p:cNvCxnSpPr>
          <p:nvPr/>
        </p:nvCxnSpPr>
        <p:spPr>
          <a:xfrm>
            <a:off x="1590772" y="2114550"/>
            <a:ext cx="619203" cy="0"/>
          </a:xfrm>
          <a:prstGeom prst="straightConnector1">
            <a:avLst/>
          </a:prstGeom>
          <a:ln w="28575">
            <a:solidFill>
              <a:schemeClr val="accent1">
                <a:lumMod val="40000"/>
                <a:lumOff val="6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CD849C7-058F-DCE1-5B7E-BDC90215C220}"/>
              </a:ext>
            </a:extLst>
          </p:cNvPr>
          <p:cNvCxnSpPr>
            <a:cxnSpLocks/>
          </p:cNvCxnSpPr>
          <p:nvPr/>
        </p:nvCxnSpPr>
        <p:spPr>
          <a:xfrm>
            <a:off x="3362403" y="2114550"/>
            <a:ext cx="619203" cy="0"/>
          </a:xfrm>
          <a:prstGeom prst="straightConnector1">
            <a:avLst/>
          </a:prstGeom>
          <a:ln w="28575">
            <a:solidFill>
              <a:schemeClr val="accent1">
                <a:lumMod val="40000"/>
                <a:lumOff val="6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20EDA22-D28E-A831-5FF6-82EE6BE39E43}"/>
              </a:ext>
            </a:extLst>
          </p:cNvPr>
          <p:cNvCxnSpPr>
            <a:cxnSpLocks/>
          </p:cNvCxnSpPr>
          <p:nvPr/>
        </p:nvCxnSpPr>
        <p:spPr>
          <a:xfrm>
            <a:off x="5638800" y="2116931"/>
            <a:ext cx="762000" cy="0"/>
          </a:xfrm>
          <a:prstGeom prst="straightConnector1">
            <a:avLst/>
          </a:prstGeom>
          <a:ln w="28575">
            <a:solidFill>
              <a:schemeClr val="accent1">
                <a:lumMod val="40000"/>
                <a:lumOff val="6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AFC1D72-97A3-2A49-1F2E-826260874780}"/>
              </a:ext>
            </a:extLst>
          </p:cNvPr>
          <p:cNvCxnSpPr>
            <a:cxnSpLocks/>
          </p:cNvCxnSpPr>
          <p:nvPr/>
        </p:nvCxnSpPr>
        <p:spPr>
          <a:xfrm>
            <a:off x="7086600" y="2114550"/>
            <a:ext cx="609600" cy="0"/>
          </a:xfrm>
          <a:prstGeom prst="straightConnector1">
            <a:avLst/>
          </a:prstGeom>
          <a:ln w="28575">
            <a:solidFill>
              <a:schemeClr val="accent1">
                <a:lumMod val="40000"/>
                <a:lumOff val="60000"/>
              </a:schemeClr>
            </a:solidFill>
            <a:tailEnd type="none" w="lg" len="med"/>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635DE7B3-CBEF-1130-29D7-AD8B4B2ED874}"/>
              </a:ext>
            </a:extLst>
          </p:cNvPr>
          <p:cNvSpPr/>
          <p:nvPr/>
        </p:nvSpPr>
        <p:spPr>
          <a:xfrm>
            <a:off x="914400" y="1962150"/>
            <a:ext cx="685800" cy="30480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a:extLst>
              <a:ext uri="{FF2B5EF4-FFF2-40B4-BE49-F238E27FC236}">
                <a16:creationId xmlns:a16="http://schemas.microsoft.com/office/drawing/2014/main" id="{CB4E065C-AD35-7BEC-22D4-6EB23D0B89C6}"/>
              </a:ext>
            </a:extLst>
          </p:cNvPr>
          <p:cNvSpPr/>
          <p:nvPr/>
        </p:nvSpPr>
        <p:spPr>
          <a:xfrm>
            <a:off x="2219403" y="1962150"/>
            <a:ext cx="1143000" cy="30480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a:extLst>
              <a:ext uri="{FF2B5EF4-FFF2-40B4-BE49-F238E27FC236}">
                <a16:creationId xmlns:a16="http://schemas.microsoft.com/office/drawing/2014/main" id="{EB20E228-C3A4-6C88-6959-02A6274A4047}"/>
              </a:ext>
            </a:extLst>
          </p:cNvPr>
          <p:cNvSpPr/>
          <p:nvPr/>
        </p:nvSpPr>
        <p:spPr>
          <a:xfrm>
            <a:off x="3981606" y="1962150"/>
            <a:ext cx="1657194" cy="30480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a:extLst>
              <a:ext uri="{FF2B5EF4-FFF2-40B4-BE49-F238E27FC236}">
                <a16:creationId xmlns:a16="http://schemas.microsoft.com/office/drawing/2014/main" id="{2507F8F4-B6AB-D575-735E-B798F3E6FA1F}"/>
              </a:ext>
            </a:extLst>
          </p:cNvPr>
          <p:cNvSpPr/>
          <p:nvPr/>
        </p:nvSpPr>
        <p:spPr>
          <a:xfrm>
            <a:off x="6400800" y="1771650"/>
            <a:ext cx="685800" cy="6858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a:extLst>
              <a:ext uri="{FF2B5EF4-FFF2-40B4-BE49-F238E27FC236}">
                <a16:creationId xmlns:a16="http://schemas.microsoft.com/office/drawing/2014/main" id="{DF1F2CC1-A821-A2D2-253E-65120C53365C}"/>
              </a:ext>
            </a:extLst>
          </p:cNvPr>
          <p:cNvSpPr/>
          <p:nvPr/>
        </p:nvSpPr>
        <p:spPr>
          <a:xfrm>
            <a:off x="7696200" y="1866900"/>
            <a:ext cx="533400" cy="495300"/>
          </a:xfrm>
          <a:prstGeom prst="roundRect">
            <a:avLst>
              <a:gd name="adj" fmla="val 34577"/>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ounded Rectangle 39">
            <a:extLst>
              <a:ext uri="{FF2B5EF4-FFF2-40B4-BE49-F238E27FC236}">
                <a16:creationId xmlns:a16="http://schemas.microsoft.com/office/drawing/2014/main" id="{650A996F-380D-3816-183A-FA72712F643D}"/>
              </a:ext>
            </a:extLst>
          </p:cNvPr>
          <p:cNvSpPr/>
          <p:nvPr/>
        </p:nvSpPr>
        <p:spPr>
          <a:xfrm>
            <a:off x="3981606" y="3181350"/>
            <a:ext cx="1657194" cy="3048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800" b="0" i="0" u="none" strike="noStrike" kern="1200" cap="none" spc="0" normalizeH="0" baseline="0" noProof="0" dirty="0">
                <a:ln>
                  <a:noFill/>
                </a:ln>
                <a:solidFill>
                  <a:srgbClr val="FFC000">
                    <a:lumMod val="50000"/>
                  </a:srgbClr>
                </a:solidFill>
                <a:effectLst/>
                <a:uLnTx/>
                <a:uFillTx/>
                <a:latin typeface="Calibri"/>
                <a:ea typeface="+mn-ea"/>
                <a:cs typeface="+mn-cs"/>
              </a:rPr>
              <a:t>cooling @ 2K</a:t>
            </a:r>
          </a:p>
        </p:txBody>
      </p:sp>
      <p:cxnSp>
        <p:nvCxnSpPr>
          <p:cNvPr id="44" name="Straight Arrow Connector 43">
            <a:extLst>
              <a:ext uri="{FF2B5EF4-FFF2-40B4-BE49-F238E27FC236}">
                <a16:creationId xmlns:a16="http://schemas.microsoft.com/office/drawing/2014/main" id="{4D0A76D0-CA14-6EB3-9BD1-06F920838D1C}"/>
              </a:ext>
            </a:extLst>
          </p:cNvPr>
          <p:cNvCxnSpPr>
            <a:cxnSpLocks/>
            <a:stCxn id="40" idx="0"/>
            <a:endCxn id="4" idx="2"/>
          </p:cNvCxnSpPr>
          <p:nvPr/>
        </p:nvCxnSpPr>
        <p:spPr>
          <a:xfrm flipV="1">
            <a:off x="4810203" y="2266950"/>
            <a:ext cx="0" cy="914400"/>
          </a:xfrm>
          <a:prstGeom prst="straightConnector1">
            <a:avLst/>
          </a:prstGeom>
          <a:ln w="28575">
            <a:solidFill>
              <a:schemeClr val="accent4">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B5A3EE35-DDC9-3FA1-B4EE-62A01245AEA7}"/>
              </a:ext>
            </a:extLst>
          </p:cNvPr>
          <p:cNvCxnSpPr>
            <a:cxnSpLocks/>
            <a:stCxn id="40" idx="1"/>
            <a:endCxn id="3" idx="2"/>
          </p:cNvCxnSpPr>
          <p:nvPr/>
        </p:nvCxnSpPr>
        <p:spPr>
          <a:xfrm rot="10800000">
            <a:off x="2790904" y="2266950"/>
            <a:ext cx="1190703" cy="1066800"/>
          </a:xfrm>
          <a:prstGeom prst="bentConnector2">
            <a:avLst/>
          </a:prstGeom>
          <a:ln w="28575">
            <a:solidFill>
              <a:schemeClr val="accent4">
                <a:lumMod val="60000"/>
                <a:lumOff val="40000"/>
              </a:schemeClr>
            </a:solidFill>
            <a:prstDash val="sysDot"/>
            <a:tailEnd type="triangle" w="lg" len="med"/>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13EA6058-F961-60C8-DD7B-5BEF9CD7E19E}"/>
              </a:ext>
            </a:extLst>
          </p:cNvPr>
          <p:cNvCxnSpPr>
            <a:cxnSpLocks/>
            <a:endCxn id="2" idx="2"/>
          </p:cNvCxnSpPr>
          <p:nvPr/>
        </p:nvCxnSpPr>
        <p:spPr>
          <a:xfrm rot="10800000">
            <a:off x="1257300" y="2266950"/>
            <a:ext cx="2726688" cy="1066800"/>
          </a:xfrm>
          <a:prstGeom prst="bentConnector2">
            <a:avLst/>
          </a:prstGeom>
          <a:ln w="28575">
            <a:solidFill>
              <a:schemeClr val="accent4">
                <a:lumMod val="60000"/>
                <a:lumOff val="40000"/>
              </a:schemeClr>
            </a:solidFill>
            <a:prstDash val="sysDot"/>
            <a:tailEnd type="triangle" w="lg"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E36D808-E600-8A77-6D46-21D729F0A738}"/>
              </a:ext>
            </a:extLst>
          </p:cNvPr>
          <p:cNvSpPr txBox="1"/>
          <p:nvPr/>
        </p:nvSpPr>
        <p:spPr>
          <a:xfrm>
            <a:off x="533400" y="4095750"/>
            <a:ext cx="8104142"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BE" sz="2000" b="0" i="0" u="sng" strike="noStrike" kern="1200" cap="none" spc="0" normalizeH="0" baseline="0" noProof="0" dirty="0">
                <a:ln>
                  <a:noFill/>
                </a:ln>
                <a:solidFill>
                  <a:srgbClr val="FF0000"/>
                </a:solidFill>
                <a:effectLst/>
                <a:uLnTx/>
                <a:uFillTx/>
                <a:latin typeface="Calibri"/>
                <a:ea typeface="ＭＳ Ｐゴシック" charset="0"/>
              </a:rPr>
              <a:t>Example</a:t>
            </a:r>
            <a:r>
              <a:rPr kumimoji="0" lang="en-BE" sz="2000" b="0" i="0" u="none" strike="noStrike" kern="1200" cap="none" spc="0" normalizeH="0" baseline="0" noProof="0" dirty="0">
                <a:ln>
                  <a:noFill/>
                </a:ln>
                <a:solidFill>
                  <a:srgbClr val="FF0000"/>
                </a:solidFill>
                <a:effectLst/>
                <a:uLnTx/>
                <a:uFillTx/>
                <a:latin typeface="Calibri"/>
                <a:ea typeface="ＭＳ Ｐゴシック" charset="0"/>
              </a:rPr>
              <a:t>: typical power consumption for an electron-positron Higgs Factory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1" u="none" strike="noStrike" kern="1200" cap="none" spc="0" normalizeH="0" baseline="0" noProof="0" dirty="0">
                <a:ln>
                  <a:noFill/>
                </a:ln>
                <a:solidFill>
                  <a:srgbClr val="FF0000"/>
                </a:solidFill>
                <a:effectLst/>
                <a:uLnTx/>
                <a:uFillTx/>
                <a:latin typeface="Calibri"/>
                <a:ea typeface="ＭＳ Ｐゴシック" charset="0"/>
              </a:rPr>
              <a:t>the highest priority next collider for particle physics</a:t>
            </a:r>
          </a:p>
        </p:txBody>
      </p:sp>
      <p:sp>
        <p:nvSpPr>
          <p:cNvPr id="56" name="TextBox 55">
            <a:extLst>
              <a:ext uri="{FF2B5EF4-FFF2-40B4-BE49-F238E27FC236}">
                <a16:creationId xmlns:a16="http://schemas.microsoft.com/office/drawing/2014/main" id="{421BBE15-6056-D809-8FF6-067B73BF1AA9}"/>
              </a:ext>
            </a:extLst>
          </p:cNvPr>
          <p:cNvSpPr txBox="1"/>
          <p:nvPr/>
        </p:nvSpPr>
        <p:spPr>
          <a:xfrm>
            <a:off x="4467801" y="1606719"/>
            <a:ext cx="686406"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FF6700"/>
                </a:solidFill>
                <a:effectLst/>
                <a:uLnTx/>
                <a:uFillTx/>
                <a:latin typeface="Calibri"/>
                <a:ea typeface="ＭＳ Ｐゴシック" charset="0"/>
              </a:rPr>
              <a:t>∼50%</a:t>
            </a:r>
          </a:p>
        </p:txBody>
      </p:sp>
      <p:sp>
        <p:nvSpPr>
          <p:cNvPr id="57" name="TextBox 56">
            <a:extLst>
              <a:ext uri="{FF2B5EF4-FFF2-40B4-BE49-F238E27FC236}">
                <a16:creationId xmlns:a16="http://schemas.microsoft.com/office/drawing/2014/main" id="{DEB6A356-ED87-6166-D7F3-8F3343CFC71F}"/>
              </a:ext>
            </a:extLst>
          </p:cNvPr>
          <p:cNvSpPr txBox="1"/>
          <p:nvPr/>
        </p:nvSpPr>
        <p:spPr>
          <a:xfrm>
            <a:off x="4467800" y="3512310"/>
            <a:ext cx="58221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FF6700"/>
                </a:solidFill>
                <a:effectLst/>
                <a:uLnTx/>
                <a:uFillTx/>
                <a:latin typeface="Calibri"/>
                <a:ea typeface="ＭＳ Ｐゴシック" charset="0"/>
              </a:rPr>
              <a:t>∼5%</a:t>
            </a:r>
          </a:p>
        </p:txBody>
      </p:sp>
      <p:sp>
        <p:nvSpPr>
          <p:cNvPr id="12" name="TextBox 11">
            <a:extLst>
              <a:ext uri="{FF2B5EF4-FFF2-40B4-BE49-F238E27FC236}">
                <a16:creationId xmlns:a16="http://schemas.microsoft.com/office/drawing/2014/main" id="{8ED8DE10-FB80-8046-0A75-29A83619EFD8}"/>
              </a:ext>
            </a:extLst>
          </p:cNvPr>
          <p:cNvSpPr txBox="1"/>
          <p:nvPr/>
        </p:nvSpPr>
        <p:spPr>
          <a:xfrm>
            <a:off x="6618749" y="2984212"/>
            <a:ext cx="1448345"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6700"/>
                </a:solidFill>
                <a:effectLst/>
                <a:uLnTx/>
                <a:uFillTx/>
                <a:latin typeface="Calibri"/>
                <a:ea typeface="ＭＳ Ｐゴシック" charset="0"/>
              </a:rPr>
              <a:t>magnets </a:t>
            </a:r>
            <a:r>
              <a:rPr kumimoji="0" lang="en-BE" sz="1600" b="0" i="0" u="none" strike="noStrike" kern="1200" cap="none" spc="0" normalizeH="0" baseline="0" noProof="0" dirty="0">
                <a:ln>
                  <a:noFill/>
                </a:ln>
                <a:solidFill>
                  <a:srgbClr val="FF6700"/>
                </a:solidFill>
                <a:effectLst/>
                <a:uLnTx/>
                <a:uFillTx/>
                <a:latin typeface="Calibri"/>
                <a:ea typeface="ＭＳ Ｐゴシック" charset="0"/>
              </a:rPr>
              <a:t>∼10%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6700"/>
                </a:solidFill>
                <a:effectLst/>
                <a:uLnTx/>
                <a:uFillTx/>
                <a:latin typeface="Calibri"/>
                <a:ea typeface="ＭＳ Ｐゴシック" charset="0"/>
              </a:rPr>
              <a:t>o</a:t>
            </a:r>
            <a:r>
              <a:rPr kumimoji="0" lang="en-BE" sz="1600" b="0" i="0" u="none" strike="noStrike" kern="1200" cap="none" spc="0" normalizeH="0" baseline="0" noProof="0" dirty="0">
                <a:ln>
                  <a:noFill/>
                </a:ln>
                <a:solidFill>
                  <a:srgbClr val="FF6700"/>
                </a:solidFill>
                <a:effectLst/>
                <a:uLnTx/>
                <a:uFillTx/>
                <a:latin typeface="Calibri"/>
                <a:ea typeface="ＭＳ Ｐゴシック" charset="0"/>
              </a:rPr>
              <a:t>thers ∼35%</a:t>
            </a:r>
          </a:p>
        </p:txBody>
      </p:sp>
      <p:sp>
        <p:nvSpPr>
          <p:cNvPr id="14" name="TextBox 13">
            <a:extLst>
              <a:ext uri="{FF2B5EF4-FFF2-40B4-BE49-F238E27FC236}">
                <a16:creationId xmlns:a16="http://schemas.microsoft.com/office/drawing/2014/main" id="{0D42F0D8-7BA3-5C3A-AC62-FE07C35B63ED}"/>
              </a:ext>
            </a:extLst>
          </p:cNvPr>
          <p:cNvSpPr txBox="1"/>
          <p:nvPr/>
        </p:nvSpPr>
        <p:spPr>
          <a:xfrm>
            <a:off x="6934200" y="4856618"/>
            <a:ext cx="1840825"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BE" sz="1400" b="0" i="1" u="none" strike="noStrike" kern="1200" cap="none" spc="0" normalizeH="0" baseline="0" noProof="0" dirty="0">
                <a:ln>
                  <a:noFill/>
                </a:ln>
                <a:solidFill>
                  <a:srgbClr val="FF6700"/>
                </a:solidFill>
                <a:effectLst/>
                <a:uLnTx/>
                <a:uFillTx/>
                <a:latin typeface="Calibri"/>
                <a:ea typeface="ＭＳ Ｐゴシック" charset="0"/>
              </a:rPr>
              <a:t>example FCC@250GeV</a:t>
            </a:r>
          </a:p>
        </p:txBody>
      </p:sp>
    </p:spTree>
    <p:extLst>
      <p:ext uri="{BB962C8B-B14F-4D97-AF65-F5344CB8AC3E}">
        <p14:creationId xmlns:p14="http://schemas.microsoft.com/office/powerpoint/2010/main" val="4270549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62D044-6F0C-A44C-85FD-2657997C64DC}" type="slidenum">
              <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prstClr val="black">
                  <a:tint val="75000"/>
                </a:prstClr>
              </a:solidFill>
              <a:effectLst/>
              <a:uLnTx/>
              <a:uFillTx/>
              <a:latin typeface="Calibri"/>
              <a:ea typeface="ＭＳ Ｐゴシック" charset="0"/>
              <a:cs typeface="+mn-cs"/>
            </a:endParaRPr>
          </a:p>
        </p:txBody>
      </p:sp>
      <p:sp>
        <p:nvSpPr>
          <p:cNvPr id="85" name="TextBox 84">
            <a:extLst>
              <a:ext uri="{FF2B5EF4-FFF2-40B4-BE49-F238E27FC236}">
                <a16:creationId xmlns:a16="http://schemas.microsoft.com/office/drawing/2014/main" id="{EA8D9E18-F10A-3D69-FF67-72F6B0F45E9D}"/>
              </a:ext>
            </a:extLst>
          </p:cNvPr>
          <p:cNvSpPr txBox="1"/>
          <p:nvPr/>
        </p:nvSpPr>
        <p:spPr>
          <a:xfrm>
            <a:off x="1935701" y="206155"/>
            <a:ext cx="52725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BE" sz="2400" b="1" i="0" u="none" strike="noStrike" kern="1200" cap="none" spc="0" normalizeH="0" baseline="0" noProof="0" dirty="0">
                <a:ln>
                  <a:noFill/>
                </a:ln>
                <a:solidFill>
                  <a:srgbClr val="0070C0"/>
                </a:solidFill>
                <a:effectLst/>
                <a:uLnTx/>
                <a:uFillTx/>
                <a:latin typeface="Calibri"/>
                <a:ea typeface="ＭＳ Ｐゴシック" charset="0"/>
              </a:rPr>
              <a:t>Basic structures of a particle accelerator</a:t>
            </a:r>
          </a:p>
        </p:txBody>
      </p:sp>
      <p:sp>
        <p:nvSpPr>
          <p:cNvPr id="7" name="TextBox 6">
            <a:extLst>
              <a:ext uri="{FF2B5EF4-FFF2-40B4-BE49-F238E27FC236}">
                <a16:creationId xmlns:a16="http://schemas.microsoft.com/office/drawing/2014/main" id="{1CB63010-8DFD-7A62-8CA1-C75878778783}"/>
              </a:ext>
            </a:extLst>
          </p:cNvPr>
          <p:cNvSpPr txBox="1"/>
          <p:nvPr/>
        </p:nvSpPr>
        <p:spPr>
          <a:xfrm>
            <a:off x="571500" y="1125319"/>
            <a:ext cx="13716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5B9BD5">
                    <a:lumMod val="75000"/>
                  </a:srgbClr>
                </a:solidFill>
                <a:effectLst/>
                <a:uLnTx/>
                <a:uFillTx/>
                <a:latin typeface="Calibri"/>
                <a:ea typeface="ＭＳ Ｐゴシック" charset="0"/>
              </a:rPr>
              <a:t>particle production</a:t>
            </a:r>
          </a:p>
        </p:txBody>
      </p:sp>
      <p:sp>
        <p:nvSpPr>
          <p:cNvPr id="8" name="TextBox 7">
            <a:extLst>
              <a:ext uri="{FF2B5EF4-FFF2-40B4-BE49-F238E27FC236}">
                <a16:creationId xmlns:a16="http://schemas.microsoft.com/office/drawing/2014/main" id="{7A740000-C341-C69F-4D50-86FA5D6A6D54}"/>
              </a:ext>
            </a:extLst>
          </p:cNvPr>
          <p:cNvSpPr txBox="1"/>
          <p:nvPr/>
        </p:nvSpPr>
        <p:spPr>
          <a:xfrm>
            <a:off x="2105103" y="1125319"/>
            <a:ext cx="13716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5B9BD5">
                    <a:lumMod val="75000"/>
                  </a:srgbClr>
                </a:solidFill>
                <a:effectLst/>
                <a:uLnTx/>
                <a:uFillTx/>
                <a:latin typeface="Calibri"/>
                <a:ea typeface="ＭＳ Ｐゴシック" charset="0"/>
              </a:rPr>
              <a:t>beam preparation</a:t>
            </a:r>
          </a:p>
        </p:txBody>
      </p:sp>
      <p:sp>
        <p:nvSpPr>
          <p:cNvPr id="10" name="TextBox 9">
            <a:extLst>
              <a:ext uri="{FF2B5EF4-FFF2-40B4-BE49-F238E27FC236}">
                <a16:creationId xmlns:a16="http://schemas.microsoft.com/office/drawing/2014/main" id="{77755660-26A5-6463-C08F-25263CFF19C5}"/>
              </a:ext>
            </a:extLst>
          </p:cNvPr>
          <p:cNvSpPr txBox="1"/>
          <p:nvPr/>
        </p:nvSpPr>
        <p:spPr>
          <a:xfrm>
            <a:off x="6057900" y="1125318"/>
            <a:ext cx="137160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ED7D31">
                    <a:lumMod val="75000"/>
                  </a:srgbClr>
                </a:solidFill>
                <a:effectLst/>
                <a:uLnTx/>
                <a:uFillTx/>
                <a:latin typeface="Calibri"/>
                <a:ea typeface="ＭＳ Ｐゴシック" charset="0"/>
              </a:rPr>
              <a:t>experiment</a:t>
            </a:r>
          </a:p>
        </p:txBody>
      </p:sp>
      <p:sp>
        <p:nvSpPr>
          <p:cNvPr id="11" name="TextBox 10">
            <a:extLst>
              <a:ext uri="{FF2B5EF4-FFF2-40B4-BE49-F238E27FC236}">
                <a16:creationId xmlns:a16="http://schemas.microsoft.com/office/drawing/2014/main" id="{3943F021-FC12-2849-C90A-96DAF6E96E26}"/>
              </a:ext>
            </a:extLst>
          </p:cNvPr>
          <p:cNvSpPr txBox="1"/>
          <p:nvPr/>
        </p:nvSpPr>
        <p:spPr>
          <a:xfrm>
            <a:off x="7277100" y="1128459"/>
            <a:ext cx="13716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E7E6E6">
                    <a:lumMod val="50000"/>
                  </a:srgbClr>
                </a:solidFill>
                <a:effectLst/>
                <a:uLnTx/>
                <a:uFillTx/>
                <a:latin typeface="Calibri"/>
                <a:ea typeface="ＭＳ Ｐゴシック" charset="0"/>
              </a:rPr>
              <a:t>b</a:t>
            </a:r>
            <a:r>
              <a:rPr kumimoji="0" lang="en-BE" sz="1600" b="0" i="0" u="none" strike="noStrike" kern="1200" cap="none" spc="0" normalizeH="0" baseline="0" noProof="0" dirty="0">
                <a:ln>
                  <a:noFill/>
                </a:ln>
                <a:solidFill>
                  <a:srgbClr val="E7E6E6">
                    <a:lumMod val="50000"/>
                  </a:srgbClr>
                </a:solidFill>
                <a:effectLst/>
                <a:uLnTx/>
                <a:uFillTx/>
                <a:latin typeface="Calibri"/>
                <a:ea typeface="ＭＳ Ｐゴシック" charset="0"/>
              </a:rPr>
              <a:t>eam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E7E6E6">
                    <a:lumMod val="50000"/>
                  </a:srgbClr>
                </a:solidFill>
                <a:effectLst/>
                <a:uLnTx/>
                <a:uFillTx/>
                <a:latin typeface="Calibri"/>
                <a:ea typeface="ＭＳ Ｐゴシック" charset="0"/>
              </a:rPr>
              <a:t>dump</a:t>
            </a:r>
          </a:p>
        </p:txBody>
      </p:sp>
      <p:cxnSp>
        <p:nvCxnSpPr>
          <p:cNvPr id="13" name="Straight Arrow Connector 12">
            <a:extLst>
              <a:ext uri="{FF2B5EF4-FFF2-40B4-BE49-F238E27FC236}">
                <a16:creationId xmlns:a16="http://schemas.microsoft.com/office/drawing/2014/main" id="{4935B20F-926B-1E71-7B5D-9086388AC8F6}"/>
              </a:ext>
            </a:extLst>
          </p:cNvPr>
          <p:cNvCxnSpPr>
            <a:cxnSpLocks/>
            <a:stCxn id="2" idx="3"/>
          </p:cNvCxnSpPr>
          <p:nvPr/>
        </p:nvCxnSpPr>
        <p:spPr>
          <a:xfrm>
            <a:off x="1600200" y="2114550"/>
            <a:ext cx="342900" cy="0"/>
          </a:xfrm>
          <a:prstGeom prst="straightConnector1">
            <a:avLst/>
          </a:prstGeom>
          <a:ln w="28575">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432E0E3-39F7-B6DF-73FE-189038A160CD}"/>
              </a:ext>
            </a:extLst>
          </p:cNvPr>
          <p:cNvCxnSpPr>
            <a:cxnSpLocks/>
            <a:stCxn id="3" idx="3"/>
          </p:cNvCxnSpPr>
          <p:nvPr/>
        </p:nvCxnSpPr>
        <p:spPr>
          <a:xfrm>
            <a:off x="3362403" y="2114550"/>
            <a:ext cx="371397" cy="0"/>
          </a:xfrm>
          <a:prstGeom prst="straightConnector1">
            <a:avLst/>
          </a:prstGeom>
          <a:ln w="28575">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B4D30D4-B313-3497-50A0-1E755BCF1668}"/>
              </a:ext>
            </a:extLst>
          </p:cNvPr>
          <p:cNvCxnSpPr>
            <a:cxnSpLocks/>
          </p:cNvCxnSpPr>
          <p:nvPr/>
        </p:nvCxnSpPr>
        <p:spPr>
          <a:xfrm>
            <a:off x="5638800" y="2114550"/>
            <a:ext cx="419100" cy="0"/>
          </a:xfrm>
          <a:prstGeom prst="straightConnector1">
            <a:avLst/>
          </a:prstGeom>
          <a:ln w="28575">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E190DFF-4D23-A37F-0D77-4B188DF8030C}"/>
              </a:ext>
            </a:extLst>
          </p:cNvPr>
          <p:cNvCxnSpPr>
            <a:cxnSpLocks/>
            <a:stCxn id="5" idx="3"/>
          </p:cNvCxnSpPr>
          <p:nvPr/>
        </p:nvCxnSpPr>
        <p:spPr>
          <a:xfrm>
            <a:off x="7086600" y="2114550"/>
            <a:ext cx="342900" cy="0"/>
          </a:xfrm>
          <a:prstGeom prst="straightConnector1">
            <a:avLst/>
          </a:prstGeom>
          <a:ln w="28575">
            <a:solidFill>
              <a:schemeClr val="accent1">
                <a:lumMod val="40000"/>
                <a:lumOff val="6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6CCFA20-D3B9-52FD-3F49-567B2AA0BB65}"/>
              </a:ext>
            </a:extLst>
          </p:cNvPr>
          <p:cNvCxnSpPr>
            <a:cxnSpLocks/>
          </p:cNvCxnSpPr>
          <p:nvPr/>
        </p:nvCxnSpPr>
        <p:spPr>
          <a:xfrm>
            <a:off x="1590772" y="2114550"/>
            <a:ext cx="619203" cy="0"/>
          </a:xfrm>
          <a:prstGeom prst="straightConnector1">
            <a:avLst/>
          </a:prstGeom>
          <a:ln w="28575">
            <a:solidFill>
              <a:schemeClr val="accent1">
                <a:lumMod val="40000"/>
                <a:lumOff val="6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CD849C7-058F-DCE1-5B7E-BDC90215C220}"/>
              </a:ext>
            </a:extLst>
          </p:cNvPr>
          <p:cNvCxnSpPr>
            <a:cxnSpLocks/>
          </p:cNvCxnSpPr>
          <p:nvPr/>
        </p:nvCxnSpPr>
        <p:spPr>
          <a:xfrm>
            <a:off x="3362403" y="2114550"/>
            <a:ext cx="619203" cy="0"/>
          </a:xfrm>
          <a:prstGeom prst="straightConnector1">
            <a:avLst/>
          </a:prstGeom>
          <a:ln w="28575">
            <a:solidFill>
              <a:schemeClr val="accent1">
                <a:lumMod val="40000"/>
                <a:lumOff val="6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20EDA22-D28E-A831-5FF6-82EE6BE39E43}"/>
              </a:ext>
            </a:extLst>
          </p:cNvPr>
          <p:cNvCxnSpPr>
            <a:cxnSpLocks/>
          </p:cNvCxnSpPr>
          <p:nvPr/>
        </p:nvCxnSpPr>
        <p:spPr>
          <a:xfrm>
            <a:off x="5638800" y="2116931"/>
            <a:ext cx="762000" cy="0"/>
          </a:xfrm>
          <a:prstGeom prst="straightConnector1">
            <a:avLst/>
          </a:prstGeom>
          <a:ln w="28575">
            <a:solidFill>
              <a:schemeClr val="accent1">
                <a:lumMod val="40000"/>
                <a:lumOff val="6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AFC1D72-97A3-2A49-1F2E-826260874780}"/>
              </a:ext>
            </a:extLst>
          </p:cNvPr>
          <p:cNvCxnSpPr>
            <a:cxnSpLocks/>
          </p:cNvCxnSpPr>
          <p:nvPr/>
        </p:nvCxnSpPr>
        <p:spPr>
          <a:xfrm>
            <a:off x="7086600" y="2114550"/>
            <a:ext cx="609600" cy="0"/>
          </a:xfrm>
          <a:prstGeom prst="straightConnector1">
            <a:avLst/>
          </a:prstGeom>
          <a:ln w="28575">
            <a:solidFill>
              <a:schemeClr val="accent1">
                <a:lumMod val="40000"/>
                <a:lumOff val="60000"/>
              </a:schemeClr>
            </a:solidFill>
            <a:tailEnd type="none" w="lg" len="med"/>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635DE7B3-CBEF-1130-29D7-AD8B4B2ED874}"/>
              </a:ext>
            </a:extLst>
          </p:cNvPr>
          <p:cNvSpPr/>
          <p:nvPr/>
        </p:nvSpPr>
        <p:spPr>
          <a:xfrm>
            <a:off x="914400" y="1962150"/>
            <a:ext cx="685800" cy="30480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a:extLst>
              <a:ext uri="{FF2B5EF4-FFF2-40B4-BE49-F238E27FC236}">
                <a16:creationId xmlns:a16="http://schemas.microsoft.com/office/drawing/2014/main" id="{CB4E065C-AD35-7BEC-22D4-6EB23D0B89C6}"/>
              </a:ext>
            </a:extLst>
          </p:cNvPr>
          <p:cNvSpPr/>
          <p:nvPr/>
        </p:nvSpPr>
        <p:spPr>
          <a:xfrm>
            <a:off x="2219403" y="1962150"/>
            <a:ext cx="1143000" cy="30480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a:extLst>
              <a:ext uri="{FF2B5EF4-FFF2-40B4-BE49-F238E27FC236}">
                <a16:creationId xmlns:a16="http://schemas.microsoft.com/office/drawing/2014/main" id="{2507F8F4-B6AB-D575-735E-B798F3E6FA1F}"/>
              </a:ext>
            </a:extLst>
          </p:cNvPr>
          <p:cNvSpPr/>
          <p:nvPr/>
        </p:nvSpPr>
        <p:spPr>
          <a:xfrm>
            <a:off x="6400800" y="1771650"/>
            <a:ext cx="685800" cy="6858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a:extLst>
              <a:ext uri="{FF2B5EF4-FFF2-40B4-BE49-F238E27FC236}">
                <a16:creationId xmlns:a16="http://schemas.microsoft.com/office/drawing/2014/main" id="{DF1F2CC1-A821-A2D2-253E-65120C53365C}"/>
              </a:ext>
            </a:extLst>
          </p:cNvPr>
          <p:cNvSpPr/>
          <p:nvPr/>
        </p:nvSpPr>
        <p:spPr>
          <a:xfrm>
            <a:off x="7696200" y="1866900"/>
            <a:ext cx="533400" cy="495300"/>
          </a:xfrm>
          <a:prstGeom prst="roundRect">
            <a:avLst>
              <a:gd name="adj" fmla="val 34577"/>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ounded Rectangle 39">
            <a:extLst>
              <a:ext uri="{FF2B5EF4-FFF2-40B4-BE49-F238E27FC236}">
                <a16:creationId xmlns:a16="http://schemas.microsoft.com/office/drawing/2014/main" id="{650A996F-380D-3816-183A-FA72712F643D}"/>
              </a:ext>
            </a:extLst>
          </p:cNvPr>
          <p:cNvSpPr/>
          <p:nvPr/>
        </p:nvSpPr>
        <p:spPr>
          <a:xfrm>
            <a:off x="3981606" y="3181350"/>
            <a:ext cx="1657194" cy="3048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800" b="0" i="0" u="none" strike="noStrike" kern="1200" cap="none" spc="0" normalizeH="0" baseline="0" noProof="0" dirty="0">
                <a:ln>
                  <a:noFill/>
                </a:ln>
                <a:solidFill>
                  <a:srgbClr val="FFC000">
                    <a:lumMod val="50000"/>
                  </a:srgbClr>
                </a:solidFill>
                <a:effectLst/>
                <a:uLnTx/>
                <a:uFillTx/>
                <a:latin typeface="Calibri"/>
                <a:ea typeface="+mn-ea"/>
                <a:cs typeface="+mn-cs"/>
              </a:rPr>
              <a:t>cooling @ 2K</a:t>
            </a:r>
          </a:p>
        </p:txBody>
      </p:sp>
      <p:cxnSp>
        <p:nvCxnSpPr>
          <p:cNvPr id="44" name="Straight Arrow Connector 43">
            <a:extLst>
              <a:ext uri="{FF2B5EF4-FFF2-40B4-BE49-F238E27FC236}">
                <a16:creationId xmlns:a16="http://schemas.microsoft.com/office/drawing/2014/main" id="{4D0A76D0-CA14-6EB3-9BD1-06F920838D1C}"/>
              </a:ext>
            </a:extLst>
          </p:cNvPr>
          <p:cNvCxnSpPr>
            <a:cxnSpLocks/>
            <a:stCxn id="40" idx="0"/>
          </p:cNvCxnSpPr>
          <p:nvPr/>
        </p:nvCxnSpPr>
        <p:spPr>
          <a:xfrm flipV="1">
            <a:off x="4810203" y="2266950"/>
            <a:ext cx="0" cy="914400"/>
          </a:xfrm>
          <a:prstGeom prst="straightConnector1">
            <a:avLst/>
          </a:prstGeom>
          <a:ln w="28575">
            <a:solidFill>
              <a:schemeClr val="accent4">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B5A3EE35-DDC9-3FA1-B4EE-62A01245AEA7}"/>
              </a:ext>
            </a:extLst>
          </p:cNvPr>
          <p:cNvCxnSpPr>
            <a:cxnSpLocks/>
            <a:stCxn id="40" idx="1"/>
            <a:endCxn id="3" idx="2"/>
          </p:cNvCxnSpPr>
          <p:nvPr/>
        </p:nvCxnSpPr>
        <p:spPr>
          <a:xfrm rot="10800000">
            <a:off x="2790904" y="2266950"/>
            <a:ext cx="1190703" cy="1066800"/>
          </a:xfrm>
          <a:prstGeom prst="bentConnector2">
            <a:avLst/>
          </a:prstGeom>
          <a:ln w="28575">
            <a:solidFill>
              <a:schemeClr val="accent4">
                <a:lumMod val="60000"/>
                <a:lumOff val="40000"/>
              </a:schemeClr>
            </a:solidFill>
            <a:prstDash val="sysDot"/>
            <a:tailEnd type="triangle" w="lg" len="med"/>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13EA6058-F961-60C8-DD7B-5BEF9CD7E19E}"/>
              </a:ext>
            </a:extLst>
          </p:cNvPr>
          <p:cNvCxnSpPr>
            <a:cxnSpLocks/>
            <a:endCxn id="2" idx="2"/>
          </p:cNvCxnSpPr>
          <p:nvPr/>
        </p:nvCxnSpPr>
        <p:spPr>
          <a:xfrm rot="10800000">
            <a:off x="1257300" y="2266950"/>
            <a:ext cx="2726688" cy="1066800"/>
          </a:xfrm>
          <a:prstGeom prst="bentConnector2">
            <a:avLst/>
          </a:prstGeom>
          <a:ln w="28575">
            <a:solidFill>
              <a:schemeClr val="accent4">
                <a:lumMod val="60000"/>
                <a:lumOff val="40000"/>
              </a:schemeClr>
            </a:solidFill>
            <a:prstDash val="sysDot"/>
            <a:tailEnd type="triangle" w="lg"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EB6A356-ED87-6166-D7F3-8F3343CFC71F}"/>
              </a:ext>
            </a:extLst>
          </p:cNvPr>
          <p:cNvSpPr txBox="1"/>
          <p:nvPr/>
        </p:nvSpPr>
        <p:spPr>
          <a:xfrm>
            <a:off x="4467800" y="3512310"/>
            <a:ext cx="58221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FF6700"/>
                </a:solidFill>
                <a:effectLst/>
                <a:uLnTx/>
                <a:uFillTx/>
                <a:latin typeface="Calibri"/>
                <a:ea typeface="ＭＳ Ｐゴシック" charset="0"/>
              </a:rPr>
              <a:t>∼5%</a:t>
            </a:r>
          </a:p>
        </p:txBody>
      </p:sp>
      <p:sp>
        <p:nvSpPr>
          <p:cNvPr id="12" name="TextBox 11">
            <a:extLst>
              <a:ext uri="{FF2B5EF4-FFF2-40B4-BE49-F238E27FC236}">
                <a16:creationId xmlns:a16="http://schemas.microsoft.com/office/drawing/2014/main" id="{8ED8DE10-FB80-8046-0A75-29A83619EFD8}"/>
              </a:ext>
            </a:extLst>
          </p:cNvPr>
          <p:cNvSpPr txBox="1"/>
          <p:nvPr/>
        </p:nvSpPr>
        <p:spPr>
          <a:xfrm>
            <a:off x="6618749" y="2984212"/>
            <a:ext cx="1448345"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6700"/>
                </a:solidFill>
                <a:effectLst/>
                <a:uLnTx/>
                <a:uFillTx/>
                <a:latin typeface="Calibri"/>
                <a:ea typeface="ＭＳ Ｐゴシック" charset="0"/>
              </a:rPr>
              <a:t>magnets </a:t>
            </a:r>
            <a:r>
              <a:rPr kumimoji="0" lang="en-BE" sz="1600" b="0" i="0" u="none" strike="noStrike" kern="1200" cap="none" spc="0" normalizeH="0" baseline="0" noProof="0" dirty="0">
                <a:ln>
                  <a:noFill/>
                </a:ln>
                <a:solidFill>
                  <a:srgbClr val="FF6700"/>
                </a:solidFill>
                <a:effectLst/>
                <a:uLnTx/>
                <a:uFillTx/>
                <a:latin typeface="Calibri"/>
                <a:ea typeface="ＭＳ Ｐゴシック" charset="0"/>
              </a:rPr>
              <a:t>∼10%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6700"/>
                </a:solidFill>
                <a:effectLst/>
                <a:uLnTx/>
                <a:uFillTx/>
                <a:latin typeface="Calibri"/>
                <a:ea typeface="ＭＳ Ｐゴシック" charset="0"/>
              </a:rPr>
              <a:t>o</a:t>
            </a:r>
            <a:r>
              <a:rPr kumimoji="0" lang="en-BE" sz="1600" b="0" i="0" u="none" strike="noStrike" kern="1200" cap="none" spc="0" normalizeH="0" baseline="0" noProof="0" dirty="0">
                <a:ln>
                  <a:noFill/>
                </a:ln>
                <a:solidFill>
                  <a:srgbClr val="FF6700"/>
                </a:solidFill>
                <a:effectLst/>
                <a:uLnTx/>
                <a:uFillTx/>
                <a:latin typeface="Calibri"/>
                <a:ea typeface="ＭＳ Ｐゴシック" charset="0"/>
              </a:rPr>
              <a:t>thers ∼35%</a:t>
            </a:r>
          </a:p>
        </p:txBody>
      </p:sp>
      <p:sp>
        <p:nvSpPr>
          <p:cNvPr id="14" name="TextBox 13">
            <a:extLst>
              <a:ext uri="{FF2B5EF4-FFF2-40B4-BE49-F238E27FC236}">
                <a16:creationId xmlns:a16="http://schemas.microsoft.com/office/drawing/2014/main" id="{0D42F0D8-7BA3-5C3A-AC62-FE07C35B63ED}"/>
              </a:ext>
            </a:extLst>
          </p:cNvPr>
          <p:cNvSpPr txBox="1"/>
          <p:nvPr/>
        </p:nvSpPr>
        <p:spPr>
          <a:xfrm>
            <a:off x="6934200" y="4856618"/>
            <a:ext cx="1840825"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BE" sz="1400" b="0" i="1" u="none" strike="noStrike" kern="1200" cap="none" spc="0" normalizeH="0" baseline="0" noProof="0" dirty="0">
                <a:ln>
                  <a:noFill/>
                </a:ln>
                <a:solidFill>
                  <a:srgbClr val="FF6700"/>
                </a:solidFill>
                <a:effectLst/>
                <a:uLnTx/>
                <a:uFillTx/>
                <a:latin typeface="Calibri"/>
                <a:ea typeface="ＭＳ Ｐゴシック" charset="0"/>
              </a:rPr>
              <a:t>example FCC@250GeV</a:t>
            </a:r>
          </a:p>
        </p:txBody>
      </p:sp>
      <p:sp>
        <p:nvSpPr>
          <p:cNvPr id="28" name="TextBox 27">
            <a:extLst>
              <a:ext uri="{FF2B5EF4-FFF2-40B4-BE49-F238E27FC236}">
                <a16:creationId xmlns:a16="http://schemas.microsoft.com/office/drawing/2014/main" id="{5DE7EEA0-79D4-7D3F-D5CE-3EC01A71CACC}"/>
              </a:ext>
            </a:extLst>
          </p:cNvPr>
          <p:cNvSpPr txBox="1"/>
          <p:nvPr/>
        </p:nvSpPr>
        <p:spPr>
          <a:xfrm>
            <a:off x="4953000" y="590550"/>
            <a:ext cx="1876502" cy="646331"/>
          </a:xfrm>
          <a:prstGeom prst="rect">
            <a:avLst/>
          </a:prstGeom>
          <a:solidFill>
            <a:schemeClr val="accent2">
              <a:lumMod val="20000"/>
              <a:lumOff val="80000"/>
            </a:schemeClr>
          </a:solidFill>
          <a:ln w="38100">
            <a:solidFill>
              <a:srgbClr val="FF0000"/>
            </a:solidFill>
          </a:ln>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a:ea typeface="ＭＳ Ｐゴシック" charset="0"/>
              </a:rPr>
              <a:t>r</a:t>
            </a:r>
            <a:r>
              <a:rPr kumimoji="0" lang="en-BE" sz="1800" b="1" i="0" u="none" strike="noStrike" kern="1200" cap="none" spc="0" normalizeH="0" baseline="0" noProof="0" dirty="0">
                <a:ln>
                  <a:noFill/>
                </a:ln>
                <a:solidFill>
                  <a:srgbClr val="FF0000"/>
                </a:solidFill>
                <a:effectLst/>
                <a:uLnTx/>
                <a:uFillTx/>
                <a:latin typeface="Calibri"/>
                <a:ea typeface="ＭＳ Ｐゴシック" charset="0"/>
              </a:rPr>
              <a:t>ecover this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BE" sz="1800" b="1" i="0" u="none" strike="noStrike" kern="1200" cap="none" spc="0" normalizeH="0" baseline="0" noProof="0" dirty="0">
                <a:ln>
                  <a:noFill/>
                </a:ln>
                <a:solidFill>
                  <a:srgbClr val="FF0000"/>
                </a:solidFill>
                <a:effectLst/>
                <a:uLnTx/>
                <a:uFillTx/>
                <a:latin typeface="Calibri"/>
                <a:ea typeface="ＭＳ Ｐゴシック" charset="0"/>
              </a:rPr>
              <a:t>energy</a:t>
            </a:r>
          </a:p>
        </p:txBody>
      </p:sp>
      <p:sp>
        <p:nvSpPr>
          <p:cNvPr id="30" name="TextBox 29">
            <a:extLst>
              <a:ext uri="{FF2B5EF4-FFF2-40B4-BE49-F238E27FC236}">
                <a16:creationId xmlns:a16="http://schemas.microsoft.com/office/drawing/2014/main" id="{10CD0A35-537E-6CC5-4EF5-90A784812EB3}"/>
              </a:ext>
            </a:extLst>
          </p:cNvPr>
          <p:cNvSpPr txBox="1"/>
          <p:nvPr/>
        </p:nvSpPr>
        <p:spPr>
          <a:xfrm>
            <a:off x="4124403" y="1125318"/>
            <a:ext cx="13716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5B9BD5">
                    <a:lumMod val="75000"/>
                  </a:srgbClr>
                </a:solidFill>
                <a:effectLst/>
                <a:uLnTx/>
                <a:uFillTx/>
                <a:latin typeface="Calibri"/>
                <a:ea typeface="ＭＳ Ｐゴシック" charset="0"/>
              </a:rPr>
              <a:t>beam acceleration</a:t>
            </a:r>
          </a:p>
        </p:txBody>
      </p:sp>
      <p:sp>
        <p:nvSpPr>
          <p:cNvPr id="31" name="Rounded Rectangle 30">
            <a:extLst>
              <a:ext uri="{FF2B5EF4-FFF2-40B4-BE49-F238E27FC236}">
                <a16:creationId xmlns:a16="http://schemas.microsoft.com/office/drawing/2014/main" id="{D125A5B3-37D2-6F5C-59A4-A35C5FD0EC79}"/>
              </a:ext>
            </a:extLst>
          </p:cNvPr>
          <p:cNvSpPr/>
          <p:nvPr/>
        </p:nvSpPr>
        <p:spPr>
          <a:xfrm>
            <a:off x="3981606" y="1962150"/>
            <a:ext cx="1657194" cy="30480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604337BB-6656-54C2-B7D3-A69BF502F7DB}"/>
              </a:ext>
            </a:extLst>
          </p:cNvPr>
          <p:cNvSpPr txBox="1"/>
          <p:nvPr/>
        </p:nvSpPr>
        <p:spPr>
          <a:xfrm>
            <a:off x="4467801" y="1606719"/>
            <a:ext cx="686406"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FF6700"/>
                </a:solidFill>
                <a:effectLst/>
                <a:uLnTx/>
                <a:uFillTx/>
                <a:latin typeface="Calibri"/>
                <a:ea typeface="ＭＳ Ｐゴシック" charset="0"/>
              </a:rPr>
              <a:t>∼50%</a:t>
            </a:r>
          </a:p>
        </p:txBody>
      </p:sp>
      <p:sp>
        <p:nvSpPr>
          <p:cNvPr id="35" name="Oval 34">
            <a:extLst>
              <a:ext uri="{FF2B5EF4-FFF2-40B4-BE49-F238E27FC236}">
                <a16:creationId xmlns:a16="http://schemas.microsoft.com/office/drawing/2014/main" id="{3271468F-11CC-F45B-CA5A-8640BD9091C2}"/>
              </a:ext>
            </a:extLst>
          </p:cNvPr>
          <p:cNvSpPr/>
          <p:nvPr/>
        </p:nvSpPr>
        <p:spPr>
          <a:xfrm>
            <a:off x="3753005" y="912705"/>
            <a:ext cx="2114395" cy="1811441"/>
          </a:xfrm>
          <a:prstGeom prst="ellipse">
            <a:avLst/>
          </a:prstGeom>
          <a:solidFill>
            <a:srgbClr val="FBE5D6"/>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E2F0C6FE-0C11-1E63-A015-6D1ADC17892A}"/>
              </a:ext>
            </a:extLst>
          </p:cNvPr>
          <p:cNvSpPr txBox="1"/>
          <p:nvPr/>
        </p:nvSpPr>
        <p:spPr>
          <a:xfrm>
            <a:off x="4974684" y="603626"/>
            <a:ext cx="1836000" cy="612000"/>
          </a:xfrm>
          <a:prstGeom prst="rect">
            <a:avLst/>
          </a:prstGeom>
          <a:solidFill>
            <a:schemeClr val="accent2">
              <a:lumMod val="20000"/>
              <a:lumOff val="80000"/>
            </a:schemeClr>
          </a:solidFill>
          <a:ln w="38100">
            <a:noFill/>
          </a:ln>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BE" sz="1800" b="1" i="0" u="none" strike="noStrike" kern="1200" cap="none" spc="0" normalizeH="0" baseline="0" noProof="0" dirty="0">
                <a:ln>
                  <a:noFill/>
                </a:ln>
                <a:solidFill>
                  <a:srgbClr val="FF0000"/>
                </a:solidFill>
                <a:effectLst/>
                <a:uLnTx/>
                <a:uFillTx/>
                <a:latin typeface="Calibri"/>
                <a:ea typeface="ＭＳ Ｐゴシック" charset="0"/>
              </a:rPr>
              <a:t>reduce most of this energy</a:t>
            </a:r>
          </a:p>
        </p:txBody>
      </p:sp>
      <p:sp>
        <p:nvSpPr>
          <p:cNvPr id="48" name="TextBox 47">
            <a:extLst>
              <a:ext uri="{FF2B5EF4-FFF2-40B4-BE49-F238E27FC236}">
                <a16:creationId xmlns:a16="http://schemas.microsoft.com/office/drawing/2014/main" id="{0864491B-22BF-687E-3FEF-111E2E36AACF}"/>
              </a:ext>
            </a:extLst>
          </p:cNvPr>
          <p:cNvSpPr txBox="1"/>
          <p:nvPr/>
        </p:nvSpPr>
        <p:spPr>
          <a:xfrm>
            <a:off x="4114800" y="1123950"/>
            <a:ext cx="13716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5B9BD5">
                    <a:lumMod val="75000"/>
                  </a:srgbClr>
                </a:solidFill>
                <a:effectLst/>
                <a:uLnTx/>
                <a:uFillTx/>
                <a:latin typeface="Calibri"/>
                <a:ea typeface="ＭＳ Ｐゴシック" charset="0"/>
              </a:rPr>
              <a:t>beam acceleration</a:t>
            </a:r>
          </a:p>
        </p:txBody>
      </p:sp>
      <p:sp>
        <p:nvSpPr>
          <p:cNvPr id="50" name="Rounded Rectangle 49">
            <a:extLst>
              <a:ext uri="{FF2B5EF4-FFF2-40B4-BE49-F238E27FC236}">
                <a16:creationId xmlns:a16="http://schemas.microsoft.com/office/drawing/2014/main" id="{4A1D1BE9-8E49-886C-309A-CE1482D110A1}"/>
              </a:ext>
            </a:extLst>
          </p:cNvPr>
          <p:cNvSpPr/>
          <p:nvPr/>
        </p:nvSpPr>
        <p:spPr>
          <a:xfrm>
            <a:off x="3981606" y="1960782"/>
            <a:ext cx="1657194" cy="30480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6AEC1815-1F07-B5B8-5990-EAA35665DB20}"/>
              </a:ext>
            </a:extLst>
          </p:cNvPr>
          <p:cNvSpPr txBox="1"/>
          <p:nvPr/>
        </p:nvSpPr>
        <p:spPr>
          <a:xfrm>
            <a:off x="4446073" y="1612902"/>
            <a:ext cx="686406"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BE" sz="1600" b="0" i="0" u="none" strike="noStrike" kern="1200" cap="none" spc="0" normalizeH="0" baseline="0" noProof="0" dirty="0">
                <a:ln>
                  <a:noFill/>
                </a:ln>
                <a:solidFill>
                  <a:srgbClr val="FF6700"/>
                </a:solidFill>
                <a:effectLst/>
                <a:uLnTx/>
                <a:uFillTx/>
                <a:latin typeface="Calibri"/>
                <a:ea typeface="ＭＳ Ｐゴシック" charset="0"/>
              </a:rPr>
              <a:t>∼50%</a:t>
            </a:r>
          </a:p>
        </p:txBody>
      </p:sp>
      <p:cxnSp>
        <p:nvCxnSpPr>
          <p:cNvPr id="52" name="Straight Arrow Connector 51">
            <a:extLst>
              <a:ext uri="{FF2B5EF4-FFF2-40B4-BE49-F238E27FC236}">
                <a16:creationId xmlns:a16="http://schemas.microsoft.com/office/drawing/2014/main" id="{D3B76692-6C66-9029-3B65-DE83703A590F}"/>
              </a:ext>
            </a:extLst>
          </p:cNvPr>
          <p:cNvCxnSpPr>
            <a:cxnSpLocks/>
          </p:cNvCxnSpPr>
          <p:nvPr/>
        </p:nvCxnSpPr>
        <p:spPr>
          <a:xfrm>
            <a:off x="3343197" y="2114550"/>
            <a:ext cx="619203" cy="0"/>
          </a:xfrm>
          <a:prstGeom prst="straightConnector1">
            <a:avLst/>
          </a:prstGeom>
          <a:ln w="28575">
            <a:solidFill>
              <a:schemeClr val="accent1">
                <a:lumMod val="40000"/>
                <a:lumOff val="6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4DE70B9-D818-B5E5-25DD-2E03C58ED6ED}"/>
              </a:ext>
            </a:extLst>
          </p:cNvPr>
          <p:cNvCxnSpPr>
            <a:cxnSpLocks/>
          </p:cNvCxnSpPr>
          <p:nvPr/>
        </p:nvCxnSpPr>
        <p:spPr>
          <a:xfrm>
            <a:off x="5638800" y="2114550"/>
            <a:ext cx="762000" cy="0"/>
          </a:xfrm>
          <a:prstGeom prst="straightConnector1">
            <a:avLst/>
          </a:prstGeom>
          <a:ln w="28575">
            <a:solidFill>
              <a:schemeClr val="accent1">
                <a:lumMod val="40000"/>
                <a:lumOff val="6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9B03F4F-0A59-EC38-943C-88075CAB2D96}"/>
              </a:ext>
            </a:extLst>
          </p:cNvPr>
          <p:cNvCxnSpPr>
            <a:cxnSpLocks/>
          </p:cNvCxnSpPr>
          <p:nvPr/>
        </p:nvCxnSpPr>
        <p:spPr>
          <a:xfrm flipV="1">
            <a:off x="4810203" y="2266950"/>
            <a:ext cx="0" cy="914400"/>
          </a:xfrm>
          <a:prstGeom prst="straightConnector1">
            <a:avLst/>
          </a:prstGeom>
          <a:ln w="28575">
            <a:solidFill>
              <a:schemeClr val="accent4">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84B697E-72CF-AF46-7A2E-45037CBAA66C}"/>
              </a:ext>
            </a:extLst>
          </p:cNvPr>
          <p:cNvSpPr txBox="1"/>
          <p:nvPr/>
        </p:nvSpPr>
        <p:spPr>
          <a:xfrm>
            <a:off x="533400" y="4095750"/>
            <a:ext cx="8104142"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BE" sz="2000" b="0" i="0" u="sng" strike="noStrike" kern="1200" cap="none" spc="0" normalizeH="0" baseline="0" noProof="0" dirty="0">
                <a:ln>
                  <a:noFill/>
                </a:ln>
                <a:solidFill>
                  <a:srgbClr val="FF0000"/>
                </a:solidFill>
                <a:effectLst/>
                <a:uLnTx/>
                <a:uFillTx/>
                <a:latin typeface="Calibri"/>
                <a:ea typeface="ＭＳ Ｐゴシック" charset="0"/>
              </a:rPr>
              <a:t>Example</a:t>
            </a:r>
            <a:r>
              <a:rPr kumimoji="0" lang="en-BE" sz="2000" b="0" i="0" u="none" strike="noStrike" kern="1200" cap="none" spc="0" normalizeH="0" baseline="0" noProof="0" dirty="0">
                <a:ln>
                  <a:noFill/>
                </a:ln>
                <a:solidFill>
                  <a:srgbClr val="FF0000"/>
                </a:solidFill>
                <a:effectLst/>
                <a:uLnTx/>
                <a:uFillTx/>
                <a:latin typeface="Calibri"/>
                <a:ea typeface="ＭＳ Ｐゴシック" charset="0"/>
              </a:rPr>
              <a:t>: typical power consumption for an electron-positron Higgs Factory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BE" sz="1600" b="0" i="1" u="none" strike="noStrike" kern="1200" cap="none" spc="0" normalizeH="0" baseline="0" noProof="0" dirty="0">
                <a:ln>
                  <a:noFill/>
                </a:ln>
                <a:solidFill>
                  <a:srgbClr val="FF0000"/>
                </a:solidFill>
                <a:effectLst/>
                <a:uLnTx/>
                <a:uFillTx/>
                <a:latin typeface="Calibri"/>
                <a:ea typeface="ＭＳ Ｐゴシック" charset="0"/>
              </a:rPr>
              <a:t>the highest priority next collider for particle physics</a:t>
            </a:r>
          </a:p>
        </p:txBody>
      </p:sp>
    </p:spTree>
    <p:extLst>
      <p:ext uri="{BB962C8B-B14F-4D97-AF65-F5344CB8AC3E}">
        <p14:creationId xmlns:p14="http://schemas.microsoft.com/office/powerpoint/2010/main" val="1811528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62D044-6F0C-A44C-85FD-2657997C64DC}" type="slidenum">
              <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prstClr val="black">
                  <a:tint val="75000"/>
                </a:prstClr>
              </a:solidFill>
              <a:effectLst/>
              <a:uLnTx/>
              <a:uFillTx/>
              <a:latin typeface="Calibri"/>
              <a:ea typeface="ＭＳ Ｐゴシック" charset="0"/>
              <a:cs typeface="+mn-cs"/>
            </a:endParaRPr>
          </a:p>
        </p:txBody>
      </p:sp>
      <p:sp>
        <p:nvSpPr>
          <p:cNvPr id="85" name="TextBox 84">
            <a:extLst>
              <a:ext uri="{FF2B5EF4-FFF2-40B4-BE49-F238E27FC236}">
                <a16:creationId xmlns:a16="http://schemas.microsoft.com/office/drawing/2014/main" id="{EA8D9E18-F10A-3D69-FF67-72F6B0F45E9D}"/>
              </a:ext>
            </a:extLst>
          </p:cNvPr>
          <p:cNvSpPr txBox="1"/>
          <p:nvPr/>
        </p:nvSpPr>
        <p:spPr>
          <a:xfrm>
            <a:off x="554292" y="133350"/>
            <a:ext cx="805630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BE" sz="2400" b="1" dirty="0">
                <a:solidFill>
                  <a:srgbClr val="0070C0"/>
                </a:solidFill>
                <a:latin typeface="Calibri"/>
              </a:rPr>
              <a:t>Key b</a:t>
            </a:r>
            <a:r>
              <a:rPr kumimoji="0" lang="en-BE" sz="2400" b="1" i="0" u="none" strike="noStrike" kern="1200" cap="none" spc="0" normalizeH="0" baseline="0" noProof="0" dirty="0">
                <a:ln>
                  <a:noFill/>
                </a:ln>
                <a:solidFill>
                  <a:srgbClr val="0070C0"/>
                </a:solidFill>
                <a:effectLst/>
                <a:uLnTx/>
                <a:uFillTx/>
                <a:latin typeface="Calibri"/>
                <a:ea typeface="ＭＳ Ｐゴシック" charset="0"/>
              </a:rPr>
              <a:t>uilding block for beam acceleration: the SRF cryomodule</a:t>
            </a:r>
          </a:p>
        </p:txBody>
      </p:sp>
      <p:pic>
        <p:nvPicPr>
          <p:cNvPr id="1027" name="Picture 3" descr="page16image3199176336">
            <a:extLst>
              <a:ext uri="{FF2B5EF4-FFF2-40B4-BE49-F238E27FC236}">
                <a16:creationId xmlns:a16="http://schemas.microsoft.com/office/drawing/2014/main" id="{771F2C8A-A46C-B6EA-E22D-5C66C9873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42950"/>
            <a:ext cx="7872475" cy="389023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2494674-E901-8F6E-E226-EE3E93951A14}"/>
              </a:ext>
            </a:extLst>
          </p:cNvPr>
          <p:cNvSpPr txBox="1"/>
          <p:nvPr/>
        </p:nvSpPr>
        <p:spPr>
          <a:xfrm>
            <a:off x="3733800" y="4324350"/>
            <a:ext cx="4796057" cy="400110"/>
          </a:xfrm>
          <a:prstGeom prst="rect">
            <a:avLst/>
          </a:prstGeom>
          <a:solidFill>
            <a:schemeClr val="accent2">
              <a:lumMod val="20000"/>
              <a:lumOff val="80000"/>
            </a:schemeClr>
          </a:solidFill>
        </p:spPr>
        <p:txBody>
          <a:bodyPr wrap="none" rtlCol="0">
            <a:spAutoFit/>
          </a:bodyPr>
          <a:lstStyle/>
          <a:p>
            <a:r>
              <a:rPr lang="en-GB" sz="2000" i="1" dirty="0">
                <a:solidFill>
                  <a:srgbClr val="C04300"/>
                </a:solidFill>
                <a:latin typeface="+mn-lt"/>
              </a:rPr>
              <a:t>T</a:t>
            </a:r>
            <a:r>
              <a:rPr lang="en-BE" sz="2000" i="1" dirty="0">
                <a:solidFill>
                  <a:srgbClr val="C04300"/>
                </a:solidFill>
                <a:latin typeface="+mn-lt"/>
              </a:rPr>
              <a:t>ransferring grid power to the particle beam</a:t>
            </a:r>
          </a:p>
        </p:txBody>
      </p:sp>
      <p:cxnSp>
        <p:nvCxnSpPr>
          <p:cNvPr id="20" name="Straight Arrow Connector 19">
            <a:extLst>
              <a:ext uri="{FF2B5EF4-FFF2-40B4-BE49-F238E27FC236}">
                <a16:creationId xmlns:a16="http://schemas.microsoft.com/office/drawing/2014/main" id="{C970EAB5-1E95-67C6-DE9C-FAE9FBEAE65C}"/>
              </a:ext>
            </a:extLst>
          </p:cNvPr>
          <p:cNvCxnSpPr/>
          <p:nvPr/>
        </p:nvCxnSpPr>
        <p:spPr>
          <a:xfrm flipV="1">
            <a:off x="304800" y="2002266"/>
            <a:ext cx="8686800" cy="137160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016AFD3-CF93-D573-66C8-5E17D9A87C4D}"/>
              </a:ext>
            </a:extLst>
          </p:cNvPr>
          <p:cNvSpPr txBox="1"/>
          <p:nvPr/>
        </p:nvSpPr>
        <p:spPr>
          <a:xfrm rot="21125739">
            <a:off x="8203289" y="1783279"/>
            <a:ext cx="716863" cy="369332"/>
          </a:xfrm>
          <a:prstGeom prst="rect">
            <a:avLst/>
          </a:prstGeom>
          <a:noFill/>
        </p:spPr>
        <p:txBody>
          <a:bodyPr wrap="none" rtlCol="0">
            <a:spAutoFit/>
          </a:bodyPr>
          <a:lstStyle/>
          <a:p>
            <a:r>
              <a:rPr lang="en-BE" dirty="0">
                <a:solidFill>
                  <a:srgbClr val="FF0000"/>
                </a:solidFill>
                <a:latin typeface="+mn-lt"/>
              </a:rPr>
              <a:t>beam</a:t>
            </a:r>
          </a:p>
        </p:txBody>
      </p:sp>
      <p:sp>
        <p:nvSpPr>
          <p:cNvPr id="22" name="TextBox 21">
            <a:extLst>
              <a:ext uri="{FF2B5EF4-FFF2-40B4-BE49-F238E27FC236}">
                <a16:creationId xmlns:a16="http://schemas.microsoft.com/office/drawing/2014/main" id="{5D23C579-83EC-88B6-2396-73F263719BFC}"/>
              </a:ext>
            </a:extLst>
          </p:cNvPr>
          <p:cNvSpPr txBox="1"/>
          <p:nvPr/>
        </p:nvSpPr>
        <p:spPr>
          <a:xfrm>
            <a:off x="7302412" y="3479776"/>
            <a:ext cx="786049" cy="369332"/>
          </a:xfrm>
          <a:prstGeom prst="rect">
            <a:avLst/>
          </a:prstGeom>
          <a:noFill/>
        </p:spPr>
        <p:txBody>
          <a:bodyPr wrap="none" rtlCol="0">
            <a:spAutoFit/>
          </a:bodyPr>
          <a:lstStyle/>
          <a:p>
            <a:r>
              <a:rPr lang="en-BE" dirty="0">
                <a:solidFill>
                  <a:srgbClr val="FF0000"/>
                </a:solidFill>
                <a:latin typeface="+mn-lt"/>
              </a:rPr>
              <a:t>power</a:t>
            </a:r>
          </a:p>
        </p:txBody>
      </p:sp>
      <p:sp>
        <p:nvSpPr>
          <p:cNvPr id="23" name="Freeform 22">
            <a:extLst>
              <a:ext uri="{FF2B5EF4-FFF2-40B4-BE49-F238E27FC236}">
                <a16:creationId xmlns:a16="http://schemas.microsoft.com/office/drawing/2014/main" id="{40D00410-59CE-4D90-1CF9-7009B3D6F7D5}"/>
              </a:ext>
            </a:extLst>
          </p:cNvPr>
          <p:cNvSpPr/>
          <p:nvPr/>
        </p:nvSpPr>
        <p:spPr>
          <a:xfrm>
            <a:off x="6596742" y="3780971"/>
            <a:ext cx="705669" cy="232487"/>
          </a:xfrm>
          <a:custGeom>
            <a:avLst/>
            <a:gdLst>
              <a:gd name="connsiteX0" fmla="*/ 435428 w 435428"/>
              <a:gd name="connsiteY0" fmla="*/ 0 h 232487"/>
              <a:gd name="connsiteX1" fmla="*/ 101600 w 435428"/>
              <a:gd name="connsiteY1" fmla="*/ 232229 h 232487"/>
              <a:gd name="connsiteX2" fmla="*/ 0 w 435428"/>
              <a:gd name="connsiteY2" fmla="*/ 36286 h 232487"/>
            </a:gdLst>
            <a:ahLst/>
            <a:cxnLst>
              <a:cxn ang="0">
                <a:pos x="connsiteX0" y="connsiteY0"/>
              </a:cxn>
              <a:cxn ang="0">
                <a:pos x="connsiteX1" y="connsiteY1"/>
              </a:cxn>
              <a:cxn ang="0">
                <a:pos x="connsiteX2" y="connsiteY2"/>
              </a:cxn>
            </a:cxnLst>
            <a:rect l="l" t="t" r="r" b="b"/>
            <a:pathLst>
              <a:path w="435428" h="232487">
                <a:moveTo>
                  <a:pt x="435428" y="0"/>
                </a:moveTo>
                <a:cubicBezTo>
                  <a:pt x="304799" y="113090"/>
                  <a:pt x="174171" y="226181"/>
                  <a:pt x="101600" y="232229"/>
                </a:cubicBezTo>
                <a:cubicBezTo>
                  <a:pt x="29029" y="238277"/>
                  <a:pt x="14514" y="137281"/>
                  <a:pt x="0" y="36286"/>
                </a:cubicBezTo>
              </a:path>
            </a:pathLst>
          </a:custGeom>
          <a:noFill/>
          <a:ln w="25400">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extBox 24">
            <a:extLst>
              <a:ext uri="{FF2B5EF4-FFF2-40B4-BE49-F238E27FC236}">
                <a16:creationId xmlns:a16="http://schemas.microsoft.com/office/drawing/2014/main" id="{A10B5DA0-AAB0-8F1B-24B3-857F9DE34F80}"/>
              </a:ext>
            </a:extLst>
          </p:cNvPr>
          <p:cNvSpPr txBox="1"/>
          <p:nvPr/>
        </p:nvSpPr>
        <p:spPr>
          <a:xfrm>
            <a:off x="1066800" y="861539"/>
            <a:ext cx="860813" cy="369332"/>
          </a:xfrm>
          <a:prstGeom prst="rect">
            <a:avLst/>
          </a:prstGeom>
          <a:noFill/>
        </p:spPr>
        <p:txBody>
          <a:bodyPr wrap="none" rtlCol="0">
            <a:spAutoFit/>
          </a:bodyPr>
          <a:lstStyle/>
          <a:p>
            <a:r>
              <a:rPr lang="en-BE" dirty="0">
                <a:solidFill>
                  <a:srgbClr val="FF0000"/>
                </a:solidFill>
                <a:latin typeface="+mn-lt"/>
              </a:rPr>
              <a:t>cooling</a:t>
            </a:r>
          </a:p>
        </p:txBody>
      </p:sp>
      <p:sp>
        <p:nvSpPr>
          <p:cNvPr id="26" name="Freeform 25">
            <a:extLst>
              <a:ext uri="{FF2B5EF4-FFF2-40B4-BE49-F238E27FC236}">
                <a16:creationId xmlns:a16="http://schemas.microsoft.com/office/drawing/2014/main" id="{5CCB5F2D-D610-BC0C-FC52-2A5636041D3F}"/>
              </a:ext>
            </a:extLst>
          </p:cNvPr>
          <p:cNvSpPr/>
          <p:nvPr/>
        </p:nvSpPr>
        <p:spPr>
          <a:xfrm>
            <a:off x="544202" y="1060883"/>
            <a:ext cx="515341" cy="463117"/>
          </a:xfrm>
          <a:custGeom>
            <a:avLst/>
            <a:gdLst>
              <a:gd name="connsiteX0" fmla="*/ 515341 w 515341"/>
              <a:gd name="connsiteY0" fmla="*/ 5917 h 463117"/>
              <a:gd name="connsiteX1" fmla="*/ 7341 w 515341"/>
              <a:gd name="connsiteY1" fmla="*/ 63974 h 463117"/>
              <a:gd name="connsiteX2" fmla="*/ 261341 w 515341"/>
              <a:gd name="connsiteY2" fmla="*/ 463117 h 463117"/>
            </a:gdLst>
            <a:ahLst/>
            <a:cxnLst>
              <a:cxn ang="0">
                <a:pos x="connsiteX0" y="connsiteY0"/>
              </a:cxn>
              <a:cxn ang="0">
                <a:pos x="connsiteX1" y="connsiteY1"/>
              </a:cxn>
              <a:cxn ang="0">
                <a:pos x="connsiteX2" y="connsiteY2"/>
              </a:cxn>
            </a:cxnLst>
            <a:rect l="l" t="t" r="r" b="b"/>
            <a:pathLst>
              <a:path w="515341" h="463117">
                <a:moveTo>
                  <a:pt x="515341" y="5917"/>
                </a:moveTo>
                <a:cubicBezTo>
                  <a:pt x="282507" y="-3155"/>
                  <a:pt x="49674" y="-12226"/>
                  <a:pt x="7341" y="63974"/>
                </a:cubicBezTo>
                <a:cubicBezTo>
                  <a:pt x="-34992" y="140174"/>
                  <a:pt x="113174" y="301645"/>
                  <a:pt x="261341" y="463117"/>
                </a:cubicBezTo>
              </a:path>
            </a:pathLst>
          </a:custGeom>
          <a:noFill/>
          <a:ln w="25400">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511923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62D044-6F0C-A44C-85FD-2657997C64DC}" type="slidenum">
              <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prstClr val="black">
                  <a:tint val="75000"/>
                </a:prstClr>
              </a:solidFill>
              <a:effectLst/>
              <a:uLnTx/>
              <a:uFillTx/>
              <a:latin typeface="Calibri"/>
              <a:ea typeface="ＭＳ Ｐゴシック" charset="0"/>
              <a:cs typeface="+mn-cs"/>
            </a:endParaRPr>
          </a:p>
        </p:txBody>
      </p:sp>
      <p:sp>
        <p:nvSpPr>
          <p:cNvPr id="2" name="TextBox 1">
            <a:extLst>
              <a:ext uri="{FF2B5EF4-FFF2-40B4-BE49-F238E27FC236}">
                <a16:creationId xmlns:a16="http://schemas.microsoft.com/office/drawing/2014/main" id="{A4DBBA53-F093-4715-EE55-1AF39491CF7E}"/>
              </a:ext>
            </a:extLst>
          </p:cNvPr>
          <p:cNvSpPr txBox="1"/>
          <p:nvPr/>
        </p:nvSpPr>
        <p:spPr>
          <a:xfrm>
            <a:off x="495300" y="462498"/>
            <a:ext cx="8153400" cy="3785652"/>
          </a:xfrm>
          <a:prstGeom prst="rect">
            <a:avLst/>
          </a:prstGeom>
          <a:solidFill>
            <a:schemeClr val="accent2">
              <a:lumMod val="20000"/>
              <a:lumOff val="80000"/>
            </a:schemeClr>
          </a:solidFill>
          <a:ln w="57150">
            <a:solidFill>
              <a:srgbClr val="C04300"/>
            </a:solidFill>
          </a:ln>
        </p:spPr>
        <p:txBody>
          <a:bodyPr wrap="square" rtlCol="0">
            <a:spAutoFit/>
          </a:bodyPr>
          <a:lstStyle/>
          <a:p>
            <a:pPr algn="ctr"/>
            <a:endParaRPr lang="en-BE" sz="3200" dirty="0">
              <a:solidFill>
                <a:srgbClr val="C00000"/>
              </a:solidFill>
              <a:latin typeface="+mn-lt"/>
            </a:endParaRPr>
          </a:p>
          <a:p>
            <a:pPr algn="ctr"/>
            <a:r>
              <a:rPr lang="en-BE" sz="3200" b="1" dirty="0">
                <a:solidFill>
                  <a:srgbClr val="C00000"/>
                </a:solidFill>
                <a:latin typeface="+mn-lt"/>
              </a:rPr>
              <a:t>Superconducting Radio Frequency (SRF) </a:t>
            </a:r>
            <a:r>
              <a:rPr lang="en-BE" sz="3200" dirty="0">
                <a:solidFill>
                  <a:srgbClr val="C00000"/>
                </a:solidFill>
                <a:latin typeface="+mn-lt"/>
              </a:rPr>
              <a:t>is the enabling technology for modern accelerators</a:t>
            </a:r>
          </a:p>
          <a:p>
            <a:pPr algn="ctr"/>
            <a:endParaRPr lang="en-BE" sz="3200" dirty="0">
              <a:solidFill>
                <a:srgbClr val="C00000"/>
              </a:solidFill>
              <a:latin typeface="+mn-lt"/>
            </a:endParaRPr>
          </a:p>
          <a:p>
            <a:pPr algn="ctr"/>
            <a:r>
              <a:rPr lang="en-BE" sz="2800" dirty="0">
                <a:solidFill>
                  <a:srgbClr val="0070C0"/>
                </a:solidFill>
                <a:latin typeface="+mn-lt"/>
              </a:rPr>
              <a:t>The main energy-saving technologies are universally applicable across SRF cryomodules and accelerators</a:t>
            </a:r>
          </a:p>
          <a:p>
            <a:pPr algn="ctr"/>
            <a:r>
              <a:rPr lang="en-BE" sz="2400" i="1" dirty="0">
                <a:solidFill>
                  <a:srgbClr val="0070C0"/>
                </a:solidFill>
                <a:latin typeface="+mn-lt"/>
              </a:rPr>
              <a:t>(e.g., ESS, EuXFEL, HL-LHC, …)</a:t>
            </a:r>
          </a:p>
          <a:p>
            <a:pPr algn="ctr"/>
            <a:endParaRPr lang="en-BE" sz="3200" dirty="0">
              <a:solidFill>
                <a:srgbClr val="C00000"/>
              </a:solidFill>
              <a:latin typeface="+mn-lt"/>
            </a:endParaRPr>
          </a:p>
        </p:txBody>
      </p:sp>
    </p:spTree>
    <p:extLst>
      <p:ext uri="{BB962C8B-B14F-4D97-AF65-F5344CB8AC3E}">
        <p14:creationId xmlns:p14="http://schemas.microsoft.com/office/powerpoint/2010/main" val="17272267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0.xml><?xml version="1.0" encoding="utf-8"?>
<a:theme xmlns:a="http://schemas.openxmlformats.org/drawingml/2006/main" name="3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1.xml><?xml version="1.0" encoding="utf-8"?>
<a:theme xmlns:a="http://schemas.openxmlformats.org/drawingml/2006/main" name="15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5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3.xml><?xml version="1.0" encoding="utf-8"?>
<a:theme xmlns:a="http://schemas.openxmlformats.org/drawingml/2006/main" name="1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4.xml><?xml version="1.0" encoding="utf-8"?>
<a:theme xmlns:a="http://schemas.openxmlformats.org/drawingml/2006/main" name="2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5.xml><?xml version="1.0" encoding="utf-8"?>
<a:theme xmlns:a="http://schemas.openxmlformats.org/drawingml/2006/main" name="12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6.xml><?xml version="1.0" encoding="utf-8"?>
<a:theme xmlns:a="http://schemas.openxmlformats.org/drawingml/2006/main" name="13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7.xml><?xml version="1.0" encoding="utf-8"?>
<a:theme xmlns:a="http://schemas.openxmlformats.org/drawingml/2006/main" name="14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8.xml><?xml version="1.0" encoding="utf-8"?>
<a:theme xmlns:a="http://schemas.openxmlformats.org/drawingml/2006/main" name="20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9.xml><?xml version="1.0" encoding="utf-8"?>
<a:theme xmlns:a="http://schemas.openxmlformats.org/drawingml/2006/main" name="28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4506</Words>
  <Application>Microsoft Macintosh PowerPoint</Application>
  <PresentationFormat>On-screen Show (16:9)</PresentationFormat>
  <Paragraphs>516</Paragraphs>
  <Slides>37</Slides>
  <Notes>28</Notes>
  <HiddenSlides>0</HiddenSlides>
  <MMClips>0</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37</vt:i4>
      </vt:variant>
    </vt:vector>
  </HeadingPairs>
  <TitlesOfParts>
    <vt:vector size="59" baseType="lpstr">
      <vt:lpstr>Arial</vt:lpstr>
      <vt:lpstr>Calibri</vt:lpstr>
      <vt:lpstr>Calibri Light</vt:lpstr>
      <vt:lpstr>Century Schoolbook</vt:lpstr>
      <vt:lpstr>Courier New</vt:lpstr>
      <vt:lpstr>Helvetica</vt:lpstr>
      <vt:lpstr>Symbol</vt:lpstr>
      <vt:lpstr>Times</vt:lpstr>
      <vt:lpstr>Times New Roman</vt:lpstr>
      <vt:lpstr>ClassicPhotoAlbum</vt:lpstr>
      <vt:lpstr>5_ClassicPhotoAlbum</vt:lpstr>
      <vt:lpstr>1_ClassicPhotoAlbum</vt:lpstr>
      <vt:lpstr>2_ClassicPhotoAlbum</vt:lpstr>
      <vt:lpstr>12_ClassicPhotoAlbum</vt:lpstr>
      <vt:lpstr>13_ClassicPhotoAlbum</vt:lpstr>
      <vt:lpstr>14_ClassicPhotoAlbum</vt:lpstr>
      <vt:lpstr>20_ClassicPhotoAlbum</vt:lpstr>
      <vt:lpstr>28_ClassicPhotoAlbum</vt:lpstr>
      <vt:lpstr>3_ClassicPhotoAlbum</vt:lpstr>
      <vt:lpstr>15_ClassicPhotoAlbum</vt:lpstr>
      <vt:lpstr>5_Office Theme</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Jorgen D'HONDT</dc:creator>
  <cp:lastModifiedBy/>
  <cp:revision>1</cp:revision>
  <cp:lastPrinted>2022-10-17T12:18:46Z</cp:lastPrinted>
  <dcterms:created xsi:type="dcterms:W3CDTF">2020-09-28T11:07:42Z</dcterms:created>
  <dcterms:modified xsi:type="dcterms:W3CDTF">2023-04-24T16:20:22Z</dcterms:modified>
</cp:coreProperties>
</file>