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70" r:id="rId3"/>
    <p:sldId id="273" r:id="rId4"/>
    <p:sldId id="269" r:id="rId5"/>
    <p:sldId id="276" r:id="rId6"/>
    <p:sldId id="262" r:id="rId7"/>
    <p:sldId id="274" r:id="rId8"/>
    <p:sldId id="286" r:id="rId9"/>
    <p:sldId id="287" r:id="rId10"/>
    <p:sldId id="258" r:id="rId11"/>
    <p:sldId id="260" r:id="rId12"/>
    <p:sldId id="263" r:id="rId13"/>
    <p:sldId id="264" r:id="rId14"/>
    <p:sldId id="265" r:id="rId15"/>
    <p:sldId id="277" r:id="rId16"/>
    <p:sldId id="282" r:id="rId17"/>
    <p:sldId id="266" r:id="rId18"/>
    <p:sldId id="283" r:id="rId19"/>
    <p:sldId id="284" r:id="rId20"/>
    <p:sldId id="285" r:id="rId21"/>
    <p:sldId id="275" r:id="rId22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7F"/>
    <a:srgbClr val="D7E4BD"/>
    <a:srgbClr val="CCEC86"/>
    <a:srgbClr val="00F2C4"/>
    <a:srgbClr val="009A7D"/>
    <a:srgbClr val="FCD874"/>
    <a:srgbClr val="EDF694"/>
    <a:srgbClr val="A7F9F9"/>
    <a:srgbClr val="91F9D9"/>
    <a:srgbClr val="0DF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498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162B0-7E71-4CB1-9440-C550217C00B7}" type="datetimeFigureOut">
              <a:rPr lang="fr-FR" smtClean="0"/>
              <a:pPr/>
              <a:t>14/11/2023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D5C6F-DA4E-4F1B-AD31-D3C31A6460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D5C6F-DA4E-4F1B-AD31-D3C31A646047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rgbClr val="D7E4BD">
            <a:alpha val="4470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text5523-4-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9512" y="4083918"/>
            <a:ext cx="2829417" cy="932400"/>
          </a:xfrm>
          <a:prstGeom prst="rect">
            <a:avLst/>
          </a:prstGeom>
        </p:spPr>
      </p:pic>
      <p:pic>
        <p:nvPicPr>
          <p:cNvPr id="11" name="Image 10" descr="image305.png"/>
          <p:cNvPicPr>
            <a:picLocks noChangeAspect="1"/>
          </p:cNvPicPr>
          <p:nvPr userDrawn="1"/>
        </p:nvPicPr>
        <p:blipFill>
          <a:blip r:embed="rId4" cstate="print"/>
          <a:srcRect t="1744" b="1308"/>
          <a:stretch>
            <a:fillRect/>
          </a:stretch>
        </p:blipFill>
        <p:spPr>
          <a:xfrm>
            <a:off x="5605200" y="0"/>
            <a:ext cx="3555131" cy="5143500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899592" y="2643758"/>
            <a:ext cx="3888035" cy="720725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 sz="32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13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</a:rPr>
              <a:t>Laboratoire d’Optique Appliquée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13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Verdana" pitchFamily="34" charset="0"/>
              </a:rPr>
              <a:t>UMR 7639</a:t>
            </a:r>
            <a:endParaRPr kumimoji="0" lang="fr-FR" sz="213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Verdana" pitchFamily="34" charset="0"/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 hasCustomPrompt="1"/>
          </p:nvPr>
        </p:nvSpPr>
        <p:spPr>
          <a:xfrm>
            <a:off x="900113" y="1851025"/>
            <a:ext cx="3743325" cy="648717"/>
          </a:xfrm>
        </p:spPr>
        <p:txBody>
          <a:bodyPr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3200" b="1" i="0" u="none" strike="noStrike" kern="1200" cap="none" spc="0" normalizeH="0" baseline="0" noProof="0">
                <a:ln>
                  <a:noFill/>
                </a:ln>
                <a:solidFill>
                  <a:srgbClr val="006275"/>
                </a:solidFill>
                <a:effectLst/>
                <a:uLnTx/>
                <a:uFillTx/>
                <a:ea typeface="Verdana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75"/>
                </a:solidFill>
                <a:effectLst/>
                <a:uLnTx/>
                <a:uFillTx/>
                <a:ea typeface="Verdana" pitchFamily="34" charset="0"/>
                <a:cs typeface="+mj-cs"/>
              </a:rPr>
              <a:t>Modèle LOA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6275"/>
              </a:solidFill>
              <a:effectLst/>
              <a:uLnTx/>
              <a:uFillTx/>
              <a:ea typeface="Verdana" pitchFamily="34" charset="0"/>
              <a:cs typeface="+mj-cs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57" y="30123"/>
            <a:ext cx="4074795" cy="81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B135-DEEC-4911-BD48-F0CEFEDAD7D1}" type="datetime1">
              <a:rPr lang="fr-FR" smtClean="0"/>
              <a:pPr/>
              <a:t>14/11/2023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16E3-E67E-485F-877F-17DFC22255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rgbClr val="E1EA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16E3-E67E-485F-877F-17DFC2225550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 descr="text23465-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123478"/>
            <a:ext cx="433568" cy="54000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971600" y="195486"/>
            <a:ext cx="7200900" cy="431800"/>
          </a:xfrm>
        </p:spPr>
        <p:txBody>
          <a:bodyPr/>
          <a:lstStyle>
            <a:lvl1pPr>
              <a:buNone/>
              <a:defRPr sz="3200" b="0" i="0" u="none">
                <a:solidFill>
                  <a:srgbClr val="007D7F"/>
                </a:solidFill>
              </a:defRPr>
            </a:lvl1pPr>
          </a:lstStyle>
          <a:p>
            <a:pPr lvl="0"/>
            <a:r>
              <a:rPr lang="fr-FR" sz="2670" b="1" dirty="0" smtClean="0">
                <a:solidFill>
                  <a:srgbClr val="006275"/>
                </a:solidFill>
              </a:rPr>
              <a:t>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rgbClr val="E1EA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16E3-E67E-485F-877F-17DFC2225550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 descr="text23465-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123478"/>
            <a:ext cx="433568" cy="540000"/>
          </a:xfrm>
          <a:prstGeom prst="rect">
            <a:avLst/>
          </a:prstGeom>
        </p:spPr>
      </p:pic>
      <p:sp>
        <p:nvSpPr>
          <p:cNvPr id="11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971600" y="195486"/>
            <a:ext cx="7200900" cy="431800"/>
          </a:xfrm>
        </p:spPr>
        <p:txBody>
          <a:bodyPr/>
          <a:lstStyle>
            <a:lvl1pPr>
              <a:buNone/>
              <a:defRPr sz="3200"/>
            </a:lvl1pPr>
          </a:lstStyle>
          <a:p>
            <a:pPr lvl="0"/>
            <a:r>
              <a:rPr lang="fr-FR" sz="2670" b="1" dirty="0" smtClean="0">
                <a:solidFill>
                  <a:srgbClr val="006275"/>
                </a:solidFill>
              </a:rPr>
              <a:t>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rgbClr val="E1EA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16E3-E67E-485F-877F-17DFC2225550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 descr="text23465-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123478"/>
            <a:ext cx="433568" cy="540000"/>
          </a:xfrm>
          <a:prstGeom prst="rect">
            <a:avLst/>
          </a:prstGeom>
        </p:spPr>
      </p:pic>
      <p:sp>
        <p:nvSpPr>
          <p:cNvPr id="12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971600" y="195486"/>
            <a:ext cx="7200900" cy="431800"/>
          </a:xfrm>
        </p:spPr>
        <p:txBody>
          <a:bodyPr/>
          <a:lstStyle>
            <a:lvl1pPr>
              <a:buNone/>
              <a:defRPr sz="3200"/>
            </a:lvl1pPr>
          </a:lstStyle>
          <a:p>
            <a:pPr lvl="0"/>
            <a:r>
              <a:rPr lang="fr-FR" sz="2670" b="1" dirty="0" smtClean="0">
                <a:solidFill>
                  <a:srgbClr val="006275"/>
                </a:solidFill>
              </a:rPr>
              <a:t>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rgbClr val="E1EA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16E3-E67E-485F-877F-17DFC2225550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 descr="text23465-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123478"/>
            <a:ext cx="433568" cy="540000"/>
          </a:xfrm>
          <a:prstGeom prst="rect">
            <a:avLst/>
          </a:prstGeom>
        </p:spPr>
      </p:pic>
      <p:sp>
        <p:nvSpPr>
          <p:cNvPr id="8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971600" y="195486"/>
            <a:ext cx="7200900" cy="431800"/>
          </a:xfrm>
        </p:spPr>
        <p:txBody>
          <a:bodyPr/>
          <a:lstStyle>
            <a:lvl1pPr>
              <a:buNone/>
              <a:defRPr sz="3200"/>
            </a:lvl1pPr>
          </a:lstStyle>
          <a:p>
            <a:pPr lvl="0"/>
            <a:r>
              <a:rPr lang="fr-FR" sz="2670" b="1" dirty="0" smtClean="0">
                <a:solidFill>
                  <a:srgbClr val="006275"/>
                </a:solidFill>
              </a:rPr>
              <a:t>Titre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51520" y="915566"/>
            <a:ext cx="8640959" cy="374441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rgbClr val="E1EA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16E3-E67E-485F-877F-17DFC2225550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Image 5" descr="text23465-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123478"/>
            <a:ext cx="433568" cy="540000"/>
          </a:xfrm>
          <a:prstGeom prst="rect">
            <a:avLst/>
          </a:prstGeom>
        </p:spPr>
      </p:pic>
      <p:sp>
        <p:nvSpPr>
          <p:cNvPr id="7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971600" y="195486"/>
            <a:ext cx="7200900" cy="431800"/>
          </a:xfrm>
        </p:spPr>
        <p:txBody>
          <a:bodyPr/>
          <a:lstStyle>
            <a:lvl1pPr>
              <a:buNone/>
              <a:defRPr sz="3200"/>
            </a:lvl1pPr>
          </a:lstStyle>
          <a:p>
            <a:pPr lvl="0"/>
            <a:r>
              <a:rPr lang="fr-FR" sz="2670" b="1" dirty="0" smtClean="0">
                <a:solidFill>
                  <a:srgbClr val="006275"/>
                </a:solidFill>
              </a:rPr>
              <a:t>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C93B5-1ACD-4557-8D5C-9B6B6CE7DB10}" type="datetime1">
              <a:rPr lang="fr-FR" smtClean="0"/>
              <a:pPr/>
              <a:t>14/11/2023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16E3-E67E-485F-877F-17DFC22255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1C0C-20BB-41D0-AE0C-1B1BA453F1CD}" type="datetime1">
              <a:rPr lang="fr-FR" smtClean="0"/>
              <a:pPr/>
              <a:t>14/11/2023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16E3-E67E-485F-877F-17DFC22255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7349-396B-4423-A723-F905B1D969CD}" type="datetime1">
              <a:rPr lang="fr-FR" smtClean="0"/>
              <a:pPr/>
              <a:t>14/11/2023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16E3-E67E-485F-877F-17DFC22255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85F0B-79A4-4067-9713-8FC021D7CB05}" type="datetime1">
              <a:rPr lang="fr-FR" smtClean="0"/>
              <a:pPr/>
              <a:t>14/11/2023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C16E3-E67E-485F-877F-17DFC22255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png"/><Relationship Id="rId2" Type="http://schemas.openxmlformats.org/officeDocument/2006/relationships/video" Target="file:///C:\Users\APPLI\Desktop\OneDrive_1_05-09-2023\i-0_OqctPzqV.mp4" TargetMode="External"/><Relationship Id="rId1" Type="http://schemas.openxmlformats.org/officeDocument/2006/relationships/video" Target="file:///C:\Users\APPLI\Desktop\OneDrive_1_05-09-2023\H2N2%20stability%20zoomed.mp4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683568" y="3651225"/>
            <a:ext cx="5616624" cy="720725"/>
          </a:xfrm>
        </p:spPr>
        <p:txBody>
          <a:bodyPr>
            <a:noAutofit/>
          </a:bodyPr>
          <a:lstStyle/>
          <a:p>
            <a:r>
              <a:rPr lang="fr-FR" sz="1500" u="sng" dirty="0" smtClean="0"/>
              <a:t>J. </a:t>
            </a:r>
            <a:r>
              <a:rPr lang="fr-FR" sz="1500" u="sng" dirty="0" err="1" smtClean="0"/>
              <a:t>Monzac</a:t>
            </a:r>
            <a:r>
              <a:rPr lang="fr-FR" sz="1500" dirty="0" smtClean="0"/>
              <a:t>, S. </a:t>
            </a:r>
            <a:r>
              <a:rPr lang="fr-FR" sz="1500" dirty="0" err="1" smtClean="0"/>
              <a:t>Smartsev</a:t>
            </a:r>
            <a:r>
              <a:rPr lang="fr-FR" sz="1500" dirty="0" smtClean="0"/>
              <a:t>,  J. </a:t>
            </a:r>
            <a:r>
              <a:rPr lang="fr-FR" sz="1500" dirty="0" err="1" smtClean="0"/>
              <a:t>Huijts</a:t>
            </a:r>
            <a:r>
              <a:rPr lang="fr-FR" sz="1500" dirty="0" smtClean="0"/>
              <a:t>, L. </a:t>
            </a:r>
            <a:r>
              <a:rPr lang="fr-FR" sz="1500" dirty="0" err="1" smtClean="0"/>
              <a:t>Rovige</a:t>
            </a:r>
            <a:r>
              <a:rPr lang="fr-FR" sz="1500" dirty="0" smtClean="0"/>
              <a:t>, I.A. </a:t>
            </a:r>
            <a:r>
              <a:rPr lang="fr-FR" sz="1500" dirty="0" err="1" smtClean="0"/>
              <a:t>Andriyash</a:t>
            </a:r>
            <a:r>
              <a:rPr lang="fr-FR" sz="1500" dirty="0" smtClean="0"/>
              <a:t>, A. Vernier, </a:t>
            </a:r>
          </a:p>
          <a:p>
            <a:r>
              <a:rPr lang="fr-FR" sz="1500" dirty="0" smtClean="0"/>
              <a:t>J. Kaur, A. Cavagna,  </a:t>
            </a:r>
            <a:r>
              <a:rPr lang="fr-FR" sz="1500" dirty="0" err="1" smtClean="0"/>
              <a:t>Z.Cheng</a:t>
            </a:r>
            <a:r>
              <a:rPr lang="fr-FR" sz="1500" dirty="0" smtClean="0"/>
              <a:t>, R. Lopez-Martens and J. Faure</a:t>
            </a:r>
            <a:endParaRPr lang="fr-FR" sz="15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683568" y="1635646"/>
            <a:ext cx="6336703" cy="1368152"/>
          </a:xfrm>
        </p:spPr>
        <p:txBody>
          <a:bodyPr>
            <a:noAutofit/>
          </a:bodyPr>
          <a:lstStyle/>
          <a:p>
            <a:r>
              <a:rPr lang="fr-FR" sz="3000" dirty="0" smtClean="0"/>
              <a:t>Accélération laser-plasma kHz en continu </a:t>
            </a:r>
            <a:r>
              <a:rPr lang="fr-FR" sz="3000" dirty="0" smtClean="0"/>
              <a:t>dans l’Hydrogène, et étude </a:t>
            </a:r>
            <a:r>
              <a:rPr lang="fr-FR" sz="3000" dirty="0" smtClean="0"/>
              <a:t>de l’influence de la nature du gaz sur la qualité du faisceau</a:t>
            </a:r>
            <a:endParaRPr lang="fr-FR" sz="3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77CC16E3-E67E-485F-877F-17DFC2225550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16E3-E67E-485F-877F-17DFC2225550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b="1" dirty="0" err="1" smtClean="0">
                <a:solidFill>
                  <a:srgbClr val="006275"/>
                </a:solidFill>
                <a:latin typeface="Arial" pitchFamily="34" charset="0"/>
                <a:ea typeface="AvantGarde Regular" charset="0"/>
                <a:cs typeface="Arial" pitchFamily="34" charset="0"/>
              </a:rPr>
              <a:t>Differential</a:t>
            </a:r>
            <a:r>
              <a:rPr lang="fr-FR" b="1" dirty="0" smtClean="0">
                <a:solidFill>
                  <a:srgbClr val="006275"/>
                </a:solidFill>
                <a:latin typeface="Arial" pitchFamily="34" charset="0"/>
                <a:ea typeface="AvantGarde Regular" charset="0"/>
                <a:cs typeface="Arial" pitchFamily="34" charset="0"/>
              </a:rPr>
              <a:t> </a:t>
            </a:r>
            <a:r>
              <a:rPr lang="fr-FR" b="1" dirty="0" err="1" smtClean="0">
                <a:solidFill>
                  <a:srgbClr val="006275"/>
                </a:solidFill>
                <a:latin typeface="Arial" pitchFamily="34" charset="0"/>
                <a:ea typeface="AvantGarde Regular" charset="0"/>
                <a:cs typeface="Arial" pitchFamily="34" charset="0"/>
              </a:rPr>
              <a:t>pumping</a:t>
            </a:r>
            <a:r>
              <a:rPr lang="fr-FR" b="1" dirty="0" smtClean="0">
                <a:solidFill>
                  <a:srgbClr val="006275"/>
                </a:solidFill>
                <a:latin typeface="Arial" pitchFamily="34" charset="0"/>
                <a:ea typeface="AvantGarde Regular" charset="0"/>
                <a:cs typeface="Arial" pitchFamily="34" charset="0"/>
              </a:rPr>
              <a:t> for </a:t>
            </a:r>
            <a:r>
              <a:rPr lang="fr-FR" b="1" dirty="0" err="1" smtClean="0">
                <a:solidFill>
                  <a:srgbClr val="006275"/>
                </a:solidFill>
                <a:latin typeface="Arial" pitchFamily="34" charset="0"/>
                <a:ea typeface="AvantGarde Regular" charset="0"/>
                <a:cs typeface="Arial" pitchFamily="34" charset="0"/>
              </a:rPr>
              <a:t>using</a:t>
            </a:r>
            <a:r>
              <a:rPr lang="fr-FR" b="1" dirty="0" smtClean="0">
                <a:solidFill>
                  <a:srgbClr val="006275"/>
                </a:solidFill>
                <a:latin typeface="Arial" pitchFamily="34" charset="0"/>
                <a:ea typeface="AvantGarde Regular" charset="0"/>
                <a:cs typeface="Arial" pitchFamily="34" charset="0"/>
              </a:rPr>
              <a:t> </a:t>
            </a:r>
            <a:r>
              <a:rPr lang="fr-FR" b="1" dirty="0" err="1" smtClean="0">
                <a:solidFill>
                  <a:srgbClr val="006275"/>
                </a:solidFill>
                <a:latin typeface="Arial" pitchFamily="34" charset="0"/>
                <a:ea typeface="AvantGarde Regular" charset="0"/>
                <a:cs typeface="Arial" pitchFamily="34" charset="0"/>
              </a:rPr>
              <a:t>lighter</a:t>
            </a:r>
            <a:r>
              <a:rPr lang="fr-FR" b="1" dirty="0" smtClean="0">
                <a:solidFill>
                  <a:srgbClr val="006275"/>
                </a:solidFill>
                <a:latin typeface="Arial" pitchFamily="34" charset="0"/>
                <a:ea typeface="AvantGarde Regular" charset="0"/>
                <a:cs typeface="Arial" pitchFamily="34" charset="0"/>
              </a:rPr>
              <a:t> </a:t>
            </a:r>
            <a:r>
              <a:rPr lang="fr-FR" b="1" dirty="0" err="1" smtClean="0">
                <a:solidFill>
                  <a:srgbClr val="006275"/>
                </a:solidFill>
                <a:latin typeface="Arial" pitchFamily="34" charset="0"/>
                <a:ea typeface="AvantGarde Regular" charset="0"/>
                <a:cs typeface="Arial" pitchFamily="34" charset="0"/>
              </a:rPr>
              <a:t>gases</a:t>
            </a:r>
            <a:endParaRPr lang="fr-FR" b="1" dirty="0">
              <a:solidFill>
                <a:srgbClr val="006275"/>
              </a:solidFill>
              <a:latin typeface="Arial" pitchFamily="34" charset="0"/>
              <a:ea typeface="AvantGarde Regular" charset="0"/>
              <a:cs typeface="Arial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A686A09A-AEC0-2145-BED5-0429B1E957F7}"/>
              </a:ext>
            </a:extLst>
          </p:cNvPr>
          <p:cNvSpPr txBox="1"/>
          <p:nvPr/>
        </p:nvSpPr>
        <p:spPr>
          <a:xfrm>
            <a:off x="711190" y="2163655"/>
            <a:ext cx="7371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provides </a:t>
            </a:r>
            <a:r>
              <a:rPr lang="en-US" sz="2000" b="1" dirty="0">
                <a:solidFill>
                  <a:srgbClr val="009A7D"/>
                </a:solidFill>
              </a:rPr>
              <a:t>10 </a:t>
            </a:r>
            <a:r>
              <a:rPr lang="en-US" sz="2000" b="1" dirty="0" smtClean="0">
                <a:solidFill>
                  <a:srgbClr val="009A7D"/>
                </a:solidFill>
              </a:rPr>
              <a:t>electrons </a:t>
            </a:r>
            <a:r>
              <a:rPr lang="en-US" sz="2000" b="1" dirty="0" smtClean="0">
                <a:solidFill>
                  <a:srgbClr val="333399"/>
                </a:solidFill>
              </a:rPr>
              <a:t>:  </a:t>
            </a:r>
            <a:r>
              <a:rPr lang="en-US" sz="2000" dirty="0" smtClean="0">
                <a:sym typeface="Wingdings" pitchFamily="2" charset="2"/>
              </a:rPr>
              <a:t>operation </a:t>
            </a:r>
            <a:r>
              <a:rPr lang="en-US" sz="2000" dirty="0">
                <a:sym typeface="Wingdings" pitchFamily="2" charset="2"/>
              </a:rPr>
              <a:t>at </a:t>
            </a:r>
            <a:r>
              <a:rPr lang="en-US" sz="2000" b="1" dirty="0">
                <a:solidFill>
                  <a:srgbClr val="009A7D"/>
                </a:solidFill>
                <a:sym typeface="Wingdings" pitchFamily="2" charset="2"/>
              </a:rPr>
              <a:t>20 - 30 bars</a:t>
            </a:r>
            <a:r>
              <a:rPr lang="en-US" sz="2000" dirty="0">
                <a:solidFill>
                  <a:srgbClr val="009A7D"/>
                </a:solidFill>
                <a:sym typeface="Wingdings" pitchFamily="2" charset="2"/>
              </a:rPr>
              <a:t> </a:t>
            </a:r>
            <a:r>
              <a:rPr lang="en-US" sz="2000" dirty="0">
                <a:sym typeface="Wingdings" pitchFamily="2" charset="2"/>
              </a:rPr>
              <a:t>backing </a:t>
            </a:r>
            <a:r>
              <a:rPr lang="en-US" sz="2000" dirty="0" smtClean="0">
                <a:sym typeface="Wingdings" pitchFamily="2" charset="2"/>
              </a:rPr>
              <a:t>pressure</a:t>
            </a:r>
            <a:endParaRPr lang="en-US" sz="2000" dirty="0">
              <a:sym typeface="Wingdings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1190" y="4137924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He or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only provides </a:t>
            </a:r>
            <a:r>
              <a:rPr lang="en-US" sz="2000" b="1" dirty="0" smtClean="0">
                <a:solidFill>
                  <a:srgbClr val="009A7D"/>
                </a:solidFill>
              </a:rPr>
              <a:t>2 electrons </a:t>
            </a:r>
            <a:r>
              <a:rPr lang="en-US" sz="2000" dirty="0" smtClean="0">
                <a:sym typeface="Wingdings" pitchFamily="2" charset="2"/>
              </a:rPr>
              <a:t>: requires </a:t>
            </a:r>
            <a:r>
              <a:rPr lang="en-US" sz="2000" b="1" dirty="0" smtClean="0">
                <a:solidFill>
                  <a:srgbClr val="009A7D"/>
                </a:solidFill>
                <a:sym typeface="Wingdings" pitchFamily="2" charset="2"/>
              </a:rPr>
              <a:t>100 - 150 bars</a:t>
            </a:r>
            <a:r>
              <a:rPr lang="en-US" sz="2000" dirty="0" smtClean="0">
                <a:solidFill>
                  <a:srgbClr val="009A7D"/>
                </a:solidFill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in the </a:t>
            </a:r>
            <a:r>
              <a:rPr lang="nl-NL" sz="2000" dirty="0" err="1" smtClean="0"/>
              <a:t>free-flowing</a:t>
            </a:r>
            <a:r>
              <a:rPr lang="nl-NL" sz="2000" dirty="0" smtClean="0"/>
              <a:t> gas jet</a:t>
            </a:r>
            <a:endParaRPr lang="en-US" sz="20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43758"/>
            <a:ext cx="2863984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499992" y="4623978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err="1" smtClean="0"/>
              <a:t>Need</a:t>
            </a:r>
            <a:r>
              <a:rPr lang="nl-NL" sz="2400" dirty="0" smtClean="0"/>
              <a:t> </a:t>
            </a:r>
            <a:r>
              <a:rPr lang="nl-NL" sz="2400" dirty="0" err="1" smtClean="0"/>
              <a:t>for</a:t>
            </a:r>
            <a:r>
              <a:rPr lang="nl-NL" sz="2400" dirty="0" smtClean="0"/>
              <a:t> </a:t>
            </a:r>
            <a:r>
              <a:rPr lang="nl-NL" sz="2400" dirty="0" err="1" smtClean="0"/>
              <a:t>differential</a:t>
            </a:r>
            <a:r>
              <a:rPr lang="nl-NL" sz="2400" dirty="0" smtClean="0"/>
              <a:t> </a:t>
            </a:r>
            <a:r>
              <a:rPr lang="nl-NL" sz="2400" dirty="0" err="1" smtClean="0"/>
              <a:t>pumping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611561" y="2625756"/>
            <a:ext cx="37244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7C47"/>
                </a:solidFill>
              </a:rPr>
              <a:t>But :</a:t>
            </a:r>
            <a:r>
              <a:rPr lang="fr-FR" sz="2000" dirty="0" smtClean="0"/>
              <a:t> </a:t>
            </a:r>
            <a:r>
              <a:rPr lang="fr-FR" dirty="0" smtClean="0"/>
              <a:t>non-</a:t>
            </a:r>
            <a:r>
              <a:rPr lang="fr-FR" dirty="0" err="1" smtClean="0"/>
              <a:t>uniform</a:t>
            </a:r>
            <a:r>
              <a:rPr lang="fr-FR" dirty="0" smtClean="0"/>
              <a:t> </a:t>
            </a:r>
            <a:r>
              <a:rPr lang="en-US" dirty="0" smtClean="0"/>
              <a:t>ionization induces </a:t>
            </a:r>
          </a:p>
          <a:p>
            <a:r>
              <a:rPr lang="en-US" dirty="0" smtClean="0"/>
              <a:t>           defocusing of the laser pulse</a:t>
            </a:r>
            <a:endParaRPr lang="en-GB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1259632" y="987572"/>
          <a:ext cx="6624736" cy="1044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092"/>
                <a:gridCol w="828092"/>
                <a:gridCol w="828092"/>
                <a:gridCol w="839484"/>
                <a:gridCol w="816700"/>
                <a:gridCol w="828092"/>
                <a:gridCol w="828092"/>
                <a:gridCol w="828092"/>
              </a:tblGrid>
              <a:tr h="261030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1+</a:t>
                      </a:r>
                      <a:endParaRPr lang="en-GB" sz="12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2+</a:t>
                      </a:r>
                      <a:endParaRPr lang="en-GB" sz="12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3+</a:t>
                      </a:r>
                      <a:endParaRPr lang="en-GB" sz="12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4+</a:t>
                      </a:r>
                      <a:endParaRPr lang="en-GB" sz="12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5+</a:t>
                      </a:r>
                      <a:endParaRPr lang="en-GB" sz="12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6+</a:t>
                      </a:r>
                      <a:endParaRPr lang="en-GB" sz="12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7+</a:t>
                      </a:r>
                      <a:endParaRPr lang="en-GB" sz="12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103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N</a:t>
                      </a:r>
                      <a:r>
                        <a:rPr lang="fr-FR" sz="1200" baseline="0" dirty="0" smtClean="0"/>
                        <a:t> (eV)</a:t>
                      </a:r>
                      <a:endParaRPr lang="en-GB" sz="1200" dirty="0"/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14.5</a:t>
                      </a:r>
                      <a:endParaRPr lang="en-GB" sz="1200" dirty="0"/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F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29.6</a:t>
                      </a:r>
                      <a:endParaRPr lang="en-GB" sz="1200" dirty="0"/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F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47.4</a:t>
                      </a:r>
                      <a:endParaRPr lang="en-GB" sz="1200" dirty="0"/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F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77.5</a:t>
                      </a:r>
                      <a:endParaRPr lang="en-GB" sz="1200" dirty="0"/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F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97.9</a:t>
                      </a:r>
                      <a:endParaRPr lang="en-GB" sz="1200" dirty="0"/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F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552.1</a:t>
                      </a:r>
                      <a:endParaRPr lang="en-GB" sz="1200" dirty="0"/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667.0</a:t>
                      </a:r>
                      <a:endParaRPr lang="en-GB" sz="1200" dirty="0"/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3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He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dirty="0" smtClean="0"/>
                        <a:t>(eV)</a:t>
                      </a:r>
                      <a:endParaRPr lang="en-GB" sz="1200" dirty="0"/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24.6</a:t>
                      </a:r>
                      <a:endParaRPr lang="en-GB" sz="1200" dirty="0"/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54.4</a:t>
                      </a:r>
                      <a:endParaRPr lang="en-GB" sz="1200" dirty="0"/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3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H (eV)</a:t>
                      </a:r>
                      <a:endParaRPr lang="en-GB" sz="1200" dirty="0"/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13.6</a:t>
                      </a:r>
                      <a:endParaRPr lang="en-GB" sz="1200" dirty="0"/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0" name="Flèche droite 9"/>
          <p:cNvSpPr/>
          <p:nvPr/>
        </p:nvSpPr>
        <p:spPr>
          <a:xfrm>
            <a:off x="395536" y="2283718"/>
            <a:ext cx="216024" cy="108012"/>
          </a:xfrm>
          <a:prstGeom prst="rightArrow">
            <a:avLst/>
          </a:prstGeom>
          <a:solidFill>
            <a:srgbClr val="009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èche droite 10"/>
          <p:cNvSpPr/>
          <p:nvPr/>
        </p:nvSpPr>
        <p:spPr>
          <a:xfrm>
            <a:off x="395536" y="4299942"/>
            <a:ext cx="216024" cy="108012"/>
          </a:xfrm>
          <a:prstGeom prst="rightArrow">
            <a:avLst/>
          </a:prstGeom>
          <a:solidFill>
            <a:srgbClr val="009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èche droite 11"/>
          <p:cNvSpPr/>
          <p:nvPr/>
        </p:nvSpPr>
        <p:spPr>
          <a:xfrm>
            <a:off x="4211960" y="4803998"/>
            <a:ext cx="216024" cy="108012"/>
          </a:xfrm>
          <a:prstGeom prst="rightArrow">
            <a:avLst/>
          </a:prstGeom>
          <a:solidFill>
            <a:srgbClr val="FF7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139952" y="4695986"/>
            <a:ext cx="4248472" cy="324036"/>
          </a:xfrm>
          <a:prstGeom prst="rect">
            <a:avLst/>
          </a:prstGeom>
          <a:noFill/>
          <a:ln>
            <a:solidFill>
              <a:srgbClr val="FF7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3" y="3219822"/>
            <a:ext cx="190770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16E3-E67E-485F-877F-17DFC2225550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827584" y="123478"/>
            <a:ext cx="7920880" cy="576064"/>
          </a:xfrm>
        </p:spPr>
        <p:txBody>
          <a:bodyPr>
            <a:normAutofit fontScale="55000" lnSpcReduction="20000"/>
          </a:bodyPr>
          <a:lstStyle/>
          <a:p>
            <a:r>
              <a:rPr lang="fr-FR" b="1" dirty="0" err="1" smtClean="0">
                <a:solidFill>
                  <a:srgbClr val="006275"/>
                </a:solidFill>
                <a:latin typeface="AvantGarde Regular"/>
                <a:ea typeface="AvantGarde Regular" charset="0"/>
                <a:cs typeface="Arial" pitchFamily="34" charset="0"/>
              </a:rPr>
              <a:t>Differential</a:t>
            </a:r>
            <a:r>
              <a:rPr lang="fr-FR" b="1" dirty="0" smtClean="0">
                <a:solidFill>
                  <a:srgbClr val="006275"/>
                </a:solidFill>
                <a:latin typeface="AvantGarde Regular"/>
                <a:ea typeface="AvantGarde Regular" charset="0"/>
                <a:cs typeface="Arial" pitchFamily="34" charset="0"/>
              </a:rPr>
              <a:t> </a:t>
            </a:r>
            <a:r>
              <a:rPr lang="fr-FR" b="1" dirty="0" err="1" smtClean="0">
                <a:solidFill>
                  <a:srgbClr val="006275"/>
                </a:solidFill>
                <a:latin typeface="AvantGarde Regular"/>
                <a:ea typeface="AvantGarde Regular" charset="0"/>
                <a:cs typeface="Arial" pitchFamily="34" charset="0"/>
              </a:rPr>
              <a:t>pumping</a:t>
            </a:r>
            <a:r>
              <a:rPr lang="fr-FR" b="1" dirty="0" smtClean="0">
                <a:solidFill>
                  <a:srgbClr val="006275"/>
                </a:solidFill>
                <a:latin typeface="AvantGarde Regular"/>
                <a:ea typeface="AvantGarde Regular" charset="0"/>
                <a:cs typeface="Arial" pitchFamily="34" charset="0"/>
              </a:rPr>
              <a:t> for </a:t>
            </a:r>
            <a:r>
              <a:rPr lang="fr-FR" b="1" dirty="0" err="1" smtClean="0">
                <a:solidFill>
                  <a:srgbClr val="006275"/>
                </a:solidFill>
                <a:latin typeface="AvantGarde Regular"/>
                <a:ea typeface="AvantGarde Regular" charset="0"/>
                <a:cs typeface="Arial" pitchFamily="34" charset="0"/>
              </a:rPr>
              <a:t>using</a:t>
            </a:r>
            <a:r>
              <a:rPr lang="fr-FR" b="1" dirty="0" smtClean="0">
                <a:solidFill>
                  <a:srgbClr val="006275"/>
                </a:solidFill>
                <a:latin typeface="AvantGarde Regular"/>
                <a:ea typeface="AvantGarde Regular" charset="0"/>
                <a:cs typeface="Arial" pitchFamily="34" charset="0"/>
              </a:rPr>
              <a:t> </a:t>
            </a:r>
            <a:r>
              <a:rPr lang="fr-FR" b="1" dirty="0" err="1" smtClean="0">
                <a:solidFill>
                  <a:srgbClr val="006275"/>
                </a:solidFill>
                <a:latin typeface="AvantGarde Regular"/>
                <a:ea typeface="AvantGarde Regular" charset="0"/>
                <a:cs typeface="Arial" pitchFamily="34" charset="0"/>
              </a:rPr>
              <a:t>lighter</a:t>
            </a:r>
            <a:r>
              <a:rPr lang="fr-FR" b="1" dirty="0" smtClean="0">
                <a:solidFill>
                  <a:srgbClr val="006275"/>
                </a:solidFill>
                <a:latin typeface="AvantGarde Regular"/>
                <a:ea typeface="AvantGarde Regular" charset="0"/>
                <a:cs typeface="Arial" pitchFamily="34" charset="0"/>
              </a:rPr>
              <a:t> </a:t>
            </a:r>
            <a:r>
              <a:rPr lang="fr-FR" b="1" dirty="0" err="1" smtClean="0">
                <a:solidFill>
                  <a:srgbClr val="006275"/>
                </a:solidFill>
                <a:latin typeface="AvantGarde Regular"/>
                <a:ea typeface="AvantGarde Regular" charset="0"/>
                <a:cs typeface="Arial" pitchFamily="34" charset="0"/>
              </a:rPr>
              <a:t>gases</a:t>
            </a:r>
            <a:r>
              <a:rPr lang="fr-FR" b="1" dirty="0" smtClean="0">
                <a:solidFill>
                  <a:srgbClr val="006275"/>
                </a:solidFill>
                <a:latin typeface="AvantGarde Regular"/>
                <a:ea typeface="AvantGarde Regular" charset="0"/>
                <a:cs typeface="Arial" pitchFamily="34" charset="0"/>
              </a:rPr>
              <a:t> and new </a:t>
            </a:r>
            <a:r>
              <a:rPr lang="fr-FR" b="1" dirty="0" err="1" smtClean="0">
                <a:solidFill>
                  <a:srgbClr val="006275"/>
                </a:solidFill>
                <a:latin typeface="AvantGarde Regular"/>
                <a:ea typeface="AvantGarde Regular" charset="0"/>
                <a:cs typeface="Arial" pitchFamily="34" charset="0"/>
              </a:rPr>
              <a:t>gas</a:t>
            </a:r>
            <a:r>
              <a:rPr lang="fr-FR" b="1" dirty="0" smtClean="0">
                <a:solidFill>
                  <a:srgbClr val="006275"/>
                </a:solidFill>
                <a:latin typeface="AvantGarde Regular"/>
                <a:ea typeface="AvantGarde Regular" charset="0"/>
                <a:cs typeface="Arial" pitchFamily="34" charset="0"/>
              </a:rPr>
              <a:t> line to </a:t>
            </a:r>
            <a:r>
              <a:rPr lang="fr-FR" b="1" dirty="0" err="1" smtClean="0">
                <a:solidFill>
                  <a:srgbClr val="006275"/>
                </a:solidFill>
                <a:latin typeface="AvantGarde Regular"/>
                <a:ea typeface="AvantGarde Regular" charset="0"/>
                <a:cs typeface="Arial" pitchFamily="34" charset="0"/>
              </a:rPr>
              <a:t>provide</a:t>
            </a:r>
            <a:r>
              <a:rPr lang="fr-FR" b="1" dirty="0" smtClean="0">
                <a:solidFill>
                  <a:srgbClr val="006275"/>
                </a:solidFill>
                <a:latin typeface="AvantGarde Regular"/>
                <a:ea typeface="AvantGarde Regular" charset="0"/>
                <a:cs typeface="Arial" pitchFamily="34" charset="0"/>
              </a:rPr>
              <a:t> </a:t>
            </a:r>
            <a:r>
              <a:rPr lang="fr-FR" b="1" dirty="0" err="1" smtClean="0">
                <a:solidFill>
                  <a:srgbClr val="006275"/>
                </a:solidFill>
                <a:latin typeface="AvantGarde Regular"/>
                <a:ea typeface="AvantGarde Regular" charset="0"/>
                <a:cs typeface="Arial" pitchFamily="34" charset="0"/>
              </a:rPr>
              <a:t>safely</a:t>
            </a:r>
            <a:r>
              <a:rPr lang="fr-FR" b="1" dirty="0" smtClean="0">
                <a:solidFill>
                  <a:srgbClr val="006275"/>
                </a:solidFill>
                <a:latin typeface="AvantGarde Regular"/>
                <a:ea typeface="AvantGarde Regular" charset="0"/>
                <a:cs typeface="Arial" pitchFamily="34" charset="0"/>
              </a:rPr>
              <a:t> </a:t>
            </a:r>
            <a:r>
              <a:rPr lang="fr-FR" b="1" dirty="0" err="1" smtClean="0">
                <a:solidFill>
                  <a:srgbClr val="006275"/>
                </a:solidFill>
                <a:latin typeface="AvantGarde Regular"/>
                <a:ea typeface="AvantGarde Regular" charset="0"/>
                <a:cs typeface="Arial" pitchFamily="34" charset="0"/>
              </a:rPr>
              <a:t>hydrogen</a:t>
            </a:r>
            <a:endParaRPr lang="fr-FR" b="1" dirty="0" smtClean="0">
              <a:solidFill>
                <a:srgbClr val="006275"/>
              </a:solidFill>
              <a:latin typeface="AvantGarde Regular"/>
              <a:ea typeface="AvantGarde Regular" charset="0"/>
              <a:cs typeface="Arial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1892E8CA-20EA-5B4A-80A8-3D5D78B0B663}"/>
              </a:ext>
            </a:extLst>
          </p:cNvPr>
          <p:cNvSpPr txBox="1"/>
          <p:nvPr/>
        </p:nvSpPr>
        <p:spPr>
          <a:xfrm>
            <a:off x="5076056" y="1203598"/>
            <a:ext cx="3582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9A7D"/>
                </a:solidFill>
              </a:rPr>
              <a:t>Miniature interaction </a:t>
            </a:r>
            <a:r>
              <a:rPr lang="en-US" sz="2000" b="1" dirty="0" smtClean="0">
                <a:solidFill>
                  <a:srgbClr val="009A7D"/>
                </a:solidFill>
              </a:rPr>
              <a:t>chamber :</a:t>
            </a:r>
            <a:endParaRPr lang="en-US" sz="2000" b="1" dirty="0">
              <a:solidFill>
                <a:srgbClr val="009A7D"/>
              </a:solidFill>
            </a:endParaRPr>
          </a:p>
        </p:txBody>
      </p:sp>
      <p:grpSp>
        <p:nvGrpSpPr>
          <p:cNvPr id="5" name="Groupe 55"/>
          <p:cNvGrpSpPr/>
          <p:nvPr/>
        </p:nvGrpSpPr>
        <p:grpSpPr>
          <a:xfrm>
            <a:off x="5292080" y="1851670"/>
            <a:ext cx="2520280" cy="2624016"/>
            <a:chOff x="251520" y="2162560"/>
            <a:chExt cx="3456384" cy="3930736"/>
          </a:xfrm>
        </p:grpSpPr>
        <p:pic>
          <p:nvPicPr>
            <p:cNvPr id="6" name="Image 5">
              <a:extLst>
                <a:ext uri="{FF2B5EF4-FFF2-40B4-BE49-F238E27FC236}">
                  <a16:creationId xmlns="" xmlns:a16="http://schemas.microsoft.com/office/drawing/2014/main" id="{C1557343-709C-F04F-BBCC-F05DF2E63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lum bright="15000"/>
            </a:blip>
            <a:srcRect b="13378"/>
            <a:stretch/>
          </p:blipFill>
          <p:spPr>
            <a:xfrm>
              <a:off x="750189" y="2492896"/>
              <a:ext cx="2957715" cy="3290647"/>
            </a:xfrm>
            <a:prstGeom prst="rect">
              <a:avLst/>
            </a:prstGeom>
          </p:spPr>
        </p:pic>
        <p:sp>
          <p:nvSpPr>
            <p:cNvPr id="7" name="Triangle isocèle 6"/>
            <p:cNvSpPr/>
            <p:nvPr/>
          </p:nvSpPr>
          <p:spPr>
            <a:xfrm rot="5400000">
              <a:off x="782452" y="2484276"/>
              <a:ext cx="701824" cy="1763688"/>
            </a:xfrm>
            <a:prstGeom prst="triangle">
              <a:avLst>
                <a:gd name="adj" fmla="val 49179"/>
              </a:avLst>
            </a:prstGeom>
            <a:solidFill>
              <a:srgbClr val="FB54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Connecteur droit avec flèche 7"/>
            <p:cNvCxnSpPr/>
            <p:nvPr/>
          </p:nvCxnSpPr>
          <p:spPr>
            <a:xfrm>
              <a:off x="3563888" y="2564904"/>
              <a:ext cx="0" cy="1440160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3419872" y="2564904"/>
              <a:ext cx="288032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3419872" y="4005064"/>
              <a:ext cx="288032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/>
            <p:cNvSpPr/>
            <p:nvPr/>
          </p:nvSpPr>
          <p:spPr>
            <a:xfrm>
              <a:off x="1962000" y="3157200"/>
              <a:ext cx="144016" cy="216024"/>
            </a:xfrm>
            <a:prstGeom prst="ellipse">
              <a:avLst/>
            </a:prstGeom>
            <a:solidFill>
              <a:srgbClr val="009A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lèche vers le haut 11"/>
            <p:cNvSpPr/>
            <p:nvPr/>
          </p:nvSpPr>
          <p:spPr>
            <a:xfrm>
              <a:off x="1763688" y="2162560"/>
              <a:ext cx="484632" cy="762384"/>
            </a:xfrm>
            <a:prstGeom prst="upArrow">
              <a:avLst/>
            </a:prstGeom>
            <a:solidFill>
              <a:srgbClr val="91F9D9"/>
            </a:solidFill>
            <a:ln>
              <a:solidFill>
                <a:srgbClr val="009A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lèche vers le haut 12"/>
            <p:cNvSpPr/>
            <p:nvPr/>
          </p:nvSpPr>
          <p:spPr>
            <a:xfrm>
              <a:off x="1965600" y="5157192"/>
              <a:ext cx="143728" cy="936104"/>
            </a:xfrm>
            <a:prstGeom prst="upArrow">
              <a:avLst/>
            </a:prstGeom>
            <a:solidFill>
              <a:srgbClr val="91F9D9"/>
            </a:solidFill>
            <a:ln>
              <a:solidFill>
                <a:srgbClr val="009A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34AFDF47-FCBC-844C-8086-0FF18629EE08}"/>
              </a:ext>
            </a:extLst>
          </p:cNvPr>
          <p:cNvSpPr txBox="1"/>
          <p:nvPr/>
        </p:nvSpPr>
        <p:spPr>
          <a:xfrm>
            <a:off x="6654597" y="4155926"/>
            <a:ext cx="2273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</a:t>
            </a:r>
            <a:r>
              <a:rPr lang="en-US" sz="2000" baseline="-25000" dirty="0" err="1" smtClean="0"/>
              <a:t>He</a:t>
            </a:r>
            <a:r>
              <a:rPr lang="en-US" sz="2000" baseline="-25000" dirty="0" smtClean="0"/>
              <a:t>/H</a:t>
            </a:r>
            <a:r>
              <a:rPr lang="en-US" sz="2000" baseline="-40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= 100-150 </a:t>
            </a:r>
            <a:r>
              <a:rPr lang="en-US" sz="2000" dirty="0" smtClean="0"/>
              <a:t>bar</a:t>
            </a:r>
            <a:endParaRPr lang="en-US" sz="20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571750"/>
            <a:ext cx="3344284" cy="238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onnecteur droit 16"/>
          <p:cNvCxnSpPr/>
          <p:nvPr/>
        </p:nvCxnSpPr>
        <p:spPr>
          <a:xfrm flipV="1">
            <a:off x="4572000" y="1059582"/>
            <a:ext cx="0" cy="3186354"/>
          </a:xfrm>
          <a:prstGeom prst="line">
            <a:avLst/>
          </a:prstGeom>
          <a:ln w="12700">
            <a:solidFill>
              <a:srgbClr val="009A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7812360" y="2427734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 cm</a:t>
            </a:r>
            <a:endParaRPr lang="en-GB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 t="53985"/>
          <a:stretch>
            <a:fillRect/>
          </a:stretch>
        </p:blipFill>
        <p:spPr bwMode="auto">
          <a:xfrm>
            <a:off x="1259632" y="987574"/>
            <a:ext cx="259147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16E3-E67E-485F-877F-17DFC2225550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b="1" dirty="0" smtClean="0">
                <a:solidFill>
                  <a:srgbClr val="006275"/>
                </a:solidFill>
              </a:rPr>
              <a:t>Influence </a:t>
            </a:r>
            <a:r>
              <a:rPr lang="fr-FR" b="1" dirty="0" smtClean="0">
                <a:solidFill>
                  <a:srgbClr val="006275"/>
                </a:solidFill>
              </a:rPr>
              <a:t>of the </a:t>
            </a:r>
            <a:r>
              <a:rPr lang="fr-FR" b="1" dirty="0" err="1" smtClean="0">
                <a:solidFill>
                  <a:srgbClr val="006275"/>
                </a:solidFill>
              </a:rPr>
              <a:t>gas</a:t>
            </a:r>
            <a:r>
              <a:rPr lang="fr-FR" b="1" dirty="0" smtClean="0">
                <a:solidFill>
                  <a:srgbClr val="006275"/>
                </a:solidFill>
              </a:rPr>
              <a:t> </a:t>
            </a:r>
            <a:r>
              <a:rPr lang="fr-FR" b="1" dirty="0" err="1" smtClean="0">
                <a:solidFill>
                  <a:srgbClr val="006275"/>
                </a:solidFill>
              </a:rPr>
              <a:t>specie</a:t>
            </a:r>
            <a:r>
              <a:rPr lang="fr-FR" b="1" dirty="0" smtClean="0">
                <a:solidFill>
                  <a:srgbClr val="006275"/>
                </a:solidFill>
              </a:rPr>
              <a:t> on the </a:t>
            </a:r>
            <a:r>
              <a:rPr lang="fr-FR" b="1" dirty="0" err="1" smtClean="0">
                <a:solidFill>
                  <a:srgbClr val="006275"/>
                </a:solidFill>
              </a:rPr>
              <a:t>accelerated</a:t>
            </a:r>
            <a:r>
              <a:rPr lang="fr-FR" b="1" dirty="0" smtClean="0">
                <a:solidFill>
                  <a:srgbClr val="006275"/>
                </a:solidFill>
              </a:rPr>
              <a:t> </a:t>
            </a:r>
            <a:r>
              <a:rPr lang="fr-FR" b="1" dirty="0" err="1" smtClean="0">
                <a:solidFill>
                  <a:srgbClr val="006275"/>
                </a:solidFill>
              </a:rPr>
              <a:t>electrons</a:t>
            </a:r>
            <a:endParaRPr lang="fr-FR" b="1" dirty="0">
              <a:solidFill>
                <a:srgbClr val="006275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71551"/>
            <a:ext cx="7704856" cy="352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331640" y="4320480"/>
            <a:ext cx="6768752" cy="771550"/>
          </a:xfrm>
          <a:prstGeom prst="rect">
            <a:avLst/>
          </a:prstGeom>
          <a:solidFill>
            <a:srgbClr val="009A7D">
              <a:alpha val="14902"/>
            </a:srgbClr>
          </a:solidFill>
          <a:ln w="28575">
            <a:solidFill>
              <a:srgbClr val="009A7D"/>
            </a:solidFill>
          </a:ln>
        </p:spPr>
        <p:txBody>
          <a:bodyPr vert="horz" wrap="none" lIns="91440" tIns="45720" rIns="91440" bIns="45720" rtlCol="0" anchor="ctr">
            <a:normAutofit fontScale="92500" lnSpcReduction="10000"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Hydrogen</a:t>
            </a: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 stands out : 	</a:t>
            </a:r>
            <a:r>
              <a:rPr kumimoji="0" lang="fr-FR" sz="1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    </a:t>
            </a:r>
            <a:r>
              <a:rPr kumimoji="0" lang="fr-FR" sz="1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Higher</a:t>
            </a: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 </a:t>
            </a:r>
            <a:r>
              <a:rPr lang="fr-FR" sz="1600" dirty="0" err="1" smtClean="0">
                <a:ea typeface="Verdana" pitchFamily="34" charset="0"/>
                <a:cs typeface="+mj-cs"/>
              </a:rPr>
              <a:t>energy</a:t>
            </a:r>
            <a:r>
              <a:rPr lang="fr-FR" sz="1600" dirty="0" smtClean="0">
                <a:ea typeface="Verdana" pitchFamily="34" charset="0"/>
                <a:cs typeface="+mj-cs"/>
              </a:rPr>
              <a:t> 	:     </a:t>
            </a:r>
            <a:r>
              <a:rPr lang="fr-FR" sz="1600" dirty="0" err="1" smtClean="0">
                <a:ea typeface="Verdana" pitchFamily="34" charset="0"/>
                <a:cs typeface="+mj-cs"/>
              </a:rPr>
              <a:t>from</a:t>
            </a:r>
            <a:r>
              <a:rPr lang="fr-FR" sz="1600" dirty="0" smtClean="0">
                <a:ea typeface="Verdana" pitchFamily="34" charset="0"/>
                <a:cs typeface="+mj-cs"/>
              </a:rPr>
              <a:t> 2.5 MeV in N</a:t>
            </a:r>
            <a:r>
              <a:rPr lang="fr-FR" sz="1600" baseline="-25000" dirty="0" smtClean="0">
                <a:ea typeface="Verdana" pitchFamily="34" charset="0"/>
                <a:cs typeface="+mj-cs"/>
              </a:rPr>
              <a:t>2</a:t>
            </a:r>
            <a:r>
              <a:rPr lang="fr-FR" sz="1600" dirty="0" smtClean="0">
                <a:ea typeface="Verdana" pitchFamily="34" charset="0"/>
                <a:cs typeface="+mj-cs"/>
              </a:rPr>
              <a:t> to </a:t>
            </a:r>
            <a:r>
              <a:rPr lang="fr-FR" sz="1600" b="1" dirty="0" smtClean="0">
                <a:solidFill>
                  <a:srgbClr val="007D7F"/>
                </a:solidFill>
                <a:ea typeface="Verdana" pitchFamily="34" charset="0"/>
                <a:cs typeface="+mj-cs"/>
              </a:rPr>
              <a:t>7 MeV in H</a:t>
            </a:r>
            <a:r>
              <a:rPr lang="fr-FR" sz="1600" b="1" baseline="-25000" dirty="0" smtClean="0">
                <a:solidFill>
                  <a:srgbClr val="007D7F"/>
                </a:solidFill>
                <a:ea typeface="Verdana" pitchFamily="34" charset="0"/>
                <a:cs typeface="+mj-cs"/>
              </a:rPr>
              <a:t>2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 smtClean="0">
                <a:ea typeface="Verdana" pitchFamily="34" charset="0"/>
                <a:cs typeface="+mj-cs"/>
              </a:rPr>
              <a:t>	                  	    </a:t>
            </a:r>
            <a:r>
              <a:rPr lang="fr-FR" sz="1600" dirty="0" err="1" smtClean="0">
                <a:ea typeface="Verdana" pitchFamily="34" charset="0"/>
                <a:cs typeface="+mj-cs"/>
              </a:rPr>
              <a:t>Higher</a:t>
            </a:r>
            <a:r>
              <a:rPr lang="fr-FR" sz="1600" dirty="0" smtClean="0">
                <a:ea typeface="Verdana" pitchFamily="34" charset="0"/>
                <a:cs typeface="+mj-cs"/>
              </a:rPr>
              <a:t> charge 	:      </a:t>
            </a:r>
            <a:r>
              <a:rPr lang="fr-FR" sz="1600" b="1" dirty="0" smtClean="0">
                <a:solidFill>
                  <a:srgbClr val="007D7F"/>
                </a:solidFill>
                <a:ea typeface="Verdana" pitchFamily="34" charset="0"/>
                <a:cs typeface="+mj-cs"/>
              </a:rPr>
              <a:t>&gt; 2 </a:t>
            </a:r>
            <a:r>
              <a:rPr lang="fr-FR" sz="1600" b="1" dirty="0" err="1" smtClean="0">
                <a:solidFill>
                  <a:srgbClr val="007D7F"/>
                </a:solidFill>
                <a:ea typeface="Verdana" pitchFamily="34" charset="0"/>
                <a:cs typeface="+mj-cs"/>
              </a:rPr>
              <a:t>pC</a:t>
            </a:r>
            <a:r>
              <a:rPr lang="fr-FR" sz="1600" b="1" dirty="0" smtClean="0">
                <a:solidFill>
                  <a:srgbClr val="007D7F"/>
                </a:solidFill>
                <a:ea typeface="Verdana" pitchFamily="34" charset="0"/>
                <a:cs typeface="+mj-cs"/>
              </a:rPr>
              <a:t> / </a:t>
            </a:r>
            <a:r>
              <a:rPr lang="fr-FR" sz="1600" b="1" dirty="0" err="1" smtClean="0">
                <a:solidFill>
                  <a:srgbClr val="007D7F"/>
                </a:solidFill>
                <a:ea typeface="Verdana" pitchFamily="34" charset="0"/>
                <a:cs typeface="+mj-cs"/>
              </a:rPr>
              <a:t>shot</a:t>
            </a:r>
            <a:r>
              <a:rPr lang="fr-FR" sz="1600" b="1" dirty="0" smtClean="0">
                <a:solidFill>
                  <a:srgbClr val="007D7F"/>
                </a:solidFill>
                <a:ea typeface="Verdana" pitchFamily="34" charset="0"/>
                <a:cs typeface="+mj-cs"/>
              </a:rPr>
              <a:t> 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	</a:t>
            </a:r>
            <a:r>
              <a:rPr lang="fr-FR" sz="1600" dirty="0" smtClean="0">
                <a:ea typeface="Verdana" pitchFamily="34" charset="0"/>
                <a:cs typeface="+mj-cs"/>
              </a:rPr>
              <a:t>                  	    </a:t>
            </a:r>
            <a:r>
              <a:rPr lang="fr-FR" sz="1600" dirty="0" err="1" smtClean="0">
                <a:ea typeface="Verdana" pitchFamily="34" charset="0"/>
                <a:cs typeface="+mj-cs"/>
              </a:rPr>
              <a:t>Smaller</a:t>
            </a:r>
            <a:r>
              <a:rPr lang="fr-FR" sz="1600" dirty="0" smtClean="0">
                <a:ea typeface="Verdana" pitchFamily="34" charset="0"/>
                <a:cs typeface="+mj-cs"/>
              </a:rPr>
              <a:t> </a:t>
            </a:r>
            <a:r>
              <a:rPr lang="fr-FR" sz="1600" dirty="0" err="1" smtClean="0">
                <a:ea typeface="Verdana" pitchFamily="34" charset="0"/>
                <a:cs typeface="+mj-cs"/>
              </a:rPr>
              <a:t>beam</a:t>
            </a:r>
            <a:r>
              <a:rPr lang="fr-FR" sz="1600" dirty="0" smtClean="0">
                <a:ea typeface="Verdana" pitchFamily="34" charset="0"/>
                <a:cs typeface="+mj-cs"/>
              </a:rPr>
              <a:t> profile 	:     </a:t>
            </a:r>
            <a:r>
              <a:rPr lang="fr-FR" sz="1600" b="1" dirty="0" smtClean="0">
                <a:solidFill>
                  <a:srgbClr val="007D7F"/>
                </a:solidFill>
                <a:ea typeface="Verdana" pitchFamily="34" charset="0"/>
                <a:cs typeface="+mj-cs"/>
              </a:rPr>
              <a:t>15 </a:t>
            </a:r>
            <a:r>
              <a:rPr lang="fr-FR" sz="1600" b="1" dirty="0" err="1" smtClean="0">
                <a:solidFill>
                  <a:srgbClr val="007D7F"/>
                </a:solidFill>
                <a:ea typeface="Verdana" pitchFamily="34" charset="0"/>
                <a:cs typeface="+mj-cs"/>
              </a:rPr>
              <a:t>mrad</a:t>
            </a:r>
            <a:r>
              <a:rPr lang="fr-FR" sz="1600" b="1" dirty="0" smtClean="0">
                <a:solidFill>
                  <a:srgbClr val="007D7F"/>
                </a:solidFill>
                <a:ea typeface="Verdana" pitchFamily="34" charset="0"/>
                <a:cs typeface="+mj-cs"/>
              </a:rPr>
              <a:t> in H</a:t>
            </a:r>
            <a:r>
              <a:rPr lang="fr-FR" sz="1600" b="1" baseline="-25000" dirty="0" smtClean="0">
                <a:solidFill>
                  <a:srgbClr val="007D7F"/>
                </a:solidFill>
                <a:ea typeface="Verdana" pitchFamily="34" charset="0"/>
                <a:cs typeface="+mj-cs"/>
              </a:rPr>
              <a:t>2</a:t>
            </a:r>
            <a:r>
              <a:rPr lang="fr-FR" sz="1600" b="1" dirty="0" smtClean="0">
                <a:solidFill>
                  <a:srgbClr val="007D7F"/>
                </a:solidFill>
                <a:ea typeface="Verdana" pitchFamily="34" charset="0"/>
                <a:cs typeface="+mj-cs"/>
              </a:rPr>
              <a:t> </a:t>
            </a:r>
            <a:r>
              <a:rPr lang="fr-FR" sz="1600" dirty="0" smtClean="0">
                <a:ea typeface="Verdana" pitchFamily="34" charset="0"/>
                <a:cs typeface="+mj-cs"/>
              </a:rPr>
              <a:t>vs 49 </a:t>
            </a:r>
            <a:r>
              <a:rPr lang="fr-FR" sz="1600" dirty="0" err="1" smtClean="0">
                <a:ea typeface="Verdana" pitchFamily="34" charset="0"/>
                <a:cs typeface="+mj-cs"/>
              </a:rPr>
              <a:t>mrad</a:t>
            </a:r>
            <a:r>
              <a:rPr lang="fr-FR" sz="1600" dirty="0" smtClean="0">
                <a:ea typeface="Verdana" pitchFamily="34" charset="0"/>
                <a:cs typeface="+mj-cs"/>
              </a:rPr>
              <a:t> in N</a:t>
            </a:r>
            <a:r>
              <a:rPr lang="fr-FR" sz="1600" baseline="-25000" dirty="0" smtClean="0">
                <a:ea typeface="Verdana" pitchFamily="34" charset="0"/>
                <a:cs typeface="+mj-cs"/>
              </a:rPr>
              <a:t>2</a:t>
            </a:r>
            <a:endParaRPr kumimoji="0" lang="en-GB" sz="1600" i="0" u="none" strike="noStrike" kern="1200" cap="none" spc="0" normalizeH="0" baseline="-25000" noProof="0" dirty="0" smtClean="0">
              <a:ln>
                <a:noFill/>
              </a:ln>
              <a:effectLst/>
              <a:uLnTx/>
              <a:uFillTx/>
              <a:ea typeface="Verdana" pitchFamily="34" charset="0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4128" y="1347614"/>
            <a:ext cx="2154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n</a:t>
            </a:r>
            <a:r>
              <a:rPr lang="en-GB" baseline="-25000" dirty="0" smtClean="0"/>
              <a:t>e</a:t>
            </a:r>
            <a:r>
              <a:rPr lang="en-GB" dirty="0" smtClean="0"/>
              <a:t> = 1.15 × 10</a:t>
            </a:r>
            <a:r>
              <a:rPr lang="en-GB" baseline="30000" dirty="0" smtClean="0"/>
              <a:t>20</a:t>
            </a:r>
            <a:r>
              <a:rPr lang="en-GB" dirty="0" smtClean="0"/>
              <a:t>cm</a:t>
            </a:r>
            <a:r>
              <a:rPr lang="en-GB" baseline="30000" dirty="0" smtClean="0"/>
              <a:t>−3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9" name="Flèche droite 8"/>
          <p:cNvSpPr/>
          <p:nvPr/>
        </p:nvSpPr>
        <p:spPr>
          <a:xfrm>
            <a:off x="3203848" y="4515966"/>
            <a:ext cx="144016" cy="7200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9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èche droite 11"/>
          <p:cNvSpPr/>
          <p:nvPr/>
        </p:nvSpPr>
        <p:spPr>
          <a:xfrm>
            <a:off x="3203848" y="4860000"/>
            <a:ext cx="144016" cy="7200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9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èche droite 12"/>
          <p:cNvSpPr/>
          <p:nvPr/>
        </p:nvSpPr>
        <p:spPr>
          <a:xfrm>
            <a:off x="3203848" y="4698000"/>
            <a:ext cx="144016" cy="7200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9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9662"/>
            <a:ext cx="4038600" cy="259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23678"/>
            <a:ext cx="4037542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16E3-E67E-485F-877F-17DFC2225550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 err="1" smtClean="0">
                <a:solidFill>
                  <a:srgbClr val="006275"/>
                </a:solidFill>
              </a:rPr>
              <a:t>Systematic</a:t>
            </a:r>
            <a:r>
              <a:rPr lang="fr-FR" b="1" dirty="0" smtClean="0">
                <a:solidFill>
                  <a:srgbClr val="006275"/>
                </a:solidFill>
              </a:rPr>
              <a:t> </a:t>
            </a:r>
            <a:r>
              <a:rPr lang="fr-FR" b="1" dirty="0" err="1" smtClean="0">
                <a:solidFill>
                  <a:srgbClr val="006275"/>
                </a:solidFill>
              </a:rPr>
              <a:t>comparison</a:t>
            </a:r>
            <a:endParaRPr lang="fr-FR" b="1" dirty="0">
              <a:solidFill>
                <a:srgbClr val="006275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203598"/>
            <a:ext cx="256889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611560" y="1131590"/>
            <a:ext cx="3203848" cy="62636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 err="1" smtClean="0">
                <a:ea typeface="Verdana" pitchFamily="34" charset="0"/>
                <a:cs typeface="+mj-cs"/>
              </a:rPr>
              <a:t>Fwhm</a:t>
            </a:r>
            <a:r>
              <a:rPr lang="fr-FR" sz="1600" dirty="0" smtClean="0">
                <a:ea typeface="Verdana" pitchFamily="34" charset="0"/>
                <a:cs typeface="+mj-cs"/>
              </a:rPr>
              <a:t>  </a:t>
            </a:r>
            <a:r>
              <a:rPr lang="fr-FR" sz="1600" dirty="0" err="1" smtClean="0">
                <a:ea typeface="Verdana" pitchFamily="34" charset="0"/>
                <a:cs typeface="+mj-cs"/>
              </a:rPr>
              <a:t>averaged</a:t>
            </a:r>
            <a:r>
              <a:rPr lang="fr-FR" sz="1600" dirty="0" smtClean="0">
                <a:ea typeface="Verdana" pitchFamily="34" charset="0"/>
                <a:cs typeface="+mj-cs"/>
              </a:rPr>
              <a:t> on </a:t>
            </a:r>
            <a:r>
              <a:rPr lang="fr-FR" sz="1600" dirty="0" err="1" smtClean="0">
                <a:ea typeface="Verdana" pitchFamily="34" charset="0"/>
                <a:cs typeface="+mj-cs"/>
              </a:rPr>
              <a:t>both</a:t>
            </a:r>
            <a:r>
              <a:rPr lang="fr-FR" sz="1600" dirty="0" smtClean="0">
                <a:ea typeface="Verdana" pitchFamily="34" charset="0"/>
                <a:cs typeface="+mj-cs"/>
              </a:rPr>
              <a:t> direction :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D7F"/>
                </a:solidFill>
                <a:effectLst/>
                <a:uLnTx/>
                <a:uFillTx/>
                <a:ea typeface="Verdana" pitchFamily="34" charset="0"/>
                <a:cs typeface="+mj-cs"/>
              </a:rPr>
              <a:t>Smaller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D7F"/>
                </a:solidFill>
                <a:effectLst/>
                <a:uLnTx/>
                <a:uFillTx/>
                <a:ea typeface="Verdana" pitchFamily="34" charset="0"/>
                <a:cs typeface="+mj-cs"/>
              </a:rPr>
              <a:t>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D7F"/>
                </a:solidFill>
                <a:effectLst/>
                <a:uLnTx/>
                <a:uFillTx/>
                <a:ea typeface="Verdana" pitchFamily="34" charset="0"/>
                <a:cs typeface="+mj-cs"/>
              </a:rPr>
              <a:t>beams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D7F"/>
                </a:solidFill>
                <a:effectLst/>
                <a:uLnTx/>
                <a:uFillTx/>
                <a:ea typeface="Verdana" pitchFamily="34" charset="0"/>
                <a:cs typeface="+mj-cs"/>
              </a:rPr>
              <a:t> in H</a:t>
            </a:r>
            <a:r>
              <a:rPr kumimoji="0" lang="fr-FR" sz="16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7D7F"/>
                </a:solidFill>
                <a:effectLst/>
                <a:uLnTx/>
                <a:uFillTx/>
                <a:ea typeface="Verdana" pitchFamily="34" charset="0"/>
                <a:cs typeface="+mj-cs"/>
              </a:rPr>
              <a:t>2</a:t>
            </a:r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4499992" y="1473628"/>
            <a:ext cx="0" cy="3186354"/>
          </a:xfrm>
          <a:prstGeom prst="line">
            <a:avLst/>
          </a:prstGeom>
          <a:ln w="12700">
            <a:solidFill>
              <a:srgbClr val="009A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64088" y="1059582"/>
            <a:ext cx="2808312" cy="792088"/>
          </a:xfrm>
          <a:prstGeom prst="rect">
            <a:avLst/>
          </a:prstGeom>
          <a:solidFill>
            <a:srgbClr val="009A7D">
              <a:alpha val="15000"/>
            </a:srgbClr>
          </a:solidFill>
          <a:ln w="19050">
            <a:solidFill>
              <a:srgbClr val="009A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16E3-E67E-485F-877F-17DFC2225550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 err="1" smtClean="0"/>
              <a:t>Exploring</a:t>
            </a:r>
            <a:r>
              <a:rPr lang="fr-FR" b="1" dirty="0" smtClean="0"/>
              <a:t> H2 </a:t>
            </a:r>
            <a:r>
              <a:rPr lang="fr-FR" b="1" dirty="0" smtClean="0"/>
              <a:t>: </a:t>
            </a:r>
            <a:r>
              <a:rPr lang="fr-FR" b="1" dirty="0" err="1" smtClean="0"/>
              <a:t>monoenergetic</a:t>
            </a:r>
            <a:r>
              <a:rPr lang="fr-FR" b="1" dirty="0" smtClean="0"/>
              <a:t> </a:t>
            </a:r>
            <a:r>
              <a:rPr lang="fr-FR" b="1" dirty="0" err="1" smtClean="0"/>
              <a:t>beam</a:t>
            </a:r>
            <a:r>
              <a:rPr lang="fr-FR" b="1" dirty="0" smtClean="0"/>
              <a:t> </a:t>
            </a:r>
            <a:r>
              <a:rPr lang="fr-FR" b="1" dirty="0" err="1" smtClean="0"/>
              <a:t>at</a:t>
            </a:r>
            <a:r>
              <a:rPr lang="fr-FR" b="1" dirty="0" smtClean="0"/>
              <a:t> </a:t>
            </a:r>
            <a:r>
              <a:rPr lang="fr-FR" b="1" dirty="0" smtClean="0"/>
              <a:t>4.7 MeV</a:t>
            </a:r>
            <a:endParaRPr lang="fr-F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8334"/>
          <a:stretch>
            <a:fillRect/>
          </a:stretch>
        </p:blipFill>
        <p:spPr bwMode="auto">
          <a:xfrm>
            <a:off x="827584" y="915566"/>
            <a:ext cx="2952328" cy="216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9411"/>
          <a:stretch>
            <a:fillRect/>
          </a:stretch>
        </p:blipFill>
        <p:spPr bwMode="auto">
          <a:xfrm>
            <a:off x="899592" y="3063999"/>
            <a:ext cx="2869883" cy="207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283968" y="915566"/>
            <a:ext cx="1728192" cy="4103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n</a:t>
            </a:r>
            <a:r>
              <a:rPr kumimoji="0" lang="fr-FR" sz="160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e</a:t>
            </a: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 = 6.6 x 10</a:t>
            </a:r>
            <a:r>
              <a:rPr kumimoji="0" lang="fr-FR" sz="160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19</a:t>
            </a: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 cm</a:t>
            </a:r>
            <a:r>
              <a:rPr kumimoji="0" lang="fr-FR" sz="160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-3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4355976" y="1851670"/>
          <a:ext cx="4320480" cy="222755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84176"/>
                <a:gridCol w="1944216"/>
                <a:gridCol w="792088"/>
              </a:tblGrid>
              <a:tr h="356438">
                <a:tc>
                  <a:txBody>
                    <a:bodyPr/>
                    <a:lstStyle/>
                    <a:p>
                      <a:r>
                        <a:rPr lang="fr-FR" sz="1600" b="0" dirty="0" err="1" smtClean="0"/>
                        <a:t>E</a:t>
                      </a:r>
                      <a:r>
                        <a:rPr lang="fr-FR" sz="1600" b="0" baseline="-25000" dirty="0" err="1" smtClean="0"/>
                        <a:t>peak</a:t>
                      </a:r>
                      <a:endParaRPr lang="en-GB" sz="16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4.7 </a:t>
                      </a:r>
                      <a:r>
                        <a:rPr lang="en-GB" sz="1600" b="0" dirty="0" smtClean="0"/>
                        <a:t>± </a:t>
                      </a:r>
                      <a:r>
                        <a:rPr lang="fr-FR" sz="1600" b="0" dirty="0" smtClean="0"/>
                        <a:t>0.1</a:t>
                      </a:r>
                      <a:r>
                        <a:rPr lang="fr-FR" sz="1600" b="0" baseline="0" dirty="0" smtClean="0"/>
                        <a:t> MeV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2 %</a:t>
                      </a:r>
                      <a:endParaRPr lang="en-GB" sz="1600" b="0" dirty="0"/>
                    </a:p>
                  </a:txBody>
                  <a:tcPr/>
                </a:tc>
              </a:tr>
              <a:tr h="356438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 </a:t>
                      </a:r>
                      <a:r>
                        <a:rPr lang="fr-FR" sz="1600" baseline="-25000" dirty="0" err="1" smtClean="0"/>
                        <a:t>spread</a:t>
                      </a:r>
                      <a:endParaRPr lang="en-GB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1.3 </a:t>
                      </a:r>
                      <a:r>
                        <a:rPr lang="en-GB" sz="1600" dirty="0" smtClean="0"/>
                        <a:t>± </a:t>
                      </a:r>
                      <a:r>
                        <a:rPr lang="fr-FR" sz="1600" dirty="0" smtClean="0"/>
                        <a:t>0.14 MeV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10 %</a:t>
                      </a:r>
                      <a:endParaRPr lang="en-GB" sz="1600" dirty="0"/>
                    </a:p>
                  </a:txBody>
                  <a:tcPr/>
                </a:tc>
              </a:tr>
              <a:tr h="356438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Q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970 </a:t>
                      </a:r>
                      <a:r>
                        <a:rPr lang="en-GB" sz="1600" dirty="0" smtClean="0"/>
                        <a:t>± </a:t>
                      </a:r>
                      <a:r>
                        <a:rPr lang="fr-FR" sz="1600" dirty="0" smtClean="0"/>
                        <a:t>30 </a:t>
                      </a:r>
                      <a:r>
                        <a:rPr lang="fr-FR" sz="1600" dirty="0" err="1" smtClean="0"/>
                        <a:t>fC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3 %</a:t>
                      </a:r>
                      <a:endParaRPr lang="en-GB" sz="1600" dirty="0"/>
                    </a:p>
                  </a:txBody>
                  <a:tcPr/>
                </a:tc>
              </a:tr>
              <a:tr h="356438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Beam</a:t>
                      </a:r>
                      <a:r>
                        <a:rPr lang="fr-FR" sz="1600" dirty="0" smtClean="0"/>
                        <a:t> size (</a:t>
                      </a:r>
                      <a:r>
                        <a:rPr lang="fr-FR" sz="1600" dirty="0" err="1" smtClean="0"/>
                        <a:t>fwhm</a:t>
                      </a:r>
                      <a:r>
                        <a:rPr lang="fr-FR" sz="1600" dirty="0" smtClean="0"/>
                        <a:t>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55 </a:t>
                      </a:r>
                      <a:r>
                        <a:rPr lang="en-GB" sz="1600" dirty="0" smtClean="0"/>
                        <a:t>±</a:t>
                      </a:r>
                      <a:r>
                        <a:rPr lang="en-GB" sz="1600" baseline="0" dirty="0" smtClean="0"/>
                        <a:t> 9 </a:t>
                      </a:r>
                      <a:r>
                        <a:rPr lang="en-GB" sz="1600" baseline="0" dirty="0" err="1" smtClean="0"/>
                        <a:t>mrad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16</a:t>
                      </a:r>
                      <a:r>
                        <a:rPr lang="fr-FR" sz="1600" baseline="0" dirty="0" smtClean="0"/>
                        <a:t> %</a:t>
                      </a:r>
                      <a:endParaRPr lang="en-GB" sz="1600" dirty="0"/>
                    </a:p>
                  </a:txBody>
                  <a:tcPr/>
                </a:tc>
              </a:tr>
              <a:tr h="356438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Beam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pointing</a:t>
                      </a:r>
                      <a:endParaRPr lang="fr-FR" sz="1600" dirty="0" smtClean="0"/>
                    </a:p>
                    <a:p>
                      <a:r>
                        <a:rPr lang="fr-FR" sz="1600" dirty="0" err="1" smtClean="0"/>
                        <a:t>stability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 </a:t>
                      </a:r>
                      <a:r>
                        <a:rPr lang="fr-FR" sz="1600" dirty="0" err="1" smtClean="0"/>
                        <a:t>mrad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rms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4283968" y="1203598"/>
            <a:ext cx="2304256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D7F"/>
                </a:solidFill>
                <a:effectLst/>
                <a:uLnTx/>
                <a:uFillTx/>
                <a:ea typeface="Verdana" pitchFamily="34" charset="0"/>
                <a:cs typeface="+mj-cs"/>
              </a:rPr>
              <a:t>Statistics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D7F"/>
                </a:solidFill>
                <a:effectLst/>
                <a:uLnTx/>
                <a:uFillTx/>
                <a:ea typeface="Verdana" pitchFamily="34" charset="0"/>
                <a:cs typeface="+mj-cs"/>
              </a:rPr>
              <a:t> over 100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D7F"/>
                </a:solidFill>
                <a:effectLst/>
                <a:uLnTx/>
                <a:uFillTx/>
                <a:ea typeface="Verdana" pitchFamily="34" charset="0"/>
                <a:cs typeface="+mj-cs"/>
              </a:rPr>
              <a:t>shots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D7F"/>
                </a:solidFill>
                <a:effectLst/>
                <a:uLnTx/>
                <a:uFillTx/>
                <a:ea typeface="Verdana" pitchFamily="34" charset="0"/>
                <a:cs typeface="+mj-cs"/>
              </a:rPr>
              <a:t> :</a:t>
            </a: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007D7F"/>
              </a:solidFill>
              <a:effectLst/>
              <a:uLnTx/>
              <a:uFillTx/>
              <a:ea typeface="Verdana" pitchFamily="34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16E3-E67E-485F-877F-17DFC2225550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 err="1" smtClean="0"/>
              <a:t>Exploring</a:t>
            </a:r>
            <a:r>
              <a:rPr lang="fr-FR" b="1" dirty="0" smtClean="0"/>
              <a:t> H2 : </a:t>
            </a:r>
            <a:r>
              <a:rPr lang="fr-FR" b="1" dirty="0" err="1" smtClean="0"/>
              <a:t>Stability</a:t>
            </a:r>
            <a:r>
              <a:rPr lang="fr-FR" b="1" dirty="0" smtClean="0"/>
              <a:t> </a:t>
            </a:r>
            <a:r>
              <a:rPr lang="fr-FR" b="1" dirty="0" smtClean="0"/>
              <a:t>of the </a:t>
            </a:r>
            <a:r>
              <a:rPr lang="fr-FR" b="1" dirty="0" err="1" smtClean="0">
                <a:solidFill>
                  <a:srgbClr val="006275"/>
                </a:solidFill>
              </a:rPr>
              <a:t>beams</a:t>
            </a:r>
            <a:endParaRPr lang="fr-FR" b="1" dirty="0">
              <a:solidFill>
                <a:srgbClr val="006275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95535" y="1203598"/>
            <a:ext cx="1728193" cy="4103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D7F"/>
                </a:solidFill>
                <a:effectLst/>
                <a:uLnTx/>
                <a:uFillTx/>
                <a:ea typeface="Verdana" pitchFamily="34" charset="0"/>
                <a:cs typeface="+mj-cs"/>
              </a:rPr>
              <a:t>n</a:t>
            </a:r>
            <a:r>
              <a:rPr kumimoji="0" lang="fr-FR" sz="16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7D7F"/>
                </a:solidFill>
                <a:effectLst/>
                <a:uLnTx/>
                <a:uFillTx/>
                <a:ea typeface="Verdana" pitchFamily="34" charset="0"/>
                <a:cs typeface="+mj-cs"/>
              </a:rPr>
              <a:t>e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D7F"/>
                </a:solidFill>
                <a:effectLst/>
                <a:uLnTx/>
                <a:uFillTx/>
                <a:ea typeface="Verdana" pitchFamily="34" charset="0"/>
                <a:cs typeface="+mj-cs"/>
              </a:rPr>
              <a:t> = 5.7 x 10</a:t>
            </a:r>
            <a:r>
              <a:rPr kumimoji="0" lang="fr-FR" sz="1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7D7F"/>
                </a:solidFill>
                <a:effectLst/>
                <a:uLnTx/>
                <a:uFillTx/>
                <a:ea typeface="Verdana" pitchFamily="34" charset="0"/>
                <a:cs typeface="+mj-cs"/>
              </a:rPr>
              <a:t>19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D7F"/>
                </a:solidFill>
                <a:effectLst/>
                <a:uLnTx/>
                <a:uFillTx/>
                <a:ea typeface="Verdana" pitchFamily="34" charset="0"/>
                <a:cs typeface="+mj-cs"/>
              </a:rPr>
              <a:t> cm</a:t>
            </a:r>
            <a:r>
              <a:rPr kumimoji="0" lang="fr-FR" sz="1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7D7F"/>
                </a:solidFill>
                <a:effectLst/>
                <a:uLnTx/>
                <a:uFillTx/>
                <a:ea typeface="Verdana" pitchFamily="34" charset="0"/>
                <a:cs typeface="+mj-cs"/>
              </a:rPr>
              <a:t>-3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536" y="2737470"/>
            <a:ext cx="1728192" cy="4103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D7F"/>
                </a:solidFill>
                <a:effectLst/>
                <a:uLnTx/>
                <a:uFillTx/>
                <a:ea typeface="Verdana" pitchFamily="34" charset="0"/>
                <a:cs typeface="+mj-cs"/>
              </a:rPr>
              <a:t>n</a:t>
            </a:r>
            <a:r>
              <a:rPr kumimoji="0" lang="fr-FR" sz="16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7D7F"/>
                </a:solidFill>
                <a:effectLst/>
                <a:uLnTx/>
                <a:uFillTx/>
                <a:ea typeface="Verdana" pitchFamily="34" charset="0"/>
                <a:cs typeface="+mj-cs"/>
              </a:rPr>
              <a:t>e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D7F"/>
                </a:solidFill>
                <a:effectLst/>
                <a:uLnTx/>
                <a:uFillTx/>
                <a:ea typeface="Verdana" pitchFamily="34" charset="0"/>
                <a:cs typeface="+mj-cs"/>
              </a:rPr>
              <a:t> = 9.1 x 10</a:t>
            </a:r>
            <a:r>
              <a:rPr kumimoji="0" lang="fr-FR" sz="1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7D7F"/>
                </a:solidFill>
                <a:effectLst/>
                <a:uLnTx/>
                <a:uFillTx/>
                <a:ea typeface="Verdana" pitchFamily="34" charset="0"/>
                <a:cs typeface="+mj-cs"/>
              </a:rPr>
              <a:t>19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D7F"/>
                </a:solidFill>
                <a:effectLst/>
                <a:uLnTx/>
                <a:uFillTx/>
                <a:ea typeface="Verdana" pitchFamily="34" charset="0"/>
                <a:cs typeface="+mj-cs"/>
              </a:rPr>
              <a:t> cm</a:t>
            </a:r>
            <a:r>
              <a:rPr kumimoji="0" lang="fr-FR" sz="1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7D7F"/>
                </a:solidFill>
                <a:effectLst/>
                <a:uLnTx/>
                <a:uFillTx/>
                <a:ea typeface="Verdana" pitchFamily="34" charset="0"/>
                <a:cs typeface="+mj-cs"/>
              </a:rPr>
              <a:t>-3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5536" y="4083918"/>
            <a:ext cx="1728192" cy="4103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D7F"/>
                </a:solidFill>
                <a:effectLst/>
                <a:uLnTx/>
                <a:uFillTx/>
                <a:ea typeface="Verdana" pitchFamily="34" charset="0"/>
                <a:cs typeface="+mj-cs"/>
              </a:rPr>
              <a:t>n</a:t>
            </a:r>
            <a:r>
              <a:rPr kumimoji="0" lang="fr-FR" sz="16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7D7F"/>
                </a:solidFill>
                <a:effectLst/>
                <a:uLnTx/>
                <a:uFillTx/>
                <a:ea typeface="Verdana" pitchFamily="34" charset="0"/>
                <a:cs typeface="+mj-cs"/>
              </a:rPr>
              <a:t>e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D7F"/>
                </a:solidFill>
                <a:effectLst/>
                <a:uLnTx/>
                <a:uFillTx/>
                <a:ea typeface="Verdana" pitchFamily="34" charset="0"/>
                <a:cs typeface="+mj-cs"/>
              </a:rPr>
              <a:t> = 1.2 x 10</a:t>
            </a:r>
            <a:r>
              <a:rPr lang="fr-FR" sz="1600" b="1" baseline="30000" dirty="0" smtClean="0">
                <a:solidFill>
                  <a:srgbClr val="007D7F"/>
                </a:solidFill>
                <a:ea typeface="Verdana" pitchFamily="34" charset="0"/>
                <a:cs typeface="+mj-cs"/>
              </a:rPr>
              <a:t>20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D7F"/>
                </a:solidFill>
                <a:effectLst/>
                <a:uLnTx/>
                <a:uFillTx/>
                <a:ea typeface="Verdana" pitchFamily="34" charset="0"/>
                <a:cs typeface="+mj-cs"/>
              </a:rPr>
              <a:t> cm</a:t>
            </a:r>
            <a:r>
              <a:rPr kumimoji="0" lang="fr-FR" sz="1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7D7F"/>
                </a:solidFill>
                <a:effectLst/>
                <a:uLnTx/>
                <a:uFillTx/>
                <a:ea typeface="Verdana" pitchFamily="34" charset="0"/>
                <a:cs typeface="+mj-cs"/>
              </a:rPr>
              <a:t>-3</a:t>
            </a:r>
          </a:p>
        </p:txBody>
      </p:sp>
      <p:grpSp>
        <p:nvGrpSpPr>
          <p:cNvPr id="38" name="Groupe 37"/>
          <p:cNvGrpSpPr/>
          <p:nvPr/>
        </p:nvGrpSpPr>
        <p:grpSpPr>
          <a:xfrm>
            <a:off x="2051720" y="771550"/>
            <a:ext cx="3024336" cy="4455578"/>
            <a:chOff x="2267744" y="771550"/>
            <a:chExt cx="3024336" cy="445557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7744" y="3619500"/>
              <a:ext cx="3024336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7744" y="2199878"/>
              <a:ext cx="3024336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7744" y="771550"/>
              <a:ext cx="3024336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3571248" y="2211710"/>
              <a:ext cx="144016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82048" y="3628800"/>
              <a:ext cx="144016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71248" y="5058000"/>
              <a:ext cx="144016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491880" y="2109600"/>
              <a:ext cx="914400" cy="266328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marL="0" marR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9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Verdana" pitchFamily="34" charset="0"/>
                  <a:cs typeface="+mj-cs"/>
                </a:rPr>
                <a:t>acquisition</a:t>
              </a:r>
              <a:endParaRPr kumimoji="0" lang="en-GB" sz="9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491880" y="3535200"/>
              <a:ext cx="914400" cy="266328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marL="0" marR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9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Verdana" pitchFamily="34" charset="0"/>
                  <a:cs typeface="+mj-cs"/>
                </a:rPr>
                <a:t>acquisition</a:t>
              </a:r>
              <a:endParaRPr kumimoji="0" lang="en-GB" sz="9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491880" y="4960800"/>
              <a:ext cx="914400" cy="266328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marL="0" marR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9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Verdana" pitchFamily="34" charset="0"/>
                  <a:cs typeface="+mj-cs"/>
                </a:rPr>
                <a:t>acquisition</a:t>
              </a:r>
              <a:endParaRPr kumimoji="0" lang="en-GB" sz="9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endParaRP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179512" y="1419622"/>
            <a:ext cx="2160240" cy="55436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ea typeface="Verdana" pitchFamily="34" charset="0"/>
                <a:cs typeface="+mj-cs"/>
              </a:rPr>
              <a:t>1 acquisition = 500 </a:t>
            </a:r>
            <a:r>
              <a:rPr lang="fr-FR" sz="1200" dirty="0" err="1" smtClean="0">
                <a:ea typeface="Verdana" pitchFamily="34" charset="0"/>
                <a:cs typeface="+mj-cs"/>
              </a:rPr>
              <a:t>shots</a:t>
            </a:r>
            <a:endParaRPr kumimoji="0" lang="en-GB" sz="1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Verdana" pitchFamily="34" charset="0"/>
              <a:cs typeface="+mj-cs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51520" y="2931790"/>
            <a:ext cx="2088232" cy="55436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ea typeface="Verdana" pitchFamily="34" charset="0"/>
                <a:cs typeface="+mj-cs"/>
              </a:rPr>
              <a:t>1 acquisition = 50 </a:t>
            </a:r>
            <a:r>
              <a:rPr lang="fr-FR" sz="1200" dirty="0" err="1" smtClean="0">
                <a:ea typeface="Verdana" pitchFamily="34" charset="0"/>
                <a:cs typeface="+mj-cs"/>
              </a:rPr>
              <a:t>shots</a:t>
            </a:r>
            <a:endParaRPr kumimoji="0" lang="en-GB" sz="1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Verdana" pitchFamily="34" charset="0"/>
              <a:cs typeface="+mj-cs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23528" y="4299942"/>
            <a:ext cx="1944216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ea typeface="Verdana" pitchFamily="34" charset="0"/>
                <a:cs typeface="+mj-cs"/>
              </a:rPr>
              <a:t>1 acquisition = 5 </a:t>
            </a:r>
            <a:r>
              <a:rPr lang="fr-FR" sz="1200" dirty="0" err="1" smtClean="0">
                <a:ea typeface="Verdana" pitchFamily="34" charset="0"/>
                <a:cs typeface="+mj-cs"/>
              </a:rPr>
              <a:t>shots</a:t>
            </a:r>
            <a:endParaRPr kumimoji="0" lang="en-GB" sz="1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Verdana" pitchFamily="34" charset="0"/>
              <a:cs typeface="+mj-cs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220072" y="1203598"/>
            <a:ext cx="288032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Verdana" pitchFamily="34" charset="0"/>
              <a:cs typeface="+mj-cs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932040" y="987574"/>
            <a:ext cx="2880320" cy="914400"/>
          </a:xfrm>
          <a:prstGeom prst="rect">
            <a:avLst/>
          </a:prstGeom>
          <a:solidFill>
            <a:srgbClr val="007D7F">
              <a:alpha val="14902"/>
            </a:srgbClr>
          </a:solidFill>
          <a:ln w="12700">
            <a:solidFill>
              <a:srgbClr val="007D7F"/>
            </a:solidFill>
          </a:ln>
        </p:spPr>
        <p:txBody>
          <a:bodyPr vert="horz" wrap="none" lIns="91440" tIns="45720" rIns="91440" bIns="45720" rtlCol="0" anchor="ctr"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kumimoji="0" lang="fr-FR" sz="1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E</a:t>
            </a:r>
            <a:r>
              <a:rPr kumimoji="0" lang="fr-FR" sz="1600" i="0" u="none" strike="noStrike" kern="120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peak</a:t>
            </a:r>
            <a:r>
              <a:rPr kumimoji="0" lang="fr-FR" sz="1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 	       </a:t>
            </a: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= 2.7 </a:t>
            </a:r>
            <a:r>
              <a:rPr lang="en-GB" sz="1600" dirty="0" smtClean="0"/>
              <a:t>±</a:t>
            </a:r>
            <a:r>
              <a:rPr lang="fr-FR" sz="1600" dirty="0" smtClean="0">
                <a:ea typeface="Verdana" pitchFamily="34" charset="0"/>
              </a:rPr>
              <a:t> </a:t>
            </a:r>
            <a:r>
              <a:rPr lang="fr-FR" sz="1600" dirty="0" smtClean="0">
                <a:ea typeface="Verdana" pitchFamily="34" charset="0"/>
              </a:rPr>
              <a:t>0.02 </a:t>
            </a:r>
            <a:r>
              <a:rPr lang="fr-FR" sz="1600" dirty="0" smtClean="0">
                <a:ea typeface="Verdana" pitchFamily="34" charset="0"/>
              </a:rPr>
              <a:t>MeV</a:t>
            </a:r>
          </a:p>
          <a:p>
            <a:pPr>
              <a:spcBef>
                <a:spcPct val="0"/>
              </a:spcBef>
            </a:pP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FWHM </a:t>
            </a:r>
            <a:r>
              <a:rPr kumimoji="0" lang="fr-FR" sz="1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beam</a:t>
            </a: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 </a:t>
            </a:r>
            <a:r>
              <a:rPr kumimoji="0" lang="fr-FR" sz="1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  </a:t>
            </a: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= </a:t>
            </a:r>
            <a:r>
              <a:rPr lang="fr-FR" sz="1600" dirty="0" smtClean="0"/>
              <a:t>54.1 </a:t>
            </a:r>
            <a:r>
              <a:rPr lang="en-GB" sz="1600" dirty="0" smtClean="0"/>
              <a:t>±</a:t>
            </a:r>
            <a:r>
              <a:rPr lang="fr-FR" sz="1600" dirty="0" smtClean="0"/>
              <a:t> 5.0 </a:t>
            </a:r>
            <a:r>
              <a:rPr lang="fr-FR" sz="1600" dirty="0" err="1" smtClean="0"/>
              <a:t>mrad</a:t>
            </a:r>
            <a:endParaRPr lang="fr-FR" sz="1600" dirty="0" smtClean="0"/>
          </a:p>
          <a:p>
            <a:pPr>
              <a:spcBef>
                <a:spcPct val="0"/>
              </a:spcBef>
            </a:pP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RMS </a:t>
            </a:r>
            <a:r>
              <a:rPr kumimoji="0" lang="fr-FR" sz="1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centroid</a:t>
            </a: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 </a:t>
            </a:r>
            <a:r>
              <a:rPr kumimoji="0" lang="fr-FR" sz="1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  </a:t>
            </a: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= 2 </a:t>
            </a:r>
            <a:r>
              <a:rPr kumimoji="0" lang="fr-FR" sz="1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mrad</a:t>
            </a:r>
            <a:endParaRPr kumimoji="0" lang="fr-FR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Verdana" pitchFamily="34" charset="0"/>
              <a:cs typeface="+mj-cs"/>
            </a:endParaRPr>
          </a:p>
          <a:p>
            <a:pPr>
              <a:spcBef>
                <a:spcPct val="0"/>
              </a:spcBef>
            </a:pPr>
            <a:r>
              <a:rPr lang="fr-FR" sz="1600" dirty="0" smtClean="0">
                <a:ea typeface="Verdana" pitchFamily="34" charset="0"/>
                <a:cs typeface="+mj-cs"/>
              </a:rPr>
              <a:t>Q 	      = 340 </a:t>
            </a:r>
            <a:r>
              <a:rPr lang="en-GB" sz="1600" dirty="0" smtClean="0"/>
              <a:t>±</a:t>
            </a:r>
            <a:r>
              <a:rPr lang="fr-FR" sz="1600" dirty="0" smtClean="0">
                <a:ea typeface="Verdana" pitchFamily="34" charset="0"/>
                <a:cs typeface="+mj-cs"/>
              </a:rPr>
              <a:t> 20 </a:t>
            </a:r>
            <a:r>
              <a:rPr lang="fr-FR" sz="1600" dirty="0" err="1" smtClean="0">
                <a:ea typeface="Verdana" pitchFamily="34" charset="0"/>
                <a:cs typeface="+mj-cs"/>
              </a:rPr>
              <a:t>fC</a:t>
            </a:r>
            <a:endParaRPr kumimoji="0" lang="en-GB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Verdana" pitchFamily="34" charset="0"/>
              <a:cs typeface="+mj-cs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652120" y="2499742"/>
            <a:ext cx="2880320" cy="914400"/>
          </a:xfrm>
          <a:prstGeom prst="rect">
            <a:avLst/>
          </a:prstGeom>
          <a:solidFill>
            <a:srgbClr val="007D7F">
              <a:alpha val="14902"/>
            </a:srgbClr>
          </a:solidFill>
          <a:ln w="12700">
            <a:solidFill>
              <a:srgbClr val="007D7F"/>
            </a:solidFill>
          </a:ln>
        </p:spPr>
        <p:txBody>
          <a:bodyPr vert="horz" wrap="none" lIns="91440" tIns="45720" rIns="91440" bIns="45720" rtlCol="0" anchor="ctr"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kumimoji="0" lang="fr-FR" sz="1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E</a:t>
            </a:r>
            <a:r>
              <a:rPr kumimoji="0" lang="fr-FR" sz="1600" i="0" u="none" strike="noStrike" kern="120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peak</a:t>
            </a:r>
            <a:r>
              <a:rPr kumimoji="0" lang="fr-FR" sz="1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 	       </a:t>
            </a: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= 1.9 </a:t>
            </a:r>
            <a:r>
              <a:rPr lang="en-GB" sz="1600" dirty="0" smtClean="0"/>
              <a:t>±</a:t>
            </a:r>
            <a:r>
              <a:rPr lang="fr-FR" sz="1600" dirty="0" smtClean="0">
                <a:ea typeface="Verdana" pitchFamily="34" charset="0"/>
              </a:rPr>
              <a:t> </a:t>
            </a:r>
            <a:r>
              <a:rPr lang="fr-FR" sz="1600" dirty="0" smtClean="0">
                <a:ea typeface="Verdana" pitchFamily="34" charset="0"/>
              </a:rPr>
              <a:t>0.02 </a:t>
            </a:r>
            <a:r>
              <a:rPr lang="fr-FR" sz="1600" dirty="0" smtClean="0">
                <a:ea typeface="Verdana" pitchFamily="34" charset="0"/>
              </a:rPr>
              <a:t>MeV</a:t>
            </a:r>
          </a:p>
          <a:p>
            <a:pPr>
              <a:spcBef>
                <a:spcPct val="0"/>
              </a:spcBef>
            </a:pP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FWHM </a:t>
            </a:r>
            <a:r>
              <a:rPr kumimoji="0" lang="fr-FR" sz="1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beam</a:t>
            </a: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 </a:t>
            </a:r>
            <a:r>
              <a:rPr kumimoji="0" lang="fr-FR" sz="1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  </a:t>
            </a: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= </a:t>
            </a:r>
            <a:r>
              <a:rPr lang="fr-FR" sz="1600" dirty="0" smtClean="0"/>
              <a:t>20.8 </a:t>
            </a:r>
            <a:r>
              <a:rPr lang="en-GB" sz="1600" dirty="0" smtClean="0"/>
              <a:t>±</a:t>
            </a:r>
            <a:r>
              <a:rPr lang="fr-FR" sz="1600" dirty="0" smtClean="0"/>
              <a:t> </a:t>
            </a:r>
            <a:r>
              <a:rPr lang="fr-FR" sz="1600" dirty="0" smtClean="0"/>
              <a:t>4.0 </a:t>
            </a:r>
            <a:r>
              <a:rPr lang="fr-FR" sz="1600" dirty="0" err="1" smtClean="0"/>
              <a:t>mrad</a:t>
            </a:r>
            <a:endParaRPr lang="fr-FR" sz="1600" dirty="0" smtClean="0"/>
          </a:p>
          <a:p>
            <a:pPr>
              <a:spcBef>
                <a:spcPct val="0"/>
              </a:spcBef>
            </a:pP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RMS </a:t>
            </a:r>
            <a:r>
              <a:rPr kumimoji="0" lang="fr-FR" sz="1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centroid</a:t>
            </a: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 </a:t>
            </a:r>
            <a:r>
              <a:rPr kumimoji="0" lang="fr-FR" sz="1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  </a:t>
            </a: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= 3 </a:t>
            </a:r>
            <a:r>
              <a:rPr kumimoji="0" lang="fr-FR" sz="1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mrad</a:t>
            </a:r>
            <a:endParaRPr kumimoji="0" lang="fr-FR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Verdana" pitchFamily="34" charset="0"/>
              <a:cs typeface="+mj-cs"/>
            </a:endParaRPr>
          </a:p>
          <a:p>
            <a:pPr>
              <a:spcBef>
                <a:spcPct val="0"/>
              </a:spcBef>
            </a:pPr>
            <a:r>
              <a:rPr lang="fr-FR" sz="1600" dirty="0" smtClean="0">
                <a:ea typeface="Verdana" pitchFamily="34" charset="0"/>
              </a:rPr>
              <a:t>Q </a:t>
            </a:r>
            <a:r>
              <a:rPr lang="fr-FR" sz="1600" dirty="0" smtClean="0">
                <a:ea typeface="Verdana" pitchFamily="34" charset="0"/>
              </a:rPr>
              <a:t>	      = 2.0 </a:t>
            </a:r>
            <a:r>
              <a:rPr lang="en-GB" sz="1600" dirty="0" smtClean="0"/>
              <a:t>±</a:t>
            </a:r>
            <a:r>
              <a:rPr lang="fr-FR" sz="1600" dirty="0" smtClean="0">
                <a:ea typeface="Verdana" pitchFamily="34" charset="0"/>
              </a:rPr>
              <a:t> 0.2 </a:t>
            </a:r>
            <a:r>
              <a:rPr lang="fr-FR" sz="1600" dirty="0" err="1" smtClean="0">
                <a:ea typeface="Verdana" pitchFamily="34" charset="0"/>
              </a:rPr>
              <a:t>p</a:t>
            </a:r>
            <a:r>
              <a:rPr lang="fr-FR" sz="1600" dirty="0" err="1" smtClean="0">
                <a:ea typeface="Verdana" pitchFamily="34" charset="0"/>
              </a:rPr>
              <a:t>C</a:t>
            </a:r>
            <a:endParaRPr lang="en-GB" sz="1600" dirty="0" smtClean="0">
              <a:ea typeface="Verdana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932040" y="3939902"/>
            <a:ext cx="2880320" cy="914400"/>
          </a:xfrm>
          <a:prstGeom prst="rect">
            <a:avLst/>
          </a:prstGeom>
          <a:solidFill>
            <a:srgbClr val="007D7F">
              <a:alpha val="14902"/>
            </a:srgbClr>
          </a:solidFill>
          <a:ln w="19050">
            <a:solidFill>
              <a:srgbClr val="007D7F"/>
            </a:solidFill>
          </a:ln>
        </p:spPr>
        <p:txBody>
          <a:bodyPr vert="horz" wrap="none" lIns="91440" tIns="45720" rIns="91440" bIns="45720" rtlCol="0" anchor="ctr"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kumimoji="0" lang="fr-FR" sz="1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E</a:t>
            </a:r>
            <a:r>
              <a:rPr kumimoji="0" lang="fr-FR" sz="1600" i="0" u="none" strike="noStrike" kern="120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peak</a:t>
            </a:r>
            <a:r>
              <a:rPr kumimoji="0" lang="fr-FR" sz="1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 	       </a:t>
            </a: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= 6.9 </a:t>
            </a:r>
            <a:r>
              <a:rPr lang="en-GB" sz="1600" dirty="0" smtClean="0"/>
              <a:t>±</a:t>
            </a:r>
            <a:r>
              <a:rPr lang="fr-FR" sz="1600" dirty="0" smtClean="0">
                <a:ea typeface="Verdana" pitchFamily="34" charset="0"/>
              </a:rPr>
              <a:t> 0.5 MeV</a:t>
            </a:r>
          </a:p>
          <a:p>
            <a:pPr>
              <a:spcBef>
                <a:spcPct val="0"/>
              </a:spcBef>
            </a:pP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FWHM </a:t>
            </a:r>
            <a:r>
              <a:rPr kumimoji="0" lang="fr-FR" sz="1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beam</a:t>
            </a: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 </a:t>
            </a:r>
            <a:r>
              <a:rPr kumimoji="0" lang="fr-FR" sz="1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  </a:t>
            </a: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= </a:t>
            </a:r>
            <a:r>
              <a:rPr lang="fr-FR" sz="1600" noProof="0" dirty="0" smtClean="0"/>
              <a:t>12.2</a:t>
            </a:r>
            <a:r>
              <a:rPr lang="fr-FR" sz="1600" dirty="0" smtClean="0"/>
              <a:t> </a:t>
            </a:r>
            <a:r>
              <a:rPr lang="en-GB" sz="1600" dirty="0" smtClean="0"/>
              <a:t>±</a:t>
            </a:r>
            <a:r>
              <a:rPr lang="fr-FR" sz="1600" dirty="0" smtClean="0"/>
              <a:t> </a:t>
            </a:r>
            <a:r>
              <a:rPr lang="fr-FR" sz="1600" dirty="0" smtClean="0"/>
              <a:t>4.0 </a:t>
            </a:r>
            <a:r>
              <a:rPr lang="fr-FR" sz="1600" dirty="0" err="1" smtClean="0"/>
              <a:t>mrad</a:t>
            </a:r>
            <a:endParaRPr lang="fr-FR" sz="1600" dirty="0" smtClean="0"/>
          </a:p>
          <a:p>
            <a:pPr>
              <a:spcBef>
                <a:spcPct val="0"/>
              </a:spcBef>
            </a:pP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RMS </a:t>
            </a:r>
            <a:r>
              <a:rPr kumimoji="0" lang="fr-FR" sz="1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centroid</a:t>
            </a: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 </a:t>
            </a:r>
            <a:r>
              <a:rPr kumimoji="0" lang="fr-FR" sz="1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  </a:t>
            </a: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= 15 </a:t>
            </a:r>
            <a:r>
              <a:rPr kumimoji="0" lang="fr-FR" sz="1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mrad</a:t>
            </a:r>
            <a:endParaRPr kumimoji="0" lang="fr-FR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Verdana" pitchFamily="34" charset="0"/>
              <a:cs typeface="+mj-cs"/>
            </a:endParaRPr>
          </a:p>
          <a:p>
            <a:pPr>
              <a:spcBef>
                <a:spcPct val="0"/>
              </a:spcBef>
            </a:pPr>
            <a:r>
              <a:rPr lang="fr-FR" sz="1600" dirty="0" smtClean="0">
                <a:ea typeface="Verdana" pitchFamily="34" charset="0"/>
              </a:rPr>
              <a:t>Q 	      = </a:t>
            </a:r>
            <a:r>
              <a:rPr lang="fr-FR" sz="1600" dirty="0" smtClean="0">
                <a:ea typeface="Verdana" pitchFamily="34" charset="0"/>
              </a:rPr>
              <a:t>1.9 </a:t>
            </a:r>
            <a:r>
              <a:rPr lang="en-GB" sz="1600" dirty="0" smtClean="0"/>
              <a:t>±</a:t>
            </a:r>
            <a:r>
              <a:rPr lang="fr-FR" sz="1600" dirty="0" smtClean="0">
                <a:ea typeface="Verdana" pitchFamily="34" charset="0"/>
              </a:rPr>
              <a:t> </a:t>
            </a:r>
            <a:r>
              <a:rPr lang="fr-FR" sz="1600" dirty="0" smtClean="0">
                <a:ea typeface="Verdana" pitchFamily="34" charset="0"/>
              </a:rPr>
              <a:t>0.4 </a:t>
            </a:r>
            <a:r>
              <a:rPr lang="fr-FR" sz="1600" dirty="0" err="1" smtClean="0">
                <a:ea typeface="Verdana" pitchFamily="34" charset="0"/>
              </a:rPr>
              <a:t>pC</a:t>
            </a:r>
            <a:endParaRPr lang="en-GB" sz="1600" dirty="0" smtClean="0">
              <a:ea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16E3-E67E-485F-877F-17DFC2225550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 err="1" smtClean="0">
                <a:solidFill>
                  <a:srgbClr val="006275"/>
                </a:solidFill>
              </a:rPr>
              <a:t>Ionization</a:t>
            </a:r>
            <a:r>
              <a:rPr lang="fr-FR" b="1" dirty="0" smtClean="0">
                <a:solidFill>
                  <a:srgbClr val="006275"/>
                </a:solidFill>
              </a:rPr>
              <a:t> </a:t>
            </a:r>
            <a:r>
              <a:rPr lang="fr-FR" b="1" dirty="0" smtClean="0">
                <a:solidFill>
                  <a:srgbClr val="006275"/>
                </a:solidFill>
              </a:rPr>
              <a:t>injection : H</a:t>
            </a:r>
            <a:r>
              <a:rPr lang="fr-FR" b="1" baseline="-25000" dirty="0" smtClean="0">
                <a:solidFill>
                  <a:srgbClr val="006275"/>
                </a:solidFill>
              </a:rPr>
              <a:t>2</a:t>
            </a:r>
            <a:r>
              <a:rPr lang="fr-FR" b="1" dirty="0" smtClean="0">
                <a:solidFill>
                  <a:srgbClr val="006275"/>
                </a:solidFill>
              </a:rPr>
              <a:t> </a:t>
            </a:r>
            <a:r>
              <a:rPr lang="fr-FR" b="1" dirty="0" err="1" smtClean="0">
                <a:solidFill>
                  <a:srgbClr val="006275"/>
                </a:solidFill>
              </a:rPr>
              <a:t>doped</a:t>
            </a:r>
            <a:r>
              <a:rPr lang="fr-FR" b="1" dirty="0" smtClean="0">
                <a:solidFill>
                  <a:srgbClr val="006275"/>
                </a:solidFill>
              </a:rPr>
              <a:t> </a:t>
            </a:r>
            <a:r>
              <a:rPr lang="fr-FR" b="1" dirty="0" err="1" smtClean="0">
                <a:solidFill>
                  <a:srgbClr val="006275"/>
                </a:solidFill>
              </a:rPr>
              <a:t>with</a:t>
            </a:r>
            <a:r>
              <a:rPr lang="fr-FR" b="1" dirty="0" smtClean="0">
                <a:solidFill>
                  <a:srgbClr val="006275"/>
                </a:solidFill>
              </a:rPr>
              <a:t> N</a:t>
            </a:r>
            <a:r>
              <a:rPr lang="fr-FR" b="1" baseline="-25000" dirty="0" smtClean="0">
                <a:solidFill>
                  <a:srgbClr val="006275"/>
                </a:solidFill>
              </a:rPr>
              <a:t>2</a:t>
            </a:r>
            <a:endParaRPr lang="fr-FR" b="1" baseline="-25000" dirty="0">
              <a:solidFill>
                <a:srgbClr val="006275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259632" y="987572"/>
          <a:ext cx="6624736" cy="5220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092"/>
                <a:gridCol w="828092"/>
                <a:gridCol w="828092"/>
                <a:gridCol w="839484"/>
                <a:gridCol w="816700"/>
                <a:gridCol w="828092"/>
                <a:gridCol w="828092"/>
                <a:gridCol w="828092"/>
              </a:tblGrid>
              <a:tr h="261030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1+</a:t>
                      </a:r>
                      <a:endParaRPr lang="en-GB" sz="12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2+</a:t>
                      </a:r>
                      <a:endParaRPr lang="en-GB" sz="12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3+</a:t>
                      </a:r>
                      <a:endParaRPr lang="en-GB" sz="12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4+</a:t>
                      </a:r>
                      <a:endParaRPr lang="en-GB" sz="12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5+</a:t>
                      </a:r>
                      <a:endParaRPr lang="en-GB" sz="12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6+</a:t>
                      </a:r>
                      <a:endParaRPr lang="en-GB" sz="12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7+</a:t>
                      </a:r>
                      <a:endParaRPr lang="en-GB" sz="12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103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N</a:t>
                      </a:r>
                      <a:r>
                        <a:rPr lang="fr-FR" sz="1200" baseline="0" dirty="0" smtClean="0"/>
                        <a:t> (eV)</a:t>
                      </a:r>
                      <a:endParaRPr lang="en-GB" sz="1200" dirty="0"/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14.5</a:t>
                      </a:r>
                      <a:endParaRPr lang="en-GB" sz="1200" dirty="0"/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29.6</a:t>
                      </a:r>
                      <a:endParaRPr lang="en-GB" sz="1200" dirty="0"/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47.4</a:t>
                      </a:r>
                      <a:endParaRPr lang="en-GB" sz="1200" dirty="0"/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77.5</a:t>
                      </a:r>
                      <a:endParaRPr lang="en-GB" sz="1200" dirty="0"/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97.9</a:t>
                      </a:r>
                      <a:endParaRPr lang="en-GB" sz="1200" dirty="0"/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552.1</a:t>
                      </a:r>
                      <a:endParaRPr lang="en-GB" sz="1200" dirty="0"/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667.0</a:t>
                      </a:r>
                      <a:endParaRPr lang="en-GB" sz="1200" dirty="0"/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F9D9"/>
                    </a:solidFill>
                  </a:tcPr>
                </a:tc>
              </a:tr>
            </a:tbl>
          </a:graphicData>
        </a:graphic>
      </p:graphicFrame>
      <p:sp>
        <p:nvSpPr>
          <p:cNvPr id="6146" name="AutoShape 2" descr="data:image/jpg;base64,%20/9j/4AAQSkZJRgABAQEAYABgAAD/2wBDAAUDBAQEAwUEBAQFBQUGBwwIBwcHBw8LCwkMEQ8SEhEPERETFhwXExQaFRERGCEYGh0dHx8fExciJCIeJBweHx7/2wBDAQUFBQcGBw4ICA4eFBEUHh4eHh4eHh4eHh4eHh4eHh4eHh4eHh4eHh4eHh4eHh4eHh4eHh4eHh4eHh4eHh4eHh7/wAARCAEPAR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vDH+IVxrXxo8J3Nh4ot7fwzPqN7pkdjHcJ/pvl2spNxIM5wZlVIxx90n+IV7nXF3vwt8B3HiPR9eTwzpNrd6VcvcxfZ7GFBLIyMuZMLlsFtw54YA9qANjxfr9xoFtBNb+Gdc14yuUMelxxM0Yxnc3mSIMduCa4iw+NEN812tn8OfHcxs7l7S422tp+7mTG5D/pHUZHTivU68T+HZ/wBN8a/9jdqH80oA6L/hbM3/AETHx9/4C2n/AMkUf8LYm/6Jj4//APAW0/8AkimyatpcV+mnyanYx3j/AHLdrhBK30UnJ/KqPiLxD/YWr6Hb3VupsdUujZNc78GGdlJiBGOQxVlzng7fWgDRHxXn/wCiYeP/APwFtP8A5Jpf+FrXH/RL/H//AIC2n/yTWglSKKAMv/hatz/0S/x//wCAtp/8k0f8LUuf+iX+P/8AwFtP/kmtcUuKAMf/AIWpc/8ARL/H/wD4C2n/AMk0f8LUuf8Aol/j/wD8BbT/AOSa2MUlAGR/wtW4/wCiX+P/APwFtP8A5JpP+FrXH/RMPH//AIC2n/yTWq1RvQBm/wDC2Jv+iY+P/wDwFtP/AJIo/wCFsTf9Ex8ff+Atp/8AJFXWNMz70AVf+FsTf9Ex8ff+Atp/8kUf8LYm/wCiYeP/APwFtP8A5Iq2DT16UAUv+FrT/wDRMPH/AP4C2n/yTS/8LWuP+iX+P/8AwFtP/kmtFelPWgDL/wCFqXP/AES/x/8A+Atp/wDJNH/C1Ln/AKJf4/8A/AW0/wDkmtaloAyD8Vrgdfhf4/8A/AW0/wDkmkHxWn/6Jh4//wDAW0/+Sa0pjxSIePwq3G0bgtzN/wCFsTf9Ex8f/wDgLaf/ACRTf+FuSbtv/CsvH2fT7Laf/JFX933qplv9MFOjD2lyqkeR2AfFac/80w8f/wDgLaf/ACTR/wALWuP+iYeP/wDwFtP/AJJrRToKVuprNbia0M7/AIWtcf8ARL/H/wD4C2n/AMk1W1T4yJpemXWpX/w28ewWlpC888rWlphI0UszHFx2AJrbWuX+Lv8AySjxf/2Ar3/0Q9Aj1ixuY7yygu4twjnjWRNw5wwyM/nU1Z3hf/kWtL/684f/AEAVo0AFFFFABRRRQAUUUUAFeH/D9sah40X/AKm7UP5pXuFeDeB3xq3jVf8AqbL/APmlAHgnxLvNP8QQeL9YtNK+GukyW1zdQsdReVtblmjyPNjCEFWJGVHI6Z4zXrPxAubrUvgL4auJJGl1O9n0VoXP3mnaaFs/X7x/Ou6PhXwzd6nNqlz4d0ma/niMM1y9nGZZEIwVZiMkEcVbu/C1heX2hSt+6tNEcy2tlGgWLzNmxGI7bFLbQOMnPYU46JL0/AJau/r+J0AHzH61IooRakC0gEApadtpcUAMppqQimN0oAieoX61NJVWVsUAMdqiL1FNL1qESgmgC6jVOnSqcByauxCgCValXpTUWpAKAExRTqa1AFa5NEZ+X8KjvW5xSof3RPtW9RWpocNZIjRsl6pM3/EwxU0D58yqTN/xNAKeBV+b0NsYrVLG6h6Up60xD92nHrXPHczl8KHLXL/F3/klHjD/ALAV7/6IeuoWuX+Lv/JKPGH/AGAr3/0Q9BB6b4X/AORa0v8A684f/QBWjWd4X/5FrS/+vOH/ANAFaNABRRRQAUUUUAFFFFABXg3gKJpNb8anHH/CWX/80r3mvGvhjAHvvGrkf8zdqH80oQHUW0JA6Vdjj6U9I8DpUoXiqAYq08LTgtLipAZtoIp5FJQBGajepmqGSgCvMazLyYKOuKu3cm1TXHeJtZjtVILc/jQBaub1Q+Nw/MVLZs0hGM1y+iyT6lcbuSufWu80qw2qMimBPaQtgcVfij6cVJDAFHSrCx0MCFUp4WpdlBWkBAwpj1M68VBLwDTW4GTfyfvgM1MWxbk+1ZeoTf6WBnvV6Zttkx/2a7MZHkpRKw65qqRWsX3CXmqJf/icgZ71JpEm5JapCT/ifhfepylcyl6HVmkeWu0dWp+7UjdahX+GpX61yR+I55/Ah69K5f4u/wDJKPGH/YCvf/RD11C9K5f4u/8AJKPGH/YCvf8A0Q9NmZ6b4X/5FrS/+vOH/wBAFaNZ3hf/AJFrS/8Arzh/9AFaNIAooooAKKKKACvINR0wWvxe0PT/AAfruvXOqw3TXniPz9TluLaOxdXxHIjkorsxXy1UAgKT0Fev1xHhr4Z6R4e1ifU9M1nxFG9zevfXMLaizRXEzfeLgj5h0GCegAoA2/F+s6ro1tBLpXhTU/ETyOVeKynt42iGPvEzSICO3BJrzn4JS3F9YeLLy60+fTp5fFmoNJazujSQnKfKxRmUkf7JI969iry34Rjnxp/2OGo/zSmgOw8ujbU+KQimBCBRipMUjLSYEZphqQ1GaQDW61WnbAqdzgGsbXr+Kys5J5pFRVBJJOKAMTxnrcOl2DzSPjAP+eteRaZeXni3XCIi3kq3uP8AGuK+IPjW88eeOYvDOgM00St+9eEiQAe4AzX0d8LfBsGgaNCnljzSo3HBHP4mgDS8MaFHZWyDaM4/z2rpoIAo6VNFEFFTKtVYCNY6eFqTHtSgUmBEVppWpiKaw4pAVpBVK6OIzWhJWZqZ2wOaumryQM42/uP+JmFz3rYv5Nuls2f4a4y7us68E3fxetdPrkuzRGb/AGa9bO6fsqMPQ3y2PPiYR8yr4cl3wzmqgk/4qQD3pnguXzLWc571XST/AIqrb71y5AuaE35M7eIIcmNlH0O8B+7U79arA/cqxJ1FcEPjZw1P4cSRelcv8Xf+SUeMP+wFe/8Aoh66hOlcv8Xf+SUeMP8AsBXv/oh6b3MT03wv/wAi1pf/AF5w/wDoArRrO8L/APItaX/15w/+gCtGkAUUVhav4z8IaPffYdW8VaHp91/zxub+KNx/wFmBoA3aKZbzQ3ECT28sc0UgDI6MGVh6gjrT6ACiiigAry34Rf8AM6f9jhqP80r1KvLfhF/zOn/Y4aj/ADSmgO4pKKKAEpp6inetMbtSAYx61Expz9TVaZ8ZoAZdShVJPavl/wDay+KUuj2i+HtJmK3dxkSMC6lF9QelexfFjxUnhvwzeXzkjy42IAAycD3Ir5D+CXhu++KvxfOoapmS2t5ftE5+ZQTngDAI/CgZ7d+yD8Lzp+j/APCVa3CJL+9+dS+xyF7YI59/xr6chhVEAAAqHSbGGys47eFAqIoAAqDXNatdLaK38ua7vpwfs9lbjdLJ7+iqO7MQB60OSirsulSnVkoQV2Tatqem6Ra/atUvreyt9wXzZ3CICegJPAo0/VtJ1AgWGqWN0SMgQ3CuSPoDXP634b1rxTpktnrmsPplrOAsllpwByndXlYZYnpwAPY9a0fCPg/w34Vt/J0PSYLViMPNjdK/+855P06Vmp1XPb3fx/r7j0J0MDTw3vVG6t9lrG3m3b8OZPub2KWilrVnljTTWp5pGpDRXlHFY+utts5D7GtqSsDxQdunSn2NbYZXqxQpbHjb3m7xWqZP3q7jxbN5fh1j/s15LBebvHKpn/lp/WvSvH0vl+F2PtX0fGdL2NCn6Hbw7H2mYU4+ZX+HMvmadOfeo4pM+MMf7VVfhRJ5mkzn3ot2z41x/tV5HCy5qFR/3WehxdHkzSpHzPTB/BVmTtVTulW5O1ebD42eTU/hRJU6Vy/xd/5JR4w/7AV7/wCiHrqI+grl/i7/AMko8Yf9gK9/9EPTe5gem+F/+Ra0v/rzh/8AQBWjWd4X/wCRa0v/AK84f/QBWjSAg1G0jvrC4spmlWKeNo3MUhjcAjBwy4Kn3ByK8blTwro2uap4d8OfAttds9Jkjivr2C3syxkkjEh4ncSSnawJbnJPeva68A8Q6np6/G7xTBffFqbwTqgS0isYVS3jtZ4vKBBfzkKyyh2YfeyFKgcdAD0/4WaT4es9Im1Pw74Zv/DMWoOWl0y6iMHlOjMCwgyUjLdcrjcNpNdhWP4N+3f8I7b/ANoa/a6/Pls6hbwLEky7jt+VWK5AwDg4JBOB0rYoAKKKKACvLfhF/wAzp/2OGo/zSvUq8u+EP/M6f9jhqP8ANKAO4xSGnE0wmgBDUbHBqQ1BKeKAI3NUrqRVUk1Ydq5zxXftZWMkgPIFAHzd+2d4rS10y30OCQGW5YlwG5Cj2x36V6B+xV4M/sH4drq1xFi71NhMxK4O3+EdeetfLfxb1C58cfGGLTXmkZJLpLVBuPy5YA4z0r9B/CFnY+G/B9vEdlvaWVqGchQAqquScD6UXsNJyaS3LniDVJbEW9jp8K3Oq3pK20TfdUD70smOiLxn1JAHJqXQNFh0tJJnla71C4wbu8kHzzMP/QVHZRwPzNVvCNpNIs/iDUIyl/qQDBG629uOY4vbAO5v9pj6Ct41nBcz538v67ndiJqhF4em/wDE+77f4V07vXtZKUUlKK2OAO9LQKMHGccUmAh6UxqpX+u6JYZF7rGn256YkuUU/lms0+MNAfItbi5vTnH+iWU0wP4qpH61lKpBaNnZTwWIqLmjTbXozak61zvjE7dJmP8AsmpW8QzSHFr4a16Yf3mgSEf+RHB/SsDxjqOvS6PNnw39nXaeZr6PI/BA3866MFVj7eO+/ZjngK1tbL1lFfmz540663fEcJn/AJaf1r1r4nSbPCTc9v6V4bpczt8RwIyoufM6MSUHP5mvWPih/bS+FS11caf5ePuxQvnp6lv6V9Z4iVV7Glyxa93qrfmenwjgrZpS5px+Lo7/AJXRN8GJN+hTn3qS1b/iusf7VUvgUWPh64LMD83GBirNof8AivD/AL1eHwdrhqn+E146jy51VXmeq/3PrVuToKp946uSdq8un/EZ4VX+FEmToK5f4u/8ko8Yf9gK9/8ARD11CdK5f4u/8ko8Yf8AYCvf/RD03uc56b4X/wCRa0v/AK84f/QBWjWd4X/5FrS/+vOH/wBAFaNIArz7xpovjTVNWuzofiLwpfWYVR/Y2s6R5yxttHWVJAwB68qetdzqUl1Dp9xLY2y3V0kbNDC0nliRwOFLYO3J4zjivFPFV18Otc1KS+8ZfCjxXZ+IAu15oNHnadiBj5Lm1JD8cAhvyoA7X4BXE8/w3gF1p2i6Zcw397bz2ekW/k2sEkdzIjIgHBwQcsPvHnvXfV5X8DfDK6RLdXWl6f4x0HQVj8ux0vWtREqtuYs0ggJZ4cHpufJ3NlRxXqlABXzjpcRXwxoPxOEt5/wl1/4yS0uZDcSZeCTUHt2tCmceWkXIXHBTPXJr6OrlIPh34Sh8Tf8ACQx6bILsXT3qxG5kNulyww06w7vLEhBOWC55J6kmgC94x1XxBpVtbyeH/C0niGWRyssSX0Vt5S4+9mQ4PPGBXAfAq4vLrSvFdxqFg2n3cnizUGmtWlWQwtlMruXhvqK9cry34Rf8zp/2OGo/zSgDt2ppOBTiDUbKaAGO1V5GOKsGNqhkiYigCjcz7FNea/FfVmt9AuZOeFPYelel3FqWBzXEfETw9HqOizwvjlT/AA57fWgD4k+BjDVPj7pU8wz5t48vPrya+4tf1zU9dFnoegaRHJZT6j9llvr248qCZodzyRKqhnYZjKk4AOCBnrXw74Wj/wCEL+O2nBvljhvxHn7uFY4HTPrX3dL4auJIZb/Q1tLuC8cXF1pF6xWCWXH+tikA3QyHuQCpPJAOTXXho0pKUZpc3Tmvy/O1reTenfy1w9X2VWM3fTtuuzV+z1/U3TafECRC02ueHLLuRFpcsoH4tMufyFY99fXtq5hvfihYJL/zztdLhaT8EDOc/hUWmN4Fe7j0/XNHl0jUWOEtdakdlc/9M5GZo5P+Akn2Fd5ZWNnYRiOxs7e1TssMSoP0FXWrYyi7ShGPb3Yu/o7arzuzRRwS1vKX3R/WX5HAAa/c5Nhrfje+Y9H+w2dnF/5FjBx+BpR4f+Jdw37vxnLpcf8A02W3u3/IQIB+Zr0Wisvrdd7tf+AQ/wDkR+3pR+CkvVtt/nb/AMlOKm8J+L7i2CTfE7VkfHzG3021jB+nylh+dZ5+G1+zbrrxfcaic5zqFp54z/ul9v6V6LRTlipS+KMX/wBuQ/8AkSKeKrU9Kc3H0bX5HE2PhTxDpwH9n654ehPt4bRf/QZQau/Y/HYGP+Ek0J/c6PIP5T11BqOhYya05Y/+AQ/yIk5VHzTbb82zlpLfx8v3dV8MOfRtOnA/Sauf8aJ47XRphPN4XlTaclIriM/kWb+deit1rA8bru0Of/cNdWCxj9vC8I7/AMq/QyqR0PjHQGvv+FqxiVbbf5w37C2MZ5xmvdfi/wD8iefp/SvGNIiK/FgHH/LX+tez/Fxd3hE/T+lfU+KUuajRt/IevwRpm9H/ABFD4D/8i3P9asWn/I/f8CqH4Erjw7P9asWo/wCK8/4FXy3Bn+61P8J6HHn/ACO63qepnrH9auydBVL/AJ51dk7V5dP+Izwav8KBLH92uY+Lv/JKPGH/AGAr3/0Q9dQnSuX+Lv8AySjxh/2Ar3/0Q9N7nOem+F/+Ra0v/rzh/wDQBWjWd4X/AORa0v8A684f/QBWjSAKw4/Fvhxta1XRn1a2gv8ASY1mvYJ28to4mXcJfmxmPH8QyAQQTkVuV5Z8SfhDF8R/Ecl/4p1by7Oyj2aLBZQIrwOQC0kzsD5uWHEZ+TA5BJyADvvCniDS/FGiQ61os73Gnzs4hmMbIJQrFdy7gCVJBIboRgjg1q1keDYNdtfDtra+JJ7C41KHdG81lEYopVDEIwQ/cJXaSoJAOQOMVr0AFFFFABXl/wAIOnjT/scNR/mleoV5f8If+Z0/7HDUf5pQB3JAppxS9qaaAEJGOlRSMB2qQrwajkHyUAVJixHFYWuWslxHJH2I9a6NsbQKqzgHdTQHwL+034SvPDvi0aorMqXRyjrJllYfQDFfXn7Nni8eLPhppl87A3CRCObgj5gPck1g/tA+FofE3gu7snjLSBS0Zy3DDkHjrzXhP7HPjJvCvjW+8I6pJ5EV22YhJtTEgPI55JPp7UMD7jvLS01Czezv7WC7tpBh4Zow6N9QeK5z/hDjpx3eFdcv9D9LXP2mzPt5Umdo/wBxlrorWZZIwykEEetWM1vRxVWiuWL07br5p6P7hOKZy39reMNL41bw7Dq0I63OjTfPj1MEpB/BXarOmeM/DeoXIs11JbS9PH2S+RrWfPoEkAJ/DNb9VtT0+w1S2NrqdjbXtuesdxEsi/kwNbe2oVP4lOz7xdvwd18lyis1syYXFv8AajaefH9oEYkMW4b9hON2OuMjrUtePeM/grLq3iax1jw74uuvCy6eD9khsonfyycbiC0mADgfKoA9Qa9P8O2uqWWkQ2us6qmq3kYw92tsIDJ7lASAfp+VaYzC4SnShUoV+dveLi01+cX8n9+4ouTdmjQamGnGmmvMZshjdaxfFy7tGn/3TW01ZXiNd2lzD/ZNb4V2rRfmKpsfJFlbbPigH/6af1r1r4opv8KMPb+lcH9j2fEQPt/j9/WvR/iDH5nhphjt/SvrPEKr7WhR/wAJ6PCMvZ5pSf8AeMj4JJt0Cce9S26/8V1n/aqb4QxbNFuBjvToUx41z/tV4HCL5cPUX91nfxtLmzirLzPR8cpVyToKqj/lnVuTtXmU/wCIzxav8KJKnQVy/wAXf+SUeMP+wFe/+iHrqI+grl/i7/ySjxh/2Ar3/wBEPTe5znpvhf8A5FrS/wDrzh/9AFaNZ3hf/kWtL/684f8A0AVo0gCiiigAooooAKKKYs0LStCsqGRRlkDDI+ooAfXl/wAIunjT/scNR/mleoV5d8Iv+Z0/7HDUf5pQB3BNIeTilpO+aAGd6aetPNIRxQBA9V5VzmrbConFAHPa5YLdW7xsoIIxyK+K/j/4Q1DwT41h8UaUrwp5vmB02ptYH2Oea+65kBBrhfiX4SsvEmiT2d1CrblODxkH64NUBT/Z4+I1r428JQzeYPtcI2TKCxw31I5r1qN9wr4J8KjWvg/8SyquzaZcsF2gs+P5CvtDwf4it9Z0yK6hfIdQccf41IHVUVCkgIp+6gB+aSm7qTNA0OpGpM0hpMaGmqOsLusZB7GrzHmquoDdbuPatKLtNMUtj5/vLLb40Em3+Kuy8YQ79Ace1UNUtMeJA+P4q3fEEe/R3X2r3uKavtsPT9DryKXs8dTl5mJ8MYvL0ydfemJH/wAVjn/arS8BxbLKYVAI8eKgfevO4afLSmv7rO3imXPmM5HbjqlWpO1VwPuVZk6ivPh8bPNqfw4kidK5f4u/8ko8Yf8AYCvf/RD11CdK5f4u/wDJKPGH/YCvf/RD03uYHpvhf/kWtL/684f/AEAVo1neF/8AkWtL/wCvOH/0AVo0gCiiigArM8T6jqGl6S95pmg3mu3IdVFnaywxyMCeTuldFwOvWtOigDitI8XeK7zVLa1u/hb4h063lkCyXc1/YMkK/wB5gk7MQPYE+1cZJ4Y8M6l8X9L/AOEE0W2sLnQdRe88Q65apt3s6MDZM/WZ3LKzgkhAozyQK9orh9I+Enw70jXY9c03w1DbahHcNdJKk8vEpJJbbv2kkk9qANzxff8AiawtoH8M+HbTW5nciaO41L7II1xwwPlvu54xgV5/8C5r6fS/Fc2p2cdjev4s1Az28c/nLE2UyofC7h74H0r1yvJ/hPKFl8aL3/4S/Uf5pQB39JmoPOoMlAEpNMLVGX96QtQA5jUbUE00mgBj9KpXcYZSKvN0qCQZFMDyz4peC7XXrBt0IaQcg/Mf5GuL+HF/qHhO+On3G/yM4GVCgfnXu99AsiEEA1wviXw7DNJ5yRqrjuFUUAd3ourx3cKsrg5HqK2Y5gw615V4cmuLJxEzNgf7Vdzp97vUfN/OkB0IkzS7veqMU2RU6vQBYDUpOagDU7dQMeTVe5+ZGFSE1HJyDTjuDPPtYtv+JuGx3q9qUe/TnXHarGrwA3ob3p9zHutHHtXo5nU9pRj6GuBfLiIvzMnwnFstphiqrR/8VKD71raDHtilFU3j/wCJ+D71lkj5Yz9DrzyXPimzplH3Knk61Gv8NSv1rih8bOOb9yI9Olcv8Xf+SUeMP+wFe/8Aoh66helcv8Xf+SUeMP8AsBXv/oh6b3Mj03wv/wAi1pf/AF5w/wDoArRrO8L/APItaX/15w/+gCtGkAUUUUAFFFFABRRRQAV4T8Prww6341izx/wll+f1Svdq+fvBkZOt+NXH/Q2X/wDNKAPSYLrcvWrCS5rCtHIAzWlDJwKAL4enA1WRqlDUAS0U0GlzQAHpUbCnE000AV5lyKzLyAMDxWs44qtMuaAObmswH3Yqe03Ia0JoutQiPB6UAXraU4q9HJWXDxVyJqALytTw1VkapVNAEuaaxpKaaAMfVI8zA0x0zCw9quX65bNRbfkP0rory5qSKou1RMo6Wm1ZKoyR/wDE5B961rNNvmVRkT/iag+9Vlr5VL0OjMZc1a5soOVqVutMQdKe3WuWPxGMvhQ5elcv8Xf+SUeMP+wFe/8Aoh66ha5f4u/8ko8Yf9gK9/8ARD0MzPTfC/8AyLWl/wDXnD/6AK0azvC//ItaX/15w/8AoArRoAKKKKACiiigAooqKS6to7mK2kuIUnm3eVGzgNJgZO0dTgdcUAS14V4Ej3aj41P/AFNuofzSvda8S+Hq5vfGv/Y3ah/NKAOijTBq3F0FMC1IooAnjNTKagTrUqmgCUGnZqMU4GgBc0hozSE0ANbpUL1K3So26UAV3WoSlWWFMIoAjRamTpTBUi0ASoamU5FQLUi0AS5ozTBS0AQXQzUKj5T9KsT9KiStJO8Bx+IggXBeqUi/8TAGtJR96qbr/pgq8G7X9DXEu8zQQcCnHrSJ0FK3U1jHciWyFWuX+Lv/ACSjxh/2Ar3/ANEPXULXL/F3/klHjD/sBXv/AKIekQem+F/+Ra0v/rzh/wDQBWjWd4X/AORa0v8A684f/QBWjQAUUUUAFZfim+1fTtIe60TQ21u8DqFtFuktywJ5O9+OBzjvWpRQBw+j+J/H11qttb6h8MZdPtJJAs10dbtpfJXu2xeW+grx5vEcl/8AHXwV4j1zw54rtdVm1i9tIIZ9FuFS1s/ss0caIxXDksfNkZcgA8/Kma+maguLO0uLm2up7WGWe1Zmt5HQFoiylWKnqCVJBx2JFAGT4wXxe1tb/wDCIT6FDPvPnnVYZZEKY42+WykHPrXmOh+AfixpMmqyQaz4HkOp6lNqMvmWV18skuNyriT7oxxnmva6KAPCvHsfxZ8I+DdV8TXN34GuodOt2neGOzu1ZwOwJlwK3R4a+MA/5ingL/wCu/8A47XTQeMPh540urnwjHrGl6u9wkkclm3zJcKhxIFJG2QKeu0nHetDSvHHhLVPEUvh/T9es7jU4mkVoEY5LJ99VPRiv8QUkjvigDih4c+MI/5ingL/AMArz/47Tv8AhHvjF/0E/AP/AIBXn/x2vVaKAPKxoHxi/wCgn4B/8Arz/wCO0f2D8Yv+gn4B/wDAK8/+O16pSOyojO7BVUZJJwAPWgDxDx7N8W/CPhS88Q3N14GuorUxAxR2l2rNvkWMcmXsXz+Fbv8AYPxi/wCgn4B/8Arz/wCO1v2njT4ceOI7rQ4da0nV4xEbiW3c5SSKNgTINww6qwHzLkAgVe8K/EDwb4o1F9O0DxDZX12sPn+ShIZos48xQQNy5/iGRQByJ8P/ABiP/MT8A/8AgFef/Hab/wAI98Yf+gn4B/8AAK8/+O16tRQB5QfDfxg/6CngH/wCu/8A47Sf8I38YP8AoKeAv/AK7/8AjtesVHczw21vLc3EqQwxIXkkdgqooGSST0AHegDw7xh/wtjw2ukNcXXga4/tPVbfTU2Wd2NjSkgOcy8gY6Vu/wDCN/GD/oKeAv8AwCu//jtdVoninwD4+uUtNN1PTtZnsHjv44iDujIPyToGAyM5w4yPetuz8QaLeeIb7w/a6lbzarp8ccl3ao2XhV/uFh2zigDzweHfjCP+Yp4B/wDAK8/+O0o8P/GL/oJ+Af8AwCvP/jteq0UAeVjQPjF/0E/AP/gFef8Ax2j+wfjF/wBBPwD/AOAV5/8AHa9UqvqV7Z6bp9xqGoXUNraW8bSzTSuFSNAMliTwABQB4t4sb4taDdaFbz3XgWY6zqiabGUs7seUzRSybzmXkYiIx7itoeHPjCP+Yp4B/wDAK8/+O11eh+JvAvjlxJpuo6fqsmkypeAMpD2zFWCTAMAQCpcBuhBODVvwt428K+KLua18P61b6hJCm9vKDbSucblYjDLnjKkincDif+Eb+MHP/E08Bf8AgFd//HaiPhX4vGTzP7U8BZ/68rv/AOO165RRFuOw229zylfDvxhH/MU8A/8AgFef/HaD4d+MJ/5ifgH/AMArz/47Xq1VNa1TTtF0q51XVr2CxsbWMyT3E7hEjUdyTSFc8Z8RN8WtE1rw7pct14GmfXL97KJ1s7sCJlt5Z9x/e8jEJHHcirfiXwR8W9e8OanodzrHgWKDUbOW0keOyu9yrIhQkZlxkA8Zrt7TxZ8P/EdlJr6atplzD4ekNxJcT/IbBjGy7yHAKZjZxkjkE4rQ8JeMvC/iw3K+HtZt797baZ41yrxhvukqwBwcHBxg44oA1tJtWstKtLNmDmCBIiw7lVAz+lWaKKACiiigAooooAKKKKACo7ptttK3lGXCE7B1bjp+NSUUAfLPwhull1n4ZxRa5a6qAt8LXw/DABL4aLQyfNIw+dggzCfNAyXBGTWx4LurS68MfCXwpp8kf/CUaPrZfVbVVxPaiKOcXTyr1QOz9TgNvGM5r6KSCGOV5UhjWR/vMFALfU96VYYVlaZYkWRhhnCjJ+poAfRRRQAVneKGVPDOqO1m98q2cxNsmd042H5Bjuen41o0UAfMvwavrePxX4A+0eJrPxLbw+GrpVtbeAJ/wjkQjiYrKV5YYUQ/vcNlc45au0+H3ijw78SfibZ+K4NW0+GDS7e5tNB04SqLu4V9vnXMifeVCEARDzjLHBIA9ijggjZ2jhjRnOXKqAW+vrQkEKNuSGNW9QoBoAkooooAK5n4rSLF8MfE8j6XLqyjSbndZRZ33A8tsoMc8+3NdNRQB83fDi/1KHxbbyaNr9j8QtYg8ESDT3t40gTT2DRlLaQqdv7xtoy5DjyzwMmtb4KL4g034v3VhqvgzVdOuZ/D8MupX11d2sjTXBnmdpm8qRs72JUKM7QoBAAFe7wwQw7vJhjj3HLbFAyfU4p+0bt2BnGM4oAWiiigArh/j40S/BrxUZtKfVYzp0ga2Xdls8bvl5wv3jjstdxRQB8u3n9p6rF8QLLSvE0HjzV38CBIdWsIVjEQDP8A6HtiO0s+Sw53dsdK7j4OeIribxrp+g6P4wPi3Q5PD/2q7YQQomlzq0SRRJ5SLsVlMn7pssvl9a9mgghgUrBDHEpOSEUAE/hSxQww7vKiSPccttUDJ9TQA+iiigArzz9o540+DmtedamZGa3Bf5sWx8+PFw23krGcSEd9mDxmvQ6CAwKsAQeoNAHy7rN7HPonxZNxqUPj6RtHsFl1uziEUQUu6iEiHK/ucmYlSTg4PQCu3+C90bj4ueIjL4ot/G050Sy3a7awpFFEBJLi1Kxkpu+YyZHzYOD0Fezwwwwx+XDDHGn91VAH5UQQwwKVghjiUnJCKAM/hQBJRRRQAUUUUAFFFFABRRRQAUUUUAFFFFABRRRQAUUUUAFFFFABVHXm1ZdLlbRFsWvhjyxeuyw4yN24qCemccdavVz/AMRPDc3i7wffeHYtZu9HF6qpJc2oBk2bgWTnswBU98E0AYPwi8YeIvGD6xc6jpumJpFpcC3sNRsZpGjvnXIlZA6gmNW+UP0YhscDNNtL2fWPj1qFk1xKtl4c0SFlgDEK9xdu5MjDvtSEKM9Nzetb3gjQNT8PWf2G71yO/s4okitII9Pitkt0UYwoTtjAx2xXN+OtD1/TfE2s+LvDNr9rkv8Aw3NZXFuhAkNzCHe1dQfvZMjoRn+6fWgCGL4mXk3wx0vxbFpNubnV9Yj0+wtTOdsiSXnko+7HUxgyYH0rM8V/FDxVYx+NtU0fw5pdxonhG6WGae6vHjlvCsSPKkShSAy7wAScE4Hriv4U+D3iC08P+DNP1Hx7dva+GZ7W7tbD+z4dqtHGVaN26v8Aeba3G3rgnmuruPhpYXHgrVPC8up3TwarrD6peylFLSF7kTtFj+6QAnrtoAr6P4v8S3HxDsvCviLQNPtLPWNIuNQtvIunkngWN41Mc42hckTDlTgEEZPWp/gZqN3c+Er7SL64lup/D+r3ej/aJW3PKkMn7tiT1PlsgJ7kE1uTeG408dTeNFlmnvF0n+zobXICBfMMhIPZmO0Z9FFVfhT4bu/DPhFbfVGjfVr66n1HUmjOV+0TyGR1B7hchAe4UUAdXRRRQAUUUUAFFFFABRRRQAUUUUAFFFFABRRRQAUUUUAFFFFABRRRQAUUUUAFFFFABRRRQAUUUUAFFFFABRRRQAUUUUAFFFFABRRRQAUUUUAFFFFABRRRQAUUUUAFFFFAH//Z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 descr="data:image/jpg;base64,%20/9j/4AAQSkZJRgABAQEAYABgAAD/2wBDAAUDBAQEAwUEBAQFBQUGBwwIBwcHBw8LCwkMEQ8SEhEPERETFhwXExQaFRERGCEYGh0dHx8fExciJCIeJBweHx7/2wBDAQUFBQcGBw4ICA4eFBEUHh4eHh4eHh4eHh4eHh4eHh4eHh4eHh4eHh4eHh4eHh4eHh4eHh4eHh4eHh4eHh4eHh7/wAARCAEPAR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vDH+IVxrXxo8J3Nh4ot7fwzPqN7pkdjHcJ/pvl2spNxIM5wZlVIxx90n+IV7nXF3vwt8B3HiPR9eTwzpNrd6VcvcxfZ7GFBLIyMuZMLlsFtw54YA9qANjxfr9xoFtBNb+Gdc14yuUMelxxM0Yxnc3mSIMduCa4iw+NEN812tn8OfHcxs7l7S422tp+7mTG5D/pHUZHTivU68T+HZ/wBN8a/9jdqH80oA6L/hbM3/AETHx9/4C2n/AMkUf8LYm/6Jj4//APAW0/8AkimyatpcV+mnyanYx3j/AHLdrhBK30UnJ/KqPiLxD/YWr6Hb3VupsdUujZNc78GGdlJiBGOQxVlzng7fWgDRHxXn/wCiYeP/APwFtP8A5Jpf+FrXH/RL/H//AIC2n/yTWglSKKAMv/hatz/0S/x//wCAtp/8k0f8LUuf+iX+P/8AwFtP/kmtcUuKAMf/AIWpc/8ARL/H/wD4C2n/AMk0f8LUuf8Aol/j/wD8BbT/AOSa2MUlAGR/wtW4/wCiX+P/APwFtP8A5JpP+FrXH/RMPH//AIC2n/yTWq1RvQBm/wDC2Jv+iY+P/wDwFtP/AJIo/wCFsTf9Ex8ff+Atp/8AJFXWNMz70AVf+FsTf9Ex8ff+Atp/8kUf8LYm/wCiYeP/APwFtP8A5Iq2DT16UAUv+FrT/wDRMPH/AP4C2n/yTS/8LWuP+iX+P/8AwFtP/kmtFelPWgDL/wCFqXP/AES/x/8A+Atp/wDJNH/C1Ln/AKJf4/8A/AW0/wDkmtaloAyD8Vrgdfhf4/8A/AW0/wDkmkHxWn/6Jh4//wDAW0/+Sa0pjxSIePwq3G0bgtzN/wCFsTf9Ex8f/wDgLaf/ACRTf+FuSbtv/CsvH2fT7Laf/JFX933qplv9MFOjD2lyqkeR2AfFac/80w8f/wDgLaf/ACTR/wALWuP+iYeP/wDwFtP/AJJrRToKVuprNbia0M7/AIWtcf8ARL/H/wD4C2n/AMk1W1T4yJpemXWpX/w28ewWlpC888rWlphI0UszHFx2AJrbWuX+Lv8AySjxf/2Ar3/0Q9Aj1ixuY7yygu4twjnjWRNw5wwyM/nU1Z3hf/kWtL/684f/AEAVo0AFFFFABRRRQAUUUUAFeH/D9sah40X/AKm7UP5pXuFeDeB3xq3jVf8AqbL/APmlAHgnxLvNP8QQeL9YtNK+GukyW1zdQsdReVtblmjyPNjCEFWJGVHI6Z4zXrPxAubrUvgL4auJJGl1O9n0VoXP3mnaaFs/X7x/Ou6PhXwzd6nNqlz4d0ma/niMM1y9nGZZEIwVZiMkEcVbu/C1heX2hSt+6tNEcy2tlGgWLzNmxGI7bFLbQOMnPYU46JL0/AJau/r+J0AHzH61IooRakC0gEApadtpcUAMppqQimN0oAieoX61NJVWVsUAMdqiL1FNL1qESgmgC6jVOnSqcByauxCgCValXpTUWpAKAExRTqa1AFa5NEZ+X8KjvW5xSof3RPtW9RWpocNZIjRsl6pM3/EwxU0D58yqTN/xNAKeBV+b0NsYrVLG6h6Up60xD92nHrXPHczl8KHLXL/F3/klHjD/ALAV7/6IeuoWuX+Lv/JKPGH/AGAr3/0Q9BB6b4X/AORa0v8A684f/QBWjWd4X/5FrS/+vOH/ANAFaNABRRRQAUUUUAFFFFABXg3gKJpNb8anHH/CWX/80r3mvGvhjAHvvGrkf8zdqH80oQHUW0JA6Vdjj6U9I8DpUoXiqAYq08LTgtLipAZtoIp5FJQBGajepmqGSgCvMazLyYKOuKu3cm1TXHeJtZjtVILc/jQBaub1Q+Nw/MVLZs0hGM1y+iyT6lcbuSufWu80qw2qMimBPaQtgcVfij6cVJDAFHSrCx0MCFUp4WpdlBWkBAwpj1M68VBLwDTW4GTfyfvgM1MWxbk+1ZeoTf6WBnvV6Zttkx/2a7MZHkpRKw65qqRWsX3CXmqJf/icgZ71JpEm5JapCT/ifhfepylcyl6HVmkeWu0dWp+7UjdahX+GpX61yR+I55/Ah69K5f4u/wDJKPGH/YCvf/RD11C9K5f4u/8AJKPGH/YCvf8A0Q9NmZ6b4X/5FrS/+vOH/wBAFaNZ3hf/AJFrS/8Arzh/9AFaNIAooooAKKKKACvINR0wWvxe0PT/AAfruvXOqw3TXniPz9TluLaOxdXxHIjkorsxXy1UAgKT0Fev1xHhr4Z6R4e1ifU9M1nxFG9zevfXMLaizRXEzfeLgj5h0GCegAoA2/F+s6ro1tBLpXhTU/ETyOVeKynt42iGPvEzSICO3BJrzn4JS3F9YeLLy60+fTp5fFmoNJazujSQnKfKxRmUkf7JI969iry34Rjnxp/2OGo/zSmgOw8ujbU+KQimBCBRipMUjLSYEZphqQ1GaQDW61WnbAqdzgGsbXr+Kys5J5pFRVBJJOKAMTxnrcOl2DzSPjAP+eteRaZeXni3XCIi3kq3uP8AGuK+IPjW88eeOYvDOgM00St+9eEiQAe4AzX0d8LfBsGgaNCnljzSo3HBHP4mgDS8MaFHZWyDaM4/z2rpoIAo6VNFEFFTKtVYCNY6eFqTHtSgUmBEVppWpiKaw4pAVpBVK6OIzWhJWZqZ2wOaumryQM42/uP+JmFz3rYv5Nuls2f4a4y7us68E3fxetdPrkuzRGb/AGa9bO6fsqMPQ3y2PPiYR8yr4cl3wzmqgk/4qQD3pnguXzLWc571XST/AIqrb71y5AuaE35M7eIIcmNlH0O8B+7U79arA/cqxJ1FcEPjZw1P4cSRelcv8Xf+SUeMP+wFe/8Aoh66hOlcv8Xf+SUeMP8AsBXv/oh6b3MT03wv/wAi1pf/AF5w/wDoArRrO8L/APItaX/15w/+gCtGkAUUVhav4z8IaPffYdW8VaHp91/zxub+KNx/wFmBoA3aKZbzQ3ECT28sc0UgDI6MGVh6gjrT6ACiiigAry34Rf8AM6f9jhqP80r1KvLfhF/zOn/Y4aj/ADSmgO4pKKKAEpp6inetMbtSAYx61Expz9TVaZ8ZoAZdShVJPavl/wDay+KUuj2i+HtJmK3dxkSMC6lF9QelexfFjxUnhvwzeXzkjy42IAAycD3Ir5D+CXhu++KvxfOoapmS2t5ftE5+ZQTngDAI/CgZ7d+yD8Lzp+j/APCVa3CJL+9+dS+xyF7YI59/xr6chhVEAAAqHSbGGys47eFAqIoAAqDXNatdLaK38ua7vpwfs9lbjdLJ7+iqO7MQB60OSirsulSnVkoQV2Tatqem6Ra/atUvreyt9wXzZ3CICegJPAo0/VtJ1AgWGqWN0SMgQ3CuSPoDXP634b1rxTpktnrmsPplrOAsllpwByndXlYZYnpwAPY9a0fCPg/w34Vt/J0PSYLViMPNjdK/+855P06Vmp1XPb3fx/r7j0J0MDTw3vVG6t9lrG3m3b8OZPub2KWilrVnljTTWp5pGpDRXlHFY+utts5D7GtqSsDxQdunSn2NbYZXqxQpbHjb3m7xWqZP3q7jxbN5fh1j/s15LBebvHKpn/lp/WvSvH0vl+F2PtX0fGdL2NCn6Hbw7H2mYU4+ZX+HMvmadOfeo4pM+MMf7VVfhRJ5mkzn3ot2z41x/tV5HCy5qFR/3WehxdHkzSpHzPTB/BVmTtVTulW5O1ebD42eTU/hRJU6Vy/xd/5JR4w/7AV7/wCiHrqI+grl/i7/AMko8Yf9gK9/9EPTe5gem+F/+Ra0v/rzh/8AQBWjWd4X/wCRa0v/AK84f/QBWjSAg1G0jvrC4spmlWKeNo3MUhjcAjBwy4Kn3ByK8blTwro2uap4d8OfAttds9Jkjivr2C3syxkkjEh4ncSSnawJbnJPeva68A8Q6np6/G7xTBffFqbwTqgS0isYVS3jtZ4vKBBfzkKyyh2YfeyFKgcdAD0/4WaT4es9Im1Pw74Zv/DMWoOWl0y6iMHlOjMCwgyUjLdcrjcNpNdhWP4N+3f8I7b/ANoa/a6/Pls6hbwLEky7jt+VWK5AwDg4JBOB0rYoAKKKKACvLfhF/wAzp/2OGo/zSvUq8u+EP/M6f9jhqP8ANKAO4xSGnE0wmgBDUbHBqQ1BKeKAI3NUrqRVUk1Ydq5zxXftZWMkgPIFAHzd+2d4rS10y30OCQGW5YlwG5Cj2x36V6B+xV4M/sH4drq1xFi71NhMxK4O3+EdeetfLfxb1C58cfGGLTXmkZJLpLVBuPy5YA4z0r9B/CFnY+G/B9vEdlvaWVqGchQAqquScD6UXsNJyaS3LniDVJbEW9jp8K3Oq3pK20TfdUD70smOiLxn1JAHJqXQNFh0tJJnla71C4wbu8kHzzMP/QVHZRwPzNVvCNpNIs/iDUIyl/qQDBG629uOY4vbAO5v9pj6Ct41nBcz538v67ndiJqhF4em/wDE+77f4V07vXtZKUUlKK2OAO9LQKMHGccUmAh6UxqpX+u6JYZF7rGn256YkuUU/lms0+MNAfItbi5vTnH+iWU0wP4qpH61lKpBaNnZTwWIqLmjTbXozak61zvjE7dJmP8AsmpW8QzSHFr4a16Yf3mgSEf+RHB/SsDxjqOvS6PNnw39nXaeZr6PI/BA3866MFVj7eO+/ZjngK1tbL1lFfmz540663fEcJn/AJaf1r1r4nSbPCTc9v6V4bpczt8RwIyoufM6MSUHP5mvWPih/bS+FS11caf5ePuxQvnp6lv6V9Z4iVV7Glyxa93qrfmenwjgrZpS5px+Lo7/AJXRN8GJN+hTn3qS1b/iusf7VUvgUWPh64LMD83GBirNof8AivD/AL1eHwdrhqn+E146jy51VXmeq/3PrVuToKp946uSdq8un/EZ4VX+FEmToK5f4u/8ko8Yf9gK9/8ARD11CdK5f4u/8ko8Yf8AYCvf/RD03uc56b4X/wCRa0v/AK84f/QBWjWd4X/5FrS/+vOH/wBAFaNIArz7xpovjTVNWuzofiLwpfWYVR/Y2s6R5yxttHWVJAwB68qetdzqUl1Dp9xLY2y3V0kbNDC0nliRwOFLYO3J4zjivFPFV18Otc1KS+8ZfCjxXZ+IAu15oNHnadiBj5Lm1JD8cAhvyoA7X4BXE8/w3gF1p2i6Zcw397bz2ekW/k2sEkdzIjIgHBwQcsPvHnvXfV5X8DfDK6RLdXWl6f4x0HQVj8ux0vWtREqtuYs0ggJZ4cHpufJ3NlRxXqlABXzjpcRXwxoPxOEt5/wl1/4yS0uZDcSZeCTUHt2tCmceWkXIXHBTPXJr6OrlIPh34Sh8Tf8ACQx6bILsXT3qxG5kNulyww06w7vLEhBOWC55J6kmgC94x1XxBpVtbyeH/C0niGWRyssSX0Vt5S4+9mQ4PPGBXAfAq4vLrSvFdxqFg2n3cnizUGmtWlWQwtlMruXhvqK9cry34Rf8zp/2OGo/zSgDt2ppOBTiDUbKaAGO1V5GOKsGNqhkiYigCjcz7FNea/FfVmt9AuZOeFPYelel3FqWBzXEfETw9HqOizwvjlT/AA57fWgD4k+BjDVPj7pU8wz5t48vPrya+4tf1zU9dFnoegaRHJZT6j9llvr248qCZodzyRKqhnYZjKk4AOCBnrXw74Wj/wCEL+O2nBvljhvxHn7uFY4HTPrX3dL4auJIZb/Q1tLuC8cXF1pF6xWCWXH+tikA3QyHuQCpPJAOTXXho0pKUZpc3Tmvy/O1reTenfy1w9X2VWM3fTtuuzV+z1/U3TafECRC02ueHLLuRFpcsoH4tMufyFY99fXtq5hvfihYJL/zztdLhaT8EDOc/hUWmN4Fe7j0/XNHl0jUWOEtdakdlc/9M5GZo5P+Akn2Fd5ZWNnYRiOxs7e1TssMSoP0FXWrYyi7ShGPb3Yu/o7arzuzRRwS1vKX3R/WX5HAAa/c5Nhrfje+Y9H+w2dnF/5FjBx+BpR4f+Jdw37vxnLpcf8A02W3u3/IQIB+Zr0Wisvrdd7tf+AQ/wDkR+3pR+CkvVtt/nb/AMlOKm8J+L7i2CTfE7VkfHzG3021jB+nylh+dZ5+G1+zbrrxfcaic5zqFp54z/ul9v6V6LRTlipS+KMX/wBuQ/8AkSKeKrU9Kc3H0bX5HE2PhTxDpwH9n654ehPt4bRf/QZQau/Y/HYGP+Ek0J/c6PIP5T11BqOhYya05Y/+AQ/yIk5VHzTbb82zlpLfx8v3dV8MOfRtOnA/Sauf8aJ47XRphPN4XlTaclIriM/kWb+deit1rA8bru0Of/cNdWCxj9vC8I7/AMq/QyqR0PjHQGvv+FqxiVbbf5w37C2MZ5xmvdfi/wD8iefp/SvGNIiK/FgHH/LX+tez/Fxd3hE/T+lfU+KUuajRt/IevwRpm9H/ABFD4D/8i3P9asWn/I/f8CqH4Erjw7P9asWo/wCK8/4FXy3Bn+61P8J6HHn/ACO63qepnrH9auydBVL/AJ51dk7V5dP+Izwav8KBLH92uY+Lv/JKPGH/AGAr3/0Q9dQnSuX+Lv8AySjxh/2Ar3/0Q9N7nOem+F/+Ra0v/rzh/wDQBWjWd4X/AORa0v8A684f/QBWjSAKw4/Fvhxta1XRn1a2gv8ASY1mvYJ28to4mXcJfmxmPH8QyAQQTkVuV5Z8SfhDF8R/Ecl/4p1by7Oyj2aLBZQIrwOQC0kzsD5uWHEZ+TA5BJyADvvCniDS/FGiQ61os73Gnzs4hmMbIJQrFdy7gCVJBIboRgjg1q1keDYNdtfDtra+JJ7C41KHdG81lEYopVDEIwQ/cJXaSoJAOQOMVr0AFFFFABXl/wAIOnjT/scNR/mleoV5f8If+Z0/7HDUf5pQB3JAppxS9qaaAEJGOlRSMB2qQrwajkHyUAVJixHFYWuWslxHJH2I9a6NsbQKqzgHdTQHwL+034SvPDvi0aorMqXRyjrJllYfQDFfXn7Nni8eLPhppl87A3CRCObgj5gPck1g/tA+FofE3gu7snjLSBS0Zy3DDkHjrzXhP7HPjJvCvjW+8I6pJ5EV22YhJtTEgPI55JPp7UMD7jvLS01Czezv7WC7tpBh4Zow6N9QeK5z/hDjpx3eFdcv9D9LXP2mzPt5Umdo/wBxlrorWZZIwykEEetWM1vRxVWiuWL07br5p6P7hOKZy39reMNL41bw7Dq0I63OjTfPj1MEpB/BXarOmeM/DeoXIs11JbS9PH2S+RrWfPoEkAJ/DNb9VtT0+w1S2NrqdjbXtuesdxEsi/kwNbe2oVP4lOz7xdvwd18lyis1syYXFv8AajaefH9oEYkMW4b9hON2OuMjrUtePeM/grLq3iax1jw74uuvCy6eD9khsonfyycbiC0mADgfKoA9Qa9P8O2uqWWkQ2us6qmq3kYw92tsIDJ7lASAfp+VaYzC4SnShUoV+dveLi01+cX8n9+4ouTdmjQamGnGmmvMZshjdaxfFy7tGn/3TW01ZXiNd2lzD/ZNb4V2rRfmKpsfJFlbbPigH/6af1r1r4opv8KMPb+lcH9j2fEQPt/j9/WvR/iDH5nhphjt/SvrPEKr7WhR/wAJ6PCMvZ5pSf8AeMj4JJt0Cce9S26/8V1n/aqb4QxbNFuBjvToUx41z/tV4HCL5cPUX91nfxtLmzirLzPR8cpVyToKqj/lnVuTtXmU/wCIzxav8KJKnQVy/wAXf+SUeMP+wFe/+iHrqI+grl/i7/ySjxh/2Ar3/wBEPTe5znpvhf8A5FrS/wDrzh/9AFaNZ3hf/kWtL/684f8A0AVo0gCiiigAooooAKKKYs0LStCsqGRRlkDDI+ooAfXl/wAIunjT/scNR/mleoV5d8Iv+Z0/7HDUf5pQB3BNIeTilpO+aAGd6aetPNIRxQBA9V5VzmrbConFAHPa5YLdW7xsoIIxyK+K/j/4Q1DwT41h8UaUrwp5vmB02ptYH2Oea+65kBBrhfiX4SsvEmiT2d1CrblODxkH64NUBT/Z4+I1r428JQzeYPtcI2TKCxw31I5r1qN9wr4J8KjWvg/8SyquzaZcsF2gs+P5CvtDwf4it9Z0yK6hfIdQccf41IHVUVCkgIp+6gB+aSm7qTNA0OpGpM0hpMaGmqOsLusZB7GrzHmquoDdbuPatKLtNMUtj5/vLLb40Em3+Kuy8YQ79Ace1UNUtMeJA+P4q3fEEe/R3X2r3uKavtsPT9DryKXs8dTl5mJ8MYvL0ydfemJH/wAVjn/arS8BxbLKYVAI8eKgfevO4afLSmv7rO3imXPmM5HbjqlWpO1VwPuVZk6ivPh8bPNqfw4kidK5f4u/8ko8Yf8AYCvf/RD11CdK5f4u/wDJKPGH/YCvf/RD03uYHpvhf/kWtL/684f/AEAVo1neF/8AkWtL/wCvOH/0AVo0gCiiigArM8T6jqGl6S95pmg3mu3IdVFnaywxyMCeTuldFwOvWtOigDitI8XeK7zVLa1u/hb4h063lkCyXc1/YMkK/wB5gk7MQPYE+1cZJ4Y8M6l8X9L/AOEE0W2sLnQdRe88Q65apt3s6MDZM/WZ3LKzgkhAozyQK9orh9I+Enw70jXY9c03w1DbahHcNdJKk8vEpJJbbv2kkk9qANzxff8AiawtoH8M+HbTW5nciaO41L7II1xwwPlvu54xgV5/8C5r6fS/Fc2p2cdjev4s1Az28c/nLE2UyofC7h74H0r1yvJ/hPKFl8aL3/4S/Uf5pQB39JmoPOoMlAEpNMLVGX96QtQA5jUbUE00mgBj9KpXcYZSKvN0qCQZFMDyz4peC7XXrBt0IaQcg/Mf5GuL+HF/qHhO+On3G/yM4GVCgfnXu99AsiEEA1wviXw7DNJ5yRqrjuFUUAd3ourx3cKsrg5HqK2Y5gw615V4cmuLJxEzNgf7Vdzp97vUfN/OkB0IkzS7veqMU2RU6vQBYDUpOagDU7dQMeTVe5+ZGFSE1HJyDTjuDPPtYtv+JuGx3q9qUe/TnXHarGrwA3ob3p9zHutHHtXo5nU9pRj6GuBfLiIvzMnwnFstphiqrR/8VKD71raDHtilFU3j/wCJ+D71lkj5Yz9DrzyXPimzplH3Knk61Gv8NSv1rih8bOOb9yI9Olcv8Xf+SUeMP+wFe/8Aoh66helcv8Xf+SUeMP8AsBXv/oh6b3Mj03wv/wAi1pf/AF5w/wDoArRrO8L/APItaX/15w/+gCtGkAUUUUAFFFFABRRRQAV4T8Prww6341izx/wll+f1Svdq+fvBkZOt+NXH/Q2X/wDNKAPSYLrcvWrCS5rCtHIAzWlDJwKAL4enA1WRqlDUAS0U0GlzQAHpUbCnE000AV5lyKzLyAMDxWs44qtMuaAObmswH3Yqe03Ia0JoutQiPB6UAXraU4q9HJWXDxVyJqALytTw1VkapVNAEuaaxpKaaAMfVI8zA0x0zCw9quX65bNRbfkP0rory5qSKou1RMo6Wm1ZKoyR/wDE5B961rNNvmVRkT/iag+9Vlr5VL0OjMZc1a5soOVqVutMQdKe3WuWPxGMvhQ5elcv8Xf+SUeMP+wFe/8Aoh66ha5f4u/8ko8Yf9gK9/8ARD0MzPTfC/8AyLWl/wDXnD/6AK0azvC//ItaX/15w/8AoArRoAKKKKACiiigAooqKS6to7mK2kuIUnm3eVGzgNJgZO0dTgdcUAS14V4Ej3aj41P/AFNuofzSvda8S+Hq5vfGv/Y3ah/NKAOijTBq3F0FMC1IooAnjNTKagTrUqmgCUGnZqMU4GgBc0hozSE0ANbpUL1K3So26UAV3WoSlWWFMIoAjRamTpTBUi0ASoamU5FQLUi0AS5ozTBS0AQXQzUKj5T9KsT9KiStJO8Bx+IggXBeqUi/8TAGtJR96qbr/pgq8G7X9DXEu8zQQcCnHrSJ0FK3U1jHciWyFWuX+Lv/ACSjxh/2Ar3/ANEPXULXL/F3/klHjD/sBXv/AKIekQem+F/+Ra0v/rzh/wDQBWjWd4X/AORa0v8A684f/QBWjQAUUUUAFZfim+1fTtIe60TQ21u8DqFtFuktywJ5O9+OBzjvWpRQBw+j+J/H11qttb6h8MZdPtJJAs10dbtpfJXu2xeW+grx5vEcl/8AHXwV4j1zw54rtdVm1i9tIIZ9FuFS1s/ss0caIxXDksfNkZcgA8/Kma+maguLO0uLm2up7WGWe1Zmt5HQFoiylWKnqCVJBx2JFAGT4wXxe1tb/wDCIT6FDPvPnnVYZZEKY42+WykHPrXmOh+AfixpMmqyQaz4HkOp6lNqMvmWV18skuNyriT7oxxnmva6KAPCvHsfxZ8I+DdV8TXN34GuodOt2neGOzu1ZwOwJlwK3R4a+MA/5ingL/wCu/8A47XTQeMPh540urnwjHrGl6u9wkkclm3zJcKhxIFJG2QKeu0nHetDSvHHhLVPEUvh/T9es7jU4mkVoEY5LJ99VPRiv8QUkjvigDih4c+MI/5ingL/AMArz/47Tv8AhHvjF/0E/AP/AIBXn/x2vVaKAPKxoHxi/wCgn4B/8Arz/wCO0f2D8Yv+gn4B/wDAK8/+O16pSOyojO7BVUZJJwAPWgDxDx7N8W/CPhS88Q3N14GuorUxAxR2l2rNvkWMcmXsXz+Fbv8AYPxi/wCgn4B/8Arz/wCO1v2njT4ceOI7rQ4da0nV4xEbiW3c5SSKNgTINww6qwHzLkAgVe8K/EDwb4o1F9O0DxDZX12sPn+ShIZos48xQQNy5/iGRQByJ8P/ABiP/MT8A/8AgFef/Hab/wAI98Yf+gn4B/8AAK8/+O16tRQB5QfDfxg/6CngH/wCu/8A47Sf8I38YP8AoKeAv/AK7/8AjtesVHczw21vLc3EqQwxIXkkdgqooGSST0AHegDw7xh/wtjw2ukNcXXga4/tPVbfTU2Wd2NjSkgOcy8gY6Vu/wDCN/GD/oKeAv8AwCu//jtdVoninwD4+uUtNN1PTtZnsHjv44iDujIPyToGAyM5w4yPetuz8QaLeeIb7w/a6lbzarp8ccl3ao2XhV/uFh2zigDzweHfjCP+Yp4B/wDAK8/+O0o8P/GL/oJ+Af8AwCvP/jteq0UAeVjQPjF/0E/AP/gFef8Ax2j+wfjF/wBBPwD/AOAV5/8AHa9UqvqV7Z6bp9xqGoXUNraW8bSzTSuFSNAMliTwABQB4t4sb4taDdaFbz3XgWY6zqiabGUs7seUzRSybzmXkYiIx7itoeHPjCP+Yp4B/wDAK8/+O11eh+JvAvjlxJpuo6fqsmkypeAMpD2zFWCTAMAQCpcBuhBODVvwt428K+KLua18P61b6hJCm9vKDbSucblYjDLnjKkincDif+Eb+MHP/E08Bf8AgFd//HaiPhX4vGTzP7U8BZ/68rv/AOO165RRFuOw229zylfDvxhH/MU8A/8AgFef/HaD4d+MJ/5ifgH/AMArz/47Xq1VNa1TTtF0q51XVr2CxsbWMyT3E7hEjUdyTSFc8Z8RN8WtE1rw7pct14GmfXL97KJ1s7sCJlt5Z9x/e8jEJHHcirfiXwR8W9e8OanodzrHgWKDUbOW0keOyu9yrIhQkZlxkA8Zrt7TxZ8P/EdlJr6atplzD4ekNxJcT/IbBjGy7yHAKZjZxkjkE4rQ8JeMvC/iw3K+HtZt797baZ41yrxhvukqwBwcHBxg44oA1tJtWstKtLNmDmCBIiw7lVAz+lWaKKACiiigAooooAKKKKACo7ptttK3lGXCE7B1bjp+NSUUAfLPwhull1n4ZxRa5a6qAt8LXw/DABL4aLQyfNIw+dggzCfNAyXBGTWx4LurS68MfCXwpp8kf/CUaPrZfVbVVxPaiKOcXTyr1QOz9TgNvGM5r6KSCGOV5UhjWR/vMFALfU96VYYVlaZYkWRhhnCjJ+poAfRRRQAVneKGVPDOqO1m98q2cxNsmd042H5Bjuen41o0UAfMvwavrePxX4A+0eJrPxLbw+GrpVtbeAJ/wjkQjiYrKV5YYUQ/vcNlc45au0+H3ijw78SfibZ+K4NW0+GDS7e5tNB04SqLu4V9vnXMifeVCEARDzjLHBIA9ijggjZ2jhjRnOXKqAW+vrQkEKNuSGNW9QoBoAkooooAK5n4rSLF8MfE8j6XLqyjSbndZRZ33A8tsoMc8+3NdNRQB83fDi/1KHxbbyaNr9j8QtYg8ESDT3t40gTT2DRlLaQqdv7xtoy5DjyzwMmtb4KL4g034v3VhqvgzVdOuZ/D8MupX11d2sjTXBnmdpm8qRs72JUKM7QoBAAFe7wwQw7vJhjj3HLbFAyfU4p+0bt2BnGM4oAWiiigArh/j40S/BrxUZtKfVYzp0ga2Xdls8bvl5wv3jjstdxRQB8u3n9p6rF8QLLSvE0HjzV38CBIdWsIVjEQDP8A6HtiO0s+Sw53dsdK7j4OeIribxrp+g6P4wPi3Q5PD/2q7YQQomlzq0SRRJ5SLsVlMn7pssvl9a9mgghgUrBDHEpOSEUAE/hSxQww7vKiSPccttUDJ9TQA+iiigArzz9o540+DmtedamZGa3Bf5sWx8+PFw23krGcSEd9mDxmvQ6CAwKsAQeoNAHy7rN7HPonxZNxqUPj6RtHsFl1uziEUQUu6iEiHK/ucmYlSTg4PQCu3+C90bj4ueIjL4ot/G050Sy3a7awpFFEBJLi1Kxkpu+YyZHzYOD0Fezwwwwx+XDDHGn91VAH5UQQwwKVghjiUnJCKAM/hQBJRRRQAUUUUAFFFFABRRRQAUUUUAFFFFABRRRQAUUUUAFFFFABVHXm1ZdLlbRFsWvhjyxeuyw4yN24qCemccdavVz/AMRPDc3i7wffeHYtZu9HF6qpJc2oBk2bgWTnswBU98E0AYPwi8YeIvGD6xc6jpumJpFpcC3sNRsZpGjvnXIlZA6gmNW+UP0YhscDNNtL2fWPj1qFk1xKtl4c0SFlgDEK9xdu5MjDvtSEKM9Nzetb3gjQNT8PWf2G71yO/s4okitII9Pitkt0UYwoTtjAx2xXN+OtD1/TfE2s+LvDNr9rkv8Aw3NZXFuhAkNzCHe1dQfvZMjoRn+6fWgCGL4mXk3wx0vxbFpNubnV9Yj0+wtTOdsiSXnko+7HUxgyYH0rM8V/FDxVYx+NtU0fw5pdxonhG6WGae6vHjlvCsSPKkShSAy7wAScE4Hriv4U+D3iC08P+DNP1Hx7dva+GZ7W7tbD+z4dqtHGVaN26v8Aeba3G3rgnmuruPhpYXHgrVPC8up3TwarrD6peylFLSF7kTtFj+6QAnrtoAr6P4v8S3HxDsvCviLQNPtLPWNIuNQtvIunkngWN41Mc42hckTDlTgEEZPWp/gZqN3c+Er7SL64lup/D+r3ej/aJW3PKkMn7tiT1PlsgJ7kE1uTeG408dTeNFlmnvF0n+zobXICBfMMhIPZmO0Z9FFVfhT4bu/DPhFbfVGjfVr66n1HUmjOV+0TyGR1B7hchAe4UUAdXRRRQAUUUUAFFFFABRRRQAUUUUAFFFFABRRRQAUUUUAFFFFABRRRQAUUUUAFFFFABRRRQAUUUUAFFFFABRRRQAUUUUAFFFFABRRRQAUUUUAFFFFABRRRQAUUUUAFFFFAH//Z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0" name="AutoShape 6" descr="data:image/jpg;base64,%20/9j/4AAQSkZJRgABAQEAYABgAAD/2wBDAAUDBAQEAwUEBAQFBQUGBwwIBwcHBw8LCwkMEQ8SEhEPERETFhwXExQaFRERGCEYGh0dHx8fExciJCIeJBweHx7/2wBDAQUFBQcGBw4ICA4eFBEUHh4eHh4eHh4eHh4eHh4eHh4eHh4eHh4eHh4eHh4eHh4eHh4eHh4eHh4eHh4eHh4eHh7/wAARCAEPAR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vDH+IVxrXxo8J3Nh4ot7fwzPqN7pkdjHcJ/pvl2spNxIM5wZlVIxx90n+IV7nXF3vwt8B3HiPR9eTwzpNrd6VcvcxfZ7GFBLIyMuZMLlsFtw54YA9qANjxfr9xoFtBNb+Gdc14yuUMelxxM0Yxnc3mSIMduCa4iw+NEN812tn8OfHcxs7l7S422tp+7mTG5D/pHUZHTivU68T+HZ/wBN8a/9jdqH80oA6L/hbM3/AETHx9/4C2n/AMkUf8LYm/6Jj4//APAW0/8AkimyatpcV+mnyanYx3j/AHLdrhBK30UnJ/KqPiLxD/YWr6Hb3VupsdUujZNc78GGdlJiBGOQxVlzng7fWgDRHxXn/wCiYeP/APwFtP8A5Jpf+FrXH/RL/H//AIC2n/yTWglSKKAMv/hatz/0S/x//wCAtp/8k0f8LUuf+iX+P/8AwFtP/kmtcUuKAMf/AIWpc/8ARL/H/wD4C2n/AMk0f8LUuf8Aol/j/wD8BbT/AOSa2MUlAGR/wtW4/wCiX+P/APwFtP8A5JpP+FrXH/RMPH//AIC2n/yTWq1RvQBm/wDC2Jv+iY+P/wDwFtP/AJIo/wCFsTf9Ex8ff+Atp/8AJFXWNMz70AVf+FsTf9Ex8ff+Atp/8kUf8LYm/wCiYeP/APwFtP8A5Iq2DT16UAUv+FrT/wDRMPH/AP4C2n/yTS/8LWuP+iX+P/8AwFtP/kmtFelPWgDL/wCFqXP/AES/x/8A+Atp/wDJNH/C1Ln/AKJf4/8A/AW0/wDkmtaloAyD8Vrgdfhf4/8A/AW0/wDkmkHxWn/6Jh4//wDAW0/+Sa0pjxSIePwq3G0bgtzN/wCFsTf9Ex8f/wDgLaf/ACRTf+FuSbtv/CsvH2fT7Laf/JFX933qplv9MFOjD2lyqkeR2AfFac/80w8f/wDgLaf/ACTR/wALWuP+iYeP/wDwFtP/AJJrRToKVuprNbia0M7/AIWtcf8ARL/H/wD4C2n/AMk1W1T4yJpemXWpX/w28ewWlpC888rWlphI0UszHFx2AJrbWuX+Lv8AySjxf/2Ar3/0Q9Aj1ixuY7yygu4twjnjWRNw5wwyM/nU1Z3hf/kWtL/684f/AEAVo0AFFFFABRRRQAUUUUAFeH/D9sah40X/AKm7UP5pXuFeDeB3xq3jVf8AqbL/APmlAHgnxLvNP8QQeL9YtNK+GukyW1zdQsdReVtblmjyPNjCEFWJGVHI6Z4zXrPxAubrUvgL4auJJGl1O9n0VoXP3mnaaFs/X7x/Ou6PhXwzd6nNqlz4d0ma/niMM1y9nGZZEIwVZiMkEcVbu/C1heX2hSt+6tNEcy2tlGgWLzNmxGI7bFLbQOMnPYU46JL0/AJau/r+J0AHzH61IooRakC0gEApadtpcUAMppqQimN0oAieoX61NJVWVsUAMdqiL1FNL1qESgmgC6jVOnSqcByauxCgCValXpTUWpAKAExRTqa1AFa5NEZ+X8KjvW5xSof3RPtW9RWpocNZIjRsl6pM3/EwxU0D58yqTN/xNAKeBV+b0NsYrVLG6h6Up60xD92nHrXPHczl8KHLXL/F3/klHjD/ALAV7/6IeuoWuX+Lv/JKPGH/AGAr3/0Q9BB6b4X/AORa0v8A684f/QBWjWd4X/5FrS/+vOH/ANAFaNABRRRQAUUUUAFFFFABXg3gKJpNb8anHH/CWX/80r3mvGvhjAHvvGrkf8zdqH80oQHUW0JA6Vdjj6U9I8DpUoXiqAYq08LTgtLipAZtoIp5FJQBGajepmqGSgCvMazLyYKOuKu3cm1TXHeJtZjtVILc/jQBaub1Q+Nw/MVLZs0hGM1y+iyT6lcbuSufWu80qw2qMimBPaQtgcVfij6cVJDAFHSrCx0MCFUp4WpdlBWkBAwpj1M68VBLwDTW4GTfyfvgM1MWxbk+1ZeoTf6WBnvV6Zttkx/2a7MZHkpRKw65qqRWsX3CXmqJf/icgZ71JpEm5JapCT/ifhfepylcyl6HVmkeWu0dWp+7UjdahX+GpX61yR+I55/Ah69K5f4u/wDJKPGH/YCvf/RD11C9K5f4u/8AJKPGH/YCvf8A0Q9NmZ6b4X/5FrS/+vOH/wBAFaNZ3hf/AJFrS/8Arzh/9AFaNIAooooAKKKKACvINR0wWvxe0PT/AAfruvXOqw3TXniPz9TluLaOxdXxHIjkorsxXy1UAgKT0Fev1xHhr4Z6R4e1ifU9M1nxFG9zevfXMLaizRXEzfeLgj5h0GCegAoA2/F+s6ro1tBLpXhTU/ETyOVeKynt42iGPvEzSICO3BJrzn4JS3F9YeLLy60+fTp5fFmoNJazujSQnKfKxRmUkf7JI969iry34Rjnxp/2OGo/zSmgOw8ujbU+KQimBCBRipMUjLSYEZphqQ1GaQDW61WnbAqdzgGsbXr+Kys5J5pFRVBJJOKAMTxnrcOl2DzSPjAP+eteRaZeXni3XCIi3kq3uP8AGuK+IPjW88eeOYvDOgM00St+9eEiQAe4AzX0d8LfBsGgaNCnljzSo3HBHP4mgDS8MaFHZWyDaM4/z2rpoIAo6VNFEFFTKtVYCNY6eFqTHtSgUmBEVppWpiKaw4pAVpBVK6OIzWhJWZqZ2wOaumryQM42/uP+JmFz3rYv5Nuls2f4a4y7us68E3fxetdPrkuzRGb/AGa9bO6fsqMPQ3y2PPiYR8yr4cl3wzmqgk/4qQD3pnguXzLWc571XST/AIqrb71y5AuaE35M7eIIcmNlH0O8B+7U79arA/cqxJ1FcEPjZw1P4cSRelcv8Xf+SUeMP+wFe/8Aoh66hOlcv8Xf+SUeMP8AsBXv/oh6b3MT03wv/wAi1pf/AF5w/wDoArRrO8L/APItaX/15w/+gCtGkAUUVhav4z8IaPffYdW8VaHp91/zxub+KNx/wFmBoA3aKZbzQ3ECT28sc0UgDI6MGVh6gjrT6ACiiigAry34Rf8AM6f9jhqP80r1KvLfhF/zOn/Y4aj/ADSmgO4pKKKAEpp6inetMbtSAYx61Expz9TVaZ8ZoAZdShVJPavl/wDay+KUuj2i+HtJmK3dxkSMC6lF9QelexfFjxUnhvwzeXzkjy42IAAycD3Ir5D+CXhu++KvxfOoapmS2t5ftE5+ZQTngDAI/CgZ7d+yD8Lzp+j/APCVa3CJL+9+dS+xyF7YI59/xr6chhVEAAAqHSbGGys47eFAqIoAAqDXNatdLaK38ua7vpwfs9lbjdLJ7+iqO7MQB60OSirsulSnVkoQV2Tatqem6Ra/atUvreyt9wXzZ3CICegJPAo0/VtJ1AgWGqWN0SMgQ3CuSPoDXP634b1rxTpktnrmsPplrOAsllpwByndXlYZYnpwAPY9a0fCPg/w34Vt/J0PSYLViMPNjdK/+855P06Vmp1XPb3fx/r7j0J0MDTw3vVG6t9lrG3m3b8OZPub2KWilrVnljTTWp5pGpDRXlHFY+utts5D7GtqSsDxQdunSn2NbYZXqxQpbHjb3m7xWqZP3q7jxbN5fh1j/s15LBebvHKpn/lp/WvSvH0vl+F2PtX0fGdL2NCn6Hbw7H2mYU4+ZX+HMvmadOfeo4pM+MMf7VVfhRJ5mkzn3ot2z41x/tV5HCy5qFR/3WehxdHkzSpHzPTB/BVmTtVTulW5O1ebD42eTU/hRJU6Vy/xd/5JR4w/7AV7/wCiHrqI+grl/i7/AMko8Yf9gK9/9EPTe5gem+F/+Ra0v/rzh/8AQBWjWd4X/wCRa0v/AK84f/QBWjSAg1G0jvrC4spmlWKeNo3MUhjcAjBwy4Kn3ByK8blTwro2uap4d8OfAttds9Jkjivr2C3syxkkjEh4ncSSnawJbnJPeva68A8Q6np6/G7xTBffFqbwTqgS0isYVS3jtZ4vKBBfzkKyyh2YfeyFKgcdAD0/4WaT4es9Im1Pw74Zv/DMWoOWl0y6iMHlOjMCwgyUjLdcrjcNpNdhWP4N+3f8I7b/ANoa/a6/Pls6hbwLEky7jt+VWK5AwDg4JBOB0rYoAKKKKACvLfhF/wAzp/2OGo/zSvUq8u+EP/M6f9jhqP8ANKAO4xSGnE0wmgBDUbHBqQ1BKeKAI3NUrqRVUk1Ydq5zxXftZWMkgPIFAHzd+2d4rS10y30OCQGW5YlwG5Cj2x36V6B+xV4M/sH4drq1xFi71NhMxK4O3+EdeetfLfxb1C58cfGGLTXmkZJLpLVBuPy5YA4z0r9B/CFnY+G/B9vEdlvaWVqGchQAqquScD6UXsNJyaS3LniDVJbEW9jp8K3Oq3pK20TfdUD70smOiLxn1JAHJqXQNFh0tJJnla71C4wbu8kHzzMP/QVHZRwPzNVvCNpNIs/iDUIyl/qQDBG629uOY4vbAO5v9pj6Ct41nBcz538v67ndiJqhF4em/wDE+77f4V07vXtZKUUlKK2OAO9LQKMHGccUmAh6UxqpX+u6JYZF7rGn256YkuUU/lms0+MNAfItbi5vTnH+iWU0wP4qpH61lKpBaNnZTwWIqLmjTbXozak61zvjE7dJmP8AsmpW8QzSHFr4a16Yf3mgSEf+RHB/SsDxjqOvS6PNnw39nXaeZr6PI/BA3866MFVj7eO+/ZjngK1tbL1lFfmz540663fEcJn/AJaf1r1r4nSbPCTc9v6V4bpczt8RwIyoufM6MSUHP5mvWPih/bS+FS11caf5ePuxQvnp6lv6V9Z4iVV7Glyxa93qrfmenwjgrZpS5px+Lo7/AJXRN8GJN+hTn3qS1b/iusf7VUvgUWPh64LMD83GBirNof8AivD/AL1eHwdrhqn+E146jy51VXmeq/3PrVuToKp946uSdq8un/EZ4VX+FEmToK5f4u/8ko8Yf9gK9/8ARD11CdK5f4u/8ko8Yf8AYCvf/RD03uc56b4X/wCRa0v/AK84f/QBWjWd4X/5FrS/+vOH/wBAFaNIArz7xpovjTVNWuzofiLwpfWYVR/Y2s6R5yxttHWVJAwB68qetdzqUl1Dp9xLY2y3V0kbNDC0nliRwOFLYO3J4zjivFPFV18Otc1KS+8ZfCjxXZ+IAu15oNHnadiBj5Lm1JD8cAhvyoA7X4BXE8/w3gF1p2i6Zcw397bz2ekW/k2sEkdzIjIgHBwQcsPvHnvXfV5X8DfDK6RLdXWl6f4x0HQVj8ux0vWtREqtuYs0ggJZ4cHpufJ3NlRxXqlABXzjpcRXwxoPxOEt5/wl1/4yS0uZDcSZeCTUHt2tCmceWkXIXHBTPXJr6OrlIPh34Sh8Tf8ACQx6bILsXT3qxG5kNulyww06w7vLEhBOWC55J6kmgC94x1XxBpVtbyeH/C0niGWRyssSX0Vt5S4+9mQ4PPGBXAfAq4vLrSvFdxqFg2n3cnizUGmtWlWQwtlMruXhvqK9cry34Rf8zp/2OGo/zSgDt2ppOBTiDUbKaAGO1V5GOKsGNqhkiYigCjcz7FNea/FfVmt9AuZOeFPYelel3FqWBzXEfETw9HqOizwvjlT/AA57fWgD4k+BjDVPj7pU8wz5t48vPrya+4tf1zU9dFnoegaRHJZT6j9llvr248qCZodzyRKqhnYZjKk4AOCBnrXw74Wj/wCEL+O2nBvljhvxHn7uFY4HTPrX3dL4auJIZb/Q1tLuC8cXF1pF6xWCWXH+tikA3QyHuQCpPJAOTXXho0pKUZpc3Tmvy/O1reTenfy1w9X2VWM3fTtuuzV+z1/U3TafECRC02ueHLLuRFpcsoH4tMufyFY99fXtq5hvfihYJL/zztdLhaT8EDOc/hUWmN4Fe7j0/XNHl0jUWOEtdakdlc/9M5GZo5P+Akn2Fd5ZWNnYRiOxs7e1TssMSoP0FXWrYyi7ShGPb3Yu/o7arzuzRRwS1vKX3R/WX5HAAa/c5Nhrfje+Y9H+w2dnF/5FjBx+BpR4f+Jdw37vxnLpcf8A02W3u3/IQIB+Zr0Wisvrdd7tf+AQ/wDkR+3pR+CkvVtt/nb/AMlOKm8J+L7i2CTfE7VkfHzG3021jB+nylh+dZ5+G1+zbrrxfcaic5zqFp54z/ul9v6V6LRTlipS+KMX/wBuQ/8AkSKeKrU9Kc3H0bX5HE2PhTxDpwH9n654ehPt4bRf/QZQau/Y/HYGP+Ek0J/c6PIP5T11BqOhYya05Y/+AQ/yIk5VHzTbb82zlpLfx8v3dV8MOfRtOnA/Sauf8aJ47XRphPN4XlTaclIriM/kWb+deit1rA8bru0Of/cNdWCxj9vC8I7/AMq/QyqR0PjHQGvv+FqxiVbbf5w37C2MZ5xmvdfi/wD8iefp/SvGNIiK/FgHH/LX+tez/Fxd3hE/T+lfU+KUuajRt/IevwRpm9H/ABFD4D/8i3P9asWn/I/f8CqH4Erjw7P9asWo/wCK8/4FXy3Bn+61P8J6HHn/ACO63qepnrH9auydBVL/AJ51dk7V5dP+Izwav8KBLH92uY+Lv/JKPGH/AGAr3/0Q9dQnSuX+Lv8AySjxh/2Ar3/0Q9N7nOem+F/+Ra0v/rzh/wDQBWjWd4X/AORa0v8A684f/QBWjSAKw4/Fvhxta1XRn1a2gv8ASY1mvYJ28to4mXcJfmxmPH8QyAQQTkVuV5Z8SfhDF8R/Ecl/4p1by7Oyj2aLBZQIrwOQC0kzsD5uWHEZ+TA5BJyADvvCniDS/FGiQ61os73Gnzs4hmMbIJQrFdy7gCVJBIboRgjg1q1keDYNdtfDtra+JJ7C41KHdG81lEYopVDEIwQ/cJXaSoJAOQOMVr0AFFFFABXl/wAIOnjT/scNR/mleoV5f8If+Z0/7HDUf5pQB3JAppxS9qaaAEJGOlRSMB2qQrwajkHyUAVJixHFYWuWslxHJH2I9a6NsbQKqzgHdTQHwL+034SvPDvi0aorMqXRyjrJllYfQDFfXn7Nni8eLPhppl87A3CRCObgj5gPck1g/tA+FofE3gu7snjLSBS0Zy3DDkHjrzXhP7HPjJvCvjW+8I6pJ5EV22YhJtTEgPI55JPp7UMD7jvLS01Czezv7WC7tpBh4Zow6N9QeK5z/hDjpx3eFdcv9D9LXP2mzPt5Umdo/wBxlrorWZZIwykEEetWM1vRxVWiuWL07br5p6P7hOKZy39reMNL41bw7Dq0I63OjTfPj1MEpB/BXarOmeM/DeoXIs11JbS9PH2S+RrWfPoEkAJ/DNb9VtT0+w1S2NrqdjbXtuesdxEsi/kwNbe2oVP4lOz7xdvwd18lyis1syYXFv8AajaefH9oEYkMW4b9hON2OuMjrUtePeM/grLq3iax1jw74uuvCy6eD9khsonfyycbiC0mADgfKoA9Qa9P8O2uqWWkQ2us6qmq3kYw92tsIDJ7lASAfp+VaYzC4SnShUoV+dveLi01+cX8n9+4ouTdmjQamGnGmmvMZshjdaxfFy7tGn/3TW01ZXiNd2lzD/ZNb4V2rRfmKpsfJFlbbPigH/6af1r1r4opv8KMPb+lcH9j2fEQPt/j9/WvR/iDH5nhphjt/SvrPEKr7WhR/wAJ6PCMvZ5pSf8AeMj4JJt0Cce9S26/8V1n/aqb4QxbNFuBjvToUx41z/tV4HCL5cPUX91nfxtLmzirLzPR8cpVyToKqj/lnVuTtXmU/wCIzxav8KJKnQVy/wAXf+SUeMP+wFe/+iHrqI+grl/i7/ySjxh/2Ar3/wBEPTe5znpvhf8A5FrS/wDrzh/9AFaNZ3hf/kWtL/684f8A0AVo0gCiiigAooooAKKKYs0LStCsqGRRlkDDI+ooAfXl/wAIunjT/scNR/mleoV5d8Iv+Z0/7HDUf5pQB3BNIeTilpO+aAGd6aetPNIRxQBA9V5VzmrbConFAHPa5YLdW7xsoIIxyK+K/j/4Q1DwT41h8UaUrwp5vmB02ptYH2Oea+65kBBrhfiX4SsvEmiT2d1CrblODxkH64NUBT/Z4+I1r428JQzeYPtcI2TKCxw31I5r1qN9wr4J8KjWvg/8SyquzaZcsF2gs+P5CvtDwf4it9Z0yK6hfIdQccf41IHVUVCkgIp+6gB+aSm7qTNA0OpGpM0hpMaGmqOsLusZB7GrzHmquoDdbuPatKLtNMUtj5/vLLb40Em3+Kuy8YQ79Ace1UNUtMeJA+P4q3fEEe/R3X2r3uKavtsPT9DryKXs8dTl5mJ8MYvL0ydfemJH/wAVjn/arS8BxbLKYVAI8eKgfevO4afLSmv7rO3imXPmM5HbjqlWpO1VwPuVZk6ivPh8bPNqfw4kidK5f4u/8ko8Yf8AYCvf/RD11CdK5f4u/wDJKPGH/YCvf/RD03uYHpvhf/kWtL/684f/AEAVo1neF/8AkWtL/wCvOH/0AVo0gCiiigArM8T6jqGl6S95pmg3mu3IdVFnaywxyMCeTuldFwOvWtOigDitI8XeK7zVLa1u/hb4h063lkCyXc1/YMkK/wB5gk7MQPYE+1cZJ4Y8M6l8X9L/AOEE0W2sLnQdRe88Q65apt3s6MDZM/WZ3LKzgkhAozyQK9orh9I+Enw70jXY9c03w1DbahHcNdJKk8vEpJJbbv2kkk9qANzxff8AiawtoH8M+HbTW5nciaO41L7II1xwwPlvu54xgV5/8C5r6fS/Fc2p2cdjev4s1Az28c/nLE2UyofC7h74H0r1yvJ/hPKFl8aL3/4S/Uf5pQB39JmoPOoMlAEpNMLVGX96QtQA5jUbUE00mgBj9KpXcYZSKvN0qCQZFMDyz4peC7XXrBt0IaQcg/Mf5GuL+HF/qHhO+On3G/yM4GVCgfnXu99AsiEEA1wviXw7DNJ5yRqrjuFUUAd3ourx3cKsrg5HqK2Y5gw615V4cmuLJxEzNgf7Vdzp97vUfN/OkB0IkzS7veqMU2RU6vQBYDUpOagDU7dQMeTVe5+ZGFSE1HJyDTjuDPPtYtv+JuGx3q9qUe/TnXHarGrwA3ob3p9zHutHHtXo5nU9pRj6GuBfLiIvzMnwnFstphiqrR/8VKD71raDHtilFU3j/wCJ+D71lkj5Yz9DrzyXPimzplH3Knk61Gv8NSv1rih8bOOb9yI9Olcv8Xf+SUeMP+wFe/8Aoh66helcv8Xf+SUeMP8AsBXv/oh6b3Mj03wv/wAi1pf/AF5w/wDoArRrO8L/APItaX/15w/+gCtGkAUUUUAFFFFABRRRQAV4T8Prww6341izx/wll+f1Svdq+fvBkZOt+NXH/Q2X/wDNKAPSYLrcvWrCS5rCtHIAzWlDJwKAL4enA1WRqlDUAS0U0GlzQAHpUbCnE000AV5lyKzLyAMDxWs44qtMuaAObmswH3Yqe03Ia0JoutQiPB6UAXraU4q9HJWXDxVyJqALytTw1VkapVNAEuaaxpKaaAMfVI8zA0x0zCw9quX65bNRbfkP0rory5qSKou1RMo6Wm1ZKoyR/wDE5B961rNNvmVRkT/iag+9Vlr5VL0OjMZc1a5soOVqVutMQdKe3WuWPxGMvhQ5elcv8Xf+SUeMP+wFe/8Aoh66ha5f4u/8ko8Yf9gK9/8ARD0MzPTfC/8AyLWl/wDXnD/6AK0azvC//ItaX/15w/8AoArRoAKKKKACiiigAooqKS6to7mK2kuIUnm3eVGzgNJgZO0dTgdcUAS14V4Ej3aj41P/AFNuofzSvda8S+Hq5vfGv/Y3ah/NKAOijTBq3F0FMC1IooAnjNTKagTrUqmgCUGnZqMU4GgBc0hozSE0ANbpUL1K3So26UAV3WoSlWWFMIoAjRamTpTBUi0ASoamU5FQLUi0AS5ozTBS0AQXQzUKj5T9KsT9KiStJO8Bx+IggXBeqUi/8TAGtJR96qbr/pgq8G7X9DXEu8zQQcCnHrSJ0FK3U1jHciWyFWuX+Lv/ACSjxh/2Ar3/ANEPXULXL/F3/klHjD/sBXv/AKIekQem+F/+Ra0v/rzh/wDQBWjWd4X/AORa0v8A684f/QBWjQAUUUUAFZfim+1fTtIe60TQ21u8DqFtFuktywJ5O9+OBzjvWpRQBw+j+J/H11qttb6h8MZdPtJJAs10dbtpfJXu2xeW+grx5vEcl/8AHXwV4j1zw54rtdVm1i9tIIZ9FuFS1s/ss0caIxXDksfNkZcgA8/Kma+maguLO0uLm2up7WGWe1Zmt5HQFoiylWKnqCVJBx2JFAGT4wXxe1tb/wDCIT6FDPvPnnVYZZEKY42+WykHPrXmOh+AfixpMmqyQaz4HkOp6lNqMvmWV18skuNyriT7oxxnmva6KAPCvHsfxZ8I+DdV8TXN34GuodOt2neGOzu1ZwOwJlwK3R4a+MA/5ingL/wCu/8A47XTQeMPh540urnwjHrGl6u9wkkclm3zJcKhxIFJG2QKeu0nHetDSvHHhLVPEUvh/T9es7jU4mkVoEY5LJ99VPRiv8QUkjvigDih4c+MI/5ingL/AMArz/47Tv8AhHvjF/0E/AP/AIBXn/x2vVaKAPKxoHxi/wCgn4B/8Arz/wCO0f2D8Yv+gn4B/wDAK8/+O16pSOyojO7BVUZJJwAPWgDxDx7N8W/CPhS88Q3N14GuorUxAxR2l2rNvkWMcmXsXz+Fbv8AYPxi/wCgn4B/8Arz/wCO1v2njT4ceOI7rQ4da0nV4xEbiW3c5SSKNgTINww6qwHzLkAgVe8K/EDwb4o1F9O0DxDZX12sPn+ShIZos48xQQNy5/iGRQByJ8P/ABiP/MT8A/8AgFef/Hab/wAI98Yf+gn4B/8AAK8/+O16tRQB5QfDfxg/6CngH/wCu/8A47Sf8I38YP8AoKeAv/AK7/8AjtesVHczw21vLc3EqQwxIXkkdgqooGSST0AHegDw7xh/wtjw2ukNcXXga4/tPVbfTU2Wd2NjSkgOcy8gY6Vu/wDCN/GD/oKeAv8AwCu//jtdVoninwD4+uUtNN1PTtZnsHjv44iDujIPyToGAyM5w4yPetuz8QaLeeIb7w/a6lbzarp8ccl3ao2XhV/uFh2zigDzweHfjCP+Yp4B/wDAK8/+O0o8P/GL/oJ+Af8AwCvP/jteq0UAeVjQPjF/0E/AP/gFef8Ax2j+wfjF/wBBPwD/AOAV5/8AHa9UqvqV7Z6bp9xqGoXUNraW8bSzTSuFSNAMliTwABQB4t4sb4taDdaFbz3XgWY6zqiabGUs7seUzRSybzmXkYiIx7itoeHPjCP+Yp4B/wDAK8/+O11eh+JvAvjlxJpuo6fqsmkypeAMpD2zFWCTAMAQCpcBuhBODVvwt428K+KLua18P61b6hJCm9vKDbSucblYjDLnjKkincDif+Eb+MHP/E08Bf8AgFd//HaiPhX4vGTzP7U8BZ/68rv/AOO165RRFuOw229zylfDvxhH/MU8A/8AgFef/HaD4d+MJ/5ifgH/AMArz/47Xq1VNa1TTtF0q51XVr2CxsbWMyT3E7hEjUdyTSFc8Z8RN8WtE1rw7pct14GmfXL97KJ1s7sCJlt5Z9x/e8jEJHHcirfiXwR8W9e8OanodzrHgWKDUbOW0keOyu9yrIhQkZlxkA8Zrt7TxZ8P/EdlJr6atplzD4ekNxJcT/IbBjGy7yHAKZjZxkjkE4rQ8JeMvC/iw3K+HtZt797baZ41yrxhvukqwBwcHBxg44oA1tJtWstKtLNmDmCBIiw7lVAz+lWaKKACiiigAooooAKKKKACo7ptttK3lGXCE7B1bjp+NSUUAfLPwhull1n4ZxRa5a6qAt8LXw/DABL4aLQyfNIw+dggzCfNAyXBGTWx4LurS68MfCXwpp8kf/CUaPrZfVbVVxPaiKOcXTyr1QOz9TgNvGM5r6KSCGOV5UhjWR/vMFALfU96VYYVlaZYkWRhhnCjJ+poAfRRRQAVneKGVPDOqO1m98q2cxNsmd042H5Bjuen41o0UAfMvwavrePxX4A+0eJrPxLbw+GrpVtbeAJ/wjkQjiYrKV5YYUQ/vcNlc45au0+H3ijw78SfibZ+K4NW0+GDS7e5tNB04SqLu4V9vnXMifeVCEARDzjLHBIA9ijggjZ2jhjRnOXKqAW+vrQkEKNuSGNW9QoBoAkooooAK5n4rSLF8MfE8j6XLqyjSbndZRZ33A8tsoMc8+3NdNRQB83fDi/1KHxbbyaNr9j8QtYg8ESDT3t40gTT2DRlLaQqdv7xtoy5DjyzwMmtb4KL4g034v3VhqvgzVdOuZ/D8MupX11d2sjTXBnmdpm8qRs72JUKM7QoBAAFe7wwQw7vJhjj3HLbFAyfU4p+0bt2BnGM4oAWiiigArh/j40S/BrxUZtKfVYzp0ga2Xdls8bvl5wv3jjstdxRQB8u3n9p6rF8QLLSvE0HjzV38CBIdWsIVjEQDP8A6HtiO0s+Sw53dsdK7j4OeIribxrp+g6P4wPi3Q5PD/2q7YQQomlzq0SRRJ5SLsVlMn7pssvl9a9mgghgUrBDHEpOSEUAE/hSxQww7vKiSPccttUDJ9TQA+iiigArzz9o540+DmtedamZGa3Bf5sWx8+PFw23krGcSEd9mDxmvQ6CAwKsAQeoNAHy7rN7HPonxZNxqUPj6RtHsFl1uziEUQUu6iEiHK/ucmYlSTg4PQCu3+C90bj4ueIjL4ot/G050Sy3a7awpFFEBJLi1Kxkpu+YyZHzYOD0Fezwwwwx+XDDHGn91VAH5UQQwwKVghjiUnJCKAM/hQBJRRRQAUUUUAFFFFABRRRQAUUUUAFFFFABRRRQAUUUUAFFFFABVHXm1ZdLlbRFsWvhjyxeuyw4yN24qCemccdavVz/AMRPDc3i7wffeHYtZu9HF6qpJc2oBk2bgWTnswBU98E0AYPwi8YeIvGD6xc6jpumJpFpcC3sNRsZpGjvnXIlZA6gmNW+UP0YhscDNNtL2fWPj1qFk1xKtl4c0SFlgDEK9xdu5MjDvtSEKM9Nzetb3gjQNT8PWf2G71yO/s4okitII9Pitkt0UYwoTtjAx2xXN+OtD1/TfE2s+LvDNr9rkv8Aw3NZXFuhAkNzCHe1dQfvZMjoRn+6fWgCGL4mXk3wx0vxbFpNubnV9Yj0+wtTOdsiSXnko+7HUxgyYH0rM8V/FDxVYx+NtU0fw5pdxonhG6WGae6vHjlvCsSPKkShSAy7wAScE4Hriv4U+D3iC08P+DNP1Hx7dva+GZ7W7tbD+z4dqtHGVaN26v8Aeba3G3rgnmuruPhpYXHgrVPC8up3TwarrD6peylFLSF7kTtFj+6QAnrtoAr6P4v8S3HxDsvCviLQNPtLPWNIuNQtvIunkngWN41Mc42hckTDlTgEEZPWp/gZqN3c+Er7SL64lup/D+r3ej/aJW3PKkMn7tiT1PlsgJ7kE1uTeG408dTeNFlmnvF0n+zobXICBfMMhIPZmO0Z9FFVfhT4bu/DPhFbfVGjfVr66n1HUmjOV+0TyGR1B7hchAe4UUAdXRRRQAUUUUAFFFFABRRRQAUUUUAFFFFABRRRQAUUUUAFFFFABRRRQAUUUUAFFFFABRRRQAUUUUAFFFFABRRRQAUUUUAFFFFABRRRQAUUUUAFFFFABRRRQAUUUUAFFFFAH//Z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2" name="AutoShape 8" descr="data:image/jpg;base64,%20/9j/4AAQSkZJRgABAQEAYABgAAD/2wBDAAUDBAQEAwUEBAQFBQUGBwwIBwcHBw8LCwkMEQ8SEhEPERETFhwXExQaFRERGCEYGh0dHx8fExciJCIeJBweHx7/2wBDAQUFBQcGBw4ICA4eFBEUHh4eHh4eHh4eHh4eHh4eHh4eHh4eHh4eHh4eHh4eHh4eHh4eHh4eHh4eHh4eHh4eHh7/wAARCAEPAR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vDH+IVxrXxo8J3Nh4ot7fwzPqN7pkdjHcJ/pvl2spNxIM5wZlVIxx90n+IV7nXF3vwt8B3HiPR9eTwzpNrd6VcvcxfZ7GFBLIyMuZMLlsFtw54YA9qANjxfr9xoFtBNb+Gdc14yuUMelxxM0Yxnc3mSIMduCa4iw+NEN812tn8OfHcxs7l7S422tp+7mTG5D/pHUZHTivU68T+HZ/wBN8a/9jdqH80oA6L/hbM3/AETHx9/4C2n/AMkUf8LYm/6Jj4//APAW0/8AkimyatpcV+mnyanYx3j/AHLdrhBK30UnJ/KqPiLxD/YWr6Hb3VupsdUujZNc78GGdlJiBGOQxVlzng7fWgDRHxXn/wCiYeP/APwFtP8A5Jpf+FrXH/RL/H//AIC2n/yTWglSKKAMv/hatz/0S/x//wCAtp/8k0f8LUuf+iX+P/8AwFtP/kmtcUuKAMf/AIWpc/8ARL/H/wD4C2n/AMk0f8LUuf8Aol/j/wD8BbT/AOSa2MUlAGR/wtW4/wCiX+P/APwFtP8A5JpP+FrXH/RMPH//AIC2n/yTWq1RvQBm/wDC2Jv+iY+P/wDwFtP/AJIo/wCFsTf9Ex8ff+Atp/8AJFXWNMz70AVf+FsTf9Ex8ff+Atp/8kUf8LYm/wCiYeP/APwFtP8A5Iq2DT16UAUv+FrT/wDRMPH/AP4C2n/yTS/8LWuP+iX+P/8AwFtP/kmtFelPWgDL/wCFqXP/AES/x/8A+Atp/wDJNH/C1Ln/AKJf4/8A/AW0/wDkmtaloAyD8Vrgdfhf4/8A/AW0/wDkmkHxWn/6Jh4//wDAW0/+Sa0pjxSIePwq3G0bgtzN/wCFsTf9Ex8f/wDgLaf/ACRTf+FuSbtv/CsvH2fT7Laf/JFX933qplv9MFOjD2lyqkeR2AfFac/80w8f/wDgLaf/ACTR/wALWuP+iYeP/wDwFtP/AJJrRToKVuprNbia0M7/AIWtcf8ARL/H/wD4C2n/AMk1W1T4yJpemXWpX/w28ewWlpC888rWlphI0UszHFx2AJrbWuX+Lv8AySjxf/2Ar3/0Q9Aj1ixuY7yygu4twjnjWRNw5wwyM/nU1Z3hf/kWtL/684f/AEAVo0AFFFFABRRRQAUUUUAFeH/D9sah40X/AKm7UP5pXuFeDeB3xq3jVf8AqbL/APmlAHgnxLvNP8QQeL9YtNK+GukyW1zdQsdReVtblmjyPNjCEFWJGVHI6Z4zXrPxAubrUvgL4auJJGl1O9n0VoXP3mnaaFs/X7x/Ou6PhXwzd6nNqlz4d0ma/niMM1y9nGZZEIwVZiMkEcVbu/C1heX2hSt+6tNEcy2tlGgWLzNmxGI7bFLbQOMnPYU46JL0/AJau/r+J0AHzH61IooRakC0gEApadtpcUAMppqQimN0oAieoX61NJVWVsUAMdqiL1FNL1qESgmgC6jVOnSqcByauxCgCValXpTUWpAKAExRTqa1AFa5NEZ+X8KjvW5xSof3RPtW9RWpocNZIjRsl6pM3/EwxU0D58yqTN/xNAKeBV+b0NsYrVLG6h6Up60xD92nHrXPHczl8KHLXL/F3/klHjD/ALAV7/6IeuoWuX+Lv/JKPGH/AGAr3/0Q9BB6b4X/AORa0v8A684f/QBWjWd4X/5FrS/+vOH/ANAFaNABRRRQAUUUUAFFFFABXg3gKJpNb8anHH/CWX/80r3mvGvhjAHvvGrkf8zdqH80oQHUW0JA6Vdjj6U9I8DpUoXiqAYq08LTgtLipAZtoIp5FJQBGajepmqGSgCvMazLyYKOuKu3cm1TXHeJtZjtVILc/jQBaub1Q+Nw/MVLZs0hGM1y+iyT6lcbuSufWu80qw2qMimBPaQtgcVfij6cVJDAFHSrCx0MCFUp4WpdlBWkBAwpj1M68VBLwDTW4GTfyfvgM1MWxbk+1ZeoTf6WBnvV6Zttkx/2a7MZHkpRKw65qqRWsX3CXmqJf/icgZ71JpEm5JapCT/ifhfepylcyl6HVmkeWu0dWp+7UjdahX+GpX61yR+I55/Ah69K5f4u/wDJKPGH/YCvf/RD11C9K5f4u/8AJKPGH/YCvf8A0Q9NmZ6b4X/5FrS/+vOH/wBAFaNZ3hf/AJFrS/8Arzh/9AFaNIAooooAKKKKACvINR0wWvxe0PT/AAfruvXOqw3TXniPz9TluLaOxdXxHIjkorsxXy1UAgKT0Fev1xHhr4Z6R4e1ifU9M1nxFG9zevfXMLaizRXEzfeLgj5h0GCegAoA2/F+s6ro1tBLpXhTU/ETyOVeKynt42iGPvEzSICO3BJrzn4JS3F9YeLLy60+fTp5fFmoNJazujSQnKfKxRmUkf7JI969iry34Rjnxp/2OGo/zSmgOw8ujbU+KQimBCBRipMUjLSYEZphqQ1GaQDW61WnbAqdzgGsbXr+Kys5J5pFRVBJJOKAMTxnrcOl2DzSPjAP+eteRaZeXni3XCIi3kq3uP8AGuK+IPjW88eeOYvDOgM00St+9eEiQAe4AzX0d8LfBsGgaNCnljzSo3HBHP4mgDS8MaFHZWyDaM4/z2rpoIAo6VNFEFFTKtVYCNY6eFqTHtSgUmBEVppWpiKaw4pAVpBVK6OIzWhJWZqZ2wOaumryQM42/uP+JmFz3rYv5Nuls2f4a4y7us68E3fxetdPrkuzRGb/AGa9bO6fsqMPQ3y2PPiYR8yr4cl3wzmqgk/4qQD3pnguXzLWc571XST/AIqrb71y5AuaE35M7eIIcmNlH0O8B+7U79arA/cqxJ1FcEPjZw1P4cSRelcv8Xf+SUeMP+wFe/8Aoh66hOlcv8Xf+SUeMP8AsBXv/oh6b3MT03wv/wAi1pf/AF5w/wDoArRrO8L/APItaX/15w/+gCtGkAUUVhav4z8IaPffYdW8VaHp91/zxub+KNx/wFmBoA3aKZbzQ3ECT28sc0UgDI6MGVh6gjrT6ACiiigAry34Rf8AM6f9jhqP80r1KvLfhF/zOn/Y4aj/ADSmgO4pKKKAEpp6inetMbtSAYx61Expz9TVaZ8ZoAZdShVJPavl/wDay+KUuj2i+HtJmK3dxkSMC6lF9QelexfFjxUnhvwzeXzkjy42IAAycD3Ir5D+CXhu++KvxfOoapmS2t5ftE5+ZQTngDAI/CgZ7d+yD8Lzp+j/APCVa3CJL+9+dS+xyF7YI59/xr6chhVEAAAqHSbGGys47eFAqIoAAqDXNatdLaK38ua7vpwfs9lbjdLJ7+iqO7MQB60OSirsulSnVkoQV2Tatqem6Ra/atUvreyt9wXzZ3CICegJPAo0/VtJ1AgWGqWN0SMgQ3CuSPoDXP634b1rxTpktnrmsPplrOAsllpwByndXlYZYnpwAPY9a0fCPg/w34Vt/J0PSYLViMPNjdK/+855P06Vmp1XPb3fx/r7j0J0MDTw3vVG6t9lrG3m3b8OZPub2KWilrVnljTTWp5pGpDRXlHFY+utts5D7GtqSsDxQdunSn2NbYZXqxQpbHjb3m7xWqZP3q7jxbN5fh1j/s15LBebvHKpn/lp/WvSvH0vl+F2PtX0fGdL2NCn6Hbw7H2mYU4+ZX+HMvmadOfeo4pM+MMf7VVfhRJ5mkzn3ot2z41x/tV5HCy5qFR/3WehxdHkzSpHzPTB/BVmTtVTulW5O1ebD42eTU/hRJU6Vy/xd/5JR4w/7AV7/wCiHrqI+grl/i7/AMko8Yf9gK9/9EPTe5gem+F/+Ra0v/rzh/8AQBWjWd4X/wCRa0v/AK84f/QBWjSAg1G0jvrC4spmlWKeNo3MUhjcAjBwy4Kn3ByK8blTwro2uap4d8OfAttds9Jkjivr2C3syxkkjEh4ncSSnawJbnJPeva68A8Q6np6/G7xTBffFqbwTqgS0isYVS3jtZ4vKBBfzkKyyh2YfeyFKgcdAD0/4WaT4es9Im1Pw74Zv/DMWoOWl0y6iMHlOjMCwgyUjLdcrjcNpNdhWP4N+3f8I7b/ANoa/a6/Pls6hbwLEky7jt+VWK5AwDg4JBOB0rYoAKKKKACvLfhF/wAzp/2OGo/zSvUq8u+EP/M6f9jhqP8ANKAO4xSGnE0wmgBDUbHBqQ1BKeKAI3NUrqRVUk1Ydq5zxXftZWMkgPIFAHzd+2d4rS10y30OCQGW5YlwG5Cj2x36V6B+xV4M/sH4drq1xFi71NhMxK4O3+EdeetfLfxb1C58cfGGLTXmkZJLpLVBuPy5YA4z0r9B/CFnY+G/B9vEdlvaWVqGchQAqquScD6UXsNJyaS3LniDVJbEW9jp8K3Oq3pK20TfdUD70smOiLxn1JAHJqXQNFh0tJJnla71C4wbu8kHzzMP/QVHZRwPzNVvCNpNIs/iDUIyl/qQDBG629uOY4vbAO5v9pj6Ct41nBcz538v67ndiJqhF4em/wDE+77f4V07vXtZKUUlKK2OAO9LQKMHGccUmAh6UxqpX+u6JYZF7rGn256YkuUU/lms0+MNAfItbi5vTnH+iWU0wP4qpH61lKpBaNnZTwWIqLmjTbXozak61zvjE7dJmP8AsmpW8QzSHFr4a16Yf3mgSEf+RHB/SsDxjqOvS6PNnw39nXaeZr6PI/BA3866MFVj7eO+/ZjngK1tbL1lFfmz540663fEcJn/AJaf1r1r4nSbPCTc9v6V4bpczt8RwIyoufM6MSUHP5mvWPih/bS+FS11caf5ePuxQvnp6lv6V9Z4iVV7Glyxa93qrfmenwjgrZpS5px+Lo7/AJXRN8GJN+hTn3qS1b/iusf7VUvgUWPh64LMD83GBirNof8AivD/AL1eHwdrhqn+E146jy51VXmeq/3PrVuToKp946uSdq8un/EZ4VX+FEmToK5f4u/8ko8Yf9gK9/8ARD11CdK5f4u/8ko8Yf8AYCvf/RD03uc56b4X/wCRa0v/AK84f/QBWjWd4X/5FrS/+vOH/wBAFaNIArz7xpovjTVNWuzofiLwpfWYVR/Y2s6R5yxttHWVJAwB68qetdzqUl1Dp9xLY2y3V0kbNDC0nliRwOFLYO3J4zjivFPFV18Otc1KS+8ZfCjxXZ+IAu15oNHnadiBj5Lm1JD8cAhvyoA7X4BXE8/w3gF1p2i6Zcw397bz2ekW/k2sEkdzIjIgHBwQcsPvHnvXfV5X8DfDK6RLdXWl6f4x0HQVj8ux0vWtREqtuYs0ggJZ4cHpufJ3NlRxXqlABXzjpcRXwxoPxOEt5/wl1/4yS0uZDcSZeCTUHt2tCmceWkXIXHBTPXJr6OrlIPh34Sh8Tf8ACQx6bILsXT3qxG5kNulyww06w7vLEhBOWC55J6kmgC94x1XxBpVtbyeH/C0niGWRyssSX0Vt5S4+9mQ4PPGBXAfAq4vLrSvFdxqFg2n3cnizUGmtWlWQwtlMruXhvqK9cry34Rf8zp/2OGo/zSgDt2ppOBTiDUbKaAGO1V5GOKsGNqhkiYigCjcz7FNea/FfVmt9AuZOeFPYelel3FqWBzXEfETw9HqOizwvjlT/AA57fWgD4k+BjDVPj7pU8wz5t48vPrya+4tf1zU9dFnoegaRHJZT6j9llvr248qCZodzyRKqhnYZjKk4AOCBnrXw74Wj/wCEL+O2nBvljhvxHn7uFY4HTPrX3dL4auJIZb/Q1tLuC8cXF1pF6xWCWXH+tikA3QyHuQCpPJAOTXXho0pKUZpc3Tmvy/O1reTenfy1w9X2VWM3fTtuuzV+z1/U3TafECRC02ueHLLuRFpcsoH4tMufyFY99fXtq5hvfihYJL/zztdLhaT8EDOc/hUWmN4Fe7j0/XNHl0jUWOEtdakdlc/9M5GZo5P+Akn2Fd5ZWNnYRiOxs7e1TssMSoP0FXWrYyi7ShGPb3Yu/o7arzuzRRwS1vKX3R/WX5HAAa/c5Nhrfje+Y9H+w2dnF/5FjBx+BpR4f+Jdw37vxnLpcf8A02W3u3/IQIB+Zr0Wisvrdd7tf+AQ/wDkR+3pR+CkvVtt/nb/AMlOKm8J+L7i2CTfE7VkfHzG3021jB+nylh+dZ5+G1+zbrrxfcaic5zqFp54z/ul9v6V6LRTlipS+KMX/wBuQ/8AkSKeKrU9Kc3H0bX5HE2PhTxDpwH9n654ehPt4bRf/QZQau/Y/HYGP+Ek0J/c6PIP5T11BqOhYya05Y/+AQ/yIk5VHzTbb82zlpLfx8v3dV8MOfRtOnA/Sauf8aJ47XRphPN4XlTaclIriM/kWb+deit1rA8bru0Of/cNdWCxj9vC8I7/AMq/QyqR0PjHQGvv+FqxiVbbf5w37C2MZ5xmvdfi/wD8iefp/SvGNIiK/FgHH/LX+tez/Fxd3hE/T+lfU+KUuajRt/IevwRpm9H/ABFD4D/8i3P9asWn/I/f8CqH4Erjw7P9asWo/wCK8/4FXy3Bn+61P8J6HHn/ACO63qepnrH9auydBVL/AJ51dk7V5dP+Izwav8KBLH92uY+Lv/JKPGH/AGAr3/0Q9dQnSuX+Lv8AySjxh/2Ar3/0Q9N7nOem+F/+Ra0v/rzh/wDQBWjWd4X/AORa0v8A684f/QBWjSAKw4/Fvhxta1XRn1a2gv8ASY1mvYJ28to4mXcJfmxmPH8QyAQQTkVuV5Z8SfhDF8R/Ecl/4p1by7Oyj2aLBZQIrwOQC0kzsD5uWHEZ+TA5BJyADvvCniDS/FGiQ61os73Gnzs4hmMbIJQrFdy7gCVJBIboRgjg1q1keDYNdtfDtra+JJ7C41KHdG81lEYopVDEIwQ/cJXaSoJAOQOMVr0AFFFFABXl/wAIOnjT/scNR/mleoV5f8If+Z0/7HDUf5pQB3JAppxS9qaaAEJGOlRSMB2qQrwajkHyUAVJixHFYWuWslxHJH2I9a6NsbQKqzgHdTQHwL+034SvPDvi0aorMqXRyjrJllYfQDFfXn7Nni8eLPhppl87A3CRCObgj5gPck1g/tA+FofE3gu7snjLSBS0Zy3DDkHjrzXhP7HPjJvCvjW+8I6pJ5EV22YhJtTEgPI55JPp7UMD7jvLS01Czezv7WC7tpBh4Zow6N9QeK5z/hDjpx3eFdcv9D9LXP2mzPt5Umdo/wBxlrorWZZIwykEEetWM1vRxVWiuWL07br5p6P7hOKZy39reMNL41bw7Dq0I63OjTfPj1MEpB/BXarOmeM/DeoXIs11JbS9PH2S+RrWfPoEkAJ/DNb9VtT0+w1S2NrqdjbXtuesdxEsi/kwNbe2oVP4lOz7xdvwd18lyis1syYXFv8AajaefH9oEYkMW4b9hON2OuMjrUtePeM/grLq3iax1jw74uuvCy6eD9khsonfyycbiC0mADgfKoA9Qa9P8O2uqWWkQ2us6qmq3kYw92tsIDJ7lASAfp+VaYzC4SnShUoV+dveLi01+cX8n9+4ouTdmjQamGnGmmvMZshjdaxfFy7tGn/3TW01ZXiNd2lzD/ZNb4V2rRfmKpsfJFlbbPigH/6af1r1r4opv8KMPb+lcH9j2fEQPt/j9/WvR/iDH5nhphjt/SvrPEKr7WhR/wAJ6PCMvZ5pSf8AeMj4JJt0Cce9S26/8V1n/aqb4QxbNFuBjvToUx41z/tV4HCL5cPUX91nfxtLmzirLzPR8cpVyToKqj/lnVuTtXmU/wCIzxav8KJKnQVy/wAXf+SUeMP+wFe/+iHrqI+grl/i7/ySjxh/2Ar3/wBEPTe5znpvhf8A5FrS/wDrzh/9AFaNZ3hf/kWtL/684f8A0AVo0gCiiigAooooAKKKYs0LStCsqGRRlkDDI+ooAfXl/wAIunjT/scNR/mleoV5d8Iv+Z0/7HDUf5pQB3BNIeTilpO+aAGd6aetPNIRxQBA9V5VzmrbConFAHPa5YLdW7xsoIIxyK+K/j/4Q1DwT41h8UaUrwp5vmB02ptYH2Oea+65kBBrhfiX4SsvEmiT2d1CrblODxkH64NUBT/Z4+I1r428JQzeYPtcI2TKCxw31I5r1qN9wr4J8KjWvg/8SyquzaZcsF2gs+P5CvtDwf4it9Z0yK6hfIdQccf41IHVUVCkgIp+6gB+aSm7qTNA0OpGpM0hpMaGmqOsLusZB7GrzHmquoDdbuPatKLtNMUtj5/vLLb40Em3+Kuy8YQ79Ace1UNUtMeJA+P4q3fEEe/R3X2r3uKavtsPT9DryKXs8dTl5mJ8MYvL0ydfemJH/wAVjn/arS8BxbLKYVAI8eKgfevO4afLSmv7rO3imXPmM5HbjqlWpO1VwPuVZk6ivPh8bPNqfw4kidK5f4u/8ko8Yf8AYCvf/RD11CdK5f4u/wDJKPGH/YCvf/RD03uYHpvhf/kWtL/684f/AEAVo1neF/8AkWtL/wCvOH/0AVo0gCiiigArM8T6jqGl6S95pmg3mu3IdVFnaywxyMCeTuldFwOvWtOigDitI8XeK7zVLa1u/hb4h063lkCyXc1/YMkK/wB5gk7MQPYE+1cZJ4Y8M6l8X9L/AOEE0W2sLnQdRe88Q65apt3s6MDZM/WZ3LKzgkhAozyQK9orh9I+Enw70jXY9c03w1DbahHcNdJKk8vEpJJbbv2kkk9qANzxff8AiawtoH8M+HbTW5nciaO41L7II1xwwPlvu54xgV5/8C5r6fS/Fc2p2cdjev4s1Az28c/nLE2UyofC7h74H0r1yvJ/hPKFl8aL3/4S/Uf5pQB39JmoPOoMlAEpNMLVGX96QtQA5jUbUE00mgBj9KpXcYZSKvN0qCQZFMDyz4peC7XXrBt0IaQcg/Mf5GuL+HF/qHhO+On3G/yM4GVCgfnXu99AsiEEA1wviXw7DNJ5yRqrjuFUUAd3ourx3cKsrg5HqK2Y5gw615V4cmuLJxEzNgf7Vdzp97vUfN/OkB0IkzS7veqMU2RU6vQBYDUpOagDU7dQMeTVe5+ZGFSE1HJyDTjuDPPtYtv+JuGx3q9qUe/TnXHarGrwA3ob3p9zHutHHtXo5nU9pRj6GuBfLiIvzMnwnFstphiqrR/8VKD71raDHtilFU3j/wCJ+D71lkj5Yz9DrzyXPimzplH3Knk61Gv8NSv1rih8bOOb9yI9Olcv8Xf+SUeMP+wFe/8Aoh66helcv8Xf+SUeMP8AsBXv/oh6b3Mj03wv/wAi1pf/AF5w/wDoArRrO8L/APItaX/15w/+gCtGkAUUUUAFFFFABRRRQAV4T8Prww6341izx/wll+f1Svdq+fvBkZOt+NXH/Q2X/wDNKAPSYLrcvWrCS5rCtHIAzWlDJwKAL4enA1WRqlDUAS0U0GlzQAHpUbCnE000AV5lyKzLyAMDxWs44qtMuaAObmswH3Yqe03Ia0JoutQiPB6UAXraU4q9HJWXDxVyJqALytTw1VkapVNAEuaaxpKaaAMfVI8zA0x0zCw9quX65bNRbfkP0rory5qSKou1RMo6Wm1ZKoyR/wDE5B961rNNvmVRkT/iag+9Vlr5VL0OjMZc1a5soOVqVutMQdKe3WuWPxGMvhQ5elcv8Xf+SUeMP+wFe/8Aoh66ha5f4u/8ko8Yf9gK9/8ARD0MzPTfC/8AyLWl/wDXnD/6AK0azvC//ItaX/15w/8AoArRoAKKKKACiiigAooqKS6to7mK2kuIUnm3eVGzgNJgZO0dTgdcUAS14V4Ej3aj41P/AFNuofzSvda8S+Hq5vfGv/Y3ah/NKAOijTBq3F0FMC1IooAnjNTKagTrUqmgCUGnZqMU4GgBc0hozSE0ANbpUL1K3So26UAV3WoSlWWFMIoAjRamTpTBUi0ASoamU5FQLUi0AS5ozTBS0AQXQzUKj5T9KsT9KiStJO8Bx+IggXBeqUi/8TAGtJR96qbr/pgq8G7X9DXEu8zQQcCnHrSJ0FK3U1jHciWyFWuX+Lv/ACSjxh/2Ar3/ANEPXULXL/F3/klHjD/sBXv/AKIekQem+F/+Ra0v/rzh/wDQBWjWd4X/AORa0v8A684f/QBWjQAUUUUAFZfim+1fTtIe60TQ21u8DqFtFuktywJ5O9+OBzjvWpRQBw+j+J/H11qttb6h8MZdPtJJAs10dbtpfJXu2xeW+grx5vEcl/8AHXwV4j1zw54rtdVm1i9tIIZ9FuFS1s/ss0caIxXDksfNkZcgA8/Kma+maguLO0uLm2up7WGWe1Zmt5HQFoiylWKnqCVJBx2JFAGT4wXxe1tb/wDCIT6FDPvPnnVYZZEKY42+WykHPrXmOh+AfixpMmqyQaz4HkOp6lNqMvmWV18skuNyriT7oxxnmva6KAPCvHsfxZ8I+DdV8TXN34GuodOt2neGOzu1ZwOwJlwK3R4a+MA/5ingL/wCu/8A47XTQeMPh540urnwjHrGl6u9wkkclm3zJcKhxIFJG2QKeu0nHetDSvHHhLVPEUvh/T9es7jU4mkVoEY5LJ99VPRiv8QUkjvigDih4c+MI/5ingL/AMArz/47Tv8AhHvjF/0E/AP/AIBXn/x2vVaKAPKxoHxi/wCgn4B/8Arz/wCO0f2D8Yv+gn4B/wDAK8/+O16pSOyojO7BVUZJJwAPWgDxDx7N8W/CPhS88Q3N14GuorUxAxR2l2rNvkWMcmXsXz+Fbv8AYPxi/wCgn4B/8Arz/wCO1v2njT4ceOI7rQ4da0nV4xEbiW3c5SSKNgTINww6qwHzLkAgVe8K/EDwb4o1F9O0DxDZX12sPn+ShIZos48xQQNy5/iGRQByJ8P/ABiP/MT8A/8AgFef/Hab/wAI98Yf+gn4B/8AAK8/+O16tRQB5QfDfxg/6CngH/wCu/8A47Sf8I38YP8AoKeAv/AK7/8AjtesVHczw21vLc3EqQwxIXkkdgqooGSST0AHegDw7xh/wtjw2ukNcXXga4/tPVbfTU2Wd2NjSkgOcy8gY6Vu/wDCN/GD/oKeAv8AwCu//jtdVoninwD4+uUtNN1PTtZnsHjv44iDujIPyToGAyM5w4yPetuz8QaLeeIb7w/a6lbzarp8ccl3ao2XhV/uFh2zigDzweHfjCP+Yp4B/wDAK8/+O0o8P/GL/oJ+Af8AwCvP/jteq0UAeVjQPjF/0E/AP/gFef8Ax2j+wfjF/wBBPwD/AOAV5/8AHa9UqvqV7Z6bp9xqGoXUNraW8bSzTSuFSNAMliTwABQB4t4sb4taDdaFbz3XgWY6zqiabGUs7seUzRSybzmXkYiIx7itoeHPjCP+Yp4B/wDAK8/+O11eh+JvAvjlxJpuo6fqsmkypeAMpD2zFWCTAMAQCpcBuhBODVvwt428K+KLua18P61b6hJCm9vKDbSucblYjDLnjKkincDif+Eb+MHP/E08Bf8AgFd//HaiPhX4vGTzP7U8BZ/68rv/AOO165RRFuOw229zylfDvxhH/MU8A/8AgFef/HaD4d+MJ/5ifgH/AMArz/47Xq1VNa1TTtF0q51XVr2CxsbWMyT3E7hEjUdyTSFc8Z8RN8WtE1rw7pct14GmfXL97KJ1s7sCJlt5Z9x/e8jEJHHcirfiXwR8W9e8OanodzrHgWKDUbOW0keOyu9yrIhQkZlxkA8Zrt7TxZ8P/EdlJr6atplzD4ekNxJcT/IbBjGy7yHAKZjZxkjkE4rQ8JeMvC/iw3K+HtZt797baZ41yrxhvukqwBwcHBxg44oA1tJtWstKtLNmDmCBIiw7lVAz+lWaKKACiiigAooooAKKKKACo7ptttK3lGXCE7B1bjp+NSUUAfLPwhull1n4ZxRa5a6qAt8LXw/DABL4aLQyfNIw+dggzCfNAyXBGTWx4LurS68MfCXwpp8kf/CUaPrZfVbVVxPaiKOcXTyr1QOz9TgNvGM5r6KSCGOV5UhjWR/vMFALfU96VYYVlaZYkWRhhnCjJ+poAfRRRQAVneKGVPDOqO1m98q2cxNsmd042H5Bjuen41o0UAfMvwavrePxX4A+0eJrPxLbw+GrpVtbeAJ/wjkQjiYrKV5YYUQ/vcNlc45au0+H3ijw78SfibZ+K4NW0+GDS7e5tNB04SqLu4V9vnXMifeVCEARDzjLHBIA9ijggjZ2jhjRnOXKqAW+vrQkEKNuSGNW9QoBoAkooooAK5n4rSLF8MfE8j6XLqyjSbndZRZ33A8tsoMc8+3NdNRQB83fDi/1KHxbbyaNr9j8QtYg8ESDT3t40gTT2DRlLaQqdv7xtoy5DjyzwMmtb4KL4g034v3VhqvgzVdOuZ/D8MupX11d2sjTXBnmdpm8qRs72JUKM7QoBAAFe7wwQw7vJhjj3HLbFAyfU4p+0bt2BnGM4oAWiiigArh/j40S/BrxUZtKfVYzp0ga2Xdls8bvl5wv3jjstdxRQB8u3n9p6rF8QLLSvE0HjzV38CBIdWsIVjEQDP8A6HtiO0s+Sw53dsdK7j4OeIribxrp+g6P4wPi3Q5PD/2q7YQQomlzq0SRRJ5SLsVlMn7pssvl9a9mgghgUrBDHEpOSEUAE/hSxQww7vKiSPccttUDJ9TQA+iiigArzz9o540+DmtedamZGa3Bf5sWx8+PFw23krGcSEd9mDxmvQ6CAwKsAQeoNAHy7rN7HPonxZNxqUPj6RtHsFl1uziEUQUu6iEiHK/ucmYlSTg4PQCu3+C90bj4ueIjL4ot/G050Sy3a7awpFFEBJLi1Kxkpu+YyZHzYOD0Fezwwwwx+XDDHGn91VAH5UQQwwKVghjiUnJCKAM/hQBJRRRQAUUUUAFFFFABRRRQAUUUUAFFFFABRRRQAUUUUAFFFFABVHXm1ZdLlbRFsWvhjyxeuyw4yN24qCemccdavVz/AMRPDc3i7wffeHYtZu9HF6qpJc2oBk2bgWTnswBU98E0AYPwi8YeIvGD6xc6jpumJpFpcC3sNRsZpGjvnXIlZA6gmNW+UP0YhscDNNtL2fWPj1qFk1xKtl4c0SFlgDEK9xdu5MjDvtSEKM9Nzetb3gjQNT8PWf2G71yO/s4okitII9Pitkt0UYwoTtjAx2xXN+OtD1/TfE2s+LvDNr9rkv8Aw3NZXFuhAkNzCHe1dQfvZMjoRn+6fWgCGL4mXk3wx0vxbFpNubnV9Yj0+wtTOdsiSXnko+7HUxgyYH0rM8V/FDxVYx+NtU0fw5pdxonhG6WGae6vHjlvCsSPKkShSAy7wAScE4Hriv4U+D3iC08P+DNP1Hx7dva+GZ7W7tbD+z4dqtHGVaN26v8Aeba3G3rgnmuruPhpYXHgrVPC8up3TwarrD6peylFLSF7kTtFj+6QAnrtoAr6P4v8S3HxDsvCviLQNPtLPWNIuNQtvIunkngWN41Mc42hckTDlTgEEZPWp/gZqN3c+Er7SL64lup/D+r3ej/aJW3PKkMn7tiT1PlsgJ7kE1uTeG408dTeNFlmnvF0n+zobXICBfMMhIPZmO0Z9FFVfhT4bu/DPhFbfVGjfVr66n1HUmjOV+0TyGR1B7hchAe4UUAdXRRRQAUUUUAFFFFABRRRQAUUUUAFFFFABRRRQAUUUUAFFFFABRRRQAUUUUAFFFFABRRRQAUUUUAFFFFABRRRQAUUUUAFFFFABRRRQAUUUUAFFFFABRRRQAUUUUAFFFFAH//Z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51670"/>
            <a:ext cx="3795713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364088" y="2715766"/>
            <a:ext cx="33843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     The electron beams is expected</a:t>
            </a:r>
          </a:p>
          <a:p>
            <a:r>
              <a:rPr lang="en-GB" dirty="0" smtClean="0"/>
              <a:t>     to be much more stable</a:t>
            </a:r>
          </a:p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C.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Thaury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al., Sci. Reports, 2015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Flèche droite 11"/>
          <p:cNvSpPr/>
          <p:nvPr/>
        </p:nvSpPr>
        <p:spPr>
          <a:xfrm>
            <a:off x="5364088" y="2859782"/>
            <a:ext cx="216024" cy="1440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9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16E3-E67E-485F-877F-17DFC2225550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 err="1" smtClean="0">
                <a:solidFill>
                  <a:srgbClr val="006275"/>
                </a:solidFill>
              </a:rPr>
              <a:t>Results</a:t>
            </a:r>
            <a:r>
              <a:rPr lang="fr-FR" b="1" dirty="0" smtClean="0">
                <a:solidFill>
                  <a:srgbClr val="006275"/>
                </a:solidFill>
              </a:rPr>
              <a:t> </a:t>
            </a:r>
            <a:r>
              <a:rPr lang="fr-FR" b="1" dirty="0" err="1" smtClean="0">
                <a:solidFill>
                  <a:srgbClr val="006275"/>
                </a:solidFill>
              </a:rPr>
              <a:t>from</a:t>
            </a:r>
            <a:r>
              <a:rPr lang="fr-FR" b="1" dirty="0" smtClean="0">
                <a:solidFill>
                  <a:srgbClr val="006275"/>
                </a:solidFill>
              </a:rPr>
              <a:t> H</a:t>
            </a:r>
            <a:r>
              <a:rPr lang="fr-FR" b="1" baseline="-25000" dirty="0" smtClean="0">
                <a:solidFill>
                  <a:srgbClr val="006275"/>
                </a:solidFill>
              </a:rPr>
              <a:t>2</a:t>
            </a:r>
            <a:r>
              <a:rPr lang="fr-FR" b="1" dirty="0" smtClean="0">
                <a:solidFill>
                  <a:srgbClr val="006275"/>
                </a:solidFill>
              </a:rPr>
              <a:t> </a:t>
            </a:r>
            <a:r>
              <a:rPr lang="fr-FR" b="1" dirty="0" err="1" smtClean="0">
                <a:solidFill>
                  <a:srgbClr val="006275"/>
                </a:solidFill>
              </a:rPr>
              <a:t>doped</a:t>
            </a:r>
            <a:r>
              <a:rPr lang="fr-FR" b="1" dirty="0" smtClean="0">
                <a:solidFill>
                  <a:srgbClr val="006275"/>
                </a:solidFill>
              </a:rPr>
              <a:t> </a:t>
            </a:r>
            <a:r>
              <a:rPr lang="fr-FR" b="1" dirty="0" err="1" smtClean="0">
                <a:solidFill>
                  <a:srgbClr val="006275"/>
                </a:solidFill>
              </a:rPr>
              <a:t>with</a:t>
            </a:r>
            <a:r>
              <a:rPr lang="fr-FR" b="1" dirty="0" smtClean="0">
                <a:solidFill>
                  <a:srgbClr val="006275"/>
                </a:solidFill>
              </a:rPr>
              <a:t> N</a:t>
            </a:r>
            <a:r>
              <a:rPr lang="fr-FR" b="1" baseline="-25000" dirty="0" smtClean="0">
                <a:solidFill>
                  <a:srgbClr val="006275"/>
                </a:solidFill>
              </a:rPr>
              <a:t>2</a:t>
            </a:r>
            <a:endParaRPr lang="fr-FR" b="1" baseline="-25000" dirty="0">
              <a:solidFill>
                <a:srgbClr val="006275"/>
              </a:solidFill>
            </a:endParaRPr>
          </a:p>
        </p:txBody>
      </p:sp>
      <p:pic>
        <p:nvPicPr>
          <p:cNvPr id="4" name="H2N2 stability zoomed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07771" y="3003798"/>
            <a:ext cx="2496277" cy="1872208"/>
          </a:xfrm>
          <a:prstGeom prst="rect">
            <a:avLst/>
          </a:prstGeom>
        </p:spPr>
      </p:pic>
      <p:pic>
        <p:nvPicPr>
          <p:cNvPr id="6" name="i-0_OqctPzqV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2483768" y="915566"/>
            <a:ext cx="2520280" cy="189021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t="9450"/>
          <a:stretch>
            <a:fillRect/>
          </a:stretch>
        </p:blipFill>
        <p:spPr bwMode="auto">
          <a:xfrm>
            <a:off x="5292080" y="915566"/>
            <a:ext cx="2857500" cy="206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 t="9550"/>
          <a:stretch>
            <a:fillRect/>
          </a:stretch>
        </p:blipFill>
        <p:spPr bwMode="auto">
          <a:xfrm>
            <a:off x="5292080" y="3003798"/>
            <a:ext cx="2857500" cy="206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179512" y="1491630"/>
            <a:ext cx="1728192" cy="69837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D7F"/>
                </a:solidFill>
                <a:effectLst/>
                <a:uLnTx/>
                <a:uFillTx/>
                <a:ea typeface="Verdana" pitchFamily="34" charset="0"/>
                <a:cs typeface="+mj-cs"/>
              </a:rPr>
              <a:t>n</a:t>
            </a:r>
            <a:r>
              <a:rPr kumimoji="0" lang="fr-FR" sz="16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7D7F"/>
                </a:solidFill>
                <a:effectLst/>
                <a:uLnTx/>
                <a:uFillTx/>
                <a:ea typeface="Verdana" pitchFamily="34" charset="0"/>
                <a:cs typeface="+mj-cs"/>
              </a:rPr>
              <a:t>e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D7F"/>
                </a:solidFill>
                <a:effectLst/>
                <a:uLnTx/>
                <a:uFillTx/>
                <a:ea typeface="Verdana" pitchFamily="34" charset="0"/>
                <a:cs typeface="+mj-cs"/>
              </a:rPr>
              <a:t> = 7.4 x 10</a:t>
            </a:r>
            <a:r>
              <a:rPr kumimoji="0" lang="fr-FR" sz="1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7D7F"/>
                </a:solidFill>
                <a:effectLst/>
                <a:uLnTx/>
                <a:uFillTx/>
                <a:ea typeface="Verdana" pitchFamily="34" charset="0"/>
                <a:cs typeface="+mj-cs"/>
              </a:rPr>
              <a:t>19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D7F"/>
                </a:solidFill>
                <a:effectLst/>
                <a:uLnTx/>
                <a:uFillTx/>
                <a:ea typeface="Verdana" pitchFamily="34" charset="0"/>
                <a:cs typeface="+mj-cs"/>
              </a:rPr>
              <a:t> cm</a:t>
            </a:r>
            <a:r>
              <a:rPr kumimoji="0" lang="fr-FR" sz="1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7D7F"/>
                </a:solidFill>
                <a:effectLst/>
                <a:uLnTx/>
                <a:uFillTx/>
                <a:ea typeface="Verdana" pitchFamily="34" charset="0"/>
                <a:cs typeface="+mj-cs"/>
              </a:rPr>
              <a:t>-3</a:t>
            </a:r>
            <a:endParaRPr lang="fr-FR" sz="1600" b="1" baseline="30000" dirty="0" smtClean="0">
              <a:solidFill>
                <a:srgbClr val="007D7F"/>
              </a:solidFill>
              <a:ea typeface="Verdana" pitchFamily="34" charset="0"/>
              <a:cs typeface="+mj-cs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Video</a:t>
            </a:r>
            <a:r>
              <a:rPr kumimoji="0" lang="fr-FR" sz="1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 : single </a:t>
            </a:r>
            <a:r>
              <a:rPr kumimoji="0" lang="fr-FR" sz="1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shot</a:t>
            </a:r>
            <a:r>
              <a:rPr kumimoji="0" lang="fr-FR" sz="1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 </a:t>
            </a:r>
            <a:r>
              <a:rPr kumimoji="0" lang="fr-FR" sz="1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beam</a:t>
            </a:r>
            <a:endParaRPr kumimoji="0" lang="fr-FR" sz="16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ea typeface="Verdana" pitchFamily="34" charset="0"/>
              <a:cs typeface="+mj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1520" y="3723878"/>
            <a:ext cx="1728192" cy="69837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D7F"/>
                </a:solidFill>
                <a:effectLst/>
                <a:uLnTx/>
                <a:uFillTx/>
                <a:ea typeface="Verdana" pitchFamily="34" charset="0"/>
                <a:cs typeface="+mj-cs"/>
              </a:rPr>
              <a:t>n</a:t>
            </a:r>
            <a:r>
              <a:rPr kumimoji="0" lang="fr-FR" sz="16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7D7F"/>
                </a:solidFill>
                <a:effectLst/>
                <a:uLnTx/>
                <a:uFillTx/>
                <a:ea typeface="Verdana" pitchFamily="34" charset="0"/>
                <a:cs typeface="+mj-cs"/>
              </a:rPr>
              <a:t>e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D7F"/>
                </a:solidFill>
                <a:effectLst/>
                <a:uLnTx/>
                <a:uFillTx/>
                <a:ea typeface="Verdana" pitchFamily="34" charset="0"/>
                <a:cs typeface="+mj-cs"/>
              </a:rPr>
              <a:t> = 1.1 x 10</a:t>
            </a:r>
            <a:r>
              <a:rPr lang="fr-FR" sz="1600" b="1" baseline="30000" dirty="0" smtClean="0">
                <a:solidFill>
                  <a:srgbClr val="007D7F"/>
                </a:solidFill>
                <a:ea typeface="Verdana" pitchFamily="34" charset="0"/>
                <a:cs typeface="+mj-cs"/>
              </a:rPr>
              <a:t>20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D7F"/>
                </a:solidFill>
                <a:effectLst/>
                <a:uLnTx/>
                <a:uFillTx/>
                <a:ea typeface="Verdana" pitchFamily="34" charset="0"/>
                <a:cs typeface="+mj-cs"/>
              </a:rPr>
              <a:t> cm</a:t>
            </a:r>
            <a:r>
              <a:rPr kumimoji="0" lang="fr-FR" sz="1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7D7F"/>
                </a:solidFill>
                <a:effectLst/>
                <a:uLnTx/>
                <a:uFillTx/>
                <a:ea typeface="Verdana" pitchFamily="34" charset="0"/>
                <a:cs typeface="+mj-cs"/>
              </a:rPr>
              <a:t>-3</a:t>
            </a:r>
          </a:p>
          <a:p>
            <a:pPr>
              <a:spcBef>
                <a:spcPct val="0"/>
              </a:spcBef>
            </a:pPr>
            <a:r>
              <a:rPr lang="fr-FR" sz="1600" dirty="0" err="1" smtClean="0">
                <a:ea typeface="Verdana" pitchFamily="34" charset="0"/>
              </a:rPr>
              <a:t>Video</a:t>
            </a:r>
            <a:r>
              <a:rPr lang="fr-FR" sz="1600" dirty="0" smtClean="0">
                <a:ea typeface="Verdana" pitchFamily="34" charset="0"/>
              </a:rPr>
              <a:t> : single </a:t>
            </a:r>
            <a:r>
              <a:rPr lang="fr-FR" sz="1600" dirty="0" err="1" smtClean="0">
                <a:ea typeface="Verdana" pitchFamily="34" charset="0"/>
              </a:rPr>
              <a:t>shot</a:t>
            </a:r>
            <a:r>
              <a:rPr lang="fr-FR" sz="1600" dirty="0" smtClean="0">
                <a:ea typeface="Verdana" pitchFamily="34" charset="0"/>
              </a:rPr>
              <a:t> </a:t>
            </a:r>
            <a:r>
              <a:rPr lang="fr-FR" sz="1600" dirty="0" err="1" smtClean="0">
                <a:ea typeface="Verdana" pitchFamily="34" charset="0"/>
              </a:rPr>
              <a:t>beam</a:t>
            </a:r>
            <a:endParaRPr lang="fr-FR" sz="1600" dirty="0" smtClean="0">
              <a:ea typeface="Verdana" pitchFamily="34" charset="0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6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ea typeface="Verdana" pitchFamily="34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16E3-E67E-485F-877F-17DFC2225550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 err="1" smtClean="0">
                <a:solidFill>
                  <a:srgbClr val="006275"/>
                </a:solidFill>
              </a:rPr>
              <a:t>Work</a:t>
            </a:r>
            <a:r>
              <a:rPr lang="fr-FR" b="1" dirty="0" smtClean="0">
                <a:solidFill>
                  <a:srgbClr val="006275"/>
                </a:solidFill>
              </a:rPr>
              <a:t> in </a:t>
            </a:r>
            <a:r>
              <a:rPr lang="fr-FR" b="1" dirty="0" err="1" smtClean="0">
                <a:solidFill>
                  <a:srgbClr val="006275"/>
                </a:solidFill>
              </a:rPr>
              <a:t>progress</a:t>
            </a:r>
            <a:r>
              <a:rPr lang="fr-FR" b="1" dirty="0" smtClean="0">
                <a:solidFill>
                  <a:srgbClr val="006275"/>
                </a:solidFill>
              </a:rPr>
              <a:t>: simulations</a:t>
            </a:r>
            <a:endParaRPr lang="fr-FR" b="1" dirty="0">
              <a:solidFill>
                <a:srgbClr val="006275"/>
              </a:solidFill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2627784" y="2067694"/>
            <a:ext cx="3177134" cy="3024336"/>
            <a:chOff x="4860032" y="987574"/>
            <a:chExt cx="3177134" cy="3024336"/>
          </a:xfrm>
        </p:grpSpPr>
        <p:pic>
          <p:nvPicPr>
            <p:cNvPr id="4" name="Image 3">
              <a:extLst>
                <a:ext uri="{FF2B5EF4-FFF2-40B4-BE49-F238E27FC236}">
                  <a16:creationId xmlns="" xmlns:a16="http://schemas.microsoft.com/office/drawing/2014/main" id="{A80081A9-1E1C-59D6-7E7C-34BC61EB0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bright="10000"/>
            </a:blip>
            <a:stretch>
              <a:fillRect/>
            </a:stretch>
          </p:blipFill>
          <p:spPr>
            <a:xfrm>
              <a:off x="4860032" y="987574"/>
              <a:ext cx="3066461" cy="2038722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="" xmlns:a16="http://schemas.microsoft.com/office/drawing/2014/main" id="{D6C3574C-267B-72C3-E2B5-751B749AB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2" y="2643758"/>
              <a:ext cx="3177134" cy="1368152"/>
            </a:xfrm>
            <a:prstGeom prst="rect">
              <a:avLst/>
            </a:prstGeom>
          </p:spPr>
        </p:pic>
      </p:grpSp>
      <p:sp>
        <p:nvSpPr>
          <p:cNvPr id="9" name="ZoneTexte 8"/>
          <p:cNvSpPr txBox="1"/>
          <p:nvPr/>
        </p:nvSpPr>
        <p:spPr>
          <a:xfrm>
            <a:off x="3945632" y="1671650"/>
            <a:ext cx="914400" cy="4103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D7F"/>
                </a:solidFill>
                <a:effectLst/>
                <a:uLnTx/>
                <a:uFillTx/>
                <a:ea typeface="Verdana" pitchFamily="34" charset="0"/>
                <a:cs typeface="+mj-cs"/>
              </a:rPr>
              <a:t>Macro</a:t>
            </a: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007D7F"/>
              </a:solidFill>
              <a:effectLst/>
              <a:uLnTx/>
              <a:uFillTx/>
              <a:ea typeface="Verdana" pitchFamily="34" charset="0"/>
              <a:cs typeface="+mj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092280" y="1671650"/>
            <a:ext cx="1152128" cy="4103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D7F"/>
                </a:solidFill>
                <a:effectLst/>
                <a:uLnTx/>
                <a:uFillTx/>
                <a:ea typeface="Verdana" pitchFamily="34" charset="0"/>
                <a:cs typeface="+mj-cs"/>
              </a:rPr>
              <a:t>Micro : PIC</a:t>
            </a: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007D7F"/>
              </a:solidFill>
              <a:effectLst/>
              <a:uLnTx/>
              <a:uFillTx/>
              <a:ea typeface="Verdana" pitchFamily="34" charset="0"/>
              <a:cs typeface="+mj-cs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697" y="2787774"/>
            <a:ext cx="2915791" cy="1419622"/>
          </a:xfrm>
          <a:prstGeom prst="rect">
            <a:avLst/>
          </a:prstGeom>
        </p:spPr>
      </p:pic>
      <p:cxnSp>
        <p:nvCxnSpPr>
          <p:cNvPr id="21" name="Connecteur droit 20"/>
          <p:cNvCxnSpPr/>
          <p:nvPr/>
        </p:nvCxnSpPr>
        <p:spPr>
          <a:xfrm flipV="1">
            <a:off x="5940152" y="1689652"/>
            <a:ext cx="0" cy="3186354"/>
          </a:xfrm>
          <a:prstGeom prst="line">
            <a:avLst/>
          </a:prstGeom>
          <a:ln w="12700">
            <a:solidFill>
              <a:srgbClr val="009A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/>
          <p:cNvGrpSpPr/>
          <p:nvPr/>
        </p:nvGrpSpPr>
        <p:grpSpPr>
          <a:xfrm>
            <a:off x="395536" y="915566"/>
            <a:ext cx="2520280" cy="1800201"/>
            <a:chOff x="1907704" y="987574"/>
            <a:chExt cx="2520280" cy="1800201"/>
          </a:xfrm>
        </p:grpSpPr>
        <p:grpSp>
          <p:nvGrpSpPr>
            <p:cNvPr id="12" name="Groupe 55"/>
            <p:cNvGrpSpPr/>
            <p:nvPr/>
          </p:nvGrpSpPr>
          <p:grpSpPr>
            <a:xfrm>
              <a:off x="1907704" y="987574"/>
              <a:ext cx="2520280" cy="1800201"/>
              <a:chOff x="251520" y="2378294"/>
              <a:chExt cx="3456384" cy="2696673"/>
            </a:xfrm>
          </p:grpSpPr>
          <p:pic>
            <p:nvPicPr>
              <p:cNvPr id="13" name="Image 12">
                <a:extLst>
                  <a:ext uri="{FF2B5EF4-FFF2-40B4-BE49-F238E27FC236}">
                    <a16:creationId xmlns="" xmlns:a16="http://schemas.microsoft.com/office/drawing/2014/main" id="{C1557343-709C-F04F-BBCC-F05DF2E630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lum bright="15000"/>
              </a:blip>
              <a:srcRect b="32030"/>
              <a:stretch/>
            </p:blipFill>
            <p:spPr>
              <a:xfrm>
                <a:off x="750189" y="2492896"/>
                <a:ext cx="2957715" cy="2582071"/>
              </a:xfrm>
              <a:prstGeom prst="rect">
                <a:avLst/>
              </a:prstGeom>
            </p:spPr>
          </p:pic>
          <p:sp>
            <p:nvSpPr>
              <p:cNvPr id="14" name="Triangle isocèle 13"/>
              <p:cNvSpPr/>
              <p:nvPr/>
            </p:nvSpPr>
            <p:spPr>
              <a:xfrm rot="5400000">
                <a:off x="782452" y="2484276"/>
                <a:ext cx="701824" cy="1763688"/>
              </a:xfrm>
              <a:prstGeom prst="triangle">
                <a:avLst>
                  <a:gd name="adj" fmla="val 49179"/>
                </a:avLst>
              </a:prstGeom>
              <a:solidFill>
                <a:srgbClr val="FB54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1962000" y="3157200"/>
                <a:ext cx="144016" cy="216024"/>
              </a:xfrm>
              <a:prstGeom prst="ellipse">
                <a:avLst/>
              </a:prstGeom>
              <a:solidFill>
                <a:srgbClr val="009A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Flèche vers le haut 18"/>
              <p:cNvSpPr/>
              <p:nvPr/>
            </p:nvSpPr>
            <p:spPr>
              <a:xfrm>
                <a:off x="1862443" y="2378294"/>
                <a:ext cx="364154" cy="546650"/>
              </a:xfrm>
              <a:prstGeom prst="upArrow">
                <a:avLst/>
              </a:prstGeom>
              <a:solidFill>
                <a:srgbClr val="91F9D9"/>
              </a:solidFill>
              <a:ln>
                <a:solidFill>
                  <a:srgbClr val="009A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Flèche vers le haut 19"/>
              <p:cNvSpPr/>
              <p:nvPr/>
            </p:nvSpPr>
            <p:spPr>
              <a:xfrm>
                <a:off x="1930335" y="4104164"/>
                <a:ext cx="178993" cy="755068"/>
              </a:xfrm>
              <a:prstGeom prst="upArrow">
                <a:avLst/>
              </a:prstGeom>
              <a:solidFill>
                <a:srgbClr val="91F9D9"/>
              </a:solidFill>
              <a:ln>
                <a:solidFill>
                  <a:srgbClr val="009A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" name="Ellipse 16"/>
            <p:cNvSpPr/>
            <p:nvPr/>
          </p:nvSpPr>
          <p:spPr>
            <a:xfrm>
              <a:off x="2699792" y="1419622"/>
              <a:ext cx="1008112" cy="432048"/>
            </a:xfrm>
            <a:prstGeom prst="ellipse">
              <a:avLst/>
            </a:prstGeom>
            <a:noFill/>
            <a:ln w="57150">
              <a:solidFill>
                <a:srgbClr val="CCEC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6" name="Connecteur en angle 25"/>
          <p:cNvCxnSpPr>
            <a:stCxn id="17" idx="3"/>
          </p:cNvCxnSpPr>
          <p:nvPr/>
        </p:nvCxnSpPr>
        <p:spPr>
          <a:xfrm rot="16200000" flipH="1">
            <a:off x="761753" y="2289895"/>
            <a:ext cx="2057792" cy="910781"/>
          </a:xfrm>
          <a:prstGeom prst="bentConnector3">
            <a:avLst>
              <a:gd name="adj1" fmla="val 99990"/>
            </a:avLst>
          </a:prstGeom>
          <a:ln w="57150">
            <a:solidFill>
              <a:srgbClr val="CCEC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16E3-E67E-485F-877F-17DFC2225550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 smtClean="0">
                <a:solidFill>
                  <a:srgbClr val="006275"/>
                </a:solidFill>
              </a:rPr>
              <a:t>Conclusion</a:t>
            </a:r>
            <a:endParaRPr lang="fr-FR" b="1" dirty="0">
              <a:solidFill>
                <a:srgbClr val="006275"/>
              </a:solidFill>
            </a:endParaRPr>
          </a:p>
        </p:txBody>
      </p:sp>
      <p:sp>
        <p:nvSpPr>
          <p:cNvPr id="4" name="Espace réservé du texte 2"/>
          <p:cNvSpPr txBox="1">
            <a:spLocks/>
          </p:cNvSpPr>
          <p:nvPr/>
        </p:nvSpPr>
        <p:spPr>
          <a:xfrm>
            <a:off x="457200" y="987574"/>
            <a:ext cx="8075240" cy="2808312"/>
          </a:xfrm>
          <a:prstGeom prst="rect">
            <a:avLst/>
          </a:prstGeom>
          <a:solidFill>
            <a:srgbClr val="009A7D">
              <a:alpha val="14902"/>
            </a:srgbClr>
          </a:solidFill>
          <a:ln>
            <a:solidFill>
              <a:srgbClr val="009A7D"/>
            </a:solidFill>
          </a:ln>
        </p:spPr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Demonstration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effective kHz LPA using Hydrogen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fr-FR" sz="2800" dirty="0" err="1" smtClean="0"/>
              <a:t>Higher</a:t>
            </a:r>
            <a:r>
              <a:rPr lang="fr-FR" sz="2800" dirty="0" smtClean="0"/>
              <a:t> </a:t>
            </a:r>
            <a:r>
              <a:rPr lang="fr-FR" sz="2800" dirty="0" err="1" smtClean="0"/>
              <a:t>beam</a:t>
            </a:r>
            <a:r>
              <a:rPr lang="fr-FR" sz="2800" dirty="0" smtClean="0"/>
              <a:t> </a:t>
            </a:r>
            <a:r>
              <a:rPr lang="fr-FR" sz="2800" dirty="0" err="1" smtClean="0"/>
              <a:t>quality</a:t>
            </a:r>
            <a:r>
              <a:rPr lang="fr-FR" sz="2800" dirty="0" smtClean="0"/>
              <a:t> </a:t>
            </a:r>
            <a:r>
              <a:rPr lang="fr-FR" sz="2800" dirty="0" err="1" smtClean="0"/>
              <a:t>using</a:t>
            </a:r>
            <a:r>
              <a:rPr lang="fr-FR" sz="2800" dirty="0" smtClean="0"/>
              <a:t> N</a:t>
            </a:r>
            <a:r>
              <a:rPr lang="fr-FR" sz="2800" baseline="-25000" dirty="0" smtClean="0"/>
              <a:t>2</a:t>
            </a:r>
            <a:r>
              <a:rPr lang="fr-FR" sz="2800" dirty="0" smtClean="0"/>
              <a:t> </a:t>
            </a:r>
            <a:r>
              <a:rPr lang="fr-FR" sz="2800" dirty="0" err="1" smtClean="0"/>
              <a:t>instead</a:t>
            </a:r>
            <a:r>
              <a:rPr lang="fr-FR" sz="2800" dirty="0" smtClean="0"/>
              <a:t> of </a:t>
            </a:r>
            <a:r>
              <a:rPr lang="fr-FR" sz="2800" dirty="0" smtClean="0"/>
              <a:t>H</a:t>
            </a:r>
            <a:r>
              <a:rPr lang="fr-FR" sz="2800" baseline="-25000" dirty="0" smtClean="0"/>
              <a:t>2 :</a:t>
            </a:r>
            <a:r>
              <a:rPr lang="fr-FR" sz="2800" dirty="0" smtClean="0"/>
              <a:t> s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maller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r>
              <a:rPr kumimoji="0" lang="fr-FR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beams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fr-FR" sz="2800" dirty="0" err="1" smtClean="0"/>
              <a:t>h</a:t>
            </a:r>
            <a:r>
              <a:rPr kumimoji="0" lang="fr-FR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igher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energies</a:t>
            </a:r>
            <a:r>
              <a:rPr lang="fr-FR" sz="2800" noProof="0" dirty="0" smtClean="0"/>
              <a:t> </a:t>
            </a:r>
            <a:r>
              <a:rPr lang="fr-FR" sz="2800" noProof="0" dirty="0" err="1" smtClean="0"/>
              <a:t>with</a:t>
            </a:r>
            <a:r>
              <a:rPr lang="fr-FR" sz="2800" noProof="0" dirty="0" smtClean="0"/>
              <a:t> </a:t>
            </a:r>
            <a:r>
              <a:rPr lang="fr-FR" sz="2800" noProof="0" dirty="0" smtClean="0"/>
              <a:t>the </a:t>
            </a:r>
            <a:r>
              <a:rPr lang="fr-FR" sz="2800" noProof="0" dirty="0" err="1" smtClean="0"/>
              <a:t>same</a:t>
            </a:r>
            <a:r>
              <a:rPr lang="fr-FR" sz="2800" noProof="0" dirty="0" smtClean="0"/>
              <a:t> </a:t>
            </a:r>
            <a:r>
              <a:rPr lang="fr-FR" sz="2800" noProof="0" dirty="0" err="1" smtClean="0"/>
              <a:t>parameters</a:t>
            </a:r>
            <a:endParaRPr lang="fr-FR" sz="2800" noProof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Excellent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stability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beams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</a:t>
            </a:r>
            <a:r>
              <a:rPr kumimoji="0" lang="fr-FR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better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</a:t>
            </a:r>
            <a:r>
              <a:rPr kumimoji="0" lang="fr-FR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N</a:t>
            </a:r>
            <a:r>
              <a:rPr kumimoji="0" lang="fr-FR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lèche droite 14">
            <a:extLst>
              <a:ext uri="{FF2B5EF4-FFF2-40B4-BE49-F238E27FC236}">
                <a16:creationId xmlns:a16="http://schemas.microsoft.com/office/drawing/2014/main" xmlns="" id="{3CDA2996-000F-8059-4A75-95C3AFDA3260}"/>
              </a:ext>
            </a:extLst>
          </p:cNvPr>
          <p:cNvSpPr/>
          <p:nvPr/>
        </p:nvSpPr>
        <p:spPr>
          <a:xfrm>
            <a:off x="957346" y="1203597"/>
            <a:ext cx="216024" cy="144016"/>
          </a:xfrm>
          <a:prstGeom prst="rightArrow">
            <a:avLst/>
          </a:prstGeom>
          <a:solidFill>
            <a:srgbClr val="009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èche droite 14">
            <a:extLst>
              <a:ext uri="{FF2B5EF4-FFF2-40B4-BE49-F238E27FC236}">
                <a16:creationId xmlns:a16="http://schemas.microsoft.com/office/drawing/2014/main" xmlns="" id="{1E2E4A5F-FCF7-EA6E-3CD1-3C4355F9F769}"/>
              </a:ext>
            </a:extLst>
          </p:cNvPr>
          <p:cNvSpPr/>
          <p:nvPr/>
        </p:nvSpPr>
        <p:spPr>
          <a:xfrm>
            <a:off x="957346" y="1923678"/>
            <a:ext cx="216024" cy="144016"/>
          </a:xfrm>
          <a:prstGeom prst="rightArrow">
            <a:avLst/>
          </a:prstGeom>
          <a:solidFill>
            <a:srgbClr val="009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èche droite 14">
            <a:extLst>
              <a:ext uri="{FF2B5EF4-FFF2-40B4-BE49-F238E27FC236}">
                <a16:creationId xmlns:a16="http://schemas.microsoft.com/office/drawing/2014/main" xmlns="" id="{E15FF02A-F3C7-44C0-200C-C2FE0305DEB5}"/>
              </a:ext>
            </a:extLst>
          </p:cNvPr>
          <p:cNvSpPr/>
          <p:nvPr/>
        </p:nvSpPr>
        <p:spPr>
          <a:xfrm>
            <a:off x="971600" y="3075806"/>
            <a:ext cx="216024" cy="144016"/>
          </a:xfrm>
          <a:prstGeom prst="rightArrow">
            <a:avLst/>
          </a:prstGeom>
          <a:solidFill>
            <a:srgbClr val="009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space réservé du contenu 13"/>
          <p:cNvSpPr txBox="1">
            <a:spLocks/>
          </p:cNvSpPr>
          <p:nvPr/>
        </p:nvSpPr>
        <p:spPr>
          <a:xfrm>
            <a:off x="467544" y="4011910"/>
            <a:ext cx="8075240" cy="648072"/>
          </a:xfrm>
          <a:prstGeom prst="rect">
            <a:avLst/>
          </a:prstGeom>
          <a:solidFill>
            <a:srgbClr val="CCECFF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Simulations on macro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micro </a:t>
            </a:r>
            <a:r>
              <a:rPr kumimoji="0" lang="fr-F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scale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lèche droite 14">
            <a:extLst>
              <a:ext uri="{FF2B5EF4-FFF2-40B4-BE49-F238E27FC236}">
                <a16:creationId xmlns:a16="http://schemas.microsoft.com/office/drawing/2014/main" xmlns="" id="{BBA56590-6C09-98A7-6ADA-B78435505749}"/>
              </a:ext>
            </a:extLst>
          </p:cNvPr>
          <p:cNvSpPr/>
          <p:nvPr/>
        </p:nvSpPr>
        <p:spPr>
          <a:xfrm>
            <a:off x="967690" y="4227933"/>
            <a:ext cx="216024" cy="14401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16E3-E67E-485F-877F-17DFC2225550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 smtClean="0">
                <a:solidFill>
                  <a:srgbClr val="006275"/>
                </a:solidFill>
              </a:rPr>
              <a:t>Laser-Wakefield </a:t>
            </a:r>
            <a:r>
              <a:rPr lang="fr-FR" b="1" dirty="0" err="1" smtClean="0">
                <a:solidFill>
                  <a:srgbClr val="006275"/>
                </a:solidFill>
              </a:rPr>
              <a:t>acceleration</a:t>
            </a:r>
            <a:endParaRPr lang="fr-FR" b="1" dirty="0">
              <a:solidFill>
                <a:srgbClr val="006275"/>
              </a:solidFill>
            </a:endParaRPr>
          </a:p>
        </p:txBody>
      </p:sp>
      <p:grpSp>
        <p:nvGrpSpPr>
          <p:cNvPr id="20" name="Groupe 19"/>
          <p:cNvGrpSpPr>
            <a:grpSpLocks noChangeAspect="1"/>
          </p:cNvGrpSpPr>
          <p:nvPr/>
        </p:nvGrpSpPr>
        <p:grpSpPr>
          <a:xfrm>
            <a:off x="179512" y="843558"/>
            <a:ext cx="4432447" cy="3989774"/>
            <a:chOff x="0" y="1196752"/>
            <a:chExt cx="6156176" cy="5541352"/>
          </a:xfrm>
        </p:grpSpPr>
        <p:pic>
          <p:nvPicPr>
            <p:cNvPr id="21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 r="14283" b="7113"/>
            <a:stretch>
              <a:fillRect/>
            </a:stretch>
          </p:blipFill>
          <p:spPr bwMode="auto">
            <a:xfrm>
              <a:off x="755576" y="1196752"/>
              <a:ext cx="5400600" cy="24482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4003799" y="1794835"/>
              <a:ext cx="922070" cy="1090421"/>
            </a:xfrm>
            <a:prstGeom prst="ellipse">
              <a:avLst/>
            </a:prstGeom>
            <a:noFill/>
            <a:ln w="1836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fr-FR"/>
              </a:defPPr>
              <a:lvl1pPr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56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28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00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72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fr-FR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4875158" y="2311866"/>
              <a:ext cx="118878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fr-FR"/>
              </a:defPPr>
              <a:lvl1pPr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56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28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00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72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fr-FR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 flipV="1">
              <a:off x="4456791" y="1785392"/>
              <a:ext cx="0" cy="5264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fr-FR"/>
              </a:defPPr>
              <a:lvl1pPr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56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28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00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72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fr-FR"/>
            </a:p>
          </p:txBody>
        </p:sp>
        <p:sp>
          <p:nvSpPr>
            <p:cNvPr id="25" name="ZoneTexte 18"/>
            <p:cNvSpPr txBox="1"/>
            <p:nvPr/>
          </p:nvSpPr>
          <p:spPr>
            <a:xfrm>
              <a:off x="4003799" y="188438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56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28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00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72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fr-FR" sz="2000" dirty="0">
                  <a:solidFill>
                    <a:srgbClr val="FF0000"/>
                  </a:solidFill>
                </a:rPr>
                <a:t>R</a:t>
              </a:r>
            </a:p>
          </p:txBody>
        </p:sp>
        <p:sp>
          <p:nvSpPr>
            <p:cNvPr id="26" name="Line 20"/>
            <p:cNvSpPr>
              <a:spLocks noChangeShapeType="1"/>
            </p:cNvSpPr>
            <p:nvPr/>
          </p:nvSpPr>
          <p:spPr bwMode="auto">
            <a:xfrm>
              <a:off x="1392393" y="2706574"/>
              <a:ext cx="188902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stealth"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fr-FR"/>
              </a:defPPr>
              <a:lvl1pPr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56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28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00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72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fr-FR"/>
            </a:p>
          </p:txBody>
        </p:sp>
        <p:sp>
          <p:nvSpPr>
            <p:cNvPr id="27" name="ZoneTexte 20"/>
            <p:cNvSpPr txBox="1"/>
            <p:nvPr/>
          </p:nvSpPr>
          <p:spPr>
            <a:xfrm>
              <a:off x="1972687" y="2596842"/>
              <a:ext cx="4203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56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28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00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72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fr-FR" sz="2000" dirty="0" err="1">
                  <a:solidFill>
                    <a:srgbClr val="FF0000"/>
                  </a:solidFill>
                  <a:latin typeface="Symbol" charset="2"/>
                  <a:cs typeface="Symbol" charset="2"/>
                </a:rPr>
                <a:t>l</a:t>
              </a:r>
              <a:r>
                <a:rPr lang="fr-FR" sz="2000" baseline="-25000" dirty="0" err="1">
                  <a:solidFill>
                    <a:srgbClr val="FF0000"/>
                  </a:solidFill>
                </a:rPr>
                <a:t>p</a:t>
              </a:r>
              <a:endParaRPr lang="fr-FR" sz="2000" baseline="-25000" dirty="0">
                <a:solidFill>
                  <a:srgbClr val="FF0000"/>
                </a:solidFill>
              </a:endParaRPr>
            </a:p>
          </p:txBody>
        </p:sp>
        <p:pic>
          <p:nvPicPr>
            <p:cNvPr id="28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 l="89150" b="40215"/>
            <a:stretch>
              <a:fillRect/>
            </a:stretch>
          </p:blipFill>
          <p:spPr bwMode="auto">
            <a:xfrm>
              <a:off x="0" y="1268760"/>
              <a:ext cx="683568" cy="15757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9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 l="33420" t="92887" r="55151" b="-1083"/>
            <a:stretch>
              <a:fillRect/>
            </a:stretch>
          </p:blipFill>
          <p:spPr bwMode="auto">
            <a:xfrm>
              <a:off x="2771800" y="3429000"/>
              <a:ext cx="720080" cy="2160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30" name="Grouper 35"/>
            <p:cNvGrpSpPr>
              <a:grpSpLocks/>
            </p:cNvGrpSpPr>
            <p:nvPr/>
          </p:nvGrpSpPr>
          <p:grpSpPr bwMode="auto">
            <a:xfrm>
              <a:off x="539552" y="4005064"/>
              <a:ext cx="4154223" cy="2733040"/>
              <a:chOff x="1013470" y="2817813"/>
              <a:chExt cx="4615805" cy="3416300"/>
            </a:xfrm>
          </p:grpSpPr>
          <p:pic>
            <p:nvPicPr>
              <p:cNvPr id="33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33550" y="2817813"/>
                <a:ext cx="3797300" cy="15621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34" name="Text Box 2"/>
              <p:cNvSpPr txBox="1">
                <a:spLocks noChangeArrowheads="1"/>
              </p:cNvSpPr>
              <p:nvPr/>
            </p:nvSpPr>
            <p:spPr bwMode="auto">
              <a:xfrm>
                <a:off x="1013470" y="3267863"/>
                <a:ext cx="418918" cy="500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2000" i="1" dirty="0" err="1">
                    <a:solidFill>
                      <a:srgbClr val="0C6374"/>
                    </a:solidFill>
                    <a:latin typeface="+mn-lt"/>
                  </a:rPr>
                  <a:t>E</a:t>
                </a:r>
                <a:r>
                  <a:rPr lang="fr-FR" sz="2000" i="1" baseline="-25000" dirty="0" err="1">
                    <a:solidFill>
                      <a:srgbClr val="0C6374"/>
                    </a:solidFill>
                    <a:latin typeface="+mn-lt"/>
                  </a:rPr>
                  <a:t>z</a:t>
                </a:r>
                <a:endParaRPr lang="fr-FR" sz="2000" i="1" baseline="-25000" dirty="0">
                  <a:solidFill>
                    <a:srgbClr val="0C6374"/>
                  </a:solidFill>
                  <a:latin typeface="+mn-lt"/>
                </a:endParaRPr>
              </a:p>
            </p:txBody>
          </p:sp>
          <p:pic>
            <p:nvPicPr>
              <p:cNvPr id="35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49425" y="4383088"/>
                <a:ext cx="3879850" cy="185102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36" name="Text Box 3"/>
              <p:cNvSpPr txBox="1">
                <a:spLocks noChangeArrowheads="1"/>
              </p:cNvSpPr>
              <p:nvPr/>
            </p:nvSpPr>
            <p:spPr bwMode="auto">
              <a:xfrm>
                <a:off x="1013470" y="4798033"/>
                <a:ext cx="410013" cy="500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2000" i="1" dirty="0">
                    <a:solidFill>
                      <a:srgbClr val="0C6374"/>
                    </a:solidFill>
                    <a:latin typeface="+mn-lt"/>
                  </a:rPr>
                  <a:t>E</a:t>
                </a:r>
                <a:r>
                  <a:rPr lang="fr-FR" sz="2000" i="1" baseline="-25000" dirty="0">
                    <a:solidFill>
                      <a:srgbClr val="0C6374"/>
                    </a:solidFill>
                    <a:latin typeface="+mn-lt"/>
                  </a:rPr>
                  <a:t>r</a:t>
                </a:r>
              </a:p>
            </p:txBody>
          </p:sp>
        </p:grpSp>
        <p:sp>
          <p:nvSpPr>
            <p:cNvPr id="31" name="ZoneTexte 30"/>
            <p:cNvSpPr txBox="1"/>
            <p:nvPr/>
          </p:nvSpPr>
          <p:spPr>
            <a:xfrm>
              <a:off x="1475655" y="4077072"/>
              <a:ext cx="1524678" cy="427468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56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>
                  <a:solidFill>
                    <a:schemeClr val="tx2">
                      <a:lumMod val="75000"/>
                    </a:schemeClr>
                  </a:solidFill>
                </a:rPr>
                <a:t>accelerating</a:t>
              </a:r>
              <a:endParaRPr lang="fr-FR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1835696" y="5301208"/>
              <a:ext cx="1164637" cy="427468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56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>
                  <a:solidFill>
                    <a:schemeClr val="tx2">
                      <a:lumMod val="75000"/>
                    </a:schemeClr>
                  </a:solidFill>
                </a:rPr>
                <a:t>focusing</a:t>
              </a:r>
              <a:endParaRPr lang="fr-FR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 cstate="print"/>
          <a:srcRect l="45868" t="50833" r="33657" b="33333"/>
          <a:stretch>
            <a:fillRect/>
          </a:stretch>
        </p:blipFill>
        <p:spPr bwMode="auto">
          <a:xfrm>
            <a:off x="5500888" y="1635646"/>
            <a:ext cx="2246681" cy="9773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5508104" y="1635646"/>
            <a:ext cx="2232248" cy="936104"/>
          </a:xfrm>
          <a:prstGeom prst="rect">
            <a:avLst/>
          </a:prstGeom>
          <a:solidFill>
            <a:srgbClr val="009A7D">
              <a:alpha val="15000"/>
            </a:srgbClr>
          </a:solidFill>
          <a:ln w="19050">
            <a:solidFill>
              <a:srgbClr val="009A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5148064" y="3219822"/>
            <a:ext cx="3240360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b="1" dirty="0" err="1" smtClean="0">
                <a:solidFill>
                  <a:srgbClr val="0C6374"/>
                </a:solidFill>
                <a:latin typeface="+mn-lt"/>
              </a:rPr>
              <a:t>Extreme</a:t>
            </a:r>
            <a:r>
              <a:rPr lang="fr-FR" b="1" dirty="0" smtClean="0">
                <a:solidFill>
                  <a:srgbClr val="0C6374"/>
                </a:solidFill>
                <a:latin typeface="+mn-lt"/>
              </a:rPr>
              <a:t> </a:t>
            </a:r>
            <a:r>
              <a:rPr lang="fr-FR" b="1" dirty="0" err="1" smtClean="0">
                <a:solidFill>
                  <a:srgbClr val="0C6374"/>
                </a:solidFill>
                <a:latin typeface="+mn-lt"/>
              </a:rPr>
              <a:t>fields</a:t>
            </a:r>
            <a:r>
              <a:rPr lang="fr-FR" b="1" dirty="0">
                <a:solidFill>
                  <a:srgbClr val="0C6374"/>
                </a:solidFill>
              </a:rPr>
              <a:t> </a:t>
            </a:r>
            <a:r>
              <a:rPr lang="fr-FR" b="1" dirty="0" smtClean="0">
                <a:solidFill>
                  <a:srgbClr val="0C6374"/>
                </a:solidFill>
              </a:rPr>
              <a:t>: </a:t>
            </a:r>
            <a:r>
              <a:rPr lang="fr-FR" b="1" dirty="0" smtClean="0">
                <a:solidFill>
                  <a:srgbClr val="0C6374"/>
                </a:solidFill>
                <a:latin typeface="+mn-lt"/>
              </a:rPr>
              <a:t>1 MeV / 10 µ</a:t>
            </a:r>
            <a:r>
              <a:rPr lang="en-US" b="1" dirty="0">
                <a:solidFill>
                  <a:srgbClr val="0C6374"/>
                </a:solidFill>
              </a:rPr>
              <a:t>m</a:t>
            </a:r>
            <a:endParaRPr lang="fr-FR" dirty="0" smtClean="0">
              <a:solidFill>
                <a:srgbClr val="0C6374"/>
              </a:solidFill>
              <a:latin typeface="+mn-lt"/>
            </a:endParaRPr>
          </a:p>
          <a:p>
            <a:r>
              <a:rPr lang="fr-FR" dirty="0" smtClean="0">
                <a:sym typeface="Wingdings"/>
              </a:rPr>
              <a:t>  -   </a:t>
            </a:r>
            <a:r>
              <a:rPr lang="fr-FR" dirty="0" smtClean="0">
                <a:latin typeface="+mn-lt"/>
                <a:sym typeface="Wingdings"/>
              </a:rPr>
              <a:t>Compact </a:t>
            </a:r>
            <a:r>
              <a:rPr lang="fr-FR" dirty="0" err="1" smtClean="0">
                <a:latin typeface="+mn-lt"/>
                <a:sym typeface="Wingdings"/>
              </a:rPr>
              <a:t>accelerator</a:t>
            </a:r>
            <a:endParaRPr lang="fr-FR" dirty="0" smtClean="0">
              <a:latin typeface="+mn-lt"/>
            </a:endParaRPr>
          </a:p>
          <a:p>
            <a:r>
              <a:rPr lang="fr-FR" dirty="0" smtClean="0">
                <a:latin typeface="+mn-lt"/>
                <a:sym typeface="Wingdings"/>
              </a:rPr>
              <a:t>  -   </a:t>
            </a:r>
            <a:r>
              <a:rPr lang="fr-FR" dirty="0" err="1" smtClean="0">
                <a:latin typeface="+mn-lt"/>
                <a:sym typeface="Wingdings"/>
              </a:rPr>
              <a:t>Mitigates</a:t>
            </a:r>
            <a:r>
              <a:rPr lang="fr-FR" dirty="0" smtClean="0">
                <a:latin typeface="+mn-lt"/>
                <a:sym typeface="Wingdings"/>
              </a:rPr>
              <a:t> </a:t>
            </a:r>
            <a:r>
              <a:rPr lang="fr-FR" dirty="0" err="1" smtClean="0">
                <a:latin typeface="+mn-lt"/>
                <a:sym typeface="Wingdings"/>
              </a:rPr>
              <a:t>space</a:t>
            </a:r>
            <a:r>
              <a:rPr lang="fr-FR" dirty="0" smtClean="0">
                <a:latin typeface="+mn-lt"/>
                <a:sym typeface="Wingdings"/>
              </a:rPr>
              <a:t> charge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5466379" y="1059582"/>
            <a:ext cx="2315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C6374"/>
                </a:solidFill>
              </a:rPr>
              <a:t>Ponderomotive</a:t>
            </a:r>
            <a:r>
              <a:rPr lang="fr-FR" b="1" dirty="0" smtClean="0">
                <a:solidFill>
                  <a:srgbClr val="0C6374"/>
                </a:solidFill>
              </a:rPr>
              <a:t> force :</a:t>
            </a:r>
            <a:endParaRPr lang="fr-FR" b="1" dirty="0">
              <a:solidFill>
                <a:srgbClr val="0C6374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6012161" y="4879200"/>
            <a:ext cx="1894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Tajima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&amp; Dawson, 1970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16E3-E67E-485F-877F-17DFC2225550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 smtClean="0">
                <a:solidFill>
                  <a:srgbClr val="006275"/>
                </a:solidFill>
              </a:rPr>
              <a:t>The team</a:t>
            </a:r>
            <a:endParaRPr lang="fr-FR" b="1" dirty="0">
              <a:solidFill>
                <a:srgbClr val="006275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1520" y="915566"/>
            <a:ext cx="8158162" cy="228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marL="380980" indent="-380980"/>
            <a:endParaRPr lang="fr-FR" sz="2000" b="1" dirty="0">
              <a:solidFill>
                <a:srgbClr val="800000"/>
              </a:solidFill>
              <a:latin typeface="Arial"/>
              <a:cs typeface="Arial"/>
            </a:endParaRPr>
          </a:p>
          <a:p>
            <a:pPr marL="380980" indent="-380980"/>
            <a:r>
              <a:rPr lang="fr-FR" sz="2000" b="1" dirty="0">
                <a:solidFill>
                  <a:srgbClr val="800000"/>
                </a:solidFill>
                <a:latin typeface="Arial"/>
                <a:cs typeface="Arial"/>
              </a:rPr>
              <a:t>kHz laser-plasma source</a:t>
            </a:r>
          </a:p>
          <a:p>
            <a:pPr marL="380980" indent="-380980"/>
            <a:r>
              <a:rPr lang="fr-FR" sz="2000" dirty="0" smtClean="0">
                <a:latin typeface="Arial"/>
                <a:cs typeface="Arial"/>
              </a:rPr>
              <a:t>J. </a:t>
            </a:r>
            <a:r>
              <a:rPr lang="fr-FR" sz="2000" dirty="0" err="1" smtClean="0">
                <a:latin typeface="Arial"/>
                <a:cs typeface="Arial"/>
              </a:rPr>
              <a:t>Monzac</a:t>
            </a:r>
            <a:r>
              <a:rPr lang="fr-FR" sz="2000" dirty="0" smtClean="0">
                <a:latin typeface="Arial"/>
                <a:cs typeface="Arial"/>
              </a:rPr>
              <a:t>, S. </a:t>
            </a:r>
            <a:r>
              <a:rPr lang="fr-FR" sz="2000" dirty="0" err="1" smtClean="0">
                <a:latin typeface="Arial"/>
                <a:cs typeface="Arial"/>
              </a:rPr>
              <a:t>Smartsev</a:t>
            </a:r>
            <a:r>
              <a:rPr lang="fr-FR" sz="2000" dirty="0" smtClean="0">
                <a:latin typeface="Arial"/>
                <a:cs typeface="Arial"/>
              </a:rPr>
              <a:t>, </a:t>
            </a:r>
            <a:r>
              <a:rPr lang="fr-FR" sz="2000" dirty="0">
                <a:latin typeface="Arial"/>
                <a:cs typeface="Arial"/>
              </a:rPr>
              <a:t>A. Vernier, I. </a:t>
            </a:r>
            <a:r>
              <a:rPr lang="fr-FR" sz="2000" dirty="0" err="1">
                <a:latin typeface="Arial"/>
                <a:cs typeface="Arial"/>
              </a:rPr>
              <a:t>Andriyash</a:t>
            </a:r>
            <a:r>
              <a:rPr lang="fr-FR" sz="2000" dirty="0">
                <a:latin typeface="Arial"/>
                <a:cs typeface="Arial"/>
              </a:rPr>
              <a:t>, J. Faure</a:t>
            </a:r>
          </a:p>
          <a:p>
            <a:pPr marL="380980" indent="-380980"/>
            <a:endParaRPr lang="fr-FR" sz="2000" b="1" dirty="0">
              <a:solidFill>
                <a:srgbClr val="800000"/>
              </a:solidFill>
              <a:latin typeface="Arial"/>
              <a:cs typeface="Arial"/>
            </a:endParaRPr>
          </a:p>
          <a:p>
            <a:pPr marL="380980" indent="-380980"/>
            <a:r>
              <a:rPr lang="fr-FR" sz="2000" b="1" dirty="0">
                <a:solidFill>
                  <a:srgbClr val="800000"/>
                </a:solidFill>
                <a:latin typeface="Arial"/>
                <a:cs typeface="Arial"/>
              </a:rPr>
              <a:t>Salle Noire Laser system:</a:t>
            </a:r>
          </a:p>
          <a:p>
            <a:pPr marL="380980" indent="-380980"/>
            <a:r>
              <a:rPr lang="fr-FR" sz="2000" dirty="0" smtClean="0">
                <a:latin typeface="Arial"/>
                <a:cs typeface="Arial"/>
              </a:rPr>
              <a:t>J</a:t>
            </a:r>
            <a:r>
              <a:rPr lang="fr-FR" sz="2000" dirty="0">
                <a:latin typeface="Arial"/>
                <a:cs typeface="Arial"/>
              </a:rPr>
              <a:t>. </a:t>
            </a:r>
            <a:r>
              <a:rPr lang="fr-FR" sz="2000" dirty="0" smtClean="0">
                <a:latin typeface="Arial"/>
                <a:cs typeface="Arial"/>
              </a:rPr>
              <a:t>Kaur, A. Cavagna, A. </a:t>
            </a:r>
            <a:r>
              <a:rPr lang="fr-FR" sz="2000" dirty="0" err="1" smtClean="0">
                <a:latin typeface="Arial"/>
                <a:cs typeface="Arial"/>
              </a:rPr>
              <a:t>Kalouguine</a:t>
            </a:r>
            <a:r>
              <a:rPr lang="fr-FR" sz="2000" dirty="0" smtClean="0">
                <a:latin typeface="Arial"/>
                <a:cs typeface="Arial"/>
              </a:rPr>
              <a:t>, Z. Cheng, </a:t>
            </a:r>
          </a:p>
          <a:p>
            <a:pPr marL="380980" indent="-380980"/>
            <a:r>
              <a:rPr lang="fr-FR" sz="2000" dirty="0" smtClean="0">
                <a:latin typeface="Arial"/>
                <a:cs typeface="Arial"/>
              </a:rPr>
              <a:t>R</a:t>
            </a:r>
            <a:r>
              <a:rPr lang="fr-FR" sz="2000" dirty="0">
                <a:latin typeface="Arial"/>
                <a:cs typeface="Arial"/>
              </a:rPr>
              <a:t>. Lopez-Martens</a:t>
            </a:r>
          </a:p>
          <a:p>
            <a:pPr marL="380980" indent="-380980"/>
            <a:endParaRPr lang="fr-FR" sz="2000" dirty="0">
              <a:latin typeface="Arial"/>
              <a:cs typeface="Arial"/>
            </a:endParaRPr>
          </a:p>
          <a:p>
            <a:pPr marL="342882" indent="-342882">
              <a:buFont typeface="Arial"/>
              <a:buChar char="•"/>
            </a:pPr>
            <a:endParaRPr lang="en-US" sz="2000" b="1" dirty="0">
              <a:solidFill>
                <a:srgbClr val="800000"/>
              </a:solidFill>
              <a:latin typeface="Arial"/>
              <a:cs typeface="Arial"/>
              <a:sym typeface="Wingdings"/>
            </a:endParaRPr>
          </a:p>
          <a:p>
            <a:pPr marL="342882" indent="-342882">
              <a:buFont typeface="Arial"/>
              <a:buChar char="•"/>
            </a:pPr>
            <a:endParaRPr lang="en-US" sz="2000" b="1" dirty="0">
              <a:solidFill>
                <a:srgbClr val="800000"/>
              </a:solidFill>
              <a:latin typeface="Arial"/>
              <a:cs typeface="Arial"/>
              <a:sym typeface="Wingdings"/>
            </a:endParaRPr>
          </a:p>
        </p:txBody>
      </p:sp>
      <p:pic>
        <p:nvPicPr>
          <p:cNvPr id="5" name="Image 10" descr="LOA_logo_vert_petit_loa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275606"/>
            <a:ext cx="1126850" cy="130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059669B8-5234-FB43-B2B9-0FF8635D5F6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435846"/>
            <a:ext cx="2456277" cy="8996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3435846"/>
            <a:ext cx="77366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00000"/>
                </a:solidFill>
                <a:latin typeface="Arial"/>
                <a:cs typeface="Arial"/>
                <a:sym typeface="Wingdings"/>
              </a:rPr>
              <a:t>Gas jet fabrication:</a:t>
            </a:r>
          </a:p>
          <a:p>
            <a:r>
              <a:rPr lang="fr-FR" sz="2000" dirty="0"/>
              <a:t>V. </a:t>
            </a:r>
            <a:r>
              <a:rPr lang="fr-FR" sz="2000" dirty="0" err="1"/>
              <a:t>Tomkus</a:t>
            </a:r>
            <a:r>
              <a:rPr lang="fr-FR" sz="2000" dirty="0"/>
              <a:t>, V. </a:t>
            </a:r>
            <a:r>
              <a:rPr lang="fr-FR" sz="2000" dirty="0" err="1"/>
              <a:t>Girdauskas</a:t>
            </a:r>
            <a:r>
              <a:rPr lang="fr-FR" sz="2000" dirty="0"/>
              <a:t>, G. </a:t>
            </a:r>
            <a:r>
              <a:rPr lang="fr-FR" sz="2000" dirty="0" err="1"/>
              <a:t>Raciukaitis</a:t>
            </a:r>
            <a:r>
              <a:rPr lang="fr-FR" sz="2000" dirty="0"/>
              <a:t>, J. </a:t>
            </a:r>
            <a:r>
              <a:rPr lang="fr-FR" sz="2000" dirty="0" err="1"/>
              <a:t>Dudutis</a:t>
            </a:r>
            <a:r>
              <a:rPr lang="fr-FR" sz="2000" dirty="0"/>
              <a:t> , </a:t>
            </a:r>
          </a:p>
          <a:p>
            <a:r>
              <a:rPr lang="fr-FR" sz="2000" dirty="0"/>
              <a:t>V. </a:t>
            </a:r>
            <a:r>
              <a:rPr lang="fr-FR" sz="2000" dirty="0" err="1"/>
              <a:t>Stankevic</a:t>
            </a:r>
            <a:r>
              <a:rPr lang="fr-FR" sz="2000" dirty="0"/>
              <a:t> , P. </a:t>
            </a:r>
            <a:r>
              <a:rPr lang="fr-FR" sz="2000" dirty="0" err="1"/>
              <a:t>Gecys</a:t>
            </a:r>
            <a:endParaRPr lang="en-US" sz="2000" b="1" dirty="0">
              <a:solidFill>
                <a:srgbClr val="800000"/>
              </a:solidFill>
              <a:latin typeface="Arial"/>
              <a:cs typeface="Arial"/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16E3-E67E-485F-877F-17DFC2225550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 smtClean="0">
                <a:solidFill>
                  <a:srgbClr val="006275"/>
                </a:solidFill>
              </a:rPr>
              <a:t>Les plus hautes énergies qu’on a atteint : 10 MeV</a:t>
            </a:r>
            <a:endParaRPr lang="fr-FR" b="1" dirty="0">
              <a:solidFill>
                <a:srgbClr val="006275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843559"/>
            <a:ext cx="2502024" cy="166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715766"/>
            <a:ext cx="2502024" cy="166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15566"/>
            <a:ext cx="248427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10742" t="5556" r="17829"/>
          <a:stretch>
            <a:fillRect/>
          </a:stretch>
        </p:blipFill>
        <p:spPr bwMode="auto">
          <a:xfrm>
            <a:off x="7524328" y="1978164"/>
            <a:ext cx="1619672" cy="152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l="10800" t="7560" r="19001"/>
          <a:stretch>
            <a:fillRect/>
          </a:stretch>
        </p:blipFill>
        <p:spPr bwMode="auto">
          <a:xfrm>
            <a:off x="1547664" y="2732877"/>
            <a:ext cx="1224136" cy="11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16E3-E67E-485F-877F-17DFC2225550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 smtClean="0">
                <a:solidFill>
                  <a:srgbClr val="006275"/>
                </a:solidFill>
              </a:rPr>
              <a:t>kHz LPA </a:t>
            </a:r>
            <a:r>
              <a:rPr lang="fr-FR" b="1" dirty="0" smtClean="0">
                <a:solidFill>
                  <a:srgbClr val="006275"/>
                </a:solidFill>
              </a:rPr>
              <a:t>and </a:t>
            </a:r>
            <a:r>
              <a:rPr lang="fr-FR" b="1" dirty="0" err="1" smtClean="0">
                <a:solidFill>
                  <a:srgbClr val="006275"/>
                </a:solidFill>
              </a:rPr>
              <a:t>scaling</a:t>
            </a:r>
            <a:r>
              <a:rPr lang="fr-FR" b="1" dirty="0" smtClean="0">
                <a:solidFill>
                  <a:srgbClr val="006275"/>
                </a:solidFill>
              </a:rPr>
              <a:t> </a:t>
            </a:r>
            <a:r>
              <a:rPr lang="fr-FR" b="1" dirty="0" err="1" smtClean="0">
                <a:solidFill>
                  <a:srgbClr val="006275"/>
                </a:solidFill>
              </a:rPr>
              <a:t>laws</a:t>
            </a:r>
            <a:endParaRPr lang="fr-FR" b="1" dirty="0">
              <a:solidFill>
                <a:srgbClr val="006275"/>
              </a:solidFill>
            </a:endParaRPr>
          </a:p>
        </p:txBody>
      </p:sp>
      <p:grpSp>
        <p:nvGrpSpPr>
          <p:cNvPr id="4" name="Groupe 3"/>
          <p:cNvGrpSpPr>
            <a:grpSpLocks noChangeAspect="1"/>
          </p:cNvGrpSpPr>
          <p:nvPr/>
        </p:nvGrpSpPr>
        <p:grpSpPr>
          <a:xfrm>
            <a:off x="395536" y="1059582"/>
            <a:ext cx="3909747" cy="1561898"/>
            <a:chOff x="0" y="1269725"/>
            <a:chExt cx="5585353" cy="2231283"/>
          </a:xfrm>
        </p:grpSpPr>
        <p:pic>
          <p:nvPicPr>
            <p:cNvPr id="5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 r="14283" b="7113"/>
            <a:stretch>
              <a:fillRect/>
            </a:stretch>
          </p:blipFill>
          <p:spPr bwMode="auto">
            <a:xfrm>
              <a:off x="755576" y="1340768"/>
              <a:ext cx="4829777" cy="20468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" name="Oval 17"/>
            <p:cNvSpPr>
              <a:spLocks noChangeArrowheads="1"/>
            </p:cNvSpPr>
            <p:nvPr/>
          </p:nvSpPr>
          <p:spPr bwMode="auto">
            <a:xfrm>
              <a:off x="3923928" y="1869289"/>
              <a:ext cx="795019" cy="911639"/>
            </a:xfrm>
            <a:prstGeom prst="ellipse">
              <a:avLst/>
            </a:prstGeom>
            <a:noFill/>
            <a:ln w="1836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fr-FR"/>
              </a:defPPr>
              <a:lvl1pPr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56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28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00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72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fr-FR" b="1"/>
            </a:p>
          </p:txBody>
        </p:sp>
        <p:sp>
          <p:nvSpPr>
            <p:cNvPr id="7" name="Line 20"/>
            <p:cNvSpPr>
              <a:spLocks noChangeShapeType="1"/>
            </p:cNvSpPr>
            <p:nvPr/>
          </p:nvSpPr>
          <p:spPr bwMode="auto">
            <a:xfrm>
              <a:off x="4716016" y="2348880"/>
              <a:ext cx="63294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fr-FR"/>
              </a:defPPr>
              <a:lvl1pPr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56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28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00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72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fr-FR" b="1"/>
            </a:p>
          </p:txBody>
        </p:sp>
        <p:sp>
          <p:nvSpPr>
            <p:cNvPr id="8" name="Line 20"/>
            <p:cNvSpPr>
              <a:spLocks noChangeShapeType="1"/>
            </p:cNvSpPr>
            <p:nvPr/>
          </p:nvSpPr>
          <p:spPr bwMode="auto">
            <a:xfrm flipV="1">
              <a:off x="4355976" y="1908729"/>
              <a:ext cx="0" cy="44015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fr-FR"/>
              </a:defPPr>
              <a:lvl1pPr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56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28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00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72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fr-FR" b="1"/>
            </a:p>
          </p:txBody>
        </p:sp>
        <p:sp>
          <p:nvSpPr>
            <p:cNvPr id="9" name="ZoneTexte 18"/>
            <p:cNvSpPr txBox="1"/>
            <p:nvPr/>
          </p:nvSpPr>
          <p:spPr>
            <a:xfrm>
              <a:off x="3909006" y="1948769"/>
              <a:ext cx="319549" cy="571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56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28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00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72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fr-FR" sz="2000" dirty="0">
                  <a:solidFill>
                    <a:srgbClr val="FF0000"/>
                  </a:solidFill>
                </a:rPr>
                <a:t>R</a:t>
              </a:r>
            </a:p>
          </p:txBody>
        </p:sp>
        <p:sp>
          <p:nvSpPr>
            <p:cNvPr id="10" name="Line 20"/>
            <p:cNvSpPr>
              <a:spLocks noChangeShapeType="1"/>
            </p:cNvSpPr>
            <p:nvPr/>
          </p:nvSpPr>
          <p:spPr bwMode="auto">
            <a:xfrm>
              <a:off x="1392393" y="2276872"/>
              <a:ext cx="162874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stealth"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fr-FR"/>
              </a:defPPr>
              <a:lvl1pPr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56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28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00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72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fr-FR" b="1"/>
            </a:p>
          </p:txBody>
        </p:sp>
        <p:sp>
          <p:nvSpPr>
            <p:cNvPr id="11" name="ZoneTexte 20"/>
            <p:cNvSpPr txBox="1"/>
            <p:nvPr/>
          </p:nvSpPr>
          <p:spPr>
            <a:xfrm>
              <a:off x="1972689" y="2426439"/>
              <a:ext cx="701894" cy="571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56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28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00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7213" indent="1588" algn="l" defTabSz="45561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fr-FR" sz="2000" dirty="0" err="1">
                  <a:solidFill>
                    <a:srgbClr val="FF0000"/>
                  </a:solidFill>
                  <a:latin typeface="Symbol" charset="2"/>
                  <a:cs typeface="Symbol" charset="2"/>
                </a:rPr>
                <a:t>l</a:t>
              </a:r>
              <a:r>
                <a:rPr lang="fr-FR" sz="2000" baseline="-25000" dirty="0" err="1">
                  <a:solidFill>
                    <a:srgbClr val="FF0000"/>
                  </a:solidFill>
                </a:rPr>
                <a:t>p</a:t>
              </a:r>
              <a:endParaRPr lang="fr-FR" sz="2000" baseline="-25000" dirty="0">
                <a:solidFill>
                  <a:srgbClr val="FF0000"/>
                </a:solidFill>
              </a:endParaRPr>
            </a:p>
          </p:txBody>
        </p:sp>
        <p:pic>
          <p:nvPicPr>
            <p:cNvPr id="12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 l="89150" b="40215"/>
            <a:stretch>
              <a:fillRect/>
            </a:stretch>
          </p:blipFill>
          <p:spPr bwMode="auto">
            <a:xfrm>
              <a:off x="0" y="1269725"/>
              <a:ext cx="611317" cy="13174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3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 l="33420" t="92887" r="55151" b="-1083"/>
            <a:stretch>
              <a:fillRect/>
            </a:stretch>
          </p:blipFill>
          <p:spPr bwMode="auto">
            <a:xfrm>
              <a:off x="2555776" y="3279032"/>
              <a:ext cx="643971" cy="2219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4" name="ZoneTexte 13"/>
          <p:cNvSpPr txBox="1"/>
          <p:nvPr/>
        </p:nvSpPr>
        <p:spPr>
          <a:xfrm>
            <a:off x="174778" y="3015857"/>
            <a:ext cx="2308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C6374"/>
                </a:solidFill>
              </a:rPr>
              <a:t>Laser </a:t>
            </a:r>
            <a:r>
              <a:rPr lang="fr-FR" sz="2000" dirty="0" err="1">
                <a:solidFill>
                  <a:srgbClr val="0C6374"/>
                </a:solidFill>
              </a:rPr>
              <a:t>energy</a:t>
            </a:r>
            <a:r>
              <a:rPr lang="fr-FR" sz="2000" dirty="0">
                <a:solidFill>
                  <a:srgbClr val="0C6374"/>
                </a:solidFill>
              </a:rPr>
              <a:t> </a:t>
            </a:r>
            <a:r>
              <a:rPr lang="fr-FR" sz="2000" dirty="0" err="1" smtClean="0">
                <a:solidFill>
                  <a:srgbClr val="0C6374"/>
                </a:solidFill>
              </a:rPr>
              <a:t>scaling</a:t>
            </a:r>
            <a:endParaRPr lang="fr-FR" sz="2000" dirty="0">
              <a:solidFill>
                <a:srgbClr val="0000FF"/>
              </a:solidFill>
            </a:endParaRPr>
          </a:p>
        </p:txBody>
      </p:sp>
      <p:pic>
        <p:nvPicPr>
          <p:cNvPr id="15" name="Image 14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46792"/>
            <a:ext cx="1816100" cy="393700"/>
          </a:xfrm>
          <a:prstGeom prst="rect">
            <a:avLst/>
          </a:prstGeom>
        </p:spPr>
      </p:pic>
      <p:pic>
        <p:nvPicPr>
          <p:cNvPr id="16" name="Image 15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668" y="3694864"/>
            <a:ext cx="1892300" cy="3937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41036" y="3690218"/>
            <a:ext cx="2098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C6374"/>
                </a:solidFill>
              </a:rPr>
              <a:t>Electron </a:t>
            </a:r>
            <a:r>
              <a:rPr lang="fr-FR" dirty="0" err="1" smtClean="0">
                <a:solidFill>
                  <a:srgbClr val="0C6374"/>
                </a:solidFill>
              </a:rPr>
              <a:t>energy</a:t>
            </a:r>
            <a:r>
              <a:rPr lang="fr-FR" dirty="0" smtClean="0">
                <a:solidFill>
                  <a:srgbClr val="0C6374"/>
                </a:solidFill>
              </a:rPr>
              <a:t> gain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6012160" y="2538000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C6374"/>
                </a:solidFill>
              </a:rPr>
              <a:t>1 J</a:t>
            </a:r>
            <a:endParaRPr lang="fr-FR" dirty="0">
              <a:solidFill>
                <a:srgbClr val="0C6374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40352" y="2538000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rgbClr val="0C6374"/>
                </a:solidFill>
              </a:rPr>
              <a:t>mJ</a:t>
            </a:r>
            <a:endParaRPr lang="fr-FR" dirty="0">
              <a:solidFill>
                <a:srgbClr val="0C6374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6136" y="3058976"/>
            <a:ext cx="102483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C6374"/>
                </a:solidFill>
                <a:latin typeface="Symbol" charset="2"/>
                <a:cs typeface="Symbol" charset="2"/>
              </a:rPr>
              <a:t>t = </a:t>
            </a:r>
            <a:r>
              <a:rPr lang="fr-FR" dirty="0" smtClean="0">
                <a:solidFill>
                  <a:srgbClr val="333399"/>
                </a:solidFill>
                <a:sym typeface="Wingdings"/>
              </a:rPr>
              <a:t>30 </a:t>
            </a:r>
            <a:r>
              <a:rPr lang="fr-FR" dirty="0" err="1" smtClean="0">
                <a:solidFill>
                  <a:srgbClr val="333399"/>
                </a:solidFill>
                <a:sym typeface="Wingdings"/>
              </a:rPr>
              <a:t>fs</a:t>
            </a:r>
            <a:r>
              <a:rPr lang="fr-FR" dirty="0" smtClean="0">
                <a:solidFill>
                  <a:srgbClr val="3333CC"/>
                </a:solidFill>
                <a:sym typeface="Wingdings"/>
              </a:rPr>
              <a:t> </a:t>
            </a:r>
            <a:endParaRPr lang="fr-FR" dirty="0">
              <a:solidFill>
                <a:srgbClr val="3333CC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24328" y="3058976"/>
            <a:ext cx="907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C6374"/>
                </a:solidFill>
                <a:latin typeface="Symbol" charset="2"/>
                <a:cs typeface="Symbol" charset="2"/>
              </a:rPr>
              <a:t>t = </a:t>
            </a:r>
            <a:r>
              <a:rPr lang="fr-FR" dirty="0" smtClean="0">
                <a:solidFill>
                  <a:srgbClr val="333399"/>
                </a:solidFill>
                <a:sym typeface="Wingdings"/>
              </a:rPr>
              <a:t>3 </a:t>
            </a:r>
            <a:r>
              <a:rPr lang="fr-FR" dirty="0" err="1" smtClean="0">
                <a:solidFill>
                  <a:srgbClr val="333399"/>
                </a:solidFill>
                <a:sym typeface="Wingdings"/>
              </a:rPr>
              <a:t>fs</a:t>
            </a:r>
            <a:r>
              <a:rPr lang="fr-FR" dirty="0" smtClean="0">
                <a:solidFill>
                  <a:srgbClr val="3333CC"/>
                </a:solidFill>
                <a:sym typeface="Wingdings"/>
              </a:rPr>
              <a:t> </a:t>
            </a:r>
            <a:endParaRPr lang="fr-FR" dirty="0">
              <a:solidFill>
                <a:srgbClr val="3333CC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92649" y="3707048"/>
            <a:ext cx="1771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333399"/>
                </a:solidFill>
                <a:sym typeface="Wingdings"/>
              </a:rPr>
              <a:t>100 MeV - 1 </a:t>
            </a:r>
            <a:r>
              <a:rPr lang="fr-FR" dirty="0" err="1" smtClean="0">
                <a:solidFill>
                  <a:srgbClr val="333399"/>
                </a:solidFill>
                <a:sym typeface="Wingdings"/>
              </a:rPr>
              <a:t>GeV</a:t>
            </a:r>
            <a:endParaRPr lang="fr-FR" dirty="0">
              <a:solidFill>
                <a:srgbClr val="333399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29253" y="3707048"/>
            <a:ext cx="1103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333399"/>
                </a:solidFill>
                <a:sym typeface="Wingdings"/>
              </a:rPr>
              <a:t>1-10 </a:t>
            </a:r>
            <a:r>
              <a:rPr lang="fr-FR" dirty="0" smtClean="0">
                <a:solidFill>
                  <a:srgbClr val="333399"/>
                </a:solidFill>
                <a:sym typeface="Wingdings"/>
              </a:rPr>
              <a:t>MeV</a:t>
            </a:r>
            <a:endParaRPr lang="fr-FR" dirty="0">
              <a:solidFill>
                <a:srgbClr val="333399"/>
              </a:solidFill>
            </a:endParaRPr>
          </a:p>
        </p:txBody>
      </p:sp>
      <p:sp>
        <p:nvSpPr>
          <p:cNvPr id="24" name="Flèche droite 23"/>
          <p:cNvSpPr/>
          <p:nvPr/>
        </p:nvSpPr>
        <p:spPr>
          <a:xfrm>
            <a:off x="4788024" y="3368484"/>
            <a:ext cx="288032" cy="216024"/>
          </a:xfrm>
          <a:prstGeom prst="rightArrow">
            <a:avLst/>
          </a:prstGeom>
          <a:solidFill>
            <a:srgbClr val="009A7D">
              <a:alpha val="31000"/>
            </a:srgbClr>
          </a:solidFill>
          <a:ln w="9525">
            <a:solidFill>
              <a:srgbClr val="009A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24"/>
          <p:cNvCxnSpPr/>
          <p:nvPr/>
        </p:nvCxnSpPr>
        <p:spPr>
          <a:xfrm>
            <a:off x="7236296" y="2576396"/>
            <a:ext cx="0" cy="1656184"/>
          </a:xfrm>
          <a:prstGeom prst="line">
            <a:avLst/>
          </a:prstGeom>
          <a:ln w="12700">
            <a:solidFill>
              <a:srgbClr val="009A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5364088" y="2864428"/>
            <a:ext cx="3312368" cy="0"/>
          </a:xfrm>
          <a:prstGeom prst="line">
            <a:avLst/>
          </a:prstGeom>
          <a:ln w="12700">
            <a:solidFill>
              <a:srgbClr val="009A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364088" y="2576396"/>
            <a:ext cx="3312368" cy="1656184"/>
          </a:xfrm>
          <a:prstGeom prst="rect">
            <a:avLst/>
          </a:prstGeom>
          <a:noFill/>
          <a:ln w="12700">
            <a:solidFill>
              <a:srgbClr val="009A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2087724" y="4371950"/>
            <a:ext cx="4968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C6374"/>
                </a:solidFill>
              </a:rPr>
              <a:t>kHz LWFA : </a:t>
            </a:r>
            <a:r>
              <a:rPr lang="fr-FR" dirty="0" err="1"/>
              <a:t>requires</a:t>
            </a:r>
            <a:r>
              <a:rPr lang="fr-FR" dirty="0"/>
              <a:t> </a:t>
            </a:r>
            <a:r>
              <a:rPr lang="fr-FR" sz="2000" b="1" dirty="0">
                <a:solidFill>
                  <a:srgbClr val="0C6374"/>
                </a:solidFill>
              </a:rPr>
              <a:t>few </a:t>
            </a:r>
            <a:r>
              <a:rPr lang="fr-FR" sz="2000" b="1" dirty="0" err="1">
                <a:solidFill>
                  <a:srgbClr val="0C6374"/>
                </a:solidFill>
              </a:rPr>
              <a:t>mJ</a:t>
            </a:r>
            <a:r>
              <a:rPr lang="fr-FR" dirty="0"/>
              <a:t>, </a:t>
            </a:r>
            <a:r>
              <a:rPr lang="fr-FR" sz="2000" b="1" dirty="0">
                <a:solidFill>
                  <a:srgbClr val="0C6374"/>
                </a:solidFill>
              </a:rPr>
              <a:t>3-5 </a:t>
            </a:r>
            <a:r>
              <a:rPr lang="fr-FR" sz="2000" b="1" dirty="0" err="1">
                <a:solidFill>
                  <a:srgbClr val="0C6374"/>
                </a:solidFill>
              </a:rPr>
              <a:t>fs</a:t>
            </a:r>
            <a:r>
              <a:rPr lang="fr-FR" sz="2000" dirty="0">
                <a:solidFill>
                  <a:srgbClr val="0C6374"/>
                </a:solidFill>
              </a:rPr>
              <a:t> </a:t>
            </a:r>
            <a:r>
              <a:rPr lang="fr-FR" dirty="0"/>
              <a:t>laser pulses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309320" y="1167594"/>
            <a:ext cx="3203848" cy="1044116"/>
          </a:xfrm>
          <a:prstGeom prst="rect">
            <a:avLst/>
          </a:prstGeom>
          <a:solidFill>
            <a:srgbClr val="009A7D">
              <a:alpha val="10000"/>
            </a:srgbClr>
          </a:solidFill>
          <a:ln w="31750">
            <a:solidFill>
              <a:srgbClr val="009A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649290" y="1750045"/>
            <a:ext cx="245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 ≈ </a:t>
            </a:r>
            <a:r>
              <a:rPr lang="en-US" sz="2400" dirty="0" err="1" smtClean="0">
                <a:latin typeface="Symbol" charset="2"/>
                <a:cs typeface="Symbol" charset="2"/>
              </a:rPr>
              <a:t>l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/2, </a:t>
            </a:r>
            <a:r>
              <a:rPr lang="en-US" sz="2400" dirty="0"/>
              <a:t>c</a:t>
            </a:r>
            <a:r>
              <a:rPr lang="en-US" sz="2400" dirty="0">
                <a:latin typeface="Symbol" charset="2"/>
                <a:cs typeface="Symbol" charset="2"/>
              </a:rPr>
              <a:t>t </a:t>
            </a:r>
            <a:r>
              <a:rPr lang="en-US" sz="2400" dirty="0"/>
              <a:t>≈ </a:t>
            </a:r>
            <a:r>
              <a:rPr lang="en-US" sz="2400" dirty="0" err="1">
                <a:latin typeface="Symbol" charset="2"/>
                <a:cs typeface="Symbol" charset="2"/>
              </a:rPr>
              <a:t>l</a:t>
            </a:r>
            <a:r>
              <a:rPr lang="en-US" sz="2400" baseline="-25000" dirty="0" err="1"/>
              <a:t>p</a:t>
            </a:r>
            <a:r>
              <a:rPr lang="en-US" sz="2400" dirty="0"/>
              <a:t>/2</a:t>
            </a:r>
            <a:endParaRPr lang="fr-FR" sz="2400" dirty="0"/>
          </a:p>
        </p:txBody>
      </p:sp>
      <p:sp>
        <p:nvSpPr>
          <p:cNvPr id="31" name="ZoneTexte 30"/>
          <p:cNvSpPr txBox="1"/>
          <p:nvPr/>
        </p:nvSpPr>
        <p:spPr>
          <a:xfrm>
            <a:off x="5292080" y="1221601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 Laser pulse has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resonant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plasma </a:t>
            </a:r>
            <a:r>
              <a:rPr lang="fr-FR" dirty="0" err="1" smtClean="0"/>
              <a:t>wave</a:t>
            </a:r>
            <a:r>
              <a:rPr lang="fr-FR" dirty="0" smtClean="0"/>
              <a:t> :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146349" y="4804946"/>
            <a:ext cx="3417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Lu </a:t>
            </a:r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al.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PRSTAB </a:t>
            </a: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0613001 (2007)   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496059" y="4804946"/>
            <a:ext cx="36743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Beaurepaire et al., NJP </a:t>
            </a: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023023 (2014)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16E3-E67E-485F-877F-17DFC2225550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 err="1" smtClean="0">
                <a:solidFill>
                  <a:srgbClr val="006275"/>
                </a:solidFill>
              </a:rPr>
              <a:t>Why</a:t>
            </a:r>
            <a:r>
              <a:rPr lang="fr-FR" b="1" dirty="0" smtClean="0">
                <a:solidFill>
                  <a:srgbClr val="006275"/>
                </a:solidFill>
              </a:rPr>
              <a:t> </a:t>
            </a:r>
            <a:r>
              <a:rPr lang="fr-FR" b="1" dirty="0" smtClean="0">
                <a:solidFill>
                  <a:srgbClr val="006275"/>
                </a:solidFill>
              </a:rPr>
              <a:t>kHz ?</a:t>
            </a:r>
            <a:endParaRPr lang="fr-FR" b="1" dirty="0">
              <a:solidFill>
                <a:srgbClr val="006275"/>
              </a:solidFill>
            </a:endParaRPr>
          </a:p>
        </p:txBody>
      </p:sp>
      <p:cxnSp>
        <p:nvCxnSpPr>
          <p:cNvPr id="4" name="Connecteur droit 29">
            <a:extLst>
              <a:ext uri="{FF2B5EF4-FFF2-40B4-BE49-F238E27FC236}">
                <a16:creationId xmlns:a16="http://schemas.microsoft.com/office/drawing/2014/main" xmlns="" id="{FB92C34D-BB09-439D-8655-DB1AA138D832}"/>
              </a:ext>
            </a:extLst>
          </p:cNvPr>
          <p:cNvCxnSpPr/>
          <p:nvPr/>
        </p:nvCxnSpPr>
        <p:spPr bwMode="auto">
          <a:xfrm flipV="1">
            <a:off x="944088" y="52040"/>
            <a:ext cx="8120024" cy="781257"/>
          </a:xfrm>
          <a:prstGeom prst="line">
            <a:avLst/>
          </a:prstGeom>
          <a:ln w="6350">
            <a:solidFill>
              <a:srgbClr val="008000">
                <a:alpha val="1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4DEF6B40-DB94-44D8-B4A6-75690AD61F60}"/>
              </a:ext>
            </a:extLst>
          </p:cNvPr>
          <p:cNvSpPr txBox="1"/>
          <p:nvPr/>
        </p:nvSpPr>
        <p:spPr>
          <a:xfrm>
            <a:off x="1475656" y="1563638"/>
            <a:ext cx="6480720" cy="26853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4313" indent="-214313"/>
            <a:r>
              <a:rPr lang="en-US" sz="2000" b="1" dirty="0" smtClean="0">
                <a:solidFill>
                  <a:srgbClr val="007D7F"/>
                </a:solidFill>
                <a:latin typeface="Arial"/>
                <a:ea typeface="ＭＳ Ｐゴシック"/>
                <a:cs typeface="Arial"/>
              </a:rPr>
              <a:t>+</a:t>
            </a:r>
            <a:r>
              <a:rPr lang="en-US" dirty="0" smtClean="0">
                <a:latin typeface="Arial"/>
                <a:ea typeface="ＭＳ Ｐゴシック"/>
                <a:cs typeface="Arial"/>
              </a:rPr>
              <a:t> Statistics in the experiments </a:t>
            </a:r>
            <a:r>
              <a:rPr lang="en-US" dirty="0">
                <a:latin typeface="Arial"/>
                <a:ea typeface="ＭＳ Ｐゴシック"/>
                <a:cs typeface="Arial"/>
              </a:rPr>
              <a:t>(source </a:t>
            </a:r>
            <a:r>
              <a:rPr lang="en-US" dirty="0" smtClean="0">
                <a:latin typeface="Arial"/>
                <a:ea typeface="ＭＳ Ｐゴシック"/>
                <a:cs typeface="Arial"/>
              </a:rPr>
              <a:t>and </a:t>
            </a:r>
            <a:r>
              <a:rPr lang="en-US" dirty="0">
                <a:latin typeface="Arial"/>
                <a:ea typeface="ＭＳ Ｐゴシック"/>
                <a:cs typeface="Arial"/>
              </a:rPr>
              <a:t>applications) </a:t>
            </a:r>
          </a:p>
          <a:p>
            <a:pPr marL="214313" indent="-214313">
              <a:buFont typeface="Arial"/>
              <a:buChar char="•"/>
            </a:pPr>
            <a:endParaRPr lang="en-US" dirty="0">
              <a:cs typeface="Arial"/>
            </a:endParaRPr>
          </a:p>
          <a:p>
            <a:pPr marL="214313" indent="-214313"/>
            <a:r>
              <a:rPr lang="en-US" sz="2000" b="1" dirty="0" smtClean="0">
                <a:solidFill>
                  <a:srgbClr val="007D7F"/>
                </a:solidFill>
                <a:latin typeface="Arial"/>
                <a:ea typeface="ＭＳ Ｐゴシック"/>
                <a:cs typeface="Arial"/>
              </a:rPr>
              <a:t>+ </a:t>
            </a:r>
            <a:r>
              <a:rPr lang="en-US" dirty="0" err="1" smtClean="0">
                <a:latin typeface="Arial"/>
                <a:ea typeface="ＭＳ Ｐゴシック"/>
                <a:cs typeface="Arial"/>
              </a:rPr>
              <a:t>Thermic</a:t>
            </a:r>
            <a:r>
              <a:rPr lang="en-US" dirty="0" smtClean="0">
                <a:latin typeface="Arial"/>
                <a:ea typeface="ＭＳ Ｐゴシック"/>
                <a:cs typeface="Arial"/>
              </a:rPr>
              <a:t> equilibrium</a:t>
            </a:r>
            <a:endParaRPr lang="en-US" dirty="0">
              <a:cs typeface="Arial"/>
            </a:endParaRPr>
          </a:p>
          <a:p>
            <a:pPr marL="214313" indent="-214313">
              <a:buFont typeface="Arial"/>
              <a:buChar char="•"/>
            </a:pPr>
            <a:endParaRPr lang="en-US" dirty="0">
              <a:cs typeface="Arial"/>
            </a:endParaRPr>
          </a:p>
          <a:p>
            <a:pPr marL="214313" indent="-214313"/>
            <a:r>
              <a:rPr lang="en-US" sz="2000" b="1" dirty="0" smtClean="0">
                <a:solidFill>
                  <a:srgbClr val="007D7F"/>
                </a:solidFill>
                <a:latin typeface="Arial"/>
                <a:ea typeface="ＭＳ Ｐゴシック"/>
                <a:cs typeface="Arial"/>
              </a:rPr>
              <a:t>+ </a:t>
            </a:r>
            <a:r>
              <a:rPr lang="en-US" dirty="0" smtClean="0">
                <a:latin typeface="Arial"/>
                <a:ea typeface="ＭＳ Ｐゴシック"/>
                <a:cs typeface="Arial"/>
              </a:rPr>
              <a:t>Active Feedback loop possible (work in progress : </a:t>
            </a:r>
            <a:r>
              <a:rPr lang="en-US" dirty="0" err="1" smtClean="0">
                <a:latin typeface="Arial"/>
                <a:ea typeface="ＭＳ Ｐゴシック"/>
                <a:cs typeface="Arial"/>
              </a:rPr>
              <a:t>bayesian</a:t>
            </a:r>
            <a:r>
              <a:rPr lang="en-US" dirty="0" smtClean="0">
                <a:latin typeface="Arial"/>
                <a:ea typeface="ＭＳ Ｐゴシック"/>
                <a:cs typeface="Arial"/>
              </a:rPr>
              <a:t> algorithm to automate the </a:t>
            </a:r>
            <a:r>
              <a:rPr lang="en-US" dirty="0" err="1" smtClean="0">
                <a:latin typeface="Arial"/>
                <a:ea typeface="ＭＳ Ｐゴシック"/>
                <a:cs typeface="Arial"/>
              </a:rPr>
              <a:t>optimisation</a:t>
            </a:r>
            <a:r>
              <a:rPr lang="en-US" dirty="0" smtClean="0">
                <a:latin typeface="Arial"/>
                <a:ea typeface="ＭＳ Ｐゴシック"/>
                <a:cs typeface="Arial"/>
              </a:rPr>
              <a:t> of e- beam)</a:t>
            </a:r>
            <a:endParaRPr lang="en-US" dirty="0">
              <a:latin typeface="Arial"/>
              <a:ea typeface="ＭＳ Ｐゴシック"/>
              <a:cs typeface="Arial"/>
            </a:endParaRPr>
          </a:p>
          <a:p>
            <a:pPr marL="214313" indent="-214313">
              <a:buFont typeface="Arial"/>
              <a:buChar char="•"/>
            </a:pPr>
            <a:endParaRPr lang="en-US" dirty="0">
              <a:cs typeface="Arial"/>
            </a:endParaRPr>
          </a:p>
          <a:p>
            <a:pPr marL="214313" indent="-214313"/>
            <a:r>
              <a:rPr lang="en-US" sz="2000" b="1" dirty="0" smtClean="0">
                <a:solidFill>
                  <a:srgbClr val="007D7F"/>
                </a:solidFill>
                <a:latin typeface="Arial"/>
                <a:ea typeface="ＭＳ Ｐゴシック"/>
                <a:cs typeface="Arial"/>
              </a:rPr>
              <a:t>+</a:t>
            </a:r>
            <a:r>
              <a:rPr lang="en-US" b="1" dirty="0" smtClean="0">
                <a:solidFill>
                  <a:srgbClr val="007D7F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dirty="0" smtClean="0">
                <a:latin typeface="Arial"/>
                <a:ea typeface="ＭＳ Ｐゴシック"/>
                <a:cs typeface="Arial"/>
              </a:rPr>
              <a:t>Electrons in </a:t>
            </a:r>
            <a:r>
              <a:rPr lang="en-US" dirty="0" smtClean="0">
                <a:latin typeface="Arial"/>
                <a:ea typeface="ＭＳ Ｐゴシック"/>
                <a:cs typeface="Arial"/>
              </a:rPr>
              <a:t>the </a:t>
            </a:r>
            <a:r>
              <a:rPr lang="en-US" dirty="0" smtClean="0">
                <a:latin typeface="Arial"/>
                <a:ea typeface="ＭＳ Ｐゴシック"/>
                <a:cs typeface="Arial"/>
              </a:rPr>
              <a:t>range 1-20 </a:t>
            </a:r>
            <a:r>
              <a:rPr lang="en-US" dirty="0" err="1">
                <a:latin typeface="Arial"/>
                <a:ea typeface="ＭＳ Ｐゴシック"/>
                <a:cs typeface="Arial"/>
              </a:rPr>
              <a:t>MeV</a:t>
            </a:r>
            <a:r>
              <a:rPr lang="en-US" dirty="0">
                <a:latin typeface="Arial"/>
                <a:ea typeface="ＭＳ Ｐゴシック"/>
                <a:cs typeface="Arial"/>
              </a:rPr>
              <a:t> : </a:t>
            </a:r>
            <a:r>
              <a:rPr lang="en-US" dirty="0" smtClean="0">
                <a:latin typeface="Arial"/>
                <a:ea typeface="ＭＳ Ｐゴシック"/>
                <a:cs typeface="Arial"/>
              </a:rPr>
              <a:t>useful in diverse applications </a:t>
            </a:r>
            <a:endParaRPr lang="en-US" dirty="0"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16E3-E67E-485F-877F-17DFC2225550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 smtClean="0">
                <a:solidFill>
                  <a:srgbClr val="006275"/>
                </a:solidFill>
              </a:rPr>
              <a:t>« </a:t>
            </a:r>
            <a:r>
              <a:rPr lang="fr-FR" b="1" dirty="0" err="1" smtClean="0">
                <a:solidFill>
                  <a:srgbClr val="006275"/>
                </a:solidFill>
              </a:rPr>
              <a:t>Low</a:t>
            </a:r>
            <a:r>
              <a:rPr lang="fr-FR" b="1" dirty="0" smtClean="0">
                <a:solidFill>
                  <a:srgbClr val="006275"/>
                </a:solidFill>
              </a:rPr>
              <a:t> </a:t>
            </a:r>
            <a:r>
              <a:rPr lang="fr-FR" b="1" dirty="0" err="1" smtClean="0">
                <a:solidFill>
                  <a:srgbClr val="006275"/>
                </a:solidFill>
              </a:rPr>
              <a:t>Energy</a:t>
            </a:r>
            <a:r>
              <a:rPr lang="fr-FR" b="1" dirty="0" smtClean="0">
                <a:solidFill>
                  <a:srgbClr val="006275"/>
                </a:solidFill>
              </a:rPr>
              <a:t> » Applications</a:t>
            </a:r>
            <a:endParaRPr lang="fr-FR" b="1" dirty="0">
              <a:solidFill>
                <a:srgbClr val="006275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2956" y="843558"/>
            <a:ext cx="1604103" cy="1228366"/>
          </a:xfrm>
          <a:prstGeom prst="rect">
            <a:avLst/>
          </a:prstGeom>
        </p:spPr>
      </p:pic>
      <p:grpSp>
        <p:nvGrpSpPr>
          <p:cNvPr id="5" name="Grouper 2"/>
          <p:cNvGrpSpPr/>
          <p:nvPr/>
        </p:nvGrpSpPr>
        <p:grpSpPr>
          <a:xfrm>
            <a:off x="5540868" y="4011910"/>
            <a:ext cx="2775548" cy="958599"/>
            <a:chOff x="6472140" y="3062512"/>
            <a:chExt cx="2343500" cy="742575"/>
          </a:xfrm>
        </p:grpSpPr>
        <p:pic>
          <p:nvPicPr>
            <p:cNvPr id="6" name="Image 5" descr="Xray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81198" y="3062512"/>
              <a:ext cx="1560068" cy="742575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6472140" y="3062512"/>
              <a:ext cx="7053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>
                  <a:solidFill>
                    <a:srgbClr val="3366FF"/>
                  </a:solidFill>
                </a:rPr>
                <a:t>electron</a:t>
              </a:r>
              <a:endParaRPr lang="fr-FR" sz="1200" dirty="0">
                <a:solidFill>
                  <a:srgbClr val="3366FF"/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984405" y="3460690"/>
              <a:ext cx="7104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rgbClr val="FF0000"/>
                  </a:solidFill>
                </a:rPr>
                <a:t>photons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8246253" y="3118265"/>
              <a:ext cx="5693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rgbClr val="008000"/>
                  </a:solidFill>
                </a:rPr>
                <a:t>X-rays</a:t>
              </a:r>
            </a:p>
          </p:txBody>
        </p:sp>
      </p:grpSp>
      <p:pic>
        <p:nvPicPr>
          <p:cNvPr id="10" name="Image 9" descr="timeResolved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544" y="2139702"/>
            <a:ext cx="3834921" cy="15695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60348" y="4011910"/>
            <a:ext cx="48600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C6374"/>
                </a:solidFill>
                <a:cs typeface="Arial"/>
                <a:sym typeface="Wingdings"/>
              </a:rPr>
              <a:t>Electrons for </a:t>
            </a:r>
            <a:r>
              <a:rPr lang="fr-FR" b="1" dirty="0" err="1" smtClean="0">
                <a:solidFill>
                  <a:srgbClr val="0C6374"/>
                </a:solidFill>
                <a:cs typeface="Arial"/>
                <a:sym typeface="Wingdings"/>
              </a:rPr>
              <a:t>driving</a:t>
            </a:r>
            <a:r>
              <a:rPr lang="fr-FR" b="1" dirty="0" smtClean="0">
                <a:solidFill>
                  <a:srgbClr val="0C6374"/>
                </a:solidFill>
                <a:cs typeface="Arial"/>
                <a:sym typeface="Wingdings"/>
              </a:rPr>
              <a:t> a </a:t>
            </a:r>
            <a:r>
              <a:rPr lang="fr-FR" b="1" dirty="0" err="1" smtClean="0">
                <a:solidFill>
                  <a:srgbClr val="0C6374"/>
                </a:solidFill>
                <a:cs typeface="Arial"/>
                <a:sym typeface="Wingdings"/>
              </a:rPr>
              <a:t>fs</a:t>
            </a:r>
            <a:r>
              <a:rPr lang="fr-FR" b="1" dirty="0" smtClean="0">
                <a:solidFill>
                  <a:srgbClr val="0C6374"/>
                </a:solidFill>
                <a:cs typeface="Arial"/>
                <a:sym typeface="Wingdings"/>
              </a:rPr>
              <a:t> X-ray source @ kHz : </a:t>
            </a:r>
          </a:p>
          <a:p>
            <a:r>
              <a:rPr lang="fr-FR" sz="1600" dirty="0" smtClean="0">
                <a:cs typeface="Arial"/>
                <a:sym typeface="Wingdings"/>
              </a:rPr>
              <a:t>20 MeV </a:t>
            </a:r>
            <a:r>
              <a:rPr lang="fr-FR" sz="1600" dirty="0" err="1" smtClean="0">
                <a:cs typeface="Arial"/>
                <a:sym typeface="Wingdings"/>
              </a:rPr>
              <a:t>electrons</a:t>
            </a:r>
            <a:r>
              <a:rPr lang="fr-FR" sz="1600" dirty="0" smtClean="0">
                <a:cs typeface="Arial"/>
                <a:sym typeface="Wingdings"/>
              </a:rPr>
              <a:t>  10 </a:t>
            </a:r>
            <a:r>
              <a:rPr lang="fr-FR" sz="1600" dirty="0" err="1" smtClean="0">
                <a:cs typeface="Arial"/>
                <a:sym typeface="Wingdings"/>
              </a:rPr>
              <a:t>keV</a:t>
            </a:r>
            <a:r>
              <a:rPr lang="fr-FR" sz="1600" dirty="0" smtClean="0">
                <a:cs typeface="Arial"/>
                <a:sym typeface="Wingdings"/>
              </a:rPr>
              <a:t> X-ray via Compton </a:t>
            </a:r>
            <a:r>
              <a:rPr lang="fr-FR" sz="1600" dirty="0" err="1" smtClean="0">
                <a:cs typeface="Arial"/>
                <a:sym typeface="Wingdings"/>
              </a:rPr>
              <a:t>scatt</a:t>
            </a:r>
            <a:r>
              <a:rPr lang="fr-FR" sz="1600" dirty="0" smtClean="0">
                <a:cs typeface="Arial"/>
                <a:sym typeface="Wingdings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  <a:sym typeface="Wingdings"/>
              </a:rPr>
              <a:t>     (Ta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  <a:sym typeface="Wingdings"/>
              </a:rPr>
              <a:t>Phuoc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  <a:sym typeface="Wingdings"/>
              </a:rPr>
              <a:t>, Nat. Phot. 2012)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cs typeface="Arial"/>
              <a:sym typeface="Wingding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20480" y="2355726"/>
            <a:ext cx="49320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 smtClean="0">
                <a:solidFill>
                  <a:srgbClr val="0C6374"/>
                </a:solidFill>
                <a:cs typeface="Arial"/>
                <a:sym typeface="Wingdings"/>
              </a:rPr>
              <a:t>Ultrafast</a:t>
            </a:r>
            <a:r>
              <a:rPr lang="fr-FR" b="1" dirty="0" smtClean="0">
                <a:solidFill>
                  <a:srgbClr val="0C6374"/>
                </a:solidFill>
                <a:cs typeface="Arial"/>
                <a:sym typeface="Wingdings"/>
              </a:rPr>
              <a:t> </a:t>
            </a:r>
            <a:r>
              <a:rPr lang="fr-FR" b="1" dirty="0" err="1" smtClean="0">
                <a:solidFill>
                  <a:srgbClr val="0C6374"/>
                </a:solidFill>
                <a:cs typeface="Arial"/>
                <a:sym typeface="Wingdings"/>
              </a:rPr>
              <a:t>electron</a:t>
            </a:r>
            <a:r>
              <a:rPr lang="fr-FR" b="1" dirty="0" smtClean="0">
                <a:solidFill>
                  <a:srgbClr val="0C6374"/>
                </a:solidFill>
                <a:cs typeface="Arial"/>
                <a:sym typeface="Wingdings"/>
              </a:rPr>
              <a:t> diffraction for </a:t>
            </a:r>
            <a:r>
              <a:rPr lang="fr-FR" b="1" dirty="0" err="1" smtClean="0">
                <a:solidFill>
                  <a:srgbClr val="0C6374"/>
                </a:solidFill>
                <a:cs typeface="Arial"/>
                <a:sym typeface="Wingdings"/>
              </a:rPr>
              <a:t>watching</a:t>
            </a:r>
            <a:r>
              <a:rPr lang="fr-FR" b="1" dirty="0" smtClean="0">
                <a:solidFill>
                  <a:srgbClr val="0C6374"/>
                </a:solidFill>
                <a:cs typeface="Arial"/>
                <a:sym typeface="Wingdings"/>
              </a:rPr>
              <a:t> </a:t>
            </a:r>
            <a:r>
              <a:rPr lang="fr-FR" b="1" dirty="0" err="1" smtClean="0">
                <a:solidFill>
                  <a:srgbClr val="0C6374"/>
                </a:solidFill>
                <a:cs typeface="Arial"/>
                <a:sym typeface="Wingdings"/>
              </a:rPr>
              <a:t>atomic</a:t>
            </a:r>
            <a:r>
              <a:rPr lang="fr-FR" b="1" dirty="0" smtClean="0">
                <a:solidFill>
                  <a:srgbClr val="0C6374"/>
                </a:solidFill>
                <a:cs typeface="Arial"/>
                <a:sym typeface="Wingdings"/>
              </a:rPr>
              <a:t> motion in real time in </a:t>
            </a:r>
            <a:r>
              <a:rPr lang="fr-FR" b="1" dirty="0" err="1" smtClean="0">
                <a:solidFill>
                  <a:srgbClr val="0C6374"/>
                </a:solidFill>
                <a:cs typeface="Arial"/>
                <a:sym typeface="Wingdings"/>
              </a:rPr>
              <a:t>complex</a:t>
            </a:r>
            <a:r>
              <a:rPr lang="fr-FR" b="1" dirty="0" smtClean="0">
                <a:solidFill>
                  <a:srgbClr val="0C6374"/>
                </a:solidFill>
                <a:cs typeface="Arial"/>
                <a:sym typeface="Wingdings"/>
              </a:rPr>
              <a:t> </a:t>
            </a:r>
            <a:r>
              <a:rPr lang="fr-FR" b="1" dirty="0" err="1" smtClean="0">
                <a:solidFill>
                  <a:srgbClr val="0C6374"/>
                </a:solidFill>
                <a:cs typeface="Arial"/>
                <a:sym typeface="Wingdings"/>
              </a:rPr>
              <a:t>materials</a:t>
            </a:r>
            <a:r>
              <a:rPr lang="fr-FR" b="1" dirty="0" smtClean="0">
                <a:solidFill>
                  <a:srgbClr val="0C6374"/>
                </a:solidFill>
                <a:cs typeface="Arial"/>
                <a:sym typeface="Wingdings"/>
              </a:rPr>
              <a:t> </a:t>
            </a:r>
          </a:p>
          <a:p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  <a:sym typeface="Wingdings"/>
              </a:rPr>
              <a:t>(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  <a:sym typeface="Wingdings"/>
              </a:rPr>
              <a:t>Mourou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  <a:sym typeface="Wingdings"/>
              </a:rPr>
              <a:t> &amp; Williamson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  <a:sym typeface="Wingdings"/>
              </a:rPr>
              <a:t>,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  <a:sym typeface="Wingdings"/>
              </a:rPr>
              <a:t> APL 41, 44 (1982), Miller, Science 343,  1108 (2014) )</a:t>
            </a: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cs typeface="Arial"/>
              <a:sym typeface="Wingding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8340" y="915566"/>
            <a:ext cx="45365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 smtClean="0">
                <a:solidFill>
                  <a:srgbClr val="0C6374"/>
                </a:solidFill>
                <a:cs typeface="Arial"/>
                <a:sym typeface="Wingdings"/>
              </a:rPr>
              <a:t>Femtosecond</a:t>
            </a:r>
            <a:r>
              <a:rPr lang="fr-FR" b="1" dirty="0" smtClean="0">
                <a:solidFill>
                  <a:srgbClr val="0C6374"/>
                </a:solidFill>
                <a:cs typeface="Arial"/>
                <a:sym typeface="Wingdings"/>
              </a:rPr>
              <a:t> irradiation:       </a:t>
            </a:r>
          </a:p>
          <a:p>
            <a:r>
              <a:rPr lang="fr-FR" sz="1600" dirty="0" err="1" smtClean="0">
                <a:cs typeface="Arial"/>
                <a:sym typeface="Wingdings"/>
              </a:rPr>
              <a:t>pulsed</a:t>
            </a:r>
            <a:r>
              <a:rPr lang="fr-FR" sz="1600" dirty="0" smtClean="0">
                <a:cs typeface="Arial"/>
                <a:sym typeface="Wingdings"/>
              </a:rPr>
              <a:t> </a:t>
            </a:r>
            <a:r>
              <a:rPr lang="fr-FR" sz="1600" dirty="0" err="1" smtClean="0">
                <a:cs typeface="Arial"/>
                <a:sym typeface="Wingdings"/>
              </a:rPr>
              <a:t>radiolysis</a:t>
            </a:r>
            <a:r>
              <a:rPr lang="fr-FR" sz="1600" dirty="0" smtClean="0">
                <a:cs typeface="Arial"/>
                <a:sym typeface="Wingdings"/>
              </a:rPr>
              <a:t>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  <a:sym typeface="Wingdings"/>
              </a:rPr>
              <a:t>(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  <a:sym typeface="Wingdings"/>
              </a:rPr>
              <a:t>Muroya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  <a:sym typeface="Wingdings"/>
              </a:rPr>
              <a:t>, Rad. Phys.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  <a:sym typeface="Wingdings"/>
              </a:rPr>
              <a:t>Chem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  <a:sym typeface="Wingdings"/>
              </a:rPr>
              <a:t>. 2008)  </a:t>
            </a:r>
          </a:p>
          <a:p>
            <a:r>
              <a:rPr lang="fr-FR" sz="1600" dirty="0" err="1" smtClean="0">
                <a:cs typeface="Arial"/>
                <a:sym typeface="Wingdings"/>
              </a:rPr>
              <a:t>radiobiology</a:t>
            </a:r>
            <a:r>
              <a:rPr lang="fr-FR" sz="1600" dirty="0" smtClean="0">
                <a:cs typeface="Arial"/>
                <a:sym typeface="Wingdings"/>
              </a:rPr>
              <a:t>, radiation </a:t>
            </a:r>
            <a:r>
              <a:rPr lang="fr-FR" sz="1600" dirty="0" err="1" smtClean="0">
                <a:cs typeface="Arial"/>
                <a:sym typeface="Wingdings"/>
              </a:rPr>
              <a:t>hardness</a:t>
            </a:r>
            <a:endParaRPr lang="fr-FR" sz="1600" dirty="0">
              <a:cs typeface="Arial"/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16E3-E67E-485F-877F-17DFC2225550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 b="1" dirty="0" err="1" smtClean="0">
                <a:solidFill>
                  <a:srgbClr val="006275"/>
                </a:solidFill>
                <a:latin typeface="AvantGarde Regular"/>
                <a:ea typeface="ＭＳ Ｐゴシック"/>
              </a:rPr>
              <a:t>Experimental</a:t>
            </a:r>
            <a:r>
              <a:rPr lang="fr-FR" b="1" dirty="0" smtClean="0">
                <a:solidFill>
                  <a:srgbClr val="006275"/>
                </a:solidFill>
                <a:latin typeface="AvantGarde Regular"/>
                <a:ea typeface="ＭＳ Ｐゴシック"/>
              </a:rPr>
              <a:t> </a:t>
            </a:r>
            <a:r>
              <a:rPr lang="fr-FR" b="1" dirty="0" err="1" smtClean="0">
                <a:solidFill>
                  <a:srgbClr val="006275"/>
                </a:solidFill>
                <a:latin typeface="AvantGarde Regular"/>
                <a:ea typeface="ＭＳ Ｐゴシック"/>
              </a:rPr>
              <a:t>set-up</a:t>
            </a:r>
            <a:endParaRPr lang="en-US" dirty="0">
              <a:solidFill>
                <a:srgbClr val="006275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34EA2F-D085-4269-8D99-19DFBD197D11}"/>
              </a:ext>
            </a:extLst>
          </p:cNvPr>
          <p:cNvSpPr txBox="1"/>
          <p:nvPr/>
        </p:nvSpPr>
        <p:spPr>
          <a:xfrm>
            <a:off x="979984" y="995960"/>
            <a:ext cx="3087960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1600" dirty="0">
                <a:ea typeface="ＭＳ Ｐゴシック"/>
                <a:cs typeface="Arial"/>
              </a:rPr>
              <a:t> </a:t>
            </a:r>
            <a:r>
              <a:rPr lang="en-US" sz="1600" dirty="0" smtClean="0">
                <a:ea typeface="ＭＳ Ｐゴシック"/>
                <a:cs typeface="Arial"/>
              </a:rPr>
              <a:t> τ </a:t>
            </a:r>
            <a:r>
              <a:rPr lang="en-US" sz="1600" dirty="0">
                <a:ea typeface="ＭＳ Ｐゴシック"/>
                <a:cs typeface="Arial"/>
              </a:rPr>
              <a:t>= </a:t>
            </a:r>
            <a:r>
              <a:rPr lang="en-US" sz="1600" b="1" dirty="0">
                <a:solidFill>
                  <a:srgbClr val="0C6374"/>
                </a:solidFill>
                <a:ea typeface="ＭＳ Ｐゴシック"/>
                <a:cs typeface="Arial"/>
              </a:rPr>
              <a:t>4.0 </a:t>
            </a:r>
            <a:r>
              <a:rPr lang="en-US" sz="1600" b="1" dirty="0" err="1">
                <a:solidFill>
                  <a:srgbClr val="0C6374"/>
                </a:solidFill>
                <a:ea typeface="ＭＳ Ｐゴシック"/>
                <a:cs typeface="Arial"/>
              </a:rPr>
              <a:t>fs</a:t>
            </a:r>
            <a:r>
              <a:rPr lang="en-US" sz="1600" dirty="0">
                <a:ea typeface="ＭＳ Ｐゴシック"/>
                <a:cs typeface="Arial"/>
              </a:rPr>
              <a:t>  (=1.5 optical cycle at 800nm) 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ea typeface="ＭＳ Ｐゴシック"/>
                <a:cs typeface="Arial"/>
              </a:rPr>
              <a:t> E = </a:t>
            </a:r>
            <a:r>
              <a:rPr lang="en-US" sz="1600" b="1" dirty="0">
                <a:solidFill>
                  <a:srgbClr val="0C6374"/>
                </a:solidFill>
                <a:ea typeface="ＭＳ Ｐゴシック"/>
                <a:cs typeface="Arial"/>
              </a:rPr>
              <a:t>2.5 </a:t>
            </a:r>
            <a:r>
              <a:rPr lang="en-US" sz="1600" b="1" dirty="0" err="1">
                <a:solidFill>
                  <a:srgbClr val="0C6374"/>
                </a:solidFill>
                <a:ea typeface="ＭＳ Ｐゴシック"/>
                <a:cs typeface="Arial"/>
              </a:rPr>
              <a:t>mJ</a:t>
            </a:r>
            <a:endParaRPr lang="en-US" sz="1600" b="1" dirty="0">
              <a:solidFill>
                <a:srgbClr val="0C6374"/>
              </a:solidFill>
              <a:ea typeface="ＭＳ Ｐゴシック"/>
              <a:cs typeface="Arial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ea typeface="ＭＳ Ｐゴシック"/>
                <a:cs typeface="Arial"/>
              </a:rPr>
              <a:t> Spot </a:t>
            </a:r>
            <a:r>
              <a:rPr lang="en-US" sz="1600" b="1" dirty="0">
                <a:solidFill>
                  <a:srgbClr val="0C6374"/>
                </a:solidFill>
                <a:ea typeface="ＭＳ Ｐゴシック"/>
                <a:cs typeface="Arial"/>
              </a:rPr>
              <a:t>: 5 µm</a:t>
            </a:r>
            <a:r>
              <a:rPr lang="en-US" sz="1600" dirty="0">
                <a:ea typeface="ＭＳ Ｐゴシック"/>
                <a:cs typeface="Arial"/>
              </a:rPr>
              <a:t> FWHM</a:t>
            </a:r>
          </a:p>
          <a:p>
            <a:pPr lvl="1">
              <a:buFont typeface="Arial" pitchFamily="34" charset="0"/>
              <a:buChar char="•"/>
            </a:pPr>
            <a:r>
              <a:rPr lang="fr-FR" sz="1600" dirty="0">
                <a:cs typeface="Arial" pitchFamily="34" charset="0"/>
              </a:rPr>
              <a:t> CEP-</a:t>
            </a:r>
            <a:r>
              <a:rPr lang="fr-FR" sz="1600" dirty="0" err="1">
                <a:cs typeface="Arial" pitchFamily="34" charset="0"/>
              </a:rPr>
              <a:t>controlled</a:t>
            </a:r>
            <a:r>
              <a:rPr lang="fr-FR" sz="1600" dirty="0">
                <a:cs typeface="Arial" pitchFamily="34" charset="0"/>
              </a:rPr>
              <a:t> : 300 </a:t>
            </a:r>
            <a:r>
              <a:rPr lang="fr-FR" sz="1600" dirty="0" err="1">
                <a:cs typeface="Arial" pitchFamily="34" charset="0"/>
              </a:rPr>
              <a:t>mrad</a:t>
            </a:r>
            <a:r>
              <a:rPr lang="fr-FR" sz="1600" dirty="0">
                <a:cs typeface="Arial" pitchFamily="34" charset="0"/>
              </a:rPr>
              <a:t> RMS </a:t>
            </a:r>
            <a:r>
              <a:rPr lang="fr-FR" sz="1600" dirty="0" err="1">
                <a:cs typeface="Arial" pitchFamily="34" charset="0"/>
              </a:rPr>
              <a:t>stability</a:t>
            </a:r>
            <a:r>
              <a:rPr lang="fr-FR" sz="1600" dirty="0">
                <a:cs typeface="Arial" pitchFamily="34" charset="0"/>
              </a:rPr>
              <a:t>  (30 </a:t>
            </a:r>
            <a:r>
              <a:rPr lang="fr-FR" sz="1600" dirty="0" err="1">
                <a:cs typeface="Arial" pitchFamily="34" charset="0"/>
              </a:rPr>
              <a:t>mrad</a:t>
            </a:r>
            <a:r>
              <a:rPr lang="fr-FR" sz="1600" dirty="0">
                <a:cs typeface="Arial" pitchFamily="34" charset="0"/>
              </a:rPr>
              <a:t> on 200 </a:t>
            </a:r>
            <a:r>
              <a:rPr lang="fr-FR" sz="1600" dirty="0" err="1">
                <a:cs typeface="Arial" pitchFamily="34" charset="0"/>
              </a:rPr>
              <a:t>averaged</a:t>
            </a:r>
            <a:r>
              <a:rPr lang="fr-FR" sz="1600" dirty="0">
                <a:cs typeface="Arial" pitchFamily="34" charset="0"/>
              </a:rPr>
              <a:t> </a:t>
            </a:r>
            <a:r>
              <a:rPr lang="fr-FR" sz="1600" dirty="0" err="1">
                <a:cs typeface="Arial" pitchFamily="34" charset="0"/>
              </a:rPr>
              <a:t>shots</a:t>
            </a:r>
            <a:r>
              <a:rPr lang="fr-FR" sz="1600" dirty="0">
                <a:cs typeface="Arial" pitchFamily="34" charset="0"/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fr-FR" sz="1600" dirty="0">
                <a:cs typeface="Arial" pitchFamily="34" charset="0"/>
              </a:rPr>
              <a:t> I = </a:t>
            </a:r>
            <a:r>
              <a:rPr lang="fr-FR" sz="1600" b="1" dirty="0">
                <a:solidFill>
                  <a:srgbClr val="0C6374"/>
                </a:solidFill>
                <a:cs typeface="Arial" pitchFamily="34" charset="0"/>
              </a:rPr>
              <a:t>2 </a:t>
            </a:r>
            <a:r>
              <a:rPr lang="ar-AE" sz="1600" b="1" dirty="0" err="1">
                <a:solidFill>
                  <a:srgbClr val="0C6374"/>
                </a:solidFill>
                <a:cs typeface="Arial" pitchFamily="34" charset="0"/>
              </a:rPr>
              <a:t>﮲</a:t>
            </a:r>
            <a:r>
              <a:rPr lang="fr-FR" sz="1600" b="1" dirty="0">
                <a:solidFill>
                  <a:srgbClr val="0C6374"/>
                </a:solidFill>
                <a:cs typeface="Arial" pitchFamily="34" charset="0"/>
              </a:rPr>
              <a:t>10</a:t>
            </a:r>
            <a:r>
              <a:rPr lang="fr-FR" sz="1600" b="1" baseline="30000" dirty="0">
                <a:solidFill>
                  <a:srgbClr val="0C6374"/>
                </a:solidFill>
                <a:cs typeface="Arial" pitchFamily="34" charset="0"/>
              </a:rPr>
              <a:t>18</a:t>
            </a:r>
            <a:r>
              <a:rPr lang="fr-FR" sz="1600" b="1" dirty="0">
                <a:solidFill>
                  <a:srgbClr val="0C6374"/>
                </a:solidFill>
                <a:cs typeface="Arial" pitchFamily="34" charset="0"/>
              </a:rPr>
              <a:t> </a:t>
            </a:r>
            <a:r>
              <a:rPr lang="fr-FR" sz="1600" dirty="0">
                <a:cs typeface="Arial" pitchFamily="34" charset="0"/>
              </a:rPr>
              <a:t>W.cm</a:t>
            </a:r>
            <a:r>
              <a:rPr lang="fr-FR" sz="1600" baseline="30000" dirty="0">
                <a:cs typeface="Arial" pitchFamily="34" charset="0"/>
              </a:rPr>
              <a:t>-2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r="29862" b="6388"/>
          <a:stretch>
            <a:fillRect/>
          </a:stretch>
        </p:blipFill>
        <p:spPr bwMode="auto">
          <a:xfrm>
            <a:off x="4139952" y="2278603"/>
            <a:ext cx="3816424" cy="286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611560" y="3723878"/>
            <a:ext cx="1077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C6374"/>
                </a:solidFill>
                <a:latin typeface="Arial"/>
                <a:ea typeface="ＭＳ Ｐゴシック"/>
                <a:cs typeface="Arial"/>
              </a:rPr>
              <a:t>Gas :</a:t>
            </a:r>
            <a:r>
              <a:rPr lang="en-US" dirty="0">
                <a:latin typeface="Arial"/>
                <a:ea typeface="ＭＳ Ｐゴシック"/>
                <a:cs typeface="Arial"/>
              </a:rPr>
              <a:t> N</a:t>
            </a:r>
            <a:r>
              <a:rPr lang="en-US" baseline="-25000" dirty="0">
                <a:latin typeface="Arial"/>
                <a:ea typeface="ＭＳ Ｐゴシック"/>
                <a:cs typeface="Arial"/>
              </a:rPr>
              <a:t>2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75931" y="995958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C6374"/>
                </a:solidFill>
              </a:rPr>
              <a:t>Laser :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843558"/>
            <a:ext cx="316835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16E3-E67E-485F-877F-17DFC2225550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b="1" dirty="0" smtClean="0"/>
              <a:t>State of the </a:t>
            </a:r>
            <a:r>
              <a:rPr lang="fr-FR" b="1" dirty="0" err="1" smtClean="0"/>
              <a:t>accelerator</a:t>
            </a:r>
            <a:r>
              <a:rPr lang="fr-FR" b="1" dirty="0" smtClean="0"/>
              <a:t> </a:t>
            </a:r>
            <a:r>
              <a:rPr lang="fr-FR" b="1" dirty="0" err="1" smtClean="0"/>
              <a:t>at</a:t>
            </a:r>
            <a:r>
              <a:rPr lang="fr-FR" b="1" dirty="0" smtClean="0"/>
              <a:t> the </a:t>
            </a:r>
            <a:r>
              <a:rPr lang="fr-FR" b="1" dirty="0" err="1" smtClean="0"/>
              <a:t>beginning</a:t>
            </a:r>
            <a:r>
              <a:rPr lang="fr-FR" b="1" dirty="0" smtClean="0"/>
              <a:t> of </a:t>
            </a:r>
            <a:r>
              <a:rPr lang="fr-FR" b="1" dirty="0" err="1" smtClean="0"/>
              <a:t>my</a:t>
            </a:r>
            <a:r>
              <a:rPr lang="fr-FR" b="1" dirty="0" smtClean="0"/>
              <a:t> </a:t>
            </a:r>
            <a:r>
              <a:rPr lang="fr-FR" b="1" dirty="0" err="1" smtClean="0"/>
              <a:t>PhD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86583" y="4804946"/>
            <a:ext cx="3493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L.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Rovige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al., PRAB 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23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093401 (2020)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3635896" y="1059582"/>
            <a:ext cx="5328592" cy="3240360"/>
            <a:chOff x="3995936" y="2067697"/>
            <a:chExt cx="4388296" cy="260409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95936" y="2283718"/>
              <a:ext cx="4388296" cy="238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Accolade fermante 5"/>
            <p:cNvSpPr/>
            <p:nvPr/>
          </p:nvSpPr>
          <p:spPr>
            <a:xfrm rot="16200000">
              <a:off x="5472099" y="1239601"/>
              <a:ext cx="288034" cy="2520280"/>
            </a:xfrm>
            <a:prstGeom prst="rightBrace">
              <a:avLst>
                <a:gd name="adj1" fmla="val 28672"/>
                <a:gd name="adj2" fmla="val 50000"/>
              </a:avLst>
            </a:prstGeom>
            <a:ln>
              <a:solidFill>
                <a:srgbClr val="FF7C4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7C47"/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644008" y="2067697"/>
              <a:ext cx="19158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dirty="0" smtClean="0">
                  <a:solidFill>
                    <a:srgbClr val="FF7C47"/>
                  </a:solidFill>
                  <a:latin typeface="AvantGarde Regular"/>
                </a:rPr>
                <a:t>12 M shots</a:t>
              </a:r>
              <a:endParaRPr lang="fr-FR" dirty="0">
                <a:solidFill>
                  <a:srgbClr val="FF7C47"/>
                </a:solidFill>
                <a:latin typeface="AvantGarde Regular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31558" y="1923678"/>
            <a:ext cx="327634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: </a:t>
            </a:r>
            <a:r>
              <a:rPr lang="fr-FR" b="1" dirty="0" err="1" smtClean="0">
                <a:solidFill>
                  <a:srgbClr val="0C6374"/>
                </a:solidFill>
              </a:rPr>
              <a:t>Nitrogen</a:t>
            </a:r>
            <a:endParaRPr lang="fr-FR" b="1" dirty="0" smtClean="0">
              <a:solidFill>
                <a:srgbClr val="0C6374"/>
              </a:solidFill>
            </a:endParaRPr>
          </a:p>
          <a:p>
            <a:endParaRPr lang="fr-FR" dirty="0" smtClean="0"/>
          </a:p>
          <a:p>
            <a:r>
              <a:rPr lang="fr-FR" dirty="0" smtClean="0"/>
              <a:t>Electrons : </a:t>
            </a:r>
            <a:r>
              <a:rPr lang="fr-FR" b="1" dirty="0" smtClean="0">
                <a:solidFill>
                  <a:srgbClr val="0C6374"/>
                </a:solidFill>
              </a:rPr>
              <a:t>2/3 MeV </a:t>
            </a:r>
          </a:p>
          <a:p>
            <a:r>
              <a:rPr lang="fr-FR" b="1" dirty="0" smtClean="0">
                <a:solidFill>
                  <a:srgbClr val="0C6374"/>
                </a:solidFill>
              </a:rPr>
              <a:t>	  few </a:t>
            </a:r>
            <a:r>
              <a:rPr lang="fr-FR" b="1" dirty="0" err="1" smtClean="0">
                <a:solidFill>
                  <a:srgbClr val="0C6374"/>
                </a:solidFill>
              </a:rPr>
              <a:t>pC</a:t>
            </a:r>
            <a:r>
              <a:rPr lang="fr-FR" b="1" dirty="0" smtClean="0">
                <a:solidFill>
                  <a:srgbClr val="0C6374"/>
                </a:solidFill>
              </a:rPr>
              <a:t> </a:t>
            </a:r>
            <a:r>
              <a:rPr lang="fr-FR" b="1" dirty="0" err="1" smtClean="0">
                <a:solidFill>
                  <a:srgbClr val="0C6374"/>
                </a:solidFill>
              </a:rPr>
              <a:t>routinely</a:t>
            </a:r>
            <a:endParaRPr lang="fr-FR" b="1" dirty="0" smtClean="0">
              <a:solidFill>
                <a:srgbClr val="0C6374"/>
              </a:solidFill>
            </a:endParaRPr>
          </a:p>
          <a:p>
            <a:endParaRPr lang="fr-FR" dirty="0" smtClean="0"/>
          </a:p>
          <a:p>
            <a:r>
              <a:rPr lang="fr-FR" dirty="0" err="1" smtClean="0"/>
              <a:t>Implementation</a:t>
            </a:r>
            <a:r>
              <a:rPr lang="fr-FR" dirty="0" smtClean="0"/>
              <a:t> of </a:t>
            </a:r>
            <a:r>
              <a:rPr lang="fr-FR" b="1" dirty="0" err="1" smtClean="0">
                <a:solidFill>
                  <a:srgbClr val="0C6374"/>
                </a:solidFill>
              </a:rPr>
              <a:t>shocked</a:t>
            </a:r>
            <a:r>
              <a:rPr lang="fr-FR" b="1" dirty="0" smtClean="0">
                <a:solidFill>
                  <a:srgbClr val="0C6374"/>
                </a:solidFill>
              </a:rPr>
              <a:t> jets</a:t>
            </a:r>
            <a:r>
              <a:rPr lang="fr-FR" dirty="0" smtClean="0"/>
              <a:t>, </a:t>
            </a:r>
          </a:p>
          <a:p>
            <a:r>
              <a:rPr lang="fr-FR" dirty="0" err="1" smtClean="0"/>
              <a:t>leading</a:t>
            </a:r>
            <a:r>
              <a:rPr lang="fr-FR" dirty="0" smtClean="0"/>
              <a:t> to a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stability</a:t>
            </a:r>
            <a:endParaRPr lang="fr-FR" dirty="0" smtClean="0"/>
          </a:p>
          <a:p>
            <a:endParaRPr lang="fr-FR" b="1" dirty="0">
              <a:solidFill>
                <a:srgbClr val="0C6374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5536" y="1851670"/>
            <a:ext cx="3240360" cy="2160240"/>
          </a:xfrm>
          <a:prstGeom prst="rect">
            <a:avLst/>
          </a:prstGeom>
          <a:solidFill>
            <a:srgbClr val="009A7D">
              <a:alpha val="10000"/>
            </a:srgbClr>
          </a:solidFill>
          <a:ln w="31750">
            <a:solidFill>
              <a:srgbClr val="009A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433520" y="7503567"/>
            <a:ext cx="2133600" cy="273844"/>
          </a:xfrm>
        </p:spPr>
        <p:txBody>
          <a:bodyPr/>
          <a:lstStyle/>
          <a:p>
            <a:fld id="{77CC16E3-E67E-485F-877F-17DFC2225550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 err="1" smtClean="0">
                <a:solidFill>
                  <a:srgbClr val="006275"/>
                </a:solidFill>
              </a:rPr>
              <a:t>Shocked</a:t>
            </a:r>
            <a:r>
              <a:rPr lang="fr-FR" b="1" dirty="0" smtClean="0">
                <a:solidFill>
                  <a:srgbClr val="006275"/>
                </a:solidFill>
              </a:rPr>
              <a:t> jets to </a:t>
            </a:r>
            <a:r>
              <a:rPr lang="fr-FR" b="1" dirty="0" err="1" smtClean="0">
                <a:solidFill>
                  <a:srgbClr val="006275"/>
                </a:solidFill>
              </a:rPr>
              <a:t>stabilize</a:t>
            </a:r>
            <a:r>
              <a:rPr lang="fr-FR" b="1" dirty="0" smtClean="0">
                <a:solidFill>
                  <a:srgbClr val="006275"/>
                </a:solidFill>
              </a:rPr>
              <a:t> the injection</a:t>
            </a:r>
            <a:endParaRPr lang="en-GB" b="1" dirty="0">
              <a:solidFill>
                <a:srgbClr val="006275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FEA9FD4C-E94F-D546-B7F5-08205E174112}"/>
              </a:ext>
            </a:extLst>
          </p:cNvPr>
          <p:cNvSpPr txBox="1"/>
          <p:nvPr/>
        </p:nvSpPr>
        <p:spPr>
          <a:xfrm>
            <a:off x="252030" y="4774168"/>
            <a:ext cx="3959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Schmid </a:t>
            </a:r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al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., PRSTAB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091301 (2010)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235D9893-A2D6-C645-B371-ABFE77ACC8C1}"/>
              </a:ext>
            </a:extLst>
          </p:cNvPr>
          <p:cNvSpPr txBox="1"/>
          <p:nvPr/>
        </p:nvSpPr>
        <p:spPr>
          <a:xfrm>
            <a:off x="395536" y="915566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D7F"/>
                </a:solidFill>
              </a:rPr>
              <a:t>The </a:t>
            </a:r>
            <a:r>
              <a:rPr lang="en-US" sz="2000" b="1" dirty="0" smtClean="0">
                <a:solidFill>
                  <a:srgbClr val="007D7F"/>
                </a:solidFill>
              </a:rPr>
              <a:t>idea : </a:t>
            </a:r>
            <a:r>
              <a:rPr lang="en-US" sz="2000" b="1" dirty="0">
                <a:solidFill>
                  <a:srgbClr val="007D7F"/>
                </a:solidFill>
              </a:rPr>
              <a:t>slowing down the accelerating structure</a:t>
            </a:r>
          </a:p>
        </p:txBody>
      </p:sp>
      <p:grpSp>
        <p:nvGrpSpPr>
          <p:cNvPr id="16" name="Grouper 16">
            <a:extLst>
              <a:ext uri="{FF2B5EF4-FFF2-40B4-BE49-F238E27FC236}">
                <a16:creationId xmlns="" xmlns:a16="http://schemas.microsoft.com/office/drawing/2014/main" id="{1169BB09-788A-A94C-9549-1ACEB202C0E0}"/>
              </a:ext>
            </a:extLst>
          </p:cNvPr>
          <p:cNvGrpSpPr/>
          <p:nvPr/>
        </p:nvGrpSpPr>
        <p:grpSpPr>
          <a:xfrm>
            <a:off x="3995936" y="1881077"/>
            <a:ext cx="4737653" cy="1626777"/>
            <a:chOff x="3023977" y="4887118"/>
            <a:chExt cx="4407963" cy="1673269"/>
          </a:xfrm>
        </p:grpSpPr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C305199B-07DA-AF42-B701-360CA28954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32847" r="23608" b="12663"/>
            <a:stretch>
              <a:fillRect/>
            </a:stretch>
          </p:blipFill>
          <p:spPr bwMode="auto">
            <a:xfrm>
              <a:off x="3023977" y="4887118"/>
              <a:ext cx="939709" cy="15986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8" name="Picture 16">
              <a:extLst>
                <a:ext uri="{FF2B5EF4-FFF2-40B4-BE49-F238E27FC236}">
                  <a16:creationId xmlns="" xmlns:a16="http://schemas.microsoft.com/office/drawing/2014/main" id="{4B2516C7-6225-C14E-B8DA-BEB91B09AC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32847" r="23608" b="12663"/>
            <a:stretch>
              <a:fillRect/>
            </a:stretch>
          </p:blipFill>
          <p:spPr bwMode="auto">
            <a:xfrm>
              <a:off x="4116618" y="4887118"/>
              <a:ext cx="1252535" cy="15986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9" name="Picture 16">
              <a:extLst>
                <a:ext uri="{FF2B5EF4-FFF2-40B4-BE49-F238E27FC236}">
                  <a16:creationId xmlns="" xmlns:a16="http://schemas.microsoft.com/office/drawing/2014/main" id="{A8028F15-5A45-C54B-9BF2-C4B772648F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32847" r="23608" b="12663"/>
            <a:stretch>
              <a:fillRect/>
            </a:stretch>
          </p:blipFill>
          <p:spPr bwMode="auto">
            <a:xfrm>
              <a:off x="5526698" y="4887118"/>
              <a:ext cx="1905242" cy="15986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3" name="Line 20">
              <a:extLst>
                <a:ext uri="{FF2B5EF4-FFF2-40B4-BE49-F238E27FC236}">
                  <a16:creationId xmlns="" xmlns:a16="http://schemas.microsoft.com/office/drawing/2014/main" id="{EDEF87A9-28A5-B440-AE8A-E8FF0F8F47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84035" y="5816882"/>
              <a:ext cx="0" cy="2921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="" xmlns:a16="http://schemas.microsoft.com/office/drawing/2014/main" id="{C40C3AD1-5132-3A45-AD99-5A6FAB8DA879}"/>
                </a:ext>
              </a:extLst>
            </p:cNvPr>
            <p:cNvSpPr txBox="1"/>
            <p:nvPr/>
          </p:nvSpPr>
          <p:spPr>
            <a:xfrm>
              <a:off x="5492830" y="6108982"/>
              <a:ext cx="1841017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rgbClr val="FF0000"/>
                  </a:solidFill>
                </a:rPr>
                <a:t>Effective slow down</a:t>
              </a:r>
            </a:p>
          </p:txBody>
        </p:sp>
      </p:grpSp>
      <p:grpSp>
        <p:nvGrpSpPr>
          <p:cNvPr id="33" name="Groupe 32"/>
          <p:cNvGrpSpPr>
            <a:grpSpLocks noChangeAspect="1"/>
          </p:cNvGrpSpPr>
          <p:nvPr/>
        </p:nvGrpSpPr>
        <p:grpSpPr>
          <a:xfrm>
            <a:off x="899592" y="1635646"/>
            <a:ext cx="1813432" cy="1574465"/>
            <a:chOff x="710654" y="627534"/>
            <a:chExt cx="2145180" cy="1862497"/>
          </a:xfrm>
        </p:grpSpPr>
        <p:grpSp>
          <p:nvGrpSpPr>
            <p:cNvPr id="7" name="Grouper 2">
              <a:extLst>
                <a:ext uri="{FF2B5EF4-FFF2-40B4-BE49-F238E27FC236}">
                  <a16:creationId xmlns="" xmlns:a16="http://schemas.microsoft.com/office/drawing/2014/main" id="{5F8701FD-F0D0-C241-A80F-53FA50EB4715}"/>
                </a:ext>
              </a:extLst>
            </p:cNvPr>
            <p:cNvGrpSpPr/>
            <p:nvPr/>
          </p:nvGrpSpPr>
          <p:grpSpPr>
            <a:xfrm>
              <a:off x="710654" y="1537512"/>
              <a:ext cx="858257" cy="924956"/>
              <a:chOff x="862168" y="2894001"/>
              <a:chExt cx="858257" cy="1233274"/>
            </a:xfrm>
          </p:grpSpPr>
          <p:sp>
            <p:nvSpPr>
              <p:cNvPr id="8" name="Oval 29">
                <a:extLst>
                  <a:ext uri="{FF2B5EF4-FFF2-40B4-BE49-F238E27FC236}">
                    <a16:creationId xmlns="" xmlns:a16="http://schemas.microsoft.com/office/drawing/2014/main" id="{987132B6-A88E-CE48-A0E8-8F5A79EB7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1029" y="2894001"/>
                <a:ext cx="470389" cy="8001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b="1"/>
              </a:p>
            </p:txBody>
          </p:sp>
          <p:sp>
            <p:nvSpPr>
              <p:cNvPr id="9" name="Line 30">
                <a:extLst>
                  <a:ext uri="{FF2B5EF4-FFF2-40B4-BE49-F238E27FC236}">
                    <a16:creationId xmlns="" xmlns:a16="http://schemas.microsoft.com/office/drawing/2014/main" id="{3747CC1A-1202-6947-B391-426E5FFCAD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836" y="3286113"/>
                <a:ext cx="51958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b="1"/>
              </a:p>
            </p:txBody>
          </p:sp>
          <p:sp>
            <p:nvSpPr>
              <p:cNvPr id="10" name="Text Box 46">
                <a:extLst>
                  <a:ext uri="{FF2B5EF4-FFF2-40B4-BE49-F238E27FC236}">
                    <a16:creationId xmlns="" xmlns:a16="http://schemas.microsoft.com/office/drawing/2014/main" id="{FF5D805A-9883-BA4B-8E44-46CE9184DB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2168" y="3634833"/>
                <a:ext cx="694421" cy="492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b="1">
                    <a:solidFill>
                      <a:srgbClr val="FF0000"/>
                    </a:solidFill>
                  </a:rPr>
                  <a:t>pulse</a:t>
                </a:r>
              </a:p>
            </p:txBody>
          </p:sp>
        </p:grpSp>
        <p:grpSp>
          <p:nvGrpSpPr>
            <p:cNvPr id="11" name="Grouper 36">
              <a:extLst>
                <a:ext uri="{FF2B5EF4-FFF2-40B4-BE49-F238E27FC236}">
                  <a16:creationId xmlns="" xmlns:a16="http://schemas.microsoft.com/office/drawing/2014/main" id="{253C3998-5CA7-0A49-8D1C-00835214895E}"/>
                </a:ext>
              </a:extLst>
            </p:cNvPr>
            <p:cNvGrpSpPr/>
            <p:nvPr/>
          </p:nvGrpSpPr>
          <p:grpSpPr>
            <a:xfrm>
              <a:off x="898628" y="1070555"/>
              <a:ext cx="1957206" cy="1382355"/>
              <a:chOff x="3259670" y="2943758"/>
              <a:chExt cx="1406301" cy="865187"/>
            </a:xfrm>
          </p:grpSpPr>
          <p:grpSp>
            <p:nvGrpSpPr>
              <p:cNvPr id="12" name="Grouper 35">
                <a:extLst>
                  <a:ext uri="{FF2B5EF4-FFF2-40B4-BE49-F238E27FC236}">
                    <a16:creationId xmlns="" xmlns:a16="http://schemas.microsoft.com/office/drawing/2014/main" id="{B6EDE108-82E3-164D-9580-1CC3214184FB}"/>
                  </a:ext>
                </a:extLst>
              </p:cNvPr>
              <p:cNvGrpSpPr/>
              <p:nvPr/>
            </p:nvGrpSpPr>
            <p:grpSpPr>
              <a:xfrm>
                <a:off x="3259670" y="2943759"/>
                <a:ext cx="1406301" cy="856720"/>
                <a:chOff x="3259670" y="2943759"/>
                <a:chExt cx="1406301" cy="856720"/>
              </a:xfrm>
            </p:grpSpPr>
            <p:sp>
              <p:nvSpPr>
                <p:cNvPr id="14" name="Line 23">
                  <a:extLst>
                    <a:ext uri="{FF2B5EF4-FFF2-40B4-BE49-F238E27FC236}">
                      <a16:creationId xmlns="" xmlns:a16="http://schemas.microsoft.com/office/drawing/2014/main" id="{3093B1FB-9987-1B4D-8325-1726FD5507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4428070" y="3562578"/>
                  <a:ext cx="0" cy="47580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 b="1"/>
                </a:p>
              </p:txBody>
            </p:sp>
            <p:sp>
              <p:nvSpPr>
                <p:cNvPr id="15" name="Line 26">
                  <a:extLst>
                    <a:ext uri="{FF2B5EF4-FFF2-40B4-BE49-F238E27FC236}">
                      <a16:creationId xmlns="" xmlns:a16="http://schemas.microsoft.com/office/drawing/2014/main" id="{AEBB069A-387F-9B43-A64F-3D6EFB197A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3490040" y="2713389"/>
                  <a:ext cx="0" cy="4607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 b="1"/>
                </a:p>
              </p:txBody>
            </p:sp>
          </p:grpSp>
          <p:cxnSp>
            <p:nvCxnSpPr>
              <p:cNvPr id="13" name="Connecteur droit 12">
                <a:extLst>
                  <a:ext uri="{FF2B5EF4-FFF2-40B4-BE49-F238E27FC236}">
                    <a16:creationId xmlns="" xmlns:a16="http://schemas.microsoft.com/office/drawing/2014/main" id="{26B8CDC7-EE0F-DB41-B8F2-9199FCDBBAEA}"/>
                  </a:ext>
                </a:extLst>
              </p:cNvPr>
              <p:cNvCxnSpPr>
                <a:stCxn id="15" idx="1"/>
              </p:cNvCxnSpPr>
              <p:nvPr/>
            </p:nvCxnSpPr>
            <p:spPr>
              <a:xfrm rot="10800000" flipH="1" flipV="1">
                <a:off x="3720410" y="2943758"/>
                <a:ext cx="478226" cy="8651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ZoneTexte 24">
              <a:extLst>
                <a:ext uri="{FF2B5EF4-FFF2-40B4-BE49-F238E27FC236}">
                  <a16:creationId xmlns="" xmlns:a16="http://schemas.microsoft.com/office/drawing/2014/main" id="{6B46FAB2-5F80-C44D-ADC3-D0A7440B75D7}"/>
                </a:ext>
              </a:extLst>
            </p:cNvPr>
            <p:cNvSpPr txBox="1"/>
            <p:nvPr/>
          </p:nvSpPr>
          <p:spPr>
            <a:xfrm>
              <a:off x="1645151" y="891943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rgbClr val="660066"/>
                  </a:solidFill>
                </a:rPr>
                <a:t>1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="" xmlns:a16="http://schemas.microsoft.com/office/drawing/2014/main" id="{0E455B4A-D26C-0B45-BF7F-FE8B9DD68CD8}"/>
                </a:ext>
              </a:extLst>
            </p:cNvPr>
            <p:cNvSpPr txBox="1"/>
            <p:nvPr/>
          </p:nvSpPr>
          <p:spPr>
            <a:xfrm>
              <a:off x="1972459" y="154522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rgbClr val="660066"/>
                  </a:solidFill>
                </a:rPr>
                <a:t>2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="" xmlns:a16="http://schemas.microsoft.com/office/drawing/2014/main" id="{6C135F9F-0C44-5B41-A6A9-E41E9A4BD1F6}"/>
                </a:ext>
              </a:extLst>
            </p:cNvPr>
            <p:cNvSpPr txBox="1"/>
            <p:nvPr/>
          </p:nvSpPr>
          <p:spPr>
            <a:xfrm>
              <a:off x="2533951" y="2089921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rgbClr val="660066"/>
                  </a:solidFill>
                </a:rPr>
                <a:t>3</a:t>
              </a:r>
            </a:p>
          </p:txBody>
        </p:sp>
        <p:pic>
          <p:nvPicPr>
            <p:cNvPr id="28" name="Image 27" descr="latex-image-1.pdf">
              <a:extLst>
                <a:ext uri="{FF2B5EF4-FFF2-40B4-BE49-F238E27FC236}">
                  <a16:creationId xmlns="" xmlns:a16="http://schemas.microsoft.com/office/drawing/2014/main" id="{FA35CAC4-83AF-A94E-AD62-BD2FBC543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117" y="627534"/>
              <a:ext cx="837602" cy="360040"/>
            </a:xfrm>
            <a:prstGeom prst="rect">
              <a:avLst/>
            </a:prstGeom>
          </p:spPr>
        </p:pic>
      </p:grpSp>
      <p:pic>
        <p:nvPicPr>
          <p:cNvPr id="29" name="Image 28" descr="latex-image-1.pdf">
            <a:extLst>
              <a:ext uri="{FF2B5EF4-FFF2-40B4-BE49-F238E27FC236}">
                <a16:creationId xmlns="" xmlns:a16="http://schemas.microsoft.com/office/drawing/2014/main" id="{8A78F86A-95FE-994A-A0F8-653EAF6C96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9622"/>
            <a:ext cx="2445063" cy="360040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xmlns="" id="{DF6AAD24-24BE-2946-AD9F-A1B610B4C6D0}"/>
              </a:ext>
            </a:extLst>
          </p:cNvPr>
          <p:cNvSpPr txBox="1"/>
          <p:nvPr/>
        </p:nvSpPr>
        <p:spPr>
          <a:xfrm>
            <a:off x="1547664" y="3867894"/>
            <a:ext cx="6264696" cy="707886"/>
          </a:xfrm>
          <a:prstGeom prst="rect">
            <a:avLst/>
          </a:prstGeom>
          <a:solidFill>
            <a:srgbClr val="009A7D">
              <a:alpha val="14902"/>
            </a:srgbClr>
          </a:solidFill>
          <a:ln w="38100">
            <a:solidFill>
              <a:srgbClr val="009A7D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2000" dirty="0" smtClean="0"/>
              <a:t>The </a:t>
            </a:r>
            <a:r>
              <a:rPr lang="fr-FR" sz="2000" dirty="0" err="1" smtClean="0"/>
              <a:t>density</a:t>
            </a:r>
            <a:r>
              <a:rPr lang="fr-FR" sz="2000" dirty="0" smtClean="0"/>
              <a:t> gradient </a:t>
            </a:r>
          </a:p>
          <a:p>
            <a:pPr marL="342900" indent="-342900"/>
            <a:r>
              <a:rPr lang="fr-FR" sz="2000" dirty="0" err="1" smtClean="0"/>
              <a:t>localizes</a:t>
            </a:r>
            <a:r>
              <a:rPr lang="fr-FR" sz="2000" dirty="0" smtClean="0"/>
              <a:t> e- injection</a:t>
            </a:r>
            <a:endParaRPr lang="fr-FR" sz="2000" dirty="0"/>
          </a:p>
        </p:txBody>
      </p:sp>
      <p:sp>
        <p:nvSpPr>
          <p:cNvPr id="38" name="Espace réservé du numéro de diapositive 1"/>
          <p:cNvSpPr txBox="1">
            <a:spLocks/>
          </p:cNvSpPr>
          <p:nvPr/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C16E3-E67E-485F-877F-17DFC222555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Flèche droite 31"/>
          <p:cNvSpPr/>
          <p:nvPr/>
        </p:nvSpPr>
        <p:spPr>
          <a:xfrm>
            <a:off x="4427984" y="4155926"/>
            <a:ext cx="216024" cy="108012"/>
          </a:xfrm>
          <a:prstGeom prst="rightArrow">
            <a:avLst/>
          </a:prstGeom>
          <a:solidFill>
            <a:srgbClr val="009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ZoneTexte 33"/>
          <p:cNvSpPr txBox="1"/>
          <p:nvPr/>
        </p:nvSpPr>
        <p:spPr>
          <a:xfrm>
            <a:off x="4788024" y="1995686"/>
            <a:ext cx="144016" cy="21602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+mj-cs"/>
              </a:rPr>
              <a:t>1</a:t>
            </a:r>
            <a:endParaRPr kumimoji="0" lang="en-GB" sz="1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Verdana" pitchFamily="34" charset="0"/>
              <a:cs typeface="+mj-cs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300192" y="1995686"/>
            <a:ext cx="144016" cy="21602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100" b="1" dirty="0" smtClean="0">
                <a:ea typeface="Verdana" pitchFamily="34" charset="0"/>
                <a:cs typeface="+mj-cs"/>
              </a:rPr>
              <a:t>2</a:t>
            </a:r>
            <a:endParaRPr kumimoji="0" lang="en-GB" sz="1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Verdana" pitchFamily="34" charset="0"/>
              <a:cs typeface="+mj-cs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8460432" y="1995686"/>
            <a:ext cx="144016" cy="21602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100" b="1" noProof="0" dirty="0" smtClean="0">
                <a:ea typeface="Verdana" pitchFamily="34" charset="0"/>
                <a:cs typeface="+mj-cs"/>
              </a:rPr>
              <a:t>3</a:t>
            </a:r>
            <a:endParaRPr kumimoji="0" lang="en-GB" sz="1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Verdana" pitchFamily="34" charset="0"/>
              <a:cs typeface="+mj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932040" y="4011910"/>
            <a:ext cx="276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fr-FR" dirty="0" err="1" smtClean="0"/>
              <a:t>Stabilization</a:t>
            </a:r>
            <a:r>
              <a:rPr lang="fr-FR" dirty="0" smtClean="0"/>
              <a:t> of the e- </a:t>
            </a:r>
            <a:r>
              <a:rPr lang="fr-FR" dirty="0" err="1" smtClean="0"/>
              <a:t>beam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16E3-E67E-485F-877F-17DFC2225550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 err="1" smtClean="0">
                <a:solidFill>
                  <a:srgbClr val="006275"/>
                </a:solidFill>
              </a:rPr>
              <a:t>Shocked</a:t>
            </a:r>
            <a:r>
              <a:rPr lang="fr-FR" b="1" dirty="0" smtClean="0">
                <a:solidFill>
                  <a:srgbClr val="006275"/>
                </a:solidFill>
              </a:rPr>
              <a:t> jets for kHz LPA</a:t>
            </a:r>
            <a:endParaRPr lang="en-GB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67" y="813728"/>
            <a:ext cx="324602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427984" y="4804950"/>
            <a:ext cx="4017885" cy="338550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nl-N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V. </a:t>
            </a:r>
            <a:r>
              <a:rPr lang="nl-NL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Tomkus</a:t>
            </a:r>
            <a:r>
              <a:rPr lang="nl-N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al. </a:t>
            </a:r>
            <a:r>
              <a:rPr lang="nl-NL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Opt</a:t>
            </a:r>
            <a:r>
              <a:rPr lang="nl-N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Express </a:t>
            </a:r>
            <a:r>
              <a:rPr lang="nl-N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26,</a:t>
            </a:r>
            <a:r>
              <a:rPr lang="nl-N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27965 (2018)</a:t>
            </a: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019" y="4774168"/>
            <a:ext cx="3905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L.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Rovige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al., PRAB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23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093401 (2020)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87574"/>
            <a:ext cx="3312368" cy="24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EC43F448-92D8-134B-9606-372B48F3B670}"/>
              </a:ext>
            </a:extLst>
          </p:cNvPr>
          <p:cNvSpPr txBox="1"/>
          <p:nvPr/>
        </p:nvSpPr>
        <p:spPr>
          <a:xfrm>
            <a:off x="4788024" y="3723878"/>
            <a:ext cx="40324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defTabSz="4556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5613" indent="1588" algn="l" defTabSz="4556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2813" indent="1588" algn="l" defTabSz="4556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0013" indent="1588" algn="l" defTabSz="4556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7213" indent="1588" algn="l" defTabSz="4556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fr-FR" sz="1800" b="1" dirty="0">
                <a:solidFill>
                  <a:srgbClr val="007D7F"/>
                </a:solidFill>
              </a:rPr>
              <a:t>Importance of the </a:t>
            </a:r>
            <a:r>
              <a:rPr lang="fr-FR" sz="1800" b="1" dirty="0" err="1">
                <a:solidFill>
                  <a:srgbClr val="007D7F"/>
                </a:solidFill>
              </a:rPr>
              <a:t>shock</a:t>
            </a:r>
            <a:r>
              <a:rPr lang="fr-FR" sz="1800" b="1" dirty="0">
                <a:solidFill>
                  <a:srgbClr val="007D7F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/>
              <a:t>High </a:t>
            </a:r>
            <a:r>
              <a:rPr lang="fr-FR" sz="1800" dirty="0" err="1"/>
              <a:t>density</a:t>
            </a:r>
            <a:r>
              <a:rPr lang="fr-FR" sz="1800" dirty="0"/>
              <a:t> </a:t>
            </a:r>
            <a:r>
              <a:rPr lang="fr-FR" sz="1800" dirty="0" err="1"/>
              <a:t>region</a:t>
            </a:r>
            <a:r>
              <a:rPr lang="fr-FR" sz="1800" dirty="0"/>
              <a:t> </a:t>
            </a:r>
            <a:r>
              <a:rPr lang="fr-FR" sz="1800" dirty="0" err="1"/>
              <a:t>higher</a:t>
            </a:r>
            <a:r>
              <a:rPr lang="fr-FR" sz="1800" dirty="0"/>
              <a:t>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 err="1"/>
              <a:t>Stabilizes</a:t>
            </a:r>
            <a:r>
              <a:rPr lang="fr-FR" sz="1800" dirty="0"/>
              <a:t> injection</a:t>
            </a:r>
          </a:p>
          <a:p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none" lIns="91440" tIns="45720" rIns="91440" bIns="45720" rtlCol="0" anchor="ctr">
        <a:normAutofit/>
      </a:bodyPr>
      <a:lstStyle>
        <a:defPPr marL="0" marR="0" indent="0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600" i="0" u="none" strike="noStrike" kern="1200" cap="none" spc="0" normalizeH="0" baseline="0" noProof="0" dirty="0" smtClean="0">
            <a:ln>
              <a:noFill/>
            </a:ln>
            <a:effectLst/>
            <a:uLnTx/>
            <a:uFillTx/>
            <a:ea typeface="Verdana" pitchFamily="34" charset="0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1795</TotalTime>
  <Words>904</Words>
  <Application>Microsoft Office PowerPoint</Application>
  <PresentationFormat>Affichage à l'écran (16:9)</PresentationFormat>
  <Paragraphs>237</Paragraphs>
  <Slides>21</Slides>
  <Notes>1</Notes>
  <HiddenSlides>1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Renom</dc:creator>
  <cp:lastModifiedBy>APPLI</cp:lastModifiedBy>
  <cp:revision>138</cp:revision>
  <dcterms:created xsi:type="dcterms:W3CDTF">2023-11-03T11:21:35Z</dcterms:created>
  <dcterms:modified xsi:type="dcterms:W3CDTF">2023-11-14T21:47:48Z</dcterms:modified>
</cp:coreProperties>
</file>