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847" r:id="rId3"/>
    <p:sldId id="848" r:id="rId4"/>
    <p:sldId id="320" r:id="rId5"/>
    <p:sldId id="841" r:id="rId6"/>
    <p:sldId id="846" r:id="rId7"/>
    <p:sldId id="842" r:id="rId8"/>
    <p:sldId id="843" r:id="rId9"/>
    <p:sldId id="850" r:id="rId10"/>
    <p:sldId id="258" r:id="rId11"/>
    <p:sldId id="259" r:id="rId12"/>
    <p:sldId id="260" r:id="rId13"/>
    <p:sldId id="851" r:id="rId14"/>
    <p:sldId id="844" r:id="rId15"/>
    <p:sldId id="845" r:id="rId16"/>
    <p:sldId id="852" r:id="rId17"/>
    <p:sldId id="836" r:id="rId18"/>
    <p:sldId id="261" r:id="rId19"/>
    <p:sldId id="856" r:id="rId20"/>
    <p:sldId id="853" r:id="rId21"/>
    <p:sldId id="829" r:id="rId22"/>
    <p:sldId id="832" r:id="rId23"/>
    <p:sldId id="839" r:id="rId24"/>
    <p:sldId id="854" r:id="rId25"/>
    <p:sldId id="855" r:id="rId26"/>
    <p:sldId id="84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E3"/>
    <a:srgbClr val="F2F0DD"/>
    <a:srgbClr val="F0EED9"/>
    <a:srgbClr val="D38172"/>
    <a:srgbClr val="F2F0DE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4584F-EF11-496A-8075-CB6390CEEDE0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23D69-78F9-468C-B3D9-5B048BB8B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1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M.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Passoni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, et al.,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New J. Phys.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, 045012 (2010)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CE86-5AF6-4696-ACB5-E263E93428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0888"/>
            <a:ext cx="6665912" cy="375126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1388"/>
            <a:ext cx="5041900" cy="4500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ko-KR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6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6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2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97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6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48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6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67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5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7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2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7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42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B6F6-1A00-4CBD-9142-9E374641FE61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3FC8C9-62F7-41A6-BADA-72C317754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arxiv.org/abs/2311.041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C9F90-B9F4-4704-911E-B9C0EAB69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7424" y="447675"/>
            <a:ext cx="10273552" cy="3062288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Accélération laser-plasma d’ions grâce des jets de gaz façonnés optiquement autour de la densité critique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6EDD70-49DF-4EA2-8BCF-45AB82F1C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5" y="4973638"/>
            <a:ext cx="5543550" cy="1655762"/>
          </a:xfrm>
        </p:spPr>
        <p:txBody>
          <a:bodyPr/>
          <a:lstStyle/>
          <a:p>
            <a:r>
              <a:rPr lang="fr-FR" dirty="0"/>
              <a:t>AG </a:t>
            </a:r>
            <a:r>
              <a:rPr lang="fr-FR" dirty="0" err="1"/>
              <a:t>GdR</a:t>
            </a:r>
            <a:r>
              <a:rPr lang="fr-FR" dirty="0"/>
              <a:t> APPEL</a:t>
            </a:r>
          </a:p>
          <a:p>
            <a:r>
              <a:rPr lang="fr-FR" dirty="0"/>
              <a:t>13-15/11/23</a:t>
            </a:r>
          </a:p>
          <a:p>
            <a:r>
              <a:rPr lang="fr-FR" dirty="0"/>
              <a:t>Antoine Maitrallain, ENL, LP2i Bordeaux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BD56E7-7CDB-455D-9B77-DCD2852E2D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6162" y="6159017"/>
            <a:ext cx="978798" cy="620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A1877B-CAA0-414E-A449-07E72CAFD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10" y="6178441"/>
            <a:ext cx="1178952" cy="5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30E7D-306F-4E39-A8F9-BC018578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68" y="405606"/>
            <a:ext cx="8930652" cy="5508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Expérience avec pré impulsion sur laser CO</a:t>
            </a:r>
            <a:r>
              <a:rPr lang="fr-FR" sz="3000" baseline="-25000" dirty="0"/>
              <a:t>2</a:t>
            </a:r>
            <a:endParaRPr lang="fr-FR" sz="3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E552C-0398-4B64-9DCB-07CA4F8E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0" y="1371600"/>
            <a:ext cx="10510520" cy="4805363"/>
          </a:xfrm>
        </p:spPr>
        <p:txBody>
          <a:bodyPr>
            <a:normAutofit/>
          </a:bodyPr>
          <a:lstStyle/>
          <a:p>
            <a:r>
              <a:rPr lang="fr-FR" sz="1800" dirty="0"/>
              <a:t>Accelerator Test Facility, Brookhaven National </a:t>
            </a:r>
            <a:r>
              <a:rPr lang="fr-FR" sz="1800" dirty="0" err="1"/>
              <a:t>Laboratory</a:t>
            </a:r>
            <a:r>
              <a:rPr lang="fr-FR" sz="1800" dirty="0"/>
              <a:t>:</a:t>
            </a:r>
          </a:p>
          <a:p>
            <a:pPr lvl="1"/>
            <a:r>
              <a:rPr lang="fr-FR" sz="1800" dirty="0"/>
              <a:t>Impulsion principale CO</a:t>
            </a:r>
            <a:r>
              <a:rPr lang="fr-FR" sz="1800" baseline="-25000" dirty="0"/>
              <a:t>2</a:t>
            </a:r>
            <a:r>
              <a:rPr lang="fr-FR" sz="1800" dirty="0"/>
              <a:t>, 5 </a:t>
            </a:r>
            <a:r>
              <a:rPr lang="fr-FR" sz="1800" dirty="0" err="1"/>
              <a:t>ps</a:t>
            </a:r>
            <a:r>
              <a:rPr lang="fr-FR" sz="1800" dirty="0"/>
              <a:t>, 10 J, w</a:t>
            </a:r>
            <a:r>
              <a:rPr lang="fr-FR" sz="1800" baseline="-25000" dirty="0"/>
              <a:t>0</a:t>
            </a:r>
            <a:r>
              <a:rPr lang="fr-FR" sz="1800" dirty="0"/>
              <a:t> = 65 µm (Z</a:t>
            </a:r>
            <a:r>
              <a:rPr lang="fr-FR" sz="1800" baseline="-25000" dirty="0"/>
              <a:t>r</a:t>
            </a:r>
            <a:r>
              <a:rPr lang="fr-FR" sz="1800" dirty="0"/>
              <a:t> = 400 µm)</a:t>
            </a:r>
          </a:p>
          <a:p>
            <a:pPr lvl="1"/>
            <a:r>
              <a:rPr lang="fr-FR" sz="1800" b="1" dirty="0"/>
              <a:t>Pre impulsion </a:t>
            </a:r>
            <a:r>
              <a:rPr lang="fr-FR" sz="1800" b="1" dirty="0" err="1"/>
              <a:t>co-propagative</a:t>
            </a:r>
            <a:r>
              <a:rPr lang="fr-FR" sz="1800" b="1" dirty="0"/>
              <a:t> 25 ns avant la principale, énergie &lt; 1,3 J</a:t>
            </a:r>
          </a:p>
          <a:p>
            <a:pPr lvl="1"/>
            <a:r>
              <a:rPr lang="fr-FR" sz="1800" dirty="0"/>
              <a:t>Cible : 2 buses (1 mm // 2 mm trou de sorti) distribution de densité triangulaire qui pique à 10</a:t>
            </a:r>
            <a:r>
              <a:rPr lang="fr-FR" sz="1800" baseline="30000" dirty="0"/>
              <a:t>20</a:t>
            </a:r>
            <a:r>
              <a:rPr lang="fr-FR" sz="1800" dirty="0"/>
              <a:t>/cm</a:t>
            </a:r>
            <a:r>
              <a:rPr lang="fr-FR" sz="1800" baseline="30000" dirty="0"/>
              <a:t>3</a:t>
            </a:r>
            <a:r>
              <a:rPr lang="fr-FR" sz="1800" dirty="0"/>
              <a:t>, 1 mm au dessus de la buse, H et He testé</a:t>
            </a:r>
          </a:p>
          <a:p>
            <a:pPr lvl="1"/>
            <a:r>
              <a:rPr lang="fr-FR" sz="1800" dirty="0"/>
              <a:t>Sonde : 532 nm, 10 </a:t>
            </a:r>
            <a:r>
              <a:rPr lang="fr-FR" sz="1800" dirty="0" err="1"/>
              <a:t>ps</a:t>
            </a:r>
            <a:r>
              <a:rPr lang="fr-FR" sz="1800" dirty="0"/>
              <a:t> sur la cible avec un délai max de 300 </a:t>
            </a:r>
            <a:r>
              <a:rPr lang="fr-FR" sz="1800" dirty="0" err="1"/>
              <a:t>ps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Idée : variation de l’énergie de la pré impulsion pour générer un gradient le plus raide possible (environ 20 µm) à l’avant de ce profil</a:t>
            </a:r>
          </a:p>
          <a:p>
            <a:endParaRPr lang="fr-FR" sz="1800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EEF587C0-506B-4ABC-8D15-DD7416B2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10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2E741-53E8-4B63-BC63-9941AF2A38DA}"/>
              </a:ext>
            </a:extLst>
          </p:cNvPr>
          <p:cNvSpPr/>
          <p:nvPr/>
        </p:nvSpPr>
        <p:spPr>
          <a:xfrm>
            <a:off x="6788959" y="6219759"/>
            <a:ext cx="354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O. </a:t>
            </a:r>
            <a:r>
              <a:rPr lang="fr-FR" sz="1200" i="1" dirty="0" err="1"/>
              <a:t>Tresca</a:t>
            </a:r>
            <a:r>
              <a:rPr lang="fr-FR" sz="1200" i="1" dirty="0"/>
              <a:t> et al., PRL 115, 094802 (2015) </a:t>
            </a:r>
          </a:p>
          <a:p>
            <a:r>
              <a:rPr lang="fr-FR" sz="1200" i="1" dirty="0"/>
              <a:t>N. P. Dover et al., Plasma Phys., 82, 415820101 (2016)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7C06CC-8874-4105-A855-D060E338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79" y="4979341"/>
            <a:ext cx="7303168" cy="8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1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AF4A95-012A-47D9-881E-654F7AA90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80"/>
          <a:stretch/>
        </p:blipFill>
        <p:spPr>
          <a:xfrm>
            <a:off x="8211868" y="848360"/>
            <a:ext cx="3980131" cy="270196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EBAEE1-3761-407A-893C-D47F2F5F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11694"/>
            <a:ext cx="4267200" cy="5880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Façonnage optique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12F7DF-1C66-4D04-8907-B0B90D49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240" y="1360676"/>
            <a:ext cx="6760210" cy="5123206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Développement d’un modèle analytique pour évaluer le dépôt d’énergie et utilisation du modèle de </a:t>
            </a:r>
            <a:r>
              <a:rPr lang="fr-FR" sz="1800" dirty="0" err="1"/>
              <a:t>Sedov</a:t>
            </a:r>
            <a:r>
              <a:rPr lang="fr-FR" sz="1800" dirty="0"/>
              <a:t> pour caractériser l’onde de choc 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Simulations hydrodynamiques (FLASH) pour comparer</a:t>
            </a:r>
          </a:p>
          <a:p>
            <a:endParaRPr lang="fr-FR" sz="1800" dirty="0"/>
          </a:p>
          <a:p>
            <a:r>
              <a:rPr lang="fr-FR" sz="1800" dirty="0"/>
              <a:t>Expérience</a:t>
            </a:r>
          </a:p>
          <a:p>
            <a:pPr lvl="1"/>
            <a:r>
              <a:rPr lang="fr-FR" sz="1800" dirty="0"/>
              <a:t>Avec la pré impulsion, la taille du plasma est de 100*400 µm² 250 </a:t>
            </a:r>
            <a:r>
              <a:rPr lang="fr-FR" sz="1800" dirty="0" err="1"/>
              <a:t>ps</a:t>
            </a:r>
            <a:r>
              <a:rPr lang="fr-FR" sz="1800" dirty="0"/>
              <a:t> après l’arrivée de l’impulsion principale (w</a:t>
            </a:r>
            <a:r>
              <a:rPr lang="fr-FR" sz="1800" baseline="-25000" dirty="0"/>
              <a:t>0</a:t>
            </a:r>
            <a:r>
              <a:rPr lang="fr-FR" sz="1800" dirty="0"/>
              <a:t> = 65 µm et Z</a:t>
            </a:r>
            <a:r>
              <a:rPr lang="fr-FR" sz="1800" baseline="-25000" dirty="0"/>
              <a:t>r</a:t>
            </a:r>
            <a:r>
              <a:rPr lang="fr-FR" sz="1800" dirty="0"/>
              <a:t> = 400 µm)</a:t>
            </a:r>
          </a:p>
          <a:p>
            <a:pPr lvl="1"/>
            <a:r>
              <a:rPr lang="fr-FR" sz="1800" dirty="0"/>
              <a:t>250 </a:t>
            </a:r>
            <a:r>
              <a:rPr lang="fr-FR" sz="1800" dirty="0" err="1"/>
              <a:t>ps</a:t>
            </a:r>
            <a:r>
              <a:rPr lang="fr-FR" sz="1800" dirty="0"/>
              <a:t> après l’impulsion principale, gradient raide jusqu’à 3 n</a:t>
            </a:r>
            <a:r>
              <a:rPr lang="fr-FR" sz="1800" baseline="-25000" dirty="0"/>
              <a:t>c</a:t>
            </a:r>
            <a:r>
              <a:rPr lang="fr-FR" sz="1800" dirty="0"/>
              <a:t> est de 40µm (He)</a:t>
            </a:r>
          </a:p>
          <a:p>
            <a:pPr lvl="1"/>
            <a:r>
              <a:rPr lang="fr-FR" sz="1800" dirty="0"/>
              <a:t>Variation de l’énergie de la pré impulsion pour étudier l’effet sur l’onde de choc et la formation du gradient</a:t>
            </a:r>
          </a:p>
          <a:p>
            <a:pPr lvl="1"/>
            <a:r>
              <a:rPr lang="fr-FR" sz="1800" dirty="0"/>
              <a:t>Gradients plus raides (20 µm) obtenus avec H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38C75427-4BA6-49B5-9BAD-54FD1F7B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11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5148A7-1714-4CBF-A9F9-50AB84BC8EF2}"/>
              </a:ext>
            </a:extLst>
          </p:cNvPr>
          <p:cNvSpPr txBox="1"/>
          <p:nvPr/>
        </p:nvSpPr>
        <p:spPr>
          <a:xfrm>
            <a:off x="3962400" y="6436984"/>
            <a:ext cx="3547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N. P. Dover et al., Plasma Phys., 82, 415820101 (2016)</a:t>
            </a:r>
            <a:endParaRPr lang="fr-FR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585D6F-D082-4D53-A1F1-0F2D0BAC7D71}"/>
              </a:ext>
            </a:extLst>
          </p:cNvPr>
          <p:cNvSpPr/>
          <p:nvPr/>
        </p:nvSpPr>
        <p:spPr>
          <a:xfrm>
            <a:off x="2791262" y="2135794"/>
            <a:ext cx="5048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L. I. SEDOV, 1959 Similarity and Dimensional Methods in Mechanics. Academic.</a:t>
            </a:r>
            <a:endParaRPr lang="fr-FR" sz="1200" i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EDF982-E5A6-4DBC-AF76-4ABBF8B1D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8" r="23288" b="28647"/>
          <a:stretch/>
        </p:blipFill>
        <p:spPr>
          <a:xfrm>
            <a:off x="8020050" y="3550326"/>
            <a:ext cx="4171950" cy="29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9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102808-424C-4257-BD0F-99BDCA62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62" b="18294"/>
          <a:stretch/>
        </p:blipFill>
        <p:spPr>
          <a:xfrm>
            <a:off x="9498463" y="2743199"/>
            <a:ext cx="2673136" cy="24248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3A57DB-62F8-485F-B74B-6BE3995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680" y="59475"/>
            <a:ext cx="7152640" cy="5681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Effet sur l’accélération de particules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3A393-EC1E-4312-8440-47BAA009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338" y="692852"/>
            <a:ext cx="6501086" cy="1991034"/>
          </a:xfrm>
        </p:spPr>
        <p:txBody>
          <a:bodyPr>
            <a:noAutofit/>
          </a:bodyPr>
          <a:lstStyle/>
          <a:p>
            <a:r>
              <a:rPr lang="fr-FR" sz="1800" dirty="0">
                <a:latin typeface="+mj-lt"/>
                <a:cs typeface="Calibri" panose="020F0502020204030204" pitchFamily="34" charset="0"/>
              </a:rPr>
              <a:t>Reconstruction de densité et simulations FLASH pour une pré impulsion de 220 </a:t>
            </a:r>
            <a:r>
              <a:rPr lang="fr-FR" sz="1800" dirty="0" err="1">
                <a:latin typeface="+mj-lt"/>
                <a:cs typeface="Calibri" panose="020F0502020204030204" pitchFamily="34" charset="0"/>
              </a:rPr>
              <a:t>mJ</a:t>
            </a:r>
            <a:r>
              <a:rPr lang="fr-FR" sz="1800" dirty="0">
                <a:latin typeface="+mj-lt"/>
                <a:cs typeface="Calibri" panose="020F0502020204030204" pitchFamily="34" charset="0"/>
              </a:rPr>
              <a:t>, 300 </a:t>
            </a:r>
            <a:r>
              <a:rPr lang="fr-FR" sz="1800" dirty="0" err="1">
                <a:latin typeface="+mj-lt"/>
                <a:cs typeface="Calibri" panose="020F0502020204030204" pitchFamily="34" charset="0"/>
              </a:rPr>
              <a:t>ps</a:t>
            </a:r>
            <a:r>
              <a:rPr lang="fr-FR" sz="1800" dirty="0">
                <a:latin typeface="+mj-lt"/>
                <a:cs typeface="Calibri" panose="020F0502020204030204" pitchFamily="34" charset="0"/>
              </a:rPr>
              <a:t> après l’arrivée de l’impulsion principale</a:t>
            </a:r>
          </a:p>
          <a:p>
            <a:r>
              <a:rPr lang="fr-FR" sz="1800" dirty="0">
                <a:latin typeface="+mj-lt"/>
                <a:cs typeface="Calibri" panose="020F0502020204030204" pitchFamily="34" charset="0"/>
              </a:rPr>
              <a:t>Scan énergie de la pré impulsion pour obtenir le gradient le plus raide. Meilleurs résultats sur les particules à 4 </a:t>
            </a:r>
            <a:r>
              <a:rPr lang="fr-FR" sz="1800" dirty="0" err="1">
                <a:latin typeface="+mj-lt"/>
                <a:cs typeface="Calibri" panose="020F0502020204030204" pitchFamily="34" charset="0"/>
              </a:rPr>
              <a:t>mJ</a:t>
            </a:r>
            <a:r>
              <a:rPr lang="fr-FR" sz="1800" dirty="0">
                <a:latin typeface="+mj-lt"/>
                <a:cs typeface="Calibri" panose="020F0502020204030204" pitchFamily="34" charset="0"/>
              </a:rPr>
              <a:t> pour H, 150 </a:t>
            </a:r>
            <a:r>
              <a:rPr lang="fr-FR" sz="1800" dirty="0" err="1">
                <a:latin typeface="+mj-lt"/>
                <a:cs typeface="Calibri" panose="020F0502020204030204" pitchFamily="34" charset="0"/>
              </a:rPr>
              <a:t>mJ</a:t>
            </a:r>
            <a:r>
              <a:rPr lang="fr-FR" sz="1800" dirty="0">
                <a:latin typeface="+mj-lt"/>
                <a:cs typeface="Calibri" panose="020F0502020204030204" pitchFamily="34" charset="0"/>
              </a:rPr>
              <a:t> pour He.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440950C-BFB5-4DF5-AC52-C943743C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12</a:t>
            </a:fld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6282E3-83E8-4C98-AF52-D954AEA1F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9" b="28250"/>
          <a:stretch/>
        </p:blipFill>
        <p:spPr>
          <a:xfrm>
            <a:off x="9498463" y="692852"/>
            <a:ext cx="2693537" cy="2050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07C43A-DEED-4EA4-A732-A333B4455795}"/>
              </a:ext>
            </a:extLst>
          </p:cNvPr>
          <p:cNvSpPr/>
          <p:nvPr/>
        </p:nvSpPr>
        <p:spPr>
          <a:xfrm>
            <a:off x="1635623" y="6521526"/>
            <a:ext cx="26947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O. </a:t>
            </a:r>
            <a:r>
              <a:rPr lang="fr-FR" sz="1200" i="1" dirty="0" err="1"/>
              <a:t>Tresca</a:t>
            </a:r>
            <a:r>
              <a:rPr lang="fr-FR" sz="1200" i="1" dirty="0"/>
              <a:t> et al., PRL 115, 094802 (2015) 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227C2A-81A7-4490-8325-634FE0FA8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62" b="59267"/>
          <a:stretch/>
        </p:blipFill>
        <p:spPr>
          <a:xfrm>
            <a:off x="7217214" y="5168063"/>
            <a:ext cx="3736875" cy="1689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8525DD-7456-42CB-AFF0-4D023FAAEB72}"/>
              </a:ext>
            </a:extLst>
          </p:cNvPr>
          <p:cNvSpPr/>
          <p:nvPr/>
        </p:nvSpPr>
        <p:spPr>
          <a:xfrm>
            <a:off x="2154339" y="2618632"/>
            <a:ext cx="530878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fr-FR" dirty="0">
                <a:cs typeface="Calibri" panose="020F0502020204030204" pitchFamily="34" charset="0"/>
              </a:rPr>
              <a:t>Démonstration d’une valeur optimale de l’énergie contenue dans la pré impulsion, autour de laquelle l’accélération est moins efficace: dégradation du gradient</a:t>
            </a:r>
          </a:p>
          <a:p>
            <a:pPr marL="285750" indent="-285750">
              <a:spcAft>
                <a:spcPts val="10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fr-FR" b="1" dirty="0">
                <a:solidFill>
                  <a:srgbClr val="FF0000"/>
                </a:solidFill>
                <a:cs typeface="Calibri" panose="020F0502020204030204" pitchFamily="34" charset="0"/>
              </a:rPr>
              <a:t>H: 1,2 MeV p</a:t>
            </a:r>
            <a:r>
              <a:rPr lang="fr-FR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+</a:t>
            </a:r>
            <a:r>
              <a:rPr lang="fr-FR" b="1" dirty="0">
                <a:solidFill>
                  <a:srgbClr val="FF0000"/>
                </a:solidFill>
                <a:cs typeface="Calibri" panose="020F0502020204030204" pitchFamily="34" charset="0"/>
              </a:rPr>
              <a:t>, </a:t>
            </a:r>
            <a:r>
              <a:rPr lang="el-GR" b="1" dirty="0">
                <a:solidFill>
                  <a:srgbClr val="FF0000"/>
                </a:solidFill>
                <a:cs typeface="Calibri" panose="020F0502020204030204" pitchFamily="34" charset="0"/>
              </a:rPr>
              <a:t>Δ</a:t>
            </a:r>
            <a:r>
              <a:rPr lang="fr-FR" b="1" dirty="0">
                <a:solidFill>
                  <a:srgbClr val="FF0000"/>
                </a:solidFill>
                <a:cs typeface="Calibri" panose="020F0502020204030204" pitchFamily="34" charset="0"/>
              </a:rPr>
              <a:t>E/E ≈ 5 %</a:t>
            </a:r>
          </a:p>
          <a:p>
            <a:pPr marL="285750" indent="-285750">
              <a:spcAft>
                <a:spcPts val="10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fr-FR" dirty="0">
                <a:cs typeface="Calibri" panose="020F0502020204030204" pitchFamily="34" charset="0"/>
              </a:rPr>
              <a:t>Simulations EPOCH, bon accord avec résultats expérimentaux, mécanisme d’accélération: </a:t>
            </a:r>
            <a:r>
              <a:rPr lang="fr-FR" i="1" dirty="0" err="1">
                <a:cs typeface="Calibri" panose="020F0502020204030204" pitchFamily="34" charset="0"/>
              </a:rPr>
              <a:t>hole</a:t>
            </a:r>
            <a:r>
              <a:rPr lang="fr-FR" i="1" dirty="0">
                <a:cs typeface="Calibri" panose="020F0502020204030204" pitchFamily="34" charset="0"/>
              </a:rPr>
              <a:t> </a:t>
            </a:r>
            <a:r>
              <a:rPr lang="fr-FR" i="1" dirty="0" err="1">
                <a:cs typeface="Calibri" panose="020F0502020204030204" pitchFamily="34" charset="0"/>
              </a:rPr>
              <a:t>boring</a:t>
            </a:r>
            <a:endParaRPr lang="fr-FR" i="1" dirty="0"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fr-FR" dirty="0">
                <a:cs typeface="Calibri" panose="020F0502020204030204" pitchFamily="34" charset="0"/>
              </a:rPr>
              <a:t>Délai de 25 ns entre la pré impulsion et l’impulsion principale est un peu trop long pour obtenir des gradients encore plus raides</a:t>
            </a:r>
          </a:p>
        </p:txBody>
      </p:sp>
    </p:spTree>
    <p:extLst>
      <p:ext uri="{BB962C8B-B14F-4D97-AF65-F5344CB8AC3E}">
        <p14:creationId xmlns:p14="http://schemas.microsoft.com/office/powerpoint/2010/main" val="10810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75" y="1174124"/>
            <a:ext cx="7674505" cy="5689511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Contexte</a:t>
            </a:r>
          </a:p>
          <a:p>
            <a:pPr marL="494100" indent="-457200"/>
            <a:endParaRPr lang="fr-FR" sz="3000" dirty="0">
              <a:solidFill>
                <a:schemeClr val="tx2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latin typeface="+mj-lt"/>
              </a:rPr>
              <a:t>Façonnage optique jet de gaz</a:t>
            </a:r>
          </a:p>
          <a:p>
            <a:endParaRPr lang="fr-FR" sz="30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latin typeface="+mj-lt"/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2"/>
            <a:r>
              <a:rPr lang="fr-FR" sz="2600" dirty="0">
                <a:latin typeface="+mj-lt"/>
              </a:rPr>
              <a:t>Longitudinal : train d’impulsion </a:t>
            </a:r>
            <a:r>
              <a:rPr lang="fr-FR" sz="2600" dirty="0" err="1">
                <a:latin typeface="+mj-lt"/>
              </a:rPr>
              <a:t>ps</a:t>
            </a:r>
            <a:endParaRPr lang="fr-FR" sz="2600" dirty="0">
              <a:latin typeface="+mj-lt"/>
            </a:endParaRPr>
          </a:p>
          <a:p>
            <a:pPr lvl="1"/>
            <a:r>
              <a:rPr lang="el-G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Transverse : pré-impulsion ns</a:t>
            </a:r>
          </a:p>
          <a:p>
            <a:pPr lvl="1"/>
            <a:endParaRPr lang="fr-FR" sz="28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62358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27B19-D877-4A89-B37E-1709AA93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96" y="33538"/>
            <a:ext cx="4337408" cy="6071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Train d’impulsions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F9927-A3DC-4105-A914-64E4DF190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695961"/>
            <a:ext cx="6731000" cy="2834640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Accelerator Test Facility, Brookhaven National </a:t>
            </a:r>
            <a:r>
              <a:rPr lang="fr-FR" sz="1800" dirty="0" err="1"/>
              <a:t>Laboratory</a:t>
            </a:r>
            <a:r>
              <a:rPr lang="fr-FR" sz="1800" dirty="0"/>
              <a:t>:</a:t>
            </a:r>
          </a:p>
          <a:p>
            <a:pPr lvl="1"/>
            <a:r>
              <a:rPr lang="fr-FR" sz="1800" b="1" dirty="0"/>
              <a:t>Train d’impulsions </a:t>
            </a:r>
            <a:r>
              <a:rPr lang="fr-FR" sz="1800" dirty="0"/>
              <a:t>CO</a:t>
            </a:r>
            <a:r>
              <a:rPr lang="fr-FR" sz="1800" baseline="-25000" dirty="0"/>
              <a:t>2</a:t>
            </a:r>
            <a:r>
              <a:rPr lang="fr-FR" sz="1800" dirty="0"/>
              <a:t>, </a:t>
            </a:r>
            <a:r>
              <a:rPr lang="fr-FR" sz="1800" b="1" dirty="0"/>
              <a:t>durée 6 </a:t>
            </a:r>
            <a:r>
              <a:rPr lang="fr-FR" sz="1800" b="1" dirty="0" err="1"/>
              <a:t>ps</a:t>
            </a:r>
            <a:r>
              <a:rPr lang="fr-FR" sz="1800" dirty="0"/>
              <a:t>, </a:t>
            </a:r>
            <a:r>
              <a:rPr lang="fr-FR" sz="1800" b="1" dirty="0"/>
              <a:t>période 25 </a:t>
            </a:r>
            <a:r>
              <a:rPr lang="fr-FR" sz="1800" dirty="0" err="1"/>
              <a:t>ps</a:t>
            </a:r>
            <a:r>
              <a:rPr lang="fr-FR" sz="1800" dirty="0"/>
              <a:t>, 70 % de l’énergie dans les 2 1</a:t>
            </a:r>
            <a:r>
              <a:rPr lang="fr-FR" sz="1800" baseline="30000" dirty="0"/>
              <a:t>ères</a:t>
            </a:r>
            <a:r>
              <a:rPr lang="fr-FR" sz="1800" dirty="0"/>
              <a:t> impulsions. </a:t>
            </a:r>
            <a:r>
              <a:rPr lang="fr-FR" sz="1800" b="1" dirty="0"/>
              <a:t>2,5 J au total </a:t>
            </a:r>
            <a:r>
              <a:rPr lang="fr-FR" sz="1800" dirty="0"/>
              <a:t>par train d’impulsion, w</a:t>
            </a:r>
            <a:r>
              <a:rPr lang="fr-FR" sz="1800" baseline="-25000" dirty="0"/>
              <a:t>0</a:t>
            </a:r>
            <a:r>
              <a:rPr lang="fr-FR" sz="1800" dirty="0"/>
              <a:t> = 70 µm, </a:t>
            </a:r>
            <a:r>
              <a:rPr lang="fr-FR" sz="1800" b="1" dirty="0"/>
              <a:t>polarisée circulairement</a:t>
            </a:r>
          </a:p>
          <a:p>
            <a:pPr lvl="1"/>
            <a:r>
              <a:rPr lang="fr-FR" sz="1800" dirty="0"/>
              <a:t>1 mm H jet de gaz, profil triangulaire, pique à 10</a:t>
            </a:r>
            <a:r>
              <a:rPr lang="fr-FR" sz="1800" baseline="30000" dirty="0"/>
              <a:t>20</a:t>
            </a:r>
            <a:r>
              <a:rPr lang="fr-FR" sz="1800" dirty="0"/>
              <a:t> e/cm</a:t>
            </a:r>
            <a:r>
              <a:rPr lang="fr-FR" sz="1800" baseline="30000" dirty="0"/>
              <a:t>3</a:t>
            </a:r>
            <a:r>
              <a:rPr lang="fr-FR" sz="1800" dirty="0"/>
              <a:t>, front montant de 800 µm</a:t>
            </a:r>
          </a:p>
          <a:p>
            <a:pPr lvl="1"/>
            <a:r>
              <a:rPr lang="fr-FR" sz="1800" dirty="0"/>
              <a:t>Sonde: 532 nm, 5 </a:t>
            </a:r>
            <a:r>
              <a:rPr lang="fr-FR" sz="1800" dirty="0" err="1"/>
              <a:t>ps</a:t>
            </a:r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endParaRPr lang="fr-FR" sz="1800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65243427-8E55-4FE0-A2DC-115DA51D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14</a:t>
            </a:fld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E94B18-7A8C-4E9B-9CFD-837A59EE4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0"/>
          <a:stretch/>
        </p:blipFill>
        <p:spPr>
          <a:xfrm>
            <a:off x="8337176" y="72421"/>
            <a:ext cx="3854824" cy="40003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EF0187-E8CE-43D1-918F-E1FB11233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11"/>
          <a:stretch/>
        </p:blipFill>
        <p:spPr>
          <a:xfrm>
            <a:off x="7854493" y="4248270"/>
            <a:ext cx="4337507" cy="2186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4F187C-888F-4EAC-BBDD-EF0287845F54}"/>
              </a:ext>
            </a:extLst>
          </p:cNvPr>
          <p:cNvSpPr/>
          <p:nvPr/>
        </p:nvSpPr>
        <p:spPr>
          <a:xfrm>
            <a:off x="4819915" y="6396335"/>
            <a:ext cx="3444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C. A. J. Palmer et al., PRL 106, 014801 (2011)</a:t>
            </a:r>
          </a:p>
          <a:p>
            <a:r>
              <a:rPr lang="fr-FR" sz="1200" i="1" dirty="0"/>
              <a:t>Z. </a:t>
            </a:r>
            <a:r>
              <a:rPr lang="fr-FR" sz="1200" i="1" dirty="0" err="1"/>
              <a:t>Najmudin</a:t>
            </a:r>
            <a:r>
              <a:rPr lang="fr-FR" sz="1200" i="1" dirty="0"/>
              <a:t> et al., Phys. Plasmas 18, 056705 (2011)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653B87-5102-4E7D-BDA3-3F7F5D6D7B6C}"/>
              </a:ext>
            </a:extLst>
          </p:cNvPr>
          <p:cNvSpPr/>
          <p:nvPr/>
        </p:nvSpPr>
        <p:spPr>
          <a:xfrm>
            <a:off x="1691640" y="3739555"/>
            <a:ext cx="6482080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Variation de la densité du jet et de l’intensité sur cible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b="1" dirty="0">
                <a:solidFill>
                  <a:srgbClr val="FF0000"/>
                </a:solidFill>
              </a:rPr>
              <a:t>p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 1 MeV, 4,2% </a:t>
            </a:r>
            <a:r>
              <a:rPr lang="fr-FR" b="1" dirty="0" err="1">
                <a:solidFill>
                  <a:srgbClr val="FF0000"/>
                </a:solidFill>
              </a:rPr>
              <a:t>rms</a:t>
            </a:r>
            <a:r>
              <a:rPr lang="fr-FR" b="1" dirty="0">
                <a:solidFill>
                  <a:srgbClr val="FF0000"/>
                </a:solidFill>
              </a:rPr>
              <a:t>, grâce au </a:t>
            </a:r>
            <a:r>
              <a:rPr lang="fr-FR" b="1" i="1" dirty="0" err="1">
                <a:solidFill>
                  <a:srgbClr val="FF0000"/>
                </a:solidFill>
              </a:rPr>
              <a:t>hole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boring</a:t>
            </a:r>
            <a:endParaRPr lang="fr-FR" b="1" i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Simulations PIC (OSIRIS) avec 1 ou 2 impulsions laser. Confirmation </a:t>
            </a:r>
            <a:r>
              <a:rPr lang="fr-FR" dirty="0" err="1"/>
              <a:t>hole</a:t>
            </a:r>
            <a:r>
              <a:rPr lang="fr-FR" dirty="0"/>
              <a:t> </a:t>
            </a:r>
            <a:r>
              <a:rPr lang="fr-FR" dirty="0" err="1"/>
              <a:t>boring</a:t>
            </a:r>
            <a:r>
              <a:rPr lang="fr-FR" dirty="0"/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5A8279-ABBC-4684-A7D5-5E251A197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1" y="5460815"/>
            <a:ext cx="7051606" cy="6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986F5-17FC-4A33-AEA7-8A56C278C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854" y="1579302"/>
            <a:ext cx="6075464" cy="3196895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/>
              <a:t>Neptune laser, UCLA:</a:t>
            </a:r>
          </a:p>
          <a:p>
            <a:pPr lvl="1"/>
            <a:r>
              <a:rPr lang="fr-FR" sz="1800" dirty="0"/>
              <a:t>Impulsion principale CO</a:t>
            </a:r>
            <a:r>
              <a:rPr lang="fr-FR" sz="1800" baseline="-25000" dirty="0"/>
              <a:t>2</a:t>
            </a:r>
            <a:r>
              <a:rPr lang="fr-FR" sz="1800" dirty="0"/>
              <a:t>, w</a:t>
            </a:r>
            <a:r>
              <a:rPr lang="fr-FR" sz="1800" baseline="-25000" dirty="0"/>
              <a:t>0</a:t>
            </a:r>
            <a:r>
              <a:rPr lang="fr-FR" sz="1800" dirty="0"/>
              <a:t> = 60 µm constituée:</a:t>
            </a:r>
          </a:p>
          <a:p>
            <a:pPr lvl="2"/>
            <a:r>
              <a:rPr lang="fr-FR" sz="1800" dirty="0"/>
              <a:t>d’un </a:t>
            </a:r>
            <a:r>
              <a:rPr lang="fr-FR" sz="1800" b="1" dirty="0"/>
              <a:t>train d’impulsions, durée 3 </a:t>
            </a:r>
            <a:r>
              <a:rPr lang="fr-FR" sz="1800" b="1" dirty="0" err="1"/>
              <a:t>ps</a:t>
            </a:r>
            <a:r>
              <a:rPr lang="fr-FR" sz="1800" b="1" dirty="0"/>
              <a:t>, période 18 </a:t>
            </a:r>
            <a:r>
              <a:rPr lang="fr-FR" sz="1800" b="1" dirty="0" err="1"/>
              <a:t>ps</a:t>
            </a:r>
            <a:r>
              <a:rPr lang="fr-FR" sz="1800" dirty="0"/>
              <a:t>. </a:t>
            </a:r>
            <a:r>
              <a:rPr lang="fr-FR" sz="1800" b="1" dirty="0"/>
              <a:t>60 J </a:t>
            </a:r>
            <a:r>
              <a:rPr lang="fr-FR" sz="1800" dirty="0"/>
              <a:t>au total par train d’impulsion</a:t>
            </a:r>
          </a:p>
          <a:p>
            <a:pPr lvl="2"/>
            <a:r>
              <a:rPr lang="fr-FR" sz="1800" dirty="0"/>
              <a:t>ou d’une seule impulsion de 100 </a:t>
            </a:r>
            <a:r>
              <a:rPr lang="fr-FR" sz="1800" dirty="0" err="1"/>
              <a:t>ps</a:t>
            </a:r>
            <a:endParaRPr lang="fr-FR" sz="1800" dirty="0"/>
          </a:p>
          <a:p>
            <a:pPr lvl="2"/>
            <a:endParaRPr lang="fr-FR" sz="1800" dirty="0"/>
          </a:p>
          <a:p>
            <a:pPr lvl="1"/>
            <a:r>
              <a:rPr lang="fr-FR" sz="1800" dirty="0"/>
              <a:t>1 mm H jet de gaz, profil triangulaire, pique à 4 x 10</a:t>
            </a:r>
            <a:r>
              <a:rPr lang="fr-FR" sz="1800" baseline="30000" dirty="0"/>
              <a:t>19</a:t>
            </a:r>
            <a:r>
              <a:rPr lang="fr-FR" sz="1800" dirty="0"/>
              <a:t> e/cm</a:t>
            </a:r>
            <a:r>
              <a:rPr lang="fr-FR" sz="1800" baseline="30000" dirty="0"/>
              <a:t>3</a:t>
            </a:r>
            <a:r>
              <a:rPr lang="fr-FR" sz="1800" dirty="0"/>
              <a:t>, front montant de 800 µm</a:t>
            </a:r>
          </a:p>
          <a:p>
            <a:pPr lvl="1"/>
            <a:r>
              <a:rPr lang="fr-FR" sz="1800" dirty="0"/>
              <a:t>Sonde: 532 nm, 2 </a:t>
            </a:r>
            <a:r>
              <a:rPr lang="fr-FR" sz="1800" dirty="0" err="1"/>
              <a:t>ps</a:t>
            </a:r>
            <a:endParaRPr lang="fr-FR" sz="1800" dirty="0"/>
          </a:p>
          <a:p>
            <a:r>
              <a:rPr lang="fr-FR" sz="1800" dirty="0"/>
              <a:t>Interférométrie pour obtenir le profil de </a:t>
            </a:r>
            <a:r>
              <a:rPr lang="fr-FR" sz="1800" dirty="0" err="1"/>
              <a:t>denisté</a:t>
            </a:r>
            <a:r>
              <a:rPr lang="fr-FR" sz="1800" dirty="0"/>
              <a:t> au pic du train d’impulsions</a:t>
            </a:r>
          </a:p>
          <a:p>
            <a:endParaRPr lang="fr-FR" sz="1800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D21FD7FE-984F-4699-82F7-0D1E406A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15</a:t>
            </a:fld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0679E7-F27B-42FC-B3F6-2731FC3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38613"/>
            <a:ext cx="1931026" cy="1285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306493-8E99-4A45-A399-52F81CD1D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05"/>
          <a:stretch/>
        </p:blipFill>
        <p:spPr>
          <a:xfrm>
            <a:off x="7818341" y="2350920"/>
            <a:ext cx="4341846" cy="3352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DC3B57-710C-4D6F-8FBC-DB654593A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67" t="34453" b="26277"/>
          <a:stretch/>
        </p:blipFill>
        <p:spPr>
          <a:xfrm>
            <a:off x="8261547" y="105154"/>
            <a:ext cx="3180799" cy="193879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F35290-4B6A-49C0-80DE-15374F1541FD}"/>
              </a:ext>
            </a:extLst>
          </p:cNvPr>
          <p:cNvSpPr txBox="1">
            <a:spLocks/>
          </p:cNvSpPr>
          <p:nvPr/>
        </p:nvSpPr>
        <p:spPr>
          <a:xfrm>
            <a:off x="4033519" y="38613"/>
            <a:ext cx="4124960" cy="6071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/>
              <a:t>Train d’impulsions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F4BF5-08CB-4FF3-9EFF-17B5A7D48202}"/>
              </a:ext>
            </a:extLst>
          </p:cNvPr>
          <p:cNvSpPr/>
          <p:nvPr/>
        </p:nvSpPr>
        <p:spPr>
          <a:xfrm>
            <a:off x="5406336" y="6581000"/>
            <a:ext cx="3211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D. </a:t>
            </a:r>
            <a:r>
              <a:rPr lang="fr-FR" sz="1200" i="1" dirty="0" err="1"/>
              <a:t>Haberberger</a:t>
            </a:r>
            <a:r>
              <a:rPr lang="fr-FR" sz="1200" i="1" dirty="0"/>
              <a:t> et al., Nat. Phys. 8, 95-99 (2012)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61D0F1-63B9-4A6E-8A3A-8AC769EC031D}"/>
              </a:ext>
            </a:extLst>
          </p:cNvPr>
          <p:cNvSpPr/>
          <p:nvPr/>
        </p:nvSpPr>
        <p:spPr>
          <a:xfrm>
            <a:off x="1615971" y="4690527"/>
            <a:ext cx="6096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sz="1500" b="1" dirty="0">
                <a:solidFill>
                  <a:srgbClr val="FF0000"/>
                </a:solidFill>
              </a:rPr>
              <a:t>p</a:t>
            </a:r>
            <a:r>
              <a:rPr lang="fr-FR" sz="1500" b="1" baseline="30000" dirty="0">
                <a:solidFill>
                  <a:srgbClr val="FF0000"/>
                </a:solidFill>
              </a:rPr>
              <a:t>+</a:t>
            </a:r>
            <a:r>
              <a:rPr lang="fr-FR" sz="1500" b="1" dirty="0">
                <a:solidFill>
                  <a:srgbClr val="FF0000"/>
                </a:solidFill>
              </a:rPr>
              <a:t> jusqu’à 20 MeV, &lt; 1 % FWHM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sz="1500" dirty="0"/>
              <a:t>Simulations PIC (OSIRIS) montrent </a:t>
            </a:r>
            <a:r>
              <a:rPr lang="fr-FR" sz="1500" i="1" dirty="0"/>
              <a:t>CSA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080309-5519-4E0B-AA49-EB7B2D34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06" y="5709708"/>
            <a:ext cx="8122006" cy="9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355" y="1174124"/>
            <a:ext cx="7419945" cy="5689511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Contexte</a:t>
            </a:r>
          </a:p>
          <a:p>
            <a:pPr marL="494100" indent="-457200"/>
            <a:endParaRPr lang="fr-FR" sz="3000" dirty="0">
              <a:solidFill>
                <a:schemeClr val="tx2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latin typeface="+mj-lt"/>
              </a:rPr>
              <a:t>Façonnage optique jet de gaz</a:t>
            </a:r>
          </a:p>
          <a:p>
            <a:endParaRPr lang="fr-FR" sz="30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solidFill>
                  <a:schemeClr val="tx1"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train d’impulsion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latin typeface="+mj-lt"/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latin typeface="+mj-lt"/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latin typeface="+mj-lt"/>
                <a:cs typeface="Calibri" panose="020F0502020204030204" pitchFamily="34" charset="0"/>
              </a:rPr>
              <a:t>ps</a:t>
            </a:r>
            <a:endParaRPr lang="fr-FR" sz="2600" dirty="0">
              <a:latin typeface="+mj-lt"/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Transverse : pré-impulsion ns</a:t>
            </a:r>
          </a:p>
          <a:p>
            <a:pPr lvl="1"/>
            <a:endParaRPr lang="fr-FR" sz="28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08413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067FA5-96C2-495E-A752-4686D2C0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27" y="777807"/>
            <a:ext cx="3726696" cy="216491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093346" y="103712"/>
            <a:ext cx="9267518" cy="5028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err="1"/>
              <a:t>Effet</a:t>
            </a:r>
            <a:r>
              <a:rPr lang="en-GB" sz="2700" dirty="0"/>
              <a:t> de </a:t>
            </a:r>
            <a:r>
              <a:rPr lang="en-GB" sz="2700" dirty="0" err="1"/>
              <a:t>l’ASE</a:t>
            </a:r>
            <a:r>
              <a:rPr lang="en-GB" sz="2700" dirty="0"/>
              <a:t> sur le </a:t>
            </a:r>
            <a:r>
              <a:rPr lang="en-GB" sz="2700" dirty="0" err="1"/>
              <a:t>profil</a:t>
            </a:r>
            <a:r>
              <a:rPr lang="en-GB" sz="2700" dirty="0"/>
              <a:t> de </a:t>
            </a:r>
            <a:r>
              <a:rPr lang="en-GB" sz="2700" dirty="0" err="1"/>
              <a:t>densité</a:t>
            </a:r>
            <a:r>
              <a:rPr lang="en-GB" sz="2700" dirty="0"/>
              <a:t> et </a:t>
            </a:r>
            <a:r>
              <a:rPr lang="en-GB" sz="2700" dirty="0" err="1"/>
              <a:t>l’ALP</a:t>
            </a:r>
            <a:r>
              <a:rPr lang="en-GB" sz="2700" dirty="0"/>
              <a:t> à 1 µm </a:t>
            </a:r>
            <a:endParaRPr lang="en-GB" sz="2700" dirty="0">
              <a:solidFill>
                <a:schemeClr val="tx2"/>
              </a:solidFill>
            </a:endParaRPr>
          </a:p>
        </p:txBody>
      </p:sp>
      <p:pic>
        <p:nvPicPr>
          <p:cNvPr id="288" name="Image 287">
            <a:extLst>
              <a:ext uri="{FF2B5EF4-FFF2-40B4-BE49-F238E27FC236}">
                <a16:creationId xmlns:a16="http://schemas.microsoft.com/office/drawing/2014/main" id="{C9EE385C-D0E7-474A-A456-1B49D9CA86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61" y="56288"/>
            <a:ext cx="978798" cy="620313"/>
          </a:xfrm>
          <a:prstGeom prst="rect">
            <a:avLst/>
          </a:prstGeom>
        </p:spPr>
      </p:pic>
      <p:sp>
        <p:nvSpPr>
          <p:cNvPr id="292" name="Espace réservé du numéro de diapositive 4">
            <a:extLst>
              <a:ext uri="{FF2B5EF4-FFF2-40B4-BE49-F238E27FC236}">
                <a16:creationId xmlns:a16="http://schemas.microsoft.com/office/drawing/2014/main" id="{40427BF5-1BE1-4586-A781-50F7817B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17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621C35-6CBC-43A5-96A9-2C4DEDA1FCB9}"/>
              </a:ext>
            </a:extLst>
          </p:cNvPr>
          <p:cNvSpPr txBox="1"/>
          <p:nvPr/>
        </p:nvSpPr>
        <p:spPr>
          <a:xfrm>
            <a:off x="8188513" y="1283764"/>
            <a:ext cx="339734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Simulations FLASH =&gt; effet important de l’</a:t>
            </a:r>
            <a:r>
              <a:rPr lang="fr-FR" i="1" dirty="0" err="1"/>
              <a:t>Amplified</a:t>
            </a:r>
            <a:r>
              <a:rPr lang="fr-FR" i="1" dirty="0"/>
              <a:t> </a:t>
            </a:r>
            <a:r>
              <a:rPr lang="fr-FR" i="1" dirty="0" err="1"/>
              <a:t>Spontaneous</a:t>
            </a:r>
            <a:r>
              <a:rPr lang="fr-FR" i="1" dirty="0"/>
              <a:t> Emission </a:t>
            </a:r>
            <a:r>
              <a:rPr lang="fr-FR" dirty="0"/>
              <a:t>(ASE) sur le profil de la densité du jet de gaz</a:t>
            </a:r>
          </a:p>
        </p:txBody>
      </p:sp>
      <p:sp>
        <p:nvSpPr>
          <p:cNvPr id="293" name="ZoneTexte 292">
            <a:extLst>
              <a:ext uri="{FF2B5EF4-FFF2-40B4-BE49-F238E27FC236}">
                <a16:creationId xmlns:a16="http://schemas.microsoft.com/office/drawing/2014/main" id="{CFA9596C-D87E-4226-A7E9-B3D111925B94}"/>
              </a:ext>
            </a:extLst>
          </p:cNvPr>
          <p:cNvSpPr txBox="1"/>
          <p:nvPr/>
        </p:nvSpPr>
        <p:spPr>
          <a:xfrm>
            <a:off x="5101722" y="820984"/>
            <a:ext cx="1589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- - - profil initial </a:t>
            </a:r>
          </a:p>
        </p:txBody>
      </p:sp>
      <p:sp>
        <p:nvSpPr>
          <p:cNvPr id="294" name="ZoneTexte 293">
            <a:extLst>
              <a:ext uri="{FF2B5EF4-FFF2-40B4-BE49-F238E27FC236}">
                <a16:creationId xmlns:a16="http://schemas.microsoft.com/office/drawing/2014/main" id="{A1873A86-EC6D-4EFC-9236-2D4963628BB6}"/>
              </a:ext>
            </a:extLst>
          </p:cNvPr>
          <p:cNvSpPr txBox="1"/>
          <p:nvPr/>
        </p:nvSpPr>
        <p:spPr>
          <a:xfrm>
            <a:off x="5101722" y="1051816"/>
            <a:ext cx="1791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       profil après ASE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54E12D-9055-48B5-B6BD-B6971E120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6" y="3004342"/>
            <a:ext cx="5935165" cy="2313709"/>
          </a:xfrm>
          <a:prstGeom prst="rect">
            <a:avLst/>
          </a:prstGeom>
        </p:spPr>
      </p:pic>
      <p:sp>
        <p:nvSpPr>
          <p:cNvPr id="321" name="ZoneTexte 320">
            <a:extLst>
              <a:ext uri="{FF2B5EF4-FFF2-40B4-BE49-F238E27FC236}">
                <a16:creationId xmlns:a16="http://schemas.microsoft.com/office/drawing/2014/main" id="{44383FC8-B741-4B7B-9D2E-D181A7C03BF9}"/>
              </a:ext>
            </a:extLst>
          </p:cNvPr>
          <p:cNvSpPr txBox="1"/>
          <p:nvPr/>
        </p:nvSpPr>
        <p:spPr>
          <a:xfrm>
            <a:off x="6640093" y="3235951"/>
            <a:ext cx="197757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b="1" dirty="0">
                <a:solidFill>
                  <a:srgbClr val="FF0000"/>
                </a:solidFill>
              </a:rPr>
              <a:t>Effet important de l’ASE sur le spectre obtenu</a:t>
            </a:r>
          </a:p>
        </p:txBody>
      </p:sp>
      <p:pic>
        <p:nvPicPr>
          <p:cNvPr id="322" name="Image 321">
            <a:extLst>
              <a:ext uri="{FF2B5EF4-FFF2-40B4-BE49-F238E27FC236}">
                <a16:creationId xmlns:a16="http://schemas.microsoft.com/office/drawing/2014/main" id="{CA79FA66-C6C7-4CDB-9223-0D4B9813E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81"/>
          <a:stretch/>
        </p:blipFill>
        <p:spPr>
          <a:xfrm>
            <a:off x="1660482" y="564214"/>
            <a:ext cx="2338722" cy="2337974"/>
          </a:xfrm>
          <a:prstGeom prst="rect">
            <a:avLst/>
          </a:prstGeom>
          <a:noFill/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589D1A0-49ED-4E83-BCDA-9E568E655973}"/>
              </a:ext>
            </a:extLst>
          </p:cNvPr>
          <p:cNvCxnSpPr>
            <a:cxnSpLocks/>
          </p:cNvCxnSpPr>
          <p:nvPr/>
        </p:nvCxnSpPr>
        <p:spPr>
          <a:xfrm>
            <a:off x="5176017" y="1213142"/>
            <a:ext cx="255138" cy="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F51F2-8B55-4B66-B219-5C70EEF08138}"/>
              </a:ext>
            </a:extLst>
          </p:cNvPr>
          <p:cNvSpPr/>
          <p:nvPr/>
        </p:nvSpPr>
        <p:spPr>
          <a:xfrm>
            <a:off x="6691075" y="6454093"/>
            <a:ext cx="3689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P. </a:t>
            </a:r>
            <a:r>
              <a:rPr lang="en-US" sz="1200" i="1" dirty="0" err="1"/>
              <a:t>Puyuelo</a:t>
            </a:r>
            <a:r>
              <a:rPr lang="en-US" sz="1200" i="1" dirty="0"/>
              <a:t> Valdes et al., Phys. Plasmas 26, 123109 (2019)</a:t>
            </a:r>
            <a:endParaRPr lang="fr-FR" sz="1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99D7D-421D-47E6-9C2C-A6A617E2929D}"/>
              </a:ext>
            </a:extLst>
          </p:cNvPr>
          <p:cNvSpPr/>
          <p:nvPr/>
        </p:nvSpPr>
        <p:spPr>
          <a:xfrm>
            <a:off x="8537913" y="3211028"/>
            <a:ext cx="3611547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HB mis en évidence par simulations PIC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Besoins d’un contrôle fin des gradients de densité de la cible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Difficile avec l’ASE du laser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C98A11-7AA8-49D8-8B79-F96A3FD93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18" y="5572061"/>
            <a:ext cx="7270359" cy="8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3" grpId="0"/>
      <p:bldP spid="294" grpId="0"/>
      <p:bldP spid="321" grpId="0"/>
      <p:bldP spid="1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1A879B-1E4B-425C-A966-991BC7853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62"/>
          <a:stretch/>
        </p:blipFill>
        <p:spPr>
          <a:xfrm>
            <a:off x="8858443" y="4229530"/>
            <a:ext cx="3251970" cy="22153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3C7CD6-8D6C-4EDA-839F-6821116FD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525"/>
          <a:stretch/>
        </p:blipFill>
        <p:spPr>
          <a:xfrm>
            <a:off x="8377518" y="1602583"/>
            <a:ext cx="3732896" cy="25631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530254-52AB-448B-8753-10A3974CA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27" r="2417" b="57377"/>
          <a:stretch/>
        </p:blipFill>
        <p:spPr>
          <a:xfrm>
            <a:off x="9179559" y="34518"/>
            <a:ext cx="2496969" cy="15542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2EB552-147B-44E2-BB93-01FA2753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42158"/>
            <a:ext cx="5848350" cy="55403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Pre impulsion dédiée sur laser 1µm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4357E-8B86-4379-ACE5-8A8E044C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1" y="847493"/>
            <a:ext cx="6648226" cy="2505308"/>
          </a:xfrm>
        </p:spPr>
        <p:txBody>
          <a:bodyPr>
            <a:noAutofit/>
          </a:bodyPr>
          <a:lstStyle/>
          <a:p>
            <a:r>
              <a:rPr lang="fr-FR" sz="1600" dirty="0"/>
              <a:t>Vulcan </a:t>
            </a:r>
            <a:r>
              <a:rPr lang="fr-FR" sz="1600" dirty="0" err="1"/>
              <a:t>Petawatt</a:t>
            </a:r>
            <a:r>
              <a:rPr lang="fr-FR" sz="1600" dirty="0"/>
              <a:t> laser au Rutherford Appleton </a:t>
            </a:r>
            <a:r>
              <a:rPr lang="fr-FR" sz="1600" dirty="0" err="1"/>
              <a:t>Laboratory</a:t>
            </a:r>
            <a:endParaRPr lang="fr-FR" sz="1600" dirty="0"/>
          </a:p>
          <a:p>
            <a:pPr lvl="1"/>
            <a:r>
              <a:rPr lang="fr-FR" dirty="0"/>
              <a:t>Impulsion principale 1,053 µm, 0,6 </a:t>
            </a:r>
            <a:r>
              <a:rPr lang="fr-FR" dirty="0" err="1"/>
              <a:t>ps</a:t>
            </a:r>
            <a:r>
              <a:rPr lang="fr-FR" dirty="0"/>
              <a:t>, 207 J, w</a:t>
            </a:r>
            <a:r>
              <a:rPr lang="fr-FR" baseline="-25000" dirty="0"/>
              <a:t>0</a:t>
            </a:r>
            <a:r>
              <a:rPr lang="fr-FR" dirty="0"/>
              <a:t> = 5,4 µm, 38 % de l’énergie dans la tache (Z</a:t>
            </a:r>
            <a:r>
              <a:rPr lang="fr-FR" baseline="-25000" dirty="0"/>
              <a:t>r</a:t>
            </a:r>
            <a:r>
              <a:rPr lang="fr-FR" dirty="0"/>
              <a:t> ≈ 100 µm), (polarisée h)</a:t>
            </a:r>
          </a:p>
          <a:p>
            <a:pPr lvl="1"/>
            <a:r>
              <a:rPr lang="fr-FR" b="1" dirty="0"/>
              <a:t>Pré-impulsion</a:t>
            </a:r>
            <a:r>
              <a:rPr lang="fr-FR" dirty="0"/>
              <a:t> quasi </a:t>
            </a:r>
            <a:r>
              <a:rPr lang="fr-FR" b="1" dirty="0" err="1"/>
              <a:t>copropagative</a:t>
            </a:r>
            <a:r>
              <a:rPr lang="fr-FR" dirty="0"/>
              <a:t> (18°), </a:t>
            </a:r>
            <a:r>
              <a:rPr lang="fr-FR" b="1" dirty="0"/>
              <a:t>4,2 ns</a:t>
            </a:r>
            <a:r>
              <a:rPr lang="fr-FR" dirty="0"/>
              <a:t>, </a:t>
            </a:r>
            <a:r>
              <a:rPr lang="fr-FR" b="1" dirty="0"/>
              <a:t>&lt; 10 ns </a:t>
            </a:r>
            <a:r>
              <a:rPr lang="fr-FR" dirty="0"/>
              <a:t>avant la principale, </a:t>
            </a:r>
            <a:r>
              <a:rPr lang="fr-FR" b="1" dirty="0"/>
              <a:t>énergie moyenne 207 </a:t>
            </a:r>
            <a:r>
              <a:rPr lang="fr-FR" b="1" dirty="0" err="1"/>
              <a:t>mJ</a:t>
            </a:r>
            <a:r>
              <a:rPr lang="fr-FR" dirty="0"/>
              <a:t>, FWHM 10,1 µm (polarisée v)</a:t>
            </a:r>
          </a:p>
          <a:p>
            <a:pPr lvl="1"/>
            <a:r>
              <a:rPr lang="fr-FR" dirty="0"/>
              <a:t>Cible : 0,5 mm diamètre, H, 240 b max =&gt; 1,5 n</a:t>
            </a:r>
            <a:r>
              <a:rPr lang="fr-FR" baseline="-25000" dirty="0"/>
              <a:t>c</a:t>
            </a:r>
            <a:r>
              <a:rPr lang="fr-FR" dirty="0"/>
              <a:t> @ 400 µm</a:t>
            </a:r>
          </a:p>
          <a:p>
            <a:pPr lvl="1"/>
            <a:r>
              <a:rPr lang="fr-FR" dirty="0"/>
              <a:t>Sonde : 526 nm, 0,6 </a:t>
            </a:r>
            <a:r>
              <a:rPr lang="fr-FR" dirty="0" err="1"/>
              <a:t>ps</a:t>
            </a:r>
            <a:endParaRPr lang="fr-FR" dirty="0"/>
          </a:p>
          <a:p>
            <a:r>
              <a:rPr lang="fr-FR" sz="1600" dirty="0"/>
              <a:t>Pas de pré impulsion =&gt; pas de protons sauf à 90°</a:t>
            </a:r>
          </a:p>
          <a:p>
            <a:endParaRPr lang="fr-FR" sz="1600" dirty="0"/>
          </a:p>
          <a:p>
            <a:endParaRPr lang="fr-FR" sz="1600" dirty="0"/>
          </a:p>
          <a:p>
            <a:pPr lvl="1"/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79B1BAE-D6A9-41A9-AA4E-5F47DB32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18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3B66D-F250-4D47-A4E8-D630899F8713}"/>
              </a:ext>
            </a:extLst>
          </p:cNvPr>
          <p:cNvSpPr/>
          <p:nvPr/>
        </p:nvSpPr>
        <p:spPr>
          <a:xfrm>
            <a:off x="6737321" y="6606861"/>
            <a:ext cx="3158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/>
              <a:t>G. S. Hicks et al., arXiv:2104.13977 (2021)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8A18C-7D67-4A9F-AE26-285BB1624423}"/>
              </a:ext>
            </a:extLst>
          </p:cNvPr>
          <p:cNvSpPr/>
          <p:nvPr/>
        </p:nvSpPr>
        <p:spPr>
          <a:xfrm>
            <a:off x="1630680" y="3825530"/>
            <a:ext cx="698698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sz="1600" dirty="0"/>
              <a:t>Sans pré-impulsion, à 90°: (30 ± 4) </a:t>
            </a:r>
            <a:r>
              <a:rPr lang="fr-FR" sz="1600" dirty="0" err="1"/>
              <a:t>nC</a:t>
            </a:r>
            <a:r>
              <a:rPr lang="fr-FR" sz="1600" dirty="0"/>
              <a:t> sr</a:t>
            </a:r>
            <a:r>
              <a:rPr lang="fr-FR" sz="1600" baseline="30000" dirty="0"/>
              <a:t>−1</a:t>
            </a:r>
            <a:r>
              <a:rPr lang="fr-FR" sz="1600" dirty="0"/>
              <a:t> avec un paquet à plus haute énergie (8.27 ± 0.07) MeV dont la charge est (45 ± 7) </a:t>
            </a:r>
            <a:r>
              <a:rPr lang="fr-FR" sz="1600" dirty="0" err="1"/>
              <a:t>pC</a:t>
            </a:r>
            <a:r>
              <a:rPr lang="fr-FR" sz="1600" dirty="0"/>
              <a:t> sr</a:t>
            </a:r>
            <a:r>
              <a:rPr lang="fr-FR" sz="1600" baseline="30000" dirty="0"/>
              <a:t>−1 </a:t>
            </a:r>
            <a:r>
              <a:rPr lang="fr-FR" sz="1600" dirty="0"/>
              <a:t>avec (6 ± 2) % de dispersion en énergie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sz="1600" dirty="0"/>
              <a:t>Avec pré-impulsion 6,2 ns avant principale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sz="1600" b="1" dirty="0">
                <a:solidFill>
                  <a:srgbClr val="FF0000"/>
                </a:solidFill>
              </a:rPr>
              <a:t>Pas de protons à 90°, 400 </a:t>
            </a:r>
            <a:r>
              <a:rPr lang="fr-FR" sz="1600" b="1" dirty="0" err="1">
                <a:solidFill>
                  <a:srgbClr val="FF0000"/>
                </a:solidFill>
              </a:rPr>
              <a:t>pC</a:t>
            </a:r>
            <a:r>
              <a:rPr lang="fr-FR" sz="1600" b="1" dirty="0">
                <a:solidFill>
                  <a:srgbClr val="FF0000"/>
                </a:solidFill>
              </a:rPr>
              <a:t>/sr protons jusqu’à 2 MeV proche de l’axe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sz="1600" dirty="0"/>
              <a:t>Simulations PIC (SMILEI) pour étudier la propagation du laser (CSA)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F56227-C871-48E1-A76B-79C1E4737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4" y="6098187"/>
            <a:ext cx="6790747" cy="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2A976-7CC0-435B-BA77-7744FFFC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92" y="136749"/>
            <a:ext cx="6318216" cy="5712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Présentation </a:t>
            </a:r>
            <a:r>
              <a:rPr lang="fr-FR" sz="3000" dirty="0" err="1"/>
              <a:t>Kristal</a:t>
            </a:r>
            <a:r>
              <a:rPr lang="fr-FR" sz="3000" dirty="0"/>
              <a:t> Bontemps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66280-03BB-4BB4-8CF9-52CFCCB80143}"/>
              </a:ext>
            </a:extLst>
          </p:cNvPr>
          <p:cNvSpPr/>
          <p:nvPr/>
        </p:nvSpPr>
        <p:spPr>
          <a:xfrm rot="12923968">
            <a:off x="8798412" y="3761943"/>
            <a:ext cx="803564" cy="1025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CE9B8-73DF-4E11-A71E-7889C38C6E3B}"/>
              </a:ext>
            </a:extLst>
          </p:cNvPr>
          <p:cNvSpPr/>
          <p:nvPr/>
        </p:nvSpPr>
        <p:spPr>
          <a:xfrm rot="12970336">
            <a:off x="9483134" y="3664720"/>
            <a:ext cx="210840" cy="269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AD80647-F2A2-413B-A997-B0F2831BF8A6}"/>
              </a:ext>
            </a:extLst>
          </p:cNvPr>
          <p:cNvSpPr/>
          <p:nvPr/>
        </p:nvSpPr>
        <p:spPr>
          <a:xfrm>
            <a:off x="9588555" y="3023780"/>
            <a:ext cx="641690" cy="6416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0281FC-C12F-44BB-8EBD-E25ACD74E654}"/>
              </a:ext>
            </a:extLst>
          </p:cNvPr>
          <p:cNvSpPr/>
          <p:nvPr/>
        </p:nvSpPr>
        <p:spPr>
          <a:xfrm flipH="1">
            <a:off x="9820626" y="3254135"/>
            <a:ext cx="177548" cy="177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33DDFC47-CF69-4CD6-8FC5-32D370C350C7}"/>
              </a:ext>
            </a:extLst>
          </p:cNvPr>
          <p:cNvSpPr/>
          <p:nvPr/>
        </p:nvSpPr>
        <p:spPr>
          <a:xfrm rot="18024310">
            <a:off x="9984791" y="3052045"/>
            <a:ext cx="1076406" cy="1347507"/>
          </a:xfrm>
          <a:prstGeom prst="triangle">
            <a:avLst/>
          </a:prstGeom>
          <a:gradFill flip="none" rotWithShape="1">
            <a:gsLst>
              <a:gs pos="0">
                <a:srgbClr val="F2F0DE"/>
              </a:gs>
              <a:gs pos="6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98FE5D-1F9E-4EBD-AD5A-D15A70F1293B}"/>
              </a:ext>
            </a:extLst>
          </p:cNvPr>
          <p:cNvCxnSpPr/>
          <p:nvPr/>
        </p:nvCxnSpPr>
        <p:spPr>
          <a:xfrm flipV="1">
            <a:off x="8390018" y="1269345"/>
            <a:ext cx="3038764" cy="4147127"/>
          </a:xfrm>
          <a:prstGeom prst="line">
            <a:avLst/>
          </a:prstGeom>
          <a:ln w="444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A478EF7-88E9-4394-8E5E-81F27B400DA9}"/>
              </a:ext>
            </a:extLst>
          </p:cNvPr>
          <p:cNvSpPr/>
          <p:nvPr/>
        </p:nvSpPr>
        <p:spPr>
          <a:xfrm rot="18239499">
            <a:off x="7723732" y="1590560"/>
            <a:ext cx="803564" cy="1025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AB43A8-2DE7-4A6F-80B8-408CCCF85433}"/>
              </a:ext>
            </a:extLst>
          </p:cNvPr>
          <p:cNvSpPr/>
          <p:nvPr/>
        </p:nvSpPr>
        <p:spPr>
          <a:xfrm rot="18239499">
            <a:off x="8543673" y="2315021"/>
            <a:ext cx="210840" cy="269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12520-4B2D-4ADF-86EE-3EF28470375E}"/>
              </a:ext>
            </a:extLst>
          </p:cNvPr>
          <p:cNvSpPr/>
          <p:nvPr/>
        </p:nvSpPr>
        <p:spPr>
          <a:xfrm rot="16682576">
            <a:off x="7072958" y="2460958"/>
            <a:ext cx="803564" cy="1025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DEE4B-FFFD-4B89-AC82-0BAF7C9528ED}"/>
              </a:ext>
            </a:extLst>
          </p:cNvPr>
          <p:cNvSpPr/>
          <p:nvPr/>
        </p:nvSpPr>
        <p:spPr>
          <a:xfrm rot="16711817">
            <a:off x="7977499" y="2963280"/>
            <a:ext cx="210840" cy="269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11731B-EEB3-41A7-93A9-4EAF4B4FE0D8}"/>
              </a:ext>
            </a:extLst>
          </p:cNvPr>
          <p:cNvSpPr txBox="1"/>
          <p:nvPr/>
        </p:nvSpPr>
        <p:spPr>
          <a:xfrm>
            <a:off x="6967618" y="5310560"/>
            <a:ext cx="28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Faisceau sonde </a:t>
            </a:r>
            <a:r>
              <a:rPr lang="fr-FR" dirty="0" err="1">
                <a:solidFill>
                  <a:srgbClr val="00B050"/>
                </a:solidFill>
              </a:rPr>
              <a:t>ps</a:t>
            </a:r>
            <a:r>
              <a:rPr lang="fr-FR" dirty="0">
                <a:solidFill>
                  <a:srgbClr val="00B050"/>
                </a:solidFill>
              </a:rPr>
              <a:t> pour des diagnostics d’</a:t>
            </a:r>
            <a:r>
              <a:rPr lang="fr-FR" dirty="0" err="1">
                <a:solidFill>
                  <a:srgbClr val="00B050"/>
                </a:solidFill>
              </a:rPr>
              <a:t>interferometrie</a:t>
            </a:r>
            <a:r>
              <a:rPr lang="fr-FR" dirty="0">
                <a:solidFill>
                  <a:srgbClr val="00B050"/>
                </a:solidFill>
              </a:rPr>
              <a:t> et d’</a:t>
            </a:r>
            <a:r>
              <a:rPr lang="fr-FR" dirty="0" err="1">
                <a:solidFill>
                  <a:srgbClr val="00B050"/>
                </a:solidFill>
              </a:rPr>
              <a:t>ombroscopie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D6D3001-65AE-42BA-9FE9-42A2E5564717}"/>
              </a:ext>
            </a:extLst>
          </p:cNvPr>
          <p:cNvSpPr txBox="1"/>
          <p:nvPr/>
        </p:nvSpPr>
        <p:spPr>
          <a:xfrm rot="18343712">
            <a:off x="8621146" y="3965068"/>
            <a:ext cx="8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MS 90°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C76587-343A-4958-ADF2-1A7449CCD86E}"/>
              </a:ext>
            </a:extLst>
          </p:cNvPr>
          <p:cNvSpPr txBox="1"/>
          <p:nvPr/>
        </p:nvSpPr>
        <p:spPr>
          <a:xfrm rot="1989704">
            <a:off x="7732508" y="1918512"/>
            <a:ext cx="8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MS 0°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BB27C8-2015-47E8-802E-C4A505E09964}"/>
              </a:ext>
            </a:extLst>
          </p:cNvPr>
          <p:cNvSpPr txBox="1"/>
          <p:nvPr/>
        </p:nvSpPr>
        <p:spPr>
          <a:xfrm rot="452258">
            <a:off x="7016594" y="2788910"/>
            <a:ext cx="8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MS 38°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54F5F0-1305-43EA-8071-EBD751B34261}"/>
              </a:ext>
            </a:extLst>
          </p:cNvPr>
          <p:cNvSpPr txBox="1"/>
          <p:nvPr/>
        </p:nvSpPr>
        <p:spPr>
          <a:xfrm>
            <a:off x="10258620" y="2920621"/>
            <a:ext cx="165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Pre impulsion </a:t>
            </a:r>
            <a:r>
              <a:rPr lang="fr-FR" dirty="0" err="1">
                <a:solidFill>
                  <a:srgbClr val="FF0000"/>
                </a:solidFill>
              </a:rPr>
              <a:t>ps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CD122B-4F50-4EC2-AA14-F7FCEB281F44}"/>
              </a:ext>
            </a:extLst>
          </p:cNvPr>
          <p:cNvSpPr txBox="1"/>
          <p:nvPr/>
        </p:nvSpPr>
        <p:spPr>
          <a:xfrm>
            <a:off x="8969627" y="2716056"/>
            <a:ext cx="97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Jet de gaz</a:t>
            </a: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1905CB3D-1C56-4038-9CAC-9EAC3396AEBA}"/>
              </a:ext>
            </a:extLst>
          </p:cNvPr>
          <p:cNvSpPr/>
          <p:nvPr/>
        </p:nvSpPr>
        <p:spPr>
          <a:xfrm rot="18006282">
            <a:off x="9921955" y="3213007"/>
            <a:ext cx="476843" cy="584589"/>
          </a:xfrm>
          <a:prstGeom prst="triangle">
            <a:avLst/>
          </a:prstGeom>
          <a:gradFill flip="none" rotWithShape="1">
            <a:gsLst>
              <a:gs pos="0">
                <a:srgbClr val="D38172"/>
              </a:gs>
              <a:gs pos="600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787DF2-DDB7-404F-94AE-08E2CC8D2906}"/>
              </a:ext>
            </a:extLst>
          </p:cNvPr>
          <p:cNvSpPr/>
          <p:nvPr/>
        </p:nvSpPr>
        <p:spPr>
          <a:xfrm>
            <a:off x="10501787" y="4298626"/>
            <a:ext cx="1651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chemeClr val="accent2"/>
                </a:solidFill>
              </a:rPr>
              <a:t>Impulsion principale </a:t>
            </a:r>
            <a:r>
              <a:rPr lang="fr-FR" dirty="0" err="1">
                <a:solidFill>
                  <a:schemeClr val="accent2"/>
                </a:solidFill>
              </a:rPr>
              <a:t>ps</a:t>
            </a:r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2172001-D50E-44ED-8AD3-6DFADE76B174}"/>
              </a:ext>
            </a:extLst>
          </p:cNvPr>
          <p:cNvCxnSpPr>
            <a:cxnSpLocks/>
          </p:cNvCxnSpPr>
          <p:nvPr/>
        </p:nvCxnSpPr>
        <p:spPr>
          <a:xfrm>
            <a:off x="1924425" y="1838683"/>
            <a:ext cx="30222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0AE4E67-8E5B-4F04-B0AF-C779278D056B}"/>
              </a:ext>
            </a:extLst>
          </p:cNvPr>
          <p:cNvSpPr/>
          <p:nvPr/>
        </p:nvSpPr>
        <p:spPr>
          <a:xfrm>
            <a:off x="4984414" y="163775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ip</a:t>
            </a:r>
            <a:r>
              <a:rPr lang="fr-FR" baseline="-25000" dirty="0"/>
              <a:t> </a:t>
            </a:r>
            <a:r>
              <a:rPr lang="fr-FR" dirty="0"/>
              <a:t>(J)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28A690-876F-4703-B7AC-8FD31E14856D}"/>
              </a:ext>
            </a:extLst>
          </p:cNvPr>
          <p:cNvSpPr/>
          <p:nvPr/>
        </p:nvSpPr>
        <p:spPr>
          <a:xfrm>
            <a:off x="4454952" y="140387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100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1E8F79-A4A4-4A89-A0EC-FC51A49B0A20}"/>
              </a:ext>
            </a:extLst>
          </p:cNvPr>
          <p:cNvSpPr/>
          <p:nvPr/>
        </p:nvSpPr>
        <p:spPr>
          <a:xfrm>
            <a:off x="2321392" y="14530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50</a:t>
            </a: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14AE4D-07AF-47F4-9582-770447A0B469}"/>
              </a:ext>
            </a:extLst>
          </p:cNvPr>
          <p:cNvSpPr/>
          <p:nvPr/>
        </p:nvSpPr>
        <p:spPr>
          <a:xfrm>
            <a:off x="2377497" y="161739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DBF239-E08E-4BAC-897F-3ADF675166B6}"/>
              </a:ext>
            </a:extLst>
          </p:cNvPr>
          <p:cNvSpPr/>
          <p:nvPr/>
        </p:nvSpPr>
        <p:spPr>
          <a:xfrm>
            <a:off x="4568357" y="161739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F71F4CD-E929-4DB3-AFE3-5F7E808F51D8}"/>
              </a:ext>
            </a:extLst>
          </p:cNvPr>
          <p:cNvCxnSpPr>
            <a:cxnSpLocks/>
          </p:cNvCxnSpPr>
          <p:nvPr/>
        </p:nvCxnSpPr>
        <p:spPr>
          <a:xfrm>
            <a:off x="1924425" y="2410999"/>
            <a:ext cx="30095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AB4154C-29C0-4D41-A6DE-E3EAD295B258}"/>
              </a:ext>
            </a:extLst>
          </p:cNvPr>
          <p:cNvSpPr/>
          <p:nvPr/>
        </p:nvSpPr>
        <p:spPr>
          <a:xfrm>
            <a:off x="4984413" y="2189706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E</a:t>
            </a:r>
            <a:r>
              <a:rPr lang="fr-FR" baseline="-25000"/>
              <a:t>pi </a:t>
            </a:r>
            <a:r>
              <a:rPr lang="fr-FR" dirty="0"/>
              <a:t>(J)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634650-E751-48F4-9FB6-7B01B34AE32C}"/>
              </a:ext>
            </a:extLst>
          </p:cNvPr>
          <p:cNvSpPr/>
          <p:nvPr/>
        </p:nvSpPr>
        <p:spPr>
          <a:xfrm>
            <a:off x="1668825" y="20254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0.1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057144-0781-4C9B-86D0-B0ECBB44CFE3}"/>
              </a:ext>
            </a:extLst>
          </p:cNvPr>
          <p:cNvSpPr/>
          <p:nvPr/>
        </p:nvSpPr>
        <p:spPr>
          <a:xfrm>
            <a:off x="1773819" y="218970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86B94EE-0BBB-465E-8156-B2D8B59F2204}"/>
              </a:ext>
            </a:extLst>
          </p:cNvPr>
          <p:cNvCxnSpPr>
            <a:cxnSpLocks/>
          </p:cNvCxnSpPr>
          <p:nvPr/>
        </p:nvCxnSpPr>
        <p:spPr>
          <a:xfrm flipV="1">
            <a:off x="1838700" y="3031423"/>
            <a:ext cx="3108348" cy="4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3021C21-0D19-4501-8083-BB8568F89838}"/>
              </a:ext>
            </a:extLst>
          </p:cNvPr>
          <p:cNvSpPr/>
          <p:nvPr/>
        </p:nvSpPr>
        <p:spPr>
          <a:xfrm>
            <a:off x="4984413" y="280918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fr-FR" dirty="0" err="1"/>
              <a:t>t</a:t>
            </a:r>
            <a:r>
              <a:rPr lang="fr-FR" baseline="-25000" dirty="0" err="1"/>
              <a:t>pi-ip</a:t>
            </a:r>
            <a:r>
              <a:rPr lang="fr-FR" baseline="-25000" dirty="0"/>
              <a:t> </a:t>
            </a:r>
            <a:r>
              <a:rPr lang="fr-FR" dirty="0"/>
              <a:t>(</a:t>
            </a:r>
            <a:r>
              <a:rPr lang="fr-FR" dirty="0" err="1"/>
              <a:t>ps</a:t>
            </a:r>
            <a:r>
              <a:rPr lang="fr-FR" dirty="0"/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E81B4F-EFB0-4DEB-AE31-C689FAADBEF0}"/>
              </a:ext>
            </a:extLst>
          </p:cNvPr>
          <p:cNvSpPr/>
          <p:nvPr/>
        </p:nvSpPr>
        <p:spPr>
          <a:xfrm>
            <a:off x="4395383" y="262451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1000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A0CCF-7804-4B56-B6AA-6918BB86D260}"/>
              </a:ext>
            </a:extLst>
          </p:cNvPr>
          <p:cNvSpPr/>
          <p:nvPr/>
        </p:nvSpPr>
        <p:spPr>
          <a:xfrm>
            <a:off x="2257508" y="264582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100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96812B-206E-4A01-A108-CA19654C63A4}"/>
              </a:ext>
            </a:extLst>
          </p:cNvPr>
          <p:cNvSpPr/>
          <p:nvPr/>
        </p:nvSpPr>
        <p:spPr>
          <a:xfrm>
            <a:off x="2380239" y="281013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8B2143-8F53-47F2-97E2-53EDF3495B95}"/>
              </a:ext>
            </a:extLst>
          </p:cNvPr>
          <p:cNvSpPr/>
          <p:nvPr/>
        </p:nvSpPr>
        <p:spPr>
          <a:xfrm>
            <a:off x="4571099" y="281013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E07325-A679-414A-9060-231E2EA61C0E}"/>
              </a:ext>
            </a:extLst>
          </p:cNvPr>
          <p:cNvSpPr/>
          <p:nvPr/>
        </p:nvSpPr>
        <p:spPr>
          <a:xfrm>
            <a:off x="2093616" y="203479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</a:t>
            </a:r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4BBF6F-A55F-4F42-9F0E-ED1EAEE9FC49}"/>
              </a:ext>
            </a:extLst>
          </p:cNvPr>
          <p:cNvSpPr/>
          <p:nvPr/>
        </p:nvSpPr>
        <p:spPr>
          <a:xfrm>
            <a:off x="2085540" y="218620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F0EEAF-88B6-4115-951D-92431BC3833B}"/>
              </a:ext>
            </a:extLst>
          </p:cNvPr>
          <p:cNvSpPr/>
          <p:nvPr/>
        </p:nvSpPr>
        <p:spPr>
          <a:xfrm>
            <a:off x="3586371" y="264330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500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E7098E-65C2-4998-86B2-F4920BF38AB3}"/>
              </a:ext>
            </a:extLst>
          </p:cNvPr>
          <p:cNvSpPr/>
          <p:nvPr/>
        </p:nvSpPr>
        <p:spPr>
          <a:xfrm>
            <a:off x="3671840" y="281965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D09E8-70DD-4E06-8246-5449A7C3ACA9}"/>
              </a:ext>
            </a:extLst>
          </p:cNvPr>
          <p:cNvSpPr/>
          <p:nvPr/>
        </p:nvSpPr>
        <p:spPr>
          <a:xfrm>
            <a:off x="1634227" y="26661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10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C0CA46-F13C-4E0D-B7FD-2A129D5EE0C3}"/>
              </a:ext>
            </a:extLst>
          </p:cNvPr>
          <p:cNvSpPr/>
          <p:nvPr/>
        </p:nvSpPr>
        <p:spPr>
          <a:xfrm>
            <a:off x="1690332" y="283049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1D421A-DFCF-4531-8F4D-8C28BCC3228A}"/>
              </a:ext>
            </a:extLst>
          </p:cNvPr>
          <p:cNvSpPr/>
          <p:nvPr/>
        </p:nvSpPr>
        <p:spPr>
          <a:xfrm>
            <a:off x="2912485" y="265477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250</a:t>
            </a:r>
            <a:endParaRPr lang="fr-FR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D348FB-46B7-4DE2-8431-E508FF231FB2}"/>
              </a:ext>
            </a:extLst>
          </p:cNvPr>
          <p:cNvSpPr/>
          <p:nvPr/>
        </p:nvSpPr>
        <p:spPr>
          <a:xfrm>
            <a:off x="3035216" y="281907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35688-BFE3-496D-9A3F-26442D322FE1}"/>
              </a:ext>
            </a:extLst>
          </p:cNvPr>
          <p:cNvSpPr/>
          <p:nvPr/>
        </p:nvSpPr>
        <p:spPr>
          <a:xfrm>
            <a:off x="1690331" y="1403872"/>
            <a:ext cx="4703697" cy="18797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0DCA67-9FA4-4E1B-B442-2D40D01500D7}"/>
              </a:ext>
            </a:extLst>
          </p:cNvPr>
          <p:cNvSpPr/>
          <p:nvPr/>
        </p:nvSpPr>
        <p:spPr>
          <a:xfrm>
            <a:off x="2332607" y="197706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50</a:t>
            </a:r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DF3093-B988-4C5B-9832-3EF7F8F062EB}"/>
              </a:ext>
            </a:extLst>
          </p:cNvPr>
          <p:cNvSpPr/>
          <p:nvPr/>
        </p:nvSpPr>
        <p:spPr>
          <a:xfrm>
            <a:off x="2388712" y="219024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F948B0-0C87-474C-9E13-0BBFAB6AEB4E}"/>
              </a:ext>
            </a:extLst>
          </p:cNvPr>
          <p:cNvSpPr/>
          <p:nvPr/>
        </p:nvSpPr>
        <p:spPr>
          <a:xfrm>
            <a:off x="2511540" y="6211669"/>
            <a:ext cx="3779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+mj-lt"/>
              </a:rPr>
              <a:t>Publications en cours de revue</a:t>
            </a:r>
          </a:p>
          <a:p>
            <a:r>
              <a:rPr lang="fr-FR" sz="1200" i="1" dirty="0">
                <a:latin typeface="+mj-lt"/>
              </a:rPr>
              <a:t>A. Maitrallain et al., </a:t>
            </a:r>
            <a:r>
              <a:rPr lang="fr-FR" sz="1200" i="1" dirty="0">
                <a:latin typeface="+mj-lt"/>
                <a:cs typeface="Arial" panose="020B0604020202020204" pitchFamily="34" charset="0"/>
              </a:rPr>
              <a:t>Jour. Plasma Phys. </a:t>
            </a:r>
            <a:r>
              <a:rPr lang="fr-FR" sz="1200" i="1" dirty="0">
                <a:latin typeface="+mj-lt"/>
              </a:rPr>
              <a:t>(2023)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7675D363-DEFC-4B17-8AA6-E4CDD9663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62" y="3334546"/>
            <a:ext cx="4916049" cy="2877123"/>
          </a:xfrm>
          <a:prstGeom prst="rect">
            <a:avLst/>
          </a:prstGeom>
        </p:spPr>
      </p:pic>
      <p:sp>
        <p:nvSpPr>
          <p:cNvPr id="54" name="Espace réservé du numéro de diapositive 4">
            <a:extLst>
              <a:ext uri="{FF2B5EF4-FFF2-40B4-BE49-F238E27FC236}">
                <a16:creationId xmlns:a16="http://schemas.microsoft.com/office/drawing/2014/main" id="{4A97BEF4-8CAD-4DA1-A411-F8C9726B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19</a:t>
            </a:fld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315" y="1168489"/>
            <a:ext cx="7112605" cy="5689511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>
                <a:latin typeface="+mj-lt"/>
              </a:rPr>
              <a:t>Contexte</a:t>
            </a:r>
          </a:p>
          <a:p>
            <a:pPr marL="494100" indent="-457200"/>
            <a:endParaRPr lang="fr-FR" sz="3000" dirty="0">
              <a:solidFill>
                <a:schemeClr val="tx2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latin typeface="+mj-lt"/>
              </a:rPr>
              <a:t>Façonnage optique jet de gaz</a:t>
            </a:r>
          </a:p>
          <a:p>
            <a:endParaRPr lang="fr-FR" sz="3000" dirty="0">
              <a:latin typeface="+mj-lt"/>
            </a:endParaRPr>
          </a:p>
          <a:p>
            <a:pPr lvl="1"/>
            <a:r>
              <a:rPr lang="el-GR" sz="2800" dirty="0"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latin typeface="+mj-lt"/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latin typeface="+mj-lt"/>
              </a:rPr>
              <a:t>Longitudinal : pré-impulsion </a:t>
            </a:r>
            <a:r>
              <a:rPr lang="fr-FR" sz="2600" dirty="0" err="1">
                <a:latin typeface="+mj-lt"/>
              </a:rPr>
              <a:t>ps</a:t>
            </a:r>
            <a:endParaRPr lang="fr-FR" sz="2600" dirty="0">
              <a:latin typeface="+mj-lt"/>
            </a:endParaRPr>
          </a:p>
          <a:p>
            <a:pPr lvl="2"/>
            <a:r>
              <a:rPr lang="fr-FR" sz="2600" dirty="0">
                <a:latin typeface="+mj-lt"/>
              </a:rPr>
              <a:t>Longitudinal : train d’impulsion </a:t>
            </a:r>
            <a:r>
              <a:rPr lang="fr-FR" sz="2600" dirty="0" err="1">
                <a:latin typeface="+mj-lt"/>
              </a:rPr>
              <a:t>ps</a:t>
            </a:r>
            <a:endParaRPr lang="fr-FR" sz="2600" dirty="0">
              <a:latin typeface="+mj-lt"/>
            </a:endParaRPr>
          </a:p>
          <a:p>
            <a:pPr lvl="1"/>
            <a:r>
              <a:rPr lang="el-GR" sz="2800" dirty="0"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latin typeface="+mj-lt"/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latin typeface="+mj-lt"/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latin typeface="+mj-lt"/>
                <a:cs typeface="Calibri" panose="020F0502020204030204" pitchFamily="34" charset="0"/>
              </a:rPr>
              <a:t>ps</a:t>
            </a:r>
            <a:endParaRPr lang="fr-FR" sz="2600" dirty="0">
              <a:latin typeface="+mj-lt"/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latin typeface="+mj-lt"/>
              </a:rPr>
              <a:t>Transverse : pré-impulsion ns</a:t>
            </a:r>
          </a:p>
          <a:p>
            <a:pPr lvl="1"/>
            <a:endParaRPr lang="fr-FR" sz="2800" dirty="0">
              <a:latin typeface="+mj-lt"/>
            </a:endParaRPr>
          </a:p>
          <a:p>
            <a:r>
              <a:rPr lang="fr-FR" sz="3000" dirty="0">
                <a:latin typeface="+mj-lt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23747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715" y="1168489"/>
            <a:ext cx="8441025" cy="5689511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Contexte</a:t>
            </a:r>
          </a:p>
          <a:p>
            <a:pPr marL="494100" indent="-457200"/>
            <a:endParaRPr lang="fr-FR" sz="3000" dirty="0">
              <a:solidFill>
                <a:schemeClr val="tx2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latin typeface="+mj-lt"/>
              </a:rPr>
              <a:t>Façonnage optique jet de gaz</a:t>
            </a:r>
          </a:p>
          <a:p>
            <a:endParaRPr lang="fr-FR" sz="30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solidFill>
                  <a:schemeClr val="tx1"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train d’impulsion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latin typeface="+mj-lt"/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latin typeface="+mj-lt"/>
              </a:rPr>
              <a:t>Transverse : pré-impulsion ns</a:t>
            </a:r>
          </a:p>
          <a:p>
            <a:pPr lvl="1"/>
            <a:endParaRPr lang="fr-FR" sz="28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48407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422197" y="176574"/>
            <a:ext cx="7721928" cy="9866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LPA </a:t>
            </a:r>
            <a:r>
              <a:rPr lang="en-GB" sz="3000" dirty="0" err="1"/>
              <a:t>d’ions</a:t>
            </a:r>
            <a:r>
              <a:rPr lang="en-GB" sz="3000" dirty="0"/>
              <a:t> avec des </a:t>
            </a:r>
            <a:r>
              <a:rPr lang="en-GB" sz="3000" dirty="0" err="1"/>
              <a:t>cibles</a:t>
            </a:r>
            <a:r>
              <a:rPr lang="en-GB" sz="3000" dirty="0"/>
              <a:t> </a:t>
            </a:r>
            <a:r>
              <a:rPr lang="en-GB" sz="3000" dirty="0" err="1"/>
              <a:t>façonnées</a:t>
            </a:r>
            <a:r>
              <a:rPr lang="en-GB" sz="3000" dirty="0"/>
              <a:t> </a:t>
            </a:r>
            <a:r>
              <a:rPr lang="en-GB" sz="3000" dirty="0" err="1"/>
              <a:t>transversalement</a:t>
            </a:r>
            <a:r>
              <a:rPr lang="en-GB" sz="3000" dirty="0"/>
              <a:t> (simulations)</a:t>
            </a:r>
            <a:endParaRPr lang="en-GB" sz="3000" dirty="0">
              <a:solidFill>
                <a:schemeClr val="tx2"/>
              </a:solidFill>
            </a:endParaRPr>
          </a:p>
        </p:txBody>
      </p:sp>
      <p:pic>
        <p:nvPicPr>
          <p:cNvPr id="288" name="Image 287">
            <a:extLst>
              <a:ext uri="{FF2B5EF4-FFF2-40B4-BE49-F238E27FC236}">
                <a16:creationId xmlns:a16="http://schemas.microsoft.com/office/drawing/2014/main" id="{C9EE385C-D0E7-474A-A456-1B49D9CA86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49" y="62092"/>
            <a:ext cx="978798" cy="620313"/>
          </a:xfrm>
          <a:prstGeom prst="rect">
            <a:avLst/>
          </a:prstGeom>
        </p:spPr>
      </p:pic>
      <p:sp>
        <p:nvSpPr>
          <p:cNvPr id="292" name="Espace réservé du numéro de diapositive 4">
            <a:extLst>
              <a:ext uri="{FF2B5EF4-FFF2-40B4-BE49-F238E27FC236}">
                <a16:creationId xmlns:a16="http://schemas.microsoft.com/office/drawing/2014/main" id="{40427BF5-1BE1-4586-A781-50F7817B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21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92157-8D19-4021-A240-2DE30C09613D}"/>
              </a:ext>
            </a:extLst>
          </p:cNvPr>
          <p:cNvSpPr/>
          <p:nvPr/>
        </p:nvSpPr>
        <p:spPr>
          <a:xfrm>
            <a:off x="6887703" y="6403770"/>
            <a:ext cx="3459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J. R. Marques et al., Phys. Plasmas 28, 023103 (2021)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CEDD44-78A7-4351-8B02-3979FD47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57" y="1250739"/>
            <a:ext cx="4412268" cy="2788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BEC199-B7E2-46FB-A351-334FAD40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010" y="4213190"/>
            <a:ext cx="6139990" cy="21547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4313A8-C9F9-47A5-B021-9AA1BCA3A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59" y="1556499"/>
            <a:ext cx="4910888" cy="32244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349CA9-E6CD-4786-AA50-43EA0CAED1F1}"/>
              </a:ext>
            </a:extLst>
          </p:cNvPr>
          <p:cNvSpPr txBox="1"/>
          <p:nvPr/>
        </p:nvSpPr>
        <p:spPr>
          <a:xfrm>
            <a:off x="10029825" y="2365051"/>
            <a:ext cx="229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Simulations hydrodynamiques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5CCB38-16C4-4B13-BE0C-C9C51394B228}"/>
              </a:ext>
            </a:extLst>
          </p:cNvPr>
          <p:cNvSpPr txBox="1"/>
          <p:nvPr/>
        </p:nvSpPr>
        <p:spPr>
          <a:xfrm>
            <a:off x="10538800" y="3593741"/>
            <a:ext cx="178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Simulations PIC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9E1D0B-595A-4E30-9FE6-51FD1EE850BD}"/>
              </a:ext>
            </a:extLst>
          </p:cNvPr>
          <p:cNvSpPr txBox="1"/>
          <p:nvPr/>
        </p:nvSpPr>
        <p:spPr>
          <a:xfrm>
            <a:off x="1216499" y="5041582"/>
            <a:ext cx="504206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Simulations hydrodynamiques prédisent une fine tranche de plasma avec de forts gradients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Simulations PIC (idéales) montrent l’accélération de faisceaux de protons à haute énergie sur l’axe laser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6ACA7-E9A2-4DCC-8392-AFB4C6B4D9F7}"/>
              </a:ext>
            </a:extLst>
          </p:cNvPr>
          <p:cNvSpPr/>
          <p:nvPr/>
        </p:nvSpPr>
        <p:spPr>
          <a:xfrm>
            <a:off x="6844093" y="6618079"/>
            <a:ext cx="45558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cs typeface="Arial" panose="020B0604020202020204" pitchFamily="34" charset="0"/>
              </a:rPr>
              <a:t> J. </a:t>
            </a:r>
            <a:r>
              <a:rPr lang="fr-FR" sz="1200" i="1" dirty="0" err="1">
                <a:cs typeface="Arial" panose="020B0604020202020204" pitchFamily="34" charset="0"/>
              </a:rPr>
              <a:t>Bonvalet</a:t>
            </a:r>
            <a:r>
              <a:rPr lang="fr-FR" sz="1200" i="1" dirty="0">
                <a:cs typeface="Arial" panose="020B0604020202020204" pitchFamily="34" charset="0"/>
              </a:rPr>
              <a:t> et al., Phys. Plasmas 28, 113102 (2021)</a:t>
            </a:r>
          </a:p>
        </p:txBody>
      </p:sp>
    </p:spTree>
    <p:extLst>
      <p:ext uri="{BB962C8B-B14F-4D97-AF65-F5344CB8AC3E}">
        <p14:creationId xmlns:p14="http://schemas.microsoft.com/office/powerpoint/2010/main" val="31103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9D9BC95-B876-4B1C-AD29-40E42F80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981" y="196574"/>
            <a:ext cx="4596038" cy="51883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700" dirty="0"/>
              <a:t>Configuration </a:t>
            </a:r>
            <a:r>
              <a:rPr lang="en-GB" sz="2700" dirty="0" err="1"/>
              <a:t>expérimentale</a:t>
            </a:r>
            <a:endParaRPr lang="en-GB" sz="2700" dirty="0"/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4D298572-7F5D-4D82-B820-F0FEA467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5784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22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85D75E-D17F-47BD-B908-C4DE3E4FCD7E}"/>
              </a:ext>
            </a:extLst>
          </p:cNvPr>
          <p:cNvSpPr txBox="1"/>
          <p:nvPr/>
        </p:nvSpPr>
        <p:spPr>
          <a:xfrm>
            <a:off x="4266514" y="3279675"/>
            <a:ext cx="3400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Ombroscopie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Streak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/>
              <a:t>Diagnostics particule (Spectromètre magnétique)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DB50B1-1E6D-4EA6-BEE4-0729B8F16F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39" y="51274"/>
            <a:ext cx="978798" cy="6203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1C2837-E435-4439-885E-01776C1D6124}"/>
              </a:ext>
            </a:extLst>
          </p:cNvPr>
          <p:cNvSpPr txBox="1"/>
          <p:nvPr/>
        </p:nvSpPr>
        <p:spPr>
          <a:xfrm>
            <a:off x="1668351" y="3252649"/>
            <a:ext cx="4964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Δ</a:t>
            </a:r>
            <a:r>
              <a:rPr lang="fr-FR" b="1" u="sng" dirty="0" err="1"/>
              <a:t>t</a:t>
            </a:r>
            <a:r>
              <a:rPr lang="fr-FR" b="1" u="sng" baseline="-25000" dirty="0" err="1"/>
              <a:t>pi</a:t>
            </a:r>
            <a:r>
              <a:rPr lang="fr-FR" b="1" u="sng" baseline="-25000" dirty="0"/>
              <a:t>-ip </a:t>
            </a:r>
            <a:r>
              <a:rPr lang="fr-FR" b="1" u="sng" dirty="0"/>
              <a:t>= -6 – -1.8 ns</a:t>
            </a:r>
          </a:p>
          <a:p>
            <a:endParaRPr lang="fr-FR" b="1" u="sng" baseline="-25000" dirty="0"/>
          </a:p>
          <a:p>
            <a:r>
              <a:rPr lang="fr-FR" dirty="0" err="1"/>
              <a:t>Ø</a:t>
            </a:r>
            <a:r>
              <a:rPr lang="fr-FR" baseline="-25000" dirty="0" err="1"/>
              <a:t>pi</a:t>
            </a:r>
            <a:r>
              <a:rPr lang="fr-FR" dirty="0"/>
              <a:t> = 15 µm FWHM</a:t>
            </a:r>
          </a:p>
          <a:p>
            <a:r>
              <a:rPr lang="fr-FR" dirty="0" err="1"/>
              <a:t>Ø</a:t>
            </a:r>
            <a:r>
              <a:rPr lang="fr-FR" baseline="-25000" dirty="0" err="1"/>
              <a:t>ip</a:t>
            </a:r>
            <a:r>
              <a:rPr lang="fr-FR" dirty="0"/>
              <a:t> = 42 µm FWHM</a:t>
            </a:r>
          </a:p>
          <a:p>
            <a:endParaRPr lang="fr-FR" dirty="0"/>
          </a:p>
          <a:p>
            <a:r>
              <a:rPr lang="fr-FR" b="1" u="sng" dirty="0"/>
              <a:t>E</a:t>
            </a:r>
            <a:r>
              <a:rPr lang="fr-FR" b="1" u="sng" baseline="-25000" dirty="0"/>
              <a:t>ip </a:t>
            </a:r>
            <a:r>
              <a:rPr lang="fr-FR" b="1" u="sng" dirty="0"/>
              <a:t>= 40-60 J</a:t>
            </a:r>
            <a:r>
              <a:rPr lang="fr-FR" b="1" dirty="0"/>
              <a:t> </a:t>
            </a:r>
            <a:r>
              <a:rPr lang="fr-FR" sz="1400" b="1" dirty="0"/>
              <a:t>=&gt; </a:t>
            </a:r>
            <a:r>
              <a:rPr lang="fr-FR" sz="1400" dirty="0" err="1"/>
              <a:t>I</a:t>
            </a:r>
            <a:r>
              <a:rPr lang="fr-FR" sz="1400" baseline="-25000" dirty="0" err="1"/>
              <a:t>ip</a:t>
            </a:r>
            <a:r>
              <a:rPr lang="fr-FR" sz="1400" baseline="-25000" dirty="0"/>
              <a:t> </a:t>
            </a:r>
            <a:r>
              <a:rPr lang="fr-FR" sz="1400" dirty="0"/>
              <a:t>&lt; 1,2 x 10</a:t>
            </a:r>
            <a:r>
              <a:rPr lang="fr-FR" sz="1400" baseline="30000" dirty="0"/>
              <a:t>19</a:t>
            </a:r>
            <a:r>
              <a:rPr lang="fr-FR" sz="1400" dirty="0"/>
              <a:t> W/cm² (a</a:t>
            </a:r>
            <a:r>
              <a:rPr lang="fr-FR" sz="1400" baseline="-25000" dirty="0"/>
              <a:t>0m</a:t>
            </a:r>
            <a:r>
              <a:rPr lang="fr-FR" sz="1400" dirty="0"/>
              <a:t>&lt;3)</a:t>
            </a:r>
          </a:p>
          <a:p>
            <a:r>
              <a:rPr lang="fr-FR" b="1" u="sng" dirty="0"/>
              <a:t>E</a:t>
            </a:r>
            <a:r>
              <a:rPr lang="fr-FR" b="1" u="sng" baseline="-25000" dirty="0"/>
              <a:t>pi </a:t>
            </a:r>
            <a:r>
              <a:rPr lang="fr-FR" b="1" u="sng" dirty="0"/>
              <a:t>= 4-6 J (x 2)</a:t>
            </a:r>
            <a:r>
              <a:rPr lang="fr-FR" b="1" dirty="0"/>
              <a:t> </a:t>
            </a:r>
            <a:r>
              <a:rPr lang="fr-FR" sz="1400" b="1" dirty="0"/>
              <a:t>=&gt; </a:t>
            </a:r>
            <a:r>
              <a:rPr lang="fr-FR" sz="1400" dirty="0"/>
              <a:t>I</a:t>
            </a:r>
            <a:r>
              <a:rPr lang="fr-FR" sz="1400" baseline="-25000" dirty="0"/>
              <a:t>pi </a:t>
            </a:r>
            <a:r>
              <a:rPr lang="fr-FR" sz="1400" dirty="0"/>
              <a:t>&lt; 2 x 10</a:t>
            </a:r>
            <a:r>
              <a:rPr lang="fr-FR" sz="1400" baseline="30000" dirty="0"/>
              <a:t>14</a:t>
            </a:r>
            <a:r>
              <a:rPr lang="fr-FR" sz="1400" dirty="0"/>
              <a:t> W/cm² (a</a:t>
            </a:r>
            <a:r>
              <a:rPr lang="fr-FR" sz="1400" baseline="-25000" dirty="0"/>
              <a:t>0p</a:t>
            </a:r>
            <a:r>
              <a:rPr lang="fr-FR" sz="1400" dirty="0"/>
              <a:t>&lt;1.3e-2)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0CCF3D8-1D55-4ED2-A410-05EA35DE9F2C}"/>
              </a:ext>
            </a:extLst>
          </p:cNvPr>
          <p:cNvSpPr/>
          <p:nvPr/>
        </p:nvSpPr>
        <p:spPr>
          <a:xfrm>
            <a:off x="9515522" y="2512266"/>
            <a:ext cx="641690" cy="6416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B7A7690-E4AF-406C-AF9E-39E278A7EE53}"/>
              </a:ext>
            </a:extLst>
          </p:cNvPr>
          <p:cNvSpPr/>
          <p:nvPr/>
        </p:nvSpPr>
        <p:spPr>
          <a:xfrm flipH="1">
            <a:off x="9747593" y="2742621"/>
            <a:ext cx="177548" cy="177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808FDB73-0214-43F6-B30B-E41ADF53E867}"/>
              </a:ext>
            </a:extLst>
          </p:cNvPr>
          <p:cNvSpPr/>
          <p:nvPr/>
        </p:nvSpPr>
        <p:spPr>
          <a:xfrm rot="18024310">
            <a:off x="9715589" y="2617041"/>
            <a:ext cx="1060704" cy="914400"/>
          </a:xfrm>
          <a:prstGeom prst="triangle">
            <a:avLst/>
          </a:prstGeom>
          <a:gradFill flip="none" rotWithShape="1">
            <a:gsLst>
              <a:gs pos="0">
                <a:srgbClr val="F4F3E3"/>
              </a:gs>
              <a:gs pos="6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0B23B2E-82E2-4ECC-A869-6DC9E4BED94E}"/>
              </a:ext>
            </a:extLst>
          </p:cNvPr>
          <p:cNvCxnSpPr>
            <a:cxnSpLocks/>
          </p:cNvCxnSpPr>
          <p:nvPr/>
        </p:nvCxnSpPr>
        <p:spPr>
          <a:xfrm flipV="1">
            <a:off x="9194668" y="1934099"/>
            <a:ext cx="1247908" cy="1782455"/>
          </a:xfrm>
          <a:prstGeom prst="line">
            <a:avLst/>
          </a:prstGeom>
          <a:ln w="444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C823E47-D498-499C-9016-8626AA7714EB}"/>
              </a:ext>
            </a:extLst>
          </p:cNvPr>
          <p:cNvSpPr/>
          <p:nvPr/>
        </p:nvSpPr>
        <p:spPr>
          <a:xfrm rot="18239499">
            <a:off x="7846344" y="1237739"/>
            <a:ext cx="803564" cy="1025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6768F9-904F-43B5-8AB2-2A1C643962B5}"/>
              </a:ext>
            </a:extLst>
          </p:cNvPr>
          <p:cNvSpPr/>
          <p:nvPr/>
        </p:nvSpPr>
        <p:spPr>
          <a:xfrm rot="18239499">
            <a:off x="8666285" y="1962200"/>
            <a:ext cx="210840" cy="269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C8FEE-29DB-4077-984E-AF0CCCE91B90}"/>
              </a:ext>
            </a:extLst>
          </p:cNvPr>
          <p:cNvSpPr/>
          <p:nvPr/>
        </p:nvSpPr>
        <p:spPr>
          <a:xfrm rot="17178849">
            <a:off x="6421482" y="1451014"/>
            <a:ext cx="803564" cy="1025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94451A-4459-4E7C-A190-21CC93EA47E3}"/>
              </a:ext>
            </a:extLst>
          </p:cNvPr>
          <p:cNvSpPr/>
          <p:nvPr/>
        </p:nvSpPr>
        <p:spPr>
          <a:xfrm rot="17208090">
            <a:off x="7322684" y="2035345"/>
            <a:ext cx="210840" cy="269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B6EA5DF-CDF6-4D70-8391-9ADE2069E733}"/>
              </a:ext>
            </a:extLst>
          </p:cNvPr>
          <p:cNvSpPr txBox="1"/>
          <p:nvPr/>
        </p:nvSpPr>
        <p:spPr>
          <a:xfrm>
            <a:off x="7598478" y="3655570"/>
            <a:ext cx="236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faisceau sonde ns vers l’</a:t>
            </a:r>
            <a:r>
              <a:rPr lang="fr-FR" dirty="0" err="1">
                <a:solidFill>
                  <a:srgbClr val="00B050"/>
                </a:solidFill>
              </a:rPr>
              <a:t>ombroscopie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streakée</a:t>
            </a:r>
            <a:r>
              <a:rPr lang="fr-FR" dirty="0">
                <a:solidFill>
                  <a:srgbClr val="00B050"/>
                </a:solidFill>
              </a:rPr>
              <a:t> et les diagnostics GOI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8FA9793-82E1-46E7-8323-0AAFFC919FCC}"/>
              </a:ext>
            </a:extLst>
          </p:cNvPr>
          <p:cNvSpPr txBox="1"/>
          <p:nvPr/>
        </p:nvSpPr>
        <p:spPr>
          <a:xfrm rot="1989704">
            <a:off x="7855120" y="1565691"/>
            <a:ext cx="8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SM 0°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59F232C-A0A4-4B1E-9532-D33132E6CD33}"/>
              </a:ext>
            </a:extLst>
          </p:cNvPr>
          <p:cNvSpPr txBox="1"/>
          <p:nvPr/>
        </p:nvSpPr>
        <p:spPr>
          <a:xfrm rot="948531">
            <a:off x="6437384" y="1811814"/>
            <a:ext cx="8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SM 30°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040AFCB-5E5A-4E49-B8BD-978F32F1DB3A}"/>
              </a:ext>
            </a:extLst>
          </p:cNvPr>
          <p:cNvSpPr txBox="1"/>
          <p:nvPr/>
        </p:nvSpPr>
        <p:spPr>
          <a:xfrm>
            <a:off x="10262768" y="3156471"/>
            <a:ext cx="174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2"/>
                </a:solidFill>
              </a:rPr>
              <a:t>Impulsion principale </a:t>
            </a:r>
            <a:r>
              <a:rPr lang="fr-FR" dirty="0" err="1">
                <a:solidFill>
                  <a:schemeClr val="accent2"/>
                </a:solidFill>
              </a:rPr>
              <a:t>ps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65C1FB9-16A8-4185-BF8D-CC6DD03E7731}"/>
              </a:ext>
            </a:extLst>
          </p:cNvPr>
          <p:cNvSpPr txBox="1"/>
          <p:nvPr/>
        </p:nvSpPr>
        <p:spPr>
          <a:xfrm>
            <a:off x="8150285" y="2576251"/>
            <a:ext cx="109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Jet de gaz</a:t>
            </a:r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1D1E21F9-0098-45C1-AC48-054D1EB5E561}"/>
              </a:ext>
            </a:extLst>
          </p:cNvPr>
          <p:cNvSpPr/>
          <p:nvPr/>
        </p:nvSpPr>
        <p:spPr>
          <a:xfrm rot="12880806">
            <a:off x="9968619" y="1076162"/>
            <a:ext cx="476843" cy="1680033"/>
          </a:xfrm>
          <a:prstGeom prst="triangle">
            <a:avLst/>
          </a:prstGeom>
          <a:gradFill>
            <a:gsLst>
              <a:gs pos="0">
                <a:srgbClr val="F2F0DD"/>
              </a:gs>
              <a:gs pos="600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8AE9F8A6-54CC-48DB-AE71-22024264037A}"/>
              </a:ext>
            </a:extLst>
          </p:cNvPr>
          <p:cNvSpPr/>
          <p:nvPr/>
        </p:nvSpPr>
        <p:spPr>
          <a:xfrm rot="13000989">
            <a:off x="10414792" y="1304757"/>
            <a:ext cx="476843" cy="1723228"/>
          </a:xfrm>
          <a:prstGeom prst="triangle">
            <a:avLst/>
          </a:prstGeom>
          <a:gradFill flip="none" rotWithShape="1">
            <a:gsLst>
              <a:gs pos="0">
                <a:srgbClr val="F0EED9"/>
              </a:gs>
              <a:gs pos="600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2E17AA2-4006-4E81-9FC7-D922CD7E80F5}"/>
              </a:ext>
            </a:extLst>
          </p:cNvPr>
          <p:cNvSpPr txBox="1"/>
          <p:nvPr/>
        </p:nvSpPr>
        <p:spPr>
          <a:xfrm>
            <a:off x="10372725" y="932506"/>
            <a:ext cx="177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Pre-impulsion ns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28F2001-9F41-4560-9554-B1F4BB5AEF8A}"/>
              </a:ext>
            </a:extLst>
          </p:cNvPr>
          <p:cNvSpPr txBox="1"/>
          <p:nvPr/>
        </p:nvSpPr>
        <p:spPr>
          <a:xfrm>
            <a:off x="1708946" y="656451"/>
            <a:ext cx="41383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Paramètres expérimentaux (PICO2000):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λ</a:t>
            </a:r>
            <a:r>
              <a:rPr lang="fr-FR" baseline="-25000" dirty="0" err="1"/>
              <a:t>ip</a:t>
            </a:r>
            <a:r>
              <a:rPr lang="fr-FR" dirty="0"/>
              <a:t> = </a:t>
            </a:r>
            <a:r>
              <a:rPr lang="fr-FR" dirty="0" err="1"/>
              <a:t>λ</a:t>
            </a:r>
            <a:r>
              <a:rPr lang="fr-FR" baseline="-25000" dirty="0" err="1"/>
              <a:t>pi</a:t>
            </a:r>
            <a:r>
              <a:rPr lang="fr-FR" baseline="-25000" dirty="0"/>
              <a:t> </a:t>
            </a:r>
            <a:r>
              <a:rPr lang="fr-FR" dirty="0"/>
              <a:t>= 1054 nm</a:t>
            </a:r>
          </a:p>
          <a:p>
            <a:r>
              <a:rPr lang="fr-FR" dirty="0"/>
              <a:t>     </a:t>
            </a:r>
            <a:r>
              <a:rPr lang="el-GR" dirty="0"/>
              <a:t>τ</a:t>
            </a:r>
            <a:r>
              <a:rPr lang="fr-FR" baseline="-25000" dirty="0"/>
              <a:t>ip</a:t>
            </a:r>
            <a:r>
              <a:rPr lang="fr-FR" dirty="0"/>
              <a:t>=</a:t>
            </a:r>
            <a:r>
              <a:rPr lang="el-GR" dirty="0"/>
              <a:t> </a:t>
            </a:r>
            <a:r>
              <a:rPr lang="fr-FR" dirty="0"/>
              <a:t>1 </a:t>
            </a:r>
            <a:r>
              <a:rPr lang="fr-FR" dirty="0" err="1"/>
              <a:t>ps</a:t>
            </a:r>
            <a:endParaRPr lang="fr-FR" dirty="0"/>
          </a:p>
          <a:p>
            <a:r>
              <a:rPr lang="fr-FR" dirty="0"/>
              <a:t>     </a:t>
            </a:r>
            <a:r>
              <a:rPr lang="el-GR" dirty="0"/>
              <a:t>τ</a:t>
            </a:r>
            <a:r>
              <a:rPr lang="fr-FR" baseline="-25000" dirty="0"/>
              <a:t>pi</a:t>
            </a:r>
            <a:r>
              <a:rPr lang="fr-FR" dirty="0"/>
              <a:t> = 0,6 ns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</a:t>
            </a:r>
            <a:r>
              <a:rPr lang="fr-FR" baseline="-25000" dirty="0"/>
              <a:t>s</a:t>
            </a:r>
            <a:r>
              <a:rPr lang="fr-FR" dirty="0"/>
              <a:t> ≈ 7 ns</a:t>
            </a:r>
          </a:p>
          <a:p>
            <a:r>
              <a:rPr lang="fr-FR" b="1" dirty="0"/>
              <a:t>     </a:t>
            </a:r>
            <a:r>
              <a:rPr lang="fr-FR" b="1" u="sng" dirty="0"/>
              <a:t>- 160 &lt; </a:t>
            </a:r>
            <a:r>
              <a:rPr lang="el-GR" b="1" u="sng" dirty="0"/>
              <a:t>δ</a:t>
            </a:r>
            <a:r>
              <a:rPr lang="fr-FR" b="1" u="sng" dirty="0" err="1"/>
              <a:t>t</a:t>
            </a:r>
            <a:r>
              <a:rPr lang="fr-FR" b="1" u="sng" baseline="-25000" dirty="0" err="1"/>
              <a:t>s</a:t>
            </a:r>
            <a:r>
              <a:rPr lang="fr-FR" b="1" u="sng" baseline="-25000" dirty="0"/>
              <a:t> </a:t>
            </a:r>
            <a:r>
              <a:rPr lang="fr-FR" b="1" u="sng" dirty="0"/>
              <a:t>&lt; 140 </a:t>
            </a:r>
            <a:r>
              <a:rPr lang="fr-FR" b="1" u="sng" dirty="0" err="1"/>
              <a:t>ps</a:t>
            </a:r>
            <a:endParaRPr lang="fr-FR" b="1" u="sng" dirty="0"/>
          </a:p>
          <a:p>
            <a:r>
              <a:rPr lang="fr-FR" dirty="0"/>
              <a:t>     </a:t>
            </a:r>
            <a:r>
              <a:rPr lang="fr-FR" dirty="0" err="1"/>
              <a:t>λ</a:t>
            </a:r>
            <a:r>
              <a:rPr lang="fr-FR" baseline="-25000" dirty="0" err="1"/>
              <a:t>s</a:t>
            </a:r>
            <a:r>
              <a:rPr lang="fr-FR" baseline="-25000" dirty="0"/>
              <a:t> </a:t>
            </a:r>
            <a:r>
              <a:rPr lang="fr-FR" dirty="0"/>
              <a:t>= 532 nm (n</a:t>
            </a:r>
            <a:r>
              <a:rPr lang="fr-FR" baseline="-25000" dirty="0"/>
              <a:t>c</a:t>
            </a:r>
            <a:r>
              <a:rPr lang="fr-FR" dirty="0"/>
              <a:t> ≈ 4 x 10</a:t>
            </a:r>
            <a:r>
              <a:rPr lang="fr-FR" baseline="30000" dirty="0"/>
              <a:t>21</a:t>
            </a:r>
            <a:r>
              <a:rPr lang="fr-FR" dirty="0"/>
              <a:t> e/cm</a:t>
            </a:r>
            <a:r>
              <a:rPr lang="fr-FR" baseline="30000" dirty="0"/>
              <a:t>3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P</a:t>
            </a:r>
            <a:r>
              <a:rPr lang="fr-FR" b="1" u="sng" baseline="-25000" dirty="0"/>
              <a:t>H</a:t>
            </a:r>
            <a:r>
              <a:rPr lang="fr-FR" b="1" u="sng" dirty="0"/>
              <a:t> = 0.1-1 </a:t>
            </a:r>
            <a:r>
              <a:rPr lang="fr-FR" b="1" u="sng" dirty="0" err="1"/>
              <a:t>kbar</a:t>
            </a:r>
            <a:endParaRPr lang="fr-FR" b="1" u="sng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3CB421-129E-4E2A-907D-2C4D3EA9B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10" y="5874609"/>
            <a:ext cx="6949250" cy="8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946755" y="176575"/>
            <a:ext cx="6672812" cy="9866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/>
              <a:t>LPA </a:t>
            </a:r>
            <a:r>
              <a:rPr lang="en-GB" sz="2700" dirty="0" err="1"/>
              <a:t>d’ions</a:t>
            </a:r>
            <a:r>
              <a:rPr lang="en-GB" sz="2700" dirty="0"/>
              <a:t> avec des </a:t>
            </a:r>
            <a:r>
              <a:rPr lang="en-GB" sz="2700" dirty="0" err="1"/>
              <a:t>cibles</a:t>
            </a:r>
            <a:r>
              <a:rPr lang="en-GB" sz="2700" dirty="0"/>
              <a:t> </a:t>
            </a:r>
            <a:r>
              <a:rPr lang="en-GB" sz="2700" dirty="0" err="1"/>
              <a:t>façonnées</a:t>
            </a:r>
            <a:r>
              <a:rPr lang="en-GB" sz="2700" dirty="0"/>
              <a:t> </a:t>
            </a:r>
            <a:r>
              <a:rPr lang="en-GB" sz="2700" dirty="0" err="1"/>
              <a:t>transversalement</a:t>
            </a:r>
            <a:r>
              <a:rPr lang="en-GB" sz="2700" dirty="0"/>
              <a:t> (</a:t>
            </a:r>
            <a:r>
              <a:rPr lang="en-GB" sz="2700" dirty="0" err="1"/>
              <a:t>expérience</a:t>
            </a:r>
            <a:r>
              <a:rPr lang="en-GB" sz="2700" dirty="0"/>
              <a:t>)</a:t>
            </a:r>
            <a:endParaRPr lang="en-GB" sz="2700" dirty="0">
              <a:solidFill>
                <a:schemeClr val="tx2"/>
              </a:solidFill>
            </a:endParaRPr>
          </a:p>
        </p:txBody>
      </p:sp>
      <p:pic>
        <p:nvPicPr>
          <p:cNvPr id="288" name="Image 287">
            <a:extLst>
              <a:ext uri="{FF2B5EF4-FFF2-40B4-BE49-F238E27FC236}">
                <a16:creationId xmlns:a16="http://schemas.microsoft.com/office/drawing/2014/main" id="{C9EE385C-D0E7-474A-A456-1B49D9CA86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383" y="49596"/>
            <a:ext cx="978798" cy="620313"/>
          </a:xfrm>
          <a:prstGeom prst="rect">
            <a:avLst/>
          </a:prstGeom>
        </p:spPr>
      </p:pic>
      <p:sp>
        <p:nvSpPr>
          <p:cNvPr id="292" name="Espace réservé du numéro de diapositive 4">
            <a:extLst>
              <a:ext uri="{FF2B5EF4-FFF2-40B4-BE49-F238E27FC236}">
                <a16:creationId xmlns:a16="http://schemas.microsoft.com/office/drawing/2014/main" id="{40427BF5-1BE1-4586-A781-50F7817B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23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BF701EF-B787-417D-9954-4DC88D8534CC}"/>
              </a:ext>
            </a:extLst>
          </p:cNvPr>
          <p:cNvSpPr txBox="1"/>
          <p:nvPr/>
        </p:nvSpPr>
        <p:spPr>
          <a:xfrm>
            <a:off x="1361296" y="5466160"/>
            <a:ext cx="107011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b="1" dirty="0">
                <a:solidFill>
                  <a:srgbClr val="FF0000"/>
                </a:solidFill>
              </a:rPr>
              <a:t>Plus de signal à plus haute énergie à 0° </a:t>
            </a:r>
            <a:r>
              <a:rPr lang="fr-FR" dirty="0"/>
              <a:t>avec façonnage (et une pression significativement plus faible) =&gt; tend vers la bonne direction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Stabilité (&lt;10’s µm) et synchronisation (&lt; 10’s </a:t>
            </a:r>
            <a:r>
              <a:rPr lang="fr-FR" dirty="0" err="1"/>
              <a:t>ps</a:t>
            </a:r>
            <a:r>
              <a:rPr lang="fr-FR" dirty="0"/>
              <a:t>) des impulsions difficiles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Difficile de diagnostiquer la qualité du choc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731C3D8-B1F0-4512-8E3D-45B019E0B874}"/>
              </a:ext>
            </a:extLst>
          </p:cNvPr>
          <p:cNvSpPr txBox="1"/>
          <p:nvPr/>
        </p:nvSpPr>
        <p:spPr>
          <a:xfrm>
            <a:off x="6514203" y="387777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70°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DAF78A-676D-434A-AA5B-2E1E82A6DCDE}"/>
              </a:ext>
            </a:extLst>
          </p:cNvPr>
          <p:cNvSpPr txBox="1"/>
          <p:nvPr/>
        </p:nvSpPr>
        <p:spPr>
          <a:xfrm>
            <a:off x="473283" y="1714441"/>
            <a:ext cx="156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façonnage, P</a:t>
            </a:r>
            <a:r>
              <a:rPr lang="fr-FR" baseline="-25000" dirty="0"/>
              <a:t>H</a:t>
            </a:r>
            <a:r>
              <a:rPr lang="fr-FR" dirty="0"/>
              <a:t> = 800 b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489A1DD-1B3F-4496-AE4A-818CB2B2180F}"/>
              </a:ext>
            </a:extLst>
          </p:cNvPr>
          <p:cNvSpPr txBox="1"/>
          <p:nvPr/>
        </p:nvSpPr>
        <p:spPr>
          <a:xfrm>
            <a:off x="10676965" y="1762297"/>
            <a:ext cx="160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Façonnage, P</a:t>
            </a:r>
            <a:r>
              <a:rPr lang="fr-FR" baseline="-25000" dirty="0"/>
              <a:t>H</a:t>
            </a:r>
            <a:r>
              <a:rPr lang="fr-FR" dirty="0"/>
              <a:t> = 200 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C8D6E5-83D4-4525-ABEB-BC3D321314F3}"/>
              </a:ext>
            </a:extLst>
          </p:cNvPr>
          <p:cNvSpPr/>
          <p:nvPr/>
        </p:nvSpPr>
        <p:spPr>
          <a:xfrm>
            <a:off x="6972046" y="6274743"/>
            <a:ext cx="377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+mj-lt"/>
              </a:rPr>
              <a:t>Publications en cours de revue</a:t>
            </a:r>
          </a:p>
          <a:p>
            <a:r>
              <a:rPr lang="fr-FR" sz="1200" i="1" dirty="0">
                <a:latin typeface="+mj-lt"/>
              </a:rPr>
              <a:t>J. R. </a:t>
            </a:r>
            <a:r>
              <a:rPr lang="fr-FR" sz="1200" i="1" dirty="0" err="1">
                <a:latin typeface="+mj-lt"/>
              </a:rPr>
              <a:t>Marquès</a:t>
            </a:r>
            <a:r>
              <a:rPr lang="fr-FR" sz="1200" i="1" dirty="0">
                <a:latin typeface="+mj-lt"/>
              </a:rPr>
              <a:t> et al., </a:t>
            </a:r>
            <a:r>
              <a:rPr lang="fr-FR" sz="1200" i="1" dirty="0" err="1">
                <a:latin typeface="+mj-lt"/>
              </a:rPr>
              <a:t>Matter</a:t>
            </a:r>
            <a:r>
              <a:rPr lang="fr-FR" sz="1200" i="1" dirty="0">
                <a:latin typeface="+mj-lt"/>
              </a:rPr>
              <a:t> &amp; Radi. at </a:t>
            </a:r>
            <a:r>
              <a:rPr lang="fr-FR" sz="1200" i="1" dirty="0" err="1">
                <a:latin typeface="+mj-lt"/>
              </a:rPr>
              <a:t>Extr</a:t>
            </a:r>
            <a:r>
              <a:rPr lang="fr-FR" sz="1200" i="1" dirty="0">
                <a:latin typeface="+mj-lt"/>
              </a:rPr>
              <a:t>. (2023)</a:t>
            </a:r>
          </a:p>
          <a:p>
            <a:r>
              <a:rPr lang="fr-FR" sz="1200" i="1" dirty="0">
                <a:latin typeface="+mj-lt"/>
              </a:rPr>
              <a:t>A. Maitrallain et al., </a:t>
            </a:r>
            <a:r>
              <a:rPr lang="fr-FR" sz="1200" i="1" dirty="0">
                <a:latin typeface="+mj-lt"/>
                <a:cs typeface="Arial" panose="020B0604020202020204" pitchFamily="34" charset="0"/>
              </a:rPr>
              <a:t>Jour. Plasma Phys. </a:t>
            </a:r>
            <a:r>
              <a:rPr lang="fr-FR" sz="1200" i="1" dirty="0">
                <a:latin typeface="+mj-lt"/>
              </a:rPr>
              <a:t>(2023)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4439FDE-F2EF-4CA0-B8E6-5B5DCCA9D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18" y="1340249"/>
            <a:ext cx="3639500" cy="372936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F328CC3-C015-47D4-9210-CCCC1873C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7" b="52913"/>
          <a:stretch/>
        </p:blipFill>
        <p:spPr>
          <a:xfrm>
            <a:off x="8049885" y="1309601"/>
            <a:ext cx="2520373" cy="19251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FA3D03-E423-4D97-9855-1FB24E0C135F}"/>
              </a:ext>
            </a:extLst>
          </p:cNvPr>
          <p:cNvSpPr txBox="1"/>
          <p:nvPr/>
        </p:nvSpPr>
        <p:spPr>
          <a:xfrm>
            <a:off x="6299240" y="167064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7FC94-AF55-4534-A470-028F2AF253F0}"/>
              </a:ext>
            </a:extLst>
          </p:cNvPr>
          <p:cNvSpPr/>
          <p:nvPr/>
        </p:nvSpPr>
        <p:spPr>
          <a:xfrm>
            <a:off x="6235120" y="3669332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30°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B2708C0-1913-4254-81D1-77D3D2D7A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50612"/>
          <a:stretch/>
        </p:blipFill>
        <p:spPr>
          <a:xfrm>
            <a:off x="2307529" y="1340249"/>
            <a:ext cx="2163324" cy="37293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38D4D1-BA88-448A-8422-0DD2AAB71A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48640" b="-180"/>
          <a:stretch/>
        </p:blipFill>
        <p:spPr>
          <a:xfrm>
            <a:off x="8069618" y="3218713"/>
            <a:ext cx="2343588" cy="1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4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595" y="1168489"/>
            <a:ext cx="8027005" cy="5689511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</a:rPr>
              <a:t>Contexte</a:t>
            </a:r>
          </a:p>
          <a:p>
            <a:pPr marL="494100" indent="-457200"/>
            <a:endParaRPr lang="fr-FR" sz="3000" dirty="0">
              <a:solidFill>
                <a:schemeClr val="tx2">
                  <a:alpha val="30000"/>
                </a:schemeClr>
              </a:solidFill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</a:rPr>
              <a:t>Façonnage optique jet de gaz</a:t>
            </a:r>
          </a:p>
          <a:p>
            <a:endParaRPr lang="fr-FR" sz="3000" dirty="0">
              <a:solidFill>
                <a:schemeClr val="tx1">
                  <a:alpha val="30000"/>
                </a:schemeClr>
              </a:solidFill>
            </a:endParaRPr>
          </a:p>
          <a:p>
            <a:pPr lvl="1"/>
            <a:r>
              <a:rPr lang="el-GR" sz="2800" dirty="0">
                <a:solidFill>
                  <a:schemeClr val="tx1">
                    <a:alpha val="30000"/>
                  </a:schemeClr>
                </a:solidFill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alpha val="30000"/>
                  </a:schemeClr>
                </a:solidFill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Longitudinal :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Longitudinal : train d’impulsion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</a:endParaRPr>
          </a:p>
          <a:p>
            <a:pPr lvl="1"/>
            <a:r>
              <a:rPr lang="el-G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Calibri" panose="020F0502020204030204" pitchFamily="34" charset="0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rPr>
              <a:t>Transverse : pré-impulsion ns</a:t>
            </a:r>
          </a:p>
          <a:p>
            <a:pPr lvl="2"/>
            <a:endParaRPr lang="fr-FR" sz="2800" dirty="0">
              <a:solidFill>
                <a:schemeClr val="tx1">
                  <a:alpha val="30000"/>
                </a:schemeClr>
              </a:solidFill>
            </a:endParaRPr>
          </a:p>
          <a:p>
            <a:r>
              <a:rPr lang="fr-FR" sz="3000" dirty="0"/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18427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C9B53-AA97-4123-828A-B666F6AC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543" y="102222"/>
            <a:ext cx="4966914" cy="52041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Conclusions et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6FD1C-C118-496A-B4EC-23B2D51A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685800"/>
            <a:ext cx="10205720" cy="6172199"/>
          </a:xfrm>
        </p:spPr>
        <p:txBody>
          <a:bodyPr>
            <a:normAutofit/>
          </a:bodyPr>
          <a:lstStyle/>
          <a:p>
            <a:r>
              <a:rPr lang="fr-FR" sz="1800" dirty="0"/>
              <a:t>Amélioration des distributions quelle que soit la méthode de façonnage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CB84DB0-AE7D-48F6-8E13-DCB156AC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664" y="6498862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25</a:t>
            </a:fld>
            <a:endParaRPr lang="fr-FR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52048BC-1049-400F-A90F-B818B56B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32355"/>
              </p:ext>
            </p:extLst>
          </p:nvPr>
        </p:nvGraphicFramePr>
        <p:xfrm>
          <a:off x="36512" y="1281056"/>
          <a:ext cx="12118976" cy="276579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3394">
                  <a:extLst>
                    <a:ext uri="{9D8B030D-6E8A-4147-A177-3AD203B41FA5}">
                      <a16:colId xmlns:a16="http://schemas.microsoft.com/office/drawing/2014/main" val="1560075814"/>
                    </a:ext>
                  </a:extLst>
                </a:gridCol>
                <a:gridCol w="888934">
                  <a:extLst>
                    <a:ext uri="{9D8B030D-6E8A-4147-A177-3AD203B41FA5}">
                      <a16:colId xmlns:a16="http://schemas.microsoft.com/office/drawing/2014/main" val="221096595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221301622"/>
                    </a:ext>
                  </a:extLst>
                </a:gridCol>
                <a:gridCol w="732667">
                  <a:extLst>
                    <a:ext uri="{9D8B030D-6E8A-4147-A177-3AD203B41FA5}">
                      <a16:colId xmlns:a16="http://schemas.microsoft.com/office/drawing/2014/main" val="3327228906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2586331816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2312540621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4078201063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3454922466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3645460946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1406499567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1438626763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4276024753"/>
                    </a:ext>
                  </a:extLst>
                </a:gridCol>
                <a:gridCol w="932229">
                  <a:extLst>
                    <a:ext uri="{9D8B030D-6E8A-4147-A177-3AD203B41FA5}">
                      <a16:colId xmlns:a16="http://schemas.microsoft.com/office/drawing/2014/main" val="2485301707"/>
                    </a:ext>
                  </a:extLst>
                </a:gridCol>
              </a:tblGrid>
              <a:tr h="662678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bg1"/>
                          </a:solidFill>
                        </a:rPr>
                        <a:t>Tresca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 2015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Palmer 2011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bg1"/>
                          </a:solidFill>
                        </a:rPr>
                        <a:t>Haberberger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 2012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Puyuelo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Valdes 2019</a:t>
                      </a:r>
                      <a:endParaRPr lang="fr-FR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Hicks 2021</a:t>
                      </a:r>
                      <a:endParaRPr lang="fr-FR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Marques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46881"/>
                  </a:ext>
                </a:extLst>
              </a:tr>
              <a:tr h="26507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Façonnage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895495"/>
                  </a:ext>
                </a:extLst>
              </a:tr>
              <a:tr h="26507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Détection proche axe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Pic à 1,2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Pic à 1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Pic à 20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Structure à 2,4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Structure autour de 1,2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Pic à 1,2 MeV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415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7A62503-9484-4BD0-A17C-71CFBAF0F1AB}"/>
              </a:ext>
            </a:extLst>
          </p:cNvPr>
          <p:cNvSpPr/>
          <p:nvPr/>
        </p:nvSpPr>
        <p:spPr>
          <a:xfrm>
            <a:off x="1625600" y="4732071"/>
            <a:ext cx="9057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Espace des phases exploré très restreint (cadence: 1tir/h) : développement d’un banc de test au LP2iB (différentes configurations de façonnage)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A0721-68B6-4BC3-AFBB-1BF353FA8745}"/>
              </a:ext>
            </a:extLst>
          </p:cNvPr>
          <p:cNvSpPr/>
          <p:nvPr/>
        </p:nvSpPr>
        <p:spPr>
          <a:xfrm>
            <a:off x="1625600" y="5595358"/>
            <a:ext cx="905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´"/>
            </a:pPr>
            <a:r>
              <a:rPr lang="fr-FR" dirty="0"/>
              <a:t>Cible 3D: diagnostic de la cible façonnée + détection des particules sur des angles solides extrêmement restreints pourrait être un problème dans ce cas</a:t>
            </a:r>
          </a:p>
        </p:txBody>
      </p:sp>
    </p:spTree>
    <p:extLst>
      <p:ext uri="{BB962C8B-B14F-4D97-AF65-F5344CB8AC3E}">
        <p14:creationId xmlns:p14="http://schemas.microsoft.com/office/powerpoint/2010/main" val="18034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B0DFE-7186-4238-B12B-184D7B27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BFEF2-D09C-4D61-AF17-0150820C6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560BF9E-F562-4D34-9133-CEFAB0550101}"/>
              </a:ext>
            </a:extLst>
          </p:cNvPr>
          <p:cNvGrpSpPr/>
          <p:nvPr/>
        </p:nvGrpSpPr>
        <p:grpSpPr>
          <a:xfrm>
            <a:off x="6989373" y="1708125"/>
            <a:ext cx="3028951" cy="2728120"/>
            <a:chOff x="5134447" y="1685674"/>
            <a:chExt cx="3028951" cy="2728120"/>
          </a:xfrm>
        </p:grpSpPr>
        <p:sp>
          <p:nvSpPr>
            <p:cNvPr id="5" name="Ellipse 2">
              <a:extLst>
                <a:ext uri="{FF2B5EF4-FFF2-40B4-BE49-F238E27FC236}">
                  <a16:creationId xmlns:a16="http://schemas.microsoft.com/office/drawing/2014/main" id="{8C576E07-431C-473C-95B7-71BF82C78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3435" y="1799598"/>
              <a:ext cx="812606" cy="26141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" name="Ellipse 2">
              <a:extLst>
                <a:ext uri="{FF2B5EF4-FFF2-40B4-BE49-F238E27FC236}">
                  <a16:creationId xmlns:a16="http://schemas.microsoft.com/office/drawing/2014/main" id="{913DBF1E-A61A-43B0-A2E6-00AADC570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657" y="2394006"/>
              <a:ext cx="412536" cy="14253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AF366D-4B04-474E-9CE6-A84707F0002F}"/>
                </a:ext>
              </a:extLst>
            </p:cNvPr>
            <p:cNvSpPr/>
            <p:nvPr/>
          </p:nvSpPr>
          <p:spPr>
            <a:xfrm>
              <a:off x="5889200" y="1733930"/>
              <a:ext cx="1839917" cy="1605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25">
              <a:extLst>
                <a:ext uri="{FF2B5EF4-FFF2-40B4-BE49-F238E27FC236}">
                  <a16:creationId xmlns:a16="http://schemas.microsoft.com/office/drawing/2014/main" id="{C9035B0C-9299-4BD1-A556-96DBAE871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6228" y="2526770"/>
              <a:ext cx="496658" cy="14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fr-FR" sz="800" dirty="0" err="1"/>
                <a:t>channel</a:t>
              </a:r>
              <a:endParaRPr lang="fr-FR" altLang="fr-FR" sz="800" dirty="0"/>
            </a:p>
          </p:txBody>
        </p:sp>
        <p:sp>
          <p:nvSpPr>
            <p:cNvPr id="9" name="Trapèze 8">
              <a:extLst>
                <a:ext uri="{FF2B5EF4-FFF2-40B4-BE49-F238E27FC236}">
                  <a16:creationId xmlns:a16="http://schemas.microsoft.com/office/drawing/2014/main" id="{0BB4C5ED-5B53-4878-937A-E64BEC8F7E3F}"/>
                </a:ext>
              </a:extLst>
            </p:cNvPr>
            <p:cNvSpPr/>
            <p:nvPr/>
          </p:nvSpPr>
          <p:spPr>
            <a:xfrm rot="5400000">
              <a:off x="5854921" y="2492312"/>
              <a:ext cx="378702" cy="208752"/>
            </a:xfrm>
            <a:prstGeom prst="trapezoid">
              <a:avLst>
                <a:gd name="adj" fmla="val 92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10" name="ZoneTexte 25">
              <a:extLst>
                <a:ext uri="{FF2B5EF4-FFF2-40B4-BE49-F238E27FC236}">
                  <a16:creationId xmlns:a16="http://schemas.microsoft.com/office/drawing/2014/main" id="{E5C977FC-CFD2-4D96-AE0C-877B1FB6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375" y="1685674"/>
              <a:ext cx="9204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fr-FR" sz="1000" dirty="0" err="1">
                  <a:solidFill>
                    <a:srgbClr val="FFC000"/>
                  </a:solidFill>
                </a:rPr>
                <a:t>impulsion</a:t>
              </a:r>
              <a:r>
                <a:rPr lang="es-ES" altLang="fr-FR" sz="1000" dirty="0">
                  <a:solidFill>
                    <a:srgbClr val="FFC000"/>
                  </a:solidFill>
                </a:rPr>
                <a:t> </a:t>
              </a:r>
              <a:r>
                <a:rPr lang="es-ES" altLang="fr-FR" sz="1000" dirty="0" err="1">
                  <a:solidFill>
                    <a:srgbClr val="FFC000"/>
                  </a:solidFill>
                </a:rPr>
                <a:t>principale</a:t>
              </a:r>
              <a:r>
                <a:rPr lang="es-ES" altLang="fr-FR" sz="1000" dirty="0">
                  <a:solidFill>
                    <a:srgbClr val="FFC000"/>
                  </a:solidFill>
                </a:rPr>
                <a:t> </a:t>
              </a:r>
              <a:r>
                <a:rPr lang="es-ES" altLang="fr-FR" sz="1000" dirty="0" err="1">
                  <a:solidFill>
                    <a:srgbClr val="FFC000"/>
                  </a:solidFill>
                </a:rPr>
                <a:t>ps</a:t>
              </a:r>
              <a:endParaRPr lang="fr-FR" altLang="fr-FR" sz="1000" dirty="0">
                <a:solidFill>
                  <a:srgbClr val="FFC000"/>
                </a:solidFill>
              </a:endParaRP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99535D37-D348-48F1-9CA2-02A045E9E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7760" y="2148120"/>
              <a:ext cx="12636" cy="33761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25">
              <a:extLst>
                <a:ext uri="{FF2B5EF4-FFF2-40B4-BE49-F238E27FC236}">
                  <a16:creationId xmlns:a16="http://schemas.microsoft.com/office/drawing/2014/main" id="{487C2203-1D82-492B-92A5-CF0AA1CE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4447" y="3006470"/>
              <a:ext cx="10821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fr-FR" sz="1000" dirty="0" err="1">
                  <a:solidFill>
                    <a:srgbClr val="FF0000"/>
                  </a:solidFill>
                </a:rPr>
                <a:t>Impulsion</a:t>
              </a:r>
              <a:r>
                <a:rPr lang="es-ES" altLang="fr-FR" sz="1000" dirty="0">
                  <a:solidFill>
                    <a:srgbClr val="FF0000"/>
                  </a:solidFill>
                </a:rPr>
                <a:t> de </a:t>
              </a:r>
              <a:r>
                <a:rPr lang="es-ES" altLang="fr-FR" sz="1000" dirty="0" err="1">
                  <a:solidFill>
                    <a:srgbClr val="FF0000"/>
                  </a:solidFill>
                </a:rPr>
                <a:t>façonnage</a:t>
              </a:r>
              <a:r>
                <a:rPr lang="es-ES" altLang="fr-FR" sz="1000" dirty="0">
                  <a:solidFill>
                    <a:srgbClr val="FF0000"/>
                  </a:solidFill>
                </a:rPr>
                <a:t> </a:t>
              </a:r>
              <a:r>
                <a:rPr lang="es-ES" altLang="fr-FR" sz="1000" dirty="0" err="1">
                  <a:solidFill>
                    <a:srgbClr val="FF0000"/>
                  </a:solidFill>
                </a:rPr>
                <a:t>ps</a:t>
              </a:r>
              <a:r>
                <a:rPr lang="es-ES" altLang="fr-FR" sz="1000" dirty="0">
                  <a:solidFill>
                    <a:srgbClr val="FF0000"/>
                  </a:solidFill>
                </a:rPr>
                <a:t> </a:t>
              </a:r>
              <a:endParaRPr lang="fr-FR" altLang="fr-FR" sz="1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rapèze 12">
              <a:extLst>
                <a:ext uri="{FF2B5EF4-FFF2-40B4-BE49-F238E27FC236}">
                  <a16:creationId xmlns:a16="http://schemas.microsoft.com/office/drawing/2014/main" id="{8044A1D8-8248-4928-993C-9C372387E927}"/>
                </a:ext>
              </a:extLst>
            </p:cNvPr>
            <p:cNvSpPr/>
            <p:nvPr/>
          </p:nvSpPr>
          <p:spPr>
            <a:xfrm rot="5400000">
              <a:off x="6685806" y="2498847"/>
              <a:ext cx="144540" cy="201544"/>
            </a:xfrm>
            <a:prstGeom prst="trapezoid">
              <a:avLst>
                <a:gd name="adj" fmla="val 929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14" name="Ellipse 2">
              <a:extLst>
                <a:ext uri="{FF2B5EF4-FFF2-40B4-BE49-F238E27FC236}">
                  <a16:creationId xmlns:a16="http://schemas.microsoft.com/office/drawing/2014/main" id="{32944D63-7625-4BD3-8B30-06508DF90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609" y="2498414"/>
              <a:ext cx="188632" cy="121656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Trapèze 14">
              <a:extLst>
                <a:ext uri="{FF2B5EF4-FFF2-40B4-BE49-F238E27FC236}">
                  <a16:creationId xmlns:a16="http://schemas.microsoft.com/office/drawing/2014/main" id="{68890F94-02AF-4786-93C8-714E4D525897}"/>
                </a:ext>
              </a:extLst>
            </p:cNvPr>
            <p:cNvSpPr/>
            <p:nvPr/>
          </p:nvSpPr>
          <p:spPr>
            <a:xfrm rot="5400000">
              <a:off x="6685806" y="2498847"/>
              <a:ext cx="144540" cy="201544"/>
            </a:xfrm>
            <a:prstGeom prst="trapezoid">
              <a:avLst>
                <a:gd name="adj" fmla="val 929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6963824-03A5-4C85-A607-2E2C821D4AE8}"/>
                </a:ext>
              </a:extLst>
            </p:cNvPr>
            <p:cNvSpPr/>
            <p:nvPr/>
          </p:nvSpPr>
          <p:spPr>
            <a:xfrm>
              <a:off x="6633071" y="2377491"/>
              <a:ext cx="231459" cy="44996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</a:schemeClr>
                </a:gs>
                <a:gs pos="67000">
                  <a:schemeClr val="bg1"/>
                </a:gs>
                <a:gs pos="33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apèze 16">
              <a:extLst>
                <a:ext uri="{FF2B5EF4-FFF2-40B4-BE49-F238E27FC236}">
                  <a16:creationId xmlns:a16="http://schemas.microsoft.com/office/drawing/2014/main" id="{4E5BF852-9726-4466-8D78-44CDDDE2D19D}"/>
                </a:ext>
              </a:extLst>
            </p:cNvPr>
            <p:cNvSpPr/>
            <p:nvPr/>
          </p:nvSpPr>
          <p:spPr>
            <a:xfrm rot="5400000">
              <a:off x="5858632" y="2491555"/>
              <a:ext cx="378702" cy="208752"/>
            </a:xfrm>
            <a:prstGeom prst="trapezoid">
              <a:avLst>
                <a:gd name="adj" fmla="val 92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18" name="Trapèze 17">
              <a:extLst>
                <a:ext uri="{FF2B5EF4-FFF2-40B4-BE49-F238E27FC236}">
                  <a16:creationId xmlns:a16="http://schemas.microsoft.com/office/drawing/2014/main" id="{F27079A8-528D-4E35-96CD-580A2DE3B75C}"/>
                </a:ext>
              </a:extLst>
            </p:cNvPr>
            <p:cNvSpPr/>
            <p:nvPr/>
          </p:nvSpPr>
          <p:spPr>
            <a:xfrm rot="5400000">
              <a:off x="6685806" y="2498847"/>
              <a:ext cx="144540" cy="201544"/>
            </a:xfrm>
            <a:prstGeom prst="trapezoid">
              <a:avLst>
                <a:gd name="adj" fmla="val 929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19" name="Trapèze 18">
              <a:extLst>
                <a:ext uri="{FF2B5EF4-FFF2-40B4-BE49-F238E27FC236}">
                  <a16:creationId xmlns:a16="http://schemas.microsoft.com/office/drawing/2014/main" id="{20478E06-0EFB-4913-91E9-05FB8B862514}"/>
                </a:ext>
              </a:extLst>
            </p:cNvPr>
            <p:cNvSpPr/>
            <p:nvPr/>
          </p:nvSpPr>
          <p:spPr>
            <a:xfrm rot="5400000">
              <a:off x="6685806" y="2498847"/>
              <a:ext cx="144540" cy="201544"/>
            </a:xfrm>
            <a:prstGeom prst="trapezoid">
              <a:avLst>
                <a:gd name="adj" fmla="val 929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20" name="Organigramme : Opération manuelle 19">
              <a:extLst>
                <a:ext uri="{FF2B5EF4-FFF2-40B4-BE49-F238E27FC236}">
                  <a16:creationId xmlns:a16="http://schemas.microsoft.com/office/drawing/2014/main" id="{B8EFA7D7-638F-4274-A314-91B385D10FB7}"/>
                </a:ext>
              </a:extLst>
            </p:cNvPr>
            <p:cNvSpPr/>
            <p:nvPr/>
          </p:nvSpPr>
          <p:spPr>
            <a:xfrm rot="10800000">
              <a:off x="5876452" y="3005082"/>
              <a:ext cx="2286946" cy="334075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CDB16A7-7C56-4C0A-9AC7-7AEFAEA57B33}"/>
                </a:ext>
              </a:extLst>
            </p:cNvPr>
            <p:cNvSpPr txBox="1"/>
            <p:nvPr/>
          </p:nvSpPr>
          <p:spPr>
            <a:xfrm>
              <a:off x="6753748" y="3045410"/>
              <a:ext cx="515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buse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1D690034-11F3-4B83-AA3A-0C5BA0497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1595" y="2671889"/>
              <a:ext cx="626951" cy="359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A2198B3-2FB7-4BDF-9194-17C1C39AC55E}"/>
              </a:ext>
            </a:extLst>
          </p:cNvPr>
          <p:cNvGrpSpPr/>
          <p:nvPr/>
        </p:nvGrpSpPr>
        <p:grpSpPr>
          <a:xfrm>
            <a:off x="6982156" y="3777757"/>
            <a:ext cx="3036168" cy="2971508"/>
            <a:chOff x="7881081" y="1689392"/>
            <a:chExt cx="3036168" cy="2971508"/>
          </a:xfrm>
        </p:grpSpPr>
        <p:sp>
          <p:nvSpPr>
            <p:cNvPr id="24" name="Ellipse 2">
              <a:extLst>
                <a:ext uri="{FF2B5EF4-FFF2-40B4-BE49-F238E27FC236}">
                  <a16:creationId xmlns:a16="http://schemas.microsoft.com/office/drawing/2014/main" id="{D0CA6A20-DEFB-420F-A28A-695527F6A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7286" y="1799598"/>
              <a:ext cx="812606" cy="26141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929856A-19EF-45E3-9EBB-0D3691BEC509}"/>
                </a:ext>
              </a:extLst>
            </p:cNvPr>
            <p:cNvSpPr/>
            <p:nvPr/>
          </p:nvSpPr>
          <p:spPr>
            <a:xfrm>
              <a:off x="9920240" y="2451164"/>
              <a:ext cx="212744" cy="212744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</a:schemeClr>
                </a:gs>
                <a:gs pos="64000">
                  <a:schemeClr val="bg2">
                    <a:lumMod val="90000"/>
                  </a:schemeClr>
                </a:gs>
                <a:gs pos="53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55BB933-3953-4395-975D-E780C44FB543}"/>
                </a:ext>
              </a:extLst>
            </p:cNvPr>
            <p:cNvSpPr/>
            <p:nvPr/>
          </p:nvSpPr>
          <p:spPr>
            <a:xfrm>
              <a:off x="9414060" y="2446333"/>
              <a:ext cx="212744" cy="212744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</a:schemeClr>
                </a:gs>
                <a:gs pos="64000">
                  <a:schemeClr val="bg2">
                    <a:lumMod val="90000"/>
                  </a:schemeClr>
                </a:gs>
                <a:gs pos="53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">
              <a:extLst>
                <a:ext uri="{FF2B5EF4-FFF2-40B4-BE49-F238E27FC236}">
                  <a16:creationId xmlns:a16="http://schemas.microsoft.com/office/drawing/2014/main" id="{3C926745-A4DB-4B10-95D2-B093280B9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7508" y="2394006"/>
              <a:ext cx="412536" cy="14253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" name="Ellipse 2">
              <a:extLst>
                <a:ext uri="{FF2B5EF4-FFF2-40B4-BE49-F238E27FC236}">
                  <a16:creationId xmlns:a16="http://schemas.microsoft.com/office/drawing/2014/main" id="{A533C3C3-2CBF-4054-8531-906CC26D2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9460" y="2498414"/>
              <a:ext cx="188632" cy="121656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" name="Organigramme : Opération manuelle 28">
              <a:extLst>
                <a:ext uri="{FF2B5EF4-FFF2-40B4-BE49-F238E27FC236}">
                  <a16:creationId xmlns:a16="http://schemas.microsoft.com/office/drawing/2014/main" id="{B2BFCC7F-F0AD-404B-A628-9E1728CAD47A}"/>
                </a:ext>
              </a:extLst>
            </p:cNvPr>
            <p:cNvSpPr/>
            <p:nvPr/>
          </p:nvSpPr>
          <p:spPr>
            <a:xfrm rot="10800000">
              <a:off x="8630303" y="3005083"/>
              <a:ext cx="2286946" cy="307776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B503A7-B9BE-42A8-9188-302648FD1C64}"/>
                </a:ext>
              </a:extLst>
            </p:cNvPr>
            <p:cNvSpPr/>
            <p:nvPr/>
          </p:nvSpPr>
          <p:spPr>
            <a:xfrm>
              <a:off x="8700178" y="1737648"/>
              <a:ext cx="1839917" cy="1605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Trapèze 30">
              <a:extLst>
                <a:ext uri="{FF2B5EF4-FFF2-40B4-BE49-F238E27FC236}">
                  <a16:creationId xmlns:a16="http://schemas.microsoft.com/office/drawing/2014/main" id="{980871F5-5D0B-4BD7-A24F-8D12BD4D9C20}"/>
                </a:ext>
              </a:extLst>
            </p:cNvPr>
            <p:cNvSpPr/>
            <p:nvPr/>
          </p:nvSpPr>
          <p:spPr>
            <a:xfrm rot="5400000">
              <a:off x="8665899" y="2496030"/>
              <a:ext cx="378702" cy="208752"/>
            </a:xfrm>
            <a:prstGeom prst="trapezoid">
              <a:avLst>
                <a:gd name="adj" fmla="val 92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  <p:sp>
          <p:nvSpPr>
            <p:cNvPr id="32" name="ZoneTexte 25">
              <a:extLst>
                <a:ext uri="{FF2B5EF4-FFF2-40B4-BE49-F238E27FC236}">
                  <a16:creationId xmlns:a16="http://schemas.microsoft.com/office/drawing/2014/main" id="{999D2C0D-AAC6-467B-9A3B-4EE6AA3E2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3493" y="1689392"/>
              <a:ext cx="980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fr-FR" sz="1000" dirty="0" err="1">
                  <a:solidFill>
                    <a:srgbClr val="FFC000"/>
                  </a:solidFill>
                </a:rPr>
                <a:t>impulsion</a:t>
              </a:r>
              <a:r>
                <a:rPr lang="es-ES" altLang="fr-FR" sz="1000" dirty="0">
                  <a:solidFill>
                    <a:srgbClr val="FFC000"/>
                  </a:solidFill>
                </a:rPr>
                <a:t> </a:t>
              </a:r>
              <a:r>
                <a:rPr lang="es-ES" altLang="fr-FR" sz="1000" dirty="0" err="1">
                  <a:solidFill>
                    <a:srgbClr val="FFC000"/>
                  </a:solidFill>
                </a:rPr>
                <a:t>principale</a:t>
              </a:r>
              <a:r>
                <a:rPr lang="es-ES" altLang="fr-FR" sz="1000" dirty="0">
                  <a:solidFill>
                    <a:srgbClr val="FFC000"/>
                  </a:solidFill>
                </a:rPr>
                <a:t> </a:t>
              </a:r>
              <a:r>
                <a:rPr lang="es-ES" altLang="fr-FR" sz="1000" dirty="0" err="1">
                  <a:solidFill>
                    <a:srgbClr val="FFC000"/>
                  </a:solidFill>
                </a:rPr>
                <a:t>ps</a:t>
              </a:r>
              <a:endParaRPr lang="fr-FR" altLang="fr-FR" sz="1000" dirty="0">
                <a:solidFill>
                  <a:srgbClr val="FFC000"/>
                </a:solidFill>
              </a:endParaRP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95AB42AE-57D9-4744-AB83-6652998829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8738" y="2151838"/>
              <a:ext cx="12636" cy="33761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25">
              <a:extLst>
                <a:ext uri="{FF2B5EF4-FFF2-40B4-BE49-F238E27FC236}">
                  <a16:creationId xmlns:a16="http://schemas.microsoft.com/office/drawing/2014/main" id="{86AF1EB2-D1C7-4BFB-9AC8-CD0A90FB6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081" y="2940757"/>
              <a:ext cx="9802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fr-FR" sz="1000" dirty="0" err="1">
                  <a:solidFill>
                    <a:srgbClr val="FF0000"/>
                  </a:solidFill>
                </a:rPr>
                <a:t>impulsions</a:t>
              </a:r>
              <a:r>
                <a:rPr lang="es-ES" altLang="fr-FR" sz="1000" dirty="0">
                  <a:solidFill>
                    <a:srgbClr val="FF0000"/>
                  </a:solidFill>
                </a:rPr>
                <a:t> de </a:t>
              </a:r>
              <a:r>
                <a:rPr lang="es-ES" altLang="fr-FR" sz="1000" dirty="0" err="1">
                  <a:solidFill>
                    <a:srgbClr val="FF0000"/>
                  </a:solidFill>
                </a:rPr>
                <a:t>façonnage</a:t>
              </a:r>
              <a:r>
                <a:rPr lang="es-ES" altLang="fr-FR" sz="1000" dirty="0">
                  <a:solidFill>
                    <a:srgbClr val="FF0000"/>
                  </a:solidFill>
                </a:rPr>
                <a:t> </a:t>
              </a:r>
              <a:r>
                <a:rPr lang="es-ES" altLang="fr-FR" sz="1000" dirty="0" err="1">
                  <a:solidFill>
                    <a:srgbClr val="FF0000"/>
                  </a:solidFill>
                </a:rPr>
                <a:t>ns</a:t>
              </a:r>
              <a:r>
                <a:rPr lang="es-ES" altLang="fr-FR" sz="1000" dirty="0">
                  <a:solidFill>
                    <a:srgbClr val="FF0000"/>
                  </a:solidFill>
                </a:rPr>
                <a:t> </a:t>
              </a:r>
              <a:endParaRPr lang="fr-FR" altLang="fr-FR" sz="1000" dirty="0">
                <a:solidFill>
                  <a:srgbClr val="FF0000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5DE7BF4-0106-4C63-8834-A9FEE623FD05}"/>
                </a:ext>
              </a:extLst>
            </p:cNvPr>
            <p:cNvSpPr txBox="1"/>
            <p:nvPr/>
          </p:nvSpPr>
          <p:spPr>
            <a:xfrm>
              <a:off x="9550390" y="3049107"/>
              <a:ext cx="569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buse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C94B8E77-4B94-4A5B-A25A-0836EBFFD35A}"/>
                </a:ext>
              </a:extLst>
            </p:cNvPr>
            <p:cNvCxnSpPr>
              <a:cxnSpLocks/>
              <a:stCxn id="34" idx="0"/>
              <a:endCxn id="26" idx="3"/>
            </p:cNvCxnSpPr>
            <p:nvPr/>
          </p:nvCxnSpPr>
          <p:spPr>
            <a:xfrm flipV="1">
              <a:off x="8371228" y="2627921"/>
              <a:ext cx="1073988" cy="312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848034E4-A392-4C0F-90F9-92418E1CB66E}"/>
                </a:ext>
              </a:extLst>
            </p:cNvPr>
            <p:cNvSpPr/>
            <p:nvPr/>
          </p:nvSpPr>
          <p:spPr>
            <a:xfrm>
              <a:off x="9445781" y="2479821"/>
              <a:ext cx="146776" cy="1467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4DD683BF-357C-486A-AEAF-13DE680EB31A}"/>
                </a:ext>
              </a:extLst>
            </p:cNvPr>
            <p:cNvCxnSpPr>
              <a:stCxn id="37" idx="1"/>
              <a:endCxn id="37" idx="5"/>
            </p:cNvCxnSpPr>
            <p:nvPr/>
          </p:nvCxnSpPr>
          <p:spPr>
            <a:xfrm>
              <a:off x="9467276" y="2501316"/>
              <a:ext cx="103786" cy="103786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716E03C-FC3E-48E8-B5D5-87B8E4B799AA}"/>
                </a:ext>
              </a:extLst>
            </p:cNvPr>
            <p:cNvCxnSpPr>
              <a:cxnSpLocks/>
              <a:stCxn id="37" idx="3"/>
              <a:endCxn id="37" idx="7"/>
            </p:cNvCxnSpPr>
            <p:nvPr/>
          </p:nvCxnSpPr>
          <p:spPr>
            <a:xfrm flipV="1">
              <a:off x="9467276" y="2501316"/>
              <a:ext cx="103786" cy="103786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01C46AC4-9DE9-4136-B4C7-B21CD3DD0432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8371228" y="2658216"/>
              <a:ext cx="1580538" cy="2825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B54DE7E2-7A28-4A95-9ED1-51494F7B85CD}"/>
                </a:ext>
              </a:extLst>
            </p:cNvPr>
            <p:cNvSpPr/>
            <p:nvPr/>
          </p:nvSpPr>
          <p:spPr>
            <a:xfrm>
              <a:off x="9951766" y="2485116"/>
              <a:ext cx="146776" cy="1467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151273B-43EF-48AE-BCE4-7E3A7D5F3533}"/>
                </a:ext>
              </a:extLst>
            </p:cNvPr>
            <p:cNvCxnSpPr>
              <a:stCxn id="41" idx="1"/>
              <a:endCxn id="41" idx="5"/>
            </p:cNvCxnSpPr>
            <p:nvPr/>
          </p:nvCxnSpPr>
          <p:spPr>
            <a:xfrm>
              <a:off x="9973261" y="2506611"/>
              <a:ext cx="103786" cy="103786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2B5DAA46-CB39-40C2-9670-F54ECE657590}"/>
                </a:ext>
              </a:extLst>
            </p:cNvPr>
            <p:cNvCxnSpPr>
              <a:cxnSpLocks/>
              <a:stCxn id="41" idx="3"/>
              <a:endCxn id="41" idx="7"/>
            </p:cNvCxnSpPr>
            <p:nvPr/>
          </p:nvCxnSpPr>
          <p:spPr>
            <a:xfrm flipV="1">
              <a:off x="9973261" y="2506611"/>
              <a:ext cx="103786" cy="103786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97ED40-739A-45F7-BD52-977EB537ECD5}"/>
                </a:ext>
              </a:extLst>
            </p:cNvPr>
            <p:cNvSpPr/>
            <p:nvPr/>
          </p:nvSpPr>
          <p:spPr>
            <a:xfrm>
              <a:off x="8571304" y="3312859"/>
              <a:ext cx="2340594" cy="1348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9263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635" y="1168489"/>
            <a:ext cx="7651085" cy="5689511"/>
          </a:xfrm>
        </p:spPr>
        <p:txBody>
          <a:bodyPr>
            <a:normAutofit fontScale="92500" lnSpcReduction="20000"/>
          </a:bodyPr>
          <a:lstStyle/>
          <a:p>
            <a:pPr marL="0" indent="-230400"/>
            <a:r>
              <a:rPr lang="fr-FR" sz="3000" dirty="0">
                <a:latin typeface="+mj-lt"/>
              </a:rPr>
              <a:t>Contexte</a:t>
            </a:r>
          </a:p>
          <a:p>
            <a:pPr marL="36900" indent="0">
              <a:buNone/>
            </a:pPr>
            <a:endParaRPr lang="fr-FR" sz="3000" dirty="0">
              <a:solidFill>
                <a:schemeClr val="tx2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Façonnage optique jet de gaz</a:t>
            </a:r>
          </a:p>
          <a:p>
            <a:endParaRPr lang="fr-FR" sz="30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solidFill>
                  <a:schemeClr val="tx1"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train d’impulsion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Transverse : pré-impulsion ns</a:t>
            </a:r>
          </a:p>
          <a:p>
            <a:pPr marL="457200" lvl="1" indent="0">
              <a:buNone/>
            </a:pPr>
            <a:endParaRPr lang="fr-FR" sz="28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10918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9ED09-9678-421A-9A6F-43447753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464" y="114561"/>
            <a:ext cx="5029200" cy="64033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ALP d’ions sur cibles solides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14C19-90D5-481B-89C1-091FD43D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596" y="869950"/>
            <a:ext cx="8595360" cy="4351337"/>
          </a:xfrm>
        </p:spPr>
        <p:txBody>
          <a:bodyPr>
            <a:normAutofit/>
          </a:bodyPr>
          <a:lstStyle/>
          <a:p>
            <a:r>
              <a:rPr lang="fr-FR" sz="1800" dirty="0"/>
              <a:t>Utilisation de cibles solides: TNSA (</a:t>
            </a:r>
            <a:r>
              <a:rPr lang="fr-FR" sz="1800" i="1" dirty="0"/>
              <a:t>“Target Normal </a:t>
            </a:r>
            <a:r>
              <a:rPr lang="fr-FR" sz="1800" i="1" dirty="0" err="1"/>
              <a:t>Sheath</a:t>
            </a:r>
            <a:r>
              <a:rPr lang="fr-FR" sz="1800" i="1" dirty="0"/>
              <a:t> </a:t>
            </a:r>
            <a:r>
              <a:rPr lang="fr-FR" sz="1800" i="1" dirty="0" err="1"/>
              <a:t>Acceleration</a:t>
            </a:r>
            <a:r>
              <a:rPr lang="fr-FR" sz="1800" i="1" dirty="0"/>
              <a:t>”</a:t>
            </a:r>
            <a:r>
              <a:rPr lang="fr-FR" sz="1800" dirty="0"/>
              <a:t>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B3154DF-5C56-4EC3-96E2-C28D1A38C9F7}"/>
              </a:ext>
            </a:extLst>
          </p:cNvPr>
          <p:cNvSpPr txBox="1">
            <a:spLocks/>
          </p:cNvSpPr>
          <p:nvPr/>
        </p:nvSpPr>
        <p:spPr>
          <a:xfrm>
            <a:off x="1078992" y="3362814"/>
            <a:ext cx="4834128" cy="165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Avantages : </a:t>
            </a:r>
          </a:p>
          <a:p>
            <a:pPr lvl="1"/>
            <a:r>
              <a:rPr lang="fr-FR" sz="1800" b="1" dirty="0"/>
              <a:t>Reproductible </a:t>
            </a:r>
            <a:r>
              <a:rPr lang="fr-FR" sz="1800" dirty="0"/>
              <a:t>tir à tir</a:t>
            </a:r>
          </a:p>
          <a:p>
            <a:pPr lvl="1"/>
            <a:r>
              <a:rPr lang="fr-FR" sz="1800" b="1" dirty="0"/>
              <a:t>Nombre d’ions </a:t>
            </a:r>
            <a:r>
              <a:rPr lang="fr-FR" sz="1800" dirty="0"/>
              <a:t>accélérés (≈ 10</a:t>
            </a:r>
            <a:r>
              <a:rPr lang="fr-FR" sz="1800" baseline="30000" dirty="0"/>
              <a:t>12</a:t>
            </a:r>
            <a:r>
              <a:rPr lang="fr-FR" sz="1800" dirty="0"/>
              <a:t> / tir)</a:t>
            </a:r>
          </a:p>
          <a:p>
            <a:pPr lvl="1"/>
            <a:r>
              <a:rPr lang="fr-FR" sz="1800" b="1" dirty="0"/>
              <a:t>Simplicité</a:t>
            </a:r>
            <a:r>
              <a:rPr lang="fr-FR" sz="1800" dirty="0"/>
              <a:t> de mise en œuvre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5276E24-70FB-45A1-92E4-16334496C524}"/>
              </a:ext>
            </a:extLst>
          </p:cNvPr>
          <p:cNvSpPr txBox="1">
            <a:spLocks/>
          </p:cNvSpPr>
          <p:nvPr/>
        </p:nvSpPr>
        <p:spPr>
          <a:xfrm>
            <a:off x="5913119" y="3362815"/>
            <a:ext cx="5162551" cy="2171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Inconvénients : </a:t>
            </a:r>
          </a:p>
          <a:p>
            <a:pPr lvl="1"/>
            <a:r>
              <a:rPr lang="fr-FR" sz="1800" b="1" dirty="0"/>
              <a:t>Changement et alignement à chaque tir </a:t>
            </a:r>
          </a:p>
          <a:p>
            <a:pPr lvl="1"/>
            <a:r>
              <a:rPr lang="fr-FR" sz="1800" b="1" dirty="0"/>
              <a:t>Débris</a:t>
            </a:r>
            <a:r>
              <a:rPr lang="fr-FR" sz="1800" dirty="0"/>
              <a:t> sur les optiques environnantes</a:t>
            </a:r>
          </a:p>
          <a:p>
            <a:pPr lvl="1"/>
            <a:r>
              <a:rPr lang="fr-FR" sz="1800" dirty="0"/>
              <a:t>Distribution </a:t>
            </a:r>
            <a:r>
              <a:rPr lang="fr-FR" sz="1800" b="1" dirty="0"/>
              <a:t>continue en énergie</a:t>
            </a:r>
          </a:p>
          <a:p>
            <a:pPr lvl="1"/>
            <a:r>
              <a:rPr lang="fr-FR" sz="1800" b="1" dirty="0"/>
              <a:t>Contrôle </a:t>
            </a:r>
            <a:r>
              <a:rPr lang="fr-FR" sz="1800" dirty="0"/>
              <a:t>sur </a:t>
            </a:r>
            <a:r>
              <a:rPr lang="fr-FR" sz="1800" b="1" dirty="0"/>
              <a:t>nature ions </a:t>
            </a:r>
            <a:r>
              <a:rPr lang="fr-FR" sz="1800" dirty="0"/>
              <a:t>accélérés </a:t>
            </a:r>
            <a:r>
              <a:rPr lang="fr-FR" sz="1800" b="1" dirty="0"/>
              <a:t>difficile </a:t>
            </a:r>
            <a:r>
              <a:rPr lang="fr-FR" sz="1800" dirty="0"/>
              <a:t>(cible + impuretés)</a:t>
            </a:r>
          </a:p>
          <a:p>
            <a:pPr lvl="1"/>
            <a:endParaRPr lang="fr-FR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5DC29-8553-4876-8275-C7C35868D7D1}"/>
              </a:ext>
            </a:extLst>
          </p:cNvPr>
          <p:cNvSpPr/>
          <p:nvPr/>
        </p:nvSpPr>
        <p:spPr>
          <a:xfrm>
            <a:off x="7109132" y="5536289"/>
            <a:ext cx="3769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A. Higginson et al., Nat </a:t>
            </a:r>
            <a:r>
              <a:rPr lang="en-GB" sz="1200" i="1" dirty="0" err="1"/>
              <a:t>Commun</a:t>
            </a:r>
            <a:r>
              <a:rPr lang="en-GB" sz="1200" i="1" dirty="0"/>
              <a:t> 9, 724 (2018)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B4064CA7-E3E6-45DF-B0C4-2868594C9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19815" r="13476" b="34074"/>
          <a:stretch/>
        </p:blipFill>
        <p:spPr>
          <a:xfrm>
            <a:off x="9504680" y="1211432"/>
            <a:ext cx="2597478" cy="240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69E5C3-E471-4F65-9E88-D2DB57A650B9}"/>
              </a:ext>
            </a:extLst>
          </p:cNvPr>
          <p:cNvSpPr/>
          <p:nvPr/>
        </p:nvSpPr>
        <p:spPr>
          <a:xfrm>
            <a:off x="1617029" y="5166131"/>
            <a:ext cx="4099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G.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Thirolf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Euroschool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Exotic Beams - Vol. 5, p.272, Springer (2021)</a:t>
            </a:r>
            <a:endParaRPr lang="fr-FR" sz="1200" i="1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2F39690-805B-43BB-8B72-7A0F77D5DC9C}"/>
              </a:ext>
            </a:extLst>
          </p:cNvPr>
          <p:cNvGrpSpPr/>
          <p:nvPr/>
        </p:nvGrpSpPr>
        <p:grpSpPr>
          <a:xfrm>
            <a:off x="3928592" y="1169491"/>
            <a:ext cx="3969883" cy="2171414"/>
            <a:chOff x="4111472" y="2128341"/>
            <a:chExt cx="3969883" cy="217141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7DFB5D5-97C3-4524-A92A-A7D5443413DC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472" y="2128341"/>
              <a:ext cx="3969883" cy="21714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CD757A-2D9E-4C35-A9FA-9B95E1992F5B}"/>
                </a:ext>
              </a:extLst>
            </p:cNvPr>
            <p:cNvSpPr/>
            <p:nvPr/>
          </p:nvSpPr>
          <p:spPr>
            <a:xfrm>
              <a:off x="6517480" y="2180415"/>
              <a:ext cx="369094" cy="64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E7A923-BA9C-4EA2-9316-54757DAE9D73}"/>
                </a:ext>
              </a:extLst>
            </p:cNvPr>
            <p:cNvSpPr/>
            <p:nvPr/>
          </p:nvSpPr>
          <p:spPr>
            <a:xfrm rot="5400000">
              <a:off x="6910102" y="3235361"/>
              <a:ext cx="5225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A1583294-7426-4E6B-9DCF-151192E43532}"/>
              </a:ext>
            </a:extLst>
          </p:cNvPr>
          <p:cNvSpPr txBox="1">
            <a:spLocks/>
          </p:cNvSpPr>
          <p:nvPr/>
        </p:nvSpPr>
        <p:spPr>
          <a:xfrm>
            <a:off x="8617664" y="64988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pPr/>
              <a:t>4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7A603F-F33A-4FEC-88A1-DF017CA86732}"/>
              </a:ext>
            </a:extLst>
          </p:cNvPr>
          <p:cNvSpPr txBox="1"/>
          <p:nvPr/>
        </p:nvSpPr>
        <p:spPr>
          <a:xfrm>
            <a:off x="1344422" y="5961455"/>
            <a:ext cx="1084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Autres mécanismes avec cibles solides: </a:t>
            </a:r>
            <a:r>
              <a:rPr lang="fr-FR" i="1" dirty="0"/>
              <a:t>Light </a:t>
            </a:r>
            <a:r>
              <a:rPr lang="fr-FR" i="1" dirty="0" err="1"/>
              <a:t>Sail</a:t>
            </a:r>
            <a:r>
              <a:rPr lang="fr-FR" dirty="0"/>
              <a:t>, </a:t>
            </a:r>
            <a:r>
              <a:rPr lang="fr-FR" i="1" dirty="0"/>
              <a:t>Radiation Pressure </a:t>
            </a:r>
            <a:r>
              <a:rPr lang="fr-FR" i="1" dirty="0" err="1"/>
              <a:t>Acceleration</a:t>
            </a:r>
            <a:r>
              <a:rPr lang="fr-FR" i="1" dirty="0"/>
              <a:t> … </a:t>
            </a:r>
            <a:r>
              <a:rPr lang="fr-FR" dirty="0"/>
              <a:t>= &gt; Cibles nm, difficiles à produire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C7CFC-8D38-4127-8CE5-AEE68113C8F0}"/>
              </a:ext>
            </a:extLst>
          </p:cNvPr>
          <p:cNvSpPr/>
          <p:nvPr/>
        </p:nvSpPr>
        <p:spPr>
          <a:xfrm>
            <a:off x="5830570" y="633078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/>
              <a:t>A. </a:t>
            </a:r>
            <a:r>
              <a:rPr lang="en-US" sz="1200" i="1" dirty="0" err="1"/>
              <a:t>Macchi</a:t>
            </a:r>
            <a:r>
              <a:rPr lang="en-US" sz="1200" i="1" dirty="0"/>
              <a:t>, High Power Laser Sci. and Eng. , 2, E10 (2014)</a:t>
            </a:r>
          </a:p>
          <a:p>
            <a:r>
              <a:rPr lang="en-US" sz="1200" i="1" dirty="0"/>
              <a:t>A. </a:t>
            </a:r>
            <a:r>
              <a:rPr lang="en-US" sz="1200" i="1" dirty="0" err="1"/>
              <a:t>Macchi</a:t>
            </a:r>
            <a:r>
              <a:rPr lang="en-US" sz="1200" i="1" dirty="0"/>
              <a:t> et al. , Jour. of Instr. , 12, C04016 (2017)</a:t>
            </a:r>
            <a:endParaRPr lang="fr-FR" sz="1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0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3A0D7-E548-4021-B1C7-DE5A9580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10" y="656451"/>
            <a:ext cx="6566780" cy="87405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En dehors du TNSA: l’accélération par choc non collisionnel (CSA)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79603-C74A-472A-9A67-524EED24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19" y="2386575"/>
            <a:ext cx="6045879" cy="14500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</a:rPr>
              <a:t>Formation d’un choc électrostatique quand deux zone de plasma adjacentes présentent des différence de température et de densité (≈ n</a:t>
            </a:r>
            <a:r>
              <a:rPr lang="fr-FR" sz="180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c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</a:rPr>
              <a:t>Choc se propage dans le plasma, </a:t>
            </a:r>
            <a:r>
              <a:rPr lang="fr-FR" sz="1800" i="1" dirty="0" err="1">
                <a:ln>
                  <a:noFill/>
                </a:ln>
                <a:solidFill>
                  <a:schemeClr val="tx1"/>
                </a:solidFill>
                <a:effectLst/>
              </a:rPr>
              <a:t>v</a:t>
            </a:r>
            <a:r>
              <a:rPr lang="fr-FR" sz="1800" i="1" baseline="-25000" dirty="0" err="1">
                <a:ln>
                  <a:noFill/>
                </a:ln>
                <a:solidFill>
                  <a:schemeClr val="tx1"/>
                </a:solidFill>
                <a:effectLst/>
              </a:rPr>
              <a:t>ions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</a:rPr>
              <a:t>≲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  <a:effectLst/>
              </a:rPr>
              <a:t> 2*</a:t>
            </a:r>
            <a:r>
              <a:rPr lang="fr-FR" sz="1800" i="1" dirty="0" err="1">
                <a:ln>
                  <a:noFill/>
                </a:ln>
                <a:solidFill>
                  <a:srgbClr val="0070C0"/>
                </a:solidFill>
                <a:effectLst/>
              </a:rPr>
              <a:t>v</a:t>
            </a:r>
            <a:r>
              <a:rPr lang="fr-FR" sz="1800" i="1" baseline="-25000" dirty="0" err="1">
                <a:ln>
                  <a:noFill/>
                </a:ln>
                <a:solidFill>
                  <a:srgbClr val="0070C0"/>
                </a:solidFill>
                <a:effectLst/>
              </a:rPr>
              <a:t>sh</a:t>
            </a:r>
            <a:endParaRPr lang="fr-FR" sz="1800" i="1" baseline="-2500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5536F4CC-5360-475F-A502-94AA264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989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5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DC66E-EE15-4CF6-A8B7-5FF2BE9FA635}"/>
              </a:ext>
            </a:extLst>
          </p:cNvPr>
          <p:cNvSpPr/>
          <p:nvPr/>
        </p:nvSpPr>
        <p:spPr>
          <a:xfrm>
            <a:off x="5215244" y="6581001"/>
            <a:ext cx="3107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F. </a:t>
            </a:r>
            <a:r>
              <a:rPr lang="fr-FR" sz="1200" i="1" dirty="0" err="1"/>
              <a:t>Fiuza</a:t>
            </a:r>
            <a:r>
              <a:rPr lang="fr-FR" sz="1200" i="1" dirty="0"/>
              <a:t> et al., Phys. Plasmas 20, 056304 (2013)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8EBEAF-0D77-48E8-A66A-A433E187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04" y="1622902"/>
            <a:ext cx="4490796" cy="26860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C65D4F-1124-4343-B7AB-C688E59A7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84"/>
          <a:stretch/>
        </p:blipFill>
        <p:spPr>
          <a:xfrm>
            <a:off x="8990000" y="4420688"/>
            <a:ext cx="2278910" cy="205730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62CBB0-AE36-4365-8E3C-D1270B23BC7F}"/>
              </a:ext>
            </a:extLst>
          </p:cNvPr>
          <p:cNvCxnSpPr/>
          <p:nvPr/>
        </p:nvCxnSpPr>
        <p:spPr>
          <a:xfrm>
            <a:off x="9515475" y="2967028"/>
            <a:ext cx="461963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41488-D522-4142-95DF-BAB2C4BEB9EB}"/>
              </a:ext>
            </a:extLst>
          </p:cNvPr>
          <p:cNvSpPr/>
          <p:nvPr/>
        </p:nvSpPr>
        <p:spPr>
          <a:xfrm>
            <a:off x="9560549" y="289115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0070C0"/>
                </a:solidFill>
              </a:rPr>
              <a:t>v</a:t>
            </a:r>
            <a:r>
              <a:rPr lang="en-GB" i="1" baseline="-25000" dirty="0" err="1">
                <a:solidFill>
                  <a:srgbClr val="0070C0"/>
                </a:solidFill>
              </a:rPr>
              <a:t>sh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8B50E8-826A-4C14-A9EA-295B780311C6}"/>
              </a:ext>
            </a:extLst>
          </p:cNvPr>
          <p:cNvSpPr/>
          <p:nvPr/>
        </p:nvSpPr>
        <p:spPr>
          <a:xfrm>
            <a:off x="1645919" y="4457762"/>
            <a:ext cx="5697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fr-FR" dirty="0"/>
              <a:t>Faisceaux quasi mono énergétiques et peu divergents prédits par simulations PIC (</a:t>
            </a:r>
            <a:r>
              <a:rPr lang="fr-FR" dirty="0" err="1"/>
              <a:t>Particle</a:t>
            </a:r>
            <a:r>
              <a:rPr lang="fr-FR" dirty="0"/>
              <a:t> In </a:t>
            </a:r>
            <a:r>
              <a:rPr lang="fr-FR" dirty="0" err="1"/>
              <a:t>Cell</a:t>
            </a:r>
            <a:r>
              <a:rPr lang="fr-FR" dirty="0"/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fr-FR" dirty="0"/>
              <a:t>Très important de contrôler les gradients de densité et de les garder les plus raides possible (exponentiels) sinon des champs TNSA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1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3A0D7-E548-4021-B1C7-DE5A9580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10" y="656451"/>
            <a:ext cx="6566780" cy="87405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En dehors du TNSA: l’accélération </a:t>
            </a:r>
            <a:r>
              <a:rPr lang="fr-FR" sz="3000" i="1" dirty="0" err="1"/>
              <a:t>hole</a:t>
            </a:r>
            <a:r>
              <a:rPr lang="fr-FR" sz="3000" i="1" dirty="0"/>
              <a:t> </a:t>
            </a:r>
            <a:r>
              <a:rPr lang="fr-FR" sz="3000" i="1" dirty="0" err="1"/>
              <a:t>boring</a:t>
            </a:r>
            <a:endParaRPr lang="fr-FR" sz="3000" i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1F446C-B6B6-450B-BAF7-7918FA99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129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Pour une cible sur critique, la pression de radiation du laser (P</a:t>
            </a:r>
            <a:r>
              <a:rPr lang="fr-FR" sz="1800" baseline="-25000" dirty="0"/>
              <a:t>r</a:t>
            </a:r>
            <a:r>
              <a:rPr lang="fr-FR" sz="1800" dirty="0"/>
              <a:t>=2I/c) pousse les électrons qui créent un choc électrostatique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Le champ de charge d’espace tire les ions à la vitesse du </a:t>
            </a:r>
            <a:r>
              <a:rPr lang="fr-FR" sz="1800" i="1" dirty="0" err="1"/>
              <a:t>hole</a:t>
            </a:r>
            <a:r>
              <a:rPr lang="fr-FR" sz="1800" i="1" dirty="0"/>
              <a:t> </a:t>
            </a:r>
            <a:r>
              <a:rPr lang="fr-FR" sz="1800" i="1" dirty="0" err="1"/>
              <a:t>boring</a:t>
            </a:r>
            <a:r>
              <a:rPr lang="fr-FR" sz="1800" dirty="0"/>
              <a:t>, </a:t>
            </a:r>
            <a:r>
              <a:rPr lang="fr-FR" sz="1800" i="1" dirty="0" err="1"/>
              <a:t>v</a:t>
            </a:r>
            <a:r>
              <a:rPr lang="fr-FR" sz="1800" i="1" baseline="-25000" dirty="0" err="1"/>
              <a:t>hb</a:t>
            </a:r>
            <a:r>
              <a:rPr lang="fr-FR" sz="1800" i="1" dirty="0"/>
              <a:t>≈(2I/</a:t>
            </a:r>
            <a:r>
              <a:rPr lang="fr-FR" sz="1800" i="1" dirty="0" err="1"/>
              <a:t>ρc</a:t>
            </a:r>
            <a:r>
              <a:rPr lang="fr-FR" sz="1800" i="1" dirty="0"/>
              <a:t>)</a:t>
            </a:r>
            <a:r>
              <a:rPr lang="fr-FR" sz="1800" i="1" baseline="30000" dirty="0"/>
              <a:t>1/2</a:t>
            </a:r>
            <a:r>
              <a:rPr lang="fr-FR" sz="1800" dirty="0"/>
              <a:t>, avec l’intensité </a:t>
            </a:r>
            <a:r>
              <a:rPr lang="fr-FR" i="1" dirty="0"/>
              <a:t>I</a:t>
            </a:r>
            <a:r>
              <a:rPr lang="fr-FR" dirty="0"/>
              <a:t> et </a:t>
            </a:r>
            <a:r>
              <a:rPr lang="fr-FR" sz="1800" dirty="0"/>
              <a:t>la densité de </a:t>
            </a:r>
            <a:r>
              <a:rPr lang="fr-FR" dirty="0"/>
              <a:t>masse </a:t>
            </a:r>
            <a:r>
              <a:rPr lang="fr-FR" i="1" dirty="0"/>
              <a:t>ρ</a:t>
            </a:r>
            <a:r>
              <a:rPr lang="fr-FR" dirty="0"/>
              <a:t>. </a:t>
            </a: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Les ions stationnaires à l’avant du choc sont “réfléchis” sur le champ électrostatique associé au choc, ce qui produit une population d’ions énergétiques à la vitesse </a:t>
            </a:r>
            <a:r>
              <a:rPr lang="fr-FR" sz="1800" i="1" dirty="0"/>
              <a:t>2 </a:t>
            </a:r>
            <a:r>
              <a:rPr lang="fr-FR" sz="1800" i="1" dirty="0" err="1"/>
              <a:t>v</a:t>
            </a:r>
            <a:r>
              <a:rPr lang="fr-FR" sz="1800" i="1" baseline="-25000" dirty="0" err="1"/>
              <a:t>hb</a:t>
            </a:r>
            <a:endParaRPr lang="fr-FR" sz="1800" i="1" dirty="0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5536F4CC-5360-475F-A502-94AA264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989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6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43A54-F98D-47AA-B81C-4077AE80C214}"/>
              </a:ext>
            </a:extLst>
          </p:cNvPr>
          <p:cNvSpPr/>
          <p:nvPr/>
        </p:nvSpPr>
        <p:spPr>
          <a:xfrm>
            <a:off x="8497562" y="4922947"/>
            <a:ext cx="3180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S. C. </a:t>
            </a:r>
            <a:r>
              <a:rPr lang="fr-FR" sz="1200" i="1" dirty="0" err="1"/>
              <a:t>Wilks</a:t>
            </a:r>
            <a:r>
              <a:rPr lang="fr-FR" sz="1200" i="1" dirty="0"/>
              <a:t> et al., Phys. </a:t>
            </a:r>
            <a:r>
              <a:rPr lang="fr-FR" sz="1200" i="1" dirty="0" err="1"/>
              <a:t>Rev</a:t>
            </a:r>
            <a:r>
              <a:rPr lang="fr-FR" sz="1200" i="1" dirty="0"/>
              <a:t>. </a:t>
            </a:r>
            <a:r>
              <a:rPr lang="fr-FR" sz="1200" i="1" dirty="0" err="1"/>
              <a:t>Lett</a:t>
            </a:r>
            <a:r>
              <a:rPr lang="fr-FR" sz="1200" i="1" dirty="0"/>
              <a:t>. 69, 1383 (1992)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693D2-EC2A-48EE-ACA5-8B8BA2A076F2}"/>
              </a:ext>
            </a:extLst>
          </p:cNvPr>
          <p:cNvSpPr/>
          <p:nvPr/>
        </p:nvSpPr>
        <p:spPr>
          <a:xfrm>
            <a:off x="8497562" y="5185319"/>
            <a:ext cx="3303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L. O. Silva et al., Phys. </a:t>
            </a:r>
            <a:r>
              <a:rPr lang="fr-FR" sz="1200" i="1" dirty="0" err="1"/>
              <a:t>Rev</a:t>
            </a:r>
            <a:r>
              <a:rPr lang="fr-FR" sz="1200" i="1" dirty="0"/>
              <a:t>. </a:t>
            </a:r>
            <a:r>
              <a:rPr lang="fr-FR" sz="1200" i="1" dirty="0" err="1"/>
              <a:t>Lett</a:t>
            </a:r>
            <a:r>
              <a:rPr lang="fr-FR" sz="1200" i="1" dirty="0"/>
              <a:t>. 92, 015002 (2004)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3CB3BC-8B43-4B51-8D1C-18A4C336CB73}"/>
              </a:ext>
            </a:extLst>
          </p:cNvPr>
          <p:cNvSpPr txBox="1"/>
          <p:nvPr/>
        </p:nvSpPr>
        <p:spPr>
          <a:xfrm>
            <a:off x="1478281" y="5463059"/>
            <a:ext cx="626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CSA ou HB : besoin de cibles proches de </a:t>
            </a:r>
            <a:r>
              <a:rPr lang="fr-FR" dirty="0" err="1"/>
              <a:t>n</a:t>
            </a:r>
            <a:r>
              <a:rPr lang="fr-FR" baseline="-25000" dirty="0" err="1"/>
              <a:t>c</a:t>
            </a:r>
            <a:r>
              <a:rPr lang="fr-FR" baseline="-25000" dirty="0"/>
              <a:t> </a:t>
            </a:r>
            <a:r>
              <a:rPr lang="fr-FR" dirty="0"/>
              <a:t>=&gt;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cibles pré explosées</a:t>
            </a:r>
          </a:p>
          <a:p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353045C-DED1-4C0C-B843-2FE451EF667B}"/>
              </a:ext>
            </a:extLst>
          </p:cNvPr>
          <p:cNvSpPr txBox="1">
            <a:spLocks/>
          </p:cNvSpPr>
          <p:nvPr/>
        </p:nvSpPr>
        <p:spPr>
          <a:xfrm>
            <a:off x="6420518" y="5850168"/>
            <a:ext cx="4273134" cy="79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i="1" dirty="0"/>
              <a:t>H. Zhang et al., Phys. Plasmas 22, 013113 (2015)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i="1" dirty="0"/>
              <a:t>M. Gauthier et al., Phys. Plasmas 21, 013102 (2014)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/>
              <a:t>A. Pak et al., Phys. Rev. Accel. Beams 21, 103401 (2018)</a:t>
            </a:r>
            <a:endParaRPr lang="fr-FR" sz="1200" i="1" dirty="0"/>
          </a:p>
          <a:p>
            <a:pPr marL="0" indent="0">
              <a:spcBef>
                <a:spcPts val="0"/>
              </a:spcBef>
              <a:buNone/>
            </a:pPr>
            <a:r>
              <a:rPr lang="fr-FR" sz="1200" i="1" dirty="0"/>
              <a:t>S. </a:t>
            </a:r>
            <a:r>
              <a:rPr lang="fr-FR" sz="1200" i="1" dirty="0" err="1"/>
              <a:t>Tochitsky</a:t>
            </a:r>
            <a:r>
              <a:rPr lang="fr-FR" sz="1200" i="1" dirty="0"/>
              <a:t> et al., Phys. Plasmas 27, 083102 (2020)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A5CAAA-F0F4-43DD-B456-0B61B9F8C530}"/>
              </a:ext>
            </a:extLst>
          </p:cNvPr>
          <p:cNvSpPr txBox="1"/>
          <p:nvPr/>
        </p:nvSpPr>
        <p:spPr>
          <a:xfrm>
            <a:off x="1478281" y="641665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jets de gaz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E131F3-279B-4B47-A199-A8B49A6BD2CE}"/>
              </a:ext>
            </a:extLst>
          </p:cNvPr>
          <p:cNvSpPr/>
          <p:nvPr/>
        </p:nvSpPr>
        <p:spPr>
          <a:xfrm>
            <a:off x="1381760" y="5463059"/>
            <a:ext cx="9224981" cy="132292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5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3FCB8-6365-489E-B307-6E0D0C25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525" y="718077"/>
            <a:ext cx="6838950" cy="61966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Accélération d’ions sur cibles gazeuses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94B05AF-1AA5-4687-B384-1D7160C1C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80"/>
            <a:ext cx="11201400" cy="485282"/>
          </a:xfrm>
        </p:spPr>
        <p:txBody>
          <a:bodyPr>
            <a:noAutofit/>
          </a:bodyPr>
          <a:lstStyle/>
          <a:p>
            <a:r>
              <a:rPr lang="fr-FR" sz="1800" dirty="0">
                <a:ln>
                  <a:noFill/>
                </a:ln>
                <a:solidFill>
                  <a:schemeClr val="tx1"/>
                </a:solidFill>
              </a:rPr>
              <a:t>Cibles gazeuses à haute densité, &gt;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</a:rPr>
              <a:t>10</a:t>
            </a:r>
            <a:r>
              <a:rPr lang="fr-FR" sz="1800" baseline="30000" dirty="0">
                <a:ln>
                  <a:noFill/>
                </a:ln>
                <a:solidFill>
                  <a:schemeClr val="tx1"/>
                </a:solidFill>
              </a:rPr>
              <a:t>21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</a:rPr>
              <a:t> e/cm</a:t>
            </a:r>
            <a:r>
              <a:rPr lang="fr-FR" sz="1800" baseline="30000" dirty="0">
                <a:ln>
                  <a:noFill/>
                </a:ln>
                <a:solidFill>
                  <a:schemeClr val="tx1"/>
                </a:solidFill>
              </a:rPr>
              <a:t>3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</a:rPr>
              <a:t>, densité critique n</a:t>
            </a:r>
            <a:r>
              <a:rPr lang="fr-FR" sz="1800" baseline="-25000" dirty="0">
                <a:ln>
                  <a:noFill/>
                </a:ln>
                <a:solidFill>
                  <a:schemeClr val="tx1"/>
                </a:solidFill>
              </a:rPr>
              <a:t>c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</a:rPr>
              <a:t> (@ </a:t>
            </a:r>
            <a:r>
              <a:rPr lang="el-GR" sz="1800" dirty="0">
                <a:ln>
                  <a:noFill/>
                </a:ln>
                <a:solidFill>
                  <a:schemeClr val="tx1"/>
                </a:solidFill>
                <a:cs typeface="Calibri" panose="020F0502020204030204" pitchFamily="34" charset="0"/>
              </a:rPr>
              <a:t>λ</a:t>
            </a:r>
            <a:r>
              <a:rPr lang="fr-FR" sz="1800" baseline="-25000" dirty="0">
                <a:ln>
                  <a:noFill/>
                </a:ln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  <a:cs typeface="Calibri" panose="020F0502020204030204" pitchFamily="34" charset="0"/>
              </a:rPr>
              <a:t> = 1 µm</a:t>
            </a:r>
            <a:r>
              <a:rPr lang="fr-FR" sz="1800" dirty="0">
                <a:ln>
                  <a:noFill/>
                </a:ln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287FB2-AA80-47FE-B83A-535BBF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989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7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2B1379A-9905-48F1-A824-6E00FAEE4DF8}"/>
              </a:ext>
            </a:extLst>
          </p:cNvPr>
          <p:cNvSpPr txBox="1">
            <a:spLocks/>
          </p:cNvSpPr>
          <p:nvPr/>
        </p:nvSpPr>
        <p:spPr>
          <a:xfrm>
            <a:off x="1178952" y="4815012"/>
            <a:ext cx="5542614" cy="1527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Pour : </a:t>
            </a:r>
          </a:p>
          <a:p>
            <a:pPr lvl="1"/>
            <a:r>
              <a:rPr lang="fr-FR" sz="1800" b="1" dirty="0"/>
              <a:t>Contrôle </a:t>
            </a:r>
            <a:r>
              <a:rPr lang="fr-FR" sz="1800" dirty="0"/>
              <a:t>des types d’ions accélérés</a:t>
            </a:r>
            <a:endParaRPr lang="fr-FR" sz="1800" b="1" dirty="0"/>
          </a:p>
          <a:p>
            <a:pPr lvl="1"/>
            <a:r>
              <a:rPr lang="fr-FR" sz="1800" b="1" dirty="0"/>
              <a:t>Alignement unique</a:t>
            </a:r>
          </a:p>
          <a:p>
            <a:pPr lvl="1"/>
            <a:r>
              <a:rPr lang="fr-FR" sz="1800" b="1" dirty="0"/>
              <a:t>Moins de débris</a:t>
            </a:r>
            <a:endParaRPr lang="fr-FR" sz="1800" dirty="0"/>
          </a:p>
          <a:p>
            <a:pPr lvl="1"/>
            <a:endParaRPr lang="fr-FR" sz="18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2BBEFAF-191B-41A1-8C8B-8CBFCDE99DE6}"/>
              </a:ext>
            </a:extLst>
          </p:cNvPr>
          <p:cNvSpPr txBox="1">
            <a:spLocks/>
          </p:cNvSpPr>
          <p:nvPr/>
        </p:nvSpPr>
        <p:spPr>
          <a:xfrm>
            <a:off x="7043736" y="4831612"/>
            <a:ext cx="5148264" cy="152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Défis : </a:t>
            </a:r>
          </a:p>
          <a:p>
            <a:pPr lvl="1"/>
            <a:r>
              <a:rPr lang="fr-FR" sz="1800" b="1" dirty="0"/>
              <a:t>Endommagement</a:t>
            </a:r>
            <a:r>
              <a:rPr lang="fr-FR" sz="1800" dirty="0"/>
              <a:t> de la buse</a:t>
            </a:r>
          </a:p>
          <a:p>
            <a:pPr lvl="1"/>
            <a:r>
              <a:rPr lang="fr-FR" sz="1800" b="1" dirty="0"/>
              <a:t>Produire </a:t>
            </a:r>
            <a:r>
              <a:rPr lang="fr-FR" sz="1800" dirty="0"/>
              <a:t>des cibles qui présentent </a:t>
            </a:r>
            <a:r>
              <a:rPr lang="fr-FR" sz="1800" b="1" dirty="0"/>
              <a:t>des gradients de densité suffisamment raides</a:t>
            </a:r>
            <a:endParaRPr lang="fr-FR" sz="18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43FCBD8-AA5E-4938-BBD3-FEDA721E25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779" y="1951432"/>
            <a:ext cx="3050211" cy="260251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C3B848E-243F-4677-8FA1-7D81390B83BD}"/>
              </a:ext>
            </a:extLst>
          </p:cNvPr>
          <p:cNvSpPr txBox="1"/>
          <p:nvPr/>
        </p:nvSpPr>
        <p:spPr>
          <a:xfrm>
            <a:off x="6244431" y="3577336"/>
            <a:ext cx="158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Dimension de la cible de 100’s de micron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E69D2D-2C19-4CFB-8C6E-92984CB42ADC}"/>
              </a:ext>
            </a:extLst>
          </p:cNvPr>
          <p:cNvSpPr/>
          <p:nvPr/>
        </p:nvSpPr>
        <p:spPr>
          <a:xfrm>
            <a:off x="4042638" y="5578630"/>
            <a:ext cx="284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6"/>
                </a:solidFill>
              </a:rPr>
              <a:t>Taux de répétition élevés </a:t>
            </a:r>
            <a:r>
              <a:rPr lang="fr-FR" dirty="0">
                <a:solidFill>
                  <a:schemeClr val="accent6"/>
                </a:solidFill>
              </a:rPr>
              <a:t>(≈ Hz)</a:t>
            </a:r>
            <a:endParaRPr lang="fr-FR" b="1" dirty="0">
              <a:solidFill>
                <a:schemeClr val="accent6"/>
              </a:solidFill>
            </a:endParaRP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6AF115B-D7D0-4629-870B-93CDAC78A881}"/>
              </a:ext>
            </a:extLst>
          </p:cNvPr>
          <p:cNvSpPr/>
          <p:nvPr/>
        </p:nvSpPr>
        <p:spPr>
          <a:xfrm>
            <a:off x="5079206" y="2012776"/>
            <a:ext cx="476250" cy="380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A3C0C5-19B6-422C-BF6E-C69AC79336D4}"/>
              </a:ext>
            </a:extLst>
          </p:cNvPr>
          <p:cNvSpPr/>
          <p:nvPr/>
        </p:nvSpPr>
        <p:spPr>
          <a:xfrm>
            <a:off x="5990458" y="2068862"/>
            <a:ext cx="450056" cy="212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A9965-3B60-49C0-8C83-CEE399F90864}"/>
              </a:ext>
            </a:extLst>
          </p:cNvPr>
          <p:cNvSpPr/>
          <p:nvPr/>
        </p:nvSpPr>
        <p:spPr>
          <a:xfrm>
            <a:off x="5065487" y="1861141"/>
            <a:ext cx="706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B050"/>
                </a:solidFill>
              </a:rPr>
              <a:t>Onde de choc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6C4828-D2A7-4669-8F3F-26AC925C843E}"/>
              </a:ext>
            </a:extLst>
          </p:cNvPr>
          <p:cNvSpPr/>
          <p:nvPr/>
        </p:nvSpPr>
        <p:spPr>
          <a:xfrm>
            <a:off x="5994361" y="2037706"/>
            <a:ext cx="500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3"/>
                </a:solidFill>
              </a:rPr>
              <a:t>Ions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BB6F2D-801B-4657-9CD0-FEE142D8C905}"/>
              </a:ext>
            </a:extLst>
          </p:cNvPr>
          <p:cNvSpPr/>
          <p:nvPr/>
        </p:nvSpPr>
        <p:spPr>
          <a:xfrm>
            <a:off x="4655475" y="3624978"/>
            <a:ext cx="963337" cy="380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408B95F-F0F0-432F-92F3-3A5B7C6B4FF1}"/>
              </a:ext>
            </a:extLst>
          </p:cNvPr>
          <p:cNvSpPr/>
          <p:nvPr/>
        </p:nvSpPr>
        <p:spPr>
          <a:xfrm>
            <a:off x="6369298" y="2299993"/>
            <a:ext cx="761932" cy="2003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BEEA18-3B54-4029-8D5F-A36BBF03D13B}"/>
              </a:ext>
            </a:extLst>
          </p:cNvPr>
          <p:cNvSpPr txBox="1"/>
          <p:nvPr/>
        </p:nvSpPr>
        <p:spPr>
          <a:xfrm>
            <a:off x="6332115" y="2273344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FC000"/>
                </a:solidFill>
              </a:rPr>
              <a:t>Plasma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7061F1-3D78-4D45-8818-1578FE11C721}"/>
              </a:ext>
            </a:extLst>
          </p:cNvPr>
          <p:cNvSpPr txBox="1"/>
          <p:nvPr/>
        </p:nvSpPr>
        <p:spPr>
          <a:xfrm>
            <a:off x="4349751" y="3514494"/>
            <a:ext cx="131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Jet de gaz avec</a:t>
            </a:r>
          </a:p>
          <a:p>
            <a:pPr algn="r"/>
            <a:r>
              <a:rPr lang="fr-FR" sz="1400" dirty="0"/>
              <a:t>≈ 0.1-1 </a:t>
            </a:r>
            <a:r>
              <a:rPr lang="fr-FR" sz="1400" dirty="0" err="1"/>
              <a:t>kbar</a:t>
            </a:r>
            <a:r>
              <a:rPr lang="fr-FR" sz="1400" dirty="0"/>
              <a:t> de pression en amont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B52C098-ED62-4671-8DEC-529A09E6C8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801" y="97764"/>
            <a:ext cx="978798" cy="62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8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244826" y="312897"/>
            <a:ext cx="7656692" cy="5576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000" dirty="0"/>
              <a:t>Accélération d’ions sur cibles gazeuses</a:t>
            </a:r>
            <a:endParaRPr lang="en-GB" sz="3000" dirty="0"/>
          </a:p>
        </p:txBody>
      </p:sp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9AAFCAB1-B0B0-432A-9294-99A67E86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023" y="6492875"/>
            <a:ext cx="2743200" cy="365125"/>
          </a:xfrm>
        </p:spPr>
        <p:txBody>
          <a:bodyPr/>
          <a:lstStyle/>
          <a:p>
            <a:fld id="{7B907EFA-63FE-4D52-B4F9-B5A74D4D9F13}" type="slidenum">
              <a:rPr lang="fr-FR" sz="2000" smtClean="0">
                <a:solidFill>
                  <a:schemeClr val="tx1"/>
                </a:solidFill>
              </a:rPr>
              <a:t>8</a:t>
            </a:fld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77470" y="5890606"/>
            <a:ext cx="634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 </a:t>
            </a:r>
            <a:r>
              <a:rPr lang="fr-FR" b="1" dirty="0"/>
              <a:t>100’s de µm avant</a:t>
            </a:r>
            <a:r>
              <a:rPr lang="fr-FR" dirty="0"/>
              <a:t> la zone de haute densité: effets non linéaires (</a:t>
            </a:r>
            <a:r>
              <a:rPr lang="fr-FR" dirty="0" err="1"/>
              <a:t>filamentation</a:t>
            </a:r>
            <a:r>
              <a:rPr lang="fr-FR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A37931-F0F7-4B9F-A1DB-C31224302668}"/>
              </a:ext>
            </a:extLst>
          </p:cNvPr>
          <p:cNvSpPr/>
          <p:nvPr/>
        </p:nvSpPr>
        <p:spPr>
          <a:xfrm>
            <a:off x="7393029" y="5959985"/>
            <a:ext cx="45558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cs typeface="Arial" panose="020B0604020202020204" pitchFamily="34" charset="0"/>
              </a:rPr>
              <a:t> J. </a:t>
            </a:r>
            <a:r>
              <a:rPr lang="fr-FR" sz="1200" i="1" dirty="0" err="1">
                <a:cs typeface="Arial" panose="020B0604020202020204" pitchFamily="34" charset="0"/>
              </a:rPr>
              <a:t>Bonvalet</a:t>
            </a:r>
            <a:r>
              <a:rPr lang="fr-FR" sz="1200" i="1" dirty="0">
                <a:cs typeface="Arial" panose="020B0604020202020204" pitchFamily="34" charset="0"/>
              </a:rPr>
              <a:t> et al., Phys. Plasmas 28, 113102 (2021)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7FEF8C-F1A0-4163-A71D-2C2342E19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04"/>
          <a:stretch/>
        </p:blipFill>
        <p:spPr>
          <a:xfrm>
            <a:off x="7012029" y="3304310"/>
            <a:ext cx="4740582" cy="25312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1B5696-D1AC-4D54-982E-B389AB845D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36" y="53371"/>
            <a:ext cx="978798" cy="620313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B5D21CC-42E5-4440-8092-CA243BFFD701}"/>
              </a:ext>
            </a:extLst>
          </p:cNvPr>
          <p:cNvGrpSpPr/>
          <p:nvPr/>
        </p:nvGrpSpPr>
        <p:grpSpPr>
          <a:xfrm>
            <a:off x="1974714" y="2990562"/>
            <a:ext cx="4418250" cy="2887631"/>
            <a:chOff x="1441300" y="386832"/>
            <a:chExt cx="9309399" cy="608433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51B6AC9-9035-45AD-B96E-B152CB18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1300" y="386832"/>
              <a:ext cx="9309399" cy="6084335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BDC051A-BB12-4450-B3B9-C696774E0377}"/>
                </a:ext>
              </a:extLst>
            </p:cNvPr>
            <p:cNvSpPr txBox="1"/>
            <p:nvPr/>
          </p:nvSpPr>
          <p:spPr>
            <a:xfrm>
              <a:off x="2701656" y="3849191"/>
              <a:ext cx="63190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Laser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5CCCBF8-F031-4BD6-BD09-BC2172220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090042"/>
            <a:ext cx="8191500" cy="18478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B021E5-96DC-4B5A-A650-0377F6E90AEF}"/>
              </a:ext>
            </a:extLst>
          </p:cNvPr>
          <p:cNvSpPr/>
          <p:nvPr/>
        </p:nvSpPr>
        <p:spPr>
          <a:xfrm>
            <a:off x="3394336" y="6434050"/>
            <a:ext cx="7520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cs typeface="Arial" panose="020B0604020202020204" pitchFamily="34" charset="0"/>
              </a:rPr>
              <a:t> J. L. Henares et al., Jour. Plasma Phys., </a:t>
            </a:r>
            <a:r>
              <a:rPr lang="fr-FR" sz="1200" i="1" dirty="0" err="1">
                <a:cs typeface="Arial" panose="020B0604020202020204" pitchFamily="34" charset="0"/>
              </a:rPr>
              <a:t>submitted</a:t>
            </a:r>
            <a:r>
              <a:rPr lang="fr-FR" sz="1200" i="1" dirty="0">
                <a:cs typeface="Arial" panose="020B0604020202020204" pitchFamily="34" charset="0"/>
              </a:rPr>
              <a:t> (2023)</a:t>
            </a:r>
          </a:p>
          <a:p>
            <a:r>
              <a:rPr lang="en-GB" sz="1200" i="1" dirty="0"/>
              <a:t>V. Ospina-</a:t>
            </a:r>
            <a:r>
              <a:rPr lang="en-GB" sz="1200" i="1" dirty="0" err="1"/>
              <a:t>Bohórquez</a:t>
            </a:r>
            <a:r>
              <a:rPr lang="en-GB" sz="1200" i="1" dirty="0"/>
              <a:t> et al., submitted to Phys. Rev. Research; [</a:t>
            </a:r>
            <a:r>
              <a:rPr lang="en-GB" sz="12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http://arxiv.org/abs/2311.04187</a:t>
            </a:r>
            <a:r>
              <a:rPr lang="en-GB" sz="1200" i="1" dirty="0"/>
              <a:t>].</a:t>
            </a:r>
            <a:endParaRPr lang="fr-FR" sz="12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0D207-5354-4A75-8094-9D6ABC3016E8}"/>
              </a:ext>
            </a:extLst>
          </p:cNvPr>
          <p:cNvSpPr/>
          <p:nvPr/>
        </p:nvSpPr>
        <p:spPr>
          <a:xfrm>
            <a:off x="5498306" y="1412168"/>
            <a:ext cx="109538" cy="6897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B71810-3465-4ADE-A1CB-DEADBE8C264C}"/>
              </a:ext>
            </a:extLst>
          </p:cNvPr>
          <p:cNvSpPr txBox="1"/>
          <p:nvPr/>
        </p:nvSpPr>
        <p:spPr>
          <a:xfrm>
            <a:off x="5391843" y="133351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2847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086B-1993-4D59-B51C-9B07CF97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96" y="443419"/>
            <a:ext cx="1782960" cy="4796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0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FA7D2-D46E-490B-AFF2-E4BF91F7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435" y="1174124"/>
            <a:ext cx="7745065" cy="5689511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Contexte</a:t>
            </a:r>
          </a:p>
          <a:p>
            <a:pPr marL="494100" indent="-457200"/>
            <a:endParaRPr lang="fr-FR" sz="3000" dirty="0">
              <a:solidFill>
                <a:schemeClr val="tx2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latin typeface="+mj-lt"/>
              </a:rPr>
              <a:t>Façonnage optique jet de gaz</a:t>
            </a:r>
          </a:p>
          <a:p>
            <a:endParaRPr lang="fr-FR" sz="30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latin typeface="+mj-lt"/>
                <a:cs typeface="Calibri" panose="020F0502020204030204" pitchFamily="34" charset="0"/>
              </a:rPr>
              <a:t> = 10 µm</a:t>
            </a:r>
          </a:p>
          <a:p>
            <a:pPr lvl="2"/>
            <a:r>
              <a:rPr lang="fr-FR" sz="2600" dirty="0">
                <a:latin typeface="+mj-lt"/>
              </a:rPr>
              <a:t>Longitudinal : pré-impulsion </a:t>
            </a:r>
            <a:r>
              <a:rPr lang="fr-FR" sz="2600" dirty="0" err="1">
                <a:latin typeface="+mj-lt"/>
              </a:rPr>
              <a:t>ps</a:t>
            </a:r>
            <a:endParaRPr lang="fr-FR" sz="2600" dirty="0">
              <a:latin typeface="+mj-lt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Longitudinal : train d’impulsion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</a:endParaRPr>
          </a:p>
          <a:p>
            <a:pPr lvl="1"/>
            <a:r>
              <a:rPr lang="el-G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fr-FR" sz="28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 = 1 µm</a:t>
            </a: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Longitudinal : ASE et pré-impulsion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  <a:cs typeface="Calibri" panose="020F0502020204030204" pitchFamily="34" charset="0"/>
              </a:rPr>
              <a:t>ps</a:t>
            </a:r>
            <a:endParaRPr lang="fr-FR" sz="2600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lvl="2"/>
            <a:r>
              <a:rPr lang="fr-FR" sz="2600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latin typeface="+mj-lt"/>
              </a:rPr>
              <a:t>Transverse : pré-impulsion ns</a:t>
            </a:r>
          </a:p>
          <a:p>
            <a:pPr lvl="1"/>
            <a:endParaRPr lang="fr-FR" sz="2800" dirty="0">
              <a:solidFill>
                <a:schemeClr val="tx1">
                  <a:alpha val="30000"/>
                </a:schemeClr>
              </a:solidFill>
              <a:latin typeface="+mj-lt"/>
            </a:endParaRPr>
          </a:p>
          <a:p>
            <a:r>
              <a:rPr lang="fr-FR" sz="3000" dirty="0">
                <a:solidFill>
                  <a:schemeClr val="tx1">
                    <a:alpha val="30000"/>
                  </a:schemeClr>
                </a:solidFill>
                <a:latin typeface="+mj-lt"/>
              </a:rPr>
              <a:t>Conclusion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186911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18.4|9.9"/>
</p:tagLst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4027</TotalTime>
  <Words>2556</Words>
  <Application>Microsoft Office PowerPoint</Application>
  <PresentationFormat>Grand écran</PresentationFormat>
  <Paragraphs>382</Paragraphs>
  <Slides>26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맑은 고딕</vt:lpstr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Brin</vt:lpstr>
      <vt:lpstr>Accélération laser-plasma d’ions grâce des jets de gaz façonnés optiquement autour de la densité critique</vt:lpstr>
      <vt:lpstr>Plan</vt:lpstr>
      <vt:lpstr>Plan</vt:lpstr>
      <vt:lpstr>ALP d’ions sur cibles solides</vt:lpstr>
      <vt:lpstr>En dehors du TNSA: l’accélération par choc non collisionnel (CSA)</vt:lpstr>
      <vt:lpstr>En dehors du TNSA: l’accélération hole boring</vt:lpstr>
      <vt:lpstr>Accélération d’ions sur cibles gazeuses</vt:lpstr>
      <vt:lpstr>Accélération d’ions sur cibles gazeuses</vt:lpstr>
      <vt:lpstr>Plan</vt:lpstr>
      <vt:lpstr>Expérience avec pré impulsion sur laser CO2</vt:lpstr>
      <vt:lpstr>Façonnage optique</vt:lpstr>
      <vt:lpstr>Effet sur l’accélération de particules</vt:lpstr>
      <vt:lpstr>Plan</vt:lpstr>
      <vt:lpstr>Train d’impulsions</vt:lpstr>
      <vt:lpstr>Présentation PowerPoint</vt:lpstr>
      <vt:lpstr>Plan</vt:lpstr>
      <vt:lpstr>Présentation PowerPoint</vt:lpstr>
      <vt:lpstr>Pre impulsion dédiée sur laser 1µm</vt:lpstr>
      <vt:lpstr>Présentation Kristal Bontemps</vt:lpstr>
      <vt:lpstr>Plan</vt:lpstr>
      <vt:lpstr>Présentation PowerPoint</vt:lpstr>
      <vt:lpstr>Configuration expérimentale</vt:lpstr>
      <vt:lpstr>Présentation PowerPoint</vt:lpstr>
      <vt:lpstr>Plan</vt:lpstr>
      <vt:lpstr>Conclusions et perspectives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maitrallain</dc:creator>
  <cp:lastModifiedBy>antoine maitrallain</cp:lastModifiedBy>
  <cp:revision>151</cp:revision>
  <dcterms:created xsi:type="dcterms:W3CDTF">2023-10-03T07:49:09Z</dcterms:created>
  <dcterms:modified xsi:type="dcterms:W3CDTF">2023-11-13T22:26:08Z</dcterms:modified>
</cp:coreProperties>
</file>