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3" r:id="rId4"/>
    <p:sldMasterId id="2147483797" r:id="rId5"/>
  </p:sldMasterIdLst>
  <p:notesMasterIdLst>
    <p:notesMasterId r:id="rId25"/>
  </p:notesMasterIdLst>
  <p:handoutMasterIdLst>
    <p:handoutMasterId r:id="rId26"/>
  </p:handoutMasterIdLst>
  <p:sldIdLst>
    <p:sldId id="321" r:id="rId6"/>
    <p:sldId id="318" r:id="rId7"/>
    <p:sldId id="340" r:id="rId8"/>
    <p:sldId id="349" r:id="rId9"/>
    <p:sldId id="341" r:id="rId10"/>
    <p:sldId id="342" r:id="rId11"/>
    <p:sldId id="343" r:id="rId12"/>
    <p:sldId id="344" r:id="rId13"/>
    <p:sldId id="347" r:id="rId14"/>
    <p:sldId id="356" r:id="rId15"/>
    <p:sldId id="353" r:id="rId16"/>
    <p:sldId id="354" r:id="rId17"/>
    <p:sldId id="360" r:id="rId18"/>
    <p:sldId id="357" r:id="rId19"/>
    <p:sldId id="361" r:id="rId20"/>
    <p:sldId id="350" r:id="rId21"/>
    <p:sldId id="358" r:id="rId22"/>
    <p:sldId id="359" r:id="rId23"/>
    <p:sldId id="348" r:id="rId24"/>
  </p:sldIdLst>
  <p:sldSz cx="12192000" cy="6858000"/>
  <p:notesSz cx="7099300" cy="10234613"/>
  <p:defaultTextStyle>
    <a:defPPr>
      <a:defRPr lang="en-US"/>
    </a:defPPr>
    <a:lvl1pPr marL="0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38617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77234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15851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54468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93085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31702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70319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08936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orient="horz" pos="3083" userDrawn="1">
          <p15:clr>
            <a:srgbClr val="A4A3A4"/>
          </p15:clr>
        </p15:guide>
        <p15:guide id="5" pos="309" userDrawn="1">
          <p15:clr>
            <a:srgbClr val="A4A3A4"/>
          </p15:clr>
        </p15:guide>
        <p15:guide id="8" orient="horz" pos="2074" userDrawn="1">
          <p15:clr>
            <a:srgbClr val="A4A3A4"/>
          </p15:clr>
        </p15:guide>
        <p15:guide id="11" pos="5535" userDrawn="1">
          <p15:clr>
            <a:srgbClr val="A4A3A4"/>
          </p15:clr>
        </p15:guide>
        <p15:guide id="12" pos="5443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  <p15:guide id="14" orient="horz" pos="4111" userDrawn="1">
          <p15:clr>
            <a:srgbClr val="A4A3A4"/>
          </p15:clr>
        </p15:guide>
        <p15:guide id="15" orient="horz" pos="2765" userDrawn="1">
          <p15:clr>
            <a:srgbClr val="A4A3A4"/>
          </p15:clr>
        </p15:guide>
        <p15:guide id="16" pos="3840" userDrawn="1">
          <p15:clr>
            <a:srgbClr val="A4A3A4"/>
          </p15:clr>
        </p15:guide>
        <p15:guide id="17" pos="412" userDrawn="1">
          <p15:clr>
            <a:srgbClr val="A4A3A4"/>
          </p15:clr>
        </p15:guide>
        <p15:guide id="18" pos="7380" userDrawn="1">
          <p15:clr>
            <a:srgbClr val="A4A3A4"/>
          </p15:clr>
        </p15:guide>
        <p15:guide id="19" pos="7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F7FF"/>
    <a:srgbClr val="3E4A83"/>
    <a:srgbClr val="AFAFAF"/>
    <a:srgbClr val="7E8AC2"/>
    <a:srgbClr val="F7AD10"/>
    <a:srgbClr val="BCBCBC"/>
    <a:srgbClr val="FE3535"/>
    <a:srgbClr val="A74DA7"/>
    <a:srgbClr val="282895"/>
    <a:srgbClr val="118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73" autoAdjust="0"/>
    <p:restoredTop sz="91908" autoAdjust="0"/>
  </p:normalViewPr>
  <p:slideViewPr>
    <p:cSldViewPr snapToGrid="0" showGuides="1">
      <p:cViewPr>
        <p:scale>
          <a:sx n="110" d="100"/>
          <a:sy n="110" d="100"/>
        </p:scale>
        <p:origin x="902" y="139"/>
      </p:cViewPr>
      <p:guideLst>
        <p:guide orient="horz" pos="1620"/>
        <p:guide pos="2880"/>
        <p:guide orient="horz" pos="3083"/>
        <p:guide pos="309"/>
        <p:guide orient="horz" pos="2074"/>
        <p:guide pos="5535"/>
        <p:guide pos="5443"/>
        <p:guide orient="horz" pos="2160"/>
        <p:guide orient="horz" pos="4111"/>
        <p:guide orient="horz" pos="2765"/>
        <p:guide pos="3840"/>
        <p:guide pos="412"/>
        <p:guide pos="7380"/>
        <p:guide pos="7256"/>
      </p:guideLst>
    </p:cSldViewPr>
  </p:slideViewPr>
  <p:outlineViewPr>
    <p:cViewPr>
      <p:scale>
        <a:sx n="33" d="100"/>
        <a:sy n="33" d="100"/>
      </p:scale>
      <p:origin x="0" y="-183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2436" y="-1140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r">
              <a:defRPr sz="1400"/>
            </a:lvl1pPr>
          </a:lstStyle>
          <a:p>
            <a:fld id="{F481E118-1CEA-43E8-BD51-A8A2CBD62889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r">
              <a:defRPr sz="1400"/>
            </a:lvl1pPr>
          </a:lstStyle>
          <a:p>
            <a:fld id="{7CB1C5FA-467D-48F3-9F36-205F533C0F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208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r">
              <a:defRPr sz="1400"/>
            </a:lvl1pPr>
          </a:lstStyle>
          <a:p>
            <a:fld id="{F0389419-4E28-4B58-9AA2-383238311FDA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6250" y="1277938"/>
            <a:ext cx="61468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20" tIns="47960" rIns="95920" bIns="4796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5410"/>
            <a:ext cx="5679440" cy="4029879"/>
          </a:xfrm>
          <a:prstGeom prst="rect">
            <a:avLst/>
          </a:prstGeom>
        </p:spPr>
        <p:txBody>
          <a:bodyPr vert="horz" lIns="95920" tIns="47960" rIns="95920" bIns="4796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r">
              <a:defRPr sz="1400"/>
            </a:lvl1pPr>
          </a:lstStyle>
          <a:p>
            <a:fld id="{39DC57ED-270C-43E3-91AA-48F4CC19381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13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38617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77234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15851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54468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193085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31702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70319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08936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7ED-270C-43E3-91AA-48F4CC19381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317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7ED-270C-43E3-91AA-48F4CC19381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284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Electron beam energies</a:t>
            </a:r>
            <a:r>
              <a:rPr lang="en-IN" baseline="0" dirty="0" smtClean="0"/>
              <a:t> around 4-20 MeV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7ED-270C-43E3-91AA-48F4CC19381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354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7ED-270C-43E3-91AA-48F4CC19381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807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7ED-270C-43E3-91AA-48F4CC19381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76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" y="0"/>
            <a:ext cx="5857100" cy="5969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33" r="12806"/>
          <a:stretch/>
        </p:blipFill>
        <p:spPr>
          <a:xfrm>
            <a:off x="3421617" y="0"/>
            <a:ext cx="8770383" cy="631371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0372" y="6271195"/>
            <a:ext cx="12191999" cy="597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4608587" y="6423859"/>
            <a:ext cx="4107873" cy="322871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9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Poppins" panose="00000500000000000000" pitchFamily="2" charset="0"/>
              </a:rPr>
              <a:t>Laboratoire Interactions,</a:t>
            </a:r>
            <a:r>
              <a:rPr lang="fr-FR" sz="900" kern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Poppins" panose="00000500000000000000" pitchFamily="2" charset="0"/>
              </a:rPr>
              <a:t> Dynamiques et </a:t>
            </a:r>
            <a:r>
              <a:rPr lang="fr-FR" sz="900" kern="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Poppins" panose="00000500000000000000" pitchFamily="2" charset="0"/>
              </a:rPr>
              <a:t>Lasers </a:t>
            </a:r>
            <a:r>
              <a:rPr lang="fr-FR" sz="900" kern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Poppins" panose="00000500000000000000" pitchFamily="2" charset="0"/>
              </a:rPr>
              <a:t>- </a:t>
            </a:r>
            <a:r>
              <a:rPr lang="fr-FR" sz="900" kern="0" baseline="0" noProof="0" dirty="0">
                <a:solidFill>
                  <a:srgbClr val="FF0000"/>
                </a:solidFill>
                <a:latin typeface="+mn-lt"/>
                <a:cs typeface="Poppins" panose="00000500000000000000" pitchFamily="2" charset="0"/>
              </a:rPr>
              <a:t>http://iramis.cea.fr/LIDYL/</a:t>
            </a:r>
            <a:endParaRPr lang="fr-FR" sz="900" kern="0" noProof="0" dirty="0">
              <a:solidFill>
                <a:srgbClr val="FF0000"/>
              </a:solidFill>
              <a:latin typeface="+mn-lt"/>
              <a:cs typeface="Poppins" panose="00000500000000000000" pitchFamily="2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662" y="999526"/>
            <a:ext cx="4018513" cy="2003596"/>
          </a:xfrm>
          <a:prstGeom prst="rect">
            <a:avLst/>
          </a:prstGeom>
        </p:spPr>
      </p:pic>
      <p:sp>
        <p:nvSpPr>
          <p:cNvPr id="10" name="Titre 3"/>
          <p:cNvSpPr txBox="1">
            <a:spLocks/>
          </p:cNvSpPr>
          <p:nvPr userDrawn="1"/>
        </p:nvSpPr>
        <p:spPr>
          <a:xfrm>
            <a:off x="6126372" y="3241256"/>
            <a:ext cx="6061940" cy="305139"/>
          </a:xfrm>
          <a:prstGeom prst="rect">
            <a:avLst/>
          </a:prstGeom>
        </p:spPr>
        <p:txBody>
          <a:bodyPr lIns="127723" tIns="63862" rIns="127723" bIns="63862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1900" dirty="0">
              <a:solidFill>
                <a:schemeClr val="bg1"/>
              </a:solidFill>
              <a:latin typeface="+mn-lt"/>
              <a:cs typeface="Poppins" panose="00000500000000000000" pitchFamily="2" charset="0"/>
            </a:endParaRPr>
          </a:p>
        </p:txBody>
      </p:sp>
      <p:sp>
        <p:nvSpPr>
          <p:cNvPr id="16" name="Titre 3"/>
          <p:cNvSpPr txBox="1">
            <a:spLocks/>
          </p:cNvSpPr>
          <p:nvPr userDrawn="1"/>
        </p:nvSpPr>
        <p:spPr>
          <a:xfrm>
            <a:off x="6126372" y="3497152"/>
            <a:ext cx="5591727" cy="350340"/>
          </a:xfrm>
          <a:prstGeom prst="rect">
            <a:avLst/>
          </a:prstGeom>
        </p:spPr>
        <p:txBody>
          <a:bodyPr lIns="127723" tIns="63862" rIns="127723" bIns="63862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1600" dirty="0">
              <a:solidFill>
                <a:schemeClr val="bg1"/>
              </a:solidFill>
              <a:latin typeface="+mn-lt"/>
              <a:cs typeface="Poppins" panose="00000500000000000000" pitchFamily="2" charset="0"/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6410151" y="3969176"/>
            <a:ext cx="5576721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26372" y="4734029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 baseline="0">
                <a:solidFill>
                  <a:schemeClr val="bg1"/>
                </a:solidFill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fr-FR" noProof="0" dirty="0" smtClean="0"/>
              <a:t>15 </a:t>
            </a:r>
            <a:r>
              <a:rPr lang="fr-FR" noProof="0" dirty="0" err="1" smtClean="0"/>
              <a:t>November</a:t>
            </a:r>
            <a:r>
              <a:rPr lang="fr-FR" noProof="0" dirty="0" smtClean="0"/>
              <a:t> 2023</a:t>
            </a:r>
            <a:endParaRPr lang="fr-FR" noProof="0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6755120" y="51647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0220257" y="6312510"/>
            <a:ext cx="1968055" cy="545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776" y="6358958"/>
            <a:ext cx="1109096" cy="37518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1" y="1221036"/>
            <a:ext cx="1560576" cy="156057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429" y="6272309"/>
            <a:ext cx="585691" cy="58569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14151" y="649291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fr-FR" sz="1200" dirty="0" err="1" smtClean="0">
                <a:solidFill>
                  <a:srgbClr val="21B5C9"/>
                </a:solidFill>
                <a:latin typeface="+mn-lt"/>
                <a:cs typeface="Poppins" panose="00000500000000000000" pitchFamily="2" charset="0"/>
              </a:rPr>
              <a:t>GdR</a:t>
            </a:r>
            <a:r>
              <a:rPr lang="fr-FR" sz="1200" baseline="0" dirty="0" smtClean="0">
                <a:solidFill>
                  <a:srgbClr val="21B5C9"/>
                </a:solidFill>
                <a:latin typeface="+mn-lt"/>
                <a:cs typeface="Poppins" panose="00000500000000000000" pitchFamily="2" charset="0"/>
              </a:rPr>
              <a:t> APPEL: Assemblée Générale 2023</a:t>
            </a:r>
            <a:endParaRPr lang="fr-FR" sz="1200" dirty="0">
              <a:solidFill>
                <a:srgbClr val="21B5C9"/>
              </a:solidFill>
              <a:latin typeface="+mn-lt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462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d'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DA024-CC5C-49D4-9EDE-B13C9CE4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6952101-6F0D-4470-B900-D7C009A836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0769C5C-EDFB-44C6-A754-7FD9C1B5A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22719" y="1358084"/>
            <a:ext cx="1447800" cy="917259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F07BDA-5AB0-410C-A329-8C06350E1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3367" y="1358085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95E4514-E62C-42B5-BE1E-5F1CD3D2A789}"/>
              </a:ext>
            </a:extLst>
          </p:cNvPr>
          <p:cNvCxnSpPr/>
          <p:nvPr userDrawn="1"/>
        </p:nvCxnSpPr>
        <p:spPr>
          <a:xfrm flipH="1">
            <a:off x="1310932" y="2332809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5C946E34-2083-434D-8404-8F5AEE71F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02399" y="1358085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653795C-036F-4780-863C-5F5B75D45AC9}"/>
              </a:ext>
            </a:extLst>
          </p:cNvPr>
          <p:cNvCxnSpPr/>
          <p:nvPr userDrawn="1"/>
        </p:nvCxnSpPr>
        <p:spPr>
          <a:xfrm flipH="1">
            <a:off x="6228757" y="2332809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Espace réservé pour une image  4">
            <a:extLst>
              <a:ext uri="{FF2B5EF4-FFF2-40B4-BE49-F238E27FC236}">
                <a16:creationId xmlns:a16="http://schemas.microsoft.com/office/drawing/2014/main" id="{B755FE5F-FBAE-4CEA-8895-84E4F212E51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28757" y="1358084"/>
            <a:ext cx="1447800" cy="917251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8" name="Espace réservé pour une image  4">
            <a:extLst>
              <a:ext uri="{FF2B5EF4-FFF2-40B4-BE49-F238E27FC236}">
                <a16:creationId xmlns:a16="http://schemas.microsoft.com/office/drawing/2014/main" id="{22ADC67F-E797-4291-A8E3-0F55CBC9501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622719" y="2599419"/>
            <a:ext cx="1447800" cy="917259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8B209393-3874-4ED2-8083-767200A49E1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33367" y="2599420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30" name="Connecteur droit 9">
            <a:extLst>
              <a:ext uri="{FF2B5EF4-FFF2-40B4-BE49-F238E27FC236}">
                <a16:creationId xmlns:a16="http://schemas.microsoft.com/office/drawing/2014/main" id="{89635DC8-0DE1-45BF-B660-9978E7ECF557}"/>
              </a:ext>
            </a:extLst>
          </p:cNvPr>
          <p:cNvCxnSpPr/>
          <p:nvPr userDrawn="1"/>
        </p:nvCxnSpPr>
        <p:spPr>
          <a:xfrm flipH="1">
            <a:off x="1310932" y="3574144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Espace réservé du texte 7">
            <a:extLst>
              <a:ext uri="{FF2B5EF4-FFF2-40B4-BE49-F238E27FC236}">
                <a16:creationId xmlns:a16="http://schemas.microsoft.com/office/drawing/2014/main" id="{9946E2AE-62D6-4FF6-ADAD-DB3C797B84E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802399" y="2599420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F1FD97AF-E44C-4020-83DE-C9ED10C337D5}"/>
              </a:ext>
            </a:extLst>
          </p:cNvPr>
          <p:cNvCxnSpPr/>
          <p:nvPr userDrawn="1"/>
        </p:nvCxnSpPr>
        <p:spPr>
          <a:xfrm flipH="1">
            <a:off x="6228757" y="3574144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Espace réservé pour une image  4">
            <a:extLst>
              <a:ext uri="{FF2B5EF4-FFF2-40B4-BE49-F238E27FC236}">
                <a16:creationId xmlns:a16="http://schemas.microsoft.com/office/drawing/2014/main" id="{C7A6CB66-2EE7-4D61-B8D8-B792649D951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28757" y="2599419"/>
            <a:ext cx="1447800" cy="917251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9" name="Espace réservé pour une image  4">
            <a:extLst>
              <a:ext uri="{FF2B5EF4-FFF2-40B4-BE49-F238E27FC236}">
                <a16:creationId xmlns:a16="http://schemas.microsoft.com/office/drawing/2014/main" id="{3796C7BE-5840-414D-923B-EAC0AD68146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622719" y="3979165"/>
            <a:ext cx="1447800" cy="917259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60" name="Espace réservé du texte 7">
            <a:extLst>
              <a:ext uri="{FF2B5EF4-FFF2-40B4-BE49-F238E27FC236}">
                <a16:creationId xmlns:a16="http://schemas.microsoft.com/office/drawing/2014/main" id="{CE59C844-7624-436B-B75F-12C324F1688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33367" y="3979166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61" name="Connecteur droit 9">
            <a:extLst>
              <a:ext uri="{FF2B5EF4-FFF2-40B4-BE49-F238E27FC236}">
                <a16:creationId xmlns:a16="http://schemas.microsoft.com/office/drawing/2014/main" id="{9B1F7315-6020-43F3-A5F2-9D49CFABB18F}"/>
              </a:ext>
            </a:extLst>
          </p:cNvPr>
          <p:cNvCxnSpPr/>
          <p:nvPr userDrawn="1"/>
        </p:nvCxnSpPr>
        <p:spPr>
          <a:xfrm flipH="1">
            <a:off x="1310932" y="4953890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Espace réservé du texte 7">
            <a:extLst>
              <a:ext uri="{FF2B5EF4-FFF2-40B4-BE49-F238E27FC236}">
                <a16:creationId xmlns:a16="http://schemas.microsoft.com/office/drawing/2014/main" id="{4B68E589-D2AB-420B-BDA7-B7843429653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802399" y="3979166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63" name="Connecteur droit 11">
            <a:extLst>
              <a:ext uri="{FF2B5EF4-FFF2-40B4-BE49-F238E27FC236}">
                <a16:creationId xmlns:a16="http://schemas.microsoft.com/office/drawing/2014/main" id="{29D8923A-A92A-409D-890D-0ADA5FE8AE8B}"/>
              </a:ext>
            </a:extLst>
          </p:cNvPr>
          <p:cNvCxnSpPr/>
          <p:nvPr userDrawn="1"/>
        </p:nvCxnSpPr>
        <p:spPr>
          <a:xfrm flipH="1">
            <a:off x="6228757" y="4953890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Espace réservé pour une image  4">
            <a:extLst>
              <a:ext uri="{FF2B5EF4-FFF2-40B4-BE49-F238E27FC236}">
                <a16:creationId xmlns:a16="http://schemas.microsoft.com/office/drawing/2014/main" id="{C520D07C-5182-487C-93B4-740F5F6694B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28757" y="3979165"/>
            <a:ext cx="1447800" cy="917251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65" name="Espace réservé pour une image  4">
            <a:extLst>
              <a:ext uri="{FF2B5EF4-FFF2-40B4-BE49-F238E27FC236}">
                <a16:creationId xmlns:a16="http://schemas.microsoft.com/office/drawing/2014/main" id="{88E492D9-B1FB-497C-AE54-9777D95A617A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626660" y="5228680"/>
            <a:ext cx="1447800" cy="917259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66" name="Espace réservé du texte 7">
            <a:extLst>
              <a:ext uri="{FF2B5EF4-FFF2-40B4-BE49-F238E27FC236}">
                <a16:creationId xmlns:a16="http://schemas.microsoft.com/office/drawing/2014/main" id="{7EC16F37-C59A-4483-A7AC-A499B083B3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37308" y="5228681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67" name="Connecteur droit 9">
            <a:extLst>
              <a:ext uri="{FF2B5EF4-FFF2-40B4-BE49-F238E27FC236}">
                <a16:creationId xmlns:a16="http://schemas.microsoft.com/office/drawing/2014/main" id="{E75DD157-1B84-4D38-B8C3-CEF8C99055BA}"/>
              </a:ext>
            </a:extLst>
          </p:cNvPr>
          <p:cNvCxnSpPr/>
          <p:nvPr userDrawn="1"/>
        </p:nvCxnSpPr>
        <p:spPr>
          <a:xfrm flipH="1">
            <a:off x="1314873" y="6203405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8" name="Espace réservé du texte 7">
            <a:extLst>
              <a:ext uri="{FF2B5EF4-FFF2-40B4-BE49-F238E27FC236}">
                <a16:creationId xmlns:a16="http://schemas.microsoft.com/office/drawing/2014/main" id="{31812CFC-354D-4188-A115-40F9E1BE959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06340" y="5228681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69" name="Connecteur droit 11">
            <a:extLst>
              <a:ext uri="{FF2B5EF4-FFF2-40B4-BE49-F238E27FC236}">
                <a16:creationId xmlns:a16="http://schemas.microsoft.com/office/drawing/2014/main" id="{DF7F2929-78B2-469D-8E02-2703095EC7FF}"/>
              </a:ext>
            </a:extLst>
          </p:cNvPr>
          <p:cNvCxnSpPr/>
          <p:nvPr userDrawn="1"/>
        </p:nvCxnSpPr>
        <p:spPr>
          <a:xfrm flipH="1">
            <a:off x="6232698" y="6203405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0" name="Espace réservé pour une image  4">
            <a:extLst>
              <a:ext uri="{FF2B5EF4-FFF2-40B4-BE49-F238E27FC236}">
                <a16:creationId xmlns:a16="http://schemas.microsoft.com/office/drawing/2014/main" id="{803C1564-8FCE-41DC-879F-588392A66C6B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2698" y="5228680"/>
            <a:ext cx="1447800" cy="917251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276049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" y="0"/>
            <a:ext cx="5857100" cy="5969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515" y="0"/>
            <a:ext cx="10058400" cy="634758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" y="6270923"/>
            <a:ext cx="12191999" cy="597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21274" y="6358958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"/>
              </a:rPr>
              <a:t>Laboratoire Interactions,</a:t>
            </a:r>
            <a:r>
              <a:rPr lang="fr-FR" sz="1500" kern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"/>
              </a:rPr>
              <a:t> Dynamiques et </a:t>
            </a:r>
            <a:r>
              <a:rPr lang="fr-FR" sz="1500" kern="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"/>
              </a:rPr>
              <a:t>Lasers </a:t>
            </a:r>
            <a:r>
              <a:rPr lang="fr-FR" sz="1500" kern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"/>
              </a:rPr>
              <a:t>- </a:t>
            </a:r>
            <a:r>
              <a:rPr lang="fr-FR" sz="1500" kern="0" baseline="0" noProof="0" dirty="0">
                <a:solidFill>
                  <a:srgbClr val="FF0000"/>
                </a:solidFill>
                <a:latin typeface="+mn-lt"/>
                <a:cs typeface="Calibri"/>
              </a:rPr>
              <a:t>http://iramis.cea.fr/LIDYL/</a:t>
            </a:r>
            <a:endParaRPr lang="fr-FR" sz="1500" kern="0" noProof="0" dirty="0">
              <a:solidFill>
                <a:srgbClr val="FF0000"/>
              </a:solidFill>
              <a:latin typeface="+mn-lt"/>
              <a:cs typeface="Calibri"/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6295898" y="2873859"/>
            <a:ext cx="6830167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 smtClean="0"/>
              <a:t>Merci de votre attention</a:t>
            </a:r>
            <a:endParaRPr lang="fr-FR" noProof="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0220257" y="6312510"/>
            <a:ext cx="1968055" cy="545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67" y="6322835"/>
            <a:ext cx="492527" cy="49836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776" y="6358958"/>
            <a:ext cx="1109096" cy="37518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1" y="1221036"/>
            <a:ext cx="1560576" cy="156057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705" y="6272309"/>
            <a:ext cx="585691" cy="58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0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" y="0"/>
            <a:ext cx="5857100" cy="5969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6"/>
          <a:stretch/>
        </p:blipFill>
        <p:spPr>
          <a:xfrm>
            <a:off x="3419515" y="0"/>
            <a:ext cx="8770383" cy="634758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" y="6270923"/>
            <a:ext cx="12191999" cy="597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21274" y="6358958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"/>
              </a:rPr>
              <a:t>Laboratoire Interactions,</a:t>
            </a:r>
            <a:r>
              <a:rPr lang="fr-FR" sz="1500" kern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"/>
              </a:rPr>
              <a:t> Dynamiques et </a:t>
            </a:r>
            <a:r>
              <a:rPr lang="fr-FR" sz="1500" kern="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"/>
              </a:rPr>
              <a:t>Lasers </a:t>
            </a:r>
            <a:r>
              <a:rPr lang="fr-FR" sz="1500" kern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"/>
              </a:rPr>
              <a:t>- </a:t>
            </a:r>
            <a:r>
              <a:rPr lang="fr-FR" sz="1500" kern="0" baseline="0" noProof="0" dirty="0">
                <a:solidFill>
                  <a:srgbClr val="FF0000"/>
                </a:solidFill>
                <a:latin typeface="+mn-lt"/>
                <a:cs typeface="Calibri"/>
              </a:rPr>
              <a:t>http://iramis.cea.fr/LIDYL/</a:t>
            </a:r>
            <a:endParaRPr lang="fr-FR" sz="1500" kern="0" noProof="0" dirty="0">
              <a:solidFill>
                <a:srgbClr val="FF0000"/>
              </a:solidFill>
              <a:latin typeface="+mn-lt"/>
              <a:cs typeface="Calibri"/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6295899" y="2873859"/>
            <a:ext cx="51311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 smtClean="0"/>
              <a:t>Annexes</a:t>
            </a:r>
            <a:endParaRPr lang="fr-FR" noProof="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0220257" y="6312510"/>
            <a:ext cx="1968055" cy="545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67" y="6322835"/>
            <a:ext cx="492527" cy="49836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776" y="6358958"/>
            <a:ext cx="1109096" cy="37518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1" y="1221036"/>
            <a:ext cx="1560576" cy="156057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705" y="6272309"/>
            <a:ext cx="585691" cy="58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32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éfaut avec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A34C9-9A4B-6445-85E1-F779B5E87362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236661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" y="0"/>
            <a:ext cx="5857100" cy="5969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6"/>
          <a:stretch/>
        </p:blipFill>
        <p:spPr>
          <a:xfrm>
            <a:off x="3419514" y="0"/>
            <a:ext cx="8770383" cy="634758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" y="6270923"/>
            <a:ext cx="12191999" cy="597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21274" y="6358958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Poppins" panose="00000500000000000000" pitchFamily="2" charset="0"/>
              </a:rPr>
              <a:t>Laboratoire Interactions,</a:t>
            </a:r>
            <a:r>
              <a:rPr lang="fr-FR" sz="1500" kern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Poppins" panose="00000500000000000000" pitchFamily="2" charset="0"/>
              </a:rPr>
              <a:t> Dynamiques et </a:t>
            </a:r>
            <a:r>
              <a:rPr lang="fr-FR" sz="1500" kern="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Poppins" panose="00000500000000000000" pitchFamily="2" charset="0"/>
              </a:rPr>
              <a:t>Lasers </a:t>
            </a:r>
            <a:r>
              <a:rPr lang="fr-FR" sz="1500" kern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Poppins" panose="00000500000000000000" pitchFamily="2" charset="0"/>
              </a:rPr>
              <a:t>- </a:t>
            </a:r>
            <a:r>
              <a:rPr lang="fr-FR" sz="1500" kern="0" baseline="0" noProof="0" dirty="0">
                <a:solidFill>
                  <a:srgbClr val="FF0000"/>
                </a:solidFill>
                <a:latin typeface="+mn-lt"/>
                <a:cs typeface="Poppins" panose="00000500000000000000" pitchFamily="2" charset="0"/>
              </a:rPr>
              <a:t>http://iramis.cea.fr/LIDYL/</a:t>
            </a:r>
            <a:endParaRPr lang="fr-FR" sz="1500" kern="0" noProof="0" dirty="0">
              <a:solidFill>
                <a:srgbClr val="FF0000"/>
              </a:solidFill>
              <a:latin typeface="+mn-lt"/>
              <a:cs typeface="Poppins" panose="00000500000000000000" pitchFamily="2" charset="0"/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22383" y="2573925"/>
            <a:ext cx="478652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 baseline="0">
                <a:solidFill>
                  <a:schemeClr val="bg1"/>
                </a:solidFill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fr-FR" noProof="0" dirty="0" smtClean="0"/>
              <a:t>Partie 1</a:t>
            </a:r>
            <a:endParaRPr lang="fr-FR" noProof="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0220257" y="6312510"/>
            <a:ext cx="1968055" cy="545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67" y="6322835"/>
            <a:ext cx="492527" cy="49836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776" y="6358958"/>
            <a:ext cx="1109096" cy="37518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705" y="6272309"/>
            <a:ext cx="585691" cy="58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06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9459" y="251307"/>
            <a:ext cx="6623222" cy="397018"/>
          </a:xfrm>
        </p:spPr>
        <p:txBody>
          <a:bodyPr/>
          <a:lstStyle>
            <a:lvl1pPr>
              <a:defRPr sz="2400" b="1" cap="none" baseline="0">
                <a:latin typeface="+mn-lt"/>
                <a:cs typeface="Poppins" panose="00000500000000000000" pitchFamily="2" charset="0"/>
              </a:defRPr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216833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1362" y="245841"/>
            <a:ext cx="8718538" cy="397018"/>
          </a:xfrm>
        </p:spPr>
        <p:txBody>
          <a:bodyPr/>
          <a:lstStyle>
            <a:lvl1pPr>
              <a:defRPr sz="2400"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rgbClr val="2BABA8"/>
              </a:buClr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buClr>
                <a:srgbClr val="2BABA8"/>
              </a:buClr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Clr>
                <a:srgbClr val="29A3A0"/>
              </a:buClr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4032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65190" y="242320"/>
            <a:ext cx="6993924" cy="397018"/>
          </a:xfrm>
        </p:spPr>
        <p:txBody>
          <a:bodyPr/>
          <a:lstStyle>
            <a:lvl1pPr>
              <a:defRPr sz="2400" b="1" cap="none" baseline="0">
                <a:latin typeface="+mn-lt"/>
                <a:cs typeface="Poppins" panose="00000500000000000000" pitchFamily="2" charset="0"/>
              </a:defRPr>
            </a:lvl1pPr>
          </a:lstStyle>
          <a:p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1" y="1067647"/>
            <a:ext cx="3171916" cy="6275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  <p:sp>
        <p:nvSpPr>
          <p:cNvPr id="6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777513"/>
            <a:ext cx="5176517" cy="5847779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</p:spTree>
    <p:extLst>
      <p:ext uri="{BB962C8B-B14F-4D97-AF65-F5344CB8AC3E}">
        <p14:creationId xmlns:p14="http://schemas.microsoft.com/office/powerpoint/2010/main" val="3517613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65190" y="242320"/>
            <a:ext cx="6993924" cy="397018"/>
          </a:xfrm>
        </p:spPr>
        <p:txBody>
          <a:bodyPr/>
          <a:lstStyle>
            <a:lvl1pPr>
              <a:defRPr sz="2400" b="1" cap="none" baseline="0">
                <a:latin typeface="+mn-lt"/>
                <a:cs typeface="Poppins" panose="00000500000000000000" pitchFamily="2" charset="0"/>
              </a:defRPr>
            </a:lvl1pPr>
          </a:lstStyle>
          <a:p>
            <a:r>
              <a:rPr lang="fr-FR" noProof="0" dirty="0"/>
              <a:t>Modifiez </a:t>
            </a:r>
            <a:r>
              <a:rPr lang="fr-FR" noProof="0" dirty="0" smtClean="0"/>
              <a:t>le </a:t>
            </a:r>
            <a:r>
              <a:rPr lang="fr-FR" noProof="0" dirty="0"/>
              <a:t>style du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6178030" y="1561918"/>
            <a:ext cx="3171916" cy="6275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  <p:sp>
        <p:nvSpPr>
          <p:cNvPr id="6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flipH="1">
            <a:off x="0" y="780422"/>
            <a:ext cx="5176517" cy="5847779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</p:spTree>
    <p:extLst>
      <p:ext uri="{BB962C8B-B14F-4D97-AF65-F5344CB8AC3E}">
        <p14:creationId xmlns:p14="http://schemas.microsoft.com/office/powerpoint/2010/main" val="531746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9459" y="251307"/>
            <a:ext cx="6623222" cy="397018"/>
          </a:xfrm>
        </p:spPr>
        <p:txBody>
          <a:bodyPr/>
          <a:lstStyle>
            <a:lvl1pPr>
              <a:defRPr sz="2400" b="1" cap="none" baseline="0">
                <a:latin typeface="+mn-lt"/>
                <a:cs typeface="Poppins" panose="00000500000000000000" pitchFamily="2" charset="0"/>
              </a:defRPr>
            </a:lvl1pPr>
          </a:lstStyle>
          <a:p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10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11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12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13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</p:spTree>
    <p:extLst>
      <p:ext uri="{BB962C8B-B14F-4D97-AF65-F5344CB8AC3E}">
        <p14:creationId xmlns:p14="http://schemas.microsoft.com/office/powerpoint/2010/main" val="102230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rgbClr val="2BABA8"/>
              </a:buClr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buClr>
                <a:srgbClr val="2BABA8"/>
              </a:buClr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Clr>
                <a:srgbClr val="29A3A0"/>
              </a:buClr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099" y="1086565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1362" y="221219"/>
            <a:ext cx="8718538" cy="446262"/>
          </a:xfrm>
        </p:spPr>
        <p:txBody>
          <a:bodyPr/>
          <a:lstStyle>
            <a:lvl1pPr>
              <a:defRPr sz="28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Modifiez le style du titre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0909738" cy="794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1" name="Objet 10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677108434"/>
              </p:ext>
            </p:extLst>
          </p:nvPr>
        </p:nvGraphicFramePr>
        <p:xfrm>
          <a:off x="8880694" y="115769"/>
          <a:ext cx="1889125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" name="CorelDRAW" r:id="rId3" imgW="1889760" imgH="573133" progId="CorelDraw.Graphic.21">
                  <p:embed/>
                </p:oleObj>
              </mc:Choice>
              <mc:Fallback>
                <p:oleObj name="CorelDRAW" r:id="rId3" imgW="1889760" imgH="573133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80694" y="115769"/>
                        <a:ext cx="1889125" cy="57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467932836"/>
              </p:ext>
            </p:extLst>
          </p:nvPr>
        </p:nvGraphicFramePr>
        <p:xfrm>
          <a:off x="171486" y="38516"/>
          <a:ext cx="1419225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" name="CorelDRAW" r:id="rId5" imgW="1418928" imgH="717335" progId="CorelDraw.Graphic.21">
                  <p:embed/>
                </p:oleObj>
              </mc:Choice>
              <mc:Fallback>
                <p:oleObj name="CorelDRAW" r:id="rId5" imgW="1418928" imgH="717335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1486" y="38516"/>
                        <a:ext cx="1419225" cy="71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147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134"/>
            <a:ext cx="12185995" cy="579562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8A0520F-F2B4-4144-B2A0-D31492DE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0C283F-3F6C-463B-B6FF-C5A1120E75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itre 4">
            <a:extLst>
              <a:ext uri="{FF2B5EF4-FFF2-40B4-BE49-F238E27FC236}">
                <a16:creationId xmlns:a16="http://schemas.microsoft.com/office/drawing/2014/main" id="{9EB6429C-6B7C-4EE1-B9DC-E41E0338FCE4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00B39465-DFB6-4F0B-AD93-34B67A43F556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75259" y="1835212"/>
            <a:ext cx="2029261" cy="1950713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05215E8A-C584-469C-8777-F84DF88AD45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336050" y="1835213"/>
            <a:ext cx="1971551" cy="1184082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F295F236-0258-44BD-A085-BC26E990060E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446232" y="1835151"/>
            <a:ext cx="1571453" cy="128098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10F23775-F583-446B-ADBA-A32E31D6D2F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437705" y="3298825"/>
            <a:ext cx="1579355" cy="113810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CBB53359-B79D-4793-A0BA-531D16C92DB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343153" y="3201989"/>
            <a:ext cx="1955921" cy="583936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9" name="Espace réservé pour une image  38">
            <a:extLst>
              <a:ext uri="{FF2B5EF4-FFF2-40B4-BE49-F238E27FC236}">
                <a16:creationId xmlns:a16="http://schemas.microsoft.com/office/drawing/2014/main" id="{7629CC81-1DE8-42E7-8943-496B487C7A15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75684" y="3968620"/>
            <a:ext cx="2023533" cy="517922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1" name="Espace réservé pour une image  40">
            <a:extLst>
              <a:ext uri="{FF2B5EF4-FFF2-40B4-BE49-F238E27FC236}">
                <a16:creationId xmlns:a16="http://schemas.microsoft.com/office/drawing/2014/main" id="{3D9A0616-6187-42B8-A49C-5704495AFA0F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75684" y="4673601"/>
            <a:ext cx="2023533" cy="51792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3" name="Espace réservé pour une image  42">
            <a:extLst>
              <a:ext uri="{FF2B5EF4-FFF2-40B4-BE49-F238E27FC236}">
                <a16:creationId xmlns:a16="http://schemas.microsoft.com/office/drawing/2014/main" id="{10BA3FEF-381F-4AA8-9215-136F5361141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2336049" y="3968619"/>
            <a:ext cx="1955800" cy="1222904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5" name="Espace réservé pour une image  44">
            <a:extLst>
              <a:ext uri="{FF2B5EF4-FFF2-40B4-BE49-F238E27FC236}">
                <a16:creationId xmlns:a16="http://schemas.microsoft.com/office/drawing/2014/main" id="{8FD27BC5-345B-4477-941A-3575E8185B4F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425952" y="4619627"/>
            <a:ext cx="1591733" cy="571896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4248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-677"/>
            <a:ext cx="7006282" cy="792000"/>
          </a:xfrm>
          <a:prstGeom prst="rect">
            <a:avLst/>
          </a:prstGeom>
          <a:solidFill>
            <a:srgbClr val="21B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" r="454" b="3764"/>
          <a:stretch/>
        </p:blipFill>
        <p:spPr>
          <a:xfrm flipH="1">
            <a:off x="6647934" y="-677"/>
            <a:ext cx="4432261" cy="792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98035" y="6627317"/>
            <a:ext cx="1293967" cy="235568"/>
          </a:xfrm>
          <a:prstGeom prst="rect">
            <a:avLst/>
          </a:prstGeom>
          <a:solidFill>
            <a:srgbClr val="E6001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65909"/>
            <a:ext cx="837259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425713" y="224132"/>
            <a:ext cx="4255174" cy="372396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8656921" y="6667056"/>
            <a:ext cx="2111537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Poppins" panose="00000500000000000000" pitchFamily="2" charset="0"/>
              </a:rPr>
              <a:t>14 novembre 2023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  <a:cs typeface="Poppins" panose="00000500000000000000" pitchFamily="2" charset="0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-1" y="6622826"/>
            <a:ext cx="1183341" cy="237067"/>
          </a:xfrm>
          <a:prstGeom prst="rect">
            <a:avLst/>
          </a:prstGeom>
          <a:solidFill>
            <a:srgbClr val="4CB8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marL="0" marR="0" lvl="0" indent="0" algn="ct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9728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286916" y="6666022"/>
            <a:ext cx="789813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 smtClean="0">
                <a:latin typeface="+mn-lt"/>
                <a:cs typeface="Poppins" panose="00000500000000000000" pitchFamily="2" charset="0"/>
              </a:rPr>
              <a:t>A </a:t>
            </a:r>
            <a:r>
              <a:rPr lang="en-IN" sz="1100" noProof="0" dirty="0" smtClean="0">
                <a:latin typeface="+mn-lt"/>
                <a:cs typeface="Poppins" panose="00000500000000000000" pitchFamily="2" charset="0"/>
              </a:rPr>
              <a:t>Panchal</a:t>
            </a:r>
            <a:endParaRPr lang="en-IN" sz="1100" noProof="0" dirty="0">
              <a:latin typeface="+mn-lt"/>
              <a:cs typeface="Poppins" panose="00000500000000000000" pitchFamily="2" charset="0"/>
            </a:endParaRPr>
          </a:p>
        </p:txBody>
      </p:sp>
      <p:sp>
        <p:nvSpPr>
          <p:cNvPr id="20" name="ZoneTexte 19"/>
          <p:cNvSpPr txBox="1"/>
          <p:nvPr userDrawn="1"/>
        </p:nvSpPr>
        <p:spPr>
          <a:xfrm>
            <a:off x="1231239" y="6590853"/>
            <a:ext cx="8605488" cy="3136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/>
            <a:r>
              <a:rPr lang="fr-FR" sz="1200" dirty="0" err="1" smtClean="0">
                <a:solidFill>
                  <a:srgbClr val="21B5C9"/>
                </a:solidFill>
                <a:latin typeface="+mn-lt"/>
                <a:cs typeface="Poppins" panose="00000500000000000000" pitchFamily="2" charset="0"/>
              </a:rPr>
              <a:t>GdR</a:t>
            </a:r>
            <a:r>
              <a:rPr lang="fr-FR" sz="1200" baseline="0" dirty="0" smtClean="0">
                <a:solidFill>
                  <a:srgbClr val="21B5C9"/>
                </a:solidFill>
                <a:latin typeface="+mn-lt"/>
                <a:cs typeface="Poppins" panose="00000500000000000000" pitchFamily="2" charset="0"/>
              </a:rPr>
              <a:t> APPEL: Assemblée Générale 2023</a:t>
            </a:r>
            <a:endParaRPr lang="fr-FR" sz="1200" dirty="0">
              <a:solidFill>
                <a:srgbClr val="21B5C9"/>
              </a:solidFill>
              <a:latin typeface="+mn-lt"/>
              <a:cs typeface="Poppins" panose="00000500000000000000" pitchFamily="2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0" y="34290"/>
            <a:ext cx="1180865" cy="58876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196" y="-381"/>
            <a:ext cx="791704" cy="7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1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38" r:id="rId3"/>
    <p:sldLayoutId id="2147483737" r:id="rId4"/>
    <p:sldLayoutId id="2147483752" r:id="rId5"/>
    <p:sldLayoutId id="2147483754" r:id="rId6"/>
    <p:sldLayoutId id="2147483753" r:id="rId7"/>
    <p:sldLayoutId id="2147483747" r:id="rId8"/>
    <p:sldLayoutId id="2147483736" r:id="rId9"/>
    <p:sldLayoutId id="2147483742" r:id="rId10"/>
    <p:sldLayoutId id="2147483750" r:id="rId11"/>
    <p:sldLayoutId id="2147483751" r:id="rId12"/>
  </p:sldLayoutIdLst>
  <p:hf hdr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1"/>
          </a:solidFill>
          <a:latin typeface="+mn-lt"/>
          <a:ea typeface="+mj-ea"/>
          <a:cs typeface="Poppins" panose="00000500000000000000" pitchFamily="2" charset="0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279996"/>
        </a:buClr>
        <a:buSzPct val="80000"/>
        <a:buFont typeface="Wingdings 3" panose="05040102010807070707" pitchFamily="18" charset="2"/>
        <a:buChar char="u"/>
        <a:defRPr sz="1800" b="1" kern="1200">
          <a:solidFill>
            <a:schemeClr val="bg2">
              <a:lumMod val="50000"/>
            </a:schemeClr>
          </a:solidFill>
          <a:latin typeface="+mn-lt"/>
          <a:ea typeface="Poppins" panose="00000500000000000000" pitchFamily="2" charset="0"/>
          <a:cs typeface="Poppins" panose="00000500000000000000" pitchFamily="2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+mn-lt"/>
          <a:ea typeface="Poppins" panose="00000500000000000000" pitchFamily="2" charset="0"/>
          <a:cs typeface="Poppins" panose="00000500000000000000" pitchFamily="2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+mn-lt"/>
          <a:ea typeface="Poppins" panose="00000500000000000000" pitchFamily="2" charset="0"/>
          <a:cs typeface="Poppins" panose="00000500000000000000" pitchFamily="2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+mn-lt"/>
          <a:ea typeface="Poppins" panose="00000500000000000000" pitchFamily="2" charset="0"/>
          <a:cs typeface="Poppins" panose="00000500000000000000" pitchFamily="2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+mn-lt"/>
          <a:ea typeface="Poppins" panose="00000500000000000000" pitchFamily="2" charset="0"/>
          <a:cs typeface="Poppins" panose="00000500000000000000" pitchFamily="2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" r="589" b="3282"/>
          <a:stretch/>
        </p:blipFill>
        <p:spPr>
          <a:xfrm flipH="1">
            <a:off x="6707302" y="-355"/>
            <a:ext cx="4449886" cy="792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317"/>
            <a:ext cx="7579151" cy="792000"/>
          </a:xfrm>
          <a:prstGeom prst="rect">
            <a:avLst/>
          </a:prstGeom>
          <a:solidFill>
            <a:srgbClr val="21B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303" y="1275738"/>
            <a:ext cx="105156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98035" y="6627317"/>
            <a:ext cx="1293967" cy="235568"/>
          </a:xfrm>
          <a:prstGeom prst="rect">
            <a:avLst/>
          </a:prstGeom>
          <a:solidFill>
            <a:srgbClr val="E6001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marL="0" marR="0" lvl="0" indent="0" algn="ct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3E4A8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65909"/>
            <a:ext cx="837259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marL="0" marR="0" lvl="0" indent="0" algn="ct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0B3ED-4F75-49BF-B028-1A262D3A6E64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425713" y="224132"/>
            <a:ext cx="4255174" cy="372396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8656921" y="6667056"/>
            <a:ext cx="2111537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F22B5-7D27-43F2-84DD-15A13BA901E0}" type="datetime4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novembre 2023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-1" y="6622826"/>
            <a:ext cx="1183341" cy="237067"/>
          </a:xfrm>
          <a:prstGeom prst="rect">
            <a:avLst/>
          </a:prstGeom>
          <a:solidFill>
            <a:srgbClr val="4CB8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marL="0" marR="0" lvl="0" indent="0" algn="ct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9728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286916" y="6666022"/>
            <a:ext cx="611881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pPr marL="0" marR="0" lvl="0" indent="0" algn="l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Auteur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0" name="ZoneTexte 19"/>
          <p:cNvSpPr txBox="1"/>
          <p:nvPr userDrawn="1"/>
        </p:nvSpPr>
        <p:spPr>
          <a:xfrm>
            <a:off x="1231239" y="6547607"/>
            <a:ext cx="8605488" cy="365959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marL="0" marR="0" lvl="0" indent="0" algn="l" defTabSz="63861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Laboratoire Interactions, Dynamiques et 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Lasers 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- 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http://iramis.cea.fr/LIDYL/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0" y="34290"/>
            <a:ext cx="1180865" cy="58876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189" y="-353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7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hf hdr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1"/>
          </a:solidFill>
          <a:latin typeface="+mn-lt"/>
          <a:ea typeface="+mj-ea"/>
          <a:cs typeface="Poppins" panose="00000500000000000000" pitchFamily="2" charset="0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279996"/>
        </a:buClr>
        <a:buSzPct val="80000"/>
        <a:buFont typeface="Wingdings 3" panose="05040102010807070707" pitchFamily="18" charset="2"/>
        <a:buChar char="u"/>
        <a:defRPr sz="1800" b="1" kern="1200">
          <a:solidFill>
            <a:schemeClr val="bg1"/>
          </a:solidFill>
          <a:latin typeface="+mn-lt"/>
          <a:ea typeface="Poppins" panose="00000500000000000000" pitchFamily="2" charset="0"/>
          <a:cs typeface="Poppins" panose="00000500000000000000" pitchFamily="2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1"/>
          </a:solidFill>
          <a:latin typeface="+mn-lt"/>
          <a:ea typeface="Poppins" panose="00000500000000000000" pitchFamily="2" charset="0"/>
          <a:cs typeface="Poppins" panose="00000500000000000000" pitchFamily="2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1"/>
          </a:solidFill>
          <a:latin typeface="+mn-lt"/>
          <a:ea typeface="Poppins" panose="00000500000000000000" pitchFamily="2" charset="0"/>
          <a:cs typeface="Poppins" panose="00000500000000000000" pitchFamily="2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1"/>
          </a:solidFill>
          <a:latin typeface="+mn-lt"/>
          <a:ea typeface="Poppins" panose="00000500000000000000" pitchFamily="2" charset="0"/>
          <a:cs typeface="Poppins" panose="00000500000000000000" pitchFamily="2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1"/>
          </a:solidFill>
          <a:latin typeface="+mn-lt"/>
          <a:ea typeface="Poppins" panose="00000500000000000000" pitchFamily="2" charset="0"/>
          <a:cs typeface="Poppins" panose="00000500000000000000" pitchFamily="2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61.tiff"/><Relationship Id="rId5" Type="http://schemas.openxmlformats.org/officeDocument/2006/relationships/image" Target="../media/image55.png"/><Relationship Id="rId15" Type="http://schemas.openxmlformats.org/officeDocument/2006/relationships/image" Target="../media/image65.jpe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6126372" y="3233895"/>
            <a:ext cx="5576721" cy="904568"/>
          </a:xfrm>
        </p:spPr>
        <p:txBody>
          <a:bodyPr/>
          <a:lstStyle/>
          <a:p>
            <a:r>
              <a:rPr lang="en-IN" sz="2800" dirty="0" smtClean="0">
                <a:cs typeface="Poppins" panose="00000500000000000000" pitchFamily="2" charset="0"/>
              </a:rPr>
              <a:t>Laser Plasma Accelerators and VHEE for Radiotherapy </a:t>
            </a:r>
            <a:endParaRPr lang="en-IN" sz="2800" dirty="0">
              <a:cs typeface="Poppins" panose="00000500000000000000" pitchFamily="2" charset="0"/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/>
          </p:nvPr>
        </p:nvSpPr>
        <p:spPr>
          <a:xfrm>
            <a:off x="6209499" y="4118378"/>
            <a:ext cx="3922680" cy="309021"/>
          </a:xfrm>
        </p:spPr>
        <p:txBody>
          <a:bodyPr/>
          <a:lstStyle/>
          <a:p>
            <a:endParaRPr lang="fr-FR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2"/>
          </p:nvPr>
        </p:nvSpPr>
        <p:spPr>
          <a:xfrm>
            <a:off x="6755120" y="4457273"/>
            <a:ext cx="3922680" cy="1881246"/>
          </a:xfrm>
        </p:spPr>
        <p:txBody>
          <a:bodyPr/>
          <a:lstStyle/>
          <a:p>
            <a:r>
              <a:rPr lang="en-IN" b="1" dirty="0" smtClean="0">
                <a:solidFill>
                  <a:srgbClr val="FFC000"/>
                </a:solidFill>
                <a:latin typeface="Poppins" panose="00000500000000000000" pitchFamily="2" charset="0"/>
              </a:rPr>
              <a:t>Abhishek Panchal</a:t>
            </a:r>
          </a:p>
          <a:p>
            <a:r>
              <a:rPr lang="fr-FR" b="1" dirty="0" smtClean="0">
                <a:latin typeface="Poppins" panose="00000500000000000000" pitchFamily="2" charset="0"/>
              </a:rPr>
              <a:t>Doctorant</a:t>
            </a:r>
            <a:r>
              <a:rPr lang="en-IN" b="1" dirty="0" smtClean="0">
                <a:latin typeface="Poppins" panose="00000500000000000000" pitchFamily="2" charset="0"/>
              </a:rPr>
              <a:t>, Physics at High Intensity group</a:t>
            </a:r>
          </a:p>
          <a:p>
            <a:r>
              <a:rPr lang="en-IN" b="1" dirty="0" smtClean="0">
                <a:solidFill>
                  <a:srgbClr val="FFC000"/>
                </a:solidFill>
                <a:latin typeface="Poppins" panose="00000500000000000000" pitchFamily="2" charset="0"/>
              </a:rPr>
              <a:t>Thesis supervision: </a:t>
            </a:r>
            <a:r>
              <a:rPr lang="en-IN" b="1" dirty="0" smtClean="0">
                <a:latin typeface="Poppins" panose="00000500000000000000" pitchFamily="2" charset="0"/>
              </a:rPr>
              <a:t>Sandrine </a:t>
            </a:r>
            <a:r>
              <a:rPr lang="en-IN" b="1" dirty="0" err="1" smtClean="0">
                <a:latin typeface="Poppins" panose="00000500000000000000" pitchFamily="2" charset="0"/>
              </a:rPr>
              <a:t>Dobosz</a:t>
            </a:r>
            <a:r>
              <a:rPr lang="en-IN" b="1" dirty="0" smtClean="0">
                <a:latin typeface="Poppins" panose="00000500000000000000" pitchFamily="2" charset="0"/>
              </a:rPr>
              <a:t> </a:t>
            </a:r>
            <a:r>
              <a:rPr lang="en-IN" b="1" dirty="0" err="1" smtClean="0">
                <a:latin typeface="Poppins" panose="00000500000000000000" pitchFamily="2" charset="0"/>
              </a:rPr>
              <a:t>Dufrenoy</a:t>
            </a:r>
            <a:r>
              <a:rPr lang="en-IN" b="1" dirty="0" smtClean="0">
                <a:latin typeface="Poppins" panose="00000500000000000000" pitchFamily="2" charset="0"/>
              </a:rPr>
              <a:t> &amp; </a:t>
            </a:r>
            <a:r>
              <a:rPr lang="en-IN" b="1" dirty="0" err="1" smtClean="0">
                <a:latin typeface="Poppins" panose="00000500000000000000" pitchFamily="2" charset="0"/>
              </a:rPr>
              <a:t>Tiberio</a:t>
            </a:r>
            <a:r>
              <a:rPr lang="en-IN" b="1" dirty="0" smtClean="0">
                <a:latin typeface="Poppins" panose="00000500000000000000" pitchFamily="2" charset="0"/>
              </a:rPr>
              <a:t> </a:t>
            </a:r>
            <a:r>
              <a:rPr lang="en-IN" b="1" dirty="0" err="1" smtClean="0">
                <a:latin typeface="Poppins" panose="00000500000000000000" pitchFamily="2" charset="0"/>
              </a:rPr>
              <a:t>Ceccotti</a:t>
            </a:r>
            <a:endParaRPr lang="en-IN" b="1" dirty="0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65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Influence of dose-rate on Fricke solution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10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133730" y="2526952"/>
            <a:ext cx="5465603" cy="4043625"/>
            <a:chOff x="5981332" y="2699228"/>
            <a:chExt cx="5465603" cy="40436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08"/>
            <a:stretch/>
          </p:blipFill>
          <p:spPr>
            <a:xfrm>
              <a:off x="5981332" y="2699228"/>
              <a:ext cx="5465603" cy="365258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697554" y="6188855"/>
              <a:ext cx="40331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err="1"/>
                <a:t>Trupin-Wasselin</a:t>
              </a:r>
              <a:r>
                <a:rPr lang="en-US" sz="1000" i="1" dirty="0"/>
                <a:t>, </a:t>
              </a:r>
              <a:r>
                <a:rPr lang="en-US" sz="1000" i="1" dirty="0" err="1"/>
                <a:t>Virginie</a:t>
              </a:r>
              <a:r>
                <a:rPr lang="en-US" sz="1000" i="1" dirty="0"/>
                <a:t>. Primary processes in radiation chemistry. LET (Linear Energy Transfer) effect in water radiolysis. No. FRCEA-TH--782. CEA/Saclay, 2000</a:t>
              </a:r>
              <a:r>
                <a:rPr lang="en-US" sz="1000" i="1" dirty="0" smtClean="0"/>
                <a:t>.</a:t>
              </a:r>
              <a:endParaRPr lang="en-IN" sz="1000" i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texte 3"/>
              <p:cNvSpPr txBox="1">
                <a:spLocks/>
              </p:cNvSpPr>
              <p:nvPr/>
            </p:nvSpPr>
            <p:spPr>
              <a:xfrm>
                <a:off x="881100" y="1067647"/>
                <a:ext cx="10565835" cy="3890001"/>
              </a:xfrm>
              <a:prstGeom prst="rect">
                <a:avLst/>
              </a:prstGeom>
            </p:spPr>
            <p:txBody>
              <a:bodyPr vert="horz" wrap="square" lIns="127723" tIns="63862" rIns="127723" bIns="63862" rtlCol="0">
                <a:spAutoFit/>
              </a:bodyPr>
              <a:lstStyle>
                <a:lvl1pPr marL="0" indent="0" algn="l" defTabSz="957925" rtl="0" eaLnBrk="1" latinLnBrk="0" hangingPunct="1">
                  <a:lnSpc>
                    <a:spcPct val="90000"/>
                  </a:lnSpc>
                  <a:spcBef>
                    <a:spcPts val="1048"/>
                  </a:spcBef>
                  <a:buClr>
                    <a:srgbClr val="279996"/>
                  </a:buClr>
                  <a:buSzPct val="80000"/>
                  <a:buFontTx/>
                  <a:buNone/>
                  <a:defRPr sz="1800" b="1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Poppins" panose="00000500000000000000" pitchFamily="2" charset="0"/>
                    <a:cs typeface="Poppins" panose="00000500000000000000" pitchFamily="2" charset="0"/>
                  </a:defRPr>
                </a:lvl1pPr>
                <a:lvl2pPr marL="718444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6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Poppins" panose="00000500000000000000" pitchFamily="2" charset="0"/>
                    <a:cs typeface="Poppins" panose="00000500000000000000" pitchFamily="2" charset="0"/>
                  </a:defRPr>
                </a:lvl2pPr>
                <a:lvl3pPr marL="1197407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4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Poppins" panose="00000500000000000000" pitchFamily="2" charset="0"/>
                    <a:cs typeface="Poppins" panose="00000500000000000000" pitchFamily="2" charset="0"/>
                  </a:defRPr>
                </a:lvl3pPr>
                <a:lvl4pPr marL="167637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2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Poppins" panose="00000500000000000000" pitchFamily="2" charset="0"/>
                    <a:cs typeface="Poppins" panose="00000500000000000000" pitchFamily="2" charset="0"/>
                  </a:defRPr>
                </a:lvl4pPr>
                <a:lvl5pPr marL="2155332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2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Poppins" panose="00000500000000000000" pitchFamily="2" charset="0"/>
                    <a:cs typeface="Poppins" panose="00000500000000000000" pitchFamily="2" charset="0"/>
                  </a:defRPr>
                </a:lvl5pPr>
                <a:lvl6pPr marL="2634295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13258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9222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71183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u="sng" dirty="0" smtClean="0"/>
                  <a:t>Fricke Dosimetry</a:t>
                </a:r>
                <a:endParaRPr lang="en-GB" dirty="0"/>
              </a:p>
              <a:p>
                <a:r>
                  <a:rPr lang="en-GB" dirty="0" smtClean="0"/>
                  <a:t>The main principle behind Fricke or ferrous sulphate dosimetry is the oxidation of ferrous (Fe</a:t>
                </a:r>
                <a:r>
                  <a:rPr lang="en-GB" baseline="30000" dirty="0" smtClean="0"/>
                  <a:t>2+</a:t>
                </a:r>
                <a:r>
                  <a:rPr lang="en-GB" dirty="0" smtClean="0"/>
                  <a:t>) ions into ferric (Fe</a:t>
                </a:r>
                <a:r>
                  <a:rPr lang="en-GB" baseline="30000" dirty="0" smtClean="0"/>
                  <a:t>3+</a:t>
                </a:r>
                <a:r>
                  <a:rPr lang="en-GB" dirty="0" smtClean="0"/>
                  <a:t>) ions.</a:t>
                </a:r>
              </a:p>
              <a:p>
                <a:endParaRPr lang="en-GB" dirty="0"/>
              </a:p>
              <a:p>
                <a:r>
                  <a:rPr lang="en-GB" dirty="0" smtClean="0"/>
                  <a:t>The change in the concentration (c) of Fe</a:t>
                </a:r>
                <a:r>
                  <a:rPr lang="en-GB" baseline="30000" dirty="0" smtClean="0"/>
                  <a:t>3+</a:t>
                </a:r>
                <a:r>
                  <a:rPr lang="en-GB" dirty="0"/>
                  <a:t> </a:t>
                </a:r>
                <a:r>
                  <a:rPr lang="en-GB" dirty="0" smtClean="0"/>
                  <a:t>ions as a function of increasing dose (D) gives </a:t>
                </a:r>
                <a:br>
                  <a:rPr lang="en-GB" dirty="0" smtClean="0"/>
                </a:br>
                <a:r>
                  <a:rPr lang="en-GB" dirty="0" smtClean="0"/>
                  <a:t>the primary yield (G)</a:t>
                </a:r>
              </a:p>
              <a:p>
                <a:pPr/>
                <a:r>
                  <a:rPr lang="en-IN" b="0" dirty="0" smtClean="0">
                    <a:latin typeface="Cambria Math" panose="02040503050406030204" pitchFamily="18" charset="0"/>
                  </a:rPr>
                  <a:t/>
                </a:r>
                <a:br>
                  <a:rPr lang="en-IN" b="0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 smtClean="0">
                          <a:latin typeface="Cambria Math" panose="02040503050406030204" pitchFamily="18" charset="0"/>
                        </a:rPr>
                        <m:t>𝑮</m:t>
                      </m:r>
                      <m:r>
                        <a:rPr lang="en-IN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i="1" smtClean="0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IN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IN" i="1" smtClean="0"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en-GB" dirty="0" smtClean="0"/>
              </a:p>
              <a:p>
                <a:endParaRPr lang="en-GB" dirty="0" smtClean="0"/>
              </a:p>
              <a:p>
                <a:r>
                  <a:rPr lang="en-GB" dirty="0" smtClean="0"/>
                  <a:t>Primary yield is defined as: The number of free </a:t>
                </a:r>
                <a:br>
                  <a:rPr lang="en-GB" dirty="0" smtClean="0"/>
                </a:br>
                <a:r>
                  <a:rPr lang="en-GB" dirty="0" smtClean="0"/>
                  <a:t>radicals per absorbed 100 eV, present during </a:t>
                </a:r>
                <a:br>
                  <a:rPr lang="en-GB" dirty="0" smtClean="0"/>
                </a:br>
                <a:r>
                  <a:rPr lang="en-GB" dirty="0" smtClean="0"/>
                  <a:t>the chemical stage of water radiolysis</a:t>
                </a:r>
              </a:p>
            </p:txBody>
          </p:sp>
        </mc:Choice>
        <mc:Fallback xmlns="">
          <p:sp>
            <p:nvSpPr>
              <p:cNvPr id="8" name="Espace réservé du 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100" y="1067647"/>
                <a:ext cx="10565835" cy="3890001"/>
              </a:xfrm>
              <a:prstGeom prst="rect">
                <a:avLst/>
              </a:prstGeom>
              <a:blipFill>
                <a:blip r:embed="rId3"/>
                <a:stretch>
                  <a:fillRect l="-173" t="-940" b="-109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36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9459" y="251307"/>
            <a:ext cx="6623222" cy="397018"/>
          </a:xfrm>
        </p:spPr>
        <p:txBody>
          <a:bodyPr/>
          <a:lstStyle/>
          <a:p>
            <a:r>
              <a:rPr lang="en-IN" dirty="0" smtClean="0"/>
              <a:t>Radical reactions in Fricke dosimeter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11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3505335"/>
          </a:xfrm>
        </p:spPr>
        <p:txBody>
          <a:bodyPr/>
          <a:lstStyle/>
          <a:p>
            <a:r>
              <a:rPr lang="en-GB" dirty="0"/>
              <a:t>Fricke solution is 96% water by weight</a:t>
            </a:r>
          </a:p>
          <a:p>
            <a:endParaRPr lang="en-GB" dirty="0" smtClean="0"/>
          </a:p>
          <a:p>
            <a:r>
              <a:rPr lang="en-GB" dirty="0" smtClean="0"/>
              <a:t>Oxidation of Fe</a:t>
            </a:r>
            <a:r>
              <a:rPr lang="en-GB" baseline="30000" dirty="0" smtClean="0"/>
              <a:t>2+</a:t>
            </a:r>
            <a:r>
              <a:rPr lang="en-GB" dirty="0" smtClean="0"/>
              <a:t> ions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Absorption spectrophotometry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459" y="2419563"/>
            <a:ext cx="2488729" cy="120356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595822" y="861538"/>
            <a:ext cx="4381981" cy="3826423"/>
            <a:chOff x="6595822" y="861538"/>
            <a:chExt cx="4381981" cy="382642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5822" y="861538"/>
              <a:ext cx="4381981" cy="3420423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595822" y="4287851"/>
              <a:ext cx="43819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/>
                <a:t>Buxton</a:t>
              </a:r>
              <a:r>
                <a:rPr lang="en-US" sz="1000" i="1" dirty="0"/>
                <a:t>, George. "An overview of the radiation chemistry of liquids." Radiation Chemistry (2008): 3-16</a:t>
              </a:r>
              <a:r>
                <a:rPr lang="en-US" sz="1000" i="1" dirty="0" smtClean="0"/>
                <a:t>.</a:t>
              </a:r>
              <a:endParaRPr lang="en-US" sz="1000" i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04620" y="4470381"/>
            <a:ext cx="8709940" cy="1835323"/>
            <a:chOff x="1104620" y="4702291"/>
            <a:chExt cx="8709940" cy="183532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2" r="44869"/>
            <a:stretch/>
          </p:blipFill>
          <p:spPr>
            <a:xfrm>
              <a:off x="4693920" y="4957457"/>
              <a:ext cx="539905" cy="1358973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296676" y="5156476"/>
              <a:ext cx="98748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IN" sz="1200" dirty="0" smtClean="0"/>
                <a:t>Broadband light source</a:t>
              </a:r>
              <a:endParaRPr lang="en-IN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437213" y="5192302"/>
              <a:ext cx="9874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IN" sz="1200" dirty="0"/>
                <a:t>P</a:t>
              </a:r>
              <a:r>
                <a:rPr lang="en-IN" sz="1200" dirty="0" smtClean="0"/>
                <a:t>hotodiode</a:t>
              </a:r>
              <a:endParaRPr lang="en-IN" sz="1200" dirty="0"/>
            </a:p>
          </p:txBody>
        </p:sp>
        <p:sp>
          <p:nvSpPr>
            <p:cNvPr id="35" name="Can 34"/>
            <p:cNvSpPr/>
            <p:nvPr/>
          </p:nvSpPr>
          <p:spPr>
            <a:xfrm rot="5400000">
              <a:off x="1612620" y="5123864"/>
              <a:ext cx="355600" cy="1371600"/>
            </a:xfrm>
            <a:prstGeom prst="ca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6" name="Can 35"/>
            <p:cNvSpPr/>
            <p:nvPr/>
          </p:nvSpPr>
          <p:spPr>
            <a:xfrm rot="5400000">
              <a:off x="3546836" y="4647608"/>
              <a:ext cx="62816" cy="2346288"/>
            </a:xfrm>
            <a:prstGeom prst="can">
              <a:avLst/>
            </a:prstGeom>
            <a:solidFill>
              <a:schemeClr val="bg2">
                <a:lumMod val="95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Can 36"/>
            <p:cNvSpPr/>
            <p:nvPr/>
          </p:nvSpPr>
          <p:spPr>
            <a:xfrm rot="5400000">
              <a:off x="6565328" y="4340288"/>
              <a:ext cx="62816" cy="2940608"/>
            </a:xfrm>
            <a:prstGeom prst="can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8" name="Cube 37"/>
            <p:cNvSpPr/>
            <p:nvPr/>
          </p:nvSpPr>
          <p:spPr>
            <a:xfrm>
              <a:off x="8047355" y="5436908"/>
              <a:ext cx="1767205" cy="676322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99949" y="4702291"/>
              <a:ext cx="1252965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IN" sz="1200" dirty="0" smtClean="0"/>
                <a:t>Cuvette with Fricke sol.</a:t>
              </a:r>
              <a:endParaRPr lang="en-IN" sz="12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13215" y="5516723"/>
              <a:ext cx="13516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IN" sz="1200" dirty="0" smtClean="0"/>
                <a:t>Incident radiation</a:t>
              </a:r>
              <a:endParaRPr lang="en-IN" sz="12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748241" y="5515540"/>
              <a:ext cx="16200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IN" sz="1200" dirty="0" smtClean="0"/>
                <a:t>Transmitted radiation</a:t>
              </a:r>
              <a:endParaRPr lang="en-IN" sz="12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431913" y="6168282"/>
              <a:ext cx="1211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IN" sz="1800" b="1" dirty="0" smtClean="0"/>
                <a:t>Emission</a:t>
              </a:r>
              <a:endParaRPr lang="en-IN" sz="18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162862" y="6168282"/>
              <a:ext cx="1415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IN" sz="1800" b="1" dirty="0" smtClean="0"/>
                <a:t>Absorption</a:t>
              </a:r>
              <a:endParaRPr lang="en-IN" sz="1800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748241" y="6168282"/>
              <a:ext cx="169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IN" sz="1800" b="1" dirty="0" smtClean="0"/>
                <a:t>Transmission</a:t>
              </a:r>
              <a:endParaRPr lang="en-IN" sz="1800" b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047355" y="6168282"/>
              <a:ext cx="1354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IN" sz="1800" b="1" dirty="0" smtClean="0"/>
                <a:t>Detection</a:t>
              </a:r>
              <a:endParaRPr lang="en-IN" sz="1800" b="1" dirty="0"/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729" y="3506994"/>
            <a:ext cx="3038095" cy="2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6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9459" y="103575"/>
            <a:ext cx="6623222" cy="692483"/>
          </a:xfrm>
        </p:spPr>
        <p:txBody>
          <a:bodyPr/>
          <a:lstStyle/>
          <a:p>
            <a:r>
              <a:rPr lang="en-IN" dirty="0" smtClean="0"/>
              <a:t>Experiment </a:t>
            </a:r>
            <a:r>
              <a:rPr lang="en-IN" dirty="0"/>
              <a:t>to study UHDR effect on Fricke dosimeter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12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IN" dirty="0" smtClean="0"/>
              <a:t>Experiments done at LOA in collaboration with A. Flacco (LOA) and G. Baldacchino (LIDYL)</a:t>
            </a: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505" y="1445917"/>
            <a:ext cx="7713024" cy="29657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44" y="1064"/>
            <a:ext cx="782577" cy="782577"/>
          </a:xfrm>
          <a:prstGeom prst="rect">
            <a:avLst/>
          </a:prstGeom>
        </p:spPr>
      </p:pic>
      <p:sp>
        <p:nvSpPr>
          <p:cNvPr id="19" name="Content Placeholder 3"/>
          <p:cNvSpPr txBox="1">
            <a:spLocks/>
          </p:cNvSpPr>
          <p:nvPr/>
        </p:nvSpPr>
        <p:spPr>
          <a:xfrm>
            <a:off x="1122913" y="4580990"/>
            <a:ext cx="3294363" cy="1785949"/>
          </a:xfrm>
          <a:prstGeom prst="rect">
            <a:avLst/>
          </a:prstGeom>
        </p:spPr>
        <p:txBody>
          <a:bodyPr vert="horz" wrap="square" lIns="127723" tIns="63862" rIns="127723" bIns="63862" numCol="1" rtlCol="0" anchor="ctr">
            <a:no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2BABA8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2BABA8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29A3A0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i="1" dirty="0" smtClean="0"/>
              <a:t>Laser and gas parameters: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 smtClean="0"/>
              <a:t>Energy </a:t>
            </a:r>
            <a:r>
              <a:rPr lang="en-IN" dirty="0"/>
              <a:t>= 1.3 J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/>
              <a:t>Intensity = 3.5 x 10</a:t>
            </a:r>
            <a:r>
              <a:rPr lang="en-IN" baseline="30000" dirty="0"/>
              <a:t>18</a:t>
            </a:r>
            <a:r>
              <a:rPr lang="en-IN" dirty="0"/>
              <a:t> W cm</a:t>
            </a:r>
            <a:r>
              <a:rPr lang="en-IN" baseline="30000" dirty="0"/>
              <a:t>-2</a:t>
            </a:r>
            <a:endParaRPr lang="en-IN" dirty="0"/>
          </a:p>
          <a:p>
            <a:pPr>
              <a:buFont typeface="Arial" panose="020B0604020202020204" pitchFamily="34" charset="0"/>
              <a:buChar char="•"/>
            </a:pPr>
            <a:r>
              <a:rPr lang="en-IN" dirty="0"/>
              <a:t>Pulse duration = 30 fs </a:t>
            </a:r>
            <a:endParaRPr lang="en-IN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IN" dirty="0" smtClean="0"/>
              <a:t>Gas </a:t>
            </a:r>
            <a:r>
              <a:rPr lang="en-IN" dirty="0"/>
              <a:t>used: N</a:t>
            </a:r>
            <a:r>
              <a:rPr lang="en-IN" baseline="-25000" dirty="0"/>
              <a:t>2</a:t>
            </a:r>
            <a:endParaRPr lang="en-IN" dirty="0"/>
          </a:p>
          <a:p>
            <a:pPr>
              <a:buFont typeface="Arial" panose="020B0604020202020204" pitchFamily="34" charset="0"/>
              <a:buChar char="•"/>
            </a:pPr>
            <a:r>
              <a:rPr lang="en-IN" dirty="0"/>
              <a:t>Pressure = 6 </a:t>
            </a:r>
            <a:r>
              <a:rPr lang="en-IN" dirty="0" smtClean="0"/>
              <a:t>bar</a:t>
            </a:r>
            <a:endParaRPr lang="en-IN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037" y="4472452"/>
            <a:ext cx="3379410" cy="2063150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569958" y="4679909"/>
            <a:ext cx="3892397" cy="1588113"/>
          </a:xfrm>
          <a:prstGeom prst="rect">
            <a:avLst/>
          </a:prstGeom>
        </p:spPr>
        <p:txBody>
          <a:bodyPr vert="horz" wrap="square" lIns="127723" tIns="63862" rIns="127723" bIns="63862" numCol="1" rtlCol="0" anchor="ctr">
            <a:no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2BABA8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2BABA8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29A3A0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i="1" dirty="0"/>
              <a:t>Electron beam </a:t>
            </a:r>
            <a:r>
              <a:rPr lang="en-IN" i="1" dirty="0" smtClean="0"/>
              <a:t>characteristics: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 smtClean="0"/>
              <a:t>Energy </a:t>
            </a:r>
            <a:r>
              <a:rPr lang="en-IN" dirty="0"/>
              <a:t>range: </a:t>
            </a:r>
            <a:r>
              <a:rPr lang="en-IN" dirty="0" smtClean="0"/>
              <a:t>4.5 </a:t>
            </a:r>
            <a:r>
              <a:rPr lang="en-IN" dirty="0"/>
              <a:t>– </a:t>
            </a:r>
            <a:r>
              <a:rPr lang="en-IN" dirty="0" smtClean="0"/>
              <a:t>28.5 MeV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 smtClean="0"/>
              <a:t>Mean </a:t>
            </a:r>
            <a:r>
              <a:rPr lang="en-IN" dirty="0"/>
              <a:t>bunch charge = 800 ± 200 </a:t>
            </a:r>
            <a:r>
              <a:rPr lang="en-IN" dirty="0" err="1"/>
              <a:t>pC</a:t>
            </a:r>
            <a:r>
              <a:rPr lang="en-IN" dirty="0"/>
              <a:t> </a:t>
            </a:r>
            <a:endParaRPr lang="en-IN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IN" dirty="0" smtClean="0"/>
              <a:t>Divergence </a:t>
            </a:r>
            <a:r>
              <a:rPr lang="en-IN" dirty="0"/>
              <a:t>= 10 </a:t>
            </a:r>
            <a:r>
              <a:rPr lang="en-IN" dirty="0" err="1"/>
              <a:t>mrad</a:t>
            </a:r>
            <a:r>
              <a:rPr lang="en-IN" dirty="0"/>
              <a:t> </a:t>
            </a:r>
            <a:r>
              <a:rPr lang="en-IN" dirty="0" smtClean="0"/>
              <a:t>FWHM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 smtClean="0"/>
              <a:t>Estimated bunch </a:t>
            </a:r>
            <a:r>
              <a:rPr lang="en-IN" dirty="0"/>
              <a:t>length = 1.48 </a:t>
            </a:r>
            <a:r>
              <a:rPr lang="en-IN" dirty="0" err="1"/>
              <a:t>ps</a:t>
            </a:r>
            <a:endParaRPr lang="en-IN" baseline="-25000" dirty="0"/>
          </a:p>
          <a:p>
            <a:pPr marL="0" indent="0">
              <a:buNone/>
            </a:pPr>
            <a:endParaRPr lang="en-IN" dirty="0" smtClean="0"/>
          </a:p>
        </p:txBody>
      </p:sp>
      <p:grpSp>
        <p:nvGrpSpPr>
          <p:cNvPr id="34" name="Group 33"/>
          <p:cNvGrpSpPr/>
          <p:nvPr/>
        </p:nvGrpSpPr>
        <p:grpSpPr>
          <a:xfrm>
            <a:off x="1626214" y="2956560"/>
            <a:ext cx="2621936" cy="1624430"/>
            <a:chOff x="1626214" y="2956560"/>
            <a:chExt cx="2621936" cy="162443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30" t="27738" r="14233" b="36309"/>
            <a:stretch/>
          </p:blipFill>
          <p:spPr>
            <a:xfrm>
              <a:off x="1626214" y="3298889"/>
              <a:ext cx="1549560" cy="1282101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>
            <a:xfrm flipV="1">
              <a:off x="1626214" y="2956561"/>
              <a:ext cx="2618126" cy="3423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3175775" y="2956560"/>
              <a:ext cx="1072375" cy="162311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122582" y="3298889"/>
              <a:ext cx="650668" cy="270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IN" sz="1800" dirty="0" smtClean="0">
                  <a:solidFill>
                    <a:schemeClr val="tx2"/>
                  </a:solidFill>
                </a:rPr>
                <a:t>2.5mm</a:t>
              </a:r>
              <a:endParaRPr lang="en-IN" sz="1800" dirty="0">
                <a:solidFill>
                  <a:schemeClr val="tx2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2298559" y="3609768"/>
              <a:ext cx="286679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773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b="10264"/>
          <a:stretch/>
        </p:blipFill>
        <p:spPr>
          <a:xfrm>
            <a:off x="6363998" y="1140146"/>
            <a:ext cx="4460394" cy="3647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9459" y="103575"/>
            <a:ext cx="6623222" cy="692483"/>
          </a:xfrm>
        </p:spPr>
        <p:txBody>
          <a:bodyPr/>
          <a:lstStyle/>
          <a:p>
            <a:r>
              <a:rPr lang="en-IN" dirty="0" smtClean="0"/>
              <a:t>Experiment </a:t>
            </a:r>
            <a:r>
              <a:rPr lang="en-IN" dirty="0"/>
              <a:t>to study UHDR effect on Fricke dosimeter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13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44" y="1064"/>
            <a:ext cx="782577" cy="782577"/>
          </a:xfrm>
          <a:prstGeom prst="rect">
            <a:avLst/>
          </a:prstGeo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6611912" y="4787349"/>
            <a:ext cx="3964566" cy="62756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279996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 smtClean="0">
                <a:latin typeface="+mn-lt"/>
                <a:cs typeface="Calibri" panose="020F0502020204030204" pitchFamily="34" charset="0"/>
              </a:rPr>
              <a:t>Absorbance of Fe</a:t>
            </a:r>
            <a:r>
              <a:rPr lang="en-IN" baseline="30000" dirty="0" smtClean="0">
                <a:latin typeface="+mn-lt"/>
                <a:cs typeface="Calibri" panose="020F0502020204030204" pitchFamily="34" charset="0"/>
              </a:rPr>
              <a:t>3+</a:t>
            </a:r>
            <a:r>
              <a:rPr lang="en-IN" dirty="0" smtClean="0">
                <a:latin typeface="+mn-lt"/>
                <a:cs typeface="Calibri" panose="020F0502020204030204" pitchFamily="34" charset="0"/>
              </a:rPr>
              <a:t> ions in Fricke solution as a function of dose </a:t>
            </a:r>
            <a:endParaRPr lang="en-IN" dirty="0"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81100" y="1063403"/>
            <a:ext cx="5175029" cy="5153143"/>
            <a:chOff x="-64830" y="1445917"/>
            <a:chExt cx="5175029" cy="515314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099" y="1445917"/>
              <a:ext cx="4229100" cy="3420656"/>
            </a:xfrm>
            <a:prstGeom prst="rect">
              <a:avLst/>
            </a:prstGeom>
          </p:spPr>
        </p:pic>
        <p:sp>
          <p:nvSpPr>
            <p:cNvPr id="17" name="Text Placeholder 4"/>
            <p:cNvSpPr txBox="1">
              <a:spLocks/>
            </p:cNvSpPr>
            <p:nvPr/>
          </p:nvSpPr>
          <p:spPr>
            <a:xfrm>
              <a:off x="-64830" y="4866573"/>
              <a:ext cx="5169486" cy="173248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127723" tIns="63862" rIns="127723" bIns="63862" rtlCol="0">
              <a:spAutoFit/>
            </a:bodyPr>
            <a:lstStyle>
              <a:lvl1pPr marL="0" indent="0" algn="l" defTabSz="957925" rtl="0" eaLnBrk="1" latinLnBrk="0" hangingPunct="1">
                <a:lnSpc>
                  <a:spcPct val="90000"/>
                </a:lnSpc>
                <a:spcBef>
                  <a:spcPts val="1048"/>
                </a:spcBef>
                <a:buClr>
                  <a:srgbClr val="279996"/>
                </a:buClr>
                <a:buSzPct val="80000"/>
                <a:buFontTx/>
                <a:buNone/>
                <a:defRPr sz="1800" b="1" kern="120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718444" indent="-239481" algn="l" defTabSz="957925" rtl="0" eaLnBrk="1" latinLnBrk="0" hangingPunct="1">
                <a:lnSpc>
                  <a:spcPct val="90000"/>
                </a:lnSpc>
                <a:spcBef>
                  <a:spcPts val="524"/>
                </a:spcBef>
                <a:buClr>
                  <a:srgbClr val="548235"/>
                </a:buClr>
                <a:buFont typeface="Calibri" panose="020F0502020204030204" pitchFamily="34" charset="0"/>
                <a:buChar char="-"/>
                <a:defRPr sz="1600" kern="120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97407" indent="-239481" algn="l" defTabSz="957925" rtl="0" eaLnBrk="1" latinLnBrk="0" hangingPunct="1">
                <a:lnSpc>
                  <a:spcPct val="90000"/>
                </a:lnSpc>
                <a:spcBef>
                  <a:spcPts val="524"/>
                </a:spcBef>
                <a:buClr>
                  <a:srgbClr val="54823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lvl3pPr>
              <a:lvl4pPr marL="1676370" indent="-239481" algn="l" defTabSz="957925" rtl="0" eaLnBrk="1" latinLnBrk="0" hangingPunct="1">
                <a:lnSpc>
                  <a:spcPct val="90000"/>
                </a:lnSpc>
                <a:spcBef>
                  <a:spcPts val="524"/>
                </a:spcBef>
                <a:buClr>
                  <a:srgbClr val="548235"/>
                </a:buClr>
                <a:buFont typeface="Calibri" panose="020F0502020204030204" pitchFamily="34" charset="0"/>
                <a:buChar char="-"/>
                <a:defRPr sz="1200" kern="120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lvl4pPr>
              <a:lvl5pPr marL="2155332" indent="-239481" algn="l" defTabSz="957925" rtl="0" eaLnBrk="1" latinLnBrk="0" hangingPunct="1">
                <a:lnSpc>
                  <a:spcPct val="90000"/>
                </a:lnSpc>
                <a:spcBef>
                  <a:spcPts val="524"/>
                </a:spcBef>
                <a:buClr>
                  <a:srgbClr val="548235"/>
                </a:buClr>
                <a:buFont typeface="Wingdings" panose="05000000000000000000" pitchFamily="2" charset="2"/>
                <a:buChar char="§"/>
                <a:defRPr sz="1200" kern="120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lvl5pPr>
              <a:lvl6pPr marL="2634295" indent="-239481" algn="l" defTabSz="957925" rtl="0" eaLnBrk="1" latinLnBrk="0" hangingPunct="1">
                <a:lnSpc>
                  <a:spcPct val="90000"/>
                </a:lnSpc>
                <a:spcBef>
                  <a:spcPts val="524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13258" indent="-239481" algn="l" defTabSz="957925" rtl="0" eaLnBrk="1" latinLnBrk="0" hangingPunct="1">
                <a:lnSpc>
                  <a:spcPct val="90000"/>
                </a:lnSpc>
                <a:spcBef>
                  <a:spcPts val="524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92220" indent="-239481" algn="l" defTabSz="957925" rtl="0" eaLnBrk="1" latinLnBrk="0" hangingPunct="1">
                <a:lnSpc>
                  <a:spcPct val="90000"/>
                </a:lnSpc>
                <a:spcBef>
                  <a:spcPts val="524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1183" indent="-239481" algn="l" defTabSz="957925" rtl="0" eaLnBrk="1" latinLnBrk="0" hangingPunct="1">
                <a:lnSpc>
                  <a:spcPct val="90000"/>
                </a:lnSpc>
                <a:spcBef>
                  <a:spcPts val="524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IN" dirty="0" smtClean="0">
                  <a:latin typeface="+mn-lt"/>
                  <a:cs typeface="Calibri" panose="020F0502020204030204" pitchFamily="34" charset="0"/>
                </a:rPr>
                <a:t>Dose Measurement</a:t>
              </a:r>
            </a:p>
            <a:p>
              <a:r>
                <a:rPr lang="en-IN" sz="1400" dirty="0">
                  <a:latin typeface="+mn-lt"/>
                </a:rPr>
                <a:t>Average dose over 20 shots (delivered at 0.5Hz repetition rate) = 4.93 </a:t>
              </a:r>
              <a:r>
                <a:rPr lang="en-IN" sz="1400" dirty="0" smtClean="0">
                  <a:latin typeface="+mn-lt"/>
                </a:rPr>
                <a:t>Gy. Average </a:t>
              </a:r>
              <a:r>
                <a:rPr lang="en-IN" sz="1400" dirty="0">
                  <a:latin typeface="+mn-lt"/>
                </a:rPr>
                <a:t>dose rate = </a:t>
              </a:r>
              <a:r>
                <a:rPr lang="en-IN" sz="1400" u="sng" dirty="0" smtClean="0">
                  <a:latin typeface="+mn-lt"/>
                </a:rPr>
                <a:t>0.123 </a:t>
              </a:r>
              <a:r>
                <a:rPr lang="en-IN" sz="1400" u="sng" dirty="0" smtClean="0">
                  <a:latin typeface="+mn-lt"/>
                </a:rPr>
                <a:t>Gy/s</a:t>
              </a:r>
              <a:endParaRPr lang="en-IN" sz="1400" dirty="0">
                <a:latin typeface="+mn-lt"/>
              </a:endParaRPr>
            </a:p>
            <a:p>
              <a:r>
                <a:rPr lang="en-IN" sz="1400" dirty="0">
                  <a:latin typeface="+mn-lt"/>
                </a:rPr>
                <a:t>Peak dose rate = dose delivered in one shot/pulse width (electron bunch length)</a:t>
              </a:r>
            </a:p>
            <a:p>
              <a:r>
                <a:rPr lang="en-IN" sz="1400" dirty="0">
                  <a:latin typeface="+mn-lt"/>
                </a:rPr>
                <a:t> = </a:t>
              </a:r>
              <a:r>
                <a:rPr lang="en-IN" sz="1400" dirty="0" smtClean="0">
                  <a:latin typeface="+mn-lt"/>
                </a:rPr>
                <a:t>0.2465Gy/1.48ps. </a:t>
              </a:r>
              <a:r>
                <a:rPr lang="en-IN" sz="1400" dirty="0" smtClean="0"/>
                <a:t>Peak </a:t>
              </a:r>
              <a:r>
                <a:rPr lang="en-IN" sz="1400" dirty="0"/>
                <a:t>dose rate = </a:t>
              </a:r>
              <a:r>
                <a:rPr lang="en-IN" sz="1400" u="sng" dirty="0"/>
                <a:t>1.6 x 10</a:t>
              </a:r>
              <a:r>
                <a:rPr lang="en-IN" sz="1400" u="sng" baseline="30000" dirty="0"/>
                <a:t>11</a:t>
              </a:r>
              <a:r>
                <a:rPr lang="en-IN" sz="1400" u="sng" dirty="0"/>
                <a:t> </a:t>
              </a:r>
              <a:r>
                <a:rPr lang="en-IN" sz="1400" u="sng" dirty="0" smtClean="0"/>
                <a:t>Gy/s</a:t>
              </a:r>
              <a:endParaRPr lang="en-IN" sz="1400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100578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Conclusions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14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81100" y="2828654"/>
                <a:ext cx="5262976" cy="3751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600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I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1600" i="1">
                              <a:latin typeface="Cambria Math" panose="02040503050406030204" pitchFamily="18" charset="0"/>
                            </a:rPr>
                            <m:t>𝐹</m:t>
                          </m:r>
                          <m:sSup>
                            <m:sSupPr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IN" sz="160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IN" sz="1600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IN" sz="16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I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1600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I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sz="1600" i="1" smtClean="0">
                              <a:effectLst/>
                              <a:latin typeface="Cambria Math" panose="02040503050406030204" pitchFamily="18" charset="0"/>
                            </a:rPr>
                            <m:t>𝑂</m:t>
                          </m:r>
                          <m:sSup>
                            <m:sSupPr>
                              <m:ctrlPr>
                                <a:rPr lang="en-IN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1600" i="1">
                                  <a:effectLst/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IN" sz="1600" i="1">
                                  <a:effectLst/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</m:t>
                              </m:r>
                            </m:sup>
                          </m:sSup>
                        </m:e>
                      </m:d>
                      <m:r>
                        <a:rPr lang="en-IN" sz="16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+2</m:t>
                      </m:r>
                      <m:r>
                        <a:rPr lang="en-IN" sz="16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𝐺</m:t>
                      </m:r>
                      <m:d>
                        <m:dPr>
                          <m:ctrlPr>
                            <a:rPr lang="en-IN" sz="16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sz="16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IN" sz="16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IN" sz="16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+3[</m:t>
                      </m:r>
                      <m:r>
                        <a:rPr lang="en-IN" sz="16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𝐺</m:t>
                      </m:r>
                      <m:d>
                        <m:dPr>
                          <m:ctrlPr>
                            <a:rPr lang="en-IN" sz="16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IN" sz="16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𝑎𝑞</m:t>
                              </m:r>
                            </m:sub>
                            <m:sup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−</m:t>
                              </m:r>
                            </m:sup>
                          </m:sSubSup>
                        </m:e>
                      </m:d>
                      <m:r>
                        <a:rPr lang="en-IN" sz="16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IN" sz="16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𝐺</m:t>
                      </m:r>
                      <m:d>
                        <m:dPr>
                          <m:ctrlPr>
                            <a:rPr lang="en-IN" sz="16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IN" sz="16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pPr>
                            <m:e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</m:t>
                              </m:r>
                            </m:sup>
                          </m:sSup>
                        </m:e>
                      </m:d>
                      <m:r>
                        <a:rPr lang="en-IN" sz="16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]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100" y="2828654"/>
                <a:ext cx="5262976" cy="375167"/>
              </a:xfrm>
              <a:prstGeom prst="rect">
                <a:avLst/>
              </a:prstGeom>
              <a:blipFill>
                <a:blip r:embed="rId2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5720" r="11319" b="26608"/>
          <a:stretch/>
        </p:blipFill>
        <p:spPr>
          <a:xfrm>
            <a:off x="6835927" y="1447088"/>
            <a:ext cx="4611008" cy="3513466"/>
          </a:xfrm>
          <a:prstGeom prst="rect">
            <a:avLst/>
          </a:prstGeom>
        </p:spPr>
      </p:pic>
      <p:sp>
        <p:nvSpPr>
          <p:cNvPr id="5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5029800"/>
          </a:xfrm>
        </p:spPr>
        <p:txBody>
          <a:bodyPr/>
          <a:lstStyle/>
          <a:p>
            <a:r>
              <a:rPr lang="en-GB" dirty="0" smtClean="0"/>
              <a:t>Observe the effect of dose-rate on primary yield of Fe</a:t>
            </a:r>
            <a:r>
              <a:rPr lang="en-GB" baseline="30000" dirty="0" smtClean="0"/>
              <a:t>3+</a:t>
            </a:r>
            <a:r>
              <a:rPr lang="en-GB" dirty="0" smtClean="0"/>
              <a:t> ions</a:t>
            </a:r>
          </a:p>
          <a:p>
            <a:endParaRPr lang="en-GB" dirty="0" smtClean="0"/>
          </a:p>
          <a:p>
            <a:r>
              <a:rPr lang="en-GB" dirty="0"/>
              <a:t>The primary yield of Fe</a:t>
            </a:r>
            <a:r>
              <a:rPr lang="en-GB" baseline="30000" dirty="0"/>
              <a:t>3+</a:t>
            </a:r>
            <a:r>
              <a:rPr lang="en-GB" dirty="0"/>
              <a:t> ions depends on the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corresponding </a:t>
            </a:r>
            <a:r>
              <a:rPr lang="en-GB" dirty="0"/>
              <a:t>yield of the oxidising species: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/>
              <a:t>Future experiments to isolate the yields of OH radicals and aqueous electrons using scavenging molecules</a:t>
            </a:r>
          </a:p>
          <a:p>
            <a:endParaRPr lang="en-GB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223" y="3623143"/>
            <a:ext cx="2488729" cy="120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4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UHI100 platform @ CEA LIDyL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15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5852842" y="5159966"/>
            <a:ext cx="4864609" cy="1005109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279996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2</a:t>
            </a:r>
            <a:r>
              <a:rPr lang="en-US" dirty="0" smtClean="0"/>
              <a:t> UHI beams each </a:t>
            </a:r>
            <a:r>
              <a:rPr lang="en-US" dirty="0"/>
              <a:t>one with its own </a:t>
            </a:r>
            <a:r>
              <a:rPr lang="en-US" dirty="0" smtClean="0"/>
              <a:t>double plasma </a:t>
            </a:r>
            <a:r>
              <a:rPr lang="en-US" dirty="0"/>
              <a:t>and </a:t>
            </a:r>
            <a:r>
              <a:rPr lang="en-US" dirty="0" smtClean="0"/>
              <a:t>deformable mirrors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1 probe beam (10mJ)</a:t>
            </a:r>
            <a:endParaRPr lang="en-IN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05366" y="1067647"/>
            <a:ext cx="4688875" cy="378270"/>
          </a:xfrm>
        </p:spPr>
        <p:txBody>
          <a:bodyPr/>
          <a:lstStyle/>
          <a:p>
            <a:r>
              <a:rPr lang="en-IN" dirty="0" smtClean="0"/>
              <a:t>100TW commercial </a:t>
            </a:r>
            <a:r>
              <a:rPr lang="en-IN" dirty="0" err="1" smtClean="0"/>
              <a:t>Ti:Sa</a:t>
            </a:r>
            <a:r>
              <a:rPr lang="en-IN" dirty="0" smtClean="0"/>
              <a:t> laser </a:t>
            </a:r>
            <a:endParaRPr lang="en-IN" dirty="0"/>
          </a:p>
        </p:txBody>
      </p:sp>
      <p:grpSp>
        <p:nvGrpSpPr>
          <p:cNvPr id="26" name="Group 25"/>
          <p:cNvGrpSpPr/>
          <p:nvPr/>
        </p:nvGrpSpPr>
        <p:grpSpPr>
          <a:xfrm>
            <a:off x="5852842" y="1695216"/>
            <a:ext cx="5722976" cy="3464750"/>
            <a:chOff x="5852842" y="1445917"/>
            <a:chExt cx="5722976" cy="3464750"/>
          </a:xfrm>
        </p:grpSpPr>
        <p:pic>
          <p:nvPicPr>
            <p:cNvPr id="6" name="Image 1"/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5852842" y="1445917"/>
              <a:ext cx="5722976" cy="3464750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10033343" y="2587413"/>
              <a:ext cx="765387" cy="765387"/>
            </a:xfrm>
            <a:prstGeom prst="ellipse">
              <a:avLst/>
            </a:prstGeom>
            <a:noFill/>
            <a:ln w="57150">
              <a:solidFill>
                <a:srgbClr val="E6001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Oval 8"/>
            <p:cNvSpPr/>
            <p:nvPr/>
          </p:nvSpPr>
          <p:spPr>
            <a:xfrm>
              <a:off x="7483184" y="2306320"/>
              <a:ext cx="765387" cy="765387"/>
            </a:xfrm>
            <a:prstGeom prst="ellipse">
              <a:avLst/>
            </a:prstGeom>
            <a:noFill/>
            <a:ln w="57150">
              <a:solidFill>
                <a:srgbClr val="E6001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820747" y="3467967"/>
              <a:ext cx="123274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IN" sz="1400" dirty="0" smtClean="0">
                  <a:solidFill>
                    <a:srgbClr val="FF0000"/>
                  </a:solidFill>
                </a:rPr>
                <a:t>Experimental chambers</a:t>
              </a:r>
              <a:endParaRPr lang="en-IN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5" idx="0"/>
              <a:endCxn id="9" idx="4"/>
            </p:cNvCxnSpPr>
            <p:nvPr/>
          </p:nvCxnSpPr>
          <p:spPr>
            <a:xfrm flipV="1">
              <a:off x="7437121" y="3071707"/>
              <a:ext cx="428757" cy="3962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3"/>
              <a:endCxn id="4" idx="2"/>
            </p:cNvCxnSpPr>
            <p:nvPr/>
          </p:nvCxnSpPr>
          <p:spPr>
            <a:xfrm flipV="1">
              <a:off x="8053494" y="2970107"/>
              <a:ext cx="1979849" cy="7594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935894" y="1544320"/>
              <a:ext cx="2214880" cy="762000"/>
            </a:xfrm>
            <a:prstGeom prst="rect">
              <a:avLst/>
            </a:prstGeom>
            <a:noFill/>
            <a:ln w="57150">
              <a:solidFill>
                <a:srgbClr val="21B5C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611361" y="1655462"/>
              <a:ext cx="194704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IN" sz="1400" b="1" dirty="0" smtClean="0">
                  <a:solidFill>
                    <a:srgbClr val="21B5C9"/>
                  </a:solidFill>
                </a:rPr>
                <a:t>Spatial and temporal </a:t>
              </a:r>
              <a:br>
                <a:rPr lang="en-IN" sz="1400" b="1" dirty="0" smtClean="0">
                  <a:solidFill>
                    <a:srgbClr val="21B5C9"/>
                  </a:solidFill>
                </a:rPr>
              </a:br>
              <a:r>
                <a:rPr lang="en-IN" sz="1400" b="1" dirty="0" smtClean="0">
                  <a:solidFill>
                    <a:srgbClr val="21B5C9"/>
                  </a:solidFill>
                </a:rPr>
                <a:t>laser pulse shaping</a:t>
              </a:r>
              <a:endParaRPr lang="en-IN" sz="1400" b="1" dirty="0">
                <a:solidFill>
                  <a:srgbClr val="21B5C9"/>
                </a:solidFill>
              </a:endParaRPr>
            </a:p>
          </p:txBody>
        </p:sp>
        <p:cxnSp>
          <p:nvCxnSpPr>
            <p:cNvPr id="20" name="Straight Arrow Connector 19"/>
            <p:cNvCxnSpPr>
              <a:stCxn id="15" idx="1"/>
              <a:endCxn id="14" idx="3"/>
            </p:cNvCxnSpPr>
            <p:nvPr/>
          </p:nvCxnSpPr>
          <p:spPr>
            <a:xfrm flipH="1">
              <a:off x="9150774" y="1917072"/>
              <a:ext cx="460587" cy="8248"/>
            </a:xfrm>
            <a:prstGeom prst="straightConnector1">
              <a:avLst/>
            </a:prstGeom>
            <a:ln w="28575">
              <a:solidFill>
                <a:srgbClr val="21B5C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Image 3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6" y="1445917"/>
            <a:ext cx="4374108" cy="2911338"/>
          </a:xfrm>
          <a:prstGeom prst="rect">
            <a:avLst/>
          </a:prstGeom>
        </p:spPr>
      </p:pic>
      <p:sp>
        <p:nvSpPr>
          <p:cNvPr id="24" name="Text Placeholder 3"/>
          <p:cNvSpPr txBox="1">
            <a:spLocks/>
          </p:cNvSpPr>
          <p:nvPr/>
        </p:nvSpPr>
        <p:spPr>
          <a:xfrm>
            <a:off x="701646" y="4357255"/>
            <a:ext cx="4864609" cy="1510888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279996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2.5 J (before compression)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25fs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10</a:t>
            </a:r>
            <a:r>
              <a:rPr lang="en-US" baseline="30000" dirty="0" smtClean="0"/>
              <a:t>9</a:t>
            </a:r>
            <a:r>
              <a:rPr lang="en-US" dirty="0" smtClean="0"/>
              <a:t> temporal contrast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5</a:t>
            </a:r>
            <a:r>
              <a:rPr lang="en-US" dirty="0" smtClean="0"/>
              <a:t>Hz repetition rate</a:t>
            </a:r>
          </a:p>
        </p:txBody>
      </p:sp>
      <p:sp>
        <p:nvSpPr>
          <p:cNvPr id="25" name="Text Placeholder 3"/>
          <p:cNvSpPr txBox="1">
            <a:spLocks/>
          </p:cNvSpPr>
          <p:nvPr/>
        </p:nvSpPr>
        <p:spPr>
          <a:xfrm>
            <a:off x="5852842" y="1067647"/>
            <a:ext cx="4688875" cy="627569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279996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/>
              <a:t>E</a:t>
            </a:r>
            <a:r>
              <a:rPr lang="en-IN" dirty="0" smtClean="0"/>
              <a:t>xperimental room in </a:t>
            </a:r>
            <a:r>
              <a:rPr lang="en-IN" dirty="0" err="1" smtClean="0"/>
              <a:t>radioprotected</a:t>
            </a:r>
            <a:r>
              <a:rPr lang="en-IN" dirty="0" smtClean="0"/>
              <a:t> area (220 m</a:t>
            </a:r>
            <a:r>
              <a:rPr lang="en-IN" baseline="30000" dirty="0" smtClean="0"/>
              <a:t>2</a:t>
            </a:r>
            <a:r>
              <a:rPr lang="en-IN" dirty="0" smtClean="0"/>
              <a:t>)</a:t>
            </a:r>
            <a:endParaRPr lang="en-IN" dirty="0"/>
          </a:p>
        </p:txBody>
      </p:sp>
      <p:pic>
        <p:nvPicPr>
          <p:cNvPr id="27" name="Imag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236" y="3794685"/>
            <a:ext cx="475471" cy="5625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05223" y="3658513"/>
            <a:ext cx="9781554" cy="861774"/>
          </a:xfrm>
          <a:prstGeom prst="rect">
            <a:avLst/>
          </a:prstGeom>
          <a:solidFill>
            <a:srgbClr val="F7AD10"/>
          </a:solidFill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2"/>
                </a:solidFill>
              </a:rPr>
              <a:t>UHI100 platform is open for </a:t>
            </a:r>
            <a:r>
              <a:rPr lang="en-IN" dirty="0" err="1">
                <a:solidFill>
                  <a:schemeClr val="bg2"/>
                </a:solidFill>
              </a:rPr>
              <a:t>beamtime</a:t>
            </a:r>
            <a:r>
              <a:rPr lang="en-IN" dirty="0">
                <a:solidFill>
                  <a:schemeClr val="bg2"/>
                </a:solidFill>
              </a:rPr>
              <a:t> through National </a:t>
            </a:r>
            <a:r>
              <a:rPr lang="en-IN" dirty="0" err="1">
                <a:solidFill>
                  <a:schemeClr val="bg2"/>
                </a:solidFill>
              </a:rPr>
              <a:t>Comité</a:t>
            </a:r>
            <a:r>
              <a:rPr lang="en-IN" dirty="0">
                <a:solidFill>
                  <a:schemeClr val="bg2"/>
                </a:solidFill>
              </a:rPr>
              <a:t> de programme and European network like EUROLABS and </a:t>
            </a:r>
            <a:r>
              <a:rPr lang="en-IN" dirty="0" err="1">
                <a:solidFill>
                  <a:schemeClr val="bg2"/>
                </a:solidFill>
              </a:rPr>
              <a:t>LaserLab</a:t>
            </a:r>
            <a:r>
              <a:rPr lang="en-IN" dirty="0" smtClean="0">
                <a:solidFill>
                  <a:schemeClr val="bg2"/>
                </a:solidFill>
              </a:rPr>
              <a:t>.</a:t>
            </a:r>
            <a:endParaRPr lang="en-IN" dirty="0">
              <a:solidFill>
                <a:schemeClr val="bg2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205223" y="4520030"/>
            <a:ext cx="9769418" cy="1580656"/>
            <a:chOff x="1205223" y="4520030"/>
            <a:chExt cx="9769418" cy="15806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223" y="4520030"/>
              <a:ext cx="2641952" cy="1580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6655" y="4521758"/>
              <a:ext cx="3477986" cy="157842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847175" y="4520286"/>
              <a:ext cx="3649480" cy="15804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94304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9459" y="251307"/>
            <a:ext cx="6623222" cy="397018"/>
          </a:xfrm>
        </p:spPr>
        <p:txBody>
          <a:bodyPr/>
          <a:lstStyle/>
          <a:p>
            <a:r>
              <a:rPr lang="en-IN" dirty="0" smtClean="0"/>
              <a:t>Perspectives (1)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16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54050" y="3796333"/>
            <a:ext cx="10565835" cy="2387025"/>
          </a:xfrm>
        </p:spPr>
        <p:txBody>
          <a:bodyPr/>
          <a:lstStyle/>
          <a:p>
            <a:r>
              <a:rPr lang="en-IN" dirty="0" smtClean="0"/>
              <a:t>Experiments planned on UHI100 with a double compartment gas cell target developed by LPGP</a:t>
            </a:r>
          </a:p>
          <a:p>
            <a:r>
              <a:rPr lang="en-IN" dirty="0" smtClean="0"/>
              <a:t>Goals: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To independently control the injection and the acceleration process by using a mixture or N</a:t>
            </a:r>
            <a:r>
              <a:rPr lang="en-IN" baseline="-25000" dirty="0" smtClean="0"/>
              <a:t>2</a:t>
            </a:r>
            <a:r>
              <a:rPr lang="en-IN" dirty="0" smtClean="0"/>
              <a:t> and H</a:t>
            </a:r>
            <a:r>
              <a:rPr lang="en-IN" baseline="-25000" dirty="0" smtClean="0"/>
              <a:t>2</a:t>
            </a:r>
            <a:r>
              <a:rPr lang="en-IN" dirty="0" smtClean="0"/>
              <a:t> in 1</a:t>
            </a:r>
            <a:r>
              <a:rPr lang="en-IN" baseline="30000" dirty="0" smtClean="0"/>
              <a:t>st</a:t>
            </a:r>
            <a:r>
              <a:rPr lang="en-IN" dirty="0" smtClean="0"/>
              <a:t> compartment and pure H</a:t>
            </a:r>
            <a:r>
              <a:rPr lang="en-IN" baseline="-25000" dirty="0" smtClean="0"/>
              <a:t>2</a:t>
            </a:r>
            <a:r>
              <a:rPr lang="en-IN" dirty="0" smtClean="0"/>
              <a:t> in 2</a:t>
            </a:r>
            <a:r>
              <a:rPr lang="en-IN" baseline="30000" dirty="0" smtClean="0"/>
              <a:t>nd</a:t>
            </a:r>
            <a:r>
              <a:rPr lang="en-IN" dirty="0" smtClean="0"/>
              <a:t> compartment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To achieve low energy spread and high charge electron beams</a:t>
            </a:r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 smtClean="0"/>
          </a:p>
        </p:txBody>
      </p:sp>
      <p:pic>
        <p:nvPicPr>
          <p:cNvPr id="13" name="Image 1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373" y="1592808"/>
            <a:ext cx="2920393" cy="2100162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99" y="1871139"/>
            <a:ext cx="1967045" cy="15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972" y="2083722"/>
            <a:ext cx="1105581" cy="8173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54050" y="1102459"/>
            <a:ext cx="10342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800" b="1" dirty="0" smtClean="0">
                <a:solidFill>
                  <a:schemeClr val="bg1">
                    <a:lumMod val="50000"/>
                  </a:schemeClr>
                </a:solidFill>
              </a:rPr>
              <a:t>Single compartment </a:t>
            </a:r>
            <a:r>
              <a:rPr lang="en-IN" sz="1800" b="1" dirty="0">
                <a:solidFill>
                  <a:schemeClr val="bg1">
                    <a:lumMod val="50000"/>
                  </a:schemeClr>
                </a:solidFill>
              </a:rPr>
              <a:t>gas </a:t>
            </a:r>
            <a:r>
              <a:rPr lang="en-IN" sz="1800" b="1" dirty="0" smtClean="0">
                <a:solidFill>
                  <a:schemeClr val="bg1">
                    <a:lumMod val="50000"/>
                  </a:schemeClr>
                </a:solidFill>
              </a:rPr>
              <a:t>cell developed through LIDYL/LPGP </a:t>
            </a:r>
            <a:r>
              <a:rPr lang="en-IN" sz="1800" b="1" dirty="0" err="1" smtClean="0">
                <a:solidFill>
                  <a:schemeClr val="bg1">
                    <a:lumMod val="50000"/>
                  </a:schemeClr>
                </a:solidFill>
              </a:rPr>
              <a:t>collab</a:t>
            </a:r>
            <a:r>
              <a:rPr lang="en-IN" sz="1800" b="1" dirty="0" smtClean="0">
                <a:solidFill>
                  <a:schemeClr val="bg1">
                    <a:lumMod val="50000"/>
                  </a:schemeClr>
                </a:solidFill>
              </a:rPr>
              <a:t>, tested at LIDYL, LLC and APOLLON</a:t>
            </a:r>
            <a:endParaRPr lang="en-IN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5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9459" y="251307"/>
            <a:ext cx="6623222" cy="397018"/>
          </a:xfrm>
        </p:spPr>
        <p:txBody>
          <a:bodyPr/>
          <a:lstStyle/>
          <a:p>
            <a:r>
              <a:rPr lang="en-IN" dirty="0" smtClean="0"/>
              <a:t>Perspectives (2)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17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755810"/>
          </a:xfrm>
        </p:spPr>
        <p:txBody>
          <a:bodyPr/>
          <a:lstStyle/>
          <a:p>
            <a:r>
              <a:rPr lang="en-IN" dirty="0"/>
              <a:t>H</a:t>
            </a:r>
            <a:r>
              <a:rPr lang="en-IN" dirty="0" smtClean="0"/>
              <a:t>ybrid target LPA source in collaboration with LOA</a:t>
            </a:r>
          </a:p>
          <a:p>
            <a:pPr marL="342900" indent="-342900">
              <a:buFont typeface="+mj-lt"/>
              <a:buAutoNum type="arabicPeriod"/>
            </a:pPr>
            <a:endParaRPr lang="en-IN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3031668" y="1826700"/>
            <a:ext cx="6264697" cy="3306810"/>
            <a:chOff x="3378777" y="2578535"/>
            <a:chExt cx="6264697" cy="3306810"/>
          </a:xfrm>
        </p:grpSpPr>
        <p:pic>
          <p:nvPicPr>
            <p:cNvPr id="8" name="Image 109" descr="Fig2">
              <a:extLst>
                <a:ext uri="{FF2B5EF4-FFF2-40B4-BE49-F238E27FC236}">
                  <a16:creationId xmlns:a16="http://schemas.microsoft.com/office/drawing/2014/main" id="{E40785B6-06A5-0845-B0D3-6204510FED99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777" y="3706221"/>
              <a:ext cx="6264697" cy="21791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ZoneTexte 58"/>
            <p:cNvSpPr txBox="1"/>
            <p:nvPr/>
          </p:nvSpPr>
          <p:spPr>
            <a:xfrm>
              <a:off x="5181450" y="2578535"/>
              <a:ext cx="2101298" cy="12003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</a:rPr>
                <a:t>E ≈  </a:t>
              </a:r>
              <a:r>
                <a:rPr lang="en-US" sz="1800" dirty="0">
                  <a:solidFill>
                    <a:srgbClr val="00B050"/>
                  </a:solidFill>
                </a:rPr>
                <a:t>up to 200MeV</a:t>
              </a:r>
            </a:p>
            <a:p>
              <a:r>
                <a:rPr lang="el-GR" sz="1800" dirty="0">
                  <a:solidFill>
                    <a:schemeClr val="tx1"/>
                  </a:solidFill>
                </a:rPr>
                <a:t>θ</a:t>
              </a:r>
              <a:r>
                <a:rPr lang="en-US" sz="1800" dirty="0">
                  <a:solidFill>
                    <a:schemeClr val="tx1"/>
                  </a:solidFill>
                </a:rPr>
                <a:t> &lt; </a:t>
              </a:r>
              <a:r>
                <a:rPr lang="en-US" sz="1800" dirty="0">
                  <a:solidFill>
                    <a:srgbClr val="00B050"/>
                  </a:solidFill>
                </a:rPr>
                <a:t>5 </a:t>
              </a:r>
              <a:r>
                <a:rPr lang="en-US" sz="1800" dirty="0" err="1">
                  <a:solidFill>
                    <a:srgbClr val="00B050"/>
                  </a:solidFill>
                </a:rPr>
                <a:t>mrad</a:t>
              </a:r>
              <a:endParaRPr lang="en-US" sz="1800" dirty="0">
                <a:solidFill>
                  <a:srgbClr val="00B050"/>
                </a:solidFill>
              </a:endParaRPr>
            </a:p>
            <a:p>
              <a:r>
                <a:rPr lang="en-US" sz="1800" dirty="0">
                  <a:solidFill>
                    <a:schemeClr val="tx1"/>
                  </a:solidFill>
                </a:rPr>
                <a:t>Charge  ≈ </a:t>
              </a:r>
              <a:r>
                <a:rPr lang="en-US" sz="1800" dirty="0">
                  <a:solidFill>
                    <a:srgbClr val="00B050"/>
                  </a:solidFill>
                </a:rPr>
                <a:t>100s of </a:t>
              </a:r>
              <a:r>
                <a:rPr lang="en-US" sz="1800" dirty="0" err="1">
                  <a:solidFill>
                    <a:srgbClr val="00B050"/>
                  </a:solidFill>
                </a:rPr>
                <a:t>pC</a:t>
              </a:r>
              <a:endParaRPr lang="en-US" sz="18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125898" y="5133510"/>
            <a:ext cx="4076236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From Thomas Clark’s </a:t>
            </a:r>
            <a:r>
              <a:rPr lang="en-GB" sz="2000" dirty="0" smtClean="0"/>
              <a:t>presentation</a:t>
            </a:r>
            <a:endParaRPr lang="fr-FR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529" y="0"/>
            <a:ext cx="792481" cy="79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2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9459" y="251307"/>
            <a:ext cx="6623222" cy="397018"/>
          </a:xfrm>
        </p:spPr>
        <p:txBody>
          <a:bodyPr/>
          <a:lstStyle/>
          <a:p>
            <a:r>
              <a:rPr lang="en-IN" dirty="0" smtClean="0"/>
              <a:t>Perspectives (3)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18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1631947"/>
          </a:xfrm>
        </p:spPr>
        <p:txBody>
          <a:bodyPr/>
          <a:lstStyle/>
          <a:p>
            <a:r>
              <a:rPr lang="en-IN" dirty="0" smtClean="0"/>
              <a:t>Radiobiology </a:t>
            </a:r>
            <a:r>
              <a:rPr lang="en-IN" dirty="0"/>
              <a:t>studies (Project DEXTER) – INANOTHERAD collaboration with CEA </a:t>
            </a:r>
            <a:r>
              <a:rPr lang="en-IN" dirty="0" err="1" smtClean="0"/>
              <a:t>Fontenay</a:t>
            </a:r>
            <a:r>
              <a:rPr lang="en-IN" dirty="0" smtClean="0"/>
              <a:t>-aux-roses</a:t>
            </a:r>
          </a:p>
          <a:p>
            <a:r>
              <a:rPr lang="en-IN" dirty="0" smtClean="0"/>
              <a:t>Goals: Irradiation of cells and in-vitro studies to investigate extreme high dose rate effect in biological samples using electrons from a laser plasma accelerator.</a:t>
            </a:r>
          </a:p>
          <a:p>
            <a:pPr marL="342900" indent="-342900">
              <a:buFont typeface="+mj-lt"/>
              <a:buAutoNum type="arabicPeriod"/>
            </a:pPr>
            <a:endParaRPr lang="en-IN" dirty="0" smtClean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17" y="3414577"/>
            <a:ext cx="10058400" cy="214359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96"/>
          <a:stretch/>
        </p:blipFill>
        <p:spPr>
          <a:xfrm>
            <a:off x="6156960" y="-4802"/>
            <a:ext cx="2992562" cy="79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8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mtClean="0"/>
              <a:t>Acknowledgements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19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ZoneTexte 21"/>
          <p:cNvSpPr txBox="1"/>
          <p:nvPr/>
        </p:nvSpPr>
        <p:spPr>
          <a:xfrm>
            <a:off x="2125781" y="483411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/>
          </a:p>
        </p:txBody>
      </p:sp>
      <p:sp>
        <p:nvSpPr>
          <p:cNvPr id="6" name="ZoneTexte 21">
            <a:extLst>
              <a:ext uri="{FF2B5EF4-FFF2-40B4-BE49-F238E27FC236}">
                <a16:creationId xmlns:a16="http://schemas.microsoft.com/office/drawing/2014/main" id="{E4A9CDE0-E1FE-B88B-4A4E-6EBCACB86018}"/>
              </a:ext>
            </a:extLst>
          </p:cNvPr>
          <p:cNvSpPr txBox="1"/>
          <p:nvPr/>
        </p:nvSpPr>
        <p:spPr>
          <a:xfrm>
            <a:off x="3882650" y="6358132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  <a:sym typeface="Calibri"/>
              </a:rPr>
              <a:t>L. </a:t>
            </a:r>
            <a:r>
              <a:rPr lang="fr-FR" sz="1400" dirty="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  <a:sym typeface="Calibri"/>
              </a:rPr>
              <a:t>Fedeli</a:t>
            </a:r>
            <a:endParaRPr lang="fr-FR" sz="1400" dirty="0">
              <a:solidFill>
                <a:schemeClr val="accent5">
                  <a:lumMod val="60000"/>
                  <a:lumOff val="40000"/>
                </a:schemeClr>
              </a:solidFill>
              <a:cs typeface="Calibri"/>
              <a:sym typeface="Calibri"/>
            </a:endParaRPr>
          </a:p>
        </p:txBody>
      </p:sp>
      <p:sp>
        <p:nvSpPr>
          <p:cNvPr id="10" name="ZoneTexte 34">
            <a:extLst>
              <a:ext uri="{FF2B5EF4-FFF2-40B4-BE49-F238E27FC236}">
                <a16:creationId xmlns:a16="http://schemas.microsoft.com/office/drawing/2014/main" id="{95141A3D-625C-62DE-9903-F77B20E6650D}"/>
              </a:ext>
            </a:extLst>
          </p:cNvPr>
          <p:cNvSpPr txBox="1"/>
          <p:nvPr/>
        </p:nvSpPr>
        <p:spPr>
          <a:xfrm>
            <a:off x="8023740" y="5059157"/>
            <a:ext cx="889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  <a:sym typeface="Calibri"/>
              </a:rPr>
              <a:t>P. Bartoli</a:t>
            </a:r>
          </a:p>
        </p:txBody>
      </p:sp>
      <p:sp>
        <p:nvSpPr>
          <p:cNvPr id="11" name="ZoneTexte 24">
            <a:extLst>
              <a:ext uri="{FF2B5EF4-FFF2-40B4-BE49-F238E27FC236}">
                <a16:creationId xmlns:a16="http://schemas.microsoft.com/office/drawing/2014/main" id="{20B3478C-8778-2D22-FBA0-1CC2CC9D8C8C}"/>
              </a:ext>
            </a:extLst>
          </p:cNvPr>
          <p:cNvSpPr txBox="1"/>
          <p:nvPr/>
        </p:nvSpPr>
        <p:spPr>
          <a:xfrm>
            <a:off x="1292000" y="4971122"/>
            <a:ext cx="1048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  <a:sym typeface="Calibri"/>
              </a:rPr>
              <a:t>H. </a:t>
            </a:r>
            <a:r>
              <a:rPr lang="fr-FR" sz="1400" dirty="0" err="1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  <a:sym typeface="Calibri"/>
              </a:rPr>
              <a:t>Vincenti</a:t>
            </a:r>
            <a:endParaRPr lang="fr-FR" sz="1400" dirty="0">
              <a:solidFill>
                <a:schemeClr val="accent5">
                  <a:lumMod val="60000"/>
                  <a:lumOff val="40000"/>
                </a:schemeClr>
              </a:solidFill>
              <a:cs typeface="Calibri"/>
              <a:sym typeface="Calibri"/>
            </a:endParaRPr>
          </a:p>
        </p:txBody>
      </p:sp>
      <p:pic>
        <p:nvPicPr>
          <p:cNvPr id="12" name="Image 46" descr="Une image contenant mur, personne, intérieur, homme&#10;&#10;Description générée automatiquement">
            <a:extLst>
              <a:ext uri="{FF2B5EF4-FFF2-40B4-BE49-F238E27FC236}">
                <a16:creationId xmlns:a16="http://schemas.microsoft.com/office/drawing/2014/main" id="{BE39D74B-6C70-B14F-F160-F182B04EF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357" y="4015157"/>
            <a:ext cx="1044000" cy="1044000"/>
          </a:xfrm>
          <a:prstGeom prst="rect">
            <a:avLst/>
          </a:prstGeom>
          <a:effectLst>
            <a:outerShdw blurRad="50800" dist="38100" dir="2700000" algn="tl" rotWithShape="0">
              <a:schemeClr val="accent5">
                <a:lumMod val="60000"/>
                <a:lumOff val="40000"/>
              </a:schemeClr>
            </a:outerShdw>
          </a:effectLst>
        </p:spPr>
      </p:pic>
      <p:pic>
        <p:nvPicPr>
          <p:cNvPr id="13" name="Image 50" descr="Une image contenant texte, blanc&#10;&#10;Description générée automatiquement">
            <a:extLst>
              <a:ext uri="{FF2B5EF4-FFF2-40B4-BE49-F238E27FC236}">
                <a16:creationId xmlns:a16="http://schemas.microsoft.com/office/drawing/2014/main" id="{818AE98F-2938-683E-C565-23D0556DB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12" y="5295784"/>
            <a:ext cx="972000" cy="972000"/>
          </a:xfrm>
          <a:prstGeom prst="rect">
            <a:avLst/>
          </a:prstGeom>
          <a:effectLst>
            <a:outerShdw blurRad="50800" dist="38100" dir="2700000" algn="tl" rotWithShape="0">
              <a:schemeClr val="accent5">
                <a:lumMod val="60000"/>
                <a:lumOff val="40000"/>
              </a:schemeClr>
            </a:outerShdw>
          </a:effectLst>
        </p:spPr>
      </p:pic>
      <p:sp>
        <p:nvSpPr>
          <p:cNvPr id="14" name="ZoneTexte 21">
            <a:extLst>
              <a:ext uri="{FF2B5EF4-FFF2-40B4-BE49-F238E27FC236}">
                <a16:creationId xmlns:a16="http://schemas.microsoft.com/office/drawing/2014/main" id="{C4D743A5-6F68-7638-1CFC-BFF9ED3E717E}"/>
              </a:ext>
            </a:extLst>
          </p:cNvPr>
          <p:cNvSpPr txBox="1"/>
          <p:nvPr/>
        </p:nvSpPr>
        <p:spPr>
          <a:xfrm>
            <a:off x="5449046" y="6327103"/>
            <a:ext cx="791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accent5">
                    <a:lumMod val="60000"/>
                    <a:lumOff val="40000"/>
                  </a:schemeClr>
                </a:solidFill>
                <a:cs typeface="Calibri"/>
                <a:sym typeface="Calibri"/>
              </a:rPr>
              <a:t>T. Clark</a:t>
            </a:r>
          </a:p>
        </p:txBody>
      </p:sp>
      <p:pic>
        <p:nvPicPr>
          <p:cNvPr id="15" name="Imag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026" y="1103111"/>
            <a:ext cx="900000" cy="1055172"/>
          </a:xfrm>
          <a:prstGeom prst="rect">
            <a:avLst/>
          </a:prstGeom>
          <a:effectLst>
            <a:outerShdw blurRad="50800" dist="38100" dir="2700000" algn="tl" rotWithShape="0">
              <a:schemeClr val="tx2"/>
            </a:outerShdw>
          </a:effectLst>
        </p:spPr>
      </p:pic>
      <p:pic>
        <p:nvPicPr>
          <p:cNvPr id="16" name="Imag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884" y="1497560"/>
            <a:ext cx="912285" cy="1116000"/>
          </a:xfrm>
          <a:prstGeom prst="rect">
            <a:avLst/>
          </a:prstGeom>
          <a:effectLst>
            <a:outerShdw blurRad="50800" dist="38100" dir="2700000" algn="tl" rotWithShape="0">
              <a:schemeClr val="tx2"/>
            </a:outerShdw>
          </a:effectLst>
        </p:spPr>
      </p:pic>
      <p:pic>
        <p:nvPicPr>
          <p:cNvPr id="17" name="Imag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821" y="1104732"/>
            <a:ext cx="1008000" cy="1047686"/>
          </a:xfrm>
          <a:prstGeom prst="rect">
            <a:avLst/>
          </a:prstGeom>
          <a:effectLst>
            <a:outerShdw blurRad="50800" dist="38100" dir="2700000" algn="tl" rotWithShape="0">
              <a:schemeClr val="tx2"/>
            </a:outerShdw>
          </a:effectLst>
        </p:spPr>
      </p:pic>
      <p:sp>
        <p:nvSpPr>
          <p:cNvPr id="19" name="ZoneTexte 63"/>
          <p:cNvSpPr txBox="1"/>
          <p:nvPr/>
        </p:nvSpPr>
        <p:spPr>
          <a:xfrm>
            <a:off x="4388783" y="2639559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dirty="0" err="1">
                <a:solidFill>
                  <a:schemeClr val="tx2"/>
                </a:solidFill>
              </a:rPr>
              <a:t>Experiment</a:t>
            </a:r>
            <a:endParaRPr lang="fr-FR" sz="1600" dirty="0">
              <a:solidFill>
                <a:schemeClr val="tx2"/>
              </a:solidFill>
            </a:endParaRPr>
          </a:p>
        </p:txBody>
      </p:sp>
      <p:sp>
        <p:nvSpPr>
          <p:cNvPr id="20" name="ZoneTexte 64"/>
          <p:cNvSpPr txBox="1"/>
          <p:nvPr/>
        </p:nvSpPr>
        <p:spPr>
          <a:xfrm>
            <a:off x="3716690" y="4504469"/>
            <a:ext cx="2884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Theory/</a:t>
            </a:r>
            <a:r>
              <a:rPr lang="fr-FR" sz="16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Numerical</a:t>
            </a:r>
            <a:r>
              <a:rPr lang="fr-FR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simulations</a:t>
            </a:r>
          </a:p>
        </p:txBody>
      </p:sp>
      <p:pic>
        <p:nvPicPr>
          <p:cNvPr id="22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0647" y="4028646"/>
            <a:ext cx="1044000" cy="971166"/>
          </a:xfrm>
          <a:prstGeom prst="rect">
            <a:avLst/>
          </a:prstGeom>
          <a:effectLst>
            <a:outerShdw blurRad="50800" dist="38100" dir="2700000" algn="tl" rotWithShape="0">
              <a:schemeClr val="accent5">
                <a:lumMod val="60000"/>
                <a:lumOff val="40000"/>
              </a:schemeClr>
            </a:outerShdw>
          </a:effectLst>
        </p:spPr>
      </p:pic>
      <p:pic>
        <p:nvPicPr>
          <p:cNvPr id="23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7981" y="5288413"/>
            <a:ext cx="992521" cy="1026748"/>
          </a:xfrm>
          <a:prstGeom prst="rect">
            <a:avLst/>
          </a:prstGeom>
          <a:effectLst>
            <a:outerShdw blurRad="50800" dist="38100" dir="2700000" algn="tl" rotWithShape="0">
              <a:schemeClr val="accent5">
                <a:lumMod val="60000"/>
                <a:lumOff val="40000"/>
              </a:schemeClr>
            </a:outerShdw>
          </a:effectLst>
        </p:spPr>
      </p:pic>
      <p:pic>
        <p:nvPicPr>
          <p:cNvPr id="24" name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9711" y="2405408"/>
            <a:ext cx="923295" cy="1152000"/>
          </a:xfrm>
          <a:prstGeom prst="rect">
            <a:avLst/>
          </a:prstGeom>
          <a:effectLst>
            <a:outerShdw blurRad="50800" dist="38100" dir="2700000" algn="tl" rotWithShape="0">
              <a:schemeClr val="tx2"/>
            </a:outerShdw>
          </a:effectLst>
        </p:spPr>
      </p:pic>
      <p:sp>
        <p:nvSpPr>
          <p:cNvPr id="25" name="ZoneTexte 7"/>
          <p:cNvSpPr txBox="1"/>
          <p:nvPr/>
        </p:nvSpPr>
        <p:spPr>
          <a:xfrm>
            <a:off x="3858724" y="2144117"/>
            <a:ext cx="1020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dirty="0">
                <a:solidFill>
                  <a:schemeClr val="tx2"/>
                </a:solidFill>
              </a:rPr>
              <a:t>T. </a:t>
            </a:r>
            <a:r>
              <a:rPr lang="fr-FR" sz="1400" dirty="0" err="1">
                <a:solidFill>
                  <a:schemeClr val="tx2"/>
                </a:solidFill>
              </a:rPr>
              <a:t>Ceccotti</a:t>
            </a:r>
            <a:endParaRPr lang="fr-FR" sz="1400" dirty="0">
              <a:solidFill>
                <a:schemeClr val="tx2"/>
              </a:solidFill>
            </a:endParaRPr>
          </a:p>
        </p:txBody>
      </p:sp>
      <p:sp>
        <p:nvSpPr>
          <p:cNvPr id="26" name="ZoneTexte 8"/>
          <p:cNvSpPr txBox="1"/>
          <p:nvPr/>
        </p:nvSpPr>
        <p:spPr>
          <a:xfrm>
            <a:off x="2410133" y="2576440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dirty="0">
                <a:solidFill>
                  <a:schemeClr val="tx2"/>
                </a:solidFill>
              </a:rPr>
              <a:t>O. </a:t>
            </a:r>
            <a:r>
              <a:rPr lang="fr-FR" sz="1400" dirty="0" err="1">
                <a:solidFill>
                  <a:schemeClr val="tx2"/>
                </a:solidFill>
              </a:rPr>
              <a:t>Gobert</a:t>
            </a:r>
            <a:endParaRPr lang="fr-FR" sz="1400" dirty="0">
              <a:solidFill>
                <a:schemeClr val="tx2"/>
              </a:solidFill>
            </a:endParaRPr>
          </a:p>
        </p:txBody>
      </p:sp>
      <p:sp>
        <p:nvSpPr>
          <p:cNvPr id="27" name="ZoneTexte 9"/>
          <p:cNvSpPr txBox="1"/>
          <p:nvPr/>
        </p:nvSpPr>
        <p:spPr>
          <a:xfrm>
            <a:off x="979806" y="3535931"/>
            <a:ext cx="1793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dirty="0">
                <a:solidFill>
                  <a:schemeClr val="tx2"/>
                </a:solidFill>
              </a:rPr>
              <a:t>P. Forestier-Colleoni</a:t>
            </a:r>
          </a:p>
        </p:txBody>
      </p:sp>
      <p:sp>
        <p:nvSpPr>
          <p:cNvPr id="28" name="ZoneTexte 10"/>
          <p:cNvSpPr txBox="1"/>
          <p:nvPr/>
        </p:nvSpPr>
        <p:spPr>
          <a:xfrm>
            <a:off x="5318883" y="2122922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dirty="0">
                <a:solidFill>
                  <a:schemeClr val="tx2"/>
                </a:solidFill>
              </a:rPr>
              <a:t>A. Panchal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425715" y="3389916"/>
            <a:ext cx="3282306" cy="757801"/>
            <a:chOff x="4164229" y="3292054"/>
            <a:chExt cx="3282306" cy="757801"/>
          </a:xfrm>
        </p:grpSpPr>
        <p:sp>
          <p:nvSpPr>
            <p:cNvPr id="31" name="ZoneTexte 30"/>
            <p:cNvSpPr txBox="1"/>
            <p:nvPr/>
          </p:nvSpPr>
          <p:spPr>
            <a:xfrm>
              <a:off x="4336532" y="3343229"/>
              <a:ext cx="30419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800" b="1" u="sng" dirty="0"/>
                <a:t>S. </a:t>
              </a:r>
              <a:r>
                <a:rPr lang="fr-FR" sz="1800" b="1" u="sng" dirty="0" err="1"/>
                <a:t>Dobosz</a:t>
              </a:r>
              <a:r>
                <a:rPr lang="fr-FR" sz="1800" b="1" u="sng" dirty="0"/>
                <a:t> </a:t>
              </a:r>
              <a:r>
                <a:rPr lang="fr-FR" sz="1800" b="1" u="sng" dirty="0" err="1"/>
                <a:t>Dufrénoy</a:t>
              </a:r>
              <a:r>
                <a:rPr lang="fr-FR" sz="1800" b="1" u="sng" dirty="0"/>
                <a:t> </a:t>
              </a:r>
            </a:p>
            <a:p>
              <a:pPr algn="ctr"/>
              <a:r>
                <a:rPr lang="fr-FR" sz="1800" dirty="0" err="1"/>
                <a:t>Physics</a:t>
              </a:r>
              <a:r>
                <a:rPr lang="fr-FR" sz="1800" dirty="0"/>
                <a:t> at High </a:t>
              </a:r>
              <a:r>
                <a:rPr lang="fr-FR" sz="1800" dirty="0" err="1"/>
                <a:t>Intensity</a:t>
              </a:r>
              <a:r>
                <a:rPr lang="fr-FR" sz="1800" dirty="0"/>
                <a:t> group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64229" y="3292054"/>
              <a:ext cx="3282306" cy="757801"/>
            </a:xfrm>
            <a:prstGeom prst="rect">
              <a:avLst/>
            </a:prstGeom>
            <a:noFill/>
            <a:ln w="22225">
              <a:gradFill flip="none" rotWithShape="1">
                <a:gsLst>
                  <a:gs pos="0">
                    <a:schemeClr val="accent2"/>
                  </a:gs>
                  <a:gs pos="50000">
                    <a:srgbClr val="71BF44"/>
                  </a:gs>
                  <a:gs pos="81000">
                    <a:schemeClr val="accent5">
                      <a:lumMod val="75000"/>
                    </a:schemeClr>
                  </a:gs>
                  <a:gs pos="97000">
                    <a:schemeClr val="accent5">
                      <a:lumMod val="70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" name="ZoneTexte 3"/>
          <p:cNvSpPr txBox="1"/>
          <p:nvPr/>
        </p:nvSpPr>
        <p:spPr>
          <a:xfrm>
            <a:off x="5276412" y="573802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fr-FR" sz="1400" dirty="0"/>
          </a:p>
        </p:txBody>
      </p:sp>
      <p:pic>
        <p:nvPicPr>
          <p:cNvPr id="34" name="Imag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4813" y="2564221"/>
            <a:ext cx="1152000" cy="1152000"/>
          </a:xfrm>
          <a:prstGeom prst="rect">
            <a:avLst/>
          </a:prstGeom>
          <a:effectLst>
            <a:outerShdw blurRad="50800" dist="38100" dir="2700000" algn="tl" rotWithShape="0">
              <a:schemeClr val="tx2"/>
            </a:outerShdw>
          </a:effectLst>
        </p:spPr>
      </p:pic>
      <p:sp>
        <p:nvSpPr>
          <p:cNvPr id="35" name="Ellipse 32">
            <a:extLst>
              <a:ext uri="{FF2B5EF4-FFF2-40B4-BE49-F238E27FC236}">
                <a16:creationId xmlns:a16="http://schemas.microsoft.com/office/drawing/2014/main" id="{828163BC-4A5A-2292-916E-0B944A2FF996}"/>
              </a:ext>
            </a:extLst>
          </p:cNvPr>
          <p:cNvSpPr>
            <a:spLocks noChangeAspect="1"/>
          </p:cNvSpPr>
          <p:nvPr/>
        </p:nvSpPr>
        <p:spPr>
          <a:xfrm>
            <a:off x="7913583" y="2589021"/>
            <a:ext cx="1044000" cy="104400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schemeClr val="accent5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36" name="ZoneTexte 34">
            <a:extLst>
              <a:ext uri="{FF2B5EF4-FFF2-40B4-BE49-F238E27FC236}">
                <a16:creationId xmlns:a16="http://schemas.microsoft.com/office/drawing/2014/main" id="{427738F9-4839-F6E8-069F-FACF2B03D408}"/>
              </a:ext>
            </a:extLst>
          </p:cNvPr>
          <p:cNvSpPr txBox="1"/>
          <p:nvPr/>
        </p:nvSpPr>
        <p:spPr>
          <a:xfrm>
            <a:off x="8095941" y="3613376"/>
            <a:ext cx="7505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I. Kara</a:t>
            </a:r>
          </a:p>
        </p:txBody>
      </p:sp>
      <p:sp>
        <p:nvSpPr>
          <p:cNvPr id="37" name="ZoneTexte 5"/>
          <p:cNvSpPr txBox="1"/>
          <p:nvPr/>
        </p:nvSpPr>
        <p:spPr>
          <a:xfrm>
            <a:off x="6736922" y="2364380"/>
            <a:ext cx="1054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400" dirty="0" smtClean="0">
                <a:solidFill>
                  <a:schemeClr val="tx2"/>
                </a:solidFill>
                <a:latin typeface="Calibri"/>
              </a:rPr>
              <a:t>K. </a:t>
            </a:r>
            <a:r>
              <a:rPr lang="fr-FR" sz="1400" dirty="0" err="1" smtClean="0">
                <a:solidFill>
                  <a:schemeClr val="tx2"/>
                </a:solidFill>
                <a:latin typeface="Calibri"/>
              </a:rPr>
              <a:t>Oubrerie</a:t>
            </a:r>
            <a:endParaRPr lang="fr-FR" sz="1400" dirty="0">
              <a:solidFill>
                <a:schemeClr val="tx2"/>
              </a:solidFill>
              <a:latin typeface="Calibri"/>
            </a:endParaRPr>
          </a:p>
        </p:txBody>
      </p:sp>
      <p:pic>
        <p:nvPicPr>
          <p:cNvPr id="38" name="Image 18"/>
          <p:cNvPicPr>
            <a:picLocks noChangeAspect="1"/>
          </p:cNvPicPr>
          <p:nvPr/>
        </p:nvPicPr>
        <p:blipFill rotWithShape="1">
          <a:blip r:embed="rId12"/>
          <a:srcRect l="23835" t="1" r="31578" b="46339"/>
          <a:stretch/>
        </p:blipFill>
        <p:spPr>
          <a:xfrm>
            <a:off x="6761275" y="1217887"/>
            <a:ext cx="963405" cy="1159456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schemeClr val="tx2"/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9" name="ZoneTexte 17"/>
          <p:cNvSpPr txBox="1"/>
          <p:nvPr/>
        </p:nvSpPr>
        <p:spPr>
          <a:xfrm>
            <a:off x="2329598" y="6196005"/>
            <a:ext cx="917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M. </a:t>
            </a:r>
            <a:r>
              <a:rPr lang="fr-FR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Poirier</a:t>
            </a:r>
            <a:endParaRPr lang="fr-FR" sz="1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" name="Image 19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" t="-979" r="171" b="19756"/>
          <a:stretch/>
        </p:blipFill>
        <p:spPr>
          <a:xfrm>
            <a:off x="2349048" y="5101454"/>
            <a:ext cx="962870" cy="1094551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schemeClr val="accent5">
                <a:lumMod val="60000"/>
                <a:lumOff val="40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" name="img21830" descr="403dba09-d251-42cb-9eed-4fae6b983ff6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09" y="4971121"/>
            <a:ext cx="860072" cy="1005563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accent5">
                <a:lumMod val="60000"/>
                <a:lumOff val="40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ZoneTexte 22"/>
          <p:cNvSpPr txBox="1"/>
          <p:nvPr/>
        </p:nvSpPr>
        <p:spPr>
          <a:xfrm>
            <a:off x="6928198" y="6028531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N. </a:t>
            </a:r>
            <a:r>
              <a:rPr lang="fr-FR" sz="12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Zaïm</a:t>
            </a:r>
            <a:endParaRPr lang="fr-FR" sz="1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ZoneTexte 9"/>
          <p:cNvSpPr txBox="1"/>
          <p:nvPr/>
        </p:nvSpPr>
        <p:spPr>
          <a:xfrm>
            <a:off x="9405289" y="2588206"/>
            <a:ext cx="2353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F. </a:t>
            </a:r>
            <a:r>
              <a:rPr lang="fr-FR" sz="1400" dirty="0" err="1" smtClean="0"/>
              <a:t>Réau</a:t>
            </a:r>
            <a:r>
              <a:rPr lang="fr-FR" sz="1400" dirty="0" smtClean="0"/>
              <a:t> </a:t>
            </a:r>
          </a:p>
          <a:p>
            <a:pPr algn="ctr"/>
            <a:r>
              <a:rPr lang="fr-FR" sz="1400" dirty="0" smtClean="0"/>
              <a:t>(technicien laser – UHI100)</a:t>
            </a:r>
            <a:endParaRPr lang="fr-FR" sz="1400" dirty="0"/>
          </a:p>
        </p:txBody>
      </p:sp>
      <p:pic>
        <p:nvPicPr>
          <p:cNvPr id="44" name="Image 23"/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10256" r="20871" b="20103"/>
          <a:stretch/>
        </p:blipFill>
        <p:spPr>
          <a:xfrm>
            <a:off x="10071786" y="1526870"/>
            <a:ext cx="834192" cy="1031724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5" name="Ellipse 24"/>
          <p:cNvSpPr/>
          <p:nvPr/>
        </p:nvSpPr>
        <p:spPr>
          <a:xfrm>
            <a:off x="10130703" y="3141038"/>
            <a:ext cx="869361" cy="10014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27"/>
          <p:cNvSpPr txBox="1"/>
          <p:nvPr/>
        </p:nvSpPr>
        <p:spPr>
          <a:xfrm>
            <a:off x="9903021" y="4216793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dirty="0" smtClean="0"/>
              <a:t>J.M. Morchain </a:t>
            </a:r>
          </a:p>
          <a:p>
            <a:pPr algn="l"/>
            <a:r>
              <a:rPr lang="fr-FR" sz="1400" dirty="0" smtClean="0"/>
              <a:t>(Technicien)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17431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Outline</a:t>
            </a:r>
            <a:endParaRPr lang="en-IN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339858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dirty="0" smtClean="0"/>
              <a:t>Introduction to Flash radiotherapy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IN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dirty="0" smtClean="0"/>
              <a:t>Laser plasma accelerators as a source for high energy and high dose rate radiation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IN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dirty="0" smtClean="0"/>
              <a:t>Experiments on high dose rate effect on Fricke dosimeter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IN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dirty="0" smtClean="0"/>
              <a:t>UHI100 laser facility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IN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dirty="0" smtClean="0"/>
              <a:t>Conclusion and future perspectives</a:t>
            </a:r>
          </a:p>
        </p:txBody>
      </p:sp>
    </p:spTree>
    <p:extLst>
      <p:ext uri="{BB962C8B-B14F-4D97-AF65-F5344CB8AC3E}">
        <p14:creationId xmlns:p14="http://schemas.microsoft.com/office/powerpoint/2010/main" val="17313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0" r="19449"/>
          <a:stretch/>
        </p:blipFill>
        <p:spPr>
          <a:xfrm>
            <a:off x="6841555" y="1569111"/>
            <a:ext cx="3902646" cy="3558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9459" y="251307"/>
            <a:ext cx="6623222" cy="397018"/>
          </a:xfrm>
        </p:spPr>
        <p:txBody>
          <a:bodyPr/>
          <a:lstStyle/>
          <a:p>
            <a:r>
              <a:rPr lang="en-IN" dirty="0" smtClean="0"/>
              <a:t>Context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3640702"/>
          </a:xfrm>
        </p:spPr>
        <p:txBody>
          <a:bodyPr/>
          <a:lstStyle/>
          <a:p>
            <a:r>
              <a:rPr lang="en-IN" dirty="0" smtClean="0"/>
              <a:t>Cancer is the leading cause of death worldwide (one in six deaths)</a:t>
            </a:r>
          </a:p>
          <a:p>
            <a:endParaRPr lang="en-IN" dirty="0" smtClean="0"/>
          </a:p>
          <a:p>
            <a:r>
              <a:rPr lang="en-IN" dirty="0" smtClean="0"/>
              <a:t>Treatments usually include surgery, radiotherapy </a:t>
            </a:r>
            <a:br>
              <a:rPr lang="en-IN" dirty="0" smtClean="0"/>
            </a:br>
            <a:r>
              <a:rPr lang="en-IN" dirty="0" smtClean="0"/>
              <a:t>and/or systemic therapy (chemotherapy, hormonal </a:t>
            </a:r>
            <a:br>
              <a:rPr lang="en-IN" dirty="0" smtClean="0"/>
            </a:br>
            <a:r>
              <a:rPr lang="en-IN" dirty="0" smtClean="0"/>
              <a:t>treatment, targeted biological therapies) </a:t>
            </a:r>
          </a:p>
          <a:p>
            <a:endParaRPr lang="en-IN" dirty="0" smtClean="0"/>
          </a:p>
          <a:p>
            <a:r>
              <a:rPr lang="en-IN" dirty="0" smtClean="0"/>
              <a:t>Around 50% of cancer patients are treated with </a:t>
            </a:r>
            <a:br>
              <a:rPr lang="en-IN" dirty="0" smtClean="0"/>
            </a:br>
            <a:r>
              <a:rPr lang="en-IN" dirty="0" smtClean="0"/>
              <a:t>external beam radiotherapy</a:t>
            </a:r>
            <a:r>
              <a:rPr lang="en-IN" i="1" baseline="30000" dirty="0" smtClean="0"/>
              <a:t>[1]</a:t>
            </a:r>
            <a:endParaRPr lang="en-IN" i="1" dirty="0" smtClean="0"/>
          </a:p>
          <a:p>
            <a:endParaRPr lang="en-IN" dirty="0" smtClean="0"/>
          </a:p>
          <a:p>
            <a:r>
              <a:rPr lang="en-IN" dirty="0" smtClean="0"/>
              <a:t>Radiotherapy works by damaging the DNA of tumour </a:t>
            </a:r>
            <a:br>
              <a:rPr lang="en-IN" dirty="0" smtClean="0"/>
            </a:br>
            <a:r>
              <a:rPr lang="en-IN" dirty="0" smtClean="0"/>
              <a:t>cells with ionizing radiation.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9944601" y="4500600"/>
            <a:ext cx="15023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700" i="1" dirty="0" smtClean="0"/>
              <a:t>Data source: </a:t>
            </a:r>
            <a:r>
              <a:rPr lang="en-IN" sz="700" i="1" dirty="0" err="1" smtClean="0"/>
              <a:t>Globocon</a:t>
            </a:r>
            <a:r>
              <a:rPr lang="en-IN" sz="700" i="1" dirty="0" smtClean="0"/>
              <a:t> 2020</a:t>
            </a:r>
            <a:br>
              <a:rPr lang="en-IN" sz="700" i="1" dirty="0" smtClean="0"/>
            </a:br>
            <a:r>
              <a:rPr lang="en-IN" sz="700" i="1" dirty="0" smtClean="0"/>
              <a:t>Graph production: Global Cancer</a:t>
            </a:r>
            <a:br>
              <a:rPr lang="en-IN" sz="700" i="1" dirty="0" smtClean="0"/>
            </a:br>
            <a:r>
              <a:rPr lang="en-IN" sz="700" i="1" dirty="0" smtClean="0"/>
              <a:t>Observatory (http://gco.iarc.fr)</a:t>
            </a:r>
            <a:endParaRPr lang="en-IN" sz="7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0" t="90064" r="1428" b="2387"/>
          <a:stretch/>
        </p:blipFill>
        <p:spPr>
          <a:xfrm>
            <a:off x="9944601" y="4872945"/>
            <a:ext cx="1502229" cy="5094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1100" y="6317672"/>
            <a:ext cx="97642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900" i="1" dirty="0"/>
              <a:t>[1] Yap, M.L.; </a:t>
            </a:r>
            <a:r>
              <a:rPr lang="en-IN" sz="900" i="1" dirty="0" err="1"/>
              <a:t>Zubizarreta</a:t>
            </a:r>
            <a:r>
              <a:rPr lang="en-IN" sz="900" i="1" dirty="0"/>
              <a:t>, E.; Bray, F.; </a:t>
            </a:r>
            <a:r>
              <a:rPr lang="en-IN" sz="900" i="1" dirty="0" err="1"/>
              <a:t>Ferlay</a:t>
            </a:r>
            <a:r>
              <a:rPr lang="en-IN" sz="900" i="1" dirty="0"/>
              <a:t>, J.; Barton, M. Global Access to Radiotherapy Services: Have We Made Progress during the Past Decade? J. Glob. </a:t>
            </a:r>
            <a:r>
              <a:rPr lang="en-IN" sz="900" i="1" dirty="0" err="1"/>
              <a:t>Oncol</a:t>
            </a:r>
            <a:r>
              <a:rPr lang="en-IN" sz="900" i="1" dirty="0"/>
              <a:t>. 2016, 2, 207–215</a:t>
            </a:r>
            <a:r>
              <a:rPr lang="en-IN" sz="900" i="1" dirty="0" smtClean="0"/>
              <a:t>.</a:t>
            </a:r>
            <a:endParaRPr lang="en-IN" sz="900" i="1" dirty="0"/>
          </a:p>
        </p:txBody>
      </p:sp>
    </p:spTree>
    <p:extLst>
      <p:ext uri="{BB962C8B-B14F-4D97-AF65-F5344CB8AC3E}">
        <p14:creationId xmlns:p14="http://schemas.microsoft.com/office/powerpoint/2010/main" val="426362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Ionizing radiation for radiotherapy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4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3398584"/>
          </a:xfrm>
        </p:spPr>
        <p:txBody>
          <a:bodyPr/>
          <a:lstStyle/>
          <a:p>
            <a:r>
              <a:rPr lang="en-IN" dirty="0" smtClean="0"/>
              <a:t>Photons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Linear accelerators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 smtClean="0"/>
          </a:p>
          <a:p>
            <a:r>
              <a:rPr lang="en-IN" dirty="0" smtClean="0"/>
              <a:t>Electrons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Linear accelerators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 smtClean="0"/>
          </a:p>
          <a:p>
            <a:r>
              <a:rPr lang="en-IN" dirty="0" smtClean="0"/>
              <a:t>Protons and heavy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Cyclotrons or synchrotrons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357" y="1573338"/>
            <a:ext cx="3828831" cy="3828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702545" y="3366654"/>
            <a:ext cx="16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IN" sz="1800" dirty="0" smtClean="0"/>
              <a:t>Relative Dose</a:t>
            </a:r>
            <a:endParaRPr lang="en-IN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7257985" y="1669400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1000" dirty="0" smtClean="0"/>
              <a:t>100%</a:t>
            </a:r>
            <a:endParaRPr lang="en-IN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8825345" y="1625477"/>
            <a:ext cx="838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200" dirty="0" smtClean="0">
                <a:solidFill>
                  <a:srgbClr val="118A11"/>
                </a:solidFill>
              </a:rPr>
              <a:t>X-rays</a:t>
            </a:r>
            <a:br>
              <a:rPr lang="en-IN" sz="1200" dirty="0" smtClean="0">
                <a:solidFill>
                  <a:srgbClr val="118A11"/>
                </a:solidFill>
              </a:rPr>
            </a:br>
            <a:r>
              <a:rPr lang="en-IN" sz="1200" dirty="0" smtClean="0">
                <a:solidFill>
                  <a:srgbClr val="118A11"/>
                </a:solidFill>
              </a:rPr>
              <a:t>(</a:t>
            </a:r>
            <a:r>
              <a:rPr lang="en-IN" sz="1100" dirty="0" smtClean="0">
                <a:solidFill>
                  <a:srgbClr val="118A11"/>
                </a:solidFill>
              </a:rPr>
              <a:t>20</a:t>
            </a:r>
            <a:r>
              <a:rPr lang="en-IN" sz="1200" dirty="0" smtClean="0">
                <a:solidFill>
                  <a:srgbClr val="118A11"/>
                </a:solidFill>
              </a:rPr>
              <a:t> MeV)</a:t>
            </a:r>
            <a:endParaRPr lang="en-IN" sz="1200" dirty="0">
              <a:solidFill>
                <a:srgbClr val="118A1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66286" y="2530005"/>
            <a:ext cx="8007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200" dirty="0" smtClean="0">
                <a:solidFill>
                  <a:srgbClr val="282895"/>
                </a:solidFill>
              </a:rPr>
              <a:t>X-rays</a:t>
            </a:r>
            <a:br>
              <a:rPr lang="en-IN" sz="1200" dirty="0" smtClean="0">
                <a:solidFill>
                  <a:srgbClr val="282895"/>
                </a:solidFill>
              </a:rPr>
            </a:br>
            <a:r>
              <a:rPr lang="en-IN" sz="1200" dirty="0" smtClean="0">
                <a:solidFill>
                  <a:srgbClr val="282895"/>
                </a:solidFill>
              </a:rPr>
              <a:t>(</a:t>
            </a:r>
            <a:r>
              <a:rPr lang="en-IN" sz="1100" dirty="0">
                <a:solidFill>
                  <a:srgbClr val="282895"/>
                </a:solidFill>
              </a:rPr>
              <a:t>4</a:t>
            </a:r>
            <a:r>
              <a:rPr lang="en-IN" sz="1200" dirty="0" smtClean="0">
                <a:solidFill>
                  <a:srgbClr val="282895"/>
                </a:solidFill>
              </a:rPr>
              <a:t> MeV)</a:t>
            </a:r>
            <a:endParaRPr lang="en-IN" sz="1200" dirty="0">
              <a:solidFill>
                <a:srgbClr val="28289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6989" y="4361799"/>
            <a:ext cx="82846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200" dirty="0" smtClean="0">
                <a:solidFill>
                  <a:srgbClr val="A74DA7"/>
                </a:solidFill>
              </a:rPr>
              <a:t>Electrons</a:t>
            </a:r>
            <a:br>
              <a:rPr lang="en-IN" sz="1200" dirty="0" smtClean="0">
                <a:solidFill>
                  <a:srgbClr val="A74DA7"/>
                </a:solidFill>
              </a:rPr>
            </a:br>
            <a:r>
              <a:rPr lang="en-IN" sz="1200" dirty="0" smtClean="0">
                <a:solidFill>
                  <a:srgbClr val="A74DA7"/>
                </a:solidFill>
              </a:rPr>
              <a:t>4 MeV</a:t>
            </a:r>
            <a:endParaRPr lang="en-IN" sz="1200" dirty="0">
              <a:solidFill>
                <a:srgbClr val="A74DA7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11144" y="4627266"/>
            <a:ext cx="82846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200" dirty="0" smtClean="0">
                <a:solidFill>
                  <a:srgbClr val="FE3535"/>
                </a:solidFill>
              </a:rPr>
              <a:t>Protons</a:t>
            </a:r>
            <a:br>
              <a:rPr lang="en-IN" sz="1200" dirty="0" smtClean="0">
                <a:solidFill>
                  <a:srgbClr val="FE3535"/>
                </a:solidFill>
              </a:rPr>
            </a:br>
            <a:r>
              <a:rPr lang="en-IN" sz="1200" dirty="0" smtClean="0">
                <a:solidFill>
                  <a:srgbClr val="FE3535"/>
                </a:solidFill>
              </a:rPr>
              <a:t>150 MeV</a:t>
            </a:r>
            <a:endParaRPr lang="en-IN" sz="1200" dirty="0">
              <a:solidFill>
                <a:srgbClr val="FE353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97690" y="5582516"/>
            <a:ext cx="4012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dirty="0" smtClean="0"/>
              <a:t>Dose: amount of energy absorbed per unit mass</a:t>
            </a:r>
            <a:br>
              <a:rPr lang="en-IN" sz="1400" dirty="0" smtClean="0"/>
            </a:br>
            <a:r>
              <a:rPr lang="en-IN" sz="1400" dirty="0" smtClean="0"/>
              <a:t>(Gray = Joule/Kg)</a:t>
            </a:r>
            <a:endParaRPr lang="en-IN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207599" y="1179011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1800" dirty="0" smtClean="0">
                <a:solidFill>
                  <a:schemeClr val="bg2">
                    <a:lumMod val="50000"/>
                  </a:schemeClr>
                </a:solidFill>
              </a:rPr>
              <a:t>Dose-depth curve for various particles</a:t>
            </a:r>
            <a:endParaRPr lang="en-IN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91827" y="1674911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1400" dirty="0" smtClean="0">
                <a:solidFill>
                  <a:srgbClr val="FF0000"/>
                </a:solidFill>
              </a:rPr>
              <a:t>Bragg peak</a:t>
            </a:r>
            <a:endParaRPr lang="en-IN" sz="18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0203874" y="1828800"/>
            <a:ext cx="360217" cy="2770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37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Therapeutic index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5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4773320"/>
          </a:xfrm>
        </p:spPr>
        <p:txBody>
          <a:bodyPr/>
          <a:lstStyle/>
          <a:p>
            <a:r>
              <a:rPr lang="en-IN" dirty="0"/>
              <a:t>Tumour control probability (TCP)</a:t>
            </a:r>
          </a:p>
          <a:p>
            <a:r>
              <a:rPr lang="en-IN" dirty="0"/>
              <a:t>Normal tissue complication probability (NTCP)</a:t>
            </a:r>
          </a:p>
          <a:p>
            <a:endParaRPr lang="en-IN" dirty="0"/>
          </a:p>
          <a:p>
            <a:r>
              <a:rPr lang="en-IN" dirty="0" smtClean="0"/>
              <a:t>Radiotherapy </a:t>
            </a:r>
            <a:r>
              <a:rPr lang="en-IN" dirty="0"/>
              <a:t>is only curative in the therapeutic </a:t>
            </a:r>
            <a:br>
              <a:rPr lang="en-IN" dirty="0"/>
            </a:br>
            <a:r>
              <a:rPr lang="en-IN" dirty="0"/>
              <a:t>window</a:t>
            </a:r>
          </a:p>
          <a:p>
            <a:endParaRPr lang="en-IN" dirty="0"/>
          </a:p>
          <a:p>
            <a:r>
              <a:rPr lang="en-IN" dirty="0" smtClean="0"/>
              <a:t>Goal of radiotherapy research is to </a:t>
            </a:r>
            <a:r>
              <a:rPr lang="en-IN" i="1" dirty="0" smtClean="0"/>
              <a:t>increase the </a:t>
            </a:r>
            <a:br>
              <a:rPr lang="en-IN" i="1" dirty="0" smtClean="0"/>
            </a:br>
            <a:r>
              <a:rPr lang="en-IN" i="1" dirty="0" smtClean="0"/>
              <a:t>therapeutic index or widen the therapeutic window</a:t>
            </a:r>
          </a:p>
          <a:p>
            <a:endParaRPr lang="en-IN" dirty="0" smtClean="0"/>
          </a:p>
          <a:p>
            <a:r>
              <a:rPr lang="en-IN" dirty="0" smtClean="0"/>
              <a:t>Some ways to widen the therapeutic window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/>
              <a:t>Increase radio sensitivity of tumours: push the </a:t>
            </a:r>
            <a:br>
              <a:rPr lang="en-IN" dirty="0" smtClean="0"/>
            </a:br>
            <a:r>
              <a:rPr lang="en-IN" dirty="0" smtClean="0"/>
              <a:t>TCP curve to the left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u="sng" dirty="0" smtClean="0"/>
              <a:t>Decrease the damage by radiation on </a:t>
            </a:r>
            <a:br>
              <a:rPr lang="en-IN" u="sng" dirty="0" smtClean="0"/>
            </a:br>
            <a:r>
              <a:rPr lang="en-IN" u="sng" dirty="0" smtClean="0"/>
              <a:t>surrounding healthy tissues: push the NTCP curve to the right</a:t>
            </a:r>
            <a:endParaRPr lang="en-IN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30" y="1067647"/>
            <a:ext cx="4913905" cy="36186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68790" y="1203960"/>
            <a:ext cx="76962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000" dirty="0" smtClean="0"/>
              <a:t>TCP</a:t>
            </a:r>
            <a:endParaRPr lang="en-IN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0387568" y="1327070"/>
            <a:ext cx="76962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000" dirty="0" smtClean="0"/>
              <a:t>NTCP</a:t>
            </a:r>
            <a:endParaRPr lang="en-IN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9776063" y="4080251"/>
            <a:ext cx="122301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000" dirty="0" smtClean="0"/>
              <a:t>Radiation Dose</a:t>
            </a:r>
            <a:endParaRPr lang="en-IN" sz="18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6014086" y="2410539"/>
            <a:ext cx="13716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000" dirty="0" smtClean="0"/>
              <a:t>Probability</a:t>
            </a:r>
            <a:endParaRPr lang="en-IN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7635277" y="1134783"/>
            <a:ext cx="144142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N" sz="1050" dirty="0" smtClean="0"/>
              <a:t>Therapeutic window</a:t>
            </a:r>
            <a:endParaRPr lang="en-IN" sz="1050" dirty="0"/>
          </a:p>
        </p:txBody>
      </p:sp>
      <p:sp>
        <p:nvSpPr>
          <p:cNvPr id="5" name="TextBox 4"/>
          <p:cNvSpPr txBox="1"/>
          <p:nvPr/>
        </p:nvSpPr>
        <p:spPr>
          <a:xfrm>
            <a:off x="7883236" y="4606636"/>
            <a:ext cx="2163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1800" b="1" dirty="0" smtClean="0">
                <a:solidFill>
                  <a:schemeClr val="bg2">
                    <a:lumMod val="50000"/>
                  </a:schemeClr>
                </a:solidFill>
              </a:rPr>
              <a:t>Typical TCP curve</a:t>
            </a:r>
            <a:endParaRPr lang="en-IN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45927" y="4142509"/>
            <a:ext cx="637309" cy="183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942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404" y="1452129"/>
            <a:ext cx="4282531" cy="361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57" y="2335929"/>
            <a:ext cx="6759312" cy="18504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627569"/>
          </a:xfrm>
        </p:spPr>
        <p:txBody>
          <a:bodyPr/>
          <a:lstStyle/>
          <a:p>
            <a:r>
              <a:rPr lang="en-GB" dirty="0"/>
              <a:t>FLASH effect - high dose </a:t>
            </a:r>
            <a:r>
              <a:rPr lang="en-GB" dirty="0" smtClean="0"/>
              <a:t>rate (HDR) </a:t>
            </a:r>
            <a:r>
              <a:rPr lang="en-GB" dirty="0"/>
              <a:t>(&gt;40Gy/s) deposition of energy </a:t>
            </a:r>
            <a:r>
              <a:rPr lang="en-GB" u="sng" dirty="0"/>
              <a:t>spares surrounding healthy tissues</a:t>
            </a:r>
            <a:r>
              <a:rPr lang="en-GB" dirty="0"/>
              <a:t> with unchanged effectiveness on the </a:t>
            </a:r>
            <a:r>
              <a:rPr lang="en-GB" dirty="0" smtClean="0"/>
              <a:t>tumour</a:t>
            </a:r>
            <a:endParaRPr lang="en-IN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81097" y="4149436"/>
            <a:ext cx="6177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Favaudon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Vincent, et al. "Ultrahigh dose-rate FLASH irradiation increases the differential response between normal and tumor tissue in mice." Science translational medicine 6.245 (2014): 245ra93-245ra93.</a:t>
            </a:r>
            <a:endParaRPr lang="fr-FR" sz="10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Flash radiotherapy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6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9" name="Image 14"/>
          <p:cNvPicPr>
            <a:picLocks noChangeAspect="1"/>
          </p:cNvPicPr>
          <p:nvPr/>
        </p:nvPicPr>
        <p:blipFill rotWithShape="1">
          <a:blip r:embed="rId5"/>
          <a:srcRect b="54344"/>
          <a:stretch/>
        </p:blipFill>
        <p:spPr>
          <a:xfrm>
            <a:off x="5627532" y="1970956"/>
            <a:ext cx="3881919" cy="2254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Image 15"/>
          <p:cNvPicPr>
            <a:picLocks noChangeAspect="1"/>
          </p:cNvPicPr>
          <p:nvPr/>
        </p:nvPicPr>
        <p:blipFill rotWithShape="1">
          <a:blip r:embed="rId6"/>
          <a:srcRect t="4116" b="58257"/>
          <a:stretch/>
        </p:blipFill>
        <p:spPr>
          <a:xfrm>
            <a:off x="6436644" y="3458089"/>
            <a:ext cx="3960515" cy="231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357" y="1916145"/>
            <a:ext cx="3881919" cy="249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age 9"/>
          <p:cNvPicPr>
            <a:picLocks noChangeAspect="1"/>
          </p:cNvPicPr>
          <p:nvPr/>
        </p:nvPicPr>
        <p:blipFill rotWithShape="1">
          <a:blip r:embed="rId8"/>
          <a:srcRect l="2153" t="2758" r="2871"/>
          <a:stretch/>
        </p:blipFill>
        <p:spPr>
          <a:xfrm>
            <a:off x="2027724" y="3392260"/>
            <a:ext cx="3864141" cy="2574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/>
          <p:cNvSpPr/>
          <p:nvPr/>
        </p:nvSpPr>
        <p:spPr>
          <a:xfrm>
            <a:off x="881097" y="5683353"/>
            <a:ext cx="1056583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IN" sz="1800" b="1" dirty="0">
                <a:solidFill>
                  <a:schemeClr val="bg2">
                    <a:lumMod val="50000"/>
                  </a:schemeClr>
                </a:solidFill>
              </a:rPr>
              <a:t>Underlying biological process not fully </a:t>
            </a:r>
            <a:r>
              <a:rPr lang="en-IN" sz="1800" b="1" dirty="0" smtClean="0">
                <a:solidFill>
                  <a:schemeClr val="bg2">
                    <a:lumMod val="50000"/>
                  </a:schemeClr>
                </a:solidFill>
              </a:rPr>
              <a:t>understood!</a:t>
            </a:r>
            <a:endParaRPr lang="en-IN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Very high energy electrons (VHEE)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7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4652261"/>
          </a:xfrm>
        </p:spPr>
        <p:txBody>
          <a:bodyPr/>
          <a:lstStyle/>
          <a:p>
            <a:r>
              <a:rPr lang="en-GB" dirty="0" smtClean="0"/>
              <a:t>VHEE: electron energy typically ranging </a:t>
            </a:r>
            <a:br>
              <a:rPr lang="en-GB" dirty="0" smtClean="0"/>
            </a:br>
            <a:r>
              <a:rPr lang="en-GB" dirty="0" smtClean="0"/>
              <a:t>from 50-250MeV</a:t>
            </a:r>
          </a:p>
          <a:p>
            <a:endParaRPr lang="en-GB" dirty="0" smtClean="0"/>
          </a:p>
          <a:p>
            <a:r>
              <a:rPr lang="en-GB" dirty="0" smtClean="0"/>
              <a:t>Some advantages of VHEE: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Deep penetration in tissues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Easy </a:t>
            </a:r>
            <a:r>
              <a:rPr lang="en-GB" dirty="0"/>
              <a:t>to </a:t>
            </a:r>
            <a:r>
              <a:rPr lang="en-GB" dirty="0" smtClean="0"/>
              <a:t>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Reduced scattering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Reduced susceptibility to tissue</a:t>
            </a:r>
            <a:br>
              <a:rPr lang="en-GB" dirty="0" smtClean="0"/>
            </a:br>
            <a:r>
              <a:rPr lang="en-GB" dirty="0" smtClean="0"/>
              <a:t>inhomogeneities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VHEE are a good candidate for conventional radiotherapy and Flash radiotherapy</a:t>
            </a:r>
            <a:endParaRPr lang="en-IN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5705307" y="1713978"/>
            <a:ext cx="5653943" cy="3238457"/>
            <a:chOff x="3311928" y="2973106"/>
            <a:chExt cx="5653943" cy="3238457"/>
          </a:xfrm>
        </p:grpSpPr>
        <p:pic>
          <p:nvPicPr>
            <p:cNvPr id="6" name="Imag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1928" y="2973106"/>
              <a:ext cx="5653942" cy="28575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311928" y="5811453"/>
              <a:ext cx="56539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err="1"/>
                <a:t>Kokurewicz</a:t>
              </a:r>
              <a:r>
                <a:rPr lang="en-US" sz="1000" i="1" dirty="0"/>
                <a:t>, K., Brunetti, E., </a:t>
              </a:r>
              <a:r>
                <a:rPr lang="en-US" sz="1000" i="1" dirty="0" err="1"/>
                <a:t>Curcio</a:t>
              </a:r>
              <a:r>
                <a:rPr lang="en-US" sz="1000" i="1" dirty="0"/>
                <a:t>, A. et al. An experimental study of focused very high energy electron beams for radiotherapy. </a:t>
              </a:r>
              <a:r>
                <a:rPr lang="en-US" sz="1000" i="1" dirty="0" err="1"/>
                <a:t>Commun</a:t>
              </a:r>
              <a:r>
                <a:rPr lang="en-US" sz="1000" i="1" dirty="0"/>
                <a:t> </a:t>
              </a:r>
              <a:r>
                <a:rPr lang="en-US" sz="1000" i="1" dirty="0" err="1"/>
                <a:t>Phys</a:t>
              </a:r>
              <a:r>
                <a:rPr lang="en-US" sz="1000" i="1" dirty="0"/>
                <a:t> </a:t>
              </a:r>
              <a:r>
                <a:rPr lang="en-US" sz="1000" b="1" i="1" dirty="0"/>
                <a:t>4</a:t>
              </a:r>
              <a:r>
                <a:rPr lang="en-US" sz="1000" i="1" dirty="0"/>
                <a:t>, 33 (2021).</a:t>
              </a:r>
              <a:endParaRPr lang="fr-FR" sz="1000" i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503245" y="1017884"/>
            <a:ext cx="6058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1800" dirty="0" smtClean="0">
                <a:solidFill>
                  <a:schemeClr val="bg2">
                    <a:lumMod val="50000"/>
                  </a:schemeClr>
                </a:solidFill>
              </a:rPr>
              <a:t>Comparison of dose-deposition between focussed VHEE </a:t>
            </a:r>
            <a:br>
              <a:rPr lang="en-IN" sz="1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IN" sz="1800" dirty="0" smtClean="0">
                <a:solidFill>
                  <a:schemeClr val="bg2">
                    <a:lumMod val="50000"/>
                  </a:schemeClr>
                </a:solidFill>
              </a:rPr>
              <a:t>and other particles</a:t>
            </a:r>
            <a:endParaRPr lang="en-IN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52655" y="3142728"/>
            <a:ext cx="2459181" cy="750399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92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LPA as a source for HDR and VHEE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8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881100" y="1067647"/>
                <a:ext cx="10565835" cy="5022170"/>
              </a:xfrm>
            </p:spPr>
            <p:txBody>
              <a:bodyPr/>
              <a:lstStyle/>
              <a:p>
                <a:r>
                  <a:rPr lang="en-GB" dirty="0"/>
                  <a:t>Characteristics of electrons from LWFA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Energy: up to GeV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Bunch </a:t>
                </a:r>
                <a:r>
                  <a:rPr lang="en-GB" dirty="0" smtClean="0"/>
                  <a:t>length: </a:t>
                </a:r>
                <a:r>
                  <a:rPr lang="en-GB" dirty="0"/>
                  <a:t>fs to </a:t>
                </a:r>
                <a:r>
                  <a:rPr lang="en-GB" dirty="0" err="1" smtClean="0"/>
                  <a:t>ps</a:t>
                </a:r>
                <a:r>
                  <a:rPr lang="en-GB" dirty="0" smtClean="0"/>
                  <a:t> → corresponding peak dose-rates of 10</a:t>
                </a:r>
                <a:r>
                  <a:rPr lang="en-GB" baseline="30000" dirty="0" smtClean="0"/>
                  <a:t>10 </a:t>
                </a:r>
                <a:r>
                  <a:rPr lang="en-GB" dirty="0" smtClean="0"/>
                  <a:t>– 10</a:t>
                </a:r>
                <a:r>
                  <a:rPr lang="en-GB" baseline="30000" dirty="0" smtClean="0"/>
                  <a:t>12</a:t>
                </a:r>
                <a:r>
                  <a:rPr lang="en-GB" dirty="0" smtClean="0"/>
                  <a:t> Gy/s</a:t>
                </a: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Charge: 10s of </a:t>
                </a:r>
                <a:r>
                  <a:rPr lang="en-GB" dirty="0" err="1"/>
                  <a:t>pC</a:t>
                </a:r>
                <a:r>
                  <a:rPr lang="en-GB" dirty="0"/>
                  <a:t> to </a:t>
                </a:r>
                <a:r>
                  <a:rPr lang="en-GB" dirty="0" err="1" smtClean="0"/>
                  <a:t>nC</a:t>
                </a:r>
                <a:endParaRPr lang="en-GB" dirty="0" smtClean="0"/>
              </a:p>
              <a:p>
                <a:r>
                  <a:rPr lang="en-GB" dirty="0" smtClean="0"/>
                  <a:t>Dose-rate: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𝑡𝑜𝑡𝑎𝑙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𝑑𝑜𝑠𝑒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𝑑𝑒𝑙𝑖𝑣𝑒𝑟𝑒𝑑</m:t>
                        </m:r>
                      </m:num>
                      <m:den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𝑡𝑜𝑡𝑎𝑙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𝑖𝑟𝑟𝑎𝑑𝑖𝑎𝑡𝑖𝑜𝑛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𝑡𝑖𝑚𝑒</m:t>
                        </m:r>
                        <m:r>
                          <m:rPr>
                            <m:nor/>
                          </m:rPr>
                          <a:rPr lang="en-GB" dirty="0"/>
                          <m:t> </m:t>
                        </m:r>
                      </m:den>
                    </m:f>
                  </m:oMath>
                </a14:m>
                <a:endParaRPr lang="en-GB" dirty="0" smtClean="0"/>
              </a:p>
              <a:p>
                <a:r>
                  <a:rPr lang="en-IN" dirty="0" smtClean="0"/>
                  <a:t>State of the art laser wakefield acceleration experiments (2020)</a:t>
                </a:r>
              </a:p>
              <a:p>
                <a:endParaRPr lang="en-IN" dirty="0"/>
              </a:p>
              <a:p>
                <a:endParaRPr lang="en-IN" dirty="0" smtClean="0"/>
              </a:p>
              <a:p>
                <a:endParaRPr lang="en-IN" dirty="0"/>
              </a:p>
              <a:p>
                <a:endParaRPr lang="en-IN" dirty="0" smtClean="0"/>
              </a:p>
              <a:p>
                <a:endParaRPr lang="en-IN" dirty="0"/>
              </a:p>
              <a:p>
                <a:endParaRPr lang="en-IN" dirty="0" smtClean="0"/>
              </a:p>
              <a:p>
                <a:r>
                  <a:rPr lang="en-GB" dirty="0"/>
                  <a:t>LPAs are much more compact than conv. </a:t>
                </a:r>
                <a:r>
                  <a:rPr lang="en-GB" dirty="0" smtClean="0"/>
                  <a:t>Accelerators</a:t>
                </a:r>
                <a:r>
                  <a:rPr lang="en-IN" dirty="0" smtClean="0"/>
                  <a:t> !</a:t>
                </a:r>
                <a:endParaRPr lang="en-GB" dirty="0"/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881100" y="1067647"/>
                <a:ext cx="10565835" cy="5022170"/>
              </a:xfrm>
              <a:blipFill>
                <a:blip r:embed="rId3"/>
                <a:stretch>
                  <a:fillRect l="-173" t="-728" b="-60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781389"/>
              </p:ext>
            </p:extLst>
          </p:nvPr>
        </p:nvGraphicFramePr>
        <p:xfrm>
          <a:off x="881099" y="3521568"/>
          <a:ext cx="10276088" cy="193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9022">
                  <a:extLst>
                    <a:ext uri="{9D8B030D-6E8A-4147-A177-3AD203B41FA5}">
                      <a16:colId xmlns:a16="http://schemas.microsoft.com/office/drawing/2014/main" val="879406965"/>
                    </a:ext>
                  </a:extLst>
                </a:gridCol>
                <a:gridCol w="2569022">
                  <a:extLst>
                    <a:ext uri="{9D8B030D-6E8A-4147-A177-3AD203B41FA5}">
                      <a16:colId xmlns:a16="http://schemas.microsoft.com/office/drawing/2014/main" val="348300686"/>
                    </a:ext>
                  </a:extLst>
                </a:gridCol>
                <a:gridCol w="2569022">
                  <a:extLst>
                    <a:ext uri="{9D8B030D-6E8A-4147-A177-3AD203B41FA5}">
                      <a16:colId xmlns:a16="http://schemas.microsoft.com/office/drawing/2014/main" val="2945460922"/>
                    </a:ext>
                  </a:extLst>
                </a:gridCol>
                <a:gridCol w="2569022">
                  <a:extLst>
                    <a:ext uri="{9D8B030D-6E8A-4147-A177-3AD203B41FA5}">
                      <a16:colId xmlns:a16="http://schemas.microsoft.com/office/drawing/2014/main" val="27788963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Property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Value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Laser driver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Reference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595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Energy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7.8GeV</a:t>
                      </a:r>
                      <a:r>
                        <a:rPr lang="en-IN" sz="1600" baseline="0" dirty="0" smtClean="0"/>
                        <a:t> (±5%, 5pc)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31J, 30fs, 60</a:t>
                      </a:r>
                      <a:r>
                        <a:rPr lang="el-GR" sz="1600" dirty="0" smtClean="0"/>
                        <a:t>μ</a:t>
                      </a:r>
                      <a:r>
                        <a:rPr lang="en-IN" sz="1600" dirty="0" smtClean="0"/>
                        <a:t>m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err="1" smtClean="0"/>
                        <a:t>Gonsalvez</a:t>
                      </a:r>
                      <a:r>
                        <a:rPr lang="en-IN" sz="1600" dirty="0" smtClean="0"/>
                        <a:t> (2019) -LBNL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37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Bunch length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5-10</a:t>
                      </a:r>
                      <a:r>
                        <a:rPr lang="el-GR" sz="1600" dirty="0" smtClean="0"/>
                        <a:t>μ</a:t>
                      </a:r>
                      <a:r>
                        <a:rPr lang="en-IN" sz="1600" dirty="0" smtClean="0"/>
                        <a:t>m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1.1J, 35fs,</a:t>
                      </a:r>
                      <a:r>
                        <a:rPr lang="en-IN" sz="1600" baseline="0" dirty="0" smtClean="0"/>
                        <a:t> 20</a:t>
                      </a:r>
                      <a:r>
                        <a:rPr lang="el-GR" sz="1600" baseline="0" dirty="0" smtClean="0"/>
                        <a:t>μ</a:t>
                      </a:r>
                      <a:r>
                        <a:rPr lang="en-IN" sz="1600" baseline="0" dirty="0" smtClean="0"/>
                        <a:t>m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err="1" smtClean="0"/>
                        <a:t>Lundh</a:t>
                      </a:r>
                      <a:r>
                        <a:rPr lang="en-IN" sz="1600" baseline="0" dirty="0" smtClean="0"/>
                        <a:t> (2011) - LOA</a:t>
                      </a:r>
                      <a:br>
                        <a:rPr lang="en-IN" sz="1600" baseline="0" dirty="0" smtClean="0"/>
                      </a:br>
                      <a:r>
                        <a:rPr lang="en-IN" sz="1600" baseline="0" dirty="0" err="1" smtClean="0"/>
                        <a:t>Kaluza</a:t>
                      </a:r>
                      <a:r>
                        <a:rPr lang="en-IN" sz="1600" baseline="0" dirty="0" smtClean="0"/>
                        <a:t> (2014) - Jena</a:t>
                      </a:r>
                      <a:br>
                        <a:rPr lang="en-IN" sz="1600" baseline="0" dirty="0" smtClean="0"/>
                      </a:br>
                      <a:r>
                        <a:rPr lang="en-IN" sz="1600" baseline="0" dirty="0" err="1" smtClean="0"/>
                        <a:t>Heigholt</a:t>
                      </a:r>
                      <a:r>
                        <a:rPr lang="en-IN" sz="1600" baseline="0" dirty="0" smtClean="0"/>
                        <a:t> (2015) - </a:t>
                      </a:r>
                      <a:r>
                        <a:rPr lang="en-IN" sz="1600" baseline="0" dirty="0" err="1" smtClean="0"/>
                        <a:t>UMu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988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Charge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&gt;1nC (@330 MeV)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10J, 40fs, &gt;25</a:t>
                      </a:r>
                      <a:r>
                        <a:rPr lang="el-GR" sz="1600" dirty="0" smtClean="0"/>
                        <a:t>μ</a:t>
                      </a:r>
                      <a:r>
                        <a:rPr lang="en-IN" sz="1600" dirty="0" smtClean="0"/>
                        <a:t>m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err="1" smtClean="0"/>
                        <a:t>Götzfried</a:t>
                      </a:r>
                      <a:r>
                        <a:rPr lang="en-IN" sz="1600" dirty="0" smtClean="0"/>
                        <a:t> (2020) - LMU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598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215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9459" y="251307"/>
            <a:ext cx="6623222" cy="397018"/>
          </a:xfrm>
        </p:spPr>
        <p:txBody>
          <a:bodyPr/>
          <a:lstStyle/>
          <a:p>
            <a:r>
              <a:rPr lang="en-IN" dirty="0" smtClean="0"/>
              <a:t>UHDR Dosimetry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9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4269079"/>
          </a:xfrm>
        </p:spPr>
        <p:txBody>
          <a:bodyPr/>
          <a:lstStyle/>
          <a:p>
            <a:r>
              <a:rPr lang="en-IN" dirty="0" smtClean="0"/>
              <a:t>Types of dosimeter:</a:t>
            </a:r>
            <a:endParaRPr lang="en-IN" dirty="0"/>
          </a:p>
          <a:p>
            <a:pPr marL="342900" indent="-342900">
              <a:buFont typeface="+mj-lt"/>
              <a:buAutoNum type="arabicPeriod"/>
            </a:pPr>
            <a:r>
              <a:rPr lang="en-IN" dirty="0" smtClean="0"/>
              <a:t>Ionization chamber dosimeters</a:t>
            </a:r>
          </a:p>
          <a:p>
            <a:pPr lvl="1" indent="0">
              <a:buNone/>
            </a:pPr>
            <a:r>
              <a:rPr lang="en-IN" dirty="0" smtClean="0"/>
              <a:t>Collection of electron-ion pairs created by </a:t>
            </a:r>
            <a:br>
              <a:rPr lang="en-IN" dirty="0" smtClean="0"/>
            </a:br>
            <a:r>
              <a:rPr lang="en-IN" dirty="0" smtClean="0"/>
              <a:t>ionisation of gas on electrodes connected to </a:t>
            </a:r>
            <a:br>
              <a:rPr lang="en-IN" dirty="0" smtClean="0"/>
            </a:br>
            <a:r>
              <a:rPr lang="en-IN" dirty="0" smtClean="0"/>
              <a:t>high voltage.</a:t>
            </a:r>
          </a:p>
          <a:p>
            <a:pPr lvl="1" indent="0">
              <a:buNone/>
            </a:pPr>
            <a:r>
              <a:rPr lang="en-IN" dirty="0" smtClean="0"/>
              <a:t>The measurement of the signal proportional </a:t>
            </a:r>
            <a:br>
              <a:rPr lang="en-IN" dirty="0" smtClean="0"/>
            </a:br>
            <a:r>
              <a:rPr lang="en-IN" dirty="0" smtClean="0"/>
              <a:t>to the charge on the electrometer gives the </a:t>
            </a:r>
            <a:br>
              <a:rPr lang="en-IN" dirty="0" smtClean="0"/>
            </a:br>
            <a:r>
              <a:rPr lang="en-IN" dirty="0" smtClean="0"/>
              <a:t>radiation dose.</a:t>
            </a:r>
            <a:endParaRPr lang="en-IN" dirty="0"/>
          </a:p>
          <a:p>
            <a:pPr marL="342900" indent="-342900">
              <a:buFont typeface="+mj-lt"/>
              <a:buAutoNum type="arabicPeriod"/>
            </a:pPr>
            <a:r>
              <a:rPr lang="en-IN" dirty="0" smtClean="0"/>
              <a:t>Relative dosimeters (</a:t>
            </a:r>
            <a:r>
              <a:rPr lang="en-IN" dirty="0" err="1" smtClean="0"/>
              <a:t>Radiochromic</a:t>
            </a:r>
            <a:r>
              <a:rPr lang="en-IN" dirty="0" smtClean="0"/>
              <a:t> films)</a:t>
            </a:r>
          </a:p>
          <a:p>
            <a:pPr lvl="1" indent="0">
              <a:buNone/>
            </a:pPr>
            <a:r>
              <a:rPr lang="en-IN" dirty="0" smtClean="0"/>
              <a:t>It consists of a micro meter thick sensitive layer. Interaction of ionising radiation causes polymerisation of the dye molecule, resulting in a blackening at the macroscopic level. </a:t>
            </a:r>
          </a:p>
          <a:p>
            <a:pPr lvl="1" indent="0">
              <a:buNone/>
            </a:pPr>
            <a:r>
              <a:rPr lang="en-IN" dirty="0" smtClean="0"/>
              <a:t>The sensitivity of the dose measured is dependent on the thickness of the active material</a:t>
            </a:r>
            <a:endParaRPr lang="en-IN" dirty="0"/>
          </a:p>
          <a:p>
            <a:pPr marL="342900" indent="-342900">
              <a:buFont typeface="+mj-lt"/>
              <a:buAutoNum type="arabicPeriod"/>
            </a:pPr>
            <a:r>
              <a:rPr lang="en-IN" u="sng" dirty="0" smtClean="0"/>
              <a:t>Chemical dosimeters</a:t>
            </a:r>
            <a:endParaRPr lang="en-IN" u="sng" dirty="0"/>
          </a:p>
          <a:p>
            <a:pPr lvl="1" indent="0">
              <a:buNone/>
            </a:pPr>
            <a:r>
              <a:rPr lang="en-IN" dirty="0" smtClean="0"/>
              <a:t>In this kind of dosimeters the ionizing radiation typically produces reaction products that are relatively stable and can be measured directly by colour changes or simple analytical procedures.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FF40CD-095C-4051-7A42-3EB69FEFC8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1" b="10513"/>
          <a:stretch/>
        </p:blipFill>
        <p:spPr>
          <a:xfrm>
            <a:off x="6354517" y="963168"/>
            <a:ext cx="1508760" cy="1548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A39DCC-3AF3-FB7C-B8FE-16715AC3AE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681" y="963168"/>
            <a:ext cx="1537180" cy="15483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46133" y="2511552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1400" dirty="0" smtClean="0">
                <a:solidFill>
                  <a:schemeClr val="bg2">
                    <a:lumMod val="50000"/>
                  </a:schemeClr>
                </a:solidFill>
              </a:rPr>
              <a:t>Razor Nano Chamber</a:t>
            </a:r>
            <a:endParaRPr lang="en-IN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70209" y="2511551"/>
            <a:ext cx="96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1400" dirty="0" smtClean="0">
                <a:solidFill>
                  <a:schemeClr val="bg2">
                    <a:lumMod val="50000"/>
                  </a:schemeClr>
                </a:solidFill>
              </a:rPr>
              <a:t>EBT3 film</a:t>
            </a:r>
            <a:endParaRPr lang="en-IN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4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plate CEA 2019 Défaut">
  <a:themeElements>
    <a:clrScheme name="cea-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-polic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P CEA 16-9.pptx" id="{78E284C9-E62E-4FC8-9A5E-19EE6A13D71E}" vid="{709D2C56-0C01-4A68-A325-4FFD430A3600}"/>
    </a:ext>
  </a:extLst>
</a:theme>
</file>

<file path=ppt/theme/theme2.xml><?xml version="1.0" encoding="utf-8"?>
<a:theme xmlns:a="http://schemas.openxmlformats.org/drawingml/2006/main" name="2_Template CEA 2019 Défaut">
  <a:themeElements>
    <a:clrScheme name="cea-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-polic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P CEA 16-9.pptx" id="{78E284C9-E62E-4FC8-9A5E-19EE6A13D71E}" vid="{709D2C56-0C01-4A68-A325-4FFD430A3600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2F2A79C4BED747976EC3AD530384C1" ma:contentTypeVersion="0" ma:contentTypeDescription="Crée un document." ma:contentTypeScope="" ma:versionID="9ea4ffbb61354172aceb879db3e2653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7AC35C-3B9B-457D-863A-1C1FD396D7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09A53C-8D88-4760-8267-C28D6D92D7C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CAADB5F-8552-41F6-8E41-B7291DF52D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14313</TotalTime>
  <Words>1555</Words>
  <Application>Microsoft Office PowerPoint</Application>
  <PresentationFormat>Widescreen</PresentationFormat>
  <Paragraphs>253</Paragraphs>
  <Slides>19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Cambria Math</vt:lpstr>
      <vt:lpstr>Poppins</vt:lpstr>
      <vt:lpstr>Wingdings</vt:lpstr>
      <vt:lpstr>Wingdings 3</vt:lpstr>
      <vt:lpstr>1_Template CEA 2019 Défaut</vt:lpstr>
      <vt:lpstr>2_Template CEA 2019 Défaut</vt:lpstr>
      <vt:lpstr>CorelDRAW</vt:lpstr>
      <vt:lpstr>PowerPoint Presentation</vt:lpstr>
      <vt:lpstr>Outline</vt:lpstr>
      <vt:lpstr>Context</vt:lpstr>
      <vt:lpstr>Ionizing radiation for radiotherapy</vt:lpstr>
      <vt:lpstr>Therapeutic index</vt:lpstr>
      <vt:lpstr>Flash radiotherapy</vt:lpstr>
      <vt:lpstr>Very high energy electrons (VHEE)</vt:lpstr>
      <vt:lpstr>LPA as a source for HDR and VHEE</vt:lpstr>
      <vt:lpstr>UHDR Dosimetry</vt:lpstr>
      <vt:lpstr>Influence of dose-rate on Fricke solution</vt:lpstr>
      <vt:lpstr>Radical reactions in Fricke dosimeter</vt:lpstr>
      <vt:lpstr>Experiment to study UHDR effect on Fricke dosimeter</vt:lpstr>
      <vt:lpstr>Experiment to study UHDR effect on Fricke dosimeter</vt:lpstr>
      <vt:lpstr>Conclusions</vt:lpstr>
      <vt:lpstr>UHI100 platform @ CEA LIDyL</vt:lpstr>
      <vt:lpstr>Perspectives (1)</vt:lpstr>
      <vt:lpstr>Perspectives (2)</vt:lpstr>
      <vt:lpstr>Perspectives (3)</vt:lpstr>
      <vt:lpstr>Acknowledgements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MONOT Pascal</dc:creator>
  <cp:lastModifiedBy>PANCHAL Abhishek</cp:lastModifiedBy>
  <cp:revision>214</cp:revision>
  <cp:lastPrinted>2018-12-05T09:44:31Z</cp:lastPrinted>
  <dcterms:created xsi:type="dcterms:W3CDTF">2021-03-11T16:14:32Z</dcterms:created>
  <dcterms:modified xsi:type="dcterms:W3CDTF">2023-11-14T13:45:17Z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0x010100362F2A79C4BED747976EC3AD530384C1</vt:lpwstr>
  </property>
  <property fmtid="{D5CDD505-2E9C-101B-9397-08002B2CF9AE}" pid="3" name="I2ICODE">
    <vt:lpwstr>WEB</vt:lpwstr>
  </property>
  <property fmtid="{D5CDD505-2E9C-101B-9397-08002B2CF9AE}" pid="4" name="WebApplicationID">
    <vt:lpwstr>3f72b11a-dedf-47a1-b48a-dfd7b45017bd</vt:lpwstr>
  </property>
  <property fmtid="{D5CDD505-2E9C-101B-9397-08002B2CF9AE}" pid="5" name="I2ISITECODE">
    <vt:lpwstr/>
  </property>
</Properties>
</file>