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80" r:id="rId12"/>
    <p:sldId id="266" r:id="rId13"/>
    <p:sldId id="267" r:id="rId14"/>
    <p:sldId id="268" r:id="rId15"/>
    <p:sldId id="269" r:id="rId16"/>
    <p:sldId id="275" r:id="rId17"/>
    <p:sldId id="270" r:id="rId18"/>
    <p:sldId id="281" r:id="rId19"/>
    <p:sldId id="282" r:id="rId20"/>
    <p:sldId id="271" r:id="rId21"/>
    <p:sldId id="277" r:id="rId22"/>
    <p:sldId id="279" r:id="rId23"/>
    <p:sldId id="273" r:id="rId24"/>
    <p:sldId id="274" r:id="rId25"/>
  </p:sldIdLst>
  <p:sldSz cx="12192000" cy="6858000"/>
  <p:notesSz cx="12192000" cy="6858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7C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0" autoAdjust="0"/>
    <p:restoredTop sz="74895" autoAdjust="0"/>
  </p:normalViewPr>
  <p:slideViewPr>
    <p:cSldViewPr snapToGrid="0">
      <p:cViewPr varScale="1">
        <p:scale>
          <a:sx n="95" d="100"/>
          <a:sy n="95" d="100"/>
        </p:scale>
        <p:origin x="139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4.xml"/><Relationship Id="rId18" Type="http://schemas.openxmlformats.org/officeDocument/2006/relationships/slide" Target="slides/slide21.xml"/><Relationship Id="rId3" Type="http://schemas.openxmlformats.org/officeDocument/2006/relationships/slide" Target="slides/slide3.xml"/><Relationship Id="rId21" Type="http://schemas.openxmlformats.org/officeDocument/2006/relationships/slide" Target="slides/slide24.xml"/><Relationship Id="rId7" Type="http://schemas.openxmlformats.org/officeDocument/2006/relationships/slide" Target="slides/slide7.xml"/><Relationship Id="rId12" Type="http://schemas.openxmlformats.org/officeDocument/2006/relationships/slide" Target="slides/slide13.xml"/><Relationship Id="rId17" Type="http://schemas.openxmlformats.org/officeDocument/2006/relationships/slide" Target="slides/slide20.xml"/><Relationship Id="rId2" Type="http://schemas.openxmlformats.org/officeDocument/2006/relationships/slide" Target="slides/slide2.xml"/><Relationship Id="rId16" Type="http://schemas.openxmlformats.org/officeDocument/2006/relationships/slide" Target="slides/slide17.xml"/><Relationship Id="rId20" Type="http://schemas.openxmlformats.org/officeDocument/2006/relationships/slide" Target="slides/slide23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2.xml"/><Relationship Id="rId5" Type="http://schemas.openxmlformats.org/officeDocument/2006/relationships/slide" Target="slides/slide5.xml"/><Relationship Id="rId15" Type="http://schemas.openxmlformats.org/officeDocument/2006/relationships/slide" Target="slides/slide16.xml"/><Relationship Id="rId10" Type="http://schemas.openxmlformats.org/officeDocument/2006/relationships/slide" Target="slides/slide10.xml"/><Relationship Id="rId19" Type="http://schemas.openxmlformats.org/officeDocument/2006/relationships/slide" Target="slides/slide22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5C2B5AC-F81D-469C-ADE7-402A20B32007}" type="datetimeFigureOut">
              <a:rPr lang="fr-FR"/>
              <a:t>12/11/2023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87C14E6-2559-451E-807A-4A34163A34D7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Bonjour, je vais vous </a:t>
            </a:r>
            <a:r>
              <a:rPr lang="fr-FR" dirty="0" err="1"/>
              <a:t>presenter</a:t>
            </a:r>
            <a:r>
              <a:rPr lang="fr-FR" dirty="0"/>
              <a:t> mes </a:t>
            </a:r>
            <a:r>
              <a:rPr lang="fr-FR" dirty="0" err="1"/>
              <a:t>tavaux</a:t>
            </a:r>
            <a:r>
              <a:rPr lang="fr-FR" dirty="0"/>
              <a:t> effectué dans le cadre ma thèse portant sur …</a:t>
            </a:r>
          </a:p>
          <a:p>
            <a:endParaRPr lang="fr-FR" dirty="0"/>
          </a:p>
          <a:p>
            <a:r>
              <a:rPr lang="fr-FR" dirty="0"/>
              <a:t>Arnaud en collaboration!!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4E6-2559-451E-807A-4A34163A34D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59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Pourquoi un réseau dense ?</a:t>
            </a:r>
          </a:p>
          <a:p>
            <a:endParaRPr lang="fr-FR" dirty="0"/>
          </a:p>
          <a:p>
            <a:r>
              <a:rPr lang="fr-FR" dirty="0"/>
              <a:t>2D et 3D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4E6-2559-451E-807A-4A34163A34D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932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Facteur pas assez important </a:t>
            </a:r>
            <a:endParaRPr dirty="0"/>
          </a:p>
          <a:p>
            <a:pPr>
              <a:defRPr/>
            </a:pPr>
            <a:r>
              <a:rPr lang="fr-FR" dirty="0"/>
              <a:t>Comparer avec le cas de </a:t>
            </a:r>
            <a:r>
              <a:rPr lang="fr-FR" dirty="0" err="1"/>
              <a:t>corisande</a:t>
            </a:r>
            <a:r>
              <a:rPr lang="fr-FR" dirty="0"/>
              <a:t> -&gt; les temp a zéro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Rajouter conclu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Apprentissage POUR CE CAS</a:t>
            </a: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87C14E6-2559-451E-807A-4A34163A34D7}" type="slidenum">
              <a:rPr lang="fr-FR"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Insister sur erreur </a:t>
            </a:r>
            <a:r>
              <a:rPr lang="fr-FR" dirty="0" err="1"/>
              <a:t>inf</a:t>
            </a:r>
            <a:r>
              <a:rPr lang="fr-FR" dirty="0"/>
              <a:t> a 1%</a:t>
            </a:r>
          </a:p>
          <a:p>
            <a:r>
              <a:rPr lang="fr-FR" dirty="0"/>
              <a:t>Cas non local </a:t>
            </a:r>
            <a:r>
              <a:rPr lang="fr-FR" dirty="0" err="1"/>
              <a:t>preciser</a:t>
            </a:r>
            <a:r>
              <a:rPr lang="fr-FR" dirty="0"/>
              <a:t> régime non localisé</a:t>
            </a:r>
          </a:p>
          <a:p>
            <a:r>
              <a:rPr lang="fr-FR" dirty="0"/>
              <a:t>Erreur relative sur la température en titre </a:t>
            </a:r>
          </a:p>
          <a:p>
            <a:endParaRPr lang="fr-FR" dirty="0"/>
          </a:p>
          <a:p>
            <a:r>
              <a:rPr lang="fr-FR" dirty="0"/>
              <a:t>Commenter la courbe en l’</a:t>
            </a:r>
            <a:r>
              <a:rPr lang="fr-FR" dirty="0" err="1"/>
              <a:t>interpretant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4E6-2559-451E-807A-4A34163A34D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5740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Agrandir le label de la courbe </a:t>
            </a:r>
          </a:p>
          <a:p>
            <a:endParaRPr lang="fr-FR" dirty="0"/>
          </a:p>
          <a:p>
            <a:r>
              <a:rPr lang="fr-FR" dirty="0"/>
              <a:t>Modifier image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4E6-2559-451E-807A-4A34163A34D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240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ce cas là !!!!!! C’est ce cas particulier ! …..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4E6-2559-451E-807A-4A34163A34D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019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Expliquer espace latent rajouter une slide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4E6-2559-451E-807A-4A34163A34D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36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image </a:t>
            </a:r>
            <a:r>
              <a:rPr lang="fr-FR" dirty="0" err="1"/>
              <a:t>mnist</a:t>
            </a:r>
            <a:r>
              <a:rPr lang="fr-FR" dirty="0"/>
              <a:t> : mettre </a:t>
            </a:r>
            <a:r>
              <a:rPr lang="fr-FR" dirty="0" err="1"/>
              <a:t>decodage</a:t>
            </a:r>
            <a:r>
              <a:rPr lang="fr-FR" dirty="0"/>
              <a:t> à </a:t>
            </a:r>
            <a:r>
              <a:rPr lang="fr-FR" dirty="0" err="1"/>
              <a:t>dro</a:t>
            </a:r>
            <a:endParaRPr lang="fr-FR" dirty="0"/>
          </a:p>
          <a:p>
            <a:r>
              <a:rPr lang="fr-FR" dirty="0"/>
              <a:t>Rajouter </a:t>
            </a:r>
            <a:r>
              <a:rPr lang="fr-FR" dirty="0" err="1"/>
              <a:t>mnst</a:t>
            </a:r>
            <a:r>
              <a:rPr lang="fr-FR" dirty="0"/>
              <a:t> ite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4E6-2559-451E-807A-4A34163A34D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420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</a:t>
            </a:r>
            <a:r>
              <a:rPr lang="fr-FR" dirty="0" err="1"/>
              <a:t>interet</a:t>
            </a:r>
            <a:r>
              <a:rPr lang="fr-FR" dirty="0"/>
              <a:t> : analyser et savoir si la solution est acceptable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4E6-2559-451E-807A-4A34163A34D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2910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animation I0 et I1 et rajouter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4E6-2559-451E-807A-4A34163A34D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272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Interet</a:t>
            </a:r>
            <a:r>
              <a:rPr lang="fr-FR" dirty="0"/>
              <a:t> : analyser la confiance qu’on a en ce résultat et engendre dans une phase d’optimisation de nouveaux cas d’ablation laser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4E6-2559-451E-807A-4A34163A34D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055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Détailler un peu plus les enjeux de la fusion + fusion inertielle + importance </a:t>
            </a:r>
            <a:r>
              <a:rPr lang="fr-FR" dirty="0" err="1"/>
              <a:t>condution</a:t>
            </a:r>
            <a:r>
              <a:rPr lang="fr-FR" dirty="0"/>
              <a:t> </a:t>
            </a:r>
            <a:r>
              <a:rPr lang="fr-FR" dirty="0" err="1"/>
              <a:t>elec</a:t>
            </a:r>
            <a:r>
              <a:rPr lang="fr-FR" dirty="0"/>
              <a:t> dans la fusion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Lors d’une </a:t>
            </a:r>
            <a:r>
              <a:rPr lang="fr-FR" dirty="0" err="1"/>
              <a:t>exp</a:t>
            </a:r>
            <a:r>
              <a:rPr lang="fr-FR" dirty="0"/>
              <a:t> de fusion on compresse une cible </a:t>
            </a:r>
            <a:r>
              <a:rPr lang="fr-FR" dirty="0" err="1"/>
              <a:t>ac</a:t>
            </a:r>
            <a:r>
              <a:rPr lang="fr-FR" dirty="0"/>
              <a:t> des lasers, et les </a:t>
            </a:r>
            <a:r>
              <a:rPr lang="fr-FR" dirty="0" err="1"/>
              <a:t>cdtion</a:t>
            </a:r>
            <a:r>
              <a:rPr lang="fr-FR" dirty="0"/>
              <a:t> hydro font apparaitre des niveau </a:t>
            </a:r>
            <a:r>
              <a:rPr lang="fr-FR" dirty="0" err="1"/>
              <a:t>cond</a:t>
            </a:r>
            <a:r>
              <a:rPr lang="fr-FR" dirty="0"/>
              <a:t>….</a:t>
            </a: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87C14E6-2559-451E-807A-4A34163A34D7}" type="slidenum">
              <a:rPr lang="fr-FR"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4E6-2559-451E-807A-4A34163A34D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5453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Manière classique -&gt; utiliser loi de </a:t>
            </a:r>
            <a:r>
              <a:rPr lang="fr-FR" dirty="0" err="1"/>
              <a:t>fourier</a:t>
            </a:r>
            <a:r>
              <a:rPr lang="fr-FR" dirty="0"/>
              <a:t> comme ont fait S-H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 err="1"/>
              <a:t>Busquet</a:t>
            </a: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 err="1"/>
              <a:t>Premiere</a:t>
            </a:r>
            <a:r>
              <a:rPr lang="fr-FR" dirty="0"/>
              <a:t> approche -&gt; limiteur de flux, = flux libre </a:t>
            </a:r>
            <a:endParaRPr dirty="0"/>
          </a:p>
          <a:p>
            <a:pPr>
              <a:defRPr/>
            </a:pPr>
            <a:r>
              <a:rPr lang="fr-FR" dirty="0" err="1"/>
              <a:t>Interpretation</a:t>
            </a:r>
            <a:r>
              <a:rPr lang="fr-FR" dirty="0"/>
              <a:t> </a:t>
            </a:r>
            <a:r>
              <a:rPr lang="fr-FR" dirty="0" err="1"/>
              <a:t>convoluttion</a:t>
            </a:r>
            <a:endParaRPr lang="fr-FR"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b="1" dirty="0"/>
              <a:t>Isotherme de </a:t>
            </a:r>
            <a:r>
              <a:rPr lang="fr-FR" b="1" dirty="0" err="1"/>
              <a:t>temperature</a:t>
            </a:r>
            <a:r>
              <a:rPr lang="fr-FR" b="1" dirty="0"/>
              <a:t> 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87C14E6-2559-451E-807A-4A34163A34D7}" type="slidenum">
              <a:rPr lang="fr-FR"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auteurs proposent une reformulation !!!</a:t>
            </a:r>
          </a:p>
          <a:p>
            <a:endParaRPr lang="fr-FR" dirty="0"/>
          </a:p>
          <a:p>
            <a:r>
              <a:rPr lang="fr-FR" dirty="0"/>
              <a:t>Mentionner le fait que le flux non local est ce que va </a:t>
            </a:r>
            <a:r>
              <a:rPr lang="fr-FR" dirty="0" err="1"/>
              <a:t>etre</a:t>
            </a:r>
            <a:r>
              <a:rPr lang="fr-FR" dirty="0"/>
              <a:t> appris par le réseau </a:t>
            </a:r>
          </a:p>
          <a:p>
            <a:r>
              <a:rPr lang="fr-FR" dirty="0"/>
              <a:t>On apprend l’écart au flux de </a:t>
            </a:r>
            <a:r>
              <a:rPr lang="fr-FR" dirty="0" err="1"/>
              <a:t>spitzer</a:t>
            </a:r>
            <a:r>
              <a:rPr lang="fr-FR" dirty="0"/>
              <a:t> et </a:t>
            </a:r>
            <a:r>
              <a:rPr lang="fr-FR" dirty="0" err="1"/>
              <a:t>meme</a:t>
            </a:r>
            <a:r>
              <a:rPr lang="fr-FR" dirty="0"/>
              <a:t> plus </a:t>
            </a:r>
            <a:r>
              <a:rPr lang="fr-FR" dirty="0" err="1"/>
              <a:t>precisement</a:t>
            </a:r>
            <a:r>
              <a:rPr lang="fr-FR" dirty="0"/>
              <a:t> sa divergence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4E6-2559-451E-807A-4A34163A34D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128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Algo de descente de gradient stochastique </a:t>
            </a:r>
          </a:p>
          <a:p>
            <a:endParaRPr lang="fr-FR" dirty="0"/>
          </a:p>
          <a:p>
            <a:r>
              <a:rPr lang="fr-FR" dirty="0"/>
              <a:t>Détailler le neurone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4E6-2559-451E-807A-4A34163A34D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903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la référence </a:t>
            </a:r>
          </a:p>
          <a:p>
            <a:r>
              <a:rPr lang="fr-FR" dirty="0"/>
              <a:t>Dans le code hydro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4E6-2559-451E-807A-4A34163A34D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707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Détailler enlever la partie gauche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b="1" dirty="0"/>
              <a:t>Indiquer que c’est une </a:t>
            </a:r>
            <a:r>
              <a:rPr lang="fr-FR" b="1" dirty="0" err="1"/>
              <a:t>une</a:t>
            </a:r>
            <a:r>
              <a:rPr lang="fr-FR" b="1" dirty="0"/>
              <a:t> coupe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4E6-2559-451E-807A-4A34163A34D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132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Mentionner que c’est une coupe </a:t>
            </a:r>
          </a:p>
          <a:p>
            <a:endParaRPr lang="fr-FR" dirty="0"/>
          </a:p>
          <a:p>
            <a:r>
              <a:rPr lang="fr-FR" dirty="0"/>
              <a:t>Ne pas mentionner les valeurs epsilon</a:t>
            </a:r>
          </a:p>
          <a:p>
            <a:endParaRPr lang="fr-FR" dirty="0"/>
          </a:p>
          <a:p>
            <a:r>
              <a:rPr lang="fr-FR" dirty="0"/>
              <a:t>Mettre cm</a:t>
            </a:r>
          </a:p>
          <a:p>
            <a:r>
              <a:rPr lang="fr-FR" b="1" dirty="0"/>
              <a:t>Coupe le long de l’axe x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4E6-2559-451E-807A-4A34163A34D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218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4E6-2559-451E-807A-4A34163A34D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787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  <a:endParaRPr/>
          </a:p>
        </p:txBody>
      </p:sp>
      <p:pic>
        <p:nvPicPr>
          <p:cNvPr id="8" name="Logo CEA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  <a:endParaRPr/>
          </a:p>
        </p:txBody>
      </p:sp>
      <p:pic>
        <p:nvPicPr>
          <p:cNvPr id="11" name="PATTERN CARRE DECAL"/>
          <p:cNvPicPr>
            <a:picLocks noChangeAspect="1"/>
          </p:cNvPicPr>
          <p:nvPr userDrawn="1"/>
        </p:nvPicPr>
        <p:blipFill>
          <a:blip r:embed="rId3"/>
          <a:srcRect t="19705" r="39861" b="-1"/>
          <a:stretch/>
        </p:blipFill>
        <p:spPr bwMode="auto"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 Ble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  <a:endParaRPr/>
          </a:p>
        </p:txBody>
      </p:sp>
      <p:pic>
        <p:nvPicPr>
          <p:cNvPr id="13" name="Logo CEA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/>
          <p:cNvPicPr>
            <a:picLocks noChangeAspect="1"/>
          </p:cNvPicPr>
          <p:nvPr userDrawn="1"/>
        </p:nvPicPr>
        <p:blipFill>
          <a:blip r:embed="rId3"/>
          <a:srcRect l="1642" t="81597" r="4284" b="-1066"/>
          <a:stretch/>
        </p:blipFill>
        <p:spPr bwMode="auto"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522287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  <a:endParaRPr/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 2 colonn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 numCol="2" spcCol="360000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  <a:endParaRPr/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  <a:endParaRPr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 bwMode="auto"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pic>
        <p:nvPicPr>
          <p:cNvPr id="13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731838" y="2298700"/>
            <a:ext cx="5220000" cy="3890963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240163" y="2298700"/>
            <a:ext cx="5220000" cy="3890963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10" name="ZoneTexte 9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  <a:endParaRPr/>
          </a:p>
        </p:txBody>
      </p:sp>
      <p:pic>
        <p:nvPicPr>
          <p:cNvPr id="12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 Fond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7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  <a:endParaRPr/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0" name="Espace réservé du contenu 2"/>
          <p:cNvSpPr>
            <a:spLocks noGrp="1"/>
          </p:cNvSpPr>
          <p:nvPr>
            <p:ph idx="13"/>
          </p:nvPr>
        </p:nvSpPr>
        <p:spPr bwMode="auto"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pic>
        <p:nvPicPr>
          <p:cNvPr id="13" name="Logo CEA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eux contenus rou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7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  <a:endParaRPr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grpSp>
        <p:nvGrpSpPr>
          <p:cNvPr id="17" name="Group 12"/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0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contenu 2"/>
          <p:cNvSpPr>
            <a:spLocks noGrp="1"/>
          </p:cNvSpPr>
          <p:nvPr>
            <p:ph idx="13"/>
          </p:nvPr>
        </p:nvSpPr>
        <p:spPr bwMode="auto"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 bwMode="auto">
          <a:xfrm>
            <a:off x="731838" y="314036"/>
            <a:ext cx="10728325" cy="8718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u + visu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 extrusionOk="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731838" y="1381125"/>
            <a:ext cx="6118657" cy="4532313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" name="Titre 10"/>
          <p:cNvSpPr>
            <a:spLocks noGrp="1"/>
          </p:cNvSpPr>
          <p:nvPr>
            <p:ph type="title"/>
          </p:nvPr>
        </p:nvSpPr>
        <p:spPr bwMode="auto">
          <a:xfrm>
            <a:off x="731840" y="314036"/>
            <a:ext cx="6118656" cy="8718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+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 userDrawn="1"/>
        </p:nvGrpSpPr>
        <p:grpSpPr bwMode="auto"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22" name="Logo CEA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 userDrawn="1"/>
        </p:nvSpPr>
        <p:spPr bwMode="auto"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5480916" y="1381125"/>
            <a:ext cx="5979247" cy="4532313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0" name="Titre 10"/>
          <p:cNvSpPr>
            <a:spLocks noGrp="1"/>
          </p:cNvSpPr>
          <p:nvPr>
            <p:ph type="title"/>
          </p:nvPr>
        </p:nvSpPr>
        <p:spPr bwMode="auto">
          <a:xfrm>
            <a:off x="5483721" y="314036"/>
            <a:ext cx="5976441" cy="87182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15" name="Espace réservé pour une image  14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 extrusionOk="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haut +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731838" y="3381829"/>
            <a:ext cx="10836275" cy="2531609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1" name="ZoneTexte 20"/>
          <p:cNvSpPr txBox="1"/>
          <p:nvPr userDrawn="1"/>
        </p:nvSpPr>
        <p:spPr bwMode="auto"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 bwMode="auto"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 extrusionOk="0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re 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  <a:endParaRPr/>
          </a:p>
        </p:txBody>
      </p:sp>
      <p:pic>
        <p:nvPicPr>
          <p:cNvPr id="8" name="Logo CEA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  <a:endParaRPr/>
          </a:p>
        </p:txBody>
      </p:sp>
      <p:sp>
        <p:nvSpPr>
          <p:cNvPr id="38" name="Rectangle 21"/>
          <p:cNvSpPr>
            <a:spLocks noChangeArrowheads="1"/>
          </p:cNvSpPr>
          <p:nvPr userDrawn="1"/>
        </p:nvSpPr>
        <p:spPr bwMode="auto">
          <a:xfrm>
            <a:off x="7110585" y="-1587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sp>
        <p:nvSpPr>
          <p:cNvPr id="61" name="Espace réservé pour une image  60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 extrusionOk="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 Bas+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715646" y="1381125"/>
            <a:ext cx="10744517" cy="2073275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 extrusionOk="0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  <a:endParaRPr/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  <a:endParaRPr/>
          </a:p>
        </p:txBody>
      </p:sp>
      <p:pic>
        <p:nvPicPr>
          <p:cNvPr id="8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5" name="ZoneTexte 4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  <a:endParaRPr/>
          </a:p>
        </p:txBody>
      </p:sp>
      <p:pic>
        <p:nvPicPr>
          <p:cNvPr id="7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tervena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 userDrawn="1"/>
        </p:nvSpPr>
        <p:spPr bwMode="auto"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9875538" y="6343650"/>
            <a:ext cx="10160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27" name="Espace réservé du texte 8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29" name="Espace réservé du texte 8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31" name="Espace réservé du texte 8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Fonctions</a:t>
            </a:r>
            <a:endParaRPr/>
          </a:p>
        </p:txBody>
      </p:sp>
      <p:sp>
        <p:nvSpPr>
          <p:cNvPr id="26" name="図プレースホルダー 9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28" name="図プレースホルダー 9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30" name="図プレースホルダー 9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32" name="図プレースホルダー 9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sp>
        <p:nvSpPr>
          <p:cNvPr id="36" name="ZoneTexte 35"/>
          <p:cNvSpPr txBox="1"/>
          <p:nvPr userDrawn="1"/>
        </p:nvSpPr>
        <p:spPr bwMode="auto"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  <a:endParaRPr/>
          </a:p>
        </p:txBody>
      </p:sp>
      <p:pic>
        <p:nvPicPr>
          <p:cNvPr id="18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tervenant / CV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 bwMode="auto"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  <a:endParaRPr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9875538" y="6343650"/>
            <a:ext cx="1016000" cy="365125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36" name="ZoneTexte 35"/>
          <p:cNvSpPr txBox="1"/>
          <p:nvPr userDrawn="1"/>
        </p:nvSpPr>
        <p:spPr bwMode="auto"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  <a:endParaRPr/>
          </a:p>
        </p:txBody>
      </p:sp>
      <p:sp>
        <p:nvSpPr>
          <p:cNvPr id="14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Fonction/titre</a:t>
            </a:r>
            <a:endParaRPr/>
          </a:p>
        </p:txBody>
      </p:sp>
      <p:sp>
        <p:nvSpPr>
          <p:cNvPr id="15" name="Espace réservé du texte 20"/>
          <p:cNvSpPr>
            <a:spLocks noGrp="1"/>
          </p:cNvSpPr>
          <p:nvPr>
            <p:ph type="body" sz="quarter" idx="14"/>
          </p:nvPr>
        </p:nvSpPr>
        <p:spPr bwMode="auto">
          <a:xfrm>
            <a:off x="3467100" y="2413000"/>
            <a:ext cx="7993063" cy="3500438"/>
          </a:xfrm>
        </p:spPr>
        <p:txBody>
          <a:bodyPr/>
          <a:lstStyle/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6" name="図プレースホルダー 9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un portrait ici</a:t>
            </a:r>
            <a:endParaRPr/>
          </a:p>
        </p:txBody>
      </p:sp>
      <p:pic>
        <p:nvPicPr>
          <p:cNvPr id="19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grpSp>
        <p:nvGrpSpPr>
          <p:cNvPr id="17" name="Group 12"/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0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auto">
          <a:xfrm>
            <a:off x="327692" y="1548039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3500">
                <a:solidFill>
                  <a:schemeClr val="bg1"/>
                </a:solidFill>
                <a:latin typeface="+mj-lt"/>
              </a:rPr>
              <a:t>“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/>
          <a:srcRect t="19791" r="39816"/>
          <a:stretch/>
        </p:blipFill>
        <p:spPr bwMode="auto">
          <a:xfrm>
            <a:off x="9369599" y="0"/>
            <a:ext cx="2822401" cy="24753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 Bleu foncé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auto">
          <a:xfrm>
            <a:off x="327692" y="1548039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3500">
                <a:solidFill>
                  <a:schemeClr val="bg1"/>
                </a:solidFill>
                <a:latin typeface="+mj-lt"/>
              </a:rPr>
              <a:t>“</a:t>
            </a:r>
            <a:endParaRPr/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/>
          <a:srcRect t="19791" r="39816"/>
          <a:stretch/>
        </p:blipFill>
        <p:spPr bwMode="auto"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 cl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  <a:endParaRPr/>
          </a:p>
        </p:txBody>
      </p:sp>
      <p:sp>
        <p:nvSpPr>
          <p:cNvPr id="13" name="ZoneTexte 12"/>
          <p:cNvSpPr txBox="1"/>
          <p:nvPr userDrawn="1"/>
        </p:nvSpPr>
        <p:spPr bwMode="auto">
          <a:xfrm>
            <a:off x="327692" y="1548039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3500">
                <a:solidFill>
                  <a:schemeClr val="tx2"/>
                </a:solidFill>
                <a:latin typeface="+mj-lt"/>
              </a:rPr>
              <a:t>“</a:t>
            </a:r>
            <a:endParaRPr/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/>
          <p:cNvPicPr>
            <a:picLocks noChangeAspect="1"/>
          </p:cNvPicPr>
          <p:nvPr userDrawn="1"/>
        </p:nvPicPr>
        <p:blipFill>
          <a:blip r:embed="rId2"/>
          <a:srcRect t="19705" r="39861" b="-1"/>
          <a:stretch/>
        </p:blipFill>
        <p:spPr bwMode="auto"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itation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sz="160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 userDrawn="1"/>
        </p:nvSpPr>
        <p:spPr bwMode="auto">
          <a:xfrm>
            <a:off x="327692" y="1548039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3500">
                <a:solidFill>
                  <a:schemeClr val="bg1"/>
                </a:solidFill>
                <a:latin typeface="+mj-lt"/>
              </a:rPr>
              <a:t>“</a:t>
            </a:r>
            <a:endParaRPr/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/>
          <a:srcRect t="19791" r="39816"/>
          <a:stretch/>
        </p:blipFill>
        <p:spPr bwMode="auto"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Titre CEA lit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  <a:endParaRPr/>
          </a:p>
        </p:txBody>
      </p:sp>
      <p:sp>
        <p:nvSpPr>
          <p:cNvPr id="4" name="ZoneTexte 3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CEA liten</a:t>
            </a:r>
            <a:endParaRPr/>
          </a:p>
        </p:txBody>
      </p:sp>
      <p:pic>
        <p:nvPicPr>
          <p:cNvPr id="5" name="Logo CEA liten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pic>
        <p:nvPicPr>
          <p:cNvPr id="11" name="PATTERN CARRE DECAL"/>
          <p:cNvPicPr>
            <a:picLocks noChangeAspect="1"/>
          </p:cNvPicPr>
          <p:nvPr userDrawn="1"/>
        </p:nvPicPr>
        <p:blipFill>
          <a:blip r:embed="rId3"/>
          <a:srcRect t="19705" r="39861" b="-1"/>
          <a:stretch/>
        </p:blipFill>
        <p:spPr bwMode="auto">
          <a:xfrm>
            <a:off x="9406296" y="-1"/>
            <a:ext cx="2785704" cy="24476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cita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 userDrawn="1"/>
        </p:nvGrpSpPr>
        <p:grpSpPr bwMode="auto"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/>
            <p:cNvSpPr/>
            <p:nvPr userDrawn="1"/>
          </p:nvSpPr>
          <p:spPr bwMode="auto"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21" name="Logo CEA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 extrusionOk="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ici, puis placez votre image en arrière plan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 bwMode="auto"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Ici l’auteur de la citation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Ici votre citation qui peut être sur plusieurs lignes ’’ </a:t>
            </a:r>
            <a:endParaRPr/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  <a:endParaRPr/>
          </a:p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pleine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 userDrawn="1"/>
        </p:nvGrpSpPr>
        <p:grpSpPr bwMode="auto"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/>
            <p:cNvSpPr/>
            <p:nvPr userDrawn="1"/>
          </p:nvSpPr>
          <p:spPr bwMode="auto"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13" name="Logo CEA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 extrusionOk="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ici, puis placez votre image en arrière plan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Visuel pleine page + tex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 userDrawn="1"/>
        </p:nvGrpSpPr>
        <p:grpSpPr bwMode="auto"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/>
            <p:cNvSpPr/>
            <p:nvPr userDrawn="1"/>
          </p:nvSpPr>
          <p:spPr bwMode="auto"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17" name="Logo CEA"/>
            <p:cNvPicPr>
              <a:picLocks noChangeAspect="1"/>
            </p:cNvPicPr>
            <p:nvPr userDrawn="1"/>
          </p:nvPicPr>
          <p:blipFill>
            <a:blip r:embed="rId2"/>
            <a:stretch/>
          </p:blipFill>
          <p:spPr bwMode="auto"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 extrusionOk="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Insérez ou glissez votre image ici, puis placez votre image en arrière plan</a:t>
            </a:r>
            <a:endParaRPr/>
          </a:p>
          <a:p>
            <a:pPr>
              <a:defRPr/>
            </a:pP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 extrusionOk="0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>
              <a:defRPr/>
            </a:pPr>
            <a:r>
              <a:rPr lang="fr-FR"/>
              <a:t>Cliquez pour modifier les styles du texte du masque  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roces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  <a:endParaRPr/>
          </a:p>
        </p:txBody>
      </p:sp>
      <p:sp>
        <p:nvSpPr>
          <p:cNvPr id="12" name="Espace réservé du texte 11"/>
          <p:cNvSpPr>
            <a:spLocks noGrp="1" noChangeAspect="1"/>
          </p:cNvSpPr>
          <p:nvPr>
            <p:ph type="body" sz="quarter" idx="13" hasCustomPrompt="1"/>
          </p:nvPr>
        </p:nvSpPr>
        <p:spPr bwMode="auto">
          <a:xfrm>
            <a:off x="909039" y="1866901"/>
            <a:ext cx="1409699" cy="1409700"/>
          </a:xfrm>
          <a:prstGeom prst="rect">
            <a:avLst/>
          </a:prstGeo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2" name="Espace réservé du texte 11"/>
          <p:cNvSpPr>
            <a:spLocks noGrp="1" noChangeAspect="1"/>
          </p:cNvSpPr>
          <p:nvPr>
            <p:ph type="body" sz="quarter" idx="15" hasCustomPrompt="1"/>
          </p:nvPr>
        </p:nvSpPr>
        <p:spPr bwMode="auto">
          <a:xfrm>
            <a:off x="3123108" y="1866901"/>
            <a:ext cx="1409699" cy="140970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3" name="Espace réservé du texte 1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4" name="Espace réservé du texte 11"/>
          <p:cNvSpPr>
            <a:spLocks noGrp="1" noChangeAspect="1"/>
          </p:cNvSpPr>
          <p:nvPr>
            <p:ph type="body" sz="quarter" idx="17" hasCustomPrompt="1"/>
          </p:nvPr>
        </p:nvSpPr>
        <p:spPr bwMode="auto">
          <a:xfrm>
            <a:off x="5337177" y="1866901"/>
            <a:ext cx="1409699" cy="140970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Espace réservé du texte 1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6" name="Espace réservé du texte 11"/>
          <p:cNvSpPr>
            <a:spLocks noGrp="1" noChangeAspect="1"/>
          </p:cNvSpPr>
          <p:nvPr>
            <p:ph type="body" sz="quarter" idx="19" hasCustomPrompt="1"/>
          </p:nvPr>
        </p:nvSpPr>
        <p:spPr bwMode="auto">
          <a:xfrm>
            <a:off x="7551246" y="1866901"/>
            <a:ext cx="1409699" cy="140970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7" name="Espace réservé du texte 14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8" name="Espace réservé du texte 11"/>
          <p:cNvSpPr>
            <a:spLocks noGrp="1" noChangeAspect="1"/>
          </p:cNvSpPr>
          <p:nvPr>
            <p:ph type="body" sz="quarter" idx="21" hasCustomPrompt="1"/>
          </p:nvPr>
        </p:nvSpPr>
        <p:spPr bwMode="auto">
          <a:xfrm>
            <a:off x="9765314" y="1866901"/>
            <a:ext cx="1409699" cy="140970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9" name="Espace réservé du texte 1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0" name="ZoneTexte 29"/>
          <p:cNvSpPr txBox="1"/>
          <p:nvPr userDrawn="1"/>
        </p:nvSpPr>
        <p:spPr bwMode="auto"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  <a:endParaRPr/>
          </a:p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  <a:endParaRPr/>
          </a:p>
        </p:txBody>
      </p:sp>
      <p:pic>
        <p:nvPicPr>
          <p:cNvPr id="19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rocess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6" name="ZoneTexte 5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/>
          <p:cNvSpPr>
            <a:spLocks noGrp="1" noChangeAspect="1"/>
          </p:cNvSpPr>
          <p:nvPr>
            <p:ph type="body" sz="quarter" idx="13" hasCustomPrompt="1"/>
          </p:nvPr>
        </p:nvSpPr>
        <p:spPr bwMode="auto"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0" name="ZoneTexte 29"/>
          <p:cNvSpPr txBox="1"/>
          <p:nvPr userDrawn="1"/>
        </p:nvSpPr>
        <p:spPr bwMode="auto"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  <a:endParaRPr/>
          </a:p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  <a:endParaRPr/>
          </a:p>
        </p:txBody>
      </p:sp>
      <p:sp>
        <p:nvSpPr>
          <p:cNvPr id="20" name="Espace réservé du texte 14"/>
          <p:cNvSpPr>
            <a:spLocks noGrp="1"/>
          </p:cNvSpPr>
          <p:nvPr>
            <p:ph type="body" sz="quarter" idx="14"/>
          </p:nvPr>
        </p:nvSpPr>
        <p:spPr bwMode="auto"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21" name="Espace réservé du texte 14"/>
          <p:cNvSpPr>
            <a:spLocks noGrp="1"/>
          </p:cNvSpPr>
          <p:nvPr>
            <p:ph type="body" sz="quarter" idx="16"/>
          </p:nvPr>
        </p:nvSpPr>
        <p:spPr bwMode="auto"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1" name="Espace réservé du texte 14"/>
          <p:cNvSpPr>
            <a:spLocks noGrp="1"/>
          </p:cNvSpPr>
          <p:nvPr>
            <p:ph type="body" sz="quarter" idx="18"/>
          </p:nvPr>
        </p:nvSpPr>
        <p:spPr bwMode="auto"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2" name="Espace réservé du texte 14"/>
          <p:cNvSpPr>
            <a:spLocks noGrp="1"/>
          </p:cNvSpPr>
          <p:nvPr>
            <p:ph type="body" sz="quarter" idx="20"/>
          </p:nvPr>
        </p:nvSpPr>
        <p:spPr bwMode="auto"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3" name="Espace réservé du texte 14"/>
          <p:cNvSpPr>
            <a:spLocks noGrp="1"/>
          </p:cNvSpPr>
          <p:nvPr>
            <p:ph type="body" sz="quarter" idx="22"/>
          </p:nvPr>
        </p:nvSpPr>
        <p:spPr bwMode="auto"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34" name="Espace réservé du texte 33"/>
          <p:cNvSpPr>
            <a:spLocks noGrp="1" noChangeAspect="1"/>
          </p:cNvSpPr>
          <p:nvPr>
            <p:ph type="body" sz="quarter" idx="23" hasCustomPrompt="1"/>
          </p:nvPr>
        </p:nvSpPr>
        <p:spPr bwMode="auto"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5" name="Espace réservé du texte 34"/>
          <p:cNvSpPr>
            <a:spLocks noGrp="1" noChangeAspect="1"/>
          </p:cNvSpPr>
          <p:nvPr>
            <p:ph type="body" sz="quarter" idx="24" hasCustomPrompt="1"/>
          </p:nvPr>
        </p:nvSpPr>
        <p:spPr bwMode="auto"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6" name="Espace réservé du texte 35"/>
          <p:cNvSpPr>
            <a:spLocks noGrp="1" noChangeAspect="1"/>
          </p:cNvSpPr>
          <p:nvPr>
            <p:ph type="body" sz="quarter" idx="25" hasCustomPrompt="1"/>
          </p:nvPr>
        </p:nvSpPr>
        <p:spPr bwMode="auto"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 extrusionOk="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38" name="Espace réservé du texte 11"/>
          <p:cNvSpPr>
            <a:spLocks noGrp="1" noChangeAspect="1"/>
          </p:cNvSpPr>
          <p:nvPr>
            <p:ph type="body" sz="quarter" idx="21" hasCustomPrompt="1"/>
          </p:nvPr>
        </p:nvSpPr>
        <p:spPr bwMode="auto">
          <a:xfrm>
            <a:off x="9386855" y="1583490"/>
            <a:ext cx="1652399" cy="1652400"/>
          </a:xfrm>
          <a:prstGeom prst="rect">
            <a:avLst/>
          </a:prstGeo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>
              <a:defRPr/>
            </a:pPr>
            <a:r>
              <a:rPr lang="fr-FR"/>
              <a:t>Item</a:t>
            </a:r>
            <a:endParaRPr/>
          </a:p>
          <a:p>
            <a:pPr lvl="1">
              <a:defRPr/>
            </a:pPr>
            <a:r>
              <a:rPr lang="fr-FR"/>
              <a:t>0</a:t>
            </a:r>
            <a:endParaRPr/>
          </a:p>
        </p:txBody>
      </p:sp>
      <p:pic>
        <p:nvPicPr>
          <p:cNvPr id="19" name="PATTERN CARRE DECAL"/>
          <p:cNvPicPr>
            <a:picLocks noChangeAspect="1"/>
          </p:cNvPicPr>
          <p:nvPr userDrawn="1"/>
        </p:nvPicPr>
        <p:blipFill>
          <a:blip r:embed="rId2"/>
          <a:srcRect l="17494" t="76060" r="18769" b="-33262"/>
          <a:stretch/>
        </p:blipFill>
        <p:spPr bwMode="auto"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F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FIN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Merci</a:t>
            </a:r>
            <a:endParaRPr/>
          </a:p>
        </p:txBody>
      </p:sp>
      <p:pic>
        <p:nvPicPr>
          <p:cNvPr id="16" name="Logo CEA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 sz="1400" b="1"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/>
            </a:pPr>
            <a:r>
              <a:rPr lang="fr-FR" b="1"/>
              <a:t>CRÉDITS PHOTO</a:t>
            </a:r>
            <a:endParaRPr/>
          </a:p>
        </p:txBody>
      </p:sp>
      <p:pic>
        <p:nvPicPr>
          <p:cNvPr id="9" name="PATTERN CARRE DECAL"/>
          <p:cNvPicPr>
            <a:picLocks noChangeAspect="1"/>
          </p:cNvPicPr>
          <p:nvPr userDrawn="1"/>
        </p:nvPicPr>
        <p:blipFill>
          <a:blip r:embed="rId3"/>
          <a:srcRect t="19705" r="39861" b="-1"/>
          <a:stretch/>
        </p:blipFill>
        <p:spPr bwMode="auto"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>
              <a:defRPr/>
            </a:pPr>
            <a:r>
              <a:rPr lang="fr-FR"/>
              <a:t>Contact + coordonnées</a:t>
            </a:r>
            <a:endParaRPr/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FIN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  <a:endParaRPr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Merci</a:t>
            </a:r>
            <a:endParaRPr/>
          </a:p>
        </p:txBody>
      </p:sp>
      <p:pic>
        <p:nvPicPr>
          <p:cNvPr id="15" name="Logo CEA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3"/>
          <a:srcRect t="19791" r="39816"/>
          <a:stretch/>
        </p:blipFill>
        <p:spPr bwMode="auto"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/>
              <a:buNone/>
              <a:defRPr/>
            </a:pPr>
            <a:r>
              <a:rPr lang="fr-FR" b="1"/>
              <a:t>CRÉDITS PHOTO</a:t>
            </a:r>
            <a:endParaRPr/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Contact + coordonnées</a:t>
            </a:r>
            <a:endParaRPr/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nta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  <a:endParaRPr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Prénom NOM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" name="ZoneTexte 13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 niveau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/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0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/>
          <a:srcRect t="19791" r="39816"/>
          <a:stretch/>
        </p:blipFill>
        <p:spPr bwMode="auto"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fr-FR"/>
              <a:t>Emplacement logotypes financeurs/partenaires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Titre CEA isa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Modifier le style des sous-titres du masque</a:t>
            </a:r>
            <a:endParaRPr/>
          </a:p>
        </p:txBody>
      </p:sp>
      <p:pic>
        <p:nvPicPr>
          <p:cNvPr id="5" name="Logo CEA liten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CEA isas</a:t>
            </a:r>
            <a:endParaRPr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>
              <a:defRPr/>
            </a:pPr>
            <a:endParaRPr lang="fr-FR"/>
          </a:p>
        </p:txBody>
      </p:sp>
      <p:pic>
        <p:nvPicPr>
          <p:cNvPr id="11" name="PATTERN CARRE DECAL"/>
          <p:cNvPicPr>
            <a:picLocks noChangeAspect="1"/>
          </p:cNvPicPr>
          <p:nvPr userDrawn="1"/>
        </p:nvPicPr>
        <p:blipFill>
          <a:blip r:embed="rId3"/>
          <a:srcRect t="19705" r="39861" b="-1"/>
          <a:stretch/>
        </p:blipFill>
        <p:spPr bwMode="auto">
          <a:xfrm>
            <a:off x="9406296" y="-1"/>
            <a:ext cx="2785704" cy="24476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ommai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auto"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  <a:endParaRPr/>
          </a:p>
        </p:txBody>
      </p:sp>
      <p:grpSp>
        <p:nvGrpSpPr>
          <p:cNvPr id="17" name="Group 12"/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9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0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1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2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2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731838" y="314036"/>
            <a:ext cx="10728325" cy="871826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/>
          <a:srcRect t="3666" r="82853" b="2802"/>
          <a:stretch/>
        </p:blipFill>
        <p:spPr bwMode="auto">
          <a:xfrm>
            <a:off x="11647943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25" name="Espace réservé du numéro de diapositive 2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ommaire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auto"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</p:txBody>
      </p:sp>
      <p:sp>
        <p:nvSpPr>
          <p:cNvPr id="7" name="ZoneTexte 6"/>
          <p:cNvSpPr txBox="1"/>
          <p:nvPr userDrawn="1"/>
        </p:nvSpPr>
        <p:spPr bwMode="auto"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/>
          <p:cNvSpPr txBox="1"/>
          <p:nvPr userDrawn="1"/>
        </p:nvSpPr>
        <p:spPr bwMode="auto"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  <a:endParaRPr/>
          </a:p>
          <a:p>
            <a:pPr>
              <a:defRPr/>
            </a:pP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727076" y="314036"/>
            <a:ext cx="10733087" cy="871826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rcRect t="3666" r="82842" b="2802"/>
          <a:stretch/>
        </p:blipFill>
        <p:spPr bwMode="auto">
          <a:xfrm>
            <a:off x="11647943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4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522287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  <a:endParaRPr/>
          </a:p>
        </p:txBody>
      </p:sp>
      <p:pic>
        <p:nvPicPr>
          <p:cNvPr id="26" name="PATTERN 14"/>
          <p:cNvPicPr>
            <a:picLocks noChangeAspect="1"/>
          </p:cNvPicPr>
          <p:nvPr userDrawn="1"/>
        </p:nvPicPr>
        <p:blipFill>
          <a:blip r:embed="rId2"/>
          <a:srcRect l="1642" t="81597" r="4284" b="-1066"/>
          <a:stretch/>
        </p:blipFill>
        <p:spPr bwMode="auto"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/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/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0" name="Rectangle 13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1" name="Rectangle 14"/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3" name="Freeform 15"/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 extrusionOk="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4" name="Rectangle 16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35" name="Rectangle 17"/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 l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  <a:endParaRPr/>
          </a:p>
        </p:txBody>
      </p:sp>
      <p:pic>
        <p:nvPicPr>
          <p:cNvPr id="8" name="PATTERN 14"/>
          <p:cNvPicPr>
            <a:picLocks noChangeAspect="1"/>
          </p:cNvPicPr>
          <p:nvPr userDrawn="1"/>
        </p:nvPicPr>
        <p:blipFill>
          <a:blip r:embed="rId2"/>
          <a:srcRect l="3065" t="80145" r="2858" b="-12212"/>
          <a:stretch/>
        </p:blipFill>
        <p:spPr bwMode="auto"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4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522287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de section Gr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ZoneTexte 28"/>
          <p:cNvSpPr txBox="1"/>
          <p:nvPr userDrawn="1"/>
        </p:nvSpPr>
        <p:spPr bwMode="auto"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  <a:endParaRPr/>
          </a:p>
        </p:txBody>
      </p:sp>
      <p:pic>
        <p:nvPicPr>
          <p:cNvPr id="14" name="Logo CEA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/>
          <p:cNvPicPr>
            <a:picLocks noChangeAspect="1"/>
          </p:cNvPicPr>
          <p:nvPr userDrawn="1"/>
        </p:nvPicPr>
        <p:blipFill>
          <a:blip r:embed="rId3"/>
          <a:srcRect l="1642" t="81597" r="4284" b="-1066"/>
          <a:stretch/>
        </p:blipFill>
        <p:spPr bwMode="auto"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partie</a:t>
            </a:r>
            <a:endParaRPr/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Modifier les styles du texte du masque</a:t>
            </a:r>
            <a:endParaRPr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3" hasCustomPrompt="1"/>
          </p:nvPr>
        </p:nvSpPr>
        <p:spPr bwMode="auto">
          <a:xfrm>
            <a:off x="522287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0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731838" y="314036"/>
            <a:ext cx="10728325" cy="87182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Comité de suivi</a:t>
            </a:r>
            <a:endParaRPr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CBC77A0-1F4E-42FF-9FFC-F45C3A64AF90}" type="slidenum">
              <a:rPr lang="fr-FR"/>
              <a:t>‹N°›</a:t>
            </a:fld>
            <a:endParaRPr lang="fr-FR"/>
          </a:p>
        </p:txBody>
      </p:sp>
      <p:pic>
        <p:nvPicPr>
          <p:cNvPr id="7" name="Logo CEA"/>
          <p:cNvPicPr>
            <a:picLocks noChangeAspect="1"/>
          </p:cNvPicPr>
          <p:nvPr userDrawn="1"/>
        </p:nvPicPr>
        <p:blipFill>
          <a:blip r:embed="rId39"/>
          <a:stretch/>
        </p:blipFill>
        <p:spPr bwMode="auto">
          <a:xfrm>
            <a:off x="257897" y="6343650"/>
            <a:ext cx="365991" cy="365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3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/>
        <a:buNone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/>
        <a:buChar char="■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>
        <a:lnSpc>
          <a:spcPct val="100000"/>
        </a:lnSpc>
        <a:spcBef>
          <a:spcPts val="500"/>
        </a:spcBef>
        <a:buSzPct val="90000"/>
        <a:buFont typeface="Arial"/>
        <a:buChar char="■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>
        <a:lnSpc>
          <a:spcPct val="100000"/>
        </a:lnSpc>
        <a:spcBef>
          <a:spcPts val="500"/>
        </a:spcBef>
        <a:buSzPct val="90000"/>
        <a:buFont typeface="Arial"/>
        <a:buChar char="■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>
        <a:lnSpc>
          <a:spcPct val="100000"/>
        </a:lnSpc>
        <a:spcBef>
          <a:spcPts val="500"/>
        </a:spcBef>
        <a:buSzPct val="90000"/>
        <a:buFont typeface="Arial"/>
        <a:buChar char="■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9.png"/><Relationship Id="rId4" Type="http://schemas.openxmlformats.org/officeDocument/2006/relationships/image" Target="../media/image5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gi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4" Type="http://schemas.openxmlformats.org/officeDocument/2006/relationships/image" Target="../media/image5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4.png"/><Relationship Id="rId9" Type="http://schemas.openxmlformats.org/officeDocument/2006/relationships/image" Target="../media/image7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64.png"/><Relationship Id="rId7" Type="http://schemas.openxmlformats.org/officeDocument/2006/relationships/image" Target="../media/image7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gif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6.png"/><Relationship Id="rId7" Type="http://schemas.openxmlformats.org/officeDocument/2006/relationships/image" Target="../media/image7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742948" y="2662926"/>
            <a:ext cx="11555732" cy="77901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L’IA au service de la simulation numérique de phénomènes de physiques complexes – application à la fusion</a:t>
            </a:r>
            <a:endParaRPr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742949" y="3699726"/>
            <a:ext cx="6850781" cy="1655762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fr-FR" sz="1800" b="1" dirty="0"/>
              <a:t>Morad BEN TAYEB</a:t>
            </a:r>
            <a:r>
              <a:rPr lang="fr-FR" sz="1800" dirty="0"/>
              <a:t>, CELIA, Université de Bordeaux, CEA/CESTA</a:t>
            </a:r>
            <a:endParaRPr dirty="0"/>
          </a:p>
          <a:p>
            <a:pPr>
              <a:defRPr/>
            </a:pPr>
            <a:r>
              <a:rPr lang="fr-FR" sz="1800" b="1" dirty="0"/>
              <a:t>Jean-Luc FEUGEAS</a:t>
            </a:r>
            <a:r>
              <a:rPr lang="fr-FR" sz="1800" dirty="0"/>
              <a:t>, CELIA, Université de Bordeaux, CEA/CESTA</a:t>
            </a:r>
            <a:endParaRPr dirty="0"/>
          </a:p>
          <a:p>
            <a:pPr>
              <a:defRPr/>
            </a:pPr>
            <a:r>
              <a:rPr lang="fr-FR" sz="1800" b="1" dirty="0"/>
              <a:t>Julien MATHIAUD</a:t>
            </a:r>
            <a:r>
              <a:rPr lang="fr-FR" sz="1800" dirty="0"/>
              <a:t>, Université de Rennes 1, IRMAR</a:t>
            </a:r>
            <a:endParaRPr dirty="0"/>
          </a:p>
          <a:p>
            <a:pPr>
              <a:defRPr/>
            </a:pPr>
            <a:endParaRPr lang="fr-FR" sz="1800" dirty="0"/>
          </a:p>
          <a:p>
            <a:pPr>
              <a:defRPr/>
            </a:pPr>
            <a:r>
              <a:rPr lang="fr-FR" sz="1800" dirty="0"/>
              <a:t>Collaboration : </a:t>
            </a:r>
            <a:r>
              <a:rPr lang="fr-FR" sz="1800" b="1" dirty="0"/>
              <a:t>Arnaud COLAITIS</a:t>
            </a:r>
            <a:r>
              <a:rPr lang="fr-FR" sz="1800" dirty="0"/>
              <a:t>, Université de Rochester, LLE</a:t>
            </a:r>
            <a:endParaRPr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229959" y="862715"/>
            <a:ext cx="3726499" cy="1542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46"/>
    </mc:Choice>
    <mc:Fallback xmlns="">
      <p:transition spd="slow" advTm="2324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731837" y="975609"/>
                <a:ext cx="10487453" cy="1171243"/>
              </a:xfrm>
            </p:spPr>
            <p:txBody>
              <a:bodyPr/>
              <a:lstStyle/>
              <a:p>
                <a:pPr>
                  <a:defRPr/>
                </a:pPr>
                <a:r>
                  <a:rPr lang="fr-FR" dirty="0"/>
                  <a:t>Gradient de température initial </a:t>
                </a:r>
                <a:br>
                  <a:rPr lang="fr-FR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fr-FR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r>
                            <a:rPr lang="fr-FR" b="0" i="1">
                              <a:latin typeface="Cambria Math"/>
                            </a:rPr>
                            <m:t>𝑥</m:t>
                          </m:r>
                          <m:r>
                            <a:rPr lang="fr-FR" b="0" i="1">
                              <a:latin typeface="Cambria Math"/>
                            </a:rPr>
                            <m:t>,</m:t>
                          </m:r>
                          <m:r>
                            <a:rPr lang="fr-FR" b="0" i="1">
                              <a:latin typeface="Cambria Math"/>
                            </a:rPr>
                            <m:t>𝑦</m:t>
                          </m:r>
                          <m:r>
                            <a:rPr lang="fr-FR" b="0" i="1">
                              <a:latin typeface="Cambria Math"/>
                            </a:rPr>
                            <m:t>,</m:t>
                          </m:r>
                          <m:r>
                            <a:rPr lang="fr-FR" b="0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fr-FR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b="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fr-FR" b="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FR" b="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m:rPr>
                              <m:lit/>
                            </m:rPr>
                            <a:rPr lang="fr-FR" i="1">
                              <a:latin typeface="Cambria Math"/>
                            </a:rPr>
                            <m:t>|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m:rPr>
                              <m:lit/>
                            </m:rPr>
                            <a:rPr lang="fr-FR" i="1">
                              <a:latin typeface="Cambria Math"/>
                            </a:rPr>
                            <m:t>|</m:t>
                          </m:r>
                        </m:num>
                        <m:den>
                          <m:r>
                            <a:rPr lang="fr-FR" i="1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i="1">
                                  <a:latin typeface="Cambria Math"/>
                                </a:rPr>
                                <m:t>𝜋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fr-FR">
                              <a:latin typeface="Cambria Math"/>
                            </a:rPr>
                            <m:t>arctan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latin typeface="Cambria Math"/>
                                    </a:rPr>
                                    <m:t>x</m:t>
                                  </m:r>
                                  <m:r>
                                    <a:rPr lang="fr-FR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/>
                                        </a:rPr>
                                        <m:t>max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𝜖</m:t>
                                  </m:r>
                                </m:den>
                              </m:f>
                            </m:e>
                          </m:d>
                          <m:r>
                            <a:rPr lang="fr-FR" i="1">
                              <a:latin typeface="Cambria Math"/>
                            </a:rPr>
                            <m:t>+1</m:t>
                          </m:r>
                        </m:e>
                      </m:d>
                      <m:func>
                        <m:func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uncPr>
                        <m:fName>
                          <m:r>
                            <a:rPr lang="fr-FR" b="0" i="1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fr-FR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b="0" i="1">
                                          <a:latin typeface="Cambria Math" panose="02040503050406030204" pitchFamily="18" charset="0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/>
                                        </a:rPr>
                                        <m:t>𝜂</m:t>
                                      </m:r>
                                      <m:f>
                                        <m:f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FR" i="1">
                                              <a:latin typeface="Cambria Math"/>
                                            </a:rPr>
                                            <m:t>𝑦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fr-FR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i="1">
                                                  <a:latin typeface="Cambria Math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i="1">
                                                  <a:latin typeface="Cambria Math"/>
                                                </a:rPr>
                                                <m:t>𝑚𝑎𝑥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fr-FR" b="0" i="1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func>
                        <m:func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fr-FR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b="0" i="1">
                                          <a:latin typeface="Cambria Math" panose="02040503050406030204" pitchFamily="18" charset="0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/>
                                        </a:rPr>
                                        <m:t>𝜂</m:t>
                                      </m:r>
                                      <m:f>
                                        <m:f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FR" i="1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fr-FR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i="1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i="1">
                                                  <a:latin typeface="Cambria Math"/>
                                                </a:rPr>
                                                <m:t>𝑚𝑎𝑥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fr-FR" b="0" i="1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fr-FR" dirty="0"/>
              </a:p>
              <a:p>
                <a:pPr algn="ctr">
                  <a:defRPr/>
                </a:pPr>
                <a:endParaRPr lang="fr-FR" dirty="0"/>
              </a:p>
              <a:p>
                <a:pPr>
                  <a:defRPr/>
                </a:pPr>
                <a:endParaRPr lang="fr-FR" dirty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731837" y="975609"/>
                <a:ext cx="10487453" cy="1171243"/>
              </a:xfrm>
              <a:blipFill>
                <a:blip r:embed="rId3"/>
                <a:stretch>
                  <a:fillRect l="-1337" t="-26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10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Génération de la base de données </a:t>
            </a:r>
            <a:endParaRPr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8880" t="4421" r="3792" b="12266"/>
          <a:stretch/>
        </p:blipFill>
        <p:spPr bwMode="auto">
          <a:xfrm>
            <a:off x="1985963" y="2146852"/>
            <a:ext cx="4110036" cy="40648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 bwMode="auto">
              <a:xfrm>
                <a:off x="2069658" y="2182427"/>
                <a:ext cx="18844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>
                              <a:solidFill>
                                <a:srgbClr val="0045D0"/>
                              </a:solidFill>
                              <a:latin typeface="Cambria Math"/>
                            </a:rPr>
                            <m:t>𝜖</m:t>
                          </m:r>
                          <m:r>
                            <a:rPr lang="fr-FR" b="0" i="1">
                              <a:solidFill>
                                <a:srgbClr val="0045D0"/>
                              </a:solidFill>
                              <a:latin typeface="Cambria Math"/>
                            </a:rPr>
                            <m:t>=8∗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rgbClr val="0045D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fr-FR" b="0" i="1">
                                  <a:solidFill>
                                    <a:srgbClr val="0045D0"/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FR" b="0" i="1">
                                  <a:solidFill>
                                    <a:srgbClr val="0045D0"/>
                                  </a:solidFill>
                                  <a:latin typeface="Cambria Math"/>
                                </a:rPr>
                                <m:t>−4</m:t>
                              </m:r>
                            </m:sup>
                          </m:sSup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fr-FR">
                  <a:solidFill>
                    <a:srgbClr val="0045D0"/>
                  </a:solidFill>
                </a:endParaRP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69658" y="2182427"/>
                <a:ext cx="188445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 bwMode="auto">
              <a:xfrm>
                <a:off x="2133269" y="2533177"/>
                <a:ext cx="18844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𝜖</m:t>
                          </m:r>
                          <m:r>
                            <a:rPr lang="fr-FR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=44∗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−4</m:t>
                              </m:r>
                            </m:sup>
                          </m:sSup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fr-FR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269" y="2533177"/>
                <a:ext cx="188445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 bwMode="auto">
              <a:xfrm>
                <a:off x="2133269" y="2901434"/>
                <a:ext cx="18844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i="1">
                              <a:solidFill>
                                <a:srgbClr val="F747E2"/>
                              </a:solidFill>
                              <a:latin typeface="Cambria Math"/>
                            </a:rPr>
                            <m:t>𝜖</m:t>
                          </m:r>
                          <m:r>
                            <a:rPr lang="fr-FR" i="1">
                              <a:solidFill>
                                <a:srgbClr val="F747E2"/>
                              </a:solidFill>
                              <a:latin typeface="Cambria Math"/>
                            </a:rPr>
                            <m:t>=80∗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rgbClr val="F747E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F747E2"/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FR" i="1">
                                  <a:solidFill>
                                    <a:srgbClr val="F747E2"/>
                                  </a:solidFill>
                                  <a:latin typeface="Cambria Math"/>
                                </a:rPr>
                                <m:t>−4</m:t>
                              </m:r>
                            </m:sup>
                          </m:sSup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fr-FR">
                  <a:solidFill>
                    <a:srgbClr val="F747E2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3269" y="2901434"/>
                <a:ext cx="188445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rcRect l="5697" t="9479" r="4363" b="6084"/>
          <a:stretch/>
        </p:blipFill>
        <p:spPr bwMode="auto">
          <a:xfrm>
            <a:off x="6572250" y="2264895"/>
            <a:ext cx="4514850" cy="2764305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 bwMode="auto">
          <a:xfrm>
            <a:off x="8480508" y="3882340"/>
            <a:ext cx="2271809" cy="12957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2" name="Connecteur droit avec flèche 11"/>
          <p:cNvCxnSpPr>
            <a:cxnSpLocks/>
          </p:cNvCxnSpPr>
          <p:nvPr/>
        </p:nvCxnSpPr>
        <p:spPr bwMode="auto">
          <a:xfrm flipH="1">
            <a:off x="9006789" y="5507026"/>
            <a:ext cx="1973580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 bwMode="auto">
          <a:xfrm>
            <a:off x="8915400" y="552077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400" dirty="0"/>
              <a:t>x</a:t>
            </a:r>
            <a:endParaRPr lang="fr-FR" dirty="0"/>
          </a:p>
        </p:txBody>
      </p:sp>
      <p:cxnSp>
        <p:nvCxnSpPr>
          <p:cNvPr id="14" name="Connecteur droit avec flèche 13"/>
          <p:cNvCxnSpPr>
            <a:cxnSpLocks/>
          </p:cNvCxnSpPr>
          <p:nvPr/>
        </p:nvCxnSpPr>
        <p:spPr bwMode="auto">
          <a:xfrm flipV="1">
            <a:off x="10980369" y="3951911"/>
            <a:ext cx="0" cy="155511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 bwMode="auto">
          <a:xfrm>
            <a:off x="11040694" y="3849067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400"/>
              <a:t>y</a:t>
            </a:r>
            <a:endParaRPr lang="fr-FR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3C014D1F-53AF-4D75-9A7C-F8EB9CFBF615}"/>
              </a:ext>
            </a:extLst>
          </p:cNvPr>
          <p:cNvSpPr txBox="1">
            <a:spLocks/>
          </p:cNvSpPr>
          <p:nvPr/>
        </p:nvSpPr>
        <p:spPr bwMode="auto">
          <a:xfrm>
            <a:off x="3140190" y="6366625"/>
            <a:ext cx="6093158" cy="348156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600" b="1" dirty="0">
                <a:solidFill>
                  <a:schemeClr val="bg1"/>
                </a:solidFill>
              </a:rPr>
              <a:t>Balayage depuis un régime non local un régime localisé.</a:t>
            </a:r>
            <a:endParaRPr lang="fr-FR" sz="1600" b="1" i="1" dirty="0">
              <a:solidFill>
                <a:schemeClr val="bg1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161867B-B870-46CD-9187-85AA2F50EE03}"/>
              </a:ext>
            </a:extLst>
          </p:cNvPr>
          <p:cNvCxnSpPr>
            <a:cxnSpLocks/>
          </p:cNvCxnSpPr>
          <p:nvPr/>
        </p:nvCxnSpPr>
        <p:spPr bwMode="auto">
          <a:xfrm>
            <a:off x="4397340" y="5826920"/>
            <a:ext cx="1504941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4EDA5C4-D831-41B8-B76E-23DAF24E677F}"/>
              </a:ext>
            </a:extLst>
          </p:cNvPr>
          <p:cNvSpPr txBox="1"/>
          <p:nvPr/>
        </p:nvSpPr>
        <p:spPr bwMode="auto">
          <a:xfrm>
            <a:off x="5627847" y="550702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400" dirty="0"/>
              <a:t>x</a:t>
            </a:r>
            <a:endParaRPr lang="fr-F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D0068C1-3144-773A-974A-F462D4CBF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11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C7E9F94-AD56-016B-AB1B-DAD105B0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Génération de la base de données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67B4FC-48C3-1E2D-8548-E003316EC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06" t="10228" r="11865" b="6179"/>
          <a:stretch/>
        </p:blipFill>
        <p:spPr bwMode="auto">
          <a:xfrm>
            <a:off x="4677508" y="1384396"/>
            <a:ext cx="1596550" cy="16225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485F2DE-084E-3DF6-E8CA-CA3877E818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16" t="12313" r="11641" b="5787"/>
          <a:stretch/>
        </p:blipFill>
        <p:spPr bwMode="auto">
          <a:xfrm>
            <a:off x="3276447" y="2710412"/>
            <a:ext cx="1734204" cy="17264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1B8C4B5-91E6-584D-1E27-AA2A78B7D8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60" t="9783" r="11706" b="5932"/>
          <a:stretch/>
        </p:blipFill>
        <p:spPr bwMode="auto">
          <a:xfrm>
            <a:off x="8141677" y="1384397"/>
            <a:ext cx="1662714" cy="17104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823EB1F-5A99-EE80-883F-CF060A2261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76" t="11664" r="11801" b="5422"/>
          <a:stretch/>
        </p:blipFill>
        <p:spPr bwMode="auto">
          <a:xfrm>
            <a:off x="6891722" y="2887758"/>
            <a:ext cx="1741589" cy="171049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8F8B8CD-F97B-7C14-10C3-610236336D8D}"/>
              </a:ext>
            </a:extLst>
          </p:cNvPr>
          <p:cNvCxnSpPr>
            <a:cxnSpLocks/>
          </p:cNvCxnSpPr>
          <p:nvPr/>
        </p:nvCxnSpPr>
        <p:spPr bwMode="auto">
          <a:xfrm flipH="1">
            <a:off x="5531877" y="2303585"/>
            <a:ext cx="1950377" cy="1933696"/>
          </a:xfrm>
          <a:prstGeom prst="line">
            <a:avLst/>
          </a:prstGeom>
          <a:solidFill>
            <a:schemeClr val="tx2"/>
          </a:solidFill>
          <a:ln w="38099" cap="flat" cmpd="sng" algn="ctr">
            <a:solidFill>
              <a:schemeClr val="accent1">
                <a:lumMod val="50196"/>
              </a:schemeClr>
            </a:solidFill>
            <a:prstDash val="solid"/>
            <a:tailEnd type="arrow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3FFB88BF-35C5-F40A-2BA7-DCE40D2828A5}"/>
              </a:ext>
            </a:extLst>
          </p:cNvPr>
          <p:cNvSpPr txBox="1"/>
          <p:nvPr/>
        </p:nvSpPr>
        <p:spPr bwMode="auto">
          <a:xfrm>
            <a:off x="5467951" y="4296979"/>
            <a:ext cx="806107" cy="3661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dirty="0"/>
              <a:t>temps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2903B25-58FC-FB1B-D2F5-9592F7655CE6}"/>
                  </a:ext>
                </a:extLst>
              </p:cNvPr>
              <p:cNvSpPr txBox="1"/>
              <p:nvPr/>
            </p:nvSpPr>
            <p:spPr bwMode="auto">
              <a:xfrm>
                <a:off x="3713216" y="1890846"/>
                <a:ext cx="413610" cy="437964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squar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20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sz="2200">
                              <a:latin typeface="Cambria Math"/>
                              <a:ea typeface="Cambria Math"/>
                              <a:cs typeface="Cambria Math"/>
                            </a:rPr>
                            <m:t>𝑇</m:t>
                          </m:r>
                        </m:e>
                        <m:sub>
                          <m:r>
                            <a:rPr lang="fr-FR" sz="2200">
                              <a:latin typeface="Cambria Math"/>
                              <a:ea typeface="Cambria Math"/>
                              <a:cs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sz="22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2903B25-58FC-FB1B-D2F5-9592F7655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13216" y="1890846"/>
                <a:ext cx="413610" cy="437964"/>
              </a:xfrm>
              <a:prstGeom prst="rect">
                <a:avLst/>
              </a:prstGeom>
              <a:blipFill>
                <a:blip r:embed="rId7"/>
                <a:stretch>
                  <a:fillRect l="-14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0E7CCA3-F96F-5346-531B-675A901C5DF9}"/>
                  </a:ext>
                </a:extLst>
              </p:cNvPr>
              <p:cNvSpPr txBox="1"/>
              <p:nvPr/>
            </p:nvSpPr>
            <p:spPr bwMode="auto">
              <a:xfrm>
                <a:off x="8853137" y="3408609"/>
                <a:ext cx="795676" cy="437964"/>
              </a:xfrm>
              <a:prstGeom prst="rect">
                <a:avLst/>
              </a:prstGeom>
              <a:noFill/>
            </p:spPr>
            <p:txBody>
              <a:bodyPr vertOverflow="overflow" horzOverflow="overflow" vert="horz" wrap="none" lIns="91440" tIns="45720" rIns="91440" bIns="45720" numCol="1" spcCol="0" rtlCol="0" fromWordArt="0" anchor="t" anchorCtr="0" forceAA="0" compatLnSpc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20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sz="2200">
                              <a:latin typeface="Cambria Math"/>
                              <a:ea typeface="Cambria Math"/>
                              <a:cs typeface="Cambria Math"/>
                            </a:rPr>
                            <m:t>𝛻</m:t>
                          </m:r>
                          <m:r>
                            <a:rPr lang="fr-FR" sz="2200">
                              <a:latin typeface="Cambria Math"/>
                              <a:ea typeface="Cambria Math"/>
                              <a:cs typeface="Cambria Math"/>
                            </a:rPr>
                            <m:t>.</m:t>
                          </m:r>
                          <m:r>
                            <a:rPr lang="fr-FR" sz="2200">
                              <a:latin typeface="Cambria Math"/>
                              <a:ea typeface="Cambria Math"/>
                              <a:cs typeface="Cambria Math"/>
                            </a:rPr>
                            <m:t>𝑄</m:t>
                          </m:r>
                        </m:e>
                        <m:sub>
                          <m:r>
                            <a:rPr lang="fr-FR" sz="2200">
                              <a:latin typeface="Cambria Math"/>
                              <a:ea typeface="Cambria Math"/>
                              <a:cs typeface="Cambria Math"/>
                            </a:rPr>
                            <m:t>𝑛𝑙</m:t>
                          </m:r>
                        </m:sub>
                      </m:sSub>
                    </m:oMath>
                  </m:oMathPara>
                </a14:m>
                <a:endParaRPr sz="2200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0E7CCA3-F96F-5346-531B-675A901C5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53137" y="3408609"/>
                <a:ext cx="795676" cy="437964"/>
              </a:xfrm>
              <a:prstGeom prst="rect">
                <a:avLst/>
              </a:prstGeom>
              <a:blipFill>
                <a:blip r:embed="rId8"/>
                <a:stretch>
                  <a:fillRect l="-763" r="-5344"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89FB46F6-FC37-C75C-FFEF-2817BB21F823}"/>
              </a:ext>
            </a:extLst>
          </p:cNvPr>
          <p:cNvSpPr txBox="1"/>
          <p:nvPr/>
        </p:nvSpPr>
        <p:spPr bwMode="auto">
          <a:xfrm>
            <a:off x="4842606" y="4684303"/>
            <a:ext cx="2639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/>
              <a:t>1221 données </a:t>
            </a:r>
            <a:endParaRPr dirty="0"/>
          </a:p>
          <a:p>
            <a:pPr>
              <a:defRPr/>
            </a:pPr>
            <a:r>
              <a:rPr lang="fr-FR" dirty="0"/>
              <a:t>Résolution : 32x32x32</a:t>
            </a:r>
            <a:endParaRPr dirty="0"/>
          </a:p>
          <a:p>
            <a:pPr>
              <a:defRPr/>
            </a:pPr>
            <a:r>
              <a:rPr lang="fr-FR" dirty="0"/>
              <a:t>3 simulations</a:t>
            </a:r>
            <a:endParaRPr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755550-C567-3842-01AE-AE67F6B375D0}"/>
              </a:ext>
            </a:extLst>
          </p:cNvPr>
          <p:cNvSpPr/>
          <p:nvPr/>
        </p:nvSpPr>
        <p:spPr bwMode="auto">
          <a:xfrm>
            <a:off x="3027128" y="4112042"/>
            <a:ext cx="503787" cy="3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82BDEE-3FAC-A0E0-D66E-87791D8DDDB5}"/>
              </a:ext>
            </a:extLst>
          </p:cNvPr>
          <p:cNvSpPr/>
          <p:nvPr/>
        </p:nvSpPr>
        <p:spPr bwMode="auto">
          <a:xfrm>
            <a:off x="6673125" y="4197612"/>
            <a:ext cx="503787" cy="3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Espace réservé du contenu 6">
                <a:extLst>
                  <a:ext uri="{FF2B5EF4-FFF2-40B4-BE49-F238E27FC236}">
                    <a16:creationId xmlns:a16="http://schemas.microsoft.com/office/drawing/2014/main" id="{9CE47D9C-736C-A206-983D-1283B468769B}"/>
                  </a:ext>
                </a:extLst>
              </p:cNvPr>
              <p:cNvSpPr txBox="1"/>
              <p:nvPr/>
            </p:nvSpPr>
            <p:spPr bwMode="auto">
              <a:xfrm>
                <a:off x="1731406" y="5679330"/>
                <a:ext cx="9023698" cy="993182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vert="horz" lIns="0" tIns="45720" rIns="0" bIns="45720" rtlCol="0">
                <a:noAutofit/>
              </a:bodyPr>
              <a:lstStyle>
                <a:lvl1pPr marL="0" indent="0" algn="l" defTabSz="914400">
                  <a:lnSpc>
                    <a:spcPct val="100000"/>
                  </a:lnSpc>
                  <a:spcBef>
                    <a:spcPts val="1199"/>
                  </a:spcBef>
                  <a:buClr>
                    <a:schemeClr val="tx2"/>
                  </a:buClr>
                  <a:buSzPct val="90000"/>
                  <a:buFont typeface="Arial"/>
                  <a:buNone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699" indent="-266699" algn="l" defTabSz="914400">
                  <a:lnSpc>
                    <a:spcPct val="100000"/>
                  </a:lnSpc>
                  <a:spcBef>
                    <a:spcPts val="499"/>
                  </a:spcBef>
                  <a:buClr>
                    <a:schemeClr val="tx2"/>
                  </a:buClr>
                  <a:buSzPct val="90000"/>
                  <a:buFont typeface="Arial"/>
                  <a:buChar char="■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7" indent="-274637" algn="l" defTabSz="914400">
                  <a:lnSpc>
                    <a:spcPct val="100000"/>
                  </a:lnSpc>
                  <a:spcBef>
                    <a:spcPts val="499"/>
                  </a:spcBef>
                  <a:buSzPct val="90000"/>
                  <a:buFont typeface="Arial"/>
                  <a:buChar char="■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699" algn="l" defTabSz="914400">
                  <a:lnSpc>
                    <a:spcPct val="100000"/>
                  </a:lnSpc>
                  <a:spcBef>
                    <a:spcPts val="499"/>
                  </a:spcBef>
                  <a:buSzPct val="90000"/>
                  <a:buFont typeface="Arial"/>
                  <a:buChar char="■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7" indent="-266699" algn="l" defTabSz="914400">
                  <a:lnSpc>
                    <a:spcPct val="100000"/>
                  </a:lnSpc>
                  <a:spcBef>
                    <a:spcPts val="499"/>
                  </a:spcBef>
                  <a:buSzPct val="90000"/>
                  <a:buFont typeface="Arial"/>
                  <a:buChar char="■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99" indent="-228600" algn="l" defTabSz="914400">
                  <a:lnSpc>
                    <a:spcPct val="90000"/>
                  </a:lnSpc>
                  <a:spcBef>
                    <a:spcPts val="499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>
                  <a:lnSpc>
                    <a:spcPct val="90000"/>
                  </a:lnSpc>
                  <a:spcBef>
                    <a:spcPts val="499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>
                  <a:lnSpc>
                    <a:spcPct val="90000"/>
                  </a:lnSpc>
                  <a:spcBef>
                    <a:spcPts val="499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>
                  <a:lnSpc>
                    <a:spcPct val="90000"/>
                  </a:lnSpc>
                  <a:spcBef>
                    <a:spcPts val="499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defRPr/>
                </a:pPr>
                <a:r>
                  <a:rPr lang="fr-FR" sz="1600" b="1" i="0" u="none" strike="noStrike" cap="none" spc="0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On génère une base de données 2D et 3D contenant une collection de températures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fr-FR" sz="160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𝑻</m:t>
                        </m:r>
                      </m:e>
                      <m:sub>
                        <m:r>
                          <a:rPr lang="fr-FR" sz="160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fr-FR" sz="1600" b="1" i="0" u="none" strike="noStrike" cap="none" spc="0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 et de termes source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6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fr-FR" sz="160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𝜵</m:t>
                        </m:r>
                        <m:r>
                          <a:rPr lang="fr-FR" sz="160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.</m:t>
                        </m:r>
                        <m:r>
                          <a:rPr lang="fr-FR" sz="160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𝑸</m:t>
                        </m:r>
                      </m:e>
                      <m:sub>
                        <m:r>
                          <a:rPr lang="fr-FR" sz="160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  <a:cs typeface="Cambria Math"/>
                          </a:rPr>
                          <m:t>𝒏𝒍</m:t>
                        </m:r>
                      </m:sub>
                    </m:sSub>
                  </m:oMath>
                </a14:m>
                <a:r>
                  <a:rPr lang="fr-FR" sz="1600" b="1" i="0" u="none" strike="noStrike" cap="none" spc="0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 à différents instants t à partir des états initiaux.</a:t>
                </a:r>
                <a:endParaRPr lang="fr-FR" sz="1600" b="1" i="0" u="none" strike="noStrike" cap="none" spc="0" dirty="0">
                  <a:solidFill>
                    <a:schemeClr val="bg1"/>
                  </a:solidFill>
                  <a:latin typeface="Times New Roman"/>
                  <a:cs typeface="Times New Roman"/>
                </a:endParaRPr>
              </a:p>
              <a:p>
                <a:pPr lvl="1">
                  <a:defRPr/>
                </a:pPr>
                <a:r>
                  <a:rPr lang="fr-FR" sz="1600" b="1" i="0" dirty="0">
                    <a:solidFill>
                      <a:schemeClr val="bg1"/>
                    </a:solidFill>
                  </a:rPr>
                  <a:t>Ces bases de données seront utilisées pour l’entraînement des réseaux de neurones </a:t>
                </a:r>
                <a:endParaRPr sz="1600" b="1" u="none" strike="noStrike" cap="none" spc="0" dirty="0">
                  <a:solidFill>
                    <a:schemeClr val="bg1"/>
                  </a:solidFill>
                  <a:latin typeface="Cambria Math"/>
                  <a:ea typeface="Cambria Math"/>
                  <a:cs typeface="Cambria Math"/>
                </a:endParaRPr>
              </a:p>
            </p:txBody>
          </p:sp>
        </mc:Choice>
        <mc:Fallback xmlns="">
          <p:sp>
            <p:nvSpPr>
              <p:cNvPr id="21" name="Espace réservé du contenu 6">
                <a:extLst>
                  <a:ext uri="{FF2B5EF4-FFF2-40B4-BE49-F238E27FC236}">
                    <a16:creationId xmlns:a16="http://schemas.microsoft.com/office/drawing/2014/main" id="{9CE47D9C-736C-A206-983D-1283B4687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1406" y="5679330"/>
                <a:ext cx="9023698" cy="993182"/>
              </a:xfrm>
              <a:prstGeom prst="rect">
                <a:avLst/>
              </a:prstGeom>
              <a:blipFill>
                <a:blip r:embed="rId9"/>
                <a:stretch>
                  <a:fillRect l="-1080" t="-1212" r="-270"/>
                </a:stretch>
              </a:blip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131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12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Entrainement des réseaux de neurones </a:t>
            </a:r>
            <a:endParaRPr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78401" y="2117287"/>
            <a:ext cx="2635198" cy="189734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rcRect r="13688"/>
          <a:stretch/>
        </p:blipFill>
        <p:spPr bwMode="auto">
          <a:xfrm>
            <a:off x="1743585" y="1680682"/>
            <a:ext cx="2635198" cy="280355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rcRect r="8117"/>
          <a:stretch/>
        </p:blipFill>
        <p:spPr bwMode="auto">
          <a:xfrm>
            <a:off x="7559264" y="1695546"/>
            <a:ext cx="2745340" cy="2743643"/>
          </a:xfrm>
          <a:prstGeom prst="rect">
            <a:avLst/>
          </a:prstGeom>
        </p:spPr>
      </p:pic>
      <p:sp>
        <p:nvSpPr>
          <p:cNvPr id="14" name="Espace réservé du contenu 6"/>
          <p:cNvSpPr txBox="1"/>
          <p:nvPr/>
        </p:nvSpPr>
        <p:spPr bwMode="auto">
          <a:xfrm>
            <a:off x="4778401" y="4254082"/>
            <a:ext cx="2745340" cy="90536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  <a:defRPr/>
            </a:pPr>
            <a:r>
              <a:rPr lang="fr-FR" sz="1600" b="1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Réseau dense : </a:t>
            </a:r>
          </a:p>
          <a:p>
            <a:pPr lvl="1">
              <a:defRPr/>
            </a:pPr>
            <a:r>
              <a:rPr lang="fr-FR" sz="1600" b="1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3</a:t>
            </a:r>
            <a:r>
              <a:rPr lang="fr-FR" sz="1600" b="1" u="none" strike="noStrike" cap="none" spc="0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 couches</a:t>
            </a:r>
            <a:br>
              <a:rPr lang="fr-FR" sz="1600" b="1" u="none" strike="noStrike" cap="none" spc="0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</a:br>
            <a:r>
              <a:rPr lang="fr-FR" sz="1600" b="1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128 neurones par couche</a:t>
            </a:r>
            <a:br>
              <a:rPr lang="fr-FR" sz="1600" b="1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</a:br>
            <a:br>
              <a:rPr lang="fr-FR" sz="1600" b="1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</a:br>
            <a:endParaRPr sz="1600" b="1" u="none" strike="noStrike" cap="none" spc="0" dirty="0">
              <a:solidFill>
                <a:schemeClr val="bg1"/>
              </a:solidFill>
              <a:latin typeface="Cambria Math"/>
              <a:ea typeface="Cambria Math"/>
              <a:cs typeface="Cambria Math"/>
            </a:endParaRPr>
          </a:p>
        </p:txBody>
      </p:sp>
      <p:sp>
        <p:nvSpPr>
          <p:cNvPr id="16" name="Espace réservé du contenu 6">
            <a:extLst>
              <a:ext uri="{FF2B5EF4-FFF2-40B4-BE49-F238E27FC236}">
                <a16:creationId xmlns:a16="http://schemas.microsoft.com/office/drawing/2014/main" id="{1F2F04DC-F5B4-43EA-BA51-841D7D2C80EA}"/>
              </a:ext>
            </a:extLst>
          </p:cNvPr>
          <p:cNvSpPr txBox="1"/>
          <p:nvPr/>
        </p:nvSpPr>
        <p:spPr bwMode="auto">
          <a:xfrm>
            <a:off x="2476122" y="5879701"/>
            <a:ext cx="7156938" cy="6465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  <a:defRPr/>
            </a:pPr>
            <a:r>
              <a:rPr lang="fr-FR" sz="1600" b="1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Les caractéristiques du réseau vont déterminer les performances de celui-ci. Les phases de réglage et d’apprentissage peuvent prendre beaucoup de temps.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1545956"/>
              </p:ext>
            </p:extLst>
          </p:nvPr>
        </p:nvGraphicFramePr>
        <p:xfrm>
          <a:off x="7113406" y="3615850"/>
          <a:ext cx="373129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5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b="0"/>
                        <a:t>Azathoth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 b="0"/>
                        <a:t>RNA</a:t>
                      </a:r>
                      <a:endParaRPr b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/>
                        <a:t>9s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fr-FR"/>
                        <a:t>0.09s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13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Performance</a:t>
            </a:r>
            <a:endParaRPr dirty="0"/>
          </a:p>
        </p:txBody>
      </p:sp>
      <p:sp>
        <p:nvSpPr>
          <p:cNvPr id="7" name="Espace réservé du contenu 6"/>
          <p:cNvSpPr txBox="1"/>
          <p:nvPr/>
        </p:nvSpPr>
        <p:spPr bwMode="auto">
          <a:xfrm>
            <a:off x="7113406" y="3209188"/>
            <a:ext cx="3731296" cy="369331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  <a:defRPr/>
            </a:pPr>
            <a:r>
              <a:rPr lang="fr-FR" sz="1600" b="1" u="none" strike="noStrike" cap="none" spc="0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       Temps d’exécution sur une itération </a:t>
            </a:r>
            <a:endParaRPr sz="1600" b="1" u="none" strike="noStrike" cap="none" spc="0" dirty="0">
              <a:solidFill>
                <a:schemeClr val="bg1"/>
              </a:solidFill>
              <a:latin typeface="Cambria Math"/>
              <a:ea typeface="Cambria Math"/>
              <a:cs typeface="Cambria Math"/>
            </a:endParaRPr>
          </a:p>
        </p:txBody>
      </p:sp>
      <p:sp>
        <p:nvSpPr>
          <p:cNvPr id="9" name="Espace réservé du contenu 6"/>
          <p:cNvSpPr txBox="1"/>
          <p:nvPr/>
        </p:nvSpPr>
        <p:spPr bwMode="auto">
          <a:xfrm>
            <a:off x="5893777" y="1451726"/>
            <a:ext cx="6174868" cy="369331"/>
          </a:xfrm>
          <a:prstGeom prst="rect">
            <a:avLst/>
          </a:prstGeom>
          <a:solidFill>
            <a:schemeClr val="tx2"/>
          </a:solidFill>
          <a:ln>
            <a:solidFill>
              <a:srgbClr val="C00000"/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  <a:defRPr/>
            </a:pPr>
            <a:r>
              <a:rPr lang="fr-FR" sz="1600" b="1" u="none" strike="noStrike" cap="none" spc="0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Performance du réseau sur la température</a:t>
            </a:r>
            <a:endParaRPr sz="1600" b="1" u="none" strike="noStrike" cap="none" spc="0" dirty="0">
              <a:solidFill>
                <a:schemeClr val="bg1"/>
              </a:solidFill>
              <a:latin typeface="Cambria Math"/>
              <a:ea typeface="Cambria Math"/>
              <a:cs typeface="Cambria Math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Espace réservé du contenu 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229624994"/>
                  </p:ext>
                </p:extLst>
              </p:nvPr>
            </p:nvGraphicFramePr>
            <p:xfrm>
              <a:off x="5893777" y="1856506"/>
              <a:ext cx="6174868" cy="7721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37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437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4371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4371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05515"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:r>
                            <a:rPr lang="fr-FR" b="0">
                              <a:solidFill>
                                <a:schemeClr val="bg1"/>
                              </a:solidFill>
                            </a:rPr>
                            <a:t>Norme</a:t>
                          </a:r>
                          <a:endParaRPr b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E5001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:r>
                            <a:rPr lang="fr-FR" b="0">
                              <a:solidFill>
                                <a:schemeClr val="bg1"/>
                              </a:solidFill>
                            </a:rPr>
                            <a:t>Entrainement</a:t>
                          </a:r>
                          <a:endParaRPr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E5001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:r>
                            <a:rPr lang="fr-FR" b="0">
                              <a:solidFill>
                                <a:schemeClr val="bg1"/>
                              </a:solidFill>
                            </a:rPr>
                            <a:t>Validation</a:t>
                          </a:r>
                          <a:endParaRPr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E5001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:r>
                            <a:rPr lang="fr-FR" b="0">
                              <a:solidFill>
                                <a:schemeClr val="bg1"/>
                              </a:solidFill>
                            </a:rPr>
                            <a:t>Test</a:t>
                          </a:r>
                          <a:endParaRPr b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E5001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6655"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fr-FR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fr-FR" b="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CED0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8.6</m:t>
                                </m:r>
                                <m:r>
                                  <a:rPr lang="fr-FR" b="0" i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∗</m:t>
                                </m:r>
                                <m:sSup>
                                  <m:sSupPr>
                                    <m:ctrlPr>
                                      <a:rPr lang="fr-FR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CED0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7</m:t>
                                </m:r>
                                <m:r>
                                  <a:rPr lang="fr-FR" b="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fr-FR" b="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6</m:t>
                                </m:r>
                                <m:r>
                                  <a:rPr lang="ar-AE" b="0" i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∗</m:t>
                                </m:r>
                                <m:sSup>
                                  <m:sSupPr>
                                    <m:ctrlPr>
                                      <a:rPr lang="ar-AE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ar-AE" b="0" i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ar-AE" b="0" i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ar-AE" b="0" i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ar-AE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CED0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fr-FR" b="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fr-FR" b="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fr-FR" b="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∗</m:t>
                                </m:r>
                                <m:sSup>
                                  <m:sSupPr>
                                    <m:ctrlPr>
                                      <a:rPr lang="fr-FR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  <a:cs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fr-FR" b="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FR" b="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ar-AE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CED0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Espace réservé du contenu 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229624994"/>
                  </p:ext>
                </p:extLst>
              </p:nvPr>
            </p:nvGraphicFramePr>
            <p:xfrm>
              <a:off x="5893777" y="1856506"/>
              <a:ext cx="6174868" cy="77217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371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4371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54371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43717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05515"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:r>
                            <a:rPr lang="fr-FR" b="0">
                              <a:solidFill>
                                <a:schemeClr val="bg1"/>
                              </a:solidFill>
                            </a:rPr>
                            <a:t>Norme</a:t>
                          </a:r>
                          <a:endParaRPr b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E5001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:r>
                            <a:rPr lang="fr-FR" b="0">
                              <a:solidFill>
                                <a:schemeClr val="bg1"/>
                              </a:solidFill>
                            </a:rPr>
                            <a:t>Entrainement</a:t>
                          </a:r>
                          <a:endParaRPr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E5001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:r>
                            <a:rPr lang="fr-FR" b="0">
                              <a:solidFill>
                                <a:schemeClr val="bg1"/>
                              </a:solidFill>
                            </a:rPr>
                            <a:t>Validation</a:t>
                          </a:r>
                          <a:endParaRPr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E5001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defRPr/>
                          </a:pPr>
                          <a:r>
                            <a:rPr lang="fr-FR" b="0">
                              <a:solidFill>
                                <a:schemeClr val="bg1"/>
                              </a:solidFill>
                            </a:rPr>
                            <a:t>Test</a:t>
                          </a:r>
                          <a:endParaRPr b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>
                        <a:solidFill>
                          <a:srgbClr val="E5001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6655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394" t="-118033" r="-300787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100791" t="-118033" r="-201976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118033" r="-101181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301186" t="-118033" r="-1581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Espace réservé du contenu 6"/>
          <p:cNvSpPr txBox="1"/>
          <p:nvPr/>
        </p:nvSpPr>
        <p:spPr bwMode="auto">
          <a:xfrm>
            <a:off x="6806271" y="4392980"/>
            <a:ext cx="4451696" cy="365126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600" b="1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Gain de temps d’un facteur 100 sur une itération</a:t>
            </a:r>
            <a:endParaRPr sz="1600" b="1" u="none" strike="noStrike" cap="none" spc="0" dirty="0">
              <a:solidFill>
                <a:schemeClr val="bg1"/>
              </a:solidFill>
              <a:latin typeface="Cambria Math"/>
              <a:ea typeface="Cambria Math"/>
              <a:cs typeface="Cambria Math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A7511F8-5104-408A-B59A-BABA99A71C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2" r="9162"/>
          <a:stretch/>
        </p:blipFill>
        <p:spPr>
          <a:xfrm>
            <a:off x="0" y="1185862"/>
            <a:ext cx="5600128" cy="4064216"/>
          </a:xfrm>
          <a:prstGeom prst="rect">
            <a:avLst/>
          </a:prstGeom>
        </p:spPr>
      </p:pic>
      <p:sp>
        <p:nvSpPr>
          <p:cNvPr id="2" name="Espace réservé du contenu 6">
            <a:extLst>
              <a:ext uri="{FF2B5EF4-FFF2-40B4-BE49-F238E27FC236}">
                <a16:creationId xmlns:a16="http://schemas.microsoft.com/office/drawing/2014/main" id="{5C0B712B-A4CC-5665-AFCB-47E002146EDC}"/>
              </a:ext>
            </a:extLst>
          </p:cNvPr>
          <p:cNvSpPr txBox="1"/>
          <p:nvPr/>
        </p:nvSpPr>
        <p:spPr bwMode="auto">
          <a:xfrm>
            <a:off x="3870152" y="5939270"/>
            <a:ext cx="5090968" cy="60469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600" b="1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Le réseau semble avoir bien réussi à généraliser les données. Et le gain de temps est de 2 ordres de grandeur.</a:t>
            </a:r>
            <a:endParaRPr sz="1600" b="1" u="none" strike="noStrike" cap="none" spc="0" dirty="0">
              <a:solidFill>
                <a:schemeClr val="bg1"/>
              </a:solidFill>
              <a:latin typeface="Cambria Math"/>
              <a:ea typeface="Cambria Math"/>
              <a:cs typeface="Cambria Math"/>
            </a:endParaRPr>
          </a:p>
        </p:txBody>
      </p:sp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20AFE917-F230-458E-88FA-9D3EB19A46E4}"/>
              </a:ext>
            </a:extLst>
          </p:cNvPr>
          <p:cNvSpPr txBox="1"/>
          <p:nvPr/>
        </p:nvSpPr>
        <p:spPr bwMode="auto">
          <a:xfrm>
            <a:off x="2240738" y="2628676"/>
            <a:ext cx="2369246" cy="341016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600" b="1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Pas de surapprentissage</a:t>
            </a:r>
            <a:endParaRPr sz="1600" b="1" u="none" strike="noStrike" cap="none" spc="0" dirty="0">
              <a:solidFill>
                <a:schemeClr val="bg1"/>
              </a:solidFill>
              <a:latin typeface="Cambria Math"/>
              <a:ea typeface="Cambria Math"/>
              <a:cs typeface="Cambria Math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10999334" y="6343650"/>
            <a:ext cx="693738" cy="365125"/>
          </a:xfrm>
        </p:spPr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14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Résultats 3D</a:t>
            </a:r>
            <a:endParaRPr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85862"/>
            <a:ext cx="4002211" cy="3675066"/>
          </a:xfrm>
          <a:prstGeom prst="rect">
            <a:avLst/>
          </a:prstGeom>
        </p:spPr>
      </p:pic>
      <p:cxnSp>
        <p:nvCxnSpPr>
          <p:cNvPr id="8" name="Connecteur droit 7"/>
          <p:cNvCxnSpPr>
            <a:cxnSpLocks/>
          </p:cNvCxnSpPr>
          <p:nvPr/>
        </p:nvCxnSpPr>
        <p:spPr bwMode="auto">
          <a:xfrm>
            <a:off x="2001105" y="1178453"/>
            <a:ext cx="0" cy="32098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 bwMode="auto">
          <a:xfrm>
            <a:off x="414418" y="1249587"/>
            <a:ext cx="142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AZATHOTH</a:t>
            </a:r>
            <a:endParaRPr/>
          </a:p>
        </p:txBody>
      </p:sp>
      <p:sp>
        <p:nvSpPr>
          <p:cNvPr id="12" name="ZoneTexte 11"/>
          <p:cNvSpPr txBox="1"/>
          <p:nvPr/>
        </p:nvSpPr>
        <p:spPr bwMode="auto">
          <a:xfrm>
            <a:off x="2533322" y="1256996"/>
            <a:ext cx="847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RNA</a:t>
            </a:r>
            <a:endParaRPr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1993" y="688472"/>
            <a:ext cx="4139006" cy="37994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 bwMode="auto">
              <a:xfrm>
                <a:off x="1058875" y="5041490"/>
                <a:ext cx="1884459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>
                          <a:solidFill>
                            <a:srgbClr val="0045D0"/>
                          </a:solidFill>
                          <a:latin typeface="Cambria Math"/>
                        </a:rPr>
                        <m:t>𝜖</m:t>
                      </m:r>
                      <m:r>
                        <a:rPr lang="fr-FR" b="0" i="1">
                          <a:solidFill>
                            <a:srgbClr val="0045D0"/>
                          </a:solidFill>
                          <a:latin typeface="Cambria Math"/>
                        </a:rPr>
                        <m:t>=8∗</m:t>
                      </m:r>
                      <m:sSup>
                        <m:sSupPr>
                          <m:ctrlPr>
                            <a:rPr lang="fr-FR" b="0" i="1">
                              <a:solidFill>
                                <a:srgbClr val="0045D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a:rPr lang="fr-FR" b="0" i="1">
                              <a:solidFill>
                                <a:srgbClr val="0045D0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FR" b="0" i="1">
                              <a:solidFill>
                                <a:srgbClr val="0045D0"/>
                              </a:solidFill>
                              <a:latin typeface="Cambria Math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rgbClr val="0045D0"/>
                  </a:solidFill>
                </a:endParaRPr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8875" y="5041490"/>
                <a:ext cx="188445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3" t="4995" r="4430" b="9222"/>
          <a:stretch/>
        </p:blipFill>
        <p:spPr bwMode="auto">
          <a:xfrm>
            <a:off x="8168964" y="1185862"/>
            <a:ext cx="3306562" cy="2930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 bwMode="auto">
              <a:xfrm>
                <a:off x="5741670" y="5014137"/>
                <a:ext cx="3688079" cy="714683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>
                              <a:solidFill>
                                <a:srgbClr val="0045D0"/>
                              </a:solidFill>
                              <a:latin typeface="Cambria Math"/>
                            </a:rPr>
                            <m:t>𝑒</m:t>
                          </m:r>
                          <m:r>
                            <a:rPr lang="fr-FR" b="0" i="1">
                              <a:solidFill>
                                <a:srgbClr val="0045D0"/>
                              </a:solidFill>
                              <a:latin typeface="Cambria Math"/>
                            </a:rPr>
                            <m:t>=</m:t>
                          </m:r>
                          <m:func>
                            <m:funcPr>
                              <m:ctrlPr>
                                <a:rPr lang="fr-FR" b="0" i="1">
                                  <a:solidFill>
                                    <a:srgbClr val="0045D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>
                                  <a:solidFill>
                                    <a:srgbClr val="0045D0"/>
                                  </a:solidFill>
                                  <a:latin typeface="Cambria Math"/>
                                </a:rPr>
                                <m:t>max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b="0" i="1">
                                      <a:solidFill>
                                        <a:srgbClr val="0045D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b="0" i="1">
                                          <a:solidFill>
                                            <a:srgbClr val="0045D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b="0" i="1">
                                              <a:solidFill>
                                                <a:srgbClr val="0045D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>
                                              <a:solidFill>
                                                <a:srgbClr val="0045D0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fr-FR" b="0" i="1">
                                              <a:solidFill>
                                                <a:srgbClr val="0045D0"/>
                                              </a:solidFill>
                                              <a:latin typeface="Cambria Math"/>
                                            </a:rPr>
                                            <m:t>𝑅𝑁𝐴</m:t>
                                          </m:r>
                                        </m:sub>
                                      </m:sSub>
                                      <m:r>
                                        <a:rPr lang="fr-FR" b="0" i="1">
                                          <a:solidFill>
                                            <a:srgbClr val="0045D0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b="0" i="1">
                                              <a:solidFill>
                                                <a:srgbClr val="0045D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>
                                              <a:solidFill>
                                                <a:srgbClr val="0045D0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fr-FR" b="0" i="1">
                                              <a:solidFill>
                                                <a:srgbClr val="0045D0"/>
                                              </a:solidFill>
                                              <a:latin typeface="Cambria Math"/>
                                            </a:rPr>
                                            <m:t>𝐴𝑍𝐴𝑇𝐻𝑂𝑇𝐻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b="0" i="1">
                                              <a:solidFill>
                                                <a:srgbClr val="0045D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>
                                              <a:solidFill>
                                                <a:srgbClr val="0045D0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fr-FR" b="0" i="1">
                                              <a:solidFill>
                                                <a:srgbClr val="0045D0"/>
                                              </a:solidFill>
                                              <a:latin typeface="Cambria Math"/>
                                            </a:rPr>
                                            <m:t>𝐴𝑍𝐴𝑇𝐻𝑂𝑇𝐻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fr-FR" b="0" i="1">
                                      <a:solidFill>
                                        <a:srgbClr val="0045D0"/>
                                      </a:solidFill>
                                      <a:latin typeface="Cambria Math"/>
                                    </a:rPr>
                                    <m:t>∗100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fr-FR">
                  <a:solidFill>
                    <a:srgbClr val="0045D0"/>
                  </a:solidFill>
                </a:endParaRPr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41670" y="5014137"/>
                <a:ext cx="3688079" cy="7146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Espace réservé du contenu 6"/>
          <p:cNvSpPr txBox="1"/>
          <p:nvPr/>
        </p:nvSpPr>
        <p:spPr bwMode="auto">
          <a:xfrm>
            <a:off x="2784998" y="6196558"/>
            <a:ext cx="5972996" cy="365125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  <a:defRPr/>
            </a:pPr>
            <a:r>
              <a:rPr lang="fr-FR" sz="1600" b="1" u="none" strike="noStrike" cap="none" spc="0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Erreurs relatives en dessous de 1% pour un régime non localisé.</a:t>
            </a:r>
            <a:endParaRPr sz="1600" b="1" u="none" strike="noStrike" cap="none" spc="0" dirty="0">
              <a:solidFill>
                <a:schemeClr val="bg1"/>
              </a:solidFill>
              <a:latin typeface="Cambria Math"/>
              <a:ea typeface="Cambria Math"/>
              <a:cs typeface="Cambria Math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5DBF28-7FEC-4097-BD99-62F5070B8754}"/>
              </a:ext>
            </a:extLst>
          </p:cNvPr>
          <p:cNvSpPr/>
          <p:nvPr/>
        </p:nvSpPr>
        <p:spPr bwMode="auto">
          <a:xfrm>
            <a:off x="3619135" y="688471"/>
            <a:ext cx="847836" cy="3537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47188F-096E-46D1-8DAA-814BC509CF84}"/>
              </a:ext>
            </a:extLst>
          </p:cNvPr>
          <p:cNvSpPr/>
          <p:nvPr/>
        </p:nvSpPr>
        <p:spPr bwMode="auto">
          <a:xfrm>
            <a:off x="7079682" y="164384"/>
            <a:ext cx="506027" cy="252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507B32-E628-4B45-B32E-1AEECAF0A634}"/>
              </a:ext>
            </a:extLst>
          </p:cNvPr>
          <p:cNvSpPr/>
          <p:nvPr/>
        </p:nvSpPr>
        <p:spPr bwMode="auto">
          <a:xfrm>
            <a:off x="4341688" y="688471"/>
            <a:ext cx="1826170" cy="440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E73356C-9B64-4109-8436-07DB9BBED793}"/>
              </a:ext>
            </a:extLst>
          </p:cNvPr>
          <p:cNvSpPr txBox="1"/>
          <p:nvPr/>
        </p:nvSpPr>
        <p:spPr bwMode="auto">
          <a:xfrm>
            <a:off x="7447277" y="790626"/>
            <a:ext cx="4652581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rgbClr val="0045D0"/>
                </a:solidFill>
              </a:rPr>
              <a:t>Max de l’erreur relative (%) en fonction du temps </a:t>
            </a:r>
            <a:endParaRPr sz="16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9CC072C-B1C7-4E68-B14C-2FA886A62956}"/>
              </a:ext>
            </a:extLst>
          </p:cNvPr>
          <p:cNvSpPr txBox="1"/>
          <p:nvPr/>
        </p:nvSpPr>
        <p:spPr>
          <a:xfrm>
            <a:off x="7653093" y="1411868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0,5%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DCAEC3D-BD89-4625-A190-981DD9D724BC}"/>
              </a:ext>
            </a:extLst>
          </p:cNvPr>
          <p:cNvSpPr txBox="1"/>
          <p:nvPr/>
        </p:nvSpPr>
        <p:spPr bwMode="auto">
          <a:xfrm>
            <a:off x="7568134" y="2371605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0,25%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1368" y="908176"/>
            <a:ext cx="3904789" cy="35844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55" y="1202929"/>
            <a:ext cx="4003475" cy="3677266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10999334" y="6343650"/>
            <a:ext cx="693738" cy="365125"/>
          </a:xfrm>
        </p:spPr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15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Résultats 3D : Généralisation</a:t>
            </a:r>
            <a:endParaRPr dirty="0"/>
          </a:p>
        </p:txBody>
      </p:sp>
      <p:cxnSp>
        <p:nvCxnSpPr>
          <p:cNvPr id="8" name="Connecteur droit 7"/>
          <p:cNvCxnSpPr>
            <a:cxnSpLocks/>
          </p:cNvCxnSpPr>
          <p:nvPr/>
        </p:nvCxnSpPr>
        <p:spPr bwMode="auto">
          <a:xfrm>
            <a:off x="2001105" y="1178453"/>
            <a:ext cx="0" cy="32098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 bwMode="auto">
          <a:xfrm>
            <a:off x="414418" y="1249587"/>
            <a:ext cx="142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AZATHOTH</a:t>
            </a:r>
            <a:endParaRPr/>
          </a:p>
        </p:txBody>
      </p:sp>
      <p:sp>
        <p:nvSpPr>
          <p:cNvPr id="12" name="ZoneTexte 11"/>
          <p:cNvSpPr txBox="1"/>
          <p:nvPr/>
        </p:nvSpPr>
        <p:spPr bwMode="auto">
          <a:xfrm>
            <a:off x="2533322" y="1256996"/>
            <a:ext cx="847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RNA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 bwMode="auto">
              <a:xfrm>
                <a:off x="1058875" y="5041490"/>
                <a:ext cx="1884459" cy="36933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>
                              <a:solidFill>
                                <a:srgbClr val="0045D0"/>
                              </a:solidFill>
                              <a:latin typeface="Cambria Math"/>
                            </a:rPr>
                            <m:t>𝜖</m:t>
                          </m:r>
                          <m:r>
                            <a:rPr lang="fr-FR" b="0" i="1">
                              <a:solidFill>
                                <a:srgbClr val="0045D0"/>
                              </a:solidFill>
                              <a:latin typeface="Cambria Math"/>
                            </a:rPr>
                            <m:t>=10∗</m:t>
                          </m:r>
                          <m:sSup>
                            <m:sSupPr>
                              <m:ctrlPr>
                                <a:rPr lang="fr-FR" b="0" i="1">
                                  <a:solidFill>
                                    <a:srgbClr val="0045D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a:rPr lang="fr-FR" b="0" i="1">
                                  <a:solidFill>
                                    <a:srgbClr val="0045D0"/>
                                  </a:solidFill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fr-FR" b="0" i="1">
                                  <a:solidFill>
                                    <a:srgbClr val="0045D0"/>
                                  </a:solidFill>
                                  <a:latin typeface="Cambria Math"/>
                                </a:rPr>
                                <m:t>−4</m:t>
                              </m:r>
                            </m:sup>
                          </m:sSup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fr-FR">
                  <a:solidFill>
                    <a:srgbClr val="0045D0"/>
                  </a:solidFill>
                </a:endParaRPr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8875" y="5041490"/>
                <a:ext cx="188445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ZoneTexte 32"/>
          <p:cNvSpPr txBox="1"/>
          <p:nvPr/>
        </p:nvSpPr>
        <p:spPr bwMode="auto">
          <a:xfrm>
            <a:off x="4732020" y="4568728"/>
            <a:ext cx="570738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>
                <a:solidFill>
                  <a:srgbClr val="0045D0"/>
                </a:solidFill>
              </a:rPr>
              <a:t>Évolution de l’erreur relative (%) en fonction du temps 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/>
              <p:cNvSpPr txBox="1"/>
              <p:nvPr/>
            </p:nvSpPr>
            <p:spPr bwMode="auto">
              <a:xfrm>
                <a:off x="5741670" y="5014137"/>
                <a:ext cx="3688079" cy="714683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>
                              <a:solidFill>
                                <a:srgbClr val="0045D0"/>
                              </a:solidFill>
                              <a:latin typeface="Cambria Math"/>
                            </a:rPr>
                            <m:t>𝑒</m:t>
                          </m:r>
                          <m:r>
                            <a:rPr lang="fr-FR" b="0" i="1">
                              <a:solidFill>
                                <a:srgbClr val="0045D0"/>
                              </a:solidFill>
                              <a:latin typeface="Cambria Math"/>
                            </a:rPr>
                            <m:t>=</m:t>
                          </m:r>
                          <m:func>
                            <m:funcPr>
                              <m:ctrlPr>
                                <a:rPr lang="fr-FR" b="0" i="1">
                                  <a:solidFill>
                                    <a:srgbClr val="0045D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>
                                  <a:solidFill>
                                    <a:srgbClr val="0045D0"/>
                                  </a:solidFill>
                                  <a:latin typeface="Cambria Math"/>
                                </a:rPr>
                                <m:t>max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b="0" i="1">
                                      <a:solidFill>
                                        <a:srgbClr val="0045D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b="0" i="1">
                                          <a:solidFill>
                                            <a:srgbClr val="0045D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b="0" i="1">
                                              <a:solidFill>
                                                <a:srgbClr val="0045D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>
                                              <a:solidFill>
                                                <a:srgbClr val="0045D0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fr-FR" b="0" i="1">
                                              <a:solidFill>
                                                <a:srgbClr val="0045D0"/>
                                              </a:solidFill>
                                              <a:latin typeface="Cambria Math"/>
                                            </a:rPr>
                                            <m:t>𝑅𝑁𝐴</m:t>
                                          </m:r>
                                        </m:sub>
                                      </m:sSub>
                                      <m:r>
                                        <a:rPr lang="fr-FR" b="0" i="1">
                                          <a:solidFill>
                                            <a:srgbClr val="0045D0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b="0" i="1">
                                              <a:solidFill>
                                                <a:srgbClr val="0045D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>
                                              <a:solidFill>
                                                <a:srgbClr val="0045D0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fr-FR" b="0" i="1">
                                              <a:solidFill>
                                                <a:srgbClr val="0045D0"/>
                                              </a:solidFill>
                                              <a:latin typeface="Cambria Math"/>
                                            </a:rPr>
                                            <m:t>𝐴𝑍𝐴𝑇𝐻𝑂𝑇𝐻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b="0" i="1">
                                              <a:solidFill>
                                                <a:srgbClr val="0045D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>
                                              <a:solidFill>
                                                <a:srgbClr val="0045D0"/>
                                              </a:solidFill>
                                              <a:latin typeface="Cambria Math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fr-FR" b="0" i="1">
                                              <a:solidFill>
                                                <a:srgbClr val="0045D0"/>
                                              </a:solidFill>
                                              <a:latin typeface="Cambria Math"/>
                                            </a:rPr>
                                            <m:t>𝐴𝑍𝐴𝑇𝐻𝑂𝑇𝐻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fr-FR" b="0" i="1">
                                      <a:solidFill>
                                        <a:srgbClr val="0045D0"/>
                                      </a:solidFill>
                                      <a:latin typeface="Cambria Math"/>
                                    </a:rPr>
                                    <m:t>∗100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fr-FR">
                  <a:solidFill>
                    <a:srgbClr val="0045D0"/>
                  </a:solidFill>
                </a:endParaRPr>
              </a:p>
            </p:txBody>
          </p:sp>
        </mc:Choice>
        <mc:Fallback xmlns=""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41670" y="5014137"/>
                <a:ext cx="3688079" cy="7146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Espace réservé du contenu 6"/>
          <p:cNvSpPr txBox="1"/>
          <p:nvPr/>
        </p:nvSpPr>
        <p:spPr bwMode="auto">
          <a:xfrm>
            <a:off x="2771858" y="6196161"/>
            <a:ext cx="6648283" cy="377368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  <a:defRPr/>
            </a:pPr>
            <a:r>
              <a:rPr lang="fr-FR" sz="1600" b="1" u="none" strike="noStrike" cap="none" spc="0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Évaluation du réseau sur des données test, moins de 1% d’erreur aussi.</a:t>
            </a:r>
            <a:endParaRPr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FC7D87-1041-4E6F-A6B8-7F404C32CF37}"/>
              </a:ext>
            </a:extLst>
          </p:cNvPr>
          <p:cNvSpPr/>
          <p:nvPr/>
        </p:nvSpPr>
        <p:spPr bwMode="auto">
          <a:xfrm>
            <a:off x="3619135" y="691404"/>
            <a:ext cx="932711" cy="3534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D3B184-38A4-4107-819B-6180199F27A2}"/>
              </a:ext>
            </a:extLst>
          </p:cNvPr>
          <p:cNvSpPr/>
          <p:nvPr/>
        </p:nvSpPr>
        <p:spPr bwMode="auto">
          <a:xfrm>
            <a:off x="3199695" y="789655"/>
            <a:ext cx="2594185" cy="697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09B6A2-AC50-4E1F-BF47-3A3ACECE97C8}"/>
              </a:ext>
            </a:extLst>
          </p:cNvPr>
          <p:cNvSpPr/>
          <p:nvPr/>
        </p:nvSpPr>
        <p:spPr bwMode="auto">
          <a:xfrm>
            <a:off x="81491" y="1618919"/>
            <a:ext cx="485948" cy="1071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2" t="4799" r="3848" b="9007"/>
          <a:stretch/>
        </p:blipFill>
        <p:spPr bwMode="auto">
          <a:xfrm>
            <a:off x="7823346" y="1214600"/>
            <a:ext cx="3659126" cy="317374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15F5BFD-397F-4FC6-BAB2-2E2E11506BC7}"/>
              </a:ext>
            </a:extLst>
          </p:cNvPr>
          <p:cNvSpPr txBox="1"/>
          <p:nvPr/>
        </p:nvSpPr>
        <p:spPr bwMode="auto">
          <a:xfrm>
            <a:off x="7411909" y="811653"/>
            <a:ext cx="4652581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>
                <a:solidFill>
                  <a:srgbClr val="0045D0"/>
                </a:solidFill>
              </a:rPr>
              <a:t>Max de l’erreur relative (%) en fonction du temps </a:t>
            </a:r>
            <a:endParaRPr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07DE50A-A8F9-4A25-880E-C1011A59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16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117D26D-2AF4-4954-978B-5C81BAC7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Bilan  </a:t>
            </a:r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82072E4A-D642-4643-9867-97398039B2BF}"/>
              </a:ext>
            </a:extLst>
          </p:cNvPr>
          <p:cNvSpPr txBox="1"/>
          <p:nvPr/>
        </p:nvSpPr>
        <p:spPr bwMode="auto">
          <a:xfrm>
            <a:off x="2822609" y="4241138"/>
            <a:ext cx="6546782" cy="992430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  <a:defRPr/>
            </a:pPr>
            <a:r>
              <a:rPr lang="fr-FR" dirty="0">
                <a:solidFill>
                  <a:schemeClr val="bg1"/>
                </a:solidFill>
              </a:rPr>
              <a:t>Remplacement du module non-local dans </a:t>
            </a:r>
            <a:r>
              <a:rPr lang="fr-FR" dirty="0" err="1">
                <a:solidFill>
                  <a:schemeClr val="bg1"/>
                </a:solidFill>
              </a:rPr>
              <a:t>Azathoth</a:t>
            </a:r>
            <a:r>
              <a:rPr lang="fr-FR" dirty="0">
                <a:solidFill>
                  <a:schemeClr val="bg1"/>
                </a:solidFill>
              </a:rPr>
              <a:t> avec moins de </a:t>
            </a:r>
            <a:r>
              <a:rPr lang="fr-FR" b="1" dirty="0">
                <a:solidFill>
                  <a:schemeClr val="bg1"/>
                </a:solidFill>
              </a:rPr>
              <a:t>1% </a:t>
            </a:r>
            <a:r>
              <a:rPr lang="fr-FR" dirty="0">
                <a:solidFill>
                  <a:schemeClr val="bg1"/>
                </a:solidFill>
              </a:rPr>
              <a:t>d’erreur sur la température au cours du temps, et un gain de temps de calcul d’un </a:t>
            </a:r>
            <a:r>
              <a:rPr lang="fr-FR" b="1" dirty="0">
                <a:solidFill>
                  <a:schemeClr val="bg1"/>
                </a:solidFill>
              </a:rPr>
              <a:t>facteur 100</a:t>
            </a:r>
            <a:r>
              <a:rPr lang="fr-FR" dirty="0">
                <a:solidFill>
                  <a:schemeClr val="bg1"/>
                </a:solidFill>
              </a:rPr>
              <a:t>. </a:t>
            </a:r>
            <a:endParaRPr lang="fr-FR" b="1" dirty="0">
              <a:solidFill>
                <a:schemeClr val="bg1"/>
              </a:solidFill>
            </a:endParaRPr>
          </a:p>
          <a:p>
            <a:pPr marL="0" lvl="1" indent="0" algn="ctr">
              <a:buNone/>
              <a:defRPr/>
            </a:pP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77129CE-E59C-4CEF-853B-4457284E5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78401" y="1426318"/>
            <a:ext cx="2635198" cy="18973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0908B5-EB09-420A-BBD0-B4ACB979ED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12" t="9994" r="13688" b="4997"/>
          <a:stretch/>
        </p:blipFill>
        <p:spPr bwMode="auto">
          <a:xfrm>
            <a:off x="2404340" y="1531658"/>
            <a:ext cx="1682721" cy="17920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8AF5E2-C4B4-41E6-AB68-C0561C2E66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81" t="11907" r="8117" b="5591"/>
          <a:stretch/>
        </p:blipFill>
        <p:spPr bwMode="auto">
          <a:xfrm>
            <a:off x="8021782" y="1531658"/>
            <a:ext cx="1765877" cy="17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55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17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Autre application : Auto-encodeurs pour un cas d’ablation laser</a:t>
            </a:r>
            <a:endParaRPr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35291" t="3761" r="35495" b="7874"/>
          <a:stretch/>
        </p:blipFill>
        <p:spPr bwMode="auto">
          <a:xfrm>
            <a:off x="4615961" y="1828800"/>
            <a:ext cx="2936631" cy="3200400"/>
          </a:xfrm>
          <a:prstGeom prst="rect">
            <a:avLst/>
          </a:prstGeom>
        </p:spPr>
      </p:pic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CBAC47AE-EA3B-41F1-A4A4-8635703DF640}"/>
              </a:ext>
            </a:extLst>
          </p:cNvPr>
          <p:cNvSpPr txBox="1"/>
          <p:nvPr/>
        </p:nvSpPr>
        <p:spPr bwMode="auto">
          <a:xfrm>
            <a:off x="2568002" y="5261312"/>
            <a:ext cx="7055996" cy="993182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fr-FR" sz="1600" u="none" strike="noStrike" cap="none" spc="0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Les encodeurs décodeurs comme des outils de compression – notamment d’images.</a:t>
            </a:r>
          </a:p>
          <a:p>
            <a:pPr lvl="1">
              <a:defRPr/>
            </a:pPr>
            <a:r>
              <a:rPr lang="fr-FR" sz="1600" b="1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Intérêts : </a:t>
            </a:r>
            <a:r>
              <a:rPr lang="fr-FR" sz="1600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Génération de simulations hydrodynamique </a:t>
            </a:r>
            <a:endParaRPr sz="1600" b="1" u="none" strike="noStrike" cap="none" spc="0" dirty="0">
              <a:solidFill>
                <a:schemeClr val="bg1"/>
              </a:solidFill>
              <a:latin typeface="Cambria Math"/>
              <a:ea typeface="Cambria Math"/>
              <a:cs typeface="Cambria Math"/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A5CEB864-E6DB-4E84-882F-F8D1C8CFE665}"/>
              </a:ext>
            </a:extLst>
          </p:cNvPr>
          <p:cNvSpPr txBox="1"/>
          <p:nvPr/>
        </p:nvSpPr>
        <p:spPr bwMode="auto">
          <a:xfrm>
            <a:off x="5545493" y="4310742"/>
            <a:ext cx="1097903" cy="625152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fr-FR" sz="1600" u="none" strike="noStrike" cap="none" spc="0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Espace latent</a:t>
            </a:r>
            <a:endParaRPr sz="1600" b="1" u="none" strike="noStrike" cap="none" spc="0" dirty="0">
              <a:solidFill>
                <a:schemeClr val="bg1"/>
              </a:solidFill>
              <a:latin typeface="Cambria Math"/>
              <a:ea typeface="Cambria Math"/>
              <a:cs typeface="Cambria Math"/>
            </a:endParaRPr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7D9E8250-68FC-4B7B-8D0D-63BE86C9CE7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989405" y="1303149"/>
            <a:ext cx="6634593" cy="40836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chemeClr val="bg1"/>
                </a:solidFill>
              </a:rPr>
              <a:t>Objectif : analyser la fiabilité des résultats fournis par ces outils.</a:t>
            </a:r>
          </a:p>
          <a:p>
            <a:pPr algn="ctr">
              <a:defRPr/>
            </a:pPr>
            <a:endParaRPr lang="fr-FR" sz="1600" b="1" i="1" dirty="0">
              <a:solidFill>
                <a:schemeClr val="bg1"/>
              </a:solidFill>
            </a:endParaRPr>
          </a:p>
        </p:txBody>
      </p:sp>
      <p:pic>
        <p:nvPicPr>
          <p:cNvPr id="2" name="Google Shape;355;p17" descr="Une image contenant capture d’écran, Rectangle, bleu, Caractère coloré&#10;&#10;Description générée automatiquement">
            <a:extLst>
              <a:ext uri="{FF2B5EF4-FFF2-40B4-BE49-F238E27FC236}">
                <a16:creationId xmlns:a16="http://schemas.microsoft.com/office/drawing/2014/main" id="{51DC19C7-C67B-DDF4-7576-1133F75B9E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8002" y="2589610"/>
            <a:ext cx="1784590" cy="1793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55;p17" descr="Une image contenant capture d’écran, Rectangle, bleu, Caractère coloré&#10;&#10;Description générée automatiquement">
            <a:extLst>
              <a:ext uri="{FF2B5EF4-FFF2-40B4-BE49-F238E27FC236}">
                <a16:creationId xmlns:a16="http://schemas.microsoft.com/office/drawing/2014/main" id="{5660A3F1-0F10-68C4-BE09-FA0F9C9C9B3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5961" y="2589610"/>
            <a:ext cx="1784590" cy="1793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1234079-40BF-320B-B932-92EBC0878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4404B84-5732-8205-1BDD-6D8DFFE2C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Espace latent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411EA6-A9F4-CC5E-6A89-08936D457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91" t="3761" r="35495" b="7874"/>
          <a:stretch/>
        </p:blipFill>
        <p:spPr bwMode="auto">
          <a:xfrm>
            <a:off x="4847151" y="285019"/>
            <a:ext cx="2564423" cy="27947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BB61E4-CEDE-C865-C317-3727C40DA6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0" t="6737" r="10960"/>
          <a:stretch/>
        </p:blipFill>
        <p:spPr>
          <a:xfrm>
            <a:off x="2382307" y="2944781"/>
            <a:ext cx="3256586" cy="28892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4D21E1F-7B64-28DF-1590-0AFDF99928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101" y="1096245"/>
            <a:ext cx="1172309" cy="117230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F85332-4468-C22E-F559-8A228E83F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15" y="1010805"/>
            <a:ext cx="1172309" cy="1172309"/>
          </a:xfrm>
          <a:prstGeom prst="rect">
            <a:avLst/>
          </a:prstGeom>
        </p:spPr>
      </p:pic>
      <p:sp>
        <p:nvSpPr>
          <p:cNvPr id="14" name="Espace réservé du contenu 6">
            <a:extLst>
              <a:ext uri="{FF2B5EF4-FFF2-40B4-BE49-F238E27FC236}">
                <a16:creationId xmlns:a16="http://schemas.microsoft.com/office/drawing/2014/main" id="{6A36885D-21AA-7D73-ED83-AA2A016879D5}"/>
              </a:ext>
            </a:extLst>
          </p:cNvPr>
          <p:cNvSpPr txBox="1"/>
          <p:nvPr/>
        </p:nvSpPr>
        <p:spPr bwMode="auto">
          <a:xfrm>
            <a:off x="2546409" y="5945848"/>
            <a:ext cx="7055996" cy="397802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fr-FR" sz="1600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L’espace latent est un espace de représentation des données d’entraînement.</a:t>
            </a:r>
            <a:endParaRPr sz="1600" u="none" strike="noStrike" cap="none" spc="0" dirty="0">
              <a:solidFill>
                <a:schemeClr val="bg1"/>
              </a:solidFill>
              <a:latin typeface="Cambria Math"/>
              <a:ea typeface="Cambria Math"/>
              <a:cs typeface="Cambria Math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C8EF515-97B7-4240-84B3-94843ADCE7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1" t="6737" r="52646"/>
          <a:stretch/>
        </p:blipFill>
        <p:spPr>
          <a:xfrm>
            <a:off x="6096000" y="2940861"/>
            <a:ext cx="3032189" cy="2889276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CBD2C1C4-5E7E-4486-9A78-28D810AB19A1}"/>
              </a:ext>
            </a:extLst>
          </p:cNvPr>
          <p:cNvCxnSpPr>
            <a:cxnSpLocks/>
          </p:cNvCxnSpPr>
          <p:nvPr/>
        </p:nvCxnSpPr>
        <p:spPr>
          <a:xfrm flipH="1">
            <a:off x="5023128" y="2133927"/>
            <a:ext cx="1072872" cy="100174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8DFF8B3A-AB43-488C-A2FC-9CE640E47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68" y="1108572"/>
            <a:ext cx="2743200" cy="1666875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02DE90E-B9A4-439B-8404-9CDE0B433BAC}"/>
              </a:ext>
            </a:extLst>
          </p:cNvPr>
          <p:cNvCxnSpPr>
            <a:cxnSpLocks/>
          </p:cNvCxnSpPr>
          <p:nvPr/>
        </p:nvCxnSpPr>
        <p:spPr>
          <a:xfrm>
            <a:off x="2077383" y="2682910"/>
            <a:ext cx="1560062" cy="139964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17A3C0F-1283-4427-A643-B3A1D6F943F7}"/>
              </a:ext>
            </a:extLst>
          </p:cNvPr>
          <p:cNvCxnSpPr>
            <a:cxnSpLocks/>
          </p:cNvCxnSpPr>
          <p:nvPr/>
        </p:nvCxnSpPr>
        <p:spPr>
          <a:xfrm>
            <a:off x="3919040" y="5035899"/>
            <a:ext cx="3693054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478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BB3CA37E-F875-4C29-9787-41B8DC220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9" y="1850494"/>
            <a:ext cx="5932811" cy="2943266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C03930A-2DAD-4395-8BD8-BD4E2CA8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96E1CFB-4BD7-46AD-A4A5-9A81E012E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Espace latent pour une animation </a:t>
            </a:r>
          </a:p>
        </p:txBody>
      </p:sp>
      <p:sp>
        <p:nvSpPr>
          <p:cNvPr id="5" name="Espace réservé du contenu 6">
            <a:extLst>
              <a:ext uri="{FF2B5EF4-FFF2-40B4-BE49-F238E27FC236}">
                <a16:creationId xmlns:a16="http://schemas.microsoft.com/office/drawing/2014/main" id="{B8B6E297-B33C-4714-B77E-B81D2B10CA45}"/>
              </a:ext>
            </a:extLst>
          </p:cNvPr>
          <p:cNvSpPr txBox="1"/>
          <p:nvPr/>
        </p:nvSpPr>
        <p:spPr bwMode="auto">
          <a:xfrm>
            <a:off x="2568002" y="5796792"/>
            <a:ext cx="7055996" cy="729419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fr-FR" sz="1600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 L’espace latent donne des zones de confiances dans lesquelles on a une garantie sur les solutions. </a:t>
            </a:r>
          </a:p>
          <a:p>
            <a:pPr lvl="1">
              <a:defRPr/>
            </a:pPr>
            <a:endParaRPr sz="1600" u="none" strike="noStrike" cap="none" spc="0" dirty="0">
              <a:solidFill>
                <a:schemeClr val="bg1"/>
              </a:solidFill>
              <a:latin typeface="Cambria Math"/>
              <a:ea typeface="Cambria Math"/>
              <a:cs typeface="Cambria Math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B10F09A-8F63-4553-A5BF-DF708E030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550" y="1782628"/>
            <a:ext cx="5932811" cy="295027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5FC94A1-047F-414A-8D6B-3EEEC7311181}"/>
              </a:ext>
            </a:extLst>
          </p:cNvPr>
          <p:cNvSpPr/>
          <p:nvPr/>
        </p:nvSpPr>
        <p:spPr bwMode="auto">
          <a:xfrm>
            <a:off x="4766938" y="2630305"/>
            <a:ext cx="597542" cy="12549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39ECB4-D6B5-433A-BD7D-DBDDCB3FA00D}"/>
              </a:ext>
            </a:extLst>
          </p:cNvPr>
          <p:cNvSpPr/>
          <p:nvPr/>
        </p:nvSpPr>
        <p:spPr bwMode="auto">
          <a:xfrm>
            <a:off x="10650223" y="2556987"/>
            <a:ext cx="597542" cy="12549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57CA9B-23CF-4243-BB31-1DD64C7406C6}"/>
              </a:ext>
            </a:extLst>
          </p:cNvPr>
          <p:cNvSpPr/>
          <p:nvPr/>
        </p:nvSpPr>
        <p:spPr bwMode="auto">
          <a:xfrm>
            <a:off x="4773289" y="2348088"/>
            <a:ext cx="1294136" cy="1685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DEFCAD-DAF9-4E16-B188-C3EFA241F107}"/>
              </a:ext>
            </a:extLst>
          </p:cNvPr>
          <p:cNvSpPr/>
          <p:nvPr/>
        </p:nvSpPr>
        <p:spPr bwMode="auto">
          <a:xfrm>
            <a:off x="10656573" y="2415053"/>
            <a:ext cx="1416688" cy="1685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9487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 bwMode="auto">
          <a:xfrm>
            <a:off x="2802371" y="4986915"/>
            <a:ext cx="6587257" cy="816726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chemeClr val="bg1"/>
                </a:solidFill>
              </a:rPr>
              <a:t>Objectif : Améliorer les performances des outils de simulation de phénomènes de Physique complexes avec l’IA et analyser la fiabilité des résultats fournis par ces outils.</a:t>
            </a:r>
          </a:p>
          <a:p>
            <a:pPr algn="ctr">
              <a:defRPr/>
            </a:pPr>
            <a:endParaRPr lang="fr-FR" sz="1600" b="1" i="1" dirty="0">
              <a:solidFill>
                <a:schemeClr val="bg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fr-FR" dirty="0"/>
              <a:t>Contexte</a:t>
            </a:r>
            <a:endParaRPr dirty="0"/>
          </a:p>
        </p:txBody>
      </p:sp>
      <p:sp>
        <p:nvSpPr>
          <p:cNvPr id="2" name="ZoneTexte 1"/>
          <p:cNvSpPr txBox="1"/>
          <p:nvPr/>
        </p:nvSpPr>
        <p:spPr bwMode="auto">
          <a:xfrm>
            <a:off x="731838" y="1185865"/>
            <a:ext cx="107283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/>
              <a:t>L’</a:t>
            </a:r>
            <a:r>
              <a:rPr lang="fr-FR" b="1" dirty="0"/>
              <a:t>IA</a:t>
            </a:r>
            <a:r>
              <a:rPr lang="fr-FR" dirty="0"/>
              <a:t> s’impose aujourd’hui dans le monde la recherche scientifique comme un outil incontournable permettant d’</a:t>
            </a:r>
            <a:r>
              <a:rPr lang="fr-FR" b="1" dirty="0"/>
              <a:t>accélérer</a:t>
            </a:r>
            <a:r>
              <a:rPr lang="fr-FR" dirty="0"/>
              <a:t> les calculs</a:t>
            </a:r>
            <a:endParaRPr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L’usage des outils d’IA touche </a:t>
            </a:r>
            <a:r>
              <a:rPr lang="fr-FR" b="1" dirty="0"/>
              <a:t>tous types de disciplines </a:t>
            </a:r>
            <a:r>
              <a:rPr lang="fr-FR" dirty="0"/>
              <a:t>: les mathématiques, l’économie, la médecine, ou la physique, chaque chercheur peut s’approprier ces outils afin de développer leurs propres applications.</a:t>
            </a:r>
            <a:endParaRPr dirty="0"/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La modélisation du </a:t>
            </a:r>
            <a:r>
              <a:rPr lang="fr-FR" b="1" dirty="0"/>
              <a:t>transport électronique non-local </a:t>
            </a:r>
            <a:r>
              <a:rPr lang="fr-FR" dirty="0"/>
              <a:t>est un enjeu important pour la simulation d’expériences de Physique des Plasmas, telle que </a:t>
            </a:r>
            <a:r>
              <a:rPr lang="fr-FR" b="1" dirty="0"/>
              <a:t>la fusion par confinement inertiel.</a:t>
            </a:r>
            <a:r>
              <a:rPr lang="fr-FR" dirty="0"/>
              <a:t> Les modèles non locaux magnétisés utilisés actuellement dans les codes hydrodynamiques sont</a:t>
            </a:r>
            <a:r>
              <a:rPr lang="fr-FR" b="1" dirty="0"/>
              <a:t> coûteux en temps de calcul et complexes à développer et utiliser</a:t>
            </a:r>
            <a:r>
              <a:rPr lang="fr-FR" dirty="0"/>
              <a:t>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11"/>
    </mc:Choice>
    <mc:Fallback xmlns="">
      <p:transition spd="slow" advTm="6131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20</a:t>
            </a:fld>
            <a:endParaRPr lang="fr-FR"/>
          </a:p>
        </p:txBody>
      </p:sp>
      <p:pic>
        <p:nvPicPr>
          <p:cNvPr id="6" name="Espace réservé du contenu 8"/>
          <p:cNvPicPr>
            <a:picLocks noChangeAspect="1"/>
          </p:cNvPicPr>
          <p:nvPr/>
        </p:nvPicPr>
        <p:blipFill rotWithShape="1">
          <a:blip r:embed="rId3"/>
          <a:srcRect l="2880" t="6847" r="8565" b="6012"/>
          <a:stretch/>
        </p:blipFill>
        <p:spPr bwMode="auto">
          <a:xfrm>
            <a:off x="1126523" y="1185863"/>
            <a:ext cx="5861764" cy="2368562"/>
          </a:xfrm>
          <a:prstGeom prst="rect">
            <a:avLst/>
          </a:prstGeom>
        </p:spPr>
      </p:pic>
      <p:sp>
        <p:nvSpPr>
          <p:cNvPr id="7" name="Titre 4"/>
          <p:cNvSpPr>
            <a:spLocks noGrp="1"/>
          </p:cNvSpPr>
          <p:nvPr>
            <p:ph type="title"/>
          </p:nvPr>
        </p:nvSpPr>
        <p:spPr bwMode="auto">
          <a:xfrm>
            <a:off x="731838" y="314325"/>
            <a:ext cx="10728325" cy="8715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/>
              <a:t>Autres applications : Auto-encodeur pour un cas d’ablation laser </a:t>
            </a:r>
            <a:endParaRPr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DB9D7FB2-BC3F-438D-9EDB-DA50598C9C18}"/>
              </a:ext>
            </a:extLst>
          </p:cNvPr>
          <p:cNvSpPr txBox="1"/>
          <p:nvPr/>
        </p:nvSpPr>
        <p:spPr bwMode="auto">
          <a:xfrm>
            <a:off x="2806959" y="6340961"/>
            <a:ext cx="6578082" cy="365125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fr-FR" sz="1600" b="1" u="none" strike="noStrike" cap="none" spc="0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Evolution d’une simulation hydrodynamique pour une intensité laser.</a:t>
            </a:r>
            <a:endParaRPr sz="1600" b="1" u="none" strike="noStrike" cap="none" spc="0" dirty="0">
              <a:solidFill>
                <a:schemeClr val="bg1"/>
              </a:solidFill>
              <a:latin typeface="Cambria Math"/>
              <a:ea typeface="Cambria Math"/>
              <a:cs typeface="Cambria Math"/>
            </a:endParaRP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28823BBC-30FC-41A3-8933-71FA0FF3BE35}"/>
              </a:ext>
            </a:extLst>
          </p:cNvPr>
          <p:cNvSpPr txBox="1"/>
          <p:nvPr/>
        </p:nvSpPr>
        <p:spPr bwMode="auto">
          <a:xfrm>
            <a:off x="72162" y="2190245"/>
            <a:ext cx="1222310" cy="365125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fr-FR" sz="1600" b="1" u="none" strike="noStrike" cap="none" spc="0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Densit</a:t>
            </a:r>
            <a:r>
              <a:rPr lang="fr-FR" sz="1600" b="1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é</a:t>
            </a:r>
            <a:endParaRPr sz="1600" b="1" u="none" strike="noStrike" cap="none" spc="0" dirty="0">
              <a:solidFill>
                <a:schemeClr val="bg1"/>
              </a:solidFill>
              <a:latin typeface="Cambria Math"/>
              <a:ea typeface="Cambria Math"/>
              <a:cs typeface="Cambria Math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162F87-A450-4720-B033-3776C60E32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8" t="41168" r="52799" b="4843"/>
          <a:stretch/>
        </p:blipFill>
        <p:spPr bwMode="auto">
          <a:xfrm>
            <a:off x="2062955" y="3936481"/>
            <a:ext cx="4556650" cy="21720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55A3CC6-BF4C-4E0B-B0C4-6F7070FA11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3" t="6331" r="54104" b="39680"/>
          <a:stretch/>
        </p:blipFill>
        <p:spPr bwMode="auto">
          <a:xfrm>
            <a:off x="1672922" y="3554425"/>
            <a:ext cx="4806775" cy="21720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1BFBCA2-C759-48DE-AD92-8E02C7D4A71F}"/>
                  </a:ext>
                </a:extLst>
              </p:cNvPr>
              <p:cNvSpPr txBox="1"/>
              <p:nvPr/>
            </p:nvSpPr>
            <p:spPr bwMode="auto">
              <a:xfrm>
                <a:off x="5452969" y="4415176"/>
                <a:ext cx="55816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800" dirty="0"/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1BFBCA2-C759-48DE-AD92-8E02C7D4A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2969" y="4415176"/>
                <a:ext cx="558165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86F0CC6-C861-418C-AC92-4C88BA1E5773}"/>
                  </a:ext>
                </a:extLst>
              </p:cNvPr>
              <p:cNvSpPr txBox="1"/>
              <p:nvPr/>
            </p:nvSpPr>
            <p:spPr bwMode="auto">
              <a:xfrm>
                <a:off x="4159097" y="4537901"/>
                <a:ext cx="5664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800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86F0CC6-C861-418C-AC92-4C88BA1E5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59097" y="4537901"/>
                <a:ext cx="56643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space réservé du contenu 6">
            <a:extLst>
              <a:ext uri="{FF2B5EF4-FFF2-40B4-BE49-F238E27FC236}">
                <a16:creationId xmlns:a16="http://schemas.microsoft.com/office/drawing/2014/main" id="{FDC552E2-BCF9-4F66-9123-F695EAE0FC6E}"/>
              </a:ext>
            </a:extLst>
          </p:cNvPr>
          <p:cNvSpPr txBox="1"/>
          <p:nvPr/>
        </p:nvSpPr>
        <p:spPr bwMode="auto">
          <a:xfrm>
            <a:off x="27008" y="4494224"/>
            <a:ext cx="1389152" cy="365125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  <a:defRPr/>
            </a:pPr>
            <a:r>
              <a:rPr lang="fr-FR" sz="1600" b="1" u="none" strike="noStrike" cap="none" spc="0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Espace latent</a:t>
            </a:r>
            <a:endParaRPr sz="1600" b="1" u="none" strike="noStrike" cap="none" spc="0" dirty="0">
              <a:solidFill>
                <a:schemeClr val="bg1"/>
              </a:solidFill>
              <a:latin typeface="Cambria Math"/>
              <a:ea typeface="Cambria Math"/>
              <a:cs typeface="Cambria Math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B881DB-FA80-43AE-83A4-7E691CB7FD09}"/>
              </a:ext>
            </a:extLst>
          </p:cNvPr>
          <p:cNvSpPr/>
          <p:nvPr/>
        </p:nvSpPr>
        <p:spPr bwMode="auto">
          <a:xfrm>
            <a:off x="1126523" y="1842864"/>
            <a:ext cx="259280" cy="31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2087DE-C31C-44B9-A90F-35F9361DDC59}"/>
              </a:ext>
            </a:extLst>
          </p:cNvPr>
          <p:cNvSpPr/>
          <p:nvPr/>
        </p:nvSpPr>
        <p:spPr bwMode="auto">
          <a:xfrm>
            <a:off x="1035192" y="2698644"/>
            <a:ext cx="259280" cy="31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EB12A641-BF2B-4459-8DCA-F71D5CF62A6B}"/>
              </a:ext>
            </a:extLst>
          </p:cNvPr>
          <p:cNvSpPr/>
          <p:nvPr/>
        </p:nvSpPr>
        <p:spPr bwMode="auto">
          <a:xfrm>
            <a:off x="6934200" y="3997241"/>
            <a:ext cx="390525" cy="1098634"/>
          </a:xfrm>
          <a:custGeom>
            <a:avLst/>
            <a:gdLst>
              <a:gd name="connsiteX0" fmla="*/ 47625 w 390525"/>
              <a:gd name="connsiteY0" fmla="*/ 698584 h 1098634"/>
              <a:gd name="connsiteX1" fmla="*/ 47625 w 390525"/>
              <a:gd name="connsiteY1" fmla="*/ 698584 h 1098634"/>
              <a:gd name="connsiteX2" fmla="*/ 95250 w 390525"/>
              <a:gd name="connsiteY2" fmla="*/ 603334 h 1098634"/>
              <a:gd name="connsiteX3" fmla="*/ 133350 w 390525"/>
              <a:gd name="connsiteY3" fmla="*/ 489034 h 1098634"/>
              <a:gd name="connsiteX4" fmla="*/ 180975 w 390525"/>
              <a:gd name="connsiteY4" fmla="*/ 393784 h 1098634"/>
              <a:gd name="connsiteX5" fmla="*/ 304800 w 390525"/>
              <a:gd name="connsiteY5" fmla="*/ 203284 h 1098634"/>
              <a:gd name="connsiteX6" fmla="*/ 342900 w 390525"/>
              <a:gd name="connsiteY6" fmla="*/ 117559 h 1098634"/>
              <a:gd name="connsiteX7" fmla="*/ 352425 w 390525"/>
              <a:gd name="connsiteY7" fmla="*/ 88984 h 1098634"/>
              <a:gd name="connsiteX8" fmla="*/ 381000 w 390525"/>
              <a:gd name="connsiteY8" fmla="*/ 60409 h 1098634"/>
              <a:gd name="connsiteX9" fmla="*/ 390525 w 390525"/>
              <a:gd name="connsiteY9" fmla="*/ 3259 h 1098634"/>
              <a:gd name="connsiteX10" fmla="*/ 381000 w 390525"/>
              <a:gd name="connsiteY10" fmla="*/ 50884 h 1098634"/>
              <a:gd name="connsiteX11" fmla="*/ 352425 w 390525"/>
              <a:gd name="connsiteY11" fmla="*/ 108034 h 1098634"/>
              <a:gd name="connsiteX12" fmla="*/ 342900 w 390525"/>
              <a:gd name="connsiteY12" fmla="*/ 136609 h 1098634"/>
              <a:gd name="connsiteX13" fmla="*/ 295275 w 390525"/>
              <a:gd name="connsiteY13" fmla="*/ 384259 h 1098634"/>
              <a:gd name="connsiteX14" fmla="*/ 285750 w 390525"/>
              <a:gd name="connsiteY14" fmla="*/ 346159 h 1098634"/>
              <a:gd name="connsiteX15" fmla="*/ 142875 w 390525"/>
              <a:gd name="connsiteY15" fmla="*/ 1098634 h 1098634"/>
              <a:gd name="connsiteX16" fmla="*/ 0 w 390525"/>
              <a:gd name="connsiteY16" fmla="*/ 69934 h 109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0525" h="1098634">
                <a:moveTo>
                  <a:pt x="47625" y="698584"/>
                </a:moveTo>
                <a:lnTo>
                  <a:pt x="47625" y="698584"/>
                </a:lnTo>
                <a:cubicBezTo>
                  <a:pt x="63500" y="666834"/>
                  <a:pt x="81809" y="636189"/>
                  <a:pt x="95250" y="603334"/>
                </a:cubicBezTo>
                <a:cubicBezTo>
                  <a:pt x="110456" y="566163"/>
                  <a:pt x="117530" y="525948"/>
                  <a:pt x="133350" y="489034"/>
                </a:cubicBezTo>
                <a:cubicBezTo>
                  <a:pt x="192148" y="351839"/>
                  <a:pt x="136339" y="470883"/>
                  <a:pt x="180975" y="393784"/>
                </a:cubicBezTo>
                <a:cubicBezTo>
                  <a:pt x="282070" y="219165"/>
                  <a:pt x="223463" y="284621"/>
                  <a:pt x="304800" y="203284"/>
                </a:cubicBezTo>
                <a:cubicBezTo>
                  <a:pt x="317500" y="174709"/>
                  <a:pt x="330873" y="146424"/>
                  <a:pt x="342900" y="117559"/>
                </a:cubicBezTo>
                <a:cubicBezTo>
                  <a:pt x="346762" y="108291"/>
                  <a:pt x="346856" y="97338"/>
                  <a:pt x="352425" y="88984"/>
                </a:cubicBezTo>
                <a:cubicBezTo>
                  <a:pt x="359897" y="77776"/>
                  <a:pt x="371475" y="69934"/>
                  <a:pt x="381000" y="60409"/>
                </a:cubicBezTo>
                <a:cubicBezTo>
                  <a:pt x="384175" y="41359"/>
                  <a:pt x="390525" y="22572"/>
                  <a:pt x="390525" y="3259"/>
                </a:cubicBezTo>
                <a:cubicBezTo>
                  <a:pt x="390525" y="-12930"/>
                  <a:pt x="386533" y="35669"/>
                  <a:pt x="381000" y="50884"/>
                </a:cubicBezTo>
                <a:cubicBezTo>
                  <a:pt x="373721" y="70900"/>
                  <a:pt x="361075" y="88571"/>
                  <a:pt x="352425" y="108034"/>
                </a:cubicBezTo>
                <a:cubicBezTo>
                  <a:pt x="348347" y="117209"/>
                  <a:pt x="344934" y="126777"/>
                  <a:pt x="342900" y="136609"/>
                </a:cubicBezTo>
                <a:cubicBezTo>
                  <a:pt x="325868" y="218928"/>
                  <a:pt x="295275" y="384259"/>
                  <a:pt x="295275" y="384259"/>
                </a:cubicBezTo>
                <a:cubicBezTo>
                  <a:pt x="273734" y="351948"/>
                  <a:pt x="268130" y="363779"/>
                  <a:pt x="285750" y="346159"/>
                </a:cubicBezTo>
                <a:lnTo>
                  <a:pt x="142875" y="1098634"/>
                </a:lnTo>
                <a:lnTo>
                  <a:pt x="0" y="69934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²</a:t>
            </a:r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73CEDCEF-439D-46A5-8BFD-A38D76E3248E}"/>
              </a:ext>
            </a:extLst>
          </p:cNvPr>
          <p:cNvSpPr/>
          <p:nvPr/>
        </p:nvSpPr>
        <p:spPr bwMode="auto">
          <a:xfrm>
            <a:off x="2583911" y="3869340"/>
            <a:ext cx="3067050" cy="1885950"/>
          </a:xfrm>
          <a:custGeom>
            <a:avLst/>
            <a:gdLst>
              <a:gd name="connsiteX0" fmla="*/ 2924175 w 3067050"/>
              <a:gd name="connsiteY0" fmla="*/ 781050 h 1885950"/>
              <a:gd name="connsiteX1" fmla="*/ 3067050 w 3067050"/>
              <a:gd name="connsiteY1" fmla="*/ 57150 h 1885950"/>
              <a:gd name="connsiteX2" fmla="*/ 1019175 w 3067050"/>
              <a:gd name="connsiteY2" fmla="*/ 0 h 1885950"/>
              <a:gd name="connsiteX3" fmla="*/ 561975 w 3067050"/>
              <a:gd name="connsiteY3" fmla="*/ 85725 h 1885950"/>
              <a:gd name="connsiteX4" fmla="*/ 0 w 3067050"/>
              <a:gd name="connsiteY4" fmla="*/ 609600 h 1885950"/>
              <a:gd name="connsiteX5" fmla="*/ 419100 w 3067050"/>
              <a:gd name="connsiteY5" fmla="*/ 1152525 h 1885950"/>
              <a:gd name="connsiteX6" fmla="*/ 1000125 w 3067050"/>
              <a:gd name="connsiteY6" fmla="*/ 1724025 h 1885950"/>
              <a:gd name="connsiteX7" fmla="*/ 1257300 w 3067050"/>
              <a:gd name="connsiteY7" fmla="*/ 1885950 h 1885950"/>
              <a:gd name="connsiteX8" fmla="*/ 1304925 w 3067050"/>
              <a:gd name="connsiteY8" fmla="*/ 1847850 h 1885950"/>
              <a:gd name="connsiteX9" fmla="*/ 533400 w 3067050"/>
              <a:gd name="connsiteY9" fmla="*/ 971550 h 1885950"/>
              <a:gd name="connsiteX10" fmla="*/ 352425 w 3067050"/>
              <a:gd name="connsiteY10" fmla="*/ 552450 h 1885950"/>
              <a:gd name="connsiteX11" fmla="*/ 495300 w 3067050"/>
              <a:gd name="connsiteY11" fmla="*/ 285750 h 1885950"/>
              <a:gd name="connsiteX12" fmla="*/ 1419225 w 3067050"/>
              <a:gd name="connsiteY12" fmla="*/ 142875 h 1885950"/>
              <a:gd name="connsiteX13" fmla="*/ 2724150 w 3067050"/>
              <a:gd name="connsiteY13" fmla="*/ 266700 h 1885950"/>
              <a:gd name="connsiteX14" fmla="*/ 2181225 w 3067050"/>
              <a:gd name="connsiteY14" fmla="*/ 904875 h 1885950"/>
              <a:gd name="connsiteX15" fmla="*/ 2905125 w 3067050"/>
              <a:gd name="connsiteY15" fmla="*/ 981075 h 1885950"/>
              <a:gd name="connsiteX16" fmla="*/ 2924175 w 3067050"/>
              <a:gd name="connsiteY16" fmla="*/ 781050 h 1885950"/>
              <a:gd name="connsiteX0" fmla="*/ 2924175 w 3067050"/>
              <a:gd name="connsiteY0" fmla="*/ 781050 h 1885950"/>
              <a:gd name="connsiteX1" fmla="*/ 3067050 w 3067050"/>
              <a:gd name="connsiteY1" fmla="*/ 57150 h 1885950"/>
              <a:gd name="connsiteX2" fmla="*/ 1019175 w 3067050"/>
              <a:gd name="connsiteY2" fmla="*/ 0 h 1885950"/>
              <a:gd name="connsiteX3" fmla="*/ 561975 w 3067050"/>
              <a:gd name="connsiteY3" fmla="*/ 85725 h 1885950"/>
              <a:gd name="connsiteX4" fmla="*/ 0 w 3067050"/>
              <a:gd name="connsiteY4" fmla="*/ 609600 h 1885950"/>
              <a:gd name="connsiteX5" fmla="*/ 390525 w 3067050"/>
              <a:gd name="connsiteY5" fmla="*/ 1152525 h 1885950"/>
              <a:gd name="connsiteX6" fmla="*/ 1000125 w 3067050"/>
              <a:gd name="connsiteY6" fmla="*/ 1724025 h 1885950"/>
              <a:gd name="connsiteX7" fmla="*/ 1257300 w 3067050"/>
              <a:gd name="connsiteY7" fmla="*/ 1885950 h 1885950"/>
              <a:gd name="connsiteX8" fmla="*/ 1304925 w 3067050"/>
              <a:gd name="connsiteY8" fmla="*/ 1847850 h 1885950"/>
              <a:gd name="connsiteX9" fmla="*/ 533400 w 3067050"/>
              <a:gd name="connsiteY9" fmla="*/ 971550 h 1885950"/>
              <a:gd name="connsiteX10" fmla="*/ 352425 w 3067050"/>
              <a:gd name="connsiteY10" fmla="*/ 552450 h 1885950"/>
              <a:gd name="connsiteX11" fmla="*/ 495300 w 3067050"/>
              <a:gd name="connsiteY11" fmla="*/ 285750 h 1885950"/>
              <a:gd name="connsiteX12" fmla="*/ 1419225 w 3067050"/>
              <a:gd name="connsiteY12" fmla="*/ 142875 h 1885950"/>
              <a:gd name="connsiteX13" fmla="*/ 2724150 w 3067050"/>
              <a:gd name="connsiteY13" fmla="*/ 266700 h 1885950"/>
              <a:gd name="connsiteX14" fmla="*/ 2181225 w 3067050"/>
              <a:gd name="connsiteY14" fmla="*/ 904875 h 1885950"/>
              <a:gd name="connsiteX15" fmla="*/ 2905125 w 3067050"/>
              <a:gd name="connsiteY15" fmla="*/ 981075 h 1885950"/>
              <a:gd name="connsiteX16" fmla="*/ 2924175 w 3067050"/>
              <a:gd name="connsiteY16" fmla="*/ 781050 h 1885950"/>
              <a:gd name="connsiteX0" fmla="*/ 2924175 w 3067050"/>
              <a:gd name="connsiteY0" fmla="*/ 781050 h 1885950"/>
              <a:gd name="connsiteX1" fmla="*/ 3067050 w 3067050"/>
              <a:gd name="connsiteY1" fmla="*/ 57150 h 1885950"/>
              <a:gd name="connsiteX2" fmla="*/ 1019175 w 3067050"/>
              <a:gd name="connsiteY2" fmla="*/ 0 h 1885950"/>
              <a:gd name="connsiteX3" fmla="*/ 561975 w 3067050"/>
              <a:gd name="connsiteY3" fmla="*/ 85725 h 1885950"/>
              <a:gd name="connsiteX4" fmla="*/ 0 w 3067050"/>
              <a:gd name="connsiteY4" fmla="*/ 609600 h 1885950"/>
              <a:gd name="connsiteX5" fmla="*/ 419100 w 3067050"/>
              <a:gd name="connsiteY5" fmla="*/ 1200150 h 1885950"/>
              <a:gd name="connsiteX6" fmla="*/ 1000125 w 3067050"/>
              <a:gd name="connsiteY6" fmla="*/ 1724025 h 1885950"/>
              <a:gd name="connsiteX7" fmla="*/ 1257300 w 3067050"/>
              <a:gd name="connsiteY7" fmla="*/ 1885950 h 1885950"/>
              <a:gd name="connsiteX8" fmla="*/ 1304925 w 3067050"/>
              <a:gd name="connsiteY8" fmla="*/ 1847850 h 1885950"/>
              <a:gd name="connsiteX9" fmla="*/ 533400 w 3067050"/>
              <a:gd name="connsiteY9" fmla="*/ 971550 h 1885950"/>
              <a:gd name="connsiteX10" fmla="*/ 352425 w 3067050"/>
              <a:gd name="connsiteY10" fmla="*/ 552450 h 1885950"/>
              <a:gd name="connsiteX11" fmla="*/ 495300 w 3067050"/>
              <a:gd name="connsiteY11" fmla="*/ 285750 h 1885950"/>
              <a:gd name="connsiteX12" fmla="*/ 1419225 w 3067050"/>
              <a:gd name="connsiteY12" fmla="*/ 142875 h 1885950"/>
              <a:gd name="connsiteX13" fmla="*/ 2724150 w 3067050"/>
              <a:gd name="connsiteY13" fmla="*/ 266700 h 1885950"/>
              <a:gd name="connsiteX14" fmla="*/ 2181225 w 3067050"/>
              <a:gd name="connsiteY14" fmla="*/ 904875 h 1885950"/>
              <a:gd name="connsiteX15" fmla="*/ 2905125 w 3067050"/>
              <a:gd name="connsiteY15" fmla="*/ 981075 h 1885950"/>
              <a:gd name="connsiteX16" fmla="*/ 2924175 w 3067050"/>
              <a:gd name="connsiteY16" fmla="*/ 78105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7050" h="1885950">
                <a:moveTo>
                  <a:pt x="2924175" y="781050"/>
                </a:moveTo>
                <a:lnTo>
                  <a:pt x="3067050" y="57150"/>
                </a:lnTo>
                <a:lnTo>
                  <a:pt x="1019175" y="0"/>
                </a:lnTo>
                <a:lnTo>
                  <a:pt x="561975" y="85725"/>
                </a:lnTo>
                <a:lnTo>
                  <a:pt x="0" y="609600"/>
                </a:lnTo>
                <a:lnTo>
                  <a:pt x="419100" y="1200150"/>
                </a:lnTo>
                <a:lnTo>
                  <a:pt x="1000125" y="1724025"/>
                </a:lnTo>
                <a:lnTo>
                  <a:pt x="1257300" y="1885950"/>
                </a:lnTo>
                <a:lnTo>
                  <a:pt x="1304925" y="1847850"/>
                </a:lnTo>
                <a:lnTo>
                  <a:pt x="533400" y="971550"/>
                </a:lnTo>
                <a:lnTo>
                  <a:pt x="352425" y="552450"/>
                </a:lnTo>
                <a:lnTo>
                  <a:pt x="495300" y="285750"/>
                </a:lnTo>
                <a:lnTo>
                  <a:pt x="1419225" y="142875"/>
                </a:lnTo>
                <a:lnTo>
                  <a:pt x="2724150" y="266700"/>
                </a:lnTo>
                <a:lnTo>
                  <a:pt x="2181225" y="904875"/>
                </a:lnTo>
                <a:lnTo>
                  <a:pt x="2905125" y="981075"/>
                </a:lnTo>
                <a:lnTo>
                  <a:pt x="2924175" y="781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C6B6256-C8DA-4766-8540-EB3D982BFE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243" y="1427329"/>
            <a:ext cx="3771258" cy="18856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E439932-3F90-43B7-89B1-E553C5B7EE5D}"/>
                  </a:ext>
                </a:extLst>
              </p:cNvPr>
              <p:cNvSpPr txBox="1"/>
              <p:nvPr/>
            </p:nvSpPr>
            <p:spPr bwMode="auto">
              <a:xfrm>
                <a:off x="7858565" y="2148830"/>
                <a:ext cx="5664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800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E439932-3F90-43B7-89B1-E553C5B7E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58565" y="2148830"/>
                <a:ext cx="56643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age 19">
            <a:extLst>
              <a:ext uri="{FF2B5EF4-FFF2-40B4-BE49-F238E27FC236}">
                <a16:creationId xmlns:a16="http://schemas.microsoft.com/office/drawing/2014/main" id="{786DAB2E-C981-4FEB-8028-84900CA5BA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243" y="3428999"/>
            <a:ext cx="3771257" cy="18856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29D2862-4BC6-48AF-BD1C-0C09724C6BB5}"/>
                  </a:ext>
                </a:extLst>
              </p:cNvPr>
              <p:cNvSpPr txBox="1"/>
              <p:nvPr/>
            </p:nvSpPr>
            <p:spPr bwMode="auto">
              <a:xfrm>
                <a:off x="7915708" y="4110203"/>
                <a:ext cx="55816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800" dirty="0"/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29D2862-4BC6-48AF-BD1C-0C09724C6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15708" y="4110203"/>
                <a:ext cx="558165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5A2B1E1-3E41-491A-9E2B-E341C743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D3F5902-6BA6-4202-931C-78457509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Intensité intermédiaire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2030E57-5A5C-4A52-A78E-B9B55BA479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8" t="41168" r="52799" b="4843"/>
          <a:stretch/>
        </p:blipFill>
        <p:spPr bwMode="auto">
          <a:xfrm>
            <a:off x="1002890" y="2875730"/>
            <a:ext cx="4556650" cy="21720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073922A3-4742-4CD7-A121-23481BDD0866}"/>
                  </a:ext>
                </a:extLst>
              </p:cNvPr>
              <p:cNvSpPr txBox="1"/>
              <p:nvPr/>
            </p:nvSpPr>
            <p:spPr>
              <a:xfrm>
                <a:off x="4730620" y="2761861"/>
                <a:ext cx="55816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073922A3-4742-4CD7-A121-23481BDD0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620" y="2761861"/>
                <a:ext cx="55816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58B49AE-78E4-4AC9-B3C9-73D28697B430}"/>
                  </a:ext>
                </a:extLst>
              </p:cNvPr>
              <p:cNvSpPr txBox="1"/>
              <p:nvPr/>
            </p:nvSpPr>
            <p:spPr>
              <a:xfrm>
                <a:off x="3240833" y="2761861"/>
                <a:ext cx="5664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58B49AE-78E4-4AC9-B3C9-73D28697B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833" y="2761861"/>
                <a:ext cx="56643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343;p17">
            <a:extLst>
              <a:ext uri="{FF2B5EF4-FFF2-40B4-BE49-F238E27FC236}">
                <a16:creationId xmlns:a16="http://schemas.microsoft.com/office/drawing/2014/main" id="{EE5F3C5F-35CC-4785-ACBF-CDF6762C9EF0}"/>
              </a:ext>
            </a:extLst>
          </p:cNvPr>
          <p:cNvSpPr txBox="1">
            <a:spLocks/>
          </p:cNvSpPr>
          <p:nvPr/>
        </p:nvSpPr>
        <p:spPr bwMode="auto">
          <a:xfrm>
            <a:off x="6167456" y="1133783"/>
            <a:ext cx="5382190" cy="63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15000"/>
              </a:lnSpc>
              <a:spcBef>
                <a:spcPts val="0"/>
              </a:spcBef>
              <a:buSzPts val="715"/>
            </a:pPr>
            <a:r>
              <a:rPr lang="fr-FR" sz="1600" dirty="0">
                <a:solidFill>
                  <a:srgbClr val="000000"/>
                </a:solidFill>
              </a:rPr>
              <a:t>Peut-on obtenir la simulation pour l’intensité I</a:t>
            </a:r>
            <a:r>
              <a:rPr lang="fr-FR" sz="1600" baseline="-25000" dirty="0">
                <a:solidFill>
                  <a:srgbClr val="000000"/>
                </a:solidFill>
              </a:rPr>
              <a:t>3</a:t>
            </a:r>
            <a:r>
              <a:rPr lang="fr-FR" sz="1600" dirty="0">
                <a:solidFill>
                  <a:srgbClr val="000000"/>
                </a:solidFill>
              </a:rPr>
              <a:t>=(I</a:t>
            </a:r>
            <a:r>
              <a:rPr lang="fr-FR" sz="1600" baseline="-25000" dirty="0">
                <a:solidFill>
                  <a:srgbClr val="000000"/>
                </a:solidFill>
              </a:rPr>
              <a:t>0</a:t>
            </a:r>
            <a:r>
              <a:rPr lang="fr-FR" sz="1600" dirty="0">
                <a:solidFill>
                  <a:srgbClr val="000000"/>
                </a:solidFill>
              </a:rPr>
              <a:t>+I</a:t>
            </a:r>
            <a:r>
              <a:rPr lang="fr-FR" sz="1600" baseline="-25000" dirty="0">
                <a:solidFill>
                  <a:srgbClr val="000000"/>
                </a:solidFill>
              </a:rPr>
              <a:t>1</a:t>
            </a:r>
            <a:r>
              <a:rPr lang="fr-FR" sz="1600" dirty="0">
                <a:solidFill>
                  <a:srgbClr val="000000"/>
                </a:solidFill>
              </a:rPr>
              <a:t>)/2 ?</a:t>
            </a:r>
          </a:p>
          <a:p>
            <a:pPr rtl="0">
              <a:lnSpc>
                <a:spcPct val="115000"/>
              </a:lnSpc>
              <a:spcAft>
                <a:spcPts val="1200"/>
              </a:spcAft>
              <a:buSzPts val="715"/>
            </a:pPr>
            <a:endParaRPr lang="fr-FR" sz="715" dirty="0">
              <a:solidFill>
                <a:srgbClr val="000000"/>
              </a:solidFill>
            </a:endParaRPr>
          </a:p>
        </p:txBody>
      </p:sp>
      <p:pic>
        <p:nvPicPr>
          <p:cNvPr id="12" name="Google Shape;356;p17" descr="Une image contenant Rectangle, capture d’écran, Caractère coloré, bleu&#10;&#10;Description générée automatiquement">
            <a:extLst>
              <a:ext uri="{FF2B5EF4-FFF2-40B4-BE49-F238E27FC236}">
                <a16:creationId xmlns:a16="http://schemas.microsoft.com/office/drawing/2014/main" id="{D00617C8-9D81-4F50-8F75-21CED78E6DD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32071" y="1867799"/>
            <a:ext cx="1793602" cy="180266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Espace réservé du contenu 6">
            <a:extLst>
              <a:ext uri="{FF2B5EF4-FFF2-40B4-BE49-F238E27FC236}">
                <a16:creationId xmlns:a16="http://schemas.microsoft.com/office/drawing/2014/main" id="{3D180C30-B28F-4037-856D-4EA81EFB0B2A}"/>
              </a:ext>
            </a:extLst>
          </p:cNvPr>
          <p:cNvSpPr txBox="1"/>
          <p:nvPr/>
        </p:nvSpPr>
        <p:spPr bwMode="auto">
          <a:xfrm>
            <a:off x="2568002" y="5896593"/>
            <a:ext cx="7154496" cy="64737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fr-FR" sz="1600" b="1" u="none" strike="noStrike" cap="none" spc="0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En décodant l’espace latent, on trouve une simulation pour une intensité laser intermédiaire.</a:t>
            </a:r>
            <a:endParaRPr sz="1600" b="1" u="none" strike="noStrike" cap="none" spc="0" dirty="0">
              <a:solidFill>
                <a:schemeClr val="bg1"/>
              </a:solidFill>
              <a:latin typeface="Cambria Math"/>
              <a:ea typeface="Cambria Math"/>
              <a:cs typeface="Cambria Math"/>
            </a:endParaRPr>
          </a:p>
        </p:txBody>
      </p:sp>
      <p:sp>
        <p:nvSpPr>
          <p:cNvPr id="14" name="Google Shape;347;p17">
            <a:extLst>
              <a:ext uri="{FF2B5EF4-FFF2-40B4-BE49-F238E27FC236}">
                <a16:creationId xmlns:a16="http://schemas.microsoft.com/office/drawing/2014/main" id="{8D713BD5-5DC5-42E2-AAF4-CCDF4C21C10C}"/>
              </a:ext>
            </a:extLst>
          </p:cNvPr>
          <p:cNvSpPr txBox="1"/>
          <p:nvPr/>
        </p:nvSpPr>
        <p:spPr>
          <a:xfrm>
            <a:off x="6293498" y="2493674"/>
            <a:ext cx="1406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fr" baseline="-25000" dirty="0"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fr" sz="14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" sz="1400" b="0" i="1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(code chic)</a:t>
            </a:r>
            <a:endParaRPr sz="1400" b="0" i="1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Google Shape;348;p17">
            <a:extLst>
              <a:ext uri="{FF2B5EF4-FFF2-40B4-BE49-F238E27FC236}">
                <a16:creationId xmlns:a16="http://schemas.microsoft.com/office/drawing/2014/main" id="{E6E97BA2-ACAA-43E4-912E-ECE6B68EF3FE}"/>
              </a:ext>
            </a:extLst>
          </p:cNvPr>
          <p:cNvSpPr txBox="1"/>
          <p:nvPr/>
        </p:nvSpPr>
        <p:spPr>
          <a:xfrm>
            <a:off x="6096000" y="4379502"/>
            <a:ext cx="1990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fr" baseline="-25000" dirty="0"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fr" sz="14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" sz="1400" b="0" i="1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(après décodage)</a:t>
            </a:r>
            <a:endParaRPr sz="1400" b="0" i="1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3492C7-C4D5-4751-AFAF-35A829657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96" y="3679483"/>
            <a:ext cx="1793603" cy="180266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B9D2396-7F31-4901-B145-39C24076C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3" t="6331" r="54104" b="39680"/>
          <a:stretch/>
        </p:blipFill>
        <p:spPr bwMode="auto">
          <a:xfrm>
            <a:off x="612857" y="2493674"/>
            <a:ext cx="4806775" cy="21720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08CB362-4E86-4B0B-9983-D024E763FE1B}"/>
                  </a:ext>
                </a:extLst>
              </p:cNvPr>
              <p:cNvSpPr txBox="1"/>
              <p:nvPr/>
            </p:nvSpPr>
            <p:spPr bwMode="auto">
              <a:xfrm>
                <a:off x="4793099" y="3613288"/>
                <a:ext cx="55816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08CB362-4E86-4B0B-9983-D024E763F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3099" y="3613288"/>
                <a:ext cx="55816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E417934-E99D-42BB-ACD0-AC0518B85540}"/>
                  </a:ext>
                </a:extLst>
              </p:cNvPr>
              <p:cNvSpPr txBox="1"/>
              <p:nvPr/>
            </p:nvSpPr>
            <p:spPr bwMode="auto">
              <a:xfrm>
                <a:off x="3240833" y="3610676"/>
                <a:ext cx="56643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E417934-E99D-42BB-ACD0-AC0518B85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0833" y="3610676"/>
                <a:ext cx="566437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7214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41ECF04-1802-44E1-882C-67E6387D5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52450" lvl="1" indent="-285750"/>
            <a:r>
              <a:rPr lang="fr-FR" dirty="0"/>
              <a:t>L’IA pour la FCI</a:t>
            </a:r>
          </a:p>
          <a:p>
            <a:pPr marL="285750" indent="-285750"/>
            <a:endParaRPr lang="fr-FR" dirty="0"/>
          </a:p>
          <a:p>
            <a:pPr marL="285750" indent="-285750"/>
            <a:endParaRPr lang="fr-FR" dirty="0"/>
          </a:p>
          <a:p>
            <a:pPr marL="285750" indent="-285750"/>
            <a:endParaRPr lang="fr-FR" dirty="0"/>
          </a:p>
          <a:p>
            <a:pPr marL="285750" indent="-285750"/>
            <a:endParaRPr lang="fr-FR" dirty="0"/>
          </a:p>
          <a:p>
            <a:pPr marL="285750" indent="-285750"/>
            <a:endParaRPr lang="fr-FR" dirty="0"/>
          </a:p>
          <a:p>
            <a:pPr marL="552450" lvl="1" indent="-285750"/>
            <a:r>
              <a:rPr lang="fr-FR" dirty="0"/>
              <a:t>Autre application : Encodeur-décodeur pour un cas d’ablation laser</a:t>
            </a:r>
          </a:p>
          <a:p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8289DCA-2212-414E-8712-DF2F40CC9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22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54D92FA-7066-49BE-AAFC-068F7AEE9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FCDFD2-56B9-4FB5-973E-577A236CC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84763" y="1817017"/>
            <a:ext cx="2635198" cy="18973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276A47-3965-4379-8537-F65D0FD884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12" t="9994" r="13688" b="4997"/>
          <a:stretch/>
        </p:blipFill>
        <p:spPr bwMode="auto">
          <a:xfrm>
            <a:off x="308724" y="1922356"/>
            <a:ext cx="1682721" cy="17920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D41ECF-4F74-49A9-A7C2-09B9065360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81" t="11907" r="8117" b="5591"/>
          <a:stretch/>
        </p:blipFill>
        <p:spPr bwMode="auto">
          <a:xfrm>
            <a:off x="4330123" y="1967361"/>
            <a:ext cx="1765877" cy="1701993"/>
          </a:xfrm>
          <a:prstGeom prst="rect">
            <a:avLst/>
          </a:prstGeom>
        </p:spPr>
      </p:pic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D32754B9-6673-45A7-A854-A5C61D548122}"/>
              </a:ext>
            </a:extLst>
          </p:cNvPr>
          <p:cNvSpPr txBox="1"/>
          <p:nvPr/>
        </p:nvSpPr>
        <p:spPr bwMode="auto">
          <a:xfrm>
            <a:off x="6624261" y="2221320"/>
            <a:ext cx="5163150" cy="1194142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  <a:defRPr/>
            </a:pPr>
            <a:r>
              <a:rPr lang="fr-FR" dirty="0">
                <a:solidFill>
                  <a:schemeClr val="bg1"/>
                </a:solidFill>
              </a:rPr>
              <a:t>Remplacement du module non-local dans </a:t>
            </a:r>
            <a:r>
              <a:rPr lang="fr-FR" dirty="0" err="1">
                <a:solidFill>
                  <a:schemeClr val="bg1"/>
                </a:solidFill>
              </a:rPr>
              <a:t>Azathoth</a:t>
            </a:r>
            <a:r>
              <a:rPr lang="fr-FR" dirty="0">
                <a:solidFill>
                  <a:schemeClr val="bg1"/>
                </a:solidFill>
              </a:rPr>
              <a:t> avec moins de </a:t>
            </a:r>
            <a:r>
              <a:rPr lang="fr-FR" b="1" dirty="0">
                <a:solidFill>
                  <a:schemeClr val="bg1"/>
                </a:solidFill>
              </a:rPr>
              <a:t>1% </a:t>
            </a:r>
            <a:r>
              <a:rPr lang="fr-FR" dirty="0">
                <a:solidFill>
                  <a:schemeClr val="bg1"/>
                </a:solidFill>
              </a:rPr>
              <a:t>d’erreur sur la température au cours du temps, et un gain de temps de calcul d’un </a:t>
            </a:r>
            <a:r>
              <a:rPr lang="fr-FR" b="1" dirty="0">
                <a:solidFill>
                  <a:schemeClr val="bg1"/>
                </a:solidFill>
              </a:rPr>
              <a:t>facteur 100</a:t>
            </a:r>
            <a:r>
              <a:rPr lang="fr-FR" dirty="0">
                <a:solidFill>
                  <a:schemeClr val="bg1"/>
                </a:solidFill>
              </a:rPr>
              <a:t>.</a:t>
            </a:r>
            <a:endParaRPr lang="fr-FR" b="1" dirty="0">
              <a:solidFill>
                <a:schemeClr val="bg1"/>
              </a:solidFill>
            </a:endParaRPr>
          </a:p>
          <a:p>
            <a:pPr marL="0" lvl="1" indent="0" algn="ctr">
              <a:buNone/>
              <a:defRPr/>
            </a:pP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6">
            <a:extLst>
              <a:ext uri="{FF2B5EF4-FFF2-40B4-BE49-F238E27FC236}">
                <a16:creationId xmlns:a16="http://schemas.microsoft.com/office/drawing/2014/main" id="{0F95BB9A-FE75-4D2A-A7E8-4A8D2DAF7EB4}"/>
              </a:ext>
            </a:extLst>
          </p:cNvPr>
          <p:cNvSpPr txBox="1"/>
          <p:nvPr/>
        </p:nvSpPr>
        <p:spPr bwMode="auto">
          <a:xfrm>
            <a:off x="6095691" y="4404801"/>
            <a:ext cx="5662231" cy="1651400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199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699" indent="-266699" algn="l" defTabSz="914400">
              <a:lnSpc>
                <a:spcPct val="100000"/>
              </a:lnSpc>
              <a:spcBef>
                <a:spcPts val="499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7" indent="-274637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7" indent="-266699" algn="l" defTabSz="914400">
              <a:lnSpc>
                <a:spcPct val="100000"/>
              </a:lnSpc>
              <a:spcBef>
                <a:spcPts val="499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fr-FR" sz="1600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L’utilisation d’un auto-encodeur pour simuler l’évolution temporelle d’une ablation laser est motivée par :</a:t>
            </a:r>
          </a:p>
          <a:p>
            <a:pPr lvl="1">
              <a:defRPr/>
            </a:pPr>
            <a:r>
              <a:rPr lang="fr-FR" sz="1600" u="none" strike="noStrike" cap="none" spc="0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- La génération de données (utile dans un processus d’optimisation)</a:t>
            </a:r>
          </a:p>
          <a:p>
            <a:pPr lvl="1">
              <a:defRPr/>
            </a:pPr>
            <a:r>
              <a:rPr lang="fr-FR" sz="1600" dirty="0">
                <a:solidFill>
                  <a:schemeClr val="bg1"/>
                </a:solidFill>
                <a:latin typeface="Cambria Math"/>
                <a:ea typeface="Cambria Math"/>
                <a:cs typeface="Cambria Math"/>
              </a:rPr>
              <a:t>- La mise au point d’un outil d’analyse de confiance d’un résultat (cluster)</a:t>
            </a:r>
          </a:p>
          <a:p>
            <a:pPr lvl="1">
              <a:defRPr/>
            </a:pPr>
            <a:endParaRPr lang="fr-FR" sz="1600" u="none" strike="noStrike" cap="none" spc="0" dirty="0">
              <a:solidFill>
                <a:schemeClr val="bg1"/>
              </a:solidFill>
              <a:latin typeface="Cambria Math"/>
              <a:ea typeface="Cambria Math"/>
              <a:cs typeface="Cambria Math"/>
            </a:endParaRPr>
          </a:p>
          <a:p>
            <a:pPr marL="0" lvl="1" indent="0">
              <a:buNone/>
              <a:defRPr/>
            </a:pPr>
            <a:endParaRPr sz="1600" u="none" strike="noStrike" cap="none" spc="0" dirty="0">
              <a:solidFill>
                <a:schemeClr val="bg1"/>
              </a:solidFill>
              <a:latin typeface="Cambria Math"/>
              <a:ea typeface="Cambria Math"/>
              <a:cs typeface="Cambria Math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DDF2B65-3FA2-45F3-BEBF-03E5130435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28" t="41168" r="52799" b="4843"/>
          <a:stretch/>
        </p:blipFill>
        <p:spPr bwMode="auto">
          <a:xfrm>
            <a:off x="1397438" y="4709682"/>
            <a:ext cx="4070371" cy="19402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6EFEA77-4ADA-4AEF-A1C1-5685DB44CE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93" t="6331" r="54104" b="39680"/>
          <a:stretch/>
        </p:blipFill>
        <p:spPr bwMode="auto">
          <a:xfrm>
            <a:off x="1046175" y="4438751"/>
            <a:ext cx="4293803" cy="1940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559B5A4D-FB04-4B32-B55F-4A75C6605DBD}"/>
                  </a:ext>
                </a:extLst>
              </p:cNvPr>
              <p:cNvSpPr txBox="1"/>
              <p:nvPr/>
            </p:nvSpPr>
            <p:spPr bwMode="auto">
              <a:xfrm>
                <a:off x="4639962" y="5496331"/>
                <a:ext cx="4834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559B5A4D-FB04-4B32-B55F-4A75C6605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9962" y="5496331"/>
                <a:ext cx="48340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B60C687-96CB-4DE9-9421-D4FF44615F37}"/>
                  </a:ext>
                </a:extLst>
              </p:cNvPr>
              <p:cNvSpPr txBox="1"/>
              <p:nvPr/>
            </p:nvSpPr>
            <p:spPr bwMode="auto">
              <a:xfrm>
                <a:off x="3254838" y="5496331"/>
                <a:ext cx="4905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B60C687-96CB-4DE9-9421-D4FF44615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4838" y="5496331"/>
                <a:ext cx="490571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372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4472978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[1] </a:t>
            </a:r>
            <a:r>
              <a:rPr lang="fr-FR" sz="1600" b="0" i="0" u="none" strike="noStrike" cap="none" spc="0" dirty="0">
                <a:solidFill>
                  <a:schemeClr val="accent6"/>
                </a:solidFill>
                <a:latin typeface="Arial"/>
                <a:cs typeface="Arial"/>
              </a:rPr>
              <a:t>J. BREIL, S. GALERA, AND P.-H. MAIRE,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« Multi-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material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ALE computation in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inertial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confinement fusion code CHIC », Computers &amp;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Fluids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, vol. 46, pp. 161–167, (2011). </a:t>
            </a:r>
            <a:endParaRPr sz="1600" b="0" i="0" u="none" strike="noStrike" cap="none" spc="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[2] </a:t>
            </a:r>
            <a:r>
              <a:rPr lang="fr-FR" sz="1600" b="0" i="0" u="none" strike="noStrike" cap="none" spc="0" dirty="0">
                <a:solidFill>
                  <a:schemeClr val="accent6"/>
                </a:solidFill>
                <a:latin typeface="Arial"/>
                <a:cs typeface="Arial"/>
              </a:rPr>
              <a:t>A. COLAITIS,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« A 3D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cell-centered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finite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volume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scheme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for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two-temperature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multi-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material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Arbitrary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Lagrangian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Eulerian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hydrodynamics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, diffusion, and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particle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tracing on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unstructured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grids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», JCP,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submitted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, (2023).</a:t>
            </a:r>
            <a:endParaRPr sz="1600" b="0" i="0" u="none" strike="noStrike" cap="none" spc="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[3]</a:t>
            </a:r>
            <a:r>
              <a:rPr lang="fr-FR" sz="1600" b="0" i="0" u="none" strike="noStrike" cap="none" spc="0" dirty="0">
                <a:solidFill>
                  <a:schemeClr val="accent6"/>
                </a:solidFill>
                <a:latin typeface="Arial"/>
                <a:cs typeface="Arial"/>
              </a:rPr>
              <a:t> J. F. LUCIANI, P. MORA, AND J. VIRMONT,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« 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Nonlocal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Heat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Transport Due to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Steep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Temperature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Gradients », Phys.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Rev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.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Lett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., vol. 51, [p] 1664–1667 (1983).</a:t>
            </a:r>
            <a:endParaRPr sz="1600" b="0" i="0" u="none" strike="noStrike" cap="none" spc="0" dirty="0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[4] </a:t>
            </a:r>
            <a:r>
              <a:rPr lang="fr-FR" sz="1600" b="0" i="0" u="none" strike="noStrike" cap="none" spc="0" dirty="0">
                <a:solidFill>
                  <a:schemeClr val="accent6"/>
                </a:solidFill>
                <a:latin typeface="Arial"/>
                <a:cs typeface="Arial"/>
              </a:rPr>
              <a:t>G. P. SCHURTZ, P. D. NICOLAÏ, AND M. BUSQUET,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« A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nonlocal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electron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conduction model for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multidimensional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radiation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hydrodynamics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codes », </a:t>
            </a:r>
            <a:r>
              <a:rPr lang="fr-FR" sz="1600" b="0" i="0" u="none" strike="noStrike" cap="none" spc="0" dirty="0" err="1">
                <a:solidFill>
                  <a:schemeClr val="tx1"/>
                </a:solidFill>
                <a:latin typeface="Arial"/>
                <a:cs typeface="Arial"/>
              </a:rPr>
              <a:t>Physics</a:t>
            </a:r>
            <a:r>
              <a:rPr lang="fr-FR" sz="1600" b="0" i="0" u="none" strike="noStrike" cap="none" spc="0" dirty="0">
                <a:solidFill>
                  <a:schemeClr val="tx1"/>
                </a:solidFill>
                <a:latin typeface="Arial"/>
                <a:cs typeface="Arial"/>
              </a:rPr>
              <a:t> of Plasmas, vol. 7, [p] 4238–4249 (2000).</a:t>
            </a:r>
          </a:p>
          <a:p>
            <a:pPr>
              <a:defRPr/>
            </a:pPr>
            <a:r>
              <a:rPr lang="fr-FR" sz="1600" dirty="0">
                <a:latin typeface="Arial"/>
                <a:cs typeface="Arial"/>
              </a:rPr>
              <a:t>[5] </a:t>
            </a:r>
            <a:r>
              <a:rPr lang="fr-FR" sz="1600" dirty="0">
                <a:solidFill>
                  <a:schemeClr val="accent6"/>
                </a:solidFill>
              </a:rPr>
              <a:t>Chen, </a:t>
            </a:r>
            <a:r>
              <a:rPr lang="fr-FR" sz="1600" dirty="0" err="1">
                <a:solidFill>
                  <a:schemeClr val="accent6"/>
                </a:solidFill>
              </a:rPr>
              <a:t>Boyuan</a:t>
            </a:r>
            <a:r>
              <a:rPr lang="fr-FR" sz="1600" dirty="0">
                <a:solidFill>
                  <a:schemeClr val="accent6"/>
                </a:solidFill>
              </a:rPr>
              <a:t> &amp; Huang, </a:t>
            </a:r>
            <a:r>
              <a:rPr lang="fr-FR" sz="1600" dirty="0" err="1">
                <a:solidFill>
                  <a:schemeClr val="accent6"/>
                </a:solidFill>
              </a:rPr>
              <a:t>Kuang</a:t>
            </a:r>
            <a:r>
              <a:rPr lang="fr-FR" sz="1600" dirty="0">
                <a:solidFill>
                  <a:schemeClr val="accent6"/>
                </a:solidFill>
              </a:rPr>
              <a:t> &amp; </a:t>
            </a:r>
            <a:r>
              <a:rPr lang="fr-FR" sz="1600" dirty="0" err="1">
                <a:solidFill>
                  <a:schemeClr val="accent6"/>
                </a:solidFill>
              </a:rPr>
              <a:t>Raghupathi</a:t>
            </a:r>
            <a:r>
              <a:rPr lang="fr-FR" sz="1600" dirty="0">
                <a:solidFill>
                  <a:schemeClr val="accent6"/>
                </a:solidFill>
              </a:rPr>
              <a:t>, </a:t>
            </a:r>
            <a:r>
              <a:rPr lang="fr-FR" sz="1600" dirty="0" err="1">
                <a:solidFill>
                  <a:schemeClr val="accent6"/>
                </a:solidFill>
              </a:rPr>
              <a:t>Sunand</a:t>
            </a:r>
            <a:r>
              <a:rPr lang="fr-FR" sz="1600" dirty="0">
                <a:solidFill>
                  <a:schemeClr val="accent6"/>
                </a:solidFill>
              </a:rPr>
              <a:t> &amp; </a:t>
            </a:r>
            <a:r>
              <a:rPr lang="fr-FR" sz="1600" dirty="0" err="1">
                <a:solidFill>
                  <a:schemeClr val="accent6"/>
                </a:solidFill>
              </a:rPr>
              <a:t>Chandratreya</a:t>
            </a:r>
            <a:r>
              <a:rPr lang="fr-FR" sz="1600" dirty="0">
                <a:solidFill>
                  <a:schemeClr val="accent6"/>
                </a:solidFill>
              </a:rPr>
              <a:t>, </a:t>
            </a:r>
            <a:r>
              <a:rPr lang="fr-FR" sz="1600" dirty="0" err="1">
                <a:solidFill>
                  <a:schemeClr val="accent6"/>
                </a:solidFill>
              </a:rPr>
              <a:t>Ishaan</a:t>
            </a:r>
            <a:r>
              <a:rPr lang="fr-FR" sz="1600" dirty="0">
                <a:solidFill>
                  <a:schemeClr val="accent6"/>
                </a:solidFill>
              </a:rPr>
              <a:t> &amp; Du, Qiang &amp; </a:t>
            </a:r>
            <a:r>
              <a:rPr lang="fr-FR" sz="1600" dirty="0" err="1">
                <a:solidFill>
                  <a:schemeClr val="accent6"/>
                </a:solidFill>
              </a:rPr>
              <a:t>Lipson</a:t>
            </a:r>
            <a:r>
              <a:rPr lang="fr-FR" sz="1600" dirty="0">
                <a:solidFill>
                  <a:schemeClr val="accent6"/>
                </a:solidFill>
              </a:rPr>
              <a:t>, </a:t>
            </a:r>
            <a:r>
              <a:rPr lang="fr-FR" sz="1600" dirty="0" err="1">
                <a:solidFill>
                  <a:schemeClr val="accent6"/>
                </a:solidFill>
              </a:rPr>
              <a:t>Hod</a:t>
            </a:r>
            <a:r>
              <a:rPr lang="fr-FR" sz="1600" dirty="0">
                <a:solidFill>
                  <a:schemeClr val="accent6"/>
                </a:solidFill>
              </a:rPr>
              <a:t>. </a:t>
            </a:r>
            <a:r>
              <a:rPr lang="fr-FR" sz="1600" dirty="0"/>
              <a:t>(2022). </a:t>
            </a:r>
            <a:r>
              <a:rPr lang="fr-FR" sz="1600" dirty="0" err="1"/>
              <a:t>Automated</a:t>
            </a:r>
            <a:r>
              <a:rPr lang="fr-FR" sz="1600" dirty="0"/>
              <a:t> </a:t>
            </a:r>
            <a:r>
              <a:rPr lang="fr-FR" sz="1600" dirty="0" err="1"/>
              <a:t>discovery</a:t>
            </a:r>
            <a:r>
              <a:rPr lang="fr-FR" sz="1600" dirty="0"/>
              <a:t> of </a:t>
            </a:r>
            <a:r>
              <a:rPr lang="fr-FR" sz="1600" dirty="0" err="1"/>
              <a:t>fundamental</a:t>
            </a:r>
            <a:r>
              <a:rPr lang="fr-FR" sz="1600" dirty="0"/>
              <a:t> variables </a:t>
            </a:r>
            <a:r>
              <a:rPr lang="fr-FR" sz="1600" dirty="0" err="1"/>
              <a:t>hidden</a:t>
            </a:r>
            <a:r>
              <a:rPr lang="fr-FR" sz="1600" dirty="0"/>
              <a:t> in </a:t>
            </a:r>
            <a:r>
              <a:rPr lang="fr-FR" sz="1600" dirty="0" err="1"/>
              <a:t>experimental</a:t>
            </a:r>
            <a:r>
              <a:rPr lang="fr-FR" sz="1600" dirty="0"/>
              <a:t> data. Nature </a:t>
            </a:r>
            <a:r>
              <a:rPr lang="fr-FR" sz="1600" dirty="0" err="1"/>
              <a:t>Computational</a:t>
            </a:r>
            <a:r>
              <a:rPr lang="fr-FR" sz="1600" dirty="0"/>
              <a:t> Science. 2. 433-442. 10.1038/s43588-022-00281-6. </a:t>
            </a:r>
            <a:endParaRPr lang="fr-FR" sz="1600" b="0" i="0" u="none" strike="noStrike" cap="none" spc="0" dirty="0">
              <a:solidFill>
                <a:schemeClr val="tx1"/>
              </a:solidFill>
              <a:cs typeface="Arial"/>
            </a:endParaRPr>
          </a:p>
          <a:p>
            <a:pPr>
              <a:defRPr/>
            </a:pPr>
            <a:endParaRPr sz="1600" dirty="0"/>
          </a:p>
        </p:txBody>
      </p:sp>
      <p:sp>
        <p:nvSpPr>
          <p:cNvPr id="214631850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A96EE1FB-111D-5E66-EB16-BE00D1673E2C}" type="slidenum">
              <a:rPr lang="fr-FR"/>
              <a:t>23</a:t>
            </a:fld>
            <a:endParaRPr lang="fr-FR"/>
          </a:p>
        </p:txBody>
      </p:sp>
      <p:sp>
        <p:nvSpPr>
          <p:cNvPr id="905417353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Références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5040247" name="Espace réservé du texte 8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066932" y="3189359"/>
            <a:ext cx="2058136" cy="1000978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599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4" indent="-180974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defRPr sz="1600">
                <a:solidFill>
                  <a:schemeClr val="bg1"/>
                </a:solidFill>
              </a:defRPr>
            </a:lvl3pPr>
            <a:lvl4pPr marL="357187" indent="-17621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2" indent="-180974">
              <a:lnSpc>
                <a:spcPct val="120000"/>
              </a:lnSpc>
              <a:spcBef>
                <a:spcPts val="0"/>
              </a:spcBef>
              <a:spcAft>
                <a:spcPts val="599"/>
              </a:spcAft>
              <a:defRPr sz="1600">
                <a:solidFill>
                  <a:schemeClr val="bg1"/>
                </a:solidFill>
              </a:defRPr>
            </a:lvl5pPr>
          </a:lstStyle>
          <a:p>
            <a:pPr>
              <a:defRPr/>
            </a:pPr>
            <a:r>
              <a:rPr lang="fr-FR" sz="4800" dirty="0"/>
              <a:t>Merci !</a:t>
            </a:r>
            <a:endParaRPr sz="4800" dirty="0"/>
          </a:p>
        </p:txBody>
      </p:sp>
      <p:pic>
        <p:nvPicPr>
          <p:cNvPr id="1585260704" name="Imag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530243" y="723569"/>
            <a:ext cx="4370036" cy="180878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3F28CEC-E971-452B-B56A-CE171D341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52450" lvl="1" indent="-285750"/>
            <a:r>
              <a:rPr lang="fr-FR" dirty="0"/>
              <a:t>L’IA pour la FCI</a:t>
            </a:r>
          </a:p>
          <a:p>
            <a:pPr marL="827088" lvl="2" indent="-285750"/>
            <a:r>
              <a:rPr lang="fr-FR" dirty="0"/>
              <a:t>Contexte</a:t>
            </a:r>
          </a:p>
          <a:p>
            <a:pPr marL="827088" lvl="2" indent="-285750"/>
            <a:r>
              <a:rPr lang="fr-FR" dirty="0"/>
              <a:t>Le modèle non local</a:t>
            </a:r>
          </a:p>
          <a:p>
            <a:pPr marL="827088" lvl="2" indent="-285750"/>
            <a:r>
              <a:rPr lang="fr-FR" dirty="0"/>
              <a:t>Fonctionnement d’un réseau de neurones</a:t>
            </a:r>
          </a:p>
          <a:p>
            <a:pPr marL="827088" lvl="2" indent="-285750"/>
            <a:r>
              <a:rPr lang="fr-FR" dirty="0"/>
              <a:t>Plan de travail</a:t>
            </a:r>
          </a:p>
          <a:p>
            <a:pPr marL="827088" lvl="2" indent="-285750"/>
            <a:r>
              <a:rPr lang="fr-FR" dirty="0"/>
              <a:t>Résultats</a:t>
            </a:r>
          </a:p>
          <a:p>
            <a:pPr marL="285750" indent="-285750"/>
            <a:endParaRPr lang="fr-FR" dirty="0"/>
          </a:p>
          <a:p>
            <a:pPr marL="552450" lvl="1" indent="-285750"/>
            <a:r>
              <a:rPr lang="fr-FR" dirty="0"/>
              <a:t>Autre application : Encodeur-décodeur pour un cas d’ablation laser</a:t>
            </a:r>
          </a:p>
          <a:p>
            <a:pPr marL="827088" lvl="2" indent="-285750"/>
            <a:r>
              <a:rPr lang="fr-FR" dirty="0"/>
              <a:t>Les auto-encodeurs</a:t>
            </a:r>
          </a:p>
          <a:p>
            <a:pPr marL="827088" lvl="2" indent="-285750"/>
            <a:r>
              <a:rPr lang="fr-FR" dirty="0"/>
              <a:t>Application sur un cas d’ablation laser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EFFE153-1F6A-4BE4-8BF8-61583EC31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98645D3-BC57-418F-B29B-56EE00566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120802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35"/>
    </mc:Choice>
    <mc:Fallback xmlns="">
      <p:transition spd="slow" advTm="1493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L’IA pour la Fusion par Confinement Inertiel</a:t>
            </a:r>
            <a:endParaRPr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89297" y="1398141"/>
            <a:ext cx="5706703" cy="453231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fr-FR" dirty="0"/>
              <a:t>Le CELIA s’intéresse aux expériences de FCI pour la production d’énergie :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fr-FR" dirty="0"/>
              <a:t>Dans ce cadre, le CELIA développe et utilise des codes de calcul pour dimensionner et interpréter les expériences.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fr-FR" dirty="0">
                <a:ea typeface="Times New Roman"/>
                <a:cs typeface="Times New Roman"/>
              </a:rPr>
              <a:t>Le National Ignition Facility (NIF) ont franchi une étape historique en réalisant la toute première réaction de fusion contrôlée (gain).</a:t>
            </a:r>
            <a:endParaRPr lang="fr-FR" dirty="0"/>
          </a:p>
          <a:p>
            <a:pPr marL="285750" indent="-285750">
              <a:buFont typeface="Arial"/>
              <a:buChar char="•"/>
              <a:defRPr/>
            </a:pPr>
            <a:r>
              <a:rPr lang="fr-FR" dirty="0"/>
              <a:t>L’implosion d’une cible sphérique irradiée par des lasers intenses pour déclencher la fusion : effet fusée guidée par la thermique.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fr-FR" dirty="0"/>
              <a:t>Conditions de températures et de densité extrêmes : lors de ce genre d’expérience les conditions de la matière sont telles que l’onde de température ne se propage pas de proche en proche. </a:t>
            </a:r>
            <a:r>
              <a:rPr lang="fr-FR" b="1" dirty="0"/>
              <a:t>Le flux local peut surestimer le flux réel</a:t>
            </a:r>
            <a:r>
              <a:rPr lang="fr-FR" dirty="0"/>
              <a:t>.</a:t>
            </a:r>
            <a:endParaRPr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1028" name="Picture 4" descr="Figure 2 from Etude expérimentale du transport d'électrons rapides et des  ondes de choc générées par laser dans le cadre de la fusion inertielle |  Semantic Scholar"/>
          <p:cNvPicPr>
            <a:picLocks noChangeAspect="1" noChangeArrowheads="1"/>
          </p:cNvPicPr>
          <p:nvPr/>
        </p:nvPicPr>
        <p:blipFill>
          <a:blip r:embed="rId3"/>
          <a:srcRect t="9492" r="58523"/>
          <a:stretch/>
        </p:blipFill>
        <p:spPr bwMode="auto">
          <a:xfrm>
            <a:off x="7877434" y="2006084"/>
            <a:ext cx="3364664" cy="29215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08"/>
    </mc:Choice>
    <mc:Fallback xmlns="">
      <p:transition spd="slow" advTm="6120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xfrm>
            <a:off x="10999334" y="6343650"/>
            <a:ext cx="693738" cy="365125"/>
          </a:xfrm>
        </p:spPr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Le modèle non-local 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Espace réservé du contenu 6"/>
              <p:cNvSpPr txBox="1"/>
              <p:nvPr/>
            </p:nvSpPr>
            <p:spPr bwMode="auto">
              <a:xfrm>
                <a:off x="740629" y="982878"/>
                <a:ext cx="4499586" cy="464331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vert="horz" wrap="square" lIns="108000" tIns="108000" rIns="108000" bIns="108000" rtlCol="0">
                <a:spAutoFit/>
              </a:bodyPr>
              <a:lstStyle>
                <a:defPPr>
                  <a:defRPr lang="fr-FR"/>
                </a:defPPr>
                <a:lvl1pPr indent="0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/>
                  <a:buNone/>
                  <a:defRPr sz="1600">
                    <a:solidFill>
                      <a:schemeClr val="bg1"/>
                    </a:solidFill>
                  </a:defRPr>
                </a:lvl1pPr>
                <a:lvl2pPr marL="266700" indent="-266700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/>
                  <a:buChar char="■"/>
                </a:lvl2pPr>
                <a:lvl3pPr marL="541338" indent="-274638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/>
                  <a:buChar char="■"/>
                </a:lvl3pPr>
                <a:lvl4pPr marL="808038" indent="-266700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/>
                  <a:buChar char="■"/>
                </a:lvl4pPr>
                <a:lvl5pPr marL="1074738" indent="-266700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/>
                  <a:buChar char="■"/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</a:lvl9pPr>
              </a:lstStyle>
              <a:p>
                <a:pPr>
                  <a:defRPr/>
                </a:pPr>
                <a:r>
                  <a:rPr lang="fr-FR"/>
                  <a:t>Modélisation de flux de chaleur électronique </a:t>
                </a:r>
                <mc:AlternateContent>
                  <mc:Choice Requires="a14"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fr-FR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fr-FR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oMath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r>
                  <a:rPr lang="fr-FR"/>
                  <a:t> </a:t>
                </a:r>
                <a:endParaRPr/>
              </a:p>
            </p:txBody>
          </p:sp>
        </mc:Choice>
        <mc:Fallback xmlns="">
          <p:sp>
            <p:nvSpPr>
              <p:cNvPr id="22" name="Espace réservé du contenu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0629" y="982878"/>
                <a:ext cx="4499586" cy="464331"/>
              </a:xfrm>
              <a:prstGeom prst="rect">
                <a:avLst/>
              </a:prstGeom>
              <a:blipFill>
                <a:blip r:embed="rId3"/>
                <a:stretch>
                  <a:fillRect l="-135" b="-1282"/>
                </a:stretch>
              </a:blip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 bwMode="auto">
              <a:xfrm>
                <a:off x="1896887" y="1530102"/>
                <a:ext cx="1915355" cy="369332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b="0" i="1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fr-FR" b="0" i="1">
                              <a:latin typeface="Cambria Math"/>
                            </a:rPr>
                            <m:t>𝑆𝐻</m:t>
                          </m:r>
                        </m:sub>
                      </m:sSub>
                      <m:r>
                        <a:rPr lang="fr-FR" b="0" i="1">
                          <a:latin typeface="Cambria Math"/>
                        </a:rPr>
                        <m:t>=−</m:t>
                      </m:r>
                      <m:r>
                        <a:rPr lang="fr-FR" b="0" i="1">
                          <a:latin typeface="Cambria Math"/>
                        </a:rPr>
                        <m:t>𝜅</m:t>
                      </m:r>
                      <m:r>
                        <m:rPr>
                          <m:sty m:val="p"/>
                        </m:rPr>
                        <a:rPr lang="fr-FR" b="0" i="0">
                          <a:latin typeface="Cambria Math"/>
                        </a:rPr>
                        <m:t>∇</m:t>
                      </m:r>
                      <m:sSub>
                        <m:sSubPr>
                          <m:ctrlPr>
                            <a:rPr lang="fr-FR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b="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fr-FR" b="0" i="1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6887" y="1530102"/>
                <a:ext cx="1915355" cy="369332"/>
              </a:xfrm>
              <a:prstGeom prst="rect">
                <a:avLst/>
              </a:prstGeom>
              <a:blipFill>
                <a:blip r:embed="rId4"/>
                <a:stretch>
                  <a:fillRect b="-6349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Espace réservé du contenu 6"/>
          <p:cNvSpPr txBox="1"/>
          <p:nvPr/>
        </p:nvSpPr>
        <p:spPr bwMode="auto">
          <a:xfrm>
            <a:off x="740629" y="4747570"/>
            <a:ext cx="4563978" cy="710552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wrap="square" lIns="108000" tIns="108000" rIns="108000" bIns="108000" rtlCol="0">
            <a:spAutoFit/>
          </a:bodyPr>
          <a:lstStyle>
            <a:defPPr>
              <a:defRPr lang="fr-FR"/>
            </a:defPPr>
            <a:lvl1pPr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/>
              <a:buNone/>
              <a:defRPr sz="1600">
                <a:solidFill>
                  <a:schemeClr val="bg1"/>
                </a:solidFill>
              </a:defRPr>
            </a:lvl1pPr>
            <a:lvl2pPr marL="266700" indent="-2667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/>
              <a:buChar char="■"/>
            </a:lvl2pPr>
            <a:lvl3pPr marL="541338" indent="-274638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</a:lvl3pPr>
            <a:lvl4pPr marL="808038" indent="-2667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</a:lvl4pPr>
            <a:lvl5pPr marL="1074738" indent="-2667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>
              <a:defRPr/>
            </a:pPr>
            <a:r>
              <a:rPr lang="fr-FR"/>
              <a:t>Modélisation insuffisante pour décrire la physique en régime extrême </a:t>
            </a:r>
            <a:endParaRPr/>
          </a:p>
        </p:txBody>
      </p:sp>
      <p:sp>
        <p:nvSpPr>
          <p:cNvPr id="25" name="ZoneTexte 24"/>
          <p:cNvSpPr txBox="1"/>
          <p:nvPr/>
        </p:nvSpPr>
        <p:spPr bwMode="auto">
          <a:xfrm>
            <a:off x="5875347" y="1227822"/>
            <a:ext cx="6044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/>
              <a:t>Première formulation non locale en 1D proposée par Luciani et Mora [3]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 bwMode="auto">
              <a:xfrm>
                <a:off x="5981844" y="1824940"/>
                <a:ext cx="5745191" cy="743024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mc:AlternateContent>
                  <mc:Choice Requires="a14"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000" b="0" i="1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fr-FR" sz="2000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a:rPr lang="fr-FR" sz="2000" b="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fr-FR" sz="2000" b="0" i="1">
                              <a:latin typeface="Cambria Math"/>
                            </a:rPr>
                            <m:t>=∫</m:t>
                          </m:r>
                          <m:r>
                            <a:rPr lang="fr-FR" sz="2000" b="0" i="1">
                              <a:latin typeface="Cambria Math"/>
                            </a:rPr>
                            <m:t>𝑤</m:t>
                          </m:r>
                          <m:d>
                            <m:dPr>
                              <m:ctrlPr>
                                <a:rPr lang="fr-FR" sz="2000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a:rPr lang="fr-FR" sz="2000" b="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fr-FR" sz="2000" b="0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fr-FR" sz="2000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sz="2000" b="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2000" b="0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fr-FR" sz="2000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sz="2000" b="0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sz="2000" b="0" i="1">
                                  <a:latin typeface="Cambria Math"/>
                                </a:rPr>
                                <m:t>𝑆𝐻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2000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sz="2000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sz="2000" b="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2000" b="0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f>
                            <m:fPr>
                              <m:ctrlPr>
                                <a:rPr lang="fr-FR" sz="2000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fPr>
                            <m:num>
                              <m:r>
                                <a:rPr lang="fr-FR" sz="2000" b="0" i="1">
                                  <a:latin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fr-FR" sz="2000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sz="2000" b="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2000" b="0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sz="2000" b="0" i="1">
                                  <a:latin typeface="Cambria Math"/>
                                </a:rPr>
                                <m:t>𝑎</m:t>
                              </m:r>
                              <m:sSub>
                                <m:sSubPr>
                                  <m:ctrlPr>
                                    <a:rPr lang="fr-FR" sz="2000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b="0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fr-FR" sz="2000" b="0" i="1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fr-FR" sz="2000" b="0" i="1">
                                  <a:latin typeface="Cambria Math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fr-FR" sz="2000" b="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sz="2000" b="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2000" b="0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fr-FR" sz="2000" b="0" i="1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</m:oMath>
                      </m:oMathPara>
                    </a14:m>
                  </mc:Choice>
                  <mc:Fallback xmlns:m="http://schemas.openxmlformats.org/officeDocument/2006/math" xmlns:w="http://schemas.openxmlformats.org/wordprocessingml/2006/main" xmlns=""/>
                </mc:AlternateContent>
                <a:endParaRPr lang="fr-FR" sz="200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81844" y="1824940"/>
                <a:ext cx="5745191" cy="7430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ZoneTexte 26"/>
          <p:cNvSpPr txBox="1"/>
          <p:nvPr/>
        </p:nvSpPr>
        <p:spPr bwMode="auto">
          <a:xfrm>
            <a:off x="5822801" y="2947803"/>
            <a:ext cx="564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/>
              <a:t>Généralisation en multidimensionnel par </a:t>
            </a:r>
            <a:r>
              <a:rPr lang="fr-FR" dirty="0" err="1"/>
              <a:t>Schurtz</a:t>
            </a:r>
            <a:r>
              <a:rPr lang="fr-FR" dirty="0"/>
              <a:t>, Nicolaï et </a:t>
            </a:r>
            <a:r>
              <a:rPr lang="fr-FR" dirty="0" err="1"/>
              <a:t>Busquet</a:t>
            </a:r>
            <a:r>
              <a:rPr lang="fr-FR" dirty="0"/>
              <a:t> (SNB) [4]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 bwMode="auto">
              <a:xfrm>
                <a:off x="5875347" y="3979413"/>
                <a:ext cx="5745191" cy="747320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sz="2000" b="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fr-FR" sz="2000" b="0" i="1">
                              <a:latin typeface="Cambria Math"/>
                            </a:rPr>
                            <m:t>𝑁𝐿</m:t>
                          </m:r>
                        </m:sub>
                      </m:sSub>
                      <m:d>
                        <m:dPr>
                          <m:ctrlPr>
                            <a:rPr lang="fr-FR" sz="2000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r>
                            <a:rPr lang="fr-FR" sz="2000" b="0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fr-FR" sz="2000" b="0" i="1">
                          <a:latin typeface="Cambria Math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fr-FR" sz="2000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naryPr>
                        <m:sub>
                          <m:r>
                            <a:rPr lang="fr-FR" sz="2000" b="0" i="1">
                              <a:latin typeface="Cambria Math"/>
                            </a:rPr>
                            <m:t>4</m:t>
                          </m:r>
                          <m:r>
                            <a:rPr lang="fr-FR" sz="2000" b="0" i="1">
                              <a:latin typeface="Cambria Math"/>
                            </a:rPr>
                            <m:t>𝜋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fr-FR" sz="2000" b="0" i="0">
                              <a:latin typeface="Cambria Math"/>
                            </a:rPr>
                            <m:t>ΩΩ</m:t>
                          </m:r>
                          <m:r>
                            <a:rPr lang="fr-FR" sz="2000" b="0" i="1">
                              <a:latin typeface="Cambria Math"/>
                            </a:rPr>
                            <m:t> </m:t>
                          </m:r>
                          <m:r>
                            <a:rPr lang="fr-FR" sz="2000" b="0" i="1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fr-FR" sz="2000" b="0" i="0">
                              <a:latin typeface="Cambria Math"/>
                            </a:rPr>
                            <m:t>Ω</m:t>
                          </m:r>
                        </m:e>
                      </m:nary>
                      <m:nary>
                        <m:naryPr>
                          <m:subHide m:val="on"/>
                          <m:supHide m:val="on"/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fr-FR" sz="2000" i="1">
                              <a:latin typeface="Cambria Math"/>
                            </a:rPr>
                            <m:t> </m:t>
                          </m:r>
                        </m:e>
                      </m:nary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fr-FR" sz="2000" i="1">
                              <a:latin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r>
                            <a:rPr lang="fr-FR" sz="2000" i="1">
                              <a:latin typeface="Cambria Math"/>
                            </a:rPr>
                            <m:t>𝑟</m:t>
                          </m:r>
                          <m:r>
                            <a:rPr lang="fr-FR" sz="2000" b="0" i="1">
                              <a:latin typeface="Cambria Math"/>
                            </a:rPr>
                            <m:t>,</m:t>
                          </m:r>
                          <m:r>
                            <a:rPr lang="fr-FR" sz="2000" b="0" i="1">
                              <a:latin typeface="Cambria Math"/>
                            </a:rPr>
                            <m:t>𝑟</m:t>
                          </m:r>
                          <m:r>
                            <a:rPr lang="fr-FR" sz="2000" b="0" i="1">
                              <a:latin typeface="Cambria Math"/>
                            </a:rPr>
                            <m:t>+</m:t>
                          </m:r>
                          <m:r>
                            <a:rPr lang="fr-FR" sz="2000" b="0" i="1">
                              <a:latin typeface="Cambria Math"/>
                            </a:rPr>
                            <m:t>𝑠</m:t>
                          </m:r>
                          <m:r>
                            <m:rPr>
                              <m:sty m:val="p"/>
                            </m:rPr>
                            <a:rPr lang="fr-FR" sz="2000" b="0" i="0">
                              <a:latin typeface="Cambria Math"/>
                            </a:rPr>
                            <m:t>Ω</m:t>
                          </m:r>
                        </m:e>
                      </m:d>
                      <m:f>
                        <m:fPr>
                          <m:ctrlPr>
                            <a:rPr lang="fr-FR" sz="2000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a:rPr lang="fr-FR" sz="2000" b="0" i="1">
                              <a:latin typeface="Cambria Math"/>
                            </a:rPr>
                            <m:t>𝑑𝑠</m:t>
                          </m:r>
                        </m:num>
                        <m:den>
                          <m:sSub>
                            <m:sSubPr>
                              <m:ctrlPr>
                                <a:rPr lang="fr-FR" sz="2000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sz="2000" b="0" i="1">
                                  <a:latin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fr-FR" sz="2000" b="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fr-FR" sz="2000" b="0" i="1">
                              <a:latin typeface="Cambria Math"/>
                            </a:rPr>
                            <m:t>(</m:t>
                          </m:r>
                          <m:r>
                            <a:rPr lang="fr-FR" sz="2000" b="0" i="1">
                              <a:latin typeface="Cambria Math"/>
                            </a:rPr>
                            <m:t>𝑟</m:t>
                          </m:r>
                          <m:r>
                            <a:rPr lang="fr-FR" sz="2000" b="0" i="1">
                              <a:latin typeface="Cambria Math"/>
                            </a:rPr>
                            <m:t>+</m:t>
                          </m:r>
                          <m:r>
                            <a:rPr lang="fr-FR" sz="2000" b="0" i="1">
                              <a:latin typeface="Cambria Math"/>
                            </a:rPr>
                            <m:t>𝑠</m:t>
                          </m:r>
                          <m:r>
                            <m:rPr>
                              <m:sty m:val="p"/>
                            </m:rPr>
                            <a:rPr lang="fr-FR" sz="2000" b="0" i="0">
                              <a:latin typeface="Cambria Math"/>
                            </a:rPr>
                            <m:t>Ω</m:t>
                          </m:r>
                          <m:r>
                            <a:rPr lang="fr-FR" sz="2000" b="0" i="1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5347" y="3979413"/>
                <a:ext cx="5745191" cy="7473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Espace réservé du contenu 6"/>
          <p:cNvSpPr txBox="1"/>
          <p:nvPr/>
        </p:nvSpPr>
        <p:spPr bwMode="auto">
          <a:xfrm>
            <a:off x="6270010" y="5112012"/>
            <a:ext cx="5018673" cy="1202994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wrap="square" lIns="108000" tIns="108000" rIns="108000" bIns="108000" rtlCol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 dirty="0">
                <a:solidFill>
                  <a:schemeClr val="bg1"/>
                </a:solidFill>
              </a:rPr>
              <a:t>Cette formulation serait trop coûteuse dans un code de calcul 3D, mais une réinterprétation de celle-ci est proposée par SNB comme solution d’une équation de diffusion…</a:t>
            </a:r>
            <a:endParaRPr dirty="0"/>
          </a:p>
        </p:txBody>
      </p:sp>
      <p:sp>
        <p:nvSpPr>
          <p:cNvPr id="31" name="ZoneTexte 30"/>
          <p:cNvSpPr txBox="1"/>
          <p:nvPr/>
        </p:nvSpPr>
        <p:spPr bwMode="auto">
          <a:xfrm>
            <a:off x="773792" y="5531534"/>
            <a:ext cx="4522023" cy="64633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dirty="0"/>
              <a:t>L’usage d’un limiteur de flux est insuffisant.</a:t>
            </a:r>
            <a:endParaRPr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36178" y="2052184"/>
            <a:ext cx="3878722" cy="2529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310"/>
    </mc:Choice>
    <mc:Fallback xmlns="">
      <p:transition spd="slow" advTm="14131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731839" y="1381125"/>
                <a:ext cx="5364162" cy="4962525"/>
              </a:xfrm>
            </p:spPr>
            <p:txBody>
              <a:bodyPr>
                <a:normAutofit lnSpcReduction="10000"/>
              </a:bodyPr>
              <a:lstStyle/>
              <a:p>
                <a:pPr>
                  <a:defRPr/>
                </a:pPr>
                <a:r>
                  <a:rPr lang="fr-FR" dirty="0"/>
                  <a:t>La formulation précédente est donc le moment d’ordre 1 de l’équation de diffusion suivante : </a:t>
                </a:r>
              </a:p>
              <a:p>
                <a:pPr>
                  <a:defRPr/>
                </a:pPr>
                <a:endParaRPr lang="fr-FR" dirty="0"/>
              </a:p>
              <a:p>
                <a:pPr>
                  <a:defRPr/>
                </a:pPr>
                <a:endParaRPr dirty="0"/>
              </a:p>
              <a:p>
                <a:pPr>
                  <a:defRPr/>
                </a:pPr>
                <a:r>
                  <a:rPr lang="fr-FR" dirty="0"/>
                  <a:t>Cette équation est résolue à l’aide d’une méthode multi-groupe en énergie, pour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fr-FR" b="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fr-FR" b="0" i="1">
                            <a:latin typeface="Cambria Math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fr-FR" dirty="0"/>
                  <a:t> groupes :</a:t>
                </a:r>
                <a:endParaRPr dirty="0"/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>
                          <a:latin typeface="Cambria Math"/>
                        </a:rPr>
                        <m:t>Ω</m:t>
                      </m:r>
                      <m:r>
                        <a:rPr lang="fr-FR" i="1">
                          <a:latin typeface="Cambria Math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fr-FR">
                          <a:latin typeface="Cambria Math"/>
                        </a:rPr>
                        <m:t>∇</m:t>
                      </m:r>
                      <m:sSub>
                        <m:sSubPr>
                          <m:ctrlPr>
                            <a:rPr lang="fr-FR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fr-FR" b="0" i="1">
                              <a:latin typeface="Cambria Math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>
                              <a:latin typeface="Cambria Math"/>
                            </a:rPr>
                            <m:t>Ω</m:t>
                          </m:r>
                          <m:r>
                            <a:rPr lang="fr-FR" i="1">
                              <a:latin typeface="Cambria Math"/>
                            </a:rPr>
                            <m:t>,</m:t>
                          </m:r>
                          <m:r>
                            <a:rPr lang="fr-FR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fr-FR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</m:den>
                      </m:f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fr-FR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fr-FR" i="1">
                                  <a:latin typeface="Cambria Math"/>
                                </a:rPr>
                                <m:t>𝜋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fr-FR">
                              <a:latin typeface="Cambria Math"/>
                            </a:rPr>
                            <m:t>Ω</m:t>
                          </m:r>
                          <m:r>
                            <a:rPr lang="fr-FR" i="1">
                              <a:latin typeface="Cambria Math"/>
                            </a:rPr>
                            <m:t>. </m:t>
                          </m:r>
                          <m:sSub>
                            <m:sSubPr>
                              <m:ctrlPr>
                                <a:rPr lang="fr-FR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b="0" i="1"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fr-FR" b="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  <m:r>
                            <a:rPr lang="fr-FR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b="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b="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/>
                                </a:rPr>
                                <m:t>Ω</m:t>
                              </m:r>
                              <m:r>
                                <a:rPr lang="fr-FR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dirty="0"/>
              </a:p>
              <a:p>
                <a:pPr>
                  <a:defRPr/>
                </a:pPr>
                <a:r>
                  <a:rPr lang="fr-FR" dirty="0"/>
                  <a:t>Le flux non local est alors donné par </a:t>
                </a:r>
                <a:endParaRPr dirty="0"/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b="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fr-FR" b="0" i="1">
                              <a:latin typeface="Cambria Math"/>
                            </a:rPr>
                            <m:t>𝑁𝐿</m:t>
                          </m:r>
                        </m:sub>
                      </m:sSub>
                      <m:r>
                        <a:rPr lang="fr-FR" b="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naryPr>
                        <m:sub>
                          <m:r>
                            <a:rPr lang="fr-FR" b="0" i="1">
                              <a:latin typeface="Cambria Math"/>
                            </a:rPr>
                            <m:t>𝑔</m:t>
                          </m:r>
                        </m:sub>
                        <m:sup/>
                        <m:e>
                          <m:nary>
                            <m:naryPr>
                              <m:supHide m:val="on"/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naryPr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fr-FR" i="1">
                                  <a:latin typeface="Cambria Math"/>
                                </a:rPr>
                                <m:t>𝜋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/>
                                </a:rPr>
                                <m:t>Ω</m:t>
                              </m:r>
                              <m:r>
                                <a:rPr lang="fr-FR" i="1">
                                  <a:latin typeface="Cambria Math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/>
                                </a:rPr>
                                <m:t>Ω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fr-FR" dirty="0"/>
              </a:p>
              <a:p>
                <a:pPr>
                  <a:defRPr/>
                </a:pPr>
                <a:r>
                  <a:rPr lang="fr-FR" dirty="0"/>
                  <a:t>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fr-FR" b="0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fr-FR" b="0" i="1">
                            <a:latin typeface="Cambria Math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fr-FR" dirty="0"/>
                  <a:t> est défini comme le moment d’ordre 0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fr-FR" b="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fr-FR" b="0" i="1">
                            <a:latin typeface="Cambria Math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fr-FR" dirty="0"/>
                  <a:t> alors l’approximation P1 s’écrit</a:t>
                </a:r>
                <a:endParaRPr dirty="0"/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b="0" i="1">
                              <a:latin typeface="Cambria Math"/>
                            </a:rPr>
                            <m:t>𝑞</m:t>
                          </m:r>
                        </m:e>
                        <m:sub>
                          <m:r>
                            <a:rPr lang="fr-FR" b="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fr-FR" b="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a:rPr lang="fr-FR" b="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fr-FR" b="0" i="1">
                              <a:latin typeface="Cambria Math"/>
                            </a:rPr>
                            <m:t>4</m:t>
                          </m:r>
                          <m:r>
                            <a:rPr lang="fr-FR" b="0" i="1">
                              <a:latin typeface="Cambria Math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fr-FR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b="0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fr-FR" b="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fr-FR" b="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FR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a:rPr lang="fr-FR" b="0" i="1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fr-FR" b="0" i="1">
                              <a:latin typeface="Cambria Math"/>
                            </a:rPr>
                            <m:t>4</m:t>
                          </m:r>
                          <m:r>
                            <a:rPr lang="fr-FR" b="0" i="1">
                              <a:latin typeface="Cambria Math"/>
                            </a:rPr>
                            <m:t>𝜋</m:t>
                          </m:r>
                        </m:den>
                      </m:f>
                      <m:r>
                        <m:rPr>
                          <m:sty m:val="p"/>
                        </m:rPr>
                        <a:rPr lang="fr-FR" b="0" i="0">
                          <a:latin typeface="Cambria Math"/>
                        </a:rPr>
                        <m:t>Ω</m:t>
                      </m:r>
                      <m:r>
                        <a:rPr lang="fr-FR" b="0" i="1">
                          <a:latin typeface="Cambria Math"/>
                        </a:rPr>
                        <m:t>.</m:t>
                      </m:r>
                      <m:sSub>
                        <m:sSubPr>
                          <m:ctrlPr>
                            <a:rPr lang="fr-FR" b="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b="0" i="1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fr-FR" b="0" i="1">
                              <a:latin typeface="Cambria Math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  <a:p>
                <a:pPr>
                  <a:defRPr/>
                </a:pPr>
                <a:endParaRPr lang="fr-FR" dirty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731839" y="1381125"/>
                <a:ext cx="5364162" cy="4962525"/>
              </a:xfrm>
              <a:blipFill>
                <a:blip r:embed="rId3"/>
                <a:stretch>
                  <a:fillRect l="-2614" t="-12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6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Le modèle non-local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1"/>
              <p:cNvSpPr txBox="1"/>
              <p:nvPr/>
            </p:nvSpPr>
            <p:spPr bwMode="auto">
              <a:xfrm>
                <a:off x="6328910" y="1381124"/>
                <a:ext cx="5364162" cy="4962525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/>
                  <a:buNone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/>
                  <a:buChar char="■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/>
                  <a:buChar char="■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/>
                  <a:buChar char="■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/>
                  <a:buChar char="■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fr-FR" dirty="0"/>
                  <a:t>Donc en remplaçant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fr-FR" b="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fr-FR" b="0" i="1">
                            <a:latin typeface="Cambria Math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fr-FR" dirty="0"/>
                  <a:t> par son approximation, on obtient l’équation de diffusion suivante :</a:t>
                </a:r>
                <a:endParaRPr dirty="0"/>
              </a:p>
              <a:p>
                <a:pPr>
                  <a:defRPr/>
                </a:pPr>
                <a:endParaRPr lang="fr-FR" dirty="0"/>
              </a:p>
              <a:p>
                <a:pPr>
                  <a:defRPr/>
                </a:pPr>
                <a:endParaRPr lang="fr-FR" dirty="0"/>
              </a:p>
              <a:p>
                <a:pPr>
                  <a:defRPr/>
                </a:pPr>
                <a:endParaRPr lang="fr-FR" dirty="0"/>
              </a:p>
              <a:p>
                <a:pPr>
                  <a:defRPr/>
                </a:pPr>
                <a:r>
                  <a:rPr lang="fr-FR" dirty="0"/>
                  <a:t>Et le flux de chaleur non local est </a:t>
                </a:r>
                <a:endParaRPr dirty="0"/>
              </a:p>
              <a:p>
                <a:pPr>
                  <a:defRPr/>
                </a:pPr>
                <a:endParaRPr lang="fr-FR" dirty="0"/>
              </a:p>
            </p:txBody>
          </p:sp>
        </mc:Choice>
        <mc:Fallback xmlns="">
          <p:sp>
            <p:nvSpPr>
              <p:cNvPr id="6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8910" y="1381124"/>
                <a:ext cx="5364162" cy="4962525"/>
              </a:xfrm>
              <a:prstGeom prst="rect">
                <a:avLst/>
              </a:prstGeom>
              <a:blipFill>
                <a:blip r:embed="rId4"/>
                <a:stretch>
                  <a:fillRect l="-2614" t="-73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 bwMode="auto">
              <a:xfrm>
                <a:off x="6328910" y="2298015"/>
                <a:ext cx="5131251" cy="790794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2000" i="1" smtClean="0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fPr>
                            <m:num>
                              <m:r>
                                <a:rPr lang="fr-FR" sz="20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/>
                                    </a:rPr>
                                    <m:t>𝑔</m:t>
                                  </m:r>
                                </m:sub>
                              </m:sSub>
                            </m:den>
                          </m:f>
                          <m:r>
                            <a:rPr lang="fr-FR" sz="2000" i="1">
                              <a:latin typeface="Cambria Math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2000">
                              <a:latin typeface="Cambria Math"/>
                            </a:rPr>
                            <m:t>∇</m:t>
                          </m:r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/>
                                    </a:rPr>
                                    <m:t>𝑔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sz="2000" i="1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fr-FR" sz="20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</m:d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fr-FR" sz="2000" i="1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fr-FR" sz="2000" i="1">
                          <a:latin typeface="Cambria Math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fr-FR" sz="2000">
                          <a:latin typeface="Cambria Math"/>
                        </a:rPr>
                        <m:t>∇</m:t>
                      </m:r>
                      <m:r>
                        <a:rPr lang="fr-FR" sz="2000" i="1">
                          <a:latin typeface="Cambria Math"/>
                        </a:rPr>
                        <m:t>.</m:t>
                      </m:r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fr-FR" sz="2000" i="1">
                              <a:latin typeface="Cambria Math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8910" y="2298015"/>
                <a:ext cx="5131251" cy="7907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 bwMode="auto">
              <a:xfrm>
                <a:off x="6328909" y="4005700"/>
                <a:ext cx="5131251" cy="563937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fr-FR" sz="2000" b="0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fr-FR" sz="2000" b="0" i="1">
                            <a:latin typeface="Cambria Math"/>
                          </a:rPr>
                          <m:t>𝑁𝐿</m:t>
                        </m:r>
                      </m:sub>
                    </m:sSub>
                    <m:r>
                      <a:rPr lang="fr-FR" sz="2000" b="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sz="2000" b="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fr-FR" sz="2000" b="0" i="1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fr-FR" sz="2000" b="0" i="1">
                            <a:latin typeface="Cambria Math"/>
                          </a:rPr>
                          <m:t>𝑆𝐻</m:t>
                        </m:r>
                      </m:sub>
                    </m:sSub>
                    <m:r>
                      <a:rPr lang="fr-FR" sz="2000" b="0" i="1">
                        <a:latin typeface="Cambria Math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fr-FR" sz="2000" b="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naryPr>
                      <m:sub>
                        <m:r>
                          <a:rPr lang="fr-FR" sz="2000" b="0" i="1">
                            <a:latin typeface="Cambria Math"/>
                          </a:rPr>
                          <m:t>𝑔</m:t>
                        </m:r>
                      </m:sub>
                      <m:sup/>
                      <m:e>
                        <m:f>
                          <m:fPr>
                            <m:ctrlPr>
                              <a:rPr lang="fr-FR" sz="2000" b="0" i="1"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000" b="0" i="1"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2000" b="0" i="1">
                                    <a:latin typeface="Cambria Math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fr-FR" sz="2000" b="0" i="1">
                                    <a:latin typeface="Cambria Math"/>
                                  </a:rPr>
                                  <m:t>𝑔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2000" b="0" i="1"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nary>
                    <m:r>
                      <m:rPr>
                        <m:sty m:val="p"/>
                      </m:rPr>
                      <a:rPr lang="fr-FR" sz="2000" b="0" i="0">
                        <a:latin typeface="Cambria Math"/>
                      </a:rPr>
                      <m:t>∇</m:t>
                    </m:r>
                    <m:sSub>
                      <m:sSubPr>
                        <m:ctrlPr>
                          <a:rPr lang="fr-FR" sz="2000" b="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r>
                          <a:rPr lang="fr-FR" sz="2000" b="0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fr-FR" sz="2000" b="0" i="1">
                            <a:latin typeface="Cambria Math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fr-FR" sz="2000" dirty="0"/>
                  <a:t>.</a:t>
                </a:r>
                <a:endParaRPr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8909" y="4005700"/>
                <a:ext cx="5131251" cy="563937"/>
              </a:xfrm>
              <a:prstGeom prst="rect">
                <a:avLst/>
              </a:prstGeom>
              <a:blipFill>
                <a:blip r:embed="rId6"/>
                <a:stretch>
                  <a:fillRect b="-4211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Espace réservé du contenu 6"/>
          <p:cNvSpPr txBox="1"/>
          <p:nvPr/>
        </p:nvSpPr>
        <p:spPr bwMode="auto">
          <a:xfrm>
            <a:off x="6270011" y="5112012"/>
            <a:ext cx="4955862" cy="956773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108000" tIns="108000" rIns="108000" bIns="108000" rtlCol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 dirty="0">
                <a:solidFill>
                  <a:schemeClr val="bg1"/>
                </a:solidFill>
              </a:rPr>
              <a:t>La formulation convolutive 3D coûteuse est donc réinterprétée comme la solution d’une équation de diffusion.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73B9F6B-95AE-43C5-8D8C-FCB93E2C02FD}"/>
                  </a:ext>
                </a:extLst>
              </p:cNvPr>
              <p:cNvSpPr txBox="1"/>
              <p:nvPr/>
            </p:nvSpPr>
            <p:spPr bwMode="auto">
              <a:xfrm>
                <a:off x="731838" y="2042432"/>
                <a:ext cx="5131251" cy="714683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>
                          <a:latin typeface="Cambria Math"/>
                        </a:rPr>
                        <m:t>Ω</m:t>
                      </m:r>
                      <m:r>
                        <a:rPr lang="fr-FR" i="1">
                          <a:latin typeface="Cambria Math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fr-FR">
                          <a:latin typeface="Cambria Math"/>
                        </a:rPr>
                        <m:t>∇</m:t>
                      </m:r>
                      <m:r>
                        <a:rPr lang="fr-FR" i="1">
                          <a:latin typeface="Cambria Math"/>
                        </a:rPr>
                        <m:t>𝑞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>
                              <a:latin typeface="Cambria Math"/>
                            </a:rPr>
                            <m:t>Ω</m:t>
                          </m:r>
                          <m:r>
                            <a:rPr lang="fr-FR" i="1">
                              <a:latin typeface="Cambria Math"/>
                            </a:rPr>
                            <m:t>,</m:t>
                          </m:r>
                          <m:r>
                            <a:rPr lang="fr-FR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fr-FR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</m:den>
                      </m:f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fr-FR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fr-FR" i="1">
                                  <a:latin typeface="Cambria Math"/>
                                </a:rPr>
                                <m:t>𝜋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fr-FR">
                              <a:latin typeface="Cambria Math"/>
                            </a:rPr>
                            <m:t>Ω</m:t>
                          </m:r>
                          <m:r>
                            <a:rPr lang="fr-FR" i="1">
                              <a:latin typeface="Cambria Math"/>
                            </a:rPr>
                            <m:t>.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𝑆𝐻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  <m:r>
                            <a:rPr lang="fr-FR" i="1">
                              <a:latin typeface="Cambria Math"/>
                            </a:rPr>
                            <m:t>−</m:t>
                          </m:r>
                          <m:r>
                            <a:rPr lang="fr-FR" i="1">
                              <a:latin typeface="Cambria Math"/>
                            </a:rPr>
                            <m:t>𝑞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/>
                                </a:rPr>
                                <m:t>Ω</m:t>
                              </m:r>
                              <m:r>
                                <a:rPr lang="fr-FR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73B9F6B-95AE-43C5-8D8C-FCB93E2C0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838" y="2042432"/>
                <a:ext cx="5131251" cy="7146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09"/>
    </mc:Choice>
    <mc:Fallback xmlns="">
      <p:transition spd="slow" advTm="14220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xfrm>
            <a:off x="12032533" y="7148610"/>
            <a:ext cx="693737" cy="365124"/>
          </a:xfrm>
        </p:spPr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7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Fonctionnement d’un réseau de neurones </a:t>
            </a:r>
            <a:endParaRPr dirty="0"/>
          </a:p>
        </p:txBody>
      </p:sp>
      <p:sp>
        <p:nvSpPr>
          <p:cNvPr id="1897944024" name="CustomShape 2"/>
          <p:cNvSpPr/>
          <p:nvPr/>
        </p:nvSpPr>
        <p:spPr bwMode="auto">
          <a:xfrm>
            <a:off x="8086860" y="4943898"/>
            <a:ext cx="2575080" cy="26424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fr-FR" sz="1300" b="1" strike="noStrike" spc="0">
                <a:solidFill>
                  <a:srgbClr val="000000"/>
                </a:solidFill>
                <a:latin typeface="Arial"/>
                <a:ea typeface="DejaVu Sans"/>
              </a:rPr>
              <a:t>Minimisation</a:t>
            </a:r>
            <a:r>
              <a:rPr lang="fr-FR" sz="1300" b="0" strike="noStrike" spc="0">
                <a:solidFill>
                  <a:srgbClr val="000000"/>
                </a:solidFill>
                <a:latin typeface="Arial"/>
                <a:ea typeface="DejaVu Sans"/>
              </a:rPr>
              <a:t> de l’erreur entre la prédiction du RNA et la cible fournie par la BD</a:t>
            </a:r>
            <a:endParaRPr lang="fr-FR" sz="1300" b="0" strike="noStrike" spc="0">
              <a:latin typeface="Arial"/>
            </a:endParaRPr>
          </a:p>
        </p:txBody>
      </p:sp>
      <p:grpSp>
        <p:nvGrpSpPr>
          <p:cNvPr id="645744851" name="Group 4"/>
          <p:cNvGrpSpPr/>
          <p:nvPr/>
        </p:nvGrpSpPr>
        <p:grpSpPr bwMode="auto">
          <a:xfrm>
            <a:off x="5173199" y="1535593"/>
            <a:ext cx="1846739" cy="491399"/>
            <a:chOff x="0" y="0"/>
            <a:chExt cx="1846739" cy="491399"/>
          </a:xfrm>
        </p:grpSpPr>
        <p:sp>
          <p:nvSpPr>
            <p:cNvPr id="385564120" name="CustomShape 5"/>
            <p:cNvSpPr/>
            <p:nvPr/>
          </p:nvSpPr>
          <p:spPr bwMode="auto">
            <a:xfrm>
              <a:off x="0" y="0"/>
              <a:ext cx="1846739" cy="384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wrap="none"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lang="fr-FR" sz="1200" b="1" strike="noStrike" spc="0" dirty="0">
                  <a:solidFill>
                    <a:srgbClr val="000000"/>
                  </a:solidFill>
                  <a:latin typeface="Arial"/>
                  <a:ea typeface="DejaVu Sans"/>
                </a:rPr>
                <a:t>Passe avant</a:t>
              </a:r>
              <a:r>
                <a:rPr lang="fr-FR" sz="1200" b="0" strike="noStrike" spc="0" dirty="0">
                  <a:solidFill>
                    <a:srgbClr val="000000"/>
                  </a:solidFill>
                  <a:latin typeface="Arial"/>
                  <a:ea typeface="DejaVu Sans"/>
                </a:rPr>
                <a:t> : prédiction</a:t>
              </a:r>
              <a:endParaRPr lang="fr-FR" sz="1200" b="0" strike="noStrike" spc="0" dirty="0">
                <a:latin typeface="Arial"/>
              </a:endParaRPr>
            </a:p>
          </p:txBody>
        </p:sp>
        <p:sp>
          <p:nvSpPr>
            <p:cNvPr id="1642732524" name="CustomShape 6"/>
            <p:cNvSpPr/>
            <p:nvPr/>
          </p:nvSpPr>
          <p:spPr bwMode="auto">
            <a:xfrm>
              <a:off x="144719" y="276480"/>
              <a:ext cx="1597320" cy="21492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00000"/>
            </a:solidFill>
            <a:ln w="6480">
              <a:solidFill>
                <a:srgbClr val="C00000"/>
              </a:solidFill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</p:grpSp>
      <p:grpSp>
        <p:nvGrpSpPr>
          <p:cNvPr id="370534202" name="Group 7"/>
          <p:cNvGrpSpPr/>
          <p:nvPr/>
        </p:nvGrpSpPr>
        <p:grpSpPr bwMode="auto">
          <a:xfrm>
            <a:off x="8953200" y="2098633"/>
            <a:ext cx="798037" cy="937799"/>
            <a:chOff x="0" y="0"/>
            <a:chExt cx="798037" cy="937799"/>
          </a:xfrm>
        </p:grpSpPr>
        <p:sp>
          <p:nvSpPr>
            <p:cNvPr id="1898925391" name="CustomShape 8"/>
            <p:cNvSpPr/>
            <p:nvPr/>
          </p:nvSpPr>
          <p:spPr bwMode="auto">
            <a:xfrm>
              <a:off x="0" y="688319"/>
              <a:ext cx="798037" cy="249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wrap="none"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lang="fr-FR" sz="1200" b="0" strike="noStrike" spc="0">
                  <a:solidFill>
                    <a:srgbClr val="000000"/>
                  </a:solidFill>
                  <a:latin typeface="Arial"/>
                  <a:ea typeface="DejaVu Sans"/>
                </a:rPr>
                <a:t>TARGET</a:t>
              </a:r>
              <a:endParaRPr lang="fr-FR" sz="1200" b="0" strike="noStrike" spc="0">
                <a:latin typeface="Arial"/>
              </a:endParaRPr>
            </a:p>
          </p:txBody>
        </p:sp>
        <p:pic>
          <p:nvPicPr>
            <p:cNvPr id="1813663080" name="Picture 47_0"/>
            <p:cNvPicPr/>
            <p:nvPr/>
          </p:nvPicPr>
          <p:blipFill>
            <a:blip r:embed="rId3"/>
            <a:stretch/>
          </p:blipFill>
          <p:spPr bwMode="auto">
            <a:xfrm>
              <a:off x="180000" y="287279"/>
              <a:ext cx="413640" cy="453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7169766" name="Picture 53_0"/>
            <p:cNvPicPr/>
            <p:nvPr/>
          </p:nvPicPr>
          <p:blipFill>
            <a:blip r:embed="rId4"/>
            <a:srcRect b="-8953"/>
            <a:stretch/>
          </p:blipFill>
          <p:spPr bwMode="auto">
            <a:xfrm>
              <a:off x="279359" y="0"/>
              <a:ext cx="214920" cy="3607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367626237" name="Group 9"/>
          <p:cNvGrpSpPr/>
          <p:nvPr/>
        </p:nvGrpSpPr>
        <p:grpSpPr bwMode="auto">
          <a:xfrm>
            <a:off x="3914640" y="2109073"/>
            <a:ext cx="4651199" cy="2259457"/>
            <a:chOff x="2872800" y="1312920"/>
            <a:chExt cx="4651199" cy="2448000"/>
          </a:xfrm>
        </p:grpSpPr>
        <p:grpSp>
          <p:nvGrpSpPr>
            <p:cNvPr id="35782634" name="Group 10"/>
            <p:cNvGrpSpPr/>
            <p:nvPr/>
          </p:nvGrpSpPr>
          <p:grpSpPr bwMode="auto">
            <a:xfrm>
              <a:off x="2872800" y="1312920"/>
              <a:ext cx="4651199" cy="2448000"/>
              <a:chOff x="2872800" y="1312920"/>
              <a:chExt cx="4651199" cy="2448000"/>
            </a:xfrm>
          </p:grpSpPr>
          <p:sp>
            <p:nvSpPr>
              <p:cNvPr id="36484571" name="CustomShape 11"/>
              <p:cNvSpPr/>
              <p:nvPr/>
            </p:nvSpPr>
            <p:spPr bwMode="auto">
              <a:xfrm>
                <a:off x="6547680" y="1880640"/>
                <a:ext cx="708480" cy="191520"/>
              </a:xfrm>
              <a:prstGeom prst="rect">
                <a:avLst/>
              </a:prstGeom>
              <a:solidFill>
                <a:srgbClr val="FFFFFF"/>
              </a:solidFill>
              <a:ln w="25560"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  <p:grpSp>
            <p:nvGrpSpPr>
              <p:cNvPr id="309601566" name="Group 12"/>
              <p:cNvGrpSpPr/>
              <p:nvPr/>
            </p:nvGrpSpPr>
            <p:grpSpPr bwMode="auto">
              <a:xfrm>
                <a:off x="2872800" y="1312920"/>
                <a:ext cx="4651199" cy="2448000"/>
                <a:chOff x="2872800" y="1312920"/>
                <a:chExt cx="4651199" cy="2448000"/>
              </a:xfrm>
            </p:grpSpPr>
            <p:pic>
              <p:nvPicPr>
                <p:cNvPr id="1633129514" name="Picture 10_0"/>
                <p:cNvPicPr/>
                <p:nvPr/>
              </p:nvPicPr>
              <p:blipFill>
                <a:blip r:embed="rId5"/>
                <a:stretch/>
              </p:blipFill>
              <p:spPr bwMode="auto">
                <a:xfrm>
                  <a:off x="2872800" y="1312920"/>
                  <a:ext cx="4651199" cy="244800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782967948" name="CustomShape 13"/>
                <p:cNvSpPr/>
                <p:nvPr/>
              </p:nvSpPr>
              <p:spPr bwMode="auto">
                <a:xfrm>
                  <a:off x="6665760" y="1613880"/>
                  <a:ext cx="758520" cy="257040"/>
                </a:xfrm>
                <a:prstGeom prst="rect">
                  <a:avLst/>
                </a:prstGeom>
                <a:solidFill>
                  <a:srgbClr val="FFFFFF"/>
                </a:solidFill>
                <a:ln w="25560"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  <p:sp>
              <p:nvSpPr>
                <p:cNvPr id="647034902" name="CustomShape 14"/>
                <p:cNvSpPr/>
                <p:nvPr/>
              </p:nvSpPr>
              <p:spPr bwMode="auto">
                <a:xfrm>
                  <a:off x="6542640" y="1580040"/>
                  <a:ext cx="759960" cy="248040"/>
                </a:xfrm>
                <a:prstGeom prst="rect">
                  <a:avLst/>
                </a:prstGeom>
                <a:solidFill>
                  <a:srgbClr val="FFFFFF"/>
                </a:solidFill>
                <a:ln w="25560">
                  <a:noFill/>
                </a:ln>
              </p:spPr>
              <p:style>
                <a:lnRef idx="0">
                  <a:srgbClr val="000000"/>
                </a:lnRef>
                <a:fillRef idx="0">
                  <a:srgbClr val="000000"/>
                </a:fillRef>
                <a:effectRef idx="0">
                  <a:srgbClr val="000000"/>
                </a:effectRef>
                <a:fontRef idx="minor"/>
              </p:style>
            </p:sp>
          </p:grpSp>
        </p:grpSp>
        <p:sp>
          <p:nvSpPr>
            <p:cNvPr id="1877167682" name="CustomShape 15"/>
            <p:cNvSpPr/>
            <p:nvPr/>
          </p:nvSpPr>
          <p:spPr bwMode="auto">
            <a:xfrm>
              <a:off x="3116160" y="1367640"/>
              <a:ext cx="465120" cy="368280"/>
            </a:xfrm>
            <a:prstGeom prst="rect">
              <a:avLst/>
            </a:prstGeom>
            <a:solidFill>
              <a:srgbClr val="729FCF">
                <a:alpha val="12000"/>
              </a:srgbClr>
            </a:solidFill>
            <a:ln w="12600">
              <a:solidFill>
                <a:srgbClr val="000000"/>
              </a:solidFill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</p:grpSp>
      <p:grpSp>
        <p:nvGrpSpPr>
          <p:cNvPr id="286404727" name="Group 16"/>
          <p:cNvGrpSpPr/>
          <p:nvPr/>
        </p:nvGrpSpPr>
        <p:grpSpPr bwMode="auto">
          <a:xfrm>
            <a:off x="1213200" y="1992073"/>
            <a:ext cx="2617920" cy="2484720"/>
            <a:chOff x="0" y="0"/>
            <a:chExt cx="2617920" cy="2484720"/>
          </a:xfrm>
        </p:grpSpPr>
        <p:pic>
          <p:nvPicPr>
            <p:cNvPr id="1433278768" name="Picture 6_5"/>
            <p:cNvPicPr/>
            <p:nvPr/>
          </p:nvPicPr>
          <p:blipFill>
            <a:blip r:embed="rId6"/>
            <a:stretch/>
          </p:blipFill>
          <p:spPr bwMode="auto">
            <a:xfrm>
              <a:off x="0" y="1310400"/>
              <a:ext cx="2239200" cy="1174319"/>
            </a:xfrm>
            <a:prstGeom prst="rect">
              <a:avLst/>
            </a:prstGeom>
            <a:ln>
              <a:noFill/>
            </a:ln>
          </p:spPr>
        </p:pic>
        <p:sp>
          <p:nvSpPr>
            <p:cNvPr id="2125367688" name="CustomShape 17"/>
            <p:cNvSpPr/>
            <p:nvPr/>
          </p:nvSpPr>
          <p:spPr bwMode="auto">
            <a:xfrm>
              <a:off x="0" y="459720"/>
              <a:ext cx="2239200" cy="2721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fr-FR" sz="1000" b="0" strike="noStrike" spc="0">
                  <a:solidFill>
                    <a:srgbClr val="000000"/>
                  </a:solidFill>
                  <a:latin typeface="Arial"/>
                  <a:ea typeface="DejaVu Sans"/>
                </a:rPr>
                <a:t>(Frank Rosenblatt, 1957) </a:t>
              </a:r>
              <a:endParaRPr lang="fr-FR" sz="1000" b="0" strike="noStrike" spc="0">
                <a:latin typeface="Arial"/>
              </a:endParaRPr>
            </a:p>
          </p:txBody>
        </p:sp>
        <p:sp>
          <p:nvSpPr>
            <p:cNvPr id="564739015" name="CustomShape 18"/>
            <p:cNvSpPr/>
            <p:nvPr/>
          </p:nvSpPr>
          <p:spPr bwMode="auto">
            <a:xfrm>
              <a:off x="0" y="255600"/>
              <a:ext cx="2239200" cy="2229120"/>
            </a:xfrm>
            <a:prstGeom prst="rect">
              <a:avLst/>
            </a:prstGeom>
            <a:noFill/>
            <a:ln w="25560">
              <a:solidFill>
                <a:srgbClr val="000000"/>
              </a:solidFill>
              <a:round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1718213808" name="CustomShape 19"/>
            <p:cNvSpPr/>
            <p:nvPr/>
          </p:nvSpPr>
          <p:spPr bwMode="auto">
            <a:xfrm>
              <a:off x="1125720" y="15479"/>
              <a:ext cx="1492200" cy="2779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572971868" name="CustomShape 20"/>
            <p:cNvSpPr/>
            <p:nvPr/>
          </p:nvSpPr>
          <p:spPr bwMode="auto">
            <a:xfrm>
              <a:off x="279591" y="731879"/>
              <a:ext cx="1680375" cy="2779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wrap="none" lIns="90000" tIns="45000" rIns="90000" bIns="45000">
              <a:no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fr-FR" sz="1000" b="1" strike="noStrike" spc="0">
                  <a:solidFill>
                    <a:srgbClr val="000000"/>
                  </a:solidFill>
                  <a:latin typeface="Arial"/>
                  <a:ea typeface="DejaVu Sans"/>
                </a:rPr>
                <a:t>des poids et un biais  </a:t>
              </a:r>
              <a:endParaRPr lang="fr-FR" sz="1000" b="0" strike="noStrike" spc="0">
                <a:latin typeface="Arial"/>
              </a:endParaRPr>
            </a:p>
            <a:p>
              <a:pPr algn="ctr">
                <a:lnSpc>
                  <a:spcPct val="100000"/>
                </a:lnSpc>
                <a:defRPr/>
              </a:pPr>
              <a:r>
                <a:rPr lang="fr-FR" sz="1000" b="1" strike="noStrike" spc="0">
                  <a:solidFill>
                    <a:srgbClr val="000000"/>
                  </a:solidFill>
                  <a:latin typeface="Arial"/>
                  <a:ea typeface="DejaVu Sans"/>
                </a:rPr>
                <a:t>+  </a:t>
              </a:r>
              <a:endParaRPr lang="fr-FR" sz="1000" b="0" strike="noStrike" spc="0">
                <a:latin typeface="Arial"/>
              </a:endParaRPr>
            </a:p>
            <a:p>
              <a:pPr algn="ctr">
                <a:lnSpc>
                  <a:spcPct val="100000"/>
                </a:lnSpc>
                <a:defRPr/>
              </a:pPr>
              <a:r>
                <a:rPr lang="fr-FR" sz="1000" b="1" strike="noStrike" spc="0">
                  <a:solidFill>
                    <a:srgbClr val="000000"/>
                  </a:solidFill>
                  <a:latin typeface="Arial"/>
                  <a:ea typeface="DejaVu Sans"/>
                </a:rPr>
                <a:t>une fonction d’activation</a:t>
              </a:r>
              <a:endParaRPr lang="fr-FR" sz="1000" b="0" strike="noStrike" spc="0">
                <a:latin typeface="Arial"/>
              </a:endParaRPr>
            </a:p>
          </p:txBody>
        </p:sp>
        <p:sp>
          <p:nvSpPr>
            <p:cNvPr id="775546018" name="CustomShape 21"/>
            <p:cNvSpPr/>
            <p:nvPr/>
          </p:nvSpPr>
          <p:spPr bwMode="auto">
            <a:xfrm>
              <a:off x="956160" y="0"/>
              <a:ext cx="260640" cy="2772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551650731" name="CustomShape 22"/>
            <p:cNvSpPr/>
            <p:nvPr/>
          </p:nvSpPr>
          <p:spPr bwMode="auto">
            <a:xfrm>
              <a:off x="0" y="255600"/>
              <a:ext cx="2239200" cy="3711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fr-FR" sz="1200" b="1" strike="noStrike" spc="0">
                  <a:solidFill>
                    <a:srgbClr val="000000"/>
                  </a:solidFill>
                  <a:latin typeface="Arial"/>
                  <a:ea typeface="DejaVu Sans"/>
                </a:rPr>
                <a:t>Neurone formel</a:t>
              </a:r>
              <a:endParaRPr lang="fr-FR" sz="1200" b="0" strike="noStrike" spc="0">
                <a:latin typeface="Arial"/>
              </a:endParaRPr>
            </a:p>
          </p:txBody>
        </p:sp>
      </p:grpSp>
      <p:sp>
        <p:nvSpPr>
          <p:cNvPr id="716161607" name="Line 23"/>
          <p:cNvSpPr/>
          <p:nvPr/>
        </p:nvSpPr>
        <p:spPr bwMode="auto">
          <a:xfrm>
            <a:off x="9119880" y="3211033"/>
            <a:ext cx="57600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sp>
        <p:nvSpPr>
          <p:cNvPr id="1950680383" name="CustomShape 24"/>
          <p:cNvSpPr/>
          <p:nvPr/>
        </p:nvSpPr>
        <p:spPr bwMode="auto">
          <a:xfrm>
            <a:off x="8284320" y="3325512"/>
            <a:ext cx="1119295" cy="288000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fr-FR" sz="1200" b="0" strike="noStrike" spc="0">
                <a:solidFill>
                  <a:srgbClr val="000000"/>
                </a:solidFill>
                <a:latin typeface="Arial"/>
                <a:ea typeface="DejaVu Sans"/>
              </a:rPr>
              <a:t>PREDICTION</a:t>
            </a:r>
            <a:endParaRPr lang="fr-FR" sz="1200" b="0" strike="noStrike" spc="0">
              <a:latin typeface="Arial"/>
            </a:endParaRPr>
          </a:p>
        </p:txBody>
      </p:sp>
      <p:grpSp>
        <p:nvGrpSpPr>
          <p:cNvPr id="1963612929" name="Group 25"/>
          <p:cNvGrpSpPr/>
          <p:nvPr/>
        </p:nvGrpSpPr>
        <p:grpSpPr bwMode="auto">
          <a:xfrm>
            <a:off x="8687880" y="4125773"/>
            <a:ext cx="1452960" cy="675360"/>
            <a:chOff x="7654680" y="3459960"/>
            <a:chExt cx="1452960" cy="675360"/>
          </a:xfrm>
        </p:grpSpPr>
        <p:sp>
          <p:nvSpPr>
            <p:cNvPr id="1004813621" name="Line 26"/>
            <p:cNvSpPr/>
            <p:nvPr/>
          </p:nvSpPr>
          <p:spPr bwMode="auto">
            <a:xfrm flipH="1">
              <a:off x="9094680" y="3459960"/>
              <a:ext cx="12960" cy="67536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  <p:sp>
          <p:nvSpPr>
            <p:cNvPr id="987942332" name="Line 27"/>
            <p:cNvSpPr/>
            <p:nvPr/>
          </p:nvSpPr>
          <p:spPr bwMode="auto">
            <a:xfrm flipH="1">
              <a:off x="7654680" y="4135320"/>
              <a:ext cx="1440000" cy="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</p:sp>
      </p:grpSp>
      <p:grpSp>
        <p:nvGrpSpPr>
          <p:cNvPr id="106266927" name="Group 28"/>
          <p:cNvGrpSpPr/>
          <p:nvPr/>
        </p:nvGrpSpPr>
        <p:grpSpPr bwMode="auto">
          <a:xfrm>
            <a:off x="9681480" y="2993233"/>
            <a:ext cx="999360" cy="954719"/>
            <a:chOff x="0" y="0"/>
            <a:chExt cx="999360" cy="954719"/>
          </a:xfrm>
        </p:grpSpPr>
        <p:sp>
          <p:nvSpPr>
            <p:cNvPr id="632066616" name="CustomShape 29"/>
            <p:cNvSpPr/>
            <p:nvPr/>
          </p:nvSpPr>
          <p:spPr bwMode="auto">
            <a:xfrm>
              <a:off x="73628" y="0"/>
              <a:ext cx="874423" cy="4586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wrap="none" lIns="90000" tIns="45000" rIns="90000" bIns="45000">
              <a:no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fr-FR" sz="1200" b="1" strike="noStrike" spc="0">
                  <a:solidFill>
                    <a:srgbClr val="000000"/>
                  </a:solidFill>
                  <a:latin typeface="Arial"/>
                  <a:ea typeface="DejaVu Sans"/>
                </a:rPr>
                <a:t>Fonction </a:t>
              </a:r>
              <a:endParaRPr lang="fr-FR" sz="1200" b="0" strike="noStrike" spc="0">
                <a:latin typeface="Arial"/>
              </a:endParaRPr>
            </a:p>
            <a:p>
              <a:pPr algn="ctr">
                <a:lnSpc>
                  <a:spcPct val="100000"/>
                </a:lnSpc>
                <a:defRPr/>
              </a:pPr>
              <a:r>
                <a:rPr lang="fr-FR" sz="1200" b="1" strike="noStrike" spc="0">
                  <a:solidFill>
                    <a:srgbClr val="000000"/>
                  </a:solidFill>
                  <a:latin typeface="Arial"/>
                  <a:ea typeface="DejaVu Sans"/>
                </a:rPr>
                <a:t>perte</a:t>
              </a:r>
              <a:endParaRPr lang="fr-FR" sz="1200" b="0" strike="noStrike" spc="0">
                <a:latin typeface="Arial"/>
              </a:endParaRPr>
            </a:p>
            <a:p>
              <a:pPr algn="ctr">
                <a:lnSpc>
                  <a:spcPct val="100000"/>
                </a:lnSpc>
                <a:defRPr/>
              </a:pPr>
              <a:r>
                <a:rPr lang="fr-FR" sz="1200" b="1" strike="noStrike" spc="0">
                  <a:solidFill>
                    <a:srgbClr val="000000"/>
                  </a:solidFill>
                  <a:latin typeface="Arial"/>
                  <a:ea typeface="DejaVu Sans"/>
                </a:rPr>
                <a:t>« erreur » </a:t>
              </a:r>
              <a:endParaRPr lang="fr-FR" sz="1200" b="0" strike="noStrike" spc="0">
                <a:latin typeface="Arial"/>
              </a:endParaRPr>
            </a:p>
          </p:txBody>
        </p:sp>
        <p:pic>
          <p:nvPicPr>
            <p:cNvPr id="649364649" name="Picture 239"/>
            <p:cNvPicPr/>
            <p:nvPr/>
          </p:nvPicPr>
          <p:blipFill>
            <a:blip r:embed="rId7"/>
            <a:stretch/>
          </p:blipFill>
          <p:spPr bwMode="auto">
            <a:xfrm>
              <a:off x="0" y="726839"/>
              <a:ext cx="999360" cy="2278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036977352" name="CustomShape 30"/>
          <p:cNvSpPr/>
          <p:nvPr/>
        </p:nvSpPr>
        <p:spPr bwMode="auto">
          <a:xfrm>
            <a:off x="4417200" y="4643813"/>
            <a:ext cx="3596437" cy="263519"/>
          </a:xfrm>
          <a:prstGeom prst="rect">
            <a:avLst/>
          </a:prstGeom>
          <a:noFill/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fr-FR" sz="1200" b="1" strike="noStrike" spc="0">
                <a:solidFill>
                  <a:srgbClr val="000000"/>
                </a:solidFill>
                <a:latin typeface="Arial"/>
                <a:ea typeface="DejaVu Sans"/>
              </a:rPr>
              <a:t>Rétropropagation</a:t>
            </a:r>
            <a:r>
              <a:rPr lang="fr-FR" sz="1200" b="0" strike="noStrike" spc="0">
                <a:solidFill>
                  <a:srgbClr val="000000"/>
                </a:solidFill>
                <a:latin typeface="Arial"/>
                <a:ea typeface="DejaVu Sans"/>
              </a:rPr>
              <a:t> : réglage des poids et des biais</a:t>
            </a:r>
            <a:endParaRPr lang="fr-FR" sz="1200" b="0" strike="noStrike" spc="0">
              <a:latin typeface="Arial"/>
            </a:endParaRPr>
          </a:p>
        </p:txBody>
      </p:sp>
      <p:sp>
        <p:nvSpPr>
          <p:cNvPr id="855449292" name="CustomShape 31"/>
          <p:cNvSpPr/>
          <p:nvPr/>
        </p:nvSpPr>
        <p:spPr bwMode="auto">
          <a:xfrm flipH="1">
            <a:off x="5353199" y="4409813"/>
            <a:ext cx="1597320" cy="214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6480">
            <a:solidFill>
              <a:srgbClr val="C00000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grpSp>
        <p:nvGrpSpPr>
          <p:cNvPr id="136128581" name="Group 32"/>
          <p:cNvGrpSpPr/>
          <p:nvPr/>
        </p:nvGrpSpPr>
        <p:grpSpPr bwMode="auto">
          <a:xfrm>
            <a:off x="5016240" y="5061053"/>
            <a:ext cx="2417760" cy="743759"/>
            <a:chOff x="0" y="0"/>
            <a:chExt cx="2417760" cy="743759"/>
          </a:xfrm>
        </p:grpSpPr>
        <p:pic>
          <p:nvPicPr>
            <p:cNvPr id="985386970" name="Picture 243"/>
            <p:cNvPicPr/>
            <p:nvPr/>
          </p:nvPicPr>
          <p:blipFill>
            <a:blip r:embed="rId8"/>
            <a:stretch/>
          </p:blipFill>
          <p:spPr bwMode="auto">
            <a:xfrm>
              <a:off x="84959" y="0"/>
              <a:ext cx="2332800" cy="437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26684132" name="CustomShape 33"/>
            <p:cNvSpPr/>
            <p:nvPr/>
          </p:nvSpPr>
          <p:spPr bwMode="auto">
            <a:xfrm>
              <a:off x="680136" y="414359"/>
              <a:ext cx="754006" cy="3294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wrap="none" lIns="90000" tIns="45000" rIns="90000" bIns="45000">
              <a:no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fr-FR" sz="700" b="0" strike="noStrike" spc="0">
                  <a:solidFill>
                    <a:srgbClr val="000000"/>
                  </a:solidFill>
                  <a:latin typeface="Calibri"/>
                  <a:ea typeface="DejaVu Sans"/>
                </a:rPr>
                <a:t>taux</a:t>
              </a:r>
              <a:endParaRPr lang="fr-FR" sz="700" b="0" strike="noStrike" spc="0">
                <a:latin typeface="Arial"/>
              </a:endParaRPr>
            </a:p>
            <a:p>
              <a:pPr algn="ctr">
                <a:lnSpc>
                  <a:spcPct val="100000"/>
                </a:lnSpc>
                <a:defRPr/>
              </a:pPr>
              <a:r>
                <a:rPr lang="fr-FR" sz="700" b="0" strike="noStrike" spc="0">
                  <a:solidFill>
                    <a:srgbClr val="000000"/>
                  </a:solidFill>
                  <a:latin typeface="Calibri"/>
                  <a:ea typeface="DejaVu Sans"/>
                </a:rPr>
                <a:t>d’apprentissage</a:t>
              </a:r>
              <a:endParaRPr lang="fr-FR" sz="700" b="0" strike="noStrike" spc="0">
                <a:latin typeface="Arial"/>
              </a:endParaRPr>
            </a:p>
          </p:txBody>
        </p:sp>
        <p:sp>
          <p:nvSpPr>
            <p:cNvPr id="430353396" name="CustomShape 34"/>
            <p:cNvSpPr/>
            <p:nvPr/>
          </p:nvSpPr>
          <p:spPr bwMode="auto">
            <a:xfrm>
              <a:off x="0" y="284759"/>
              <a:ext cx="375549" cy="2142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wrap="none"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lang="fr-FR" sz="700" b="0" strike="noStrike" spc="0">
                  <a:solidFill>
                    <a:srgbClr val="000000"/>
                  </a:solidFill>
                  <a:latin typeface="Calibri"/>
                  <a:ea typeface="DejaVu Sans"/>
                </a:rPr>
                <a:t>poids</a:t>
              </a:r>
              <a:endParaRPr lang="fr-FR" sz="700" b="0" strike="noStrike" spc="0">
                <a:latin typeface="Arial"/>
              </a:endParaRPr>
            </a:p>
          </p:txBody>
        </p:sp>
      </p:grpSp>
      <p:grpSp>
        <p:nvGrpSpPr>
          <p:cNvPr id="1601695626" name="Group 35"/>
          <p:cNvGrpSpPr/>
          <p:nvPr/>
        </p:nvGrpSpPr>
        <p:grpSpPr bwMode="auto">
          <a:xfrm>
            <a:off x="3595998" y="2781261"/>
            <a:ext cx="637283" cy="994173"/>
            <a:chOff x="-17682" y="0"/>
            <a:chExt cx="637283" cy="994173"/>
          </a:xfrm>
        </p:grpSpPr>
        <p:sp>
          <p:nvSpPr>
            <p:cNvPr id="1272825221" name="CustomShape 36"/>
            <p:cNvSpPr/>
            <p:nvPr/>
          </p:nvSpPr>
          <p:spPr bwMode="auto">
            <a:xfrm>
              <a:off x="-17682" y="761253"/>
              <a:ext cx="637283" cy="2329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wrap="none"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lang="fr-FR" sz="1200" b="0" strike="noStrike" spc="0" dirty="0">
                  <a:solidFill>
                    <a:srgbClr val="000000"/>
                  </a:solidFill>
                  <a:latin typeface="Arial"/>
                  <a:ea typeface="DejaVu Sans"/>
                </a:rPr>
                <a:t>INPUT</a:t>
              </a:r>
              <a:endParaRPr lang="fr-FR" sz="1200" b="0" strike="noStrike" spc="0" dirty="0">
                <a:latin typeface="Arial"/>
              </a:endParaRPr>
            </a:p>
          </p:txBody>
        </p:sp>
        <p:pic>
          <p:nvPicPr>
            <p:cNvPr id="1092903551" name="Picture 46_0"/>
            <p:cNvPicPr/>
            <p:nvPr/>
          </p:nvPicPr>
          <p:blipFill>
            <a:blip r:embed="rId3"/>
            <a:stretch/>
          </p:blipFill>
          <p:spPr bwMode="auto">
            <a:xfrm>
              <a:off x="82440" y="294119"/>
              <a:ext cx="448920" cy="50292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905357249" name="Group 37"/>
            <p:cNvGrpSpPr/>
            <p:nvPr/>
          </p:nvGrpSpPr>
          <p:grpSpPr bwMode="auto">
            <a:xfrm>
              <a:off x="226799" y="0"/>
              <a:ext cx="215640" cy="316079"/>
              <a:chOff x="0" y="0"/>
              <a:chExt cx="215640" cy="316079"/>
            </a:xfrm>
          </p:grpSpPr>
          <p:pic>
            <p:nvPicPr>
              <p:cNvPr id="1756301859" name="Picture 56_0"/>
              <p:cNvPicPr/>
              <p:nvPr/>
            </p:nvPicPr>
            <p:blipFill>
              <a:blip r:embed="rId9"/>
              <a:stretch/>
            </p:blipFill>
            <p:spPr bwMode="auto">
              <a:xfrm>
                <a:off x="0" y="69839"/>
                <a:ext cx="215640" cy="2462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48631430" name="CustomShape 38"/>
              <p:cNvSpPr/>
              <p:nvPr/>
            </p:nvSpPr>
            <p:spPr bwMode="auto">
              <a:xfrm>
                <a:off x="3959" y="0"/>
                <a:ext cx="195480" cy="111240"/>
              </a:xfrm>
              <a:prstGeom prst="rect">
                <a:avLst/>
              </a:prstGeom>
              <a:solidFill>
                <a:srgbClr val="FFFFFF"/>
              </a:solidFill>
              <a:ln w="25560">
                <a:noFill/>
              </a:ln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/>
            </p:style>
          </p:sp>
        </p:grpSp>
      </p:grpSp>
      <p:sp>
        <p:nvSpPr>
          <p:cNvPr id="1518365305" name="Line 39"/>
          <p:cNvSpPr/>
          <p:nvPr/>
        </p:nvSpPr>
        <p:spPr bwMode="auto">
          <a:xfrm flipV="1">
            <a:off x="3452400" y="2316073"/>
            <a:ext cx="696960" cy="216000"/>
          </a:xfrm>
          <a:prstGeom prst="line">
            <a:avLst/>
          </a:prstGeom>
          <a:ln w="12600">
            <a:solidFill>
              <a:srgbClr val="000000"/>
            </a:solidFill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</p:sp>
      <p:pic>
        <p:nvPicPr>
          <p:cNvPr id="56" name="Picture 46_0">
            <a:extLst>
              <a:ext uri="{FF2B5EF4-FFF2-40B4-BE49-F238E27FC236}">
                <a16:creationId xmlns:a16="http://schemas.microsoft.com/office/drawing/2014/main" id="{747F13DF-4958-4230-AAC4-401C8933F5EA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988740" y="4785875"/>
            <a:ext cx="448920" cy="502920"/>
          </a:xfrm>
          <a:prstGeom prst="rect">
            <a:avLst/>
          </a:prstGeom>
          <a:ln>
            <a:noFill/>
          </a:ln>
        </p:spPr>
      </p:pic>
      <p:pic>
        <p:nvPicPr>
          <p:cNvPr id="57" name="Picture 46_0">
            <a:extLst>
              <a:ext uri="{FF2B5EF4-FFF2-40B4-BE49-F238E27FC236}">
                <a16:creationId xmlns:a16="http://schemas.microsoft.com/office/drawing/2014/main" id="{A2A1BBBF-BD20-493F-A217-0C26A76CE71A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2085231" y="4785875"/>
            <a:ext cx="448920" cy="502920"/>
          </a:xfrm>
          <a:prstGeom prst="rect">
            <a:avLst/>
          </a:prstGeom>
          <a:ln>
            <a:noFill/>
          </a:ln>
        </p:spPr>
      </p:pic>
      <p:pic>
        <p:nvPicPr>
          <p:cNvPr id="58" name="Picture 46_0">
            <a:extLst>
              <a:ext uri="{FF2B5EF4-FFF2-40B4-BE49-F238E27FC236}">
                <a16:creationId xmlns:a16="http://schemas.microsoft.com/office/drawing/2014/main" id="{C217ECF1-48A2-449C-ADD8-A5B5B4FE753A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3181722" y="4785875"/>
            <a:ext cx="448920" cy="502920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DFE4BC-F690-49A6-BD05-3B82C5135C42}"/>
              </a:ext>
            </a:extLst>
          </p:cNvPr>
          <p:cNvSpPr txBox="1"/>
          <p:nvPr/>
        </p:nvSpPr>
        <p:spPr>
          <a:xfrm>
            <a:off x="556996" y="5288795"/>
            <a:ext cx="1259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70C0"/>
                </a:solidFill>
              </a:rPr>
              <a:t>Données d’entrainement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F0D227D7-A89C-4B07-B476-65940A58B7CE}"/>
              </a:ext>
            </a:extLst>
          </p:cNvPr>
          <p:cNvSpPr txBox="1"/>
          <p:nvPr/>
        </p:nvSpPr>
        <p:spPr bwMode="auto">
          <a:xfrm>
            <a:off x="1823562" y="5279753"/>
            <a:ext cx="1007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FFC000"/>
                </a:solidFill>
              </a:rPr>
              <a:t>Données de validation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307FDBAD-714E-4651-B4CB-A6014A16F73A}"/>
              </a:ext>
            </a:extLst>
          </p:cNvPr>
          <p:cNvSpPr txBox="1"/>
          <p:nvPr/>
        </p:nvSpPr>
        <p:spPr bwMode="auto">
          <a:xfrm>
            <a:off x="2902256" y="5279753"/>
            <a:ext cx="1007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B050"/>
                </a:solidFill>
              </a:rPr>
              <a:t>Données test</a:t>
            </a:r>
          </a:p>
        </p:txBody>
      </p:sp>
      <p:sp>
        <p:nvSpPr>
          <p:cNvPr id="59" name="Espace réservé du contenu 6">
            <a:extLst>
              <a:ext uri="{FF2B5EF4-FFF2-40B4-BE49-F238E27FC236}">
                <a16:creationId xmlns:a16="http://schemas.microsoft.com/office/drawing/2014/main" id="{17FE52A6-E0DE-48EB-927A-4B41138035D6}"/>
              </a:ext>
            </a:extLst>
          </p:cNvPr>
          <p:cNvSpPr txBox="1"/>
          <p:nvPr/>
        </p:nvSpPr>
        <p:spPr bwMode="auto">
          <a:xfrm>
            <a:off x="4303516" y="5912812"/>
            <a:ext cx="3873445" cy="772107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wrap="square" lIns="108000" tIns="108000" rIns="108000" bIns="108000" rtlCol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dirty="0">
                <a:solidFill>
                  <a:schemeClr val="bg1"/>
                </a:solidFill>
              </a:rPr>
              <a:t>Une fois le réseau entraîné, la base de données n’est plus nécessaire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63" name="Espace réservé du numéro de diapositive 2">
            <a:extLst>
              <a:ext uri="{FF2B5EF4-FFF2-40B4-BE49-F238E27FC236}">
                <a16:creationId xmlns:a16="http://schemas.microsoft.com/office/drawing/2014/main" id="{A3C8182C-236A-4467-B7C5-182F90FBFEDB}"/>
              </a:ext>
            </a:extLst>
          </p:cNvPr>
          <p:cNvSpPr txBox="1">
            <a:spLocks/>
          </p:cNvSpPr>
          <p:nvPr/>
        </p:nvSpPr>
        <p:spPr bwMode="auto"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>
              <a:defRPr sz="12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CBC77A0-1F4E-42FF-9FFC-F45C3A64AF90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75BBE73-C9CC-8BF7-E592-D78307B8F6D3}"/>
                  </a:ext>
                </a:extLst>
              </p:cNvPr>
              <p:cNvSpPr txBox="1"/>
              <p:nvPr/>
            </p:nvSpPr>
            <p:spPr>
              <a:xfrm>
                <a:off x="8593376" y="3027097"/>
                <a:ext cx="291105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75BBE73-C9CC-8BF7-E592-D78307B8F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3376" y="3027097"/>
                <a:ext cx="291105" cy="298415"/>
              </a:xfrm>
              <a:prstGeom prst="rect">
                <a:avLst/>
              </a:prstGeom>
              <a:blipFill>
                <a:blip r:embed="rId10"/>
                <a:stretch>
                  <a:fillRect l="-19149" r="-8511" b="-204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Espace réservé du contenu 6">
            <a:extLst>
              <a:ext uri="{FF2B5EF4-FFF2-40B4-BE49-F238E27FC236}">
                <a16:creationId xmlns:a16="http://schemas.microsoft.com/office/drawing/2014/main" id="{E696DF33-5111-499E-A36A-682AC9CDFC22}"/>
              </a:ext>
            </a:extLst>
          </p:cNvPr>
          <p:cNvSpPr txBox="1"/>
          <p:nvPr/>
        </p:nvSpPr>
        <p:spPr bwMode="auto">
          <a:xfrm>
            <a:off x="2546981" y="911465"/>
            <a:ext cx="7139193" cy="495108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wrap="square" lIns="108000" tIns="108000" rIns="108000" bIns="108000" rtlCol="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dirty="0">
                <a:solidFill>
                  <a:schemeClr val="bg1"/>
                </a:solidFill>
              </a:rPr>
              <a:t>Apprentissage : algorithme de descente de gradient stochastique 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29"/>
    </mc:Choice>
    <mc:Fallback xmlns="">
      <p:transition spd="slow" advTm="1972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8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>
          <a:xfrm>
            <a:off x="731838" y="190947"/>
            <a:ext cx="10728325" cy="871826"/>
          </a:xfrm>
        </p:spPr>
        <p:txBody>
          <a:bodyPr/>
          <a:lstStyle/>
          <a:p>
            <a:pPr>
              <a:defRPr/>
            </a:pPr>
            <a:r>
              <a:rPr lang="fr-FR" dirty="0"/>
              <a:t>Plan de travail </a:t>
            </a:r>
            <a:endParaRPr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2735249" y="1417166"/>
            <a:ext cx="6070570" cy="5347518"/>
          </a:xfrm>
          <a:prstGeom prst="rect">
            <a:avLst/>
          </a:prstGeom>
        </p:spPr>
      </p:pic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BB42C65E-2DAE-4725-9E03-F8F085D8832B}"/>
              </a:ext>
            </a:extLst>
          </p:cNvPr>
          <p:cNvSpPr txBox="1">
            <a:spLocks/>
          </p:cNvSpPr>
          <p:nvPr/>
        </p:nvSpPr>
        <p:spPr bwMode="auto">
          <a:xfrm>
            <a:off x="1723361" y="697754"/>
            <a:ext cx="8745277" cy="542216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0" tIns="45720" rIns="0" bIns="45720" rtlCol="0">
            <a:noAutofit/>
          </a:bodyPr>
          <a:lstStyle>
            <a:lvl1pPr marL="0" indent="0" algn="l" defTabSz="91440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600" b="1" dirty="0">
                <a:solidFill>
                  <a:schemeClr val="bg1"/>
                </a:solidFill>
              </a:rPr>
              <a:t>Objectif : </a:t>
            </a:r>
            <a:r>
              <a:rPr lang="fr-FR" sz="1600" dirty="0">
                <a:solidFill>
                  <a:schemeClr val="bg1"/>
                </a:solidFill>
              </a:rPr>
              <a:t> Remplacer le module de conduction non-local dans le code hydrodynamique radiatif 3D </a:t>
            </a:r>
            <a:r>
              <a:rPr lang="fr-FR" sz="1600" dirty="0" err="1">
                <a:solidFill>
                  <a:schemeClr val="bg1"/>
                </a:solidFill>
              </a:rPr>
              <a:t>Azathoth</a:t>
            </a:r>
            <a:r>
              <a:rPr lang="fr-FR" sz="1600" dirty="0">
                <a:solidFill>
                  <a:schemeClr val="bg1"/>
                </a:solidFill>
              </a:rPr>
              <a:t> [2] par un modèle de substitution s’appuyant sur le </a:t>
            </a:r>
            <a:r>
              <a:rPr lang="fr-FR" sz="1600" i="1" dirty="0">
                <a:solidFill>
                  <a:schemeClr val="bg1"/>
                </a:solidFill>
              </a:rPr>
              <a:t>Deep Learning</a:t>
            </a:r>
            <a:endParaRPr lang="fr-FR" sz="16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BC77A0-1F4E-42FF-9FFC-F45C3A64AF90}" type="slidenum">
              <a:rPr lang="fr-FR"/>
              <a:t>9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fr-FR" dirty="0"/>
              <a:t>Implémentation du modèle non-local</a:t>
            </a:r>
            <a:endParaRPr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13585" t="4311" b="7120"/>
          <a:stretch/>
        </p:blipFill>
        <p:spPr bwMode="auto">
          <a:xfrm>
            <a:off x="8628675" y="2764494"/>
            <a:ext cx="3384408" cy="306563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 bwMode="auto">
          <a:xfrm>
            <a:off x="5225421" y="2425940"/>
            <a:ext cx="2250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600" b="1" dirty="0"/>
              <a:t>Profil de température</a:t>
            </a:r>
            <a:endParaRPr sz="2400" b="1" dirty="0"/>
          </a:p>
        </p:txBody>
      </p:sp>
      <p:sp>
        <p:nvSpPr>
          <p:cNvPr id="14" name="Espace réservé du contenu 6"/>
          <p:cNvSpPr txBox="1"/>
          <p:nvPr/>
        </p:nvSpPr>
        <p:spPr bwMode="auto">
          <a:xfrm>
            <a:off x="2919870" y="5882391"/>
            <a:ext cx="6352260" cy="864439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wrap="square" lIns="108000" tIns="108000" rIns="108000" bIns="108000" rtlCol="0">
            <a:spAutoFit/>
          </a:bodyPr>
          <a:lstStyle>
            <a:defPPr>
              <a:defRPr lang="fr-FR"/>
            </a:defPPr>
            <a:lvl1pPr indent="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/>
              <a:buNone/>
              <a:defRPr sz="1600">
                <a:solidFill>
                  <a:schemeClr val="bg1"/>
                </a:solidFill>
              </a:defRPr>
            </a:lvl1pPr>
            <a:lvl2pPr marL="266700" indent="-266700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/>
              <a:buChar char="■"/>
            </a:lvl2pPr>
            <a:lvl3pPr marL="541338" indent="-274638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</a:lvl3pPr>
            <a:lvl4pPr marL="808038" indent="-2667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</a:lvl4pPr>
            <a:lvl5pPr marL="1074738" indent="-266700">
              <a:lnSpc>
                <a:spcPct val="100000"/>
              </a:lnSpc>
              <a:spcBef>
                <a:spcPts val="500"/>
              </a:spcBef>
              <a:buSzPct val="90000"/>
              <a:buFont typeface="Arial"/>
              <a:buChar char="■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algn="ctr">
              <a:defRPr/>
            </a:pPr>
            <a:r>
              <a:rPr lang="fr-FR" b="1" dirty="0"/>
              <a:t>Le module non-local existe en 2D dans le code CHIC du CELIA </a:t>
            </a:r>
            <a:endParaRPr lang="fr-FR" dirty="0"/>
          </a:p>
          <a:p>
            <a:pPr algn="ctr">
              <a:defRPr/>
            </a:pPr>
            <a:r>
              <a:rPr lang="fr-FR" b="1" dirty="0"/>
              <a:t>Implémenté et testé dans le code 3D </a:t>
            </a:r>
            <a:r>
              <a:rPr lang="fr-FR" b="1" dirty="0" err="1"/>
              <a:t>Azathoth</a:t>
            </a:r>
            <a:r>
              <a:rPr lang="fr-FR" b="1" dirty="0"/>
              <a:t> du CELIA </a:t>
            </a:r>
            <a:endParaRPr lang="fr-FR" b="1" i="1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20850" y="2792520"/>
            <a:ext cx="3382712" cy="2206116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 bwMode="auto">
          <a:xfrm>
            <a:off x="2239835" y="3910993"/>
            <a:ext cx="1598241" cy="9779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5726757-E31A-4362-B740-710AA1FAFC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48" y="2764494"/>
            <a:ext cx="2759741" cy="253415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E65B36C-4E79-EFA4-0531-E85D1437C659}"/>
              </a:ext>
            </a:extLst>
          </p:cNvPr>
          <p:cNvSpPr txBox="1"/>
          <p:nvPr/>
        </p:nvSpPr>
        <p:spPr bwMode="auto">
          <a:xfrm>
            <a:off x="1074292" y="2295316"/>
            <a:ext cx="2331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600" b="1" dirty="0"/>
              <a:t>Flux local et non local</a:t>
            </a:r>
            <a:endParaRPr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Espace réservé du contenu 1">
                <a:extLst>
                  <a:ext uri="{FF2B5EF4-FFF2-40B4-BE49-F238E27FC236}">
                    <a16:creationId xmlns:a16="http://schemas.microsoft.com/office/drawing/2014/main" id="{5095504B-09B3-49BF-A330-7201AEF427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31837" y="892111"/>
                <a:ext cx="10487453" cy="117124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/>
                  <a:buNone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/>
                  <a:buChar char="■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/>
                  <a:buChar char="■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/>
                  <a:buChar char="■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/>
                  <a:buChar char="■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fr-FR" dirty="0"/>
                  <a:t>Gradient de température initial </a:t>
                </a:r>
                <a:br>
                  <a:rPr lang="fr-FR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/>
                            </a:rPr>
                            <m:t>𝑥</m:t>
                          </m:r>
                          <m:r>
                            <a:rPr lang="fr-FR" i="1">
                              <a:latin typeface="Cambria Math"/>
                            </a:rPr>
                            <m:t>,</m:t>
                          </m:r>
                          <m:r>
                            <a:rPr lang="fr-FR" i="1">
                              <a:latin typeface="Cambria Math"/>
                            </a:rPr>
                            <m:t>𝑦</m:t>
                          </m:r>
                          <m:r>
                            <a:rPr lang="fr-FR" i="1">
                              <a:latin typeface="Cambria Math"/>
                            </a:rPr>
                            <m:t>,</m:t>
                          </m:r>
                          <m:r>
                            <a:rPr lang="fr-FR" i="1">
                              <a:latin typeface="Cambria Math"/>
                            </a:rPr>
                            <m:t>𝑧</m:t>
                          </m:r>
                        </m:e>
                      </m:d>
                      <m:r>
                        <a:rPr lang="fr-FR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m:rPr>
                              <m:lit/>
                            </m:rPr>
                            <a:rPr lang="fr-FR" i="1">
                              <a:latin typeface="Cambria Math"/>
                            </a:rPr>
                            <m:t>|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fr-FR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m:rPr>
                              <m:lit/>
                            </m:rPr>
                            <a:rPr lang="fr-FR" i="1">
                              <a:latin typeface="Cambria Math"/>
                            </a:rPr>
                            <m:t>|</m:t>
                          </m:r>
                        </m:num>
                        <m:den>
                          <m:r>
                            <a:rPr lang="fr-FR" i="1"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i="1">
                                  <a:latin typeface="Cambria Math"/>
                                </a:rPr>
                                <m:t>𝜋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fr-FR">
                              <a:latin typeface="Cambria Math"/>
                            </a:rPr>
                            <m:t>arctan</m:t>
                          </m:r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latin typeface="Cambria Math"/>
                                    </a:rPr>
                                    <m:t>x</m:t>
                                  </m:r>
                                  <m:r>
                                    <a:rPr lang="fr-FR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/>
                                        </a:rPr>
                                        <m:t>x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/>
                                        </a:rPr>
                                        <m:t>max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fr-FR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𝜖</m:t>
                                  </m:r>
                                </m:den>
                              </m:f>
                            </m:e>
                          </m:d>
                          <m:r>
                            <a:rPr lang="fr-FR" i="1">
                              <a:latin typeface="Cambria Math"/>
                            </a:rPr>
                            <m:t>+1</m:t>
                          </m:r>
                        </m:e>
                      </m:d>
                      <m:func>
                        <m:func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uncPr>
                        <m:fName>
                          <m:r>
                            <a:rPr lang="fr-FR" i="1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fr-FR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/>
                                        </a:rPr>
                                        <m:t>𝜂</m:t>
                                      </m:r>
                                      <m:f>
                                        <m:f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FR" i="1">
                                              <a:latin typeface="Cambria Math"/>
                                            </a:rPr>
                                            <m:t>𝑦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fr-FR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i="1">
                                                  <a:latin typeface="Cambria Math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i="1">
                                                  <a:latin typeface="Cambria Math"/>
                                                </a:rPr>
                                                <m:t>𝑚𝑎𝑥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fr-FR" i="1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func>
                        <m:funcPr>
                          <m:ctrlPr>
                            <a:rPr lang="fr-FR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/>
                                      <a:cs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i="1">
                                          <a:latin typeface="Cambria Math"/>
                                        </a:rPr>
                                        <m:t>𝜂</m:t>
                                      </m:r>
                                      <m:f>
                                        <m:f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/>
                                              <a:cs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fr-FR" i="1">
                                              <a:latin typeface="Cambria Math"/>
                                            </a:rPr>
                                            <m:t>𝑧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fr-FR" i="1">
                                                  <a:latin typeface="Cambria Math" panose="02040503050406030204" pitchFamily="18" charset="0"/>
                                                  <a:ea typeface="Cambria Math"/>
                                                  <a:cs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i="1">
                                                  <a:latin typeface="Cambria Math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i="1">
                                                  <a:latin typeface="Cambria Math"/>
                                                </a:rPr>
                                                <m:t>𝑚𝑎𝑥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fr-FR" i="1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9" name="Espace réservé du contenu 1">
                <a:extLst>
                  <a:ext uri="{FF2B5EF4-FFF2-40B4-BE49-F238E27FC236}">
                    <a16:creationId xmlns:a16="http://schemas.microsoft.com/office/drawing/2014/main" id="{5095504B-09B3-49BF-A330-7201AEF42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837" y="892111"/>
                <a:ext cx="10487453" cy="1171243"/>
              </a:xfrm>
              <a:prstGeom prst="rect">
                <a:avLst/>
              </a:prstGeom>
              <a:blipFill>
                <a:blip r:embed="rId6"/>
                <a:stretch>
                  <a:fillRect l="-1337" t="-26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FB0ADD4F-4B9E-4C4F-88AC-088F685F45BE}"/>
              </a:ext>
            </a:extLst>
          </p:cNvPr>
          <p:cNvSpPr txBox="1"/>
          <p:nvPr/>
        </p:nvSpPr>
        <p:spPr>
          <a:xfrm>
            <a:off x="9055667" y="2115614"/>
            <a:ext cx="2637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Coupe du flux au premier pas de temps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AB47FE6-0944-4725-AFE9-062055455F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864528" y="4772725"/>
            <a:ext cx="1973580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A585AA43-8D88-4FB8-8217-2C7B6C0DDD9E}"/>
              </a:ext>
            </a:extLst>
          </p:cNvPr>
          <p:cNvSpPr txBox="1"/>
          <p:nvPr/>
        </p:nvSpPr>
        <p:spPr bwMode="auto">
          <a:xfrm>
            <a:off x="2042294" y="449425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400" dirty="0"/>
              <a:t>x</a:t>
            </a:r>
            <a:endParaRPr lang="fr-FR" dirty="0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2C9171D-15A0-4BFA-9BD9-4A31F2FE3F55}"/>
              </a:ext>
            </a:extLst>
          </p:cNvPr>
          <p:cNvCxnSpPr>
            <a:cxnSpLocks/>
          </p:cNvCxnSpPr>
          <p:nvPr/>
        </p:nvCxnSpPr>
        <p:spPr bwMode="auto">
          <a:xfrm flipV="1">
            <a:off x="3838108" y="3217610"/>
            <a:ext cx="0" cy="155511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E440829D-9782-476B-BAF2-0C2AFF5737BF}"/>
              </a:ext>
            </a:extLst>
          </p:cNvPr>
          <p:cNvSpPr txBox="1"/>
          <p:nvPr/>
        </p:nvSpPr>
        <p:spPr bwMode="auto">
          <a:xfrm>
            <a:off x="3563658" y="306372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400" dirty="0"/>
              <a:t>y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EB189D8-DA15-42B6-9D8E-C2EEAA27F359}"/>
              </a:ext>
            </a:extLst>
          </p:cNvPr>
          <p:cNvSpPr txBox="1"/>
          <p:nvPr/>
        </p:nvSpPr>
        <p:spPr bwMode="auto">
          <a:xfrm>
            <a:off x="9055667" y="3341580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schemeClr val="tx2"/>
                </a:solidFill>
              </a:rPr>
              <a:t>Non-local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58AF273-2BFD-4091-A2A4-69FAFEDF731B}"/>
              </a:ext>
            </a:extLst>
          </p:cNvPr>
          <p:cNvSpPr txBox="1"/>
          <p:nvPr/>
        </p:nvSpPr>
        <p:spPr bwMode="auto">
          <a:xfrm>
            <a:off x="9055666" y="3695873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srgbClr val="00B050"/>
                </a:solidFill>
              </a:rPr>
              <a:t>local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 bwMode="auto">
          <a:xfrm>
            <a:off x="4329642" y="3618579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 dirty="0"/>
              <a:t>Non-local</a:t>
            </a:r>
            <a:endParaRPr dirty="0"/>
          </a:p>
        </p:txBody>
      </p:sp>
      <p:sp>
        <p:nvSpPr>
          <p:cNvPr id="13" name="ZoneTexte 12"/>
          <p:cNvSpPr txBox="1"/>
          <p:nvPr/>
        </p:nvSpPr>
        <p:spPr bwMode="auto">
          <a:xfrm>
            <a:off x="7476358" y="3638698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200" dirty="0"/>
              <a:t>Local</a:t>
            </a:r>
            <a:endParaRPr dirty="0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62FB0BC1-080C-4156-A206-4AA222CC357C}"/>
              </a:ext>
            </a:extLst>
          </p:cNvPr>
          <p:cNvCxnSpPr>
            <a:cxnSpLocks/>
          </p:cNvCxnSpPr>
          <p:nvPr/>
        </p:nvCxnSpPr>
        <p:spPr>
          <a:xfrm>
            <a:off x="6316118" y="3103048"/>
            <a:ext cx="0" cy="184608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C621AA28-634F-4314-BEB6-CE1A8E4C7714}"/>
              </a:ext>
            </a:extLst>
          </p:cNvPr>
          <p:cNvCxnSpPr>
            <a:cxnSpLocks/>
          </p:cNvCxnSpPr>
          <p:nvPr/>
        </p:nvCxnSpPr>
        <p:spPr>
          <a:xfrm flipV="1">
            <a:off x="6350889" y="2761206"/>
            <a:ext cx="2500899" cy="302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F57C765C-1F9A-44A9-8453-4881F071F692}"/>
              </a:ext>
            </a:extLst>
          </p:cNvPr>
          <p:cNvCxnSpPr>
            <a:cxnSpLocks/>
          </p:cNvCxnSpPr>
          <p:nvPr/>
        </p:nvCxnSpPr>
        <p:spPr bwMode="auto">
          <a:xfrm>
            <a:off x="6333025" y="4949136"/>
            <a:ext cx="2518763" cy="569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tx2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</Template>
  <TotalTime>3201</TotalTime>
  <Words>1930</Words>
  <Application>Microsoft Office PowerPoint</Application>
  <DocSecurity>0</DocSecurity>
  <PresentationFormat>Grand écran</PresentationFormat>
  <Paragraphs>306</Paragraphs>
  <Slides>24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Arial</vt:lpstr>
      <vt:lpstr>Arial Black</vt:lpstr>
      <vt:lpstr>Calibri</vt:lpstr>
      <vt:lpstr>Cambria Math</vt:lpstr>
      <vt:lpstr>DejaVu Sans</vt:lpstr>
      <vt:lpstr>Lato</vt:lpstr>
      <vt:lpstr>Times New Roman</vt:lpstr>
      <vt:lpstr>Thème Office</vt:lpstr>
      <vt:lpstr>L’IA au service de la simulation numérique de phénomènes de physiques complexes – application à la fusion</vt:lpstr>
      <vt:lpstr>Contexte</vt:lpstr>
      <vt:lpstr>Sommaire</vt:lpstr>
      <vt:lpstr>L’IA pour la Fusion par Confinement Inertiel</vt:lpstr>
      <vt:lpstr>Le modèle non-local </vt:lpstr>
      <vt:lpstr>Le modèle non-local</vt:lpstr>
      <vt:lpstr>Fonctionnement d’un réseau de neurones </vt:lpstr>
      <vt:lpstr>Plan de travail </vt:lpstr>
      <vt:lpstr>Implémentation du modèle non-local</vt:lpstr>
      <vt:lpstr>Génération de la base de données </vt:lpstr>
      <vt:lpstr>Génération de la base de données</vt:lpstr>
      <vt:lpstr>Entrainement des réseaux de neurones </vt:lpstr>
      <vt:lpstr>Performance</vt:lpstr>
      <vt:lpstr>Résultats 3D</vt:lpstr>
      <vt:lpstr>Résultats 3D : Généralisation</vt:lpstr>
      <vt:lpstr>Bilan  </vt:lpstr>
      <vt:lpstr>Autre application : Auto-encodeurs pour un cas d’ablation laser</vt:lpstr>
      <vt:lpstr>Espace latent</vt:lpstr>
      <vt:lpstr>Espace latent pour une animation </vt:lpstr>
      <vt:lpstr>Autres applications : Auto-encodeur pour un cas d’ablation laser </vt:lpstr>
      <vt:lpstr>Intensité intermédiaire </vt:lpstr>
      <vt:lpstr>Conclusion</vt:lpstr>
      <vt:lpstr>Références</vt:lpstr>
      <vt:lpstr>Présentation PowerPoint</vt:lpstr>
    </vt:vector>
  </TitlesOfParts>
  <Manager/>
  <Company>CEA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PowerPoint-Charte-CEA-2023</dc:title>
  <dc:subject/>
  <dc:creator>HARTMANN Marion</dc:creator>
  <cp:keywords/>
  <dc:description/>
  <cp:lastModifiedBy>Morad Ben Tayeb</cp:lastModifiedBy>
  <cp:revision>271</cp:revision>
  <dcterms:created xsi:type="dcterms:W3CDTF">2023-01-31T13:15:02Z</dcterms:created>
  <dcterms:modified xsi:type="dcterms:W3CDTF">2023-11-13T21:15:43Z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0x010100108A61D7BE634F76874FDC084DD0BD15009E39C29C26594BAC90AC8ED3FDFD77E000BCE28098BA0F0B45BA4517838BD1AEEF</vt:lpwstr>
  </property>
  <property fmtid="{D5CDD505-2E9C-101B-9397-08002B2CF9AE}" pid="3" name="CollabXmlContent">
    <vt:lpwstr>&lt;CollabItems&gt;_x000d_
  &lt;CollabItem&gt;_x000d_
    &lt;FileLeafRef&gt;Modele-PPT-CEA-VF.pptx&lt;/FileLeafRef&gt;_x000d_
    &lt;Title&gt;PowerPoint-Charte-CEA-2023&lt;/Title&gt;_x000d_
    &lt;CollabTypeDocument&gt;Procédure&lt;/CollabTypeDocument&gt;_x000d_
    &lt;CollabObjetResume /&gt;_x000d_
    &lt;CollabExternalReferences&gt;PowerPoin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73534cc4-ee22-43b2-b54b-f2f1355af1a3</vt:lpwstr>
  </property>
  <property fmtid="{D5CDD505-2E9C-101B-9397-08002B2CF9AE}" pid="8" name="I2ISITECODE">
    <vt:lpwstr/>
  </property>
</Properties>
</file>