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613" r:id="rId2"/>
    <p:sldId id="600" r:id="rId3"/>
    <p:sldId id="525" r:id="rId4"/>
    <p:sldId id="685" r:id="rId5"/>
    <p:sldId id="686" r:id="rId6"/>
    <p:sldId id="609" r:id="rId7"/>
    <p:sldId id="610" r:id="rId8"/>
    <p:sldId id="570" r:id="rId9"/>
    <p:sldId id="675" r:id="rId10"/>
    <p:sldId id="674" r:id="rId11"/>
    <p:sldId id="569" r:id="rId12"/>
    <p:sldId id="612" r:id="rId13"/>
    <p:sldId id="673" r:id="rId14"/>
    <p:sldId id="676" r:id="rId15"/>
    <p:sldId id="582" r:id="rId16"/>
    <p:sldId id="648" r:id="rId17"/>
    <p:sldId id="583" r:id="rId18"/>
    <p:sldId id="607" r:id="rId19"/>
    <p:sldId id="677" r:id="rId20"/>
    <p:sldId id="618" r:id="rId21"/>
    <p:sldId id="622" r:id="rId22"/>
    <p:sldId id="650" r:id="rId23"/>
    <p:sldId id="651" r:id="rId24"/>
    <p:sldId id="678" r:id="rId25"/>
    <p:sldId id="584" r:id="rId26"/>
    <p:sldId id="691" r:id="rId27"/>
    <p:sldId id="692" r:id="rId28"/>
    <p:sldId id="689" r:id="rId29"/>
    <p:sldId id="690" r:id="rId30"/>
    <p:sldId id="696" r:id="rId31"/>
    <p:sldId id="697" r:id="rId32"/>
    <p:sldId id="698" r:id="rId33"/>
    <p:sldId id="699" r:id="rId34"/>
    <p:sldId id="700" r:id="rId35"/>
    <p:sldId id="635" r:id="rId36"/>
    <p:sldId id="623" r:id="rId37"/>
    <p:sldId id="585" r:id="rId38"/>
    <p:sldId id="586" r:id="rId39"/>
    <p:sldId id="542" r:id="rId40"/>
    <p:sldId id="679" r:id="rId41"/>
    <p:sldId id="595" r:id="rId42"/>
    <p:sldId id="596" r:id="rId43"/>
    <p:sldId id="680" r:id="rId44"/>
    <p:sldId id="634" r:id="rId45"/>
    <p:sldId id="589" r:id="rId46"/>
    <p:sldId id="590" r:id="rId47"/>
    <p:sldId id="653" r:id="rId48"/>
    <p:sldId id="695" r:id="rId49"/>
    <p:sldId id="693" r:id="rId50"/>
    <p:sldId id="694" r:id="rId51"/>
    <p:sldId id="638" r:id="rId52"/>
    <p:sldId id="688" r:id="rId53"/>
    <p:sldId id="703" r:id="rId54"/>
    <p:sldId id="705" r:id="rId55"/>
    <p:sldId id="704" r:id="rId56"/>
    <p:sldId id="642" r:id="rId57"/>
    <p:sldId id="587" r:id="rId58"/>
    <p:sldId id="687" r:id="rId59"/>
    <p:sldId id="639" r:id="rId60"/>
    <p:sldId id="640" r:id="rId61"/>
    <p:sldId id="654" r:id="rId62"/>
    <p:sldId id="592" r:id="rId63"/>
    <p:sldId id="655" r:id="rId64"/>
    <p:sldId id="588" r:id="rId65"/>
    <p:sldId id="684" r:id="rId66"/>
    <p:sldId id="652" r:id="rId67"/>
    <p:sldId id="681" r:id="rId68"/>
    <p:sldId id="594" r:id="rId69"/>
    <p:sldId id="645" r:id="rId70"/>
    <p:sldId id="646" r:id="rId71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900"/>
    <a:srgbClr val="00CCFF"/>
    <a:srgbClr val="00FFCC"/>
    <a:srgbClr val="000000"/>
    <a:srgbClr val="F682EB"/>
    <a:srgbClr val="FF9900"/>
    <a:srgbClr val="99CCFF"/>
    <a:srgbClr val="FF6F57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3979" autoAdjust="0"/>
  </p:normalViewPr>
  <p:slideViewPr>
    <p:cSldViewPr snapToGrid="0">
      <p:cViewPr varScale="1">
        <p:scale>
          <a:sx n="48" d="100"/>
          <a:sy n="48" d="100"/>
        </p:scale>
        <p:origin x="660" y="56"/>
      </p:cViewPr>
      <p:guideLst/>
    </p:cSldViewPr>
  </p:slideViewPr>
  <p:outlineViewPr>
    <p:cViewPr>
      <p:scale>
        <a:sx n="33" d="100"/>
        <a:sy n="33" d="100"/>
      </p:scale>
      <p:origin x="0" y="-28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D5642-97EE-4AF1-9E8D-4B0A1B17CC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46268BE-EF49-450C-9CA7-0A89AA9CCA55}">
      <dgm:prSet phldrT="[Texte]"/>
      <dgm:spPr>
        <a:solidFill>
          <a:schemeClr val="bg1"/>
        </a:solidFill>
        <a:ln w="76200">
          <a:solidFill>
            <a:srgbClr val="000000"/>
          </a:solidFill>
        </a:ln>
      </dgm:spPr>
      <dgm:t>
        <a:bodyPr/>
        <a:lstStyle/>
        <a:p>
          <a:r>
            <a:rPr lang="fr-FR" dirty="0" err="1" smtClean="0">
              <a:solidFill>
                <a:schemeClr val="tx1"/>
              </a:solidFill>
            </a:rPr>
            <a:t>Quite</a:t>
          </a:r>
          <a:r>
            <a:rPr lang="fr-FR" dirty="0" smtClean="0">
              <a:solidFill>
                <a:schemeClr val="tx1"/>
              </a:solidFill>
            </a:rPr>
            <a:t> </a:t>
          </a:r>
          <a:r>
            <a:rPr lang="fr-FR" dirty="0" err="1" smtClean="0">
              <a:solidFill>
                <a:schemeClr val="tx1"/>
              </a:solidFill>
            </a:rPr>
            <a:t>nice</a:t>
          </a:r>
          <a:r>
            <a:rPr lang="fr-FR" dirty="0" smtClean="0">
              <a:solidFill>
                <a:schemeClr val="tx1"/>
              </a:solidFill>
            </a:rPr>
            <a:t> </a:t>
          </a:r>
          <a:r>
            <a:rPr lang="fr-FR" dirty="0" err="1" smtClean="0">
              <a:solidFill>
                <a:schemeClr val="tx1"/>
              </a:solidFill>
            </a:rPr>
            <a:t>progress</a:t>
          </a:r>
          <a:r>
            <a:rPr lang="fr-FR" dirty="0" smtClean="0">
              <a:solidFill>
                <a:schemeClr val="tx1"/>
              </a:solidFill>
            </a:rPr>
            <a:t>!</a:t>
          </a:r>
          <a:endParaRPr lang="fr-FR" dirty="0">
            <a:solidFill>
              <a:schemeClr val="tx1"/>
            </a:solidFill>
          </a:endParaRPr>
        </a:p>
      </dgm:t>
    </dgm:pt>
    <dgm:pt modelId="{4A8CCB71-244D-4089-85CF-5761850A7B2C}" type="parTrans" cxnId="{94D0FCC6-2C60-4C3B-88F7-E2C3DD0D1165}">
      <dgm:prSet/>
      <dgm:spPr/>
      <dgm:t>
        <a:bodyPr/>
        <a:lstStyle/>
        <a:p>
          <a:endParaRPr lang="fr-FR"/>
        </a:p>
      </dgm:t>
    </dgm:pt>
    <dgm:pt modelId="{102CDA4F-FE57-4E37-BB0E-A808C3AE979C}" type="sibTrans" cxnId="{94D0FCC6-2C60-4C3B-88F7-E2C3DD0D1165}">
      <dgm:prSet/>
      <dgm:spPr/>
      <dgm:t>
        <a:bodyPr/>
        <a:lstStyle/>
        <a:p>
          <a:endParaRPr lang="fr-FR"/>
        </a:p>
      </dgm:t>
    </dgm:pt>
    <dgm:pt modelId="{2D71A7AF-50A3-4068-862B-0CD307B7E39E}" type="asst">
      <dgm:prSet phldrT="[Texte]"/>
      <dgm:spPr>
        <a:solidFill>
          <a:schemeClr val="bg1"/>
        </a:solidFill>
        <a:ln w="76200">
          <a:solidFill>
            <a:srgbClr val="0033CC"/>
          </a:solidFill>
        </a:ln>
      </dgm:spPr>
      <dgm:t>
        <a:bodyPr/>
        <a:lstStyle/>
        <a:p>
          <a:r>
            <a:rPr lang="fr-FR" dirty="0" smtClean="0">
              <a:solidFill>
                <a:srgbClr val="0033CC"/>
              </a:solidFill>
            </a:rPr>
            <a:t>How possible?</a:t>
          </a:r>
          <a:endParaRPr lang="fr-FR" dirty="0">
            <a:solidFill>
              <a:srgbClr val="0033CC"/>
            </a:solidFill>
          </a:endParaRPr>
        </a:p>
      </dgm:t>
    </dgm:pt>
    <dgm:pt modelId="{0D7C7BCB-2A21-49F7-BAF9-63374337E50B}" type="parTrans" cxnId="{B7BB1024-71CA-4CAF-93CD-526674181C9E}">
      <dgm:prSet/>
      <dgm:spPr/>
      <dgm:t>
        <a:bodyPr/>
        <a:lstStyle/>
        <a:p>
          <a:endParaRPr lang="fr-FR"/>
        </a:p>
      </dgm:t>
    </dgm:pt>
    <dgm:pt modelId="{5E59443B-51B4-4E78-AA27-D707AE0DC02E}" type="sibTrans" cxnId="{B7BB1024-71CA-4CAF-93CD-526674181C9E}">
      <dgm:prSet/>
      <dgm:spPr/>
      <dgm:t>
        <a:bodyPr/>
        <a:lstStyle/>
        <a:p>
          <a:endParaRPr lang="fr-FR"/>
        </a:p>
      </dgm:t>
    </dgm:pt>
    <dgm:pt modelId="{B469EC23-FB56-438E-A2F6-14F9484D8823}">
      <dgm:prSet phldrT="[Texte]"/>
      <dgm:spPr>
        <a:solidFill>
          <a:schemeClr val="bg1"/>
        </a:solidFill>
        <a:ln w="76200">
          <a:solidFill>
            <a:srgbClr val="FF0000"/>
          </a:solidFill>
        </a:ln>
      </dgm:spPr>
      <dgm:t>
        <a:bodyPr/>
        <a:lstStyle/>
        <a:p>
          <a:r>
            <a:rPr lang="fr-FR" dirty="0" err="1" smtClean="0">
              <a:solidFill>
                <a:srgbClr val="FF0000"/>
              </a:solidFill>
            </a:rPr>
            <a:t>Why</a:t>
          </a:r>
          <a:r>
            <a:rPr lang="fr-FR" dirty="0" smtClean="0">
              <a:solidFill>
                <a:srgbClr val="FF0000"/>
              </a:solidFill>
            </a:rPr>
            <a:t> not </a:t>
          </a:r>
          <a:r>
            <a:rPr lang="fr-FR" dirty="0" err="1" smtClean="0">
              <a:solidFill>
                <a:srgbClr val="FF0000"/>
              </a:solidFill>
            </a:rPr>
            <a:t>earlier</a:t>
          </a:r>
          <a:r>
            <a:rPr lang="fr-FR" dirty="0" smtClean="0">
              <a:solidFill>
                <a:srgbClr val="FF0000"/>
              </a:solidFill>
            </a:rPr>
            <a:t>?</a:t>
          </a:r>
          <a:endParaRPr lang="fr-FR" dirty="0">
            <a:solidFill>
              <a:srgbClr val="FF0000"/>
            </a:solidFill>
          </a:endParaRPr>
        </a:p>
      </dgm:t>
    </dgm:pt>
    <dgm:pt modelId="{1190D92C-602B-4E15-B97B-CC4E5290E0E9}" type="parTrans" cxnId="{208A2E86-F926-45AB-BCF5-2338917AA358}">
      <dgm:prSet/>
      <dgm:spPr/>
      <dgm:t>
        <a:bodyPr/>
        <a:lstStyle/>
        <a:p>
          <a:endParaRPr lang="fr-FR"/>
        </a:p>
      </dgm:t>
    </dgm:pt>
    <dgm:pt modelId="{0B5C4330-2CC9-4855-B0F5-CD7656B5F853}" type="sibTrans" cxnId="{208A2E86-F926-45AB-BCF5-2338917AA358}">
      <dgm:prSet/>
      <dgm:spPr/>
      <dgm:t>
        <a:bodyPr/>
        <a:lstStyle/>
        <a:p>
          <a:endParaRPr lang="fr-FR"/>
        </a:p>
      </dgm:t>
    </dgm:pt>
    <dgm:pt modelId="{FA5FA3F5-8626-465F-AD5F-C1E5D9283A88}">
      <dgm:prSet phldrT="[Texte]"/>
      <dgm:spPr>
        <a:solidFill>
          <a:schemeClr val="bg1"/>
        </a:solidFill>
        <a:ln w="76200">
          <a:solidFill>
            <a:srgbClr val="FF0000"/>
          </a:solidFill>
        </a:ln>
      </dgm:spPr>
      <dgm:t>
        <a:bodyPr/>
        <a:lstStyle/>
        <a:p>
          <a:r>
            <a:rPr lang="fr-FR" dirty="0" err="1" smtClean="0">
              <a:solidFill>
                <a:srgbClr val="FF0000"/>
              </a:solidFill>
            </a:rPr>
            <a:t>Why</a:t>
          </a:r>
          <a:r>
            <a:rPr lang="fr-FR" dirty="0" smtClean="0">
              <a:solidFill>
                <a:srgbClr val="FF0000"/>
              </a:solidFill>
            </a:rPr>
            <a:t> not </a:t>
          </a:r>
          <a:r>
            <a:rPr lang="fr-FR" dirty="0" err="1" smtClean="0">
              <a:solidFill>
                <a:srgbClr val="FF0000"/>
              </a:solidFill>
            </a:rPr>
            <a:t>faster</a:t>
          </a:r>
          <a:r>
            <a:rPr lang="fr-FR" dirty="0" smtClean="0">
              <a:solidFill>
                <a:srgbClr val="FF0000"/>
              </a:solidFill>
            </a:rPr>
            <a:t>?</a:t>
          </a:r>
          <a:endParaRPr lang="fr-FR" dirty="0">
            <a:solidFill>
              <a:srgbClr val="FF0000"/>
            </a:solidFill>
          </a:endParaRPr>
        </a:p>
      </dgm:t>
    </dgm:pt>
    <dgm:pt modelId="{C6B70110-4EB8-4CCF-8031-E67943FD56A1}" type="parTrans" cxnId="{63607839-9182-4D77-A45D-1214F31B5F13}">
      <dgm:prSet/>
      <dgm:spPr/>
      <dgm:t>
        <a:bodyPr/>
        <a:lstStyle/>
        <a:p>
          <a:endParaRPr lang="fr-FR"/>
        </a:p>
      </dgm:t>
    </dgm:pt>
    <dgm:pt modelId="{62006EFE-AEAC-48B4-B961-164C867AFB29}" type="sibTrans" cxnId="{63607839-9182-4D77-A45D-1214F31B5F13}">
      <dgm:prSet/>
      <dgm:spPr/>
      <dgm:t>
        <a:bodyPr/>
        <a:lstStyle/>
        <a:p>
          <a:endParaRPr lang="fr-FR"/>
        </a:p>
      </dgm:t>
    </dgm:pt>
    <dgm:pt modelId="{B191C4AD-FCE0-480B-93E6-D69E39CE9299}">
      <dgm:prSet phldrT="[Texte]"/>
      <dgm:spPr>
        <a:solidFill>
          <a:schemeClr val="bg1"/>
        </a:solidFill>
        <a:ln w="76200">
          <a:solidFill>
            <a:srgbClr val="FF0000"/>
          </a:solidFill>
        </a:ln>
      </dgm:spPr>
      <dgm:t>
        <a:bodyPr/>
        <a:lstStyle/>
        <a:p>
          <a:r>
            <a:rPr lang="fr-FR" dirty="0" err="1" smtClean="0">
              <a:solidFill>
                <a:srgbClr val="FF0000"/>
              </a:solidFill>
            </a:rPr>
            <a:t>Why</a:t>
          </a:r>
          <a:r>
            <a:rPr lang="fr-FR" dirty="0" smtClean="0">
              <a:solidFill>
                <a:srgbClr val="FF0000"/>
              </a:solidFill>
            </a:rPr>
            <a:t> not </a:t>
          </a:r>
          <a:r>
            <a:rPr lang="fr-FR" dirty="0" err="1" smtClean="0">
              <a:solidFill>
                <a:srgbClr val="FF0000"/>
              </a:solidFill>
            </a:rPr>
            <a:t>further</a:t>
          </a:r>
          <a:r>
            <a:rPr lang="fr-FR" dirty="0" smtClean="0">
              <a:solidFill>
                <a:srgbClr val="FF0000"/>
              </a:solidFill>
            </a:rPr>
            <a:t> </a:t>
          </a:r>
          <a:r>
            <a:rPr lang="fr-FR" dirty="0" err="1" smtClean="0">
              <a:solidFill>
                <a:srgbClr val="FF0000"/>
              </a:solidFill>
            </a:rPr>
            <a:t>yet</a:t>
          </a:r>
          <a:r>
            <a:rPr lang="fr-FR" dirty="0" smtClean="0">
              <a:solidFill>
                <a:srgbClr val="FF0000"/>
              </a:solidFill>
            </a:rPr>
            <a:t>?</a:t>
          </a:r>
          <a:endParaRPr lang="fr-FR" dirty="0">
            <a:solidFill>
              <a:srgbClr val="FF0000"/>
            </a:solidFill>
          </a:endParaRPr>
        </a:p>
      </dgm:t>
    </dgm:pt>
    <dgm:pt modelId="{E46A3B9F-1570-4E48-8E33-2EBD17564B7B}" type="parTrans" cxnId="{DD280A73-14DF-4F2D-BB8F-C6BA1A364E01}">
      <dgm:prSet/>
      <dgm:spPr/>
      <dgm:t>
        <a:bodyPr/>
        <a:lstStyle/>
        <a:p>
          <a:endParaRPr lang="fr-FR"/>
        </a:p>
      </dgm:t>
    </dgm:pt>
    <dgm:pt modelId="{82FF0560-A6E6-4094-97D7-B9C62FCCDC09}" type="sibTrans" cxnId="{DD280A73-14DF-4F2D-BB8F-C6BA1A364E01}">
      <dgm:prSet/>
      <dgm:spPr/>
      <dgm:t>
        <a:bodyPr/>
        <a:lstStyle/>
        <a:p>
          <a:endParaRPr lang="fr-FR"/>
        </a:p>
      </dgm:t>
    </dgm:pt>
    <dgm:pt modelId="{A71F7C5B-7795-42B6-B783-BF92278CE446}" type="pres">
      <dgm:prSet presAssocID="{EEFD5642-97EE-4AF1-9E8D-4B0A1B17CC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07ACCC3-96E9-4C87-9179-6D63E9191C96}" type="pres">
      <dgm:prSet presAssocID="{846268BE-EF49-450C-9CA7-0A89AA9CCA55}" presName="hierRoot1" presStyleCnt="0">
        <dgm:presLayoutVars>
          <dgm:hierBranch val="init"/>
        </dgm:presLayoutVars>
      </dgm:prSet>
      <dgm:spPr/>
    </dgm:pt>
    <dgm:pt modelId="{1CF587D9-4D1F-4B36-A9AA-1CF0F15779CC}" type="pres">
      <dgm:prSet presAssocID="{846268BE-EF49-450C-9CA7-0A89AA9CCA55}" presName="rootComposite1" presStyleCnt="0"/>
      <dgm:spPr/>
    </dgm:pt>
    <dgm:pt modelId="{D6B4F5D9-E2F7-4009-89F7-48B533D892EA}" type="pres">
      <dgm:prSet presAssocID="{846268BE-EF49-450C-9CA7-0A89AA9CCA5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211ABFA-5956-49F7-9A62-83AC639E81F2}" type="pres">
      <dgm:prSet presAssocID="{846268BE-EF49-450C-9CA7-0A89AA9CCA55}" presName="rootConnector1" presStyleLbl="node1" presStyleIdx="0" presStyleCnt="0"/>
      <dgm:spPr/>
      <dgm:t>
        <a:bodyPr/>
        <a:lstStyle/>
        <a:p>
          <a:endParaRPr lang="fr-FR"/>
        </a:p>
      </dgm:t>
    </dgm:pt>
    <dgm:pt modelId="{328CBCDB-8147-4738-9E8A-0A6C82EDB14C}" type="pres">
      <dgm:prSet presAssocID="{846268BE-EF49-450C-9CA7-0A89AA9CCA55}" presName="hierChild2" presStyleCnt="0"/>
      <dgm:spPr/>
    </dgm:pt>
    <dgm:pt modelId="{C5A713EE-0064-40BF-B85E-0183A01DAD87}" type="pres">
      <dgm:prSet presAssocID="{1190D92C-602B-4E15-B97B-CC4E5290E0E9}" presName="Name37" presStyleLbl="parChTrans1D2" presStyleIdx="0" presStyleCnt="4"/>
      <dgm:spPr/>
      <dgm:t>
        <a:bodyPr/>
        <a:lstStyle/>
        <a:p>
          <a:endParaRPr lang="fr-FR"/>
        </a:p>
      </dgm:t>
    </dgm:pt>
    <dgm:pt modelId="{A21D2BD7-46B6-4CFE-A508-BE80DCA18C39}" type="pres">
      <dgm:prSet presAssocID="{B469EC23-FB56-438E-A2F6-14F9484D8823}" presName="hierRoot2" presStyleCnt="0">
        <dgm:presLayoutVars>
          <dgm:hierBranch val="init"/>
        </dgm:presLayoutVars>
      </dgm:prSet>
      <dgm:spPr/>
    </dgm:pt>
    <dgm:pt modelId="{3C7F5B1C-86B7-4BD9-8ACB-A2DA2A1493DF}" type="pres">
      <dgm:prSet presAssocID="{B469EC23-FB56-438E-A2F6-14F9484D8823}" presName="rootComposite" presStyleCnt="0"/>
      <dgm:spPr/>
    </dgm:pt>
    <dgm:pt modelId="{7DA13EEB-F1F7-4B94-AFB6-B8F5D15C6296}" type="pres">
      <dgm:prSet presAssocID="{B469EC23-FB56-438E-A2F6-14F9484D882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D70FB76-D4C6-4C17-94E1-19C6E41A261E}" type="pres">
      <dgm:prSet presAssocID="{B469EC23-FB56-438E-A2F6-14F9484D8823}" presName="rootConnector" presStyleLbl="node2" presStyleIdx="0" presStyleCnt="3"/>
      <dgm:spPr/>
      <dgm:t>
        <a:bodyPr/>
        <a:lstStyle/>
        <a:p>
          <a:endParaRPr lang="fr-FR"/>
        </a:p>
      </dgm:t>
    </dgm:pt>
    <dgm:pt modelId="{F8CDB656-6FDE-4571-A308-787A5E9CAD2D}" type="pres">
      <dgm:prSet presAssocID="{B469EC23-FB56-438E-A2F6-14F9484D8823}" presName="hierChild4" presStyleCnt="0"/>
      <dgm:spPr/>
    </dgm:pt>
    <dgm:pt modelId="{92845EE5-8EB2-4CA1-B088-E44D52755B20}" type="pres">
      <dgm:prSet presAssocID="{B469EC23-FB56-438E-A2F6-14F9484D8823}" presName="hierChild5" presStyleCnt="0"/>
      <dgm:spPr/>
    </dgm:pt>
    <dgm:pt modelId="{77FBA2E2-CC00-47D3-9236-0C7C4BBB0B31}" type="pres">
      <dgm:prSet presAssocID="{C6B70110-4EB8-4CCF-8031-E67943FD56A1}" presName="Name37" presStyleLbl="parChTrans1D2" presStyleIdx="1" presStyleCnt="4"/>
      <dgm:spPr/>
      <dgm:t>
        <a:bodyPr/>
        <a:lstStyle/>
        <a:p>
          <a:endParaRPr lang="fr-FR"/>
        </a:p>
      </dgm:t>
    </dgm:pt>
    <dgm:pt modelId="{D0494BC1-77B3-4ADD-8415-CD4A607D8F87}" type="pres">
      <dgm:prSet presAssocID="{FA5FA3F5-8626-465F-AD5F-C1E5D9283A88}" presName="hierRoot2" presStyleCnt="0">
        <dgm:presLayoutVars>
          <dgm:hierBranch val="init"/>
        </dgm:presLayoutVars>
      </dgm:prSet>
      <dgm:spPr/>
    </dgm:pt>
    <dgm:pt modelId="{E148E239-58E5-4925-BC8B-0E142C4C475A}" type="pres">
      <dgm:prSet presAssocID="{FA5FA3F5-8626-465F-AD5F-C1E5D9283A88}" presName="rootComposite" presStyleCnt="0"/>
      <dgm:spPr/>
    </dgm:pt>
    <dgm:pt modelId="{3A66EE37-51BB-4518-96F5-3866A93CEE04}" type="pres">
      <dgm:prSet presAssocID="{FA5FA3F5-8626-465F-AD5F-C1E5D9283A8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FF76B28-83B7-44FA-80CC-00488C26F689}" type="pres">
      <dgm:prSet presAssocID="{FA5FA3F5-8626-465F-AD5F-C1E5D9283A88}" presName="rootConnector" presStyleLbl="node2" presStyleIdx="1" presStyleCnt="3"/>
      <dgm:spPr/>
      <dgm:t>
        <a:bodyPr/>
        <a:lstStyle/>
        <a:p>
          <a:endParaRPr lang="fr-FR"/>
        </a:p>
      </dgm:t>
    </dgm:pt>
    <dgm:pt modelId="{B9CA80A5-EE09-4649-9FD4-8D8145D036D4}" type="pres">
      <dgm:prSet presAssocID="{FA5FA3F5-8626-465F-AD5F-C1E5D9283A88}" presName="hierChild4" presStyleCnt="0"/>
      <dgm:spPr/>
    </dgm:pt>
    <dgm:pt modelId="{A333F71B-5615-4854-888E-F25E188F96D5}" type="pres">
      <dgm:prSet presAssocID="{FA5FA3F5-8626-465F-AD5F-C1E5D9283A88}" presName="hierChild5" presStyleCnt="0"/>
      <dgm:spPr/>
    </dgm:pt>
    <dgm:pt modelId="{856C8F4E-3F2A-41AC-AFD7-034BEF1D09A8}" type="pres">
      <dgm:prSet presAssocID="{E46A3B9F-1570-4E48-8E33-2EBD17564B7B}" presName="Name37" presStyleLbl="parChTrans1D2" presStyleIdx="2" presStyleCnt="4"/>
      <dgm:spPr/>
      <dgm:t>
        <a:bodyPr/>
        <a:lstStyle/>
        <a:p>
          <a:endParaRPr lang="fr-FR"/>
        </a:p>
      </dgm:t>
    </dgm:pt>
    <dgm:pt modelId="{7206781C-BCBA-4B44-AD69-9C4F03C08431}" type="pres">
      <dgm:prSet presAssocID="{B191C4AD-FCE0-480B-93E6-D69E39CE9299}" presName="hierRoot2" presStyleCnt="0">
        <dgm:presLayoutVars>
          <dgm:hierBranch val="init"/>
        </dgm:presLayoutVars>
      </dgm:prSet>
      <dgm:spPr/>
    </dgm:pt>
    <dgm:pt modelId="{0371D127-4BBC-49CA-9A82-77123C54452F}" type="pres">
      <dgm:prSet presAssocID="{B191C4AD-FCE0-480B-93E6-D69E39CE9299}" presName="rootComposite" presStyleCnt="0"/>
      <dgm:spPr/>
    </dgm:pt>
    <dgm:pt modelId="{3DDF4428-E0BC-47DF-AAD1-A2D66B08D619}" type="pres">
      <dgm:prSet presAssocID="{B191C4AD-FCE0-480B-93E6-D69E39CE929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FA1EC91-1ACC-420D-8ABF-1D3E71BC5ED6}" type="pres">
      <dgm:prSet presAssocID="{B191C4AD-FCE0-480B-93E6-D69E39CE9299}" presName="rootConnector" presStyleLbl="node2" presStyleIdx="2" presStyleCnt="3"/>
      <dgm:spPr/>
      <dgm:t>
        <a:bodyPr/>
        <a:lstStyle/>
        <a:p>
          <a:endParaRPr lang="fr-FR"/>
        </a:p>
      </dgm:t>
    </dgm:pt>
    <dgm:pt modelId="{8510E8B6-81DA-4483-A401-932AC60E8DEF}" type="pres">
      <dgm:prSet presAssocID="{B191C4AD-FCE0-480B-93E6-D69E39CE9299}" presName="hierChild4" presStyleCnt="0"/>
      <dgm:spPr/>
    </dgm:pt>
    <dgm:pt modelId="{26AB5395-62C8-4069-AD70-B74076CC58D1}" type="pres">
      <dgm:prSet presAssocID="{B191C4AD-FCE0-480B-93E6-D69E39CE9299}" presName="hierChild5" presStyleCnt="0"/>
      <dgm:spPr/>
    </dgm:pt>
    <dgm:pt modelId="{ADE324AF-BE19-4705-BAD9-8A5231E97B45}" type="pres">
      <dgm:prSet presAssocID="{846268BE-EF49-450C-9CA7-0A89AA9CCA55}" presName="hierChild3" presStyleCnt="0"/>
      <dgm:spPr/>
    </dgm:pt>
    <dgm:pt modelId="{5454F1DB-582A-4DCB-85D1-561557EBD3C2}" type="pres">
      <dgm:prSet presAssocID="{0D7C7BCB-2A21-49F7-BAF9-63374337E50B}" presName="Name111" presStyleLbl="parChTrans1D2" presStyleIdx="3" presStyleCnt="4"/>
      <dgm:spPr/>
      <dgm:t>
        <a:bodyPr/>
        <a:lstStyle/>
        <a:p>
          <a:endParaRPr lang="fr-FR"/>
        </a:p>
      </dgm:t>
    </dgm:pt>
    <dgm:pt modelId="{49660A2B-D12D-4C51-A612-E271891BBB51}" type="pres">
      <dgm:prSet presAssocID="{2D71A7AF-50A3-4068-862B-0CD307B7E39E}" presName="hierRoot3" presStyleCnt="0">
        <dgm:presLayoutVars>
          <dgm:hierBranch val="init"/>
        </dgm:presLayoutVars>
      </dgm:prSet>
      <dgm:spPr/>
    </dgm:pt>
    <dgm:pt modelId="{04EE86DC-6D03-489B-BAEF-FF0EB37C822F}" type="pres">
      <dgm:prSet presAssocID="{2D71A7AF-50A3-4068-862B-0CD307B7E39E}" presName="rootComposite3" presStyleCnt="0"/>
      <dgm:spPr/>
    </dgm:pt>
    <dgm:pt modelId="{74F5F855-BCDD-482E-8FDB-CD522FC5BA44}" type="pres">
      <dgm:prSet presAssocID="{2D71A7AF-50A3-4068-862B-0CD307B7E39E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DC99E10-29EE-41DF-AC1C-16BB66D9654D}" type="pres">
      <dgm:prSet presAssocID="{2D71A7AF-50A3-4068-862B-0CD307B7E39E}" presName="rootConnector3" presStyleLbl="asst1" presStyleIdx="0" presStyleCnt="1"/>
      <dgm:spPr/>
      <dgm:t>
        <a:bodyPr/>
        <a:lstStyle/>
        <a:p>
          <a:endParaRPr lang="fr-FR"/>
        </a:p>
      </dgm:t>
    </dgm:pt>
    <dgm:pt modelId="{C5D4F029-7F09-4439-BF79-B258B3423825}" type="pres">
      <dgm:prSet presAssocID="{2D71A7AF-50A3-4068-862B-0CD307B7E39E}" presName="hierChild6" presStyleCnt="0"/>
      <dgm:spPr/>
    </dgm:pt>
    <dgm:pt modelId="{20E8B826-9A89-41DA-8BD0-CC5CD24EEAD2}" type="pres">
      <dgm:prSet presAssocID="{2D71A7AF-50A3-4068-862B-0CD307B7E39E}" presName="hierChild7" presStyleCnt="0"/>
      <dgm:spPr/>
    </dgm:pt>
  </dgm:ptLst>
  <dgm:cxnLst>
    <dgm:cxn modelId="{6A9A7D12-8C01-4F7C-86AF-A1E89AF5185B}" type="presOf" srcId="{FA5FA3F5-8626-465F-AD5F-C1E5D9283A88}" destId="{BFF76B28-83B7-44FA-80CC-00488C26F689}" srcOrd="1" destOrd="0" presId="urn:microsoft.com/office/officeart/2005/8/layout/orgChart1"/>
    <dgm:cxn modelId="{F7D249E4-2552-40F2-9DEB-65576CE8D0BF}" type="presOf" srcId="{E46A3B9F-1570-4E48-8E33-2EBD17564B7B}" destId="{856C8F4E-3F2A-41AC-AFD7-034BEF1D09A8}" srcOrd="0" destOrd="0" presId="urn:microsoft.com/office/officeart/2005/8/layout/orgChart1"/>
    <dgm:cxn modelId="{94D0FCC6-2C60-4C3B-88F7-E2C3DD0D1165}" srcId="{EEFD5642-97EE-4AF1-9E8D-4B0A1B17CC1B}" destId="{846268BE-EF49-450C-9CA7-0A89AA9CCA55}" srcOrd="0" destOrd="0" parTransId="{4A8CCB71-244D-4089-85CF-5761850A7B2C}" sibTransId="{102CDA4F-FE57-4E37-BB0E-A808C3AE979C}"/>
    <dgm:cxn modelId="{B0155D5F-A713-45D6-B5B1-731F940EF6B8}" type="presOf" srcId="{B469EC23-FB56-438E-A2F6-14F9484D8823}" destId="{7DA13EEB-F1F7-4B94-AFB6-B8F5D15C6296}" srcOrd="0" destOrd="0" presId="urn:microsoft.com/office/officeart/2005/8/layout/orgChart1"/>
    <dgm:cxn modelId="{FBDCE751-FD03-4DAB-8099-70EB10A8DD7F}" type="presOf" srcId="{B191C4AD-FCE0-480B-93E6-D69E39CE9299}" destId="{3DDF4428-E0BC-47DF-AAD1-A2D66B08D619}" srcOrd="0" destOrd="0" presId="urn:microsoft.com/office/officeart/2005/8/layout/orgChart1"/>
    <dgm:cxn modelId="{63607839-9182-4D77-A45D-1214F31B5F13}" srcId="{846268BE-EF49-450C-9CA7-0A89AA9CCA55}" destId="{FA5FA3F5-8626-465F-AD5F-C1E5D9283A88}" srcOrd="2" destOrd="0" parTransId="{C6B70110-4EB8-4CCF-8031-E67943FD56A1}" sibTransId="{62006EFE-AEAC-48B4-B961-164C867AFB29}"/>
    <dgm:cxn modelId="{39FC5FBE-2718-4496-8B23-5D14E71AC311}" type="presOf" srcId="{846268BE-EF49-450C-9CA7-0A89AA9CCA55}" destId="{D6B4F5D9-E2F7-4009-89F7-48B533D892EA}" srcOrd="0" destOrd="0" presId="urn:microsoft.com/office/officeart/2005/8/layout/orgChart1"/>
    <dgm:cxn modelId="{D8BD750C-A839-4567-81E3-8261D086F716}" type="presOf" srcId="{FA5FA3F5-8626-465F-AD5F-C1E5D9283A88}" destId="{3A66EE37-51BB-4518-96F5-3866A93CEE04}" srcOrd="0" destOrd="0" presId="urn:microsoft.com/office/officeart/2005/8/layout/orgChart1"/>
    <dgm:cxn modelId="{8FED71E4-CA28-4433-BBFE-893351A8583E}" type="presOf" srcId="{1190D92C-602B-4E15-B97B-CC4E5290E0E9}" destId="{C5A713EE-0064-40BF-B85E-0183A01DAD87}" srcOrd="0" destOrd="0" presId="urn:microsoft.com/office/officeart/2005/8/layout/orgChart1"/>
    <dgm:cxn modelId="{B7BB1024-71CA-4CAF-93CD-526674181C9E}" srcId="{846268BE-EF49-450C-9CA7-0A89AA9CCA55}" destId="{2D71A7AF-50A3-4068-862B-0CD307B7E39E}" srcOrd="0" destOrd="0" parTransId="{0D7C7BCB-2A21-49F7-BAF9-63374337E50B}" sibTransId="{5E59443B-51B4-4E78-AA27-D707AE0DC02E}"/>
    <dgm:cxn modelId="{C88BE957-C9A7-4B4D-9EB8-B2E1085423FC}" type="presOf" srcId="{2D71A7AF-50A3-4068-862B-0CD307B7E39E}" destId="{1DC99E10-29EE-41DF-AC1C-16BB66D9654D}" srcOrd="1" destOrd="0" presId="urn:microsoft.com/office/officeart/2005/8/layout/orgChart1"/>
    <dgm:cxn modelId="{208A2E86-F926-45AB-BCF5-2338917AA358}" srcId="{846268BE-EF49-450C-9CA7-0A89AA9CCA55}" destId="{B469EC23-FB56-438E-A2F6-14F9484D8823}" srcOrd="1" destOrd="0" parTransId="{1190D92C-602B-4E15-B97B-CC4E5290E0E9}" sibTransId="{0B5C4330-2CC9-4855-B0F5-CD7656B5F853}"/>
    <dgm:cxn modelId="{EBA6F5A8-99C9-493E-908D-7A2F6B6BA71A}" type="presOf" srcId="{B191C4AD-FCE0-480B-93E6-D69E39CE9299}" destId="{0FA1EC91-1ACC-420D-8ABF-1D3E71BC5ED6}" srcOrd="1" destOrd="0" presId="urn:microsoft.com/office/officeart/2005/8/layout/orgChart1"/>
    <dgm:cxn modelId="{8A7075F6-86B7-4779-A084-23E62DDE0F8E}" type="presOf" srcId="{846268BE-EF49-450C-9CA7-0A89AA9CCA55}" destId="{4211ABFA-5956-49F7-9A62-83AC639E81F2}" srcOrd="1" destOrd="0" presId="urn:microsoft.com/office/officeart/2005/8/layout/orgChart1"/>
    <dgm:cxn modelId="{17E25854-B36F-48D9-B7CF-64F4DC1FC618}" type="presOf" srcId="{B469EC23-FB56-438E-A2F6-14F9484D8823}" destId="{ED70FB76-D4C6-4C17-94E1-19C6E41A261E}" srcOrd="1" destOrd="0" presId="urn:microsoft.com/office/officeart/2005/8/layout/orgChart1"/>
    <dgm:cxn modelId="{3EEE7A15-02A9-4B86-9288-BF79C877F707}" type="presOf" srcId="{C6B70110-4EB8-4CCF-8031-E67943FD56A1}" destId="{77FBA2E2-CC00-47D3-9236-0C7C4BBB0B31}" srcOrd="0" destOrd="0" presId="urn:microsoft.com/office/officeart/2005/8/layout/orgChart1"/>
    <dgm:cxn modelId="{DD280A73-14DF-4F2D-BB8F-C6BA1A364E01}" srcId="{846268BE-EF49-450C-9CA7-0A89AA9CCA55}" destId="{B191C4AD-FCE0-480B-93E6-D69E39CE9299}" srcOrd="3" destOrd="0" parTransId="{E46A3B9F-1570-4E48-8E33-2EBD17564B7B}" sibTransId="{82FF0560-A6E6-4094-97D7-B9C62FCCDC09}"/>
    <dgm:cxn modelId="{F06A4C61-C726-4102-8A7F-0048479B3ABA}" type="presOf" srcId="{0D7C7BCB-2A21-49F7-BAF9-63374337E50B}" destId="{5454F1DB-582A-4DCB-85D1-561557EBD3C2}" srcOrd="0" destOrd="0" presId="urn:microsoft.com/office/officeart/2005/8/layout/orgChart1"/>
    <dgm:cxn modelId="{F760BB3D-9243-49AF-A3D2-0204B9703EC7}" type="presOf" srcId="{EEFD5642-97EE-4AF1-9E8D-4B0A1B17CC1B}" destId="{A71F7C5B-7795-42B6-B783-BF92278CE446}" srcOrd="0" destOrd="0" presId="urn:microsoft.com/office/officeart/2005/8/layout/orgChart1"/>
    <dgm:cxn modelId="{6C97869D-30AD-472F-86B5-95621403F60F}" type="presOf" srcId="{2D71A7AF-50A3-4068-862B-0CD307B7E39E}" destId="{74F5F855-BCDD-482E-8FDB-CD522FC5BA44}" srcOrd="0" destOrd="0" presId="urn:microsoft.com/office/officeart/2005/8/layout/orgChart1"/>
    <dgm:cxn modelId="{F44B5D79-D667-406E-86FB-4602307BC35F}" type="presParOf" srcId="{A71F7C5B-7795-42B6-B783-BF92278CE446}" destId="{E07ACCC3-96E9-4C87-9179-6D63E9191C96}" srcOrd="0" destOrd="0" presId="urn:microsoft.com/office/officeart/2005/8/layout/orgChart1"/>
    <dgm:cxn modelId="{402CED5D-A4D4-46BF-8D43-7EBA0F3A14F1}" type="presParOf" srcId="{E07ACCC3-96E9-4C87-9179-6D63E9191C96}" destId="{1CF587D9-4D1F-4B36-A9AA-1CF0F15779CC}" srcOrd="0" destOrd="0" presId="urn:microsoft.com/office/officeart/2005/8/layout/orgChart1"/>
    <dgm:cxn modelId="{F207CB2A-7E1E-4A7A-8B87-7803205B4FEC}" type="presParOf" srcId="{1CF587D9-4D1F-4B36-A9AA-1CF0F15779CC}" destId="{D6B4F5D9-E2F7-4009-89F7-48B533D892EA}" srcOrd="0" destOrd="0" presId="urn:microsoft.com/office/officeart/2005/8/layout/orgChart1"/>
    <dgm:cxn modelId="{8A314EB0-A9EF-4ABE-8807-CC410DE2681D}" type="presParOf" srcId="{1CF587D9-4D1F-4B36-A9AA-1CF0F15779CC}" destId="{4211ABFA-5956-49F7-9A62-83AC639E81F2}" srcOrd="1" destOrd="0" presId="urn:microsoft.com/office/officeart/2005/8/layout/orgChart1"/>
    <dgm:cxn modelId="{89DF9C0F-103A-4041-A21C-E2B76A407FA4}" type="presParOf" srcId="{E07ACCC3-96E9-4C87-9179-6D63E9191C96}" destId="{328CBCDB-8147-4738-9E8A-0A6C82EDB14C}" srcOrd="1" destOrd="0" presId="urn:microsoft.com/office/officeart/2005/8/layout/orgChart1"/>
    <dgm:cxn modelId="{FBDB932A-A0FC-471E-850B-94D5F031894A}" type="presParOf" srcId="{328CBCDB-8147-4738-9E8A-0A6C82EDB14C}" destId="{C5A713EE-0064-40BF-B85E-0183A01DAD87}" srcOrd="0" destOrd="0" presId="urn:microsoft.com/office/officeart/2005/8/layout/orgChart1"/>
    <dgm:cxn modelId="{A66C547E-0A45-4E9E-8764-B44E61DB0F6E}" type="presParOf" srcId="{328CBCDB-8147-4738-9E8A-0A6C82EDB14C}" destId="{A21D2BD7-46B6-4CFE-A508-BE80DCA18C39}" srcOrd="1" destOrd="0" presId="urn:microsoft.com/office/officeart/2005/8/layout/orgChart1"/>
    <dgm:cxn modelId="{6CA49D32-2F34-413B-8004-C124877F4B21}" type="presParOf" srcId="{A21D2BD7-46B6-4CFE-A508-BE80DCA18C39}" destId="{3C7F5B1C-86B7-4BD9-8ACB-A2DA2A1493DF}" srcOrd="0" destOrd="0" presId="urn:microsoft.com/office/officeart/2005/8/layout/orgChart1"/>
    <dgm:cxn modelId="{3A09C1E9-90A5-4553-9D82-B2A755DEA003}" type="presParOf" srcId="{3C7F5B1C-86B7-4BD9-8ACB-A2DA2A1493DF}" destId="{7DA13EEB-F1F7-4B94-AFB6-B8F5D15C6296}" srcOrd="0" destOrd="0" presId="urn:microsoft.com/office/officeart/2005/8/layout/orgChart1"/>
    <dgm:cxn modelId="{8B774A4E-6AF8-4F38-8317-F7DADFFDC934}" type="presParOf" srcId="{3C7F5B1C-86B7-4BD9-8ACB-A2DA2A1493DF}" destId="{ED70FB76-D4C6-4C17-94E1-19C6E41A261E}" srcOrd="1" destOrd="0" presId="urn:microsoft.com/office/officeart/2005/8/layout/orgChart1"/>
    <dgm:cxn modelId="{FA3E0382-6896-4EE8-9A52-6BEFB3F679DC}" type="presParOf" srcId="{A21D2BD7-46B6-4CFE-A508-BE80DCA18C39}" destId="{F8CDB656-6FDE-4571-A308-787A5E9CAD2D}" srcOrd="1" destOrd="0" presId="urn:microsoft.com/office/officeart/2005/8/layout/orgChart1"/>
    <dgm:cxn modelId="{576F401A-DA3D-4CC4-AE19-D8BE53F70F5D}" type="presParOf" srcId="{A21D2BD7-46B6-4CFE-A508-BE80DCA18C39}" destId="{92845EE5-8EB2-4CA1-B088-E44D52755B20}" srcOrd="2" destOrd="0" presId="urn:microsoft.com/office/officeart/2005/8/layout/orgChart1"/>
    <dgm:cxn modelId="{8E4498E4-1C77-48A9-B630-521F43FBC550}" type="presParOf" srcId="{328CBCDB-8147-4738-9E8A-0A6C82EDB14C}" destId="{77FBA2E2-CC00-47D3-9236-0C7C4BBB0B31}" srcOrd="2" destOrd="0" presId="urn:microsoft.com/office/officeart/2005/8/layout/orgChart1"/>
    <dgm:cxn modelId="{5579C1FF-4E85-488B-9616-245516F382A7}" type="presParOf" srcId="{328CBCDB-8147-4738-9E8A-0A6C82EDB14C}" destId="{D0494BC1-77B3-4ADD-8415-CD4A607D8F87}" srcOrd="3" destOrd="0" presId="urn:microsoft.com/office/officeart/2005/8/layout/orgChart1"/>
    <dgm:cxn modelId="{069849CF-183B-407C-B858-6F24FFA6CF39}" type="presParOf" srcId="{D0494BC1-77B3-4ADD-8415-CD4A607D8F87}" destId="{E148E239-58E5-4925-BC8B-0E142C4C475A}" srcOrd="0" destOrd="0" presId="urn:microsoft.com/office/officeart/2005/8/layout/orgChart1"/>
    <dgm:cxn modelId="{F370BDC5-8333-40DD-971D-7561C8118F91}" type="presParOf" srcId="{E148E239-58E5-4925-BC8B-0E142C4C475A}" destId="{3A66EE37-51BB-4518-96F5-3866A93CEE04}" srcOrd="0" destOrd="0" presId="urn:microsoft.com/office/officeart/2005/8/layout/orgChart1"/>
    <dgm:cxn modelId="{1A916046-548A-45BC-98C8-BF455D493ABC}" type="presParOf" srcId="{E148E239-58E5-4925-BC8B-0E142C4C475A}" destId="{BFF76B28-83B7-44FA-80CC-00488C26F689}" srcOrd="1" destOrd="0" presId="urn:microsoft.com/office/officeart/2005/8/layout/orgChart1"/>
    <dgm:cxn modelId="{B46DA6BC-D49B-4B4C-A0FB-DCB88DAA8D4C}" type="presParOf" srcId="{D0494BC1-77B3-4ADD-8415-CD4A607D8F87}" destId="{B9CA80A5-EE09-4649-9FD4-8D8145D036D4}" srcOrd="1" destOrd="0" presId="urn:microsoft.com/office/officeart/2005/8/layout/orgChart1"/>
    <dgm:cxn modelId="{A8C82581-CE09-46A1-B027-10FB87F87299}" type="presParOf" srcId="{D0494BC1-77B3-4ADD-8415-CD4A607D8F87}" destId="{A333F71B-5615-4854-888E-F25E188F96D5}" srcOrd="2" destOrd="0" presId="urn:microsoft.com/office/officeart/2005/8/layout/orgChart1"/>
    <dgm:cxn modelId="{1AEFF234-CFDB-45C5-97F2-F2BBD0C145DE}" type="presParOf" srcId="{328CBCDB-8147-4738-9E8A-0A6C82EDB14C}" destId="{856C8F4E-3F2A-41AC-AFD7-034BEF1D09A8}" srcOrd="4" destOrd="0" presId="urn:microsoft.com/office/officeart/2005/8/layout/orgChart1"/>
    <dgm:cxn modelId="{E0078F21-4572-4895-974B-318D5A9260BE}" type="presParOf" srcId="{328CBCDB-8147-4738-9E8A-0A6C82EDB14C}" destId="{7206781C-BCBA-4B44-AD69-9C4F03C08431}" srcOrd="5" destOrd="0" presId="urn:microsoft.com/office/officeart/2005/8/layout/orgChart1"/>
    <dgm:cxn modelId="{0F81AD01-CBB7-4C66-8548-80C672BF03A1}" type="presParOf" srcId="{7206781C-BCBA-4B44-AD69-9C4F03C08431}" destId="{0371D127-4BBC-49CA-9A82-77123C54452F}" srcOrd="0" destOrd="0" presId="urn:microsoft.com/office/officeart/2005/8/layout/orgChart1"/>
    <dgm:cxn modelId="{CC471C00-A63C-4241-8719-77EF53E0D595}" type="presParOf" srcId="{0371D127-4BBC-49CA-9A82-77123C54452F}" destId="{3DDF4428-E0BC-47DF-AAD1-A2D66B08D619}" srcOrd="0" destOrd="0" presId="urn:microsoft.com/office/officeart/2005/8/layout/orgChart1"/>
    <dgm:cxn modelId="{95D90431-6B1F-4A17-AE8F-43BA16577EFC}" type="presParOf" srcId="{0371D127-4BBC-49CA-9A82-77123C54452F}" destId="{0FA1EC91-1ACC-420D-8ABF-1D3E71BC5ED6}" srcOrd="1" destOrd="0" presId="urn:microsoft.com/office/officeart/2005/8/layout/orgChart1"/>
    <dgm:cxn modelId="{2A3AC12C-AAC2-4ACB-A63C-9475FDB17706}" type="presParOf" srcId="{7206781C-BCBA-4B44-AD69-9C4F03C08431}" destId="{8510E8B6-81DA-4483-A401-932AC60E8DEF}" srcOrd="1" destOrd="0" presId="urn:microsoft.com/office/officeart/2005/8/layout/orgChart1"/>
    <dgm:cxn modelId="{1BE019FA-4464-45E4-B8CC-5292B6F89546}" type="presParOf" srcId="{7206781C-BCBA-4B44-AD69-9C4F03C08431}" destId="{26AB5395-62C8-4069-AD70-B74076CC58D1}" srcOrd="2" destOrd="0" presId="urn:microsoft.com/office/officeart/2005/8/layout/orgChart1"/>
    <dgm:cxn modelId="{C70DC0E8-60A1-49A1-8ACA-B0CBE39E5D99}" type="presParOf" srcId="{E07ACCC3-96E9-4C87-9179-6D63E9191C96}" destId="{ADE324AF-BE19-4705-BAD9-8A5231E97B45}" srcOrd="2" destOrd="0" presId="urn:microsoft.com/office/officeart/2005/8/layout/orgChart1"/>
    <dgm:cxn modelId="{0E33306B-7182-4B78-9225-60BABF193953}" type="presParOf" srcId="{ADE324AF-BE19-4705-BAD9-8A5231E97B45}" destId="{5454F1DB-582A-4DCB-85D1-561557EBD3C2}" srcOrd="0" destOrd="0" presId="urn:microsoft.com/office/officeart/2005/8/layout/orgChart1"/>
    <dgm:cxn modelId="{2942D792-A8E1-4C63-A109-589D76AAE3CC}" type="presParOf" srcId="{ADE324AF-BE19-4705-BAD9-8A5231E97B45}" destId="{49660A2B-D12D-4C51-A612-E271891BBB51}" srcOrd="1" destOrd="0" presId="urn:microsoft.com/office/officeart/2005/8/layout/orgChart1"/>
    <dgm:cxn modelId="{CBC646E1-0B52-48F1-9047-AA2A38600E5E}" type="presParOf" srcId="{49660A2B-D12D-4C51-A612-E271891BBB51}" destId="{04EE86DC-6D03-489B-BAEF-FF0EB37C822F}" srcOrd="0" destOrd="0" presId="urn:microsoft.com/office/officeart/2005/8/layout/orgChart1"/>
    <dgm:cxn modelId="{C6086314-F3A7-4678-84D6-19FDBD040B4E}" type="presParOf" srcId="{04EE86DC-6D03-489B-BAEF-FF0EB37C822F}" destId="{74F5F855-BCDD-482E-8FDB-CD522FC5BA44}" srcOrd="0" destOrd="0" presId="urn:microsoft.com/office/officeart/2005/8/layout/orgChart1"/>
    <dgm:cxn modelId="{3531F45D-6BF5-4905-9B8B-6BD4CC964885}" type="presParOf" srcId="{04EE86DC-6D03-489B-BAEF-FF0EB37C822F}" destId="{1DC99E10-29EE-41DF-AC1C-16BB66D9654D}" srcOrd="1" destOrd="0" presId="urn:microsoft.com/office/officeart/2005/8/layout/orgChart1"/>
    <dgm:cxn modelId="{1059E735-CDC7-452E-9F81-72784B4FE03D}" type="presParOf" srcId="{49660A2B-D12D-4C51-A612-E271891BBB51}" destId="{C5D4F029-7F09-4439-BF79-B258B3423825}" srcOrd="1" destOrd="0" presId="urn:microsoft.com/office/officeart/2005/8/layout/orgChart1"/>
    <dgm:cxn modelId="{08598C4A-39ED-4571-9ABA-69D57736D1ED}" type="presParOf" srcId="{49660A2B-D12D-4C51-A612-E271891BBB51}" destId="{20E8B826-9A89-41DA-8BD0-CC5CD24EEAD2}" srcOrd="2" destOrd="0" presId="urn:microsoft.com/office/officeart/2005/8/layout/orgChart1"/>
  </dgm:cxnLst>
  <dgm:bg>
    <a:solidFill>
      <a:schemeClr val="bg1">
        <a:alpha val="45000"/>
      </a:schemeClr>
    </a:solidFill>
  </dgm:bg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4F1DB-582A-4DCB-85D1-561557EBD3C2}">
      <dsp:nvSpPr>
        <dsp:cNvPr id="0" name=""/>
        <dsp:cNvSpPr/>
      </dsp:nvSpPr>
      <dsp:spPr>
        <a:xfrm>
          <a:off x="2168769" y="753088"/>
          <a:ext cx="141861" cy="621489"/>
        </a:xfrm>
        <a:custGeom>
          <a:avLst/>
          <a:gdLst/>
          <a:ahLst/>
          <a:cxnLst/>
          <a:rect l="0" t="0" r="0" b="0"/>
          <a:pathLst>
            <a:path>
              <a:moveTo>
                <a:pt x="141861" y="0"/>
              </a:moveTo>
              <a:lnTo>
                <a:pt x="141861" y="621489"/>
              </a:lnTo>
              <a:lnTo>
                <a:pt x="0" y="6214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C8F4E-3F2A-41AC-AFD7-034BEF1D09A8}">
      <dsp:nvSpPr>
        <dsp:cNvPr id="0" name=""/>
        <dsp:cNvSpPr/>
      </dsp:nvSpPr>
      <dsp:spPr>
        <a:xfrm>
          <a:off x="2310631" y="753088"/>
          <a:ext cx="1634788" cy="1242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1117"/>
              </a:lnTo>
              <a:lnTo>
                <a:pt x="1634788" y="1101117"/>
              </a:lnTo>
              <a:lnTo>
                <a:pt x="1634788" y="12429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BA2E2-CC00-47D3-9236-0C7C4BBB0B31}">
      <dsp:nvSpPr>
        <dsp:cNvPr id="0" name=""/>
        <dsp:cNvSpPr/>
      </dsp:nvSpPr>
      <dsp:spPr>
        <a:xfrm>
          <a:off x="2264911" y="753088"/>
          <a:ext cx="91440" cy="1242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429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713EE-0064-40BF-B85E-0183A01DAD87}">
      <dsp:nvSpPr>
        <dsp:cNvPr id="0" name=""/>
        <dsp:cNvSpPr/>
      </dsp:nvSpPr>
      <dsp:spPr>
        <a:xfrm>
          <a:off x="675842" y="753088"/>
          <a:ext cx="1634788" cy="1242979"/>
        </a:xfrm>
        <a:custGeom>
          <a:avLst/>
          <a:gdLst/>
          <a:ahLst/>
          <a:cxnLst/>
          <a:rect l="0" t="0" r="0" b="0"/>
          <a:pathLst>
            <a:path>
              <a:moveTo>
                <a:pt x="1634788" y="0"/>
              </a:moveTo>
              <a:lnTo>
                <a:pt x="1634788" y="1101117"/>
              </a:lnTo>
              <a:lnTo>
                <a:pt x="0" y="1101117"/>
              </a:lnTo>
              <a:lnTo>
                <a:pt x="0" y="12429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4F5D9-E2F7-4009-89F7-48B533D892EA}">
      <dsp:nvSpPr>
        <dsp:cNvPr id="0" name=""/>
        <dsp:cNvSpPr/>
      </dsp:nvSpPr>
      <dsp:spPr>
        <a:xfrm>
          <a:off x="1635098" y="77556"/>
          <a:ext cx="1351064" cy="675532"/>
        </a:xfrm>
        <a:prstGeom prst="rect">
          <a:avLst/>
        </a:prstGeom>
        <a:solidFill>
          <a:schemeClr val="bg1"/>
        </a:solidFill>
        <a:ln w="762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Quite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nice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progress</a:t>
          </a:r>
          <a:r>
            <a:rPr lang="fr-FR" sz="2000" kern="1200" dirty="0" smtClean="0">
              <a:solidFill>
                <a:schemeClr val="tx1"/>
              </a:solidFill>
            </a:rPr>
            <a:t>!</a:t>
          </a:r>
          <a:endParaRPr lang="fr-FR" sz="2000" kern="1200" dirty="0">
            <a:solidFill>
              <a:schemeClr val="tx1"/>
            </a:solidFill>
          </a:endParaRPr>
        </a:p>
      </dsp:txBody>
      <dsp:txXfrm>
        <a:off x="1635098" y="77556"/>
        <a:ext cx="1351064" cy="675532"/>
      </dsp:txXfrm>
    </dsp:sp>
    <dsp:sp modelId="{7DA13EEB-F1F7-4B94-AFB6-B8F5D15C6296}">
      <dsp:nvSpPr>
        <dsp:cNvPr id="0" name=""/>
        <dsp:cNvSpPr/>
      </dsp:nvSpPr>
      <dsp:spPr>
        <a:xfrm>
          <a:off x="310" y="1996068"/>
          <a:ext cx="1351064" cy="675532"/>
        </a:xfrm>
        <a:prstGeom prst="rect">
          <a:avLst/>
        </a:prstGeom>
        <a:solidFill>
          <a:schemeClr val="bg1"/>
        </a:solidFill>
        <a:ln w="762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rgbClr val="FF0000"/>
              </a:solidFill>
            </a:rPr>
            <a:t>Why</a:t>
          </a:r>
          <a:r>
            <a:rPr lang="fr-FR" sz="2000" kern="1200" dirty="0" smtClean="0">
              <a:solidFill>
                <a:srgbClr val="FF0000"/>
              </a:solidFill>
            </a:rPr>
            <a:t> not </a:t>
          </a:r>
          <a:r>
            <a:rPr lang="fr-FR" sz="2000" kern="1200" dirty="0" err="1" smtClean="0">
              <a:solidFill>
                <a:srgbClr val="FF0000"/>
              </a:solidFill>
            </a:rPr>
            <a:t>earlier</a:t>
          </a:r>
          <a:r>
            <a:rPr lang="fr-FR" sz="2000" kern="1200" dirty="0" smtClean="0">
              <a:solidFill>
                <a:srgbClr val="FF0000"/>
              </a:solidFill>
            </a:rPr>
            <a:t>?</a:t>
          </a:r>
          <a:endParaRPr lang="fr-FR" sz="2000" kern="1200" dirty="0">
            <a:solidFill>
              <a:srgbClr val="FF0000"/>
            </a:solidFill>
          </a:endParaRPr>
        </a:p>
      </dsp:txBody>
      <dsp:txXfrm>
        <a:off x="310" y="1996068"/>
        <a:ext cx="1351064" cy="675532"/>
      </dsp:txXfrm>
    </dsp:sp>
    <dsp:sp modelId="{3A66EE37-51BB-4518-96F5-3866A93CEE04}">
      <dsp:nvSpPr>
        <dsp:cNvPr id="0" name=""/>
        <dsp:cNvSpPr/>
      </dsp:nvSpPr>
      <dsp:spPr>
        <a:xfrm>
          <a:off x="1635098" y="1996068"/>
          <a:ext cx="1351064" cy="675532"/>
        </a:xfrm>
        <a:prstGeom prst="rect">
          <a:avLst/>
        </a:prstGeom>
        <a:solidFill>
          <a:schemeClr val="bg1"/>
        </a:solidFill>
        <a:ln w="762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rgbClr val="FF0000"/>
              </a:solidFill>
            </a:rPr>
            <a:t>Why</a:t>
          </a:r>
          <a:r>
            <a:rPr lang="fr-FR" sz="2000" kern="1200" dirty="0" smtClean="0">
              <a:solidFill>
                <a:srgbClr val="FF0000"/>
              </a:solidFill>
            </a:rPr>
            <a:t> not </a:t>
          </a:r>
          <a:r>
            <a:rPr lang="fr-FR" sz="2000" kern="1200" dirty="0" err="1" smtClean="0">
              <a:solidFill>
                <a:srgbClr val="FF0000"/>
              </a:solidFill>
            </a:rPr>
            <a:t>faster</a:t>
          </a:r>
          <a:r>
            <a:rPr lang="fr-FR" sz="2000" kern="1200" dirty="0" smtClean="0">
              <a:solidFill>
                <a:srgbClr val="FF0000"/>
              </a:solidFill>
            </a:rPr>
            <a:t>?</a:t>
          </a:r>
          <a:endParaRPr lang="fr-FR" sz="2000" kern="1200" dirty="0">
            <a:solidFill>
              <a:srgbClr val="FF0000"/>
            </a:solidFill>
          </a:endParaRPr>
        </a:p>
      </dsp:txBody>
      <dsp:txXfrm>
        <a:off x="1635098" y="1996068"/>
        <a:ext cx="1351064" cy="675532"/>
      </dsp:txXfrm>
    </dsp:sp>
    <dsp:sp modelId="{3DDF4428-E0BC-47DF-AAD1-A2D66B08D619}">
      <dsp:nvSpPr>
        <dsp:cNvPr id="0" name=""/>
        <dsp:cNvSpPr/>
      </dsp:nvSpPr>
      <dsp:spPr>
        <a:xfrm>
          <a:off x="3269886" y="1996068"/>
          <a:ext cx="1351064" cy="675532"/>
        </a:xfrm>
        <a:prstGeom prst="rect">
          <a:avLst/>
        </a:prstGeom>
        <a:solidFill>
          <a:schemeClr val="bg1"/>
        </a:solidFill>
        <a:ln w="762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rgbClr val="FF0000"/>
              </a:solidFill>
            </a:rPr>
            <a:t>Why</a:t>
          </a:r>
          <a:r>
            <a:rPr lang="fr-FR" sz="2000" kern="1200" dirty="0" smtClean="0">
              <a:solidFill>
                <a:srgbClr val="FF0000"/>
              </a:solidFill>
            </a:rPr>
            <a:t> not </a:t>
          </a:r>
          <a:r>
            <a:rPr lang="fr-FR" sz="2000" kern="1200" dirty="0" err="1" smtClean="0">
              <a:solidFill>
                <a:srgbClr val="FF0000"/>
              </a:solidFill>
            </a:rPr>
            <a:t>further</a:t>
          </a:r>
          <a:r>
            <a:rPr lang="fr-FR" sz="2000" kern="1200" dirty="0" smtClean="0">
              <a:solidFill>
                <a:srgbClr val="FF0000"/>
              </a:solidFill>
            </a:rPr>
            <a:t> </a:t>
          </a:r>
          <a:r>
            <a:rPr lang="fr-FR" sz="2000" kern="1200" dirty="0" err="1" smtClean="0">
              <a:solidFill>
                <a:srgbClr val="FF0000"/>
              </a:solidFill>
            </a:rPr>
            <a:t>yet</a:t>
          </a:r>
          <a:r>
            <a:rPr lang="fr-FR" sz="2000" kern="1200" dirty="0" smtClean="0">
              <a:solidFill>
                <a:srgbClr val="FF0000"/>
              </a:solidFill>
            </a:rPr>
            <a:t>?</a:t>
          </a:r>
          <a:endParaRPr lang="fr-FR" sz="2000" kern="1200" dirty="0">
            <a:solidFill>
              <a:srgbClr val="FF0000"/>
            </a:solidFill>
          </a:endParaRPr>
        </a:p>
      </dsp:txBody>
      <dsp:txXfrm>
        <a:off x="3269886" y="1996068"/>
        <a:ext cx="1351064" cy="675532"/>
      </dsp:txXfrm>
    </dsp:sp>
    <dsp:sp modelId="{74F5F855-BCDD-482E-8FDB-CD522FC5BA44}">
      <dsp:nvSpPr>
        <dsp:cNvPr id="0" name=""/>
        <dsp:cNvSpPr/>
      </dsp:nvSpPr>
      <dsp:spPr>
        <a:xfrm>
          <a:off x="817704" y="1036812"/>
          <a:ext cx="1351064" cy="675532"/>
        </a:xfrm>
        <a:prstGeom prst="rect">
          <a:avLst/>
        </a:prstGeom>
        <a:solidFill>
          <a:schemeClr val="bg1"/>
        </a:solidFill>
        <a:ln w="76200" cap="flat" cmpd="sng" algn="ctr">
          <a:solidFill>
            <a:srgbClr val="0033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0033CC"/>
              </a:solidFill>
            </a:rPr>
            <a:t>How possible?</a:t>
          </a:r>
          <a:endParaRPr lang="fr-FR" sz="2000" kern="1200" dirty="0">
            <a:solidFill>
              <a:srgbClr val="0033CC"/>
            </a:solidFill>
          </a:endParaRPr>
        </a:p>
      </dsp:txBody>
      <dsp:txXfrm>
        <a:off x="817704" y="1036812"/>
        <a:ext cx="1351064" cy="675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977302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6560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16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77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29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47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324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8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92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5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Relationship Id="rId1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4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12" Type="http://schemas.openxmlformats.org/officeDocument/2006/relationships/image" Target="../media/image6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emf"/><Relationship Id="rId11" Type="http://schemas.openxmlformats.org/officeDocument/2006/relationships/image" Target="../media/image83.emf"/><Relationship Id="rId5" Type="http://schemas.openxmlformats.org/officeDocument/2006/relationships/image" Target="../media/image77.emf"/><Relationship Id="rId10" Type="http://schemas.openxmlformats.org/officeDocument/2006/relationships/image" Target="../media/image82.emf"/><Relationship Id="rId4" Type="http://schemas.openxmlformats.org/officeDocument/2006/relationships/image" Target="../media/image76.emf"/><Relationship Id="rId9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91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12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11" Type="http://schemas.openxmlformats.org/officeDocument/2006/relationships/image" Target="../media/image89.emf"/><Relationship Id="rId5" Type="http://schemas.openxmlformats.org/officeDocument/2006/relationships/image" Target="../media/image57.emf"/><Relationship Id="rId10" Type="http://schemas.openxmlformats.org/officeDocument/2006/relationships/image" Target="../media/image88.emf"/><Relationship Id="rId4" Type="http://schemas.openxmlformats.org/officeDocument/2006/relationships/image" Target="../media/image56.emf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9.emf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4.emf"/><Relationship Id="rId4" Type="http://schemas.openxmlformats.org/officeDocument/2006/relationships/image" Target="../media/image100.png"/><Relationship Id="rId9" Type="http://schemas.openxmlformats.org/officeDocument/2006/relationships/image" Target="../media/image9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05.emf"/><Relationship Id="rId7" Type="http://schemas.openxmlformats.org/officeDocument/2006/relationships/image" Target="../media/image10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emf"/><Relationship Id="rId11" Type="http://schemas.openxmlformats.org/officeDocument/2006/relationships/image" Target="../media/image112.emf"/><Relationship Id="rId5" Type="http://schemas.openxmlformats.org/officeDocument/2006/relationships/image" Target="../media/image107.emf"/><Relationship Id="rId10" Type="http://schemas.openxmlformats.org/officeDocument/2006/relationships/image" Target="../media/image95.emf"/><Relationship Id="rId4" Type="http://schemas.openxmlformats.org/officeDocument/2006/relationships/image" Target="../media/image106.emf"/><Relationship Id="rId9" Type="http://schemas.openxmlformats.org/officeDocument/2006/relationships/image" Target="../media/image11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Relationship Id="rId9" Type="http://schemas.openxmlformats.org/officeDocument/2006/relationships/image" Target="../media/image12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13" Type="http://schemas.openxmlformats.org/officeDocument/2006/relationships/image" Target="../media/image133.emf"/><Relationship Id="rId3" Type="http://schemas.openxmlformats.org/officeDocument/2006/relationships/image" Target="../media/image123.emf"/><Relationship Id="rId7" Type="http://schemas.openxmlformats.org/officeDocument/2006/relationships/image" Target="../media/image127.emf"/><Relationship Id="rId12" Type="http://schemas.openxmlformats.org/officeDocument/2006/relationships/image" Target="../media/image132.emf"/><Relationship Id="rId17" Type="http://schemas.openxmlformats.org/officeDocument/2006/relationships/image" Target="../media/image137.emf"/><Relationship Id="rId2" Type="http://schemas.openxmlformats.org/officeDocument/2006/relationships/image" Target="../media/image122.emf"/><Relationship Id="rId16" Type="http://schemas.openxmlformats.org/officeDocument/2006/relationships/image" Target="../media/image13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emf"/><Relationship Id="rId11" Type="http://schemas.openxmlformats.org/officeDocument/2006/relationships/image" Target="../media/image131.emf"/><Relationship Id="rId5" Type="http://schemas.openxmlformats.org/officeDocument/2006/relationships/image" Target="../media/image125.emf"/><Relationship Id="rId15" Type="http://schemas.openxmlformats.org/officeDocument/2006/relationships/image" Target="../media/image135.emf"/><Relationship Id="rId10" Type="http://schemas.openxmlformats.org/officeDocument/2006/relationships/image" Target="../media/image130.emf"/><Relationship Id="rId4" Type="http://schemas.openxmlformats.org/officeDocument/2006/relationships/image" Target="../media/image124.emf"/><Relationship Id="rId9" Type="http://schemas.openxmlformats.org/officeDocument/2006/relationships/image" Target="../media/image129.emf"/><Relationship Id="rId14" Type="http://schemas.openxmlformats.org/officeDocument/2006/relationships/image" Target="../media/image13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emf"/><Relationship Id="rId13" Type="http://schemas.openxmlformats.org/officeDocument/2006/relationships/image" Target="../media/image135.emf"/><Relationship Id="rId3" Type="http://schemas.openxmlformats.org/officeDocument/2006/relationships/image" Target="../media/image125.emf"/><Relationship Id="rId7" Type="http://schemas.openxmlformats.org/officeDocument/2006/relationships/image" Target="../media/image129.emf"/><Relationship Id="rId12" Type="http://schemas.openxmlformats.org/officeDocument/2006/relationships/image" Target="../media/image134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emf"/><Relationship Id="rId11" Type="http://schemas.openxmlformats.org/officeDocument/2006/relationships/image" Target="../media/image133.emf"/><Relationship Id="rId5" Type="http://schemas.openxmlformats.org/officeDocument/2006/relationships/image" Target="../media/image127.emf"/><Relationship Id="rId15" Type="http://schemas.openxmlformats.org/officeDocument/2006/relationships/image" Target="../media/image137.emf"/><Relationship Id="rId10" Type="http://schemas.openxmlformats.org/officeDocument/2006/relationships/image" Target="../media/image132.emf"/><Relationship Id="rId4" Type="http://schemas.openxmlformats.org/officeDocument/2006/relationships/image" Target="../media/image126.emf"/><Relationship Id="rId9" Type="http://schemas.openxmlformats.org/officeDocument/2006/relationships/image" Target="../media/image131.emf"/><Relationship Id="rId14" Type="http://schemas.openxmlformats.org/officeDocument/2006/relationships/image" Target="../media/image1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7" Type="http://schemas.openxmlformats.org/officeDocument/2006/relationships/image" Target="../media/image143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emf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emf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image" Target="../media/image149.emf"/><Relationship Id="rId4" Type="http://schemas.openxmlformats.org/officeDocument/2006/relationships/image" Target="../media/image148.emf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3" Type="http://schemas.openxmlformats.org/officeDocument/2006/relationships/image" Target="../media/image153.emf"/><Relationship Id="rId7" Type="http://schemas.openxmlformats.org/officeDocument/2006/relationships/image" Target="../media/image15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emf"/><Relationship Id="rId5" Type="http://schemas.openxmlformats.org/officeDocument/2006/relationships/image" Target="../media/image154.emf"/><Relationship Id="rId4" Type="http://schemas.openxmlformats.org/officeDocument/2006/relationships/image" Target="../media/image56.emf"/><Relationship Id="rId9" Type="http://schemas.openxmlformats.org/officeDocument/2006/relationships/image" Target="../media/image1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60.emf"/><Relationship Id="rId7" Type="http://schemas.openxmlformats.org/officeDocument/2006/relationships/image" Target="../media/image93.em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emf"/><Relationship Id="rId5" Type="http://schemas.openxmlformats.org/officeDocument/2006/relationships/image" Target="../media/image64.png"/><Relationship Id="rId4" Type="http://schemas.openxmlformats.org/officeDocument/2006/relationships/image" Target="../media/image161.emf"/><Relationship Id="rId9" Type="http://schemas.openxmlformats.org/officeDocument/2006/relationships/image" Target="../media/image9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166.emf"/><Relationship Id="rId3" Type="http://schemas.openxmlformats.org/officeDocument/2006/relationships/image" Target="../media/image85.emf"/><Relationship Id="rId7" Type="http://schemas.openxmlformats.org/officeDocument/2006/relationships/image" Target="../media/image58.emf"/><Relationship Id="rId12" Type="http://schemas.openxmlformats.org/officeDocument/2006/relationships/image" Target="../media/image165.png"/><Relationship Id="rId2" Type="http://schemas.openxmlformats.org/officeDocument/2006/relationships/image" Target="../media/image163.emf"/><Relationship Id="rId16" Type="http://schemas.openxmlformats.org/officeDocument/2006/relationships/image" Target="../media/image16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emf"/><Relationship Id="rId11" Type="http://schemas.openxmlformats.org/officeDocument/2006/relationships/image" Target="../media/image164.emf"/><Relationship Id="rId5" Type="http://schemas.openxmlformats.org/officeDocument/2006/relationships/image" Target="../media/image56.emf"/><Relationship Id="rId15" Type="http://schemas.openxmlformats.org/officeDocument/2006/relationships/image" Target="../media/image168.emf"/><Relationship Id="rId10" Type="http://schemas.openxmlformats.org/officeDocument/2006/relationships/image" Target="../media/image87.emf"/><Relationship Id="rId4" Type="http://schemas.openxmlformats.org/officeDocument/2006/relationships/image" Target="../media/image55.emf"/><Relationship Id="rId9" Type="http://schemas.openxmlformats.org/officeDocument/2006/relationships/image" Target="../media/image86.emf"/><Relationship Id="rId14" Type="http://schemas.openxmlformats.org/officeDocument/2006/relationships/image" Target="../media/image167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172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12" Type="http://schemas.openxmlformats.org/officeDocument/2006/relationships/image" Target="../media/image171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11" Type="http://schemas.openxmlformats.org/officeDocument/2006/relationships/image" Target="../media/image170.emf"/><Relationship Id="rId5" Type="http://schemas.openxmlformats.org/officeDocument/2006/relationships/image" Target="../media/image57.emf"/><Relationship Id="rId15" Type="http://schemas.openxmlformats.org/officeDocument/2006/relationships/image" Target="../media/image174.emf"/><Relationship Id="rId10" Type="http://schemas.openxmlformats.org/officeDocument/2006/relationships/image" Target="../media/image165.png"/><Relationship Id="rId4" Type="http://schemas.openxmlformats.org/officeDocument/2006/relationships/image" Target="../media/image56.emf"/><Relationship Id="rId9" Type="http://schemas.openxmlformats.org/officeDocument/2006/relationships/image" Target="../media/image87.emf"/><Relationship Id="rId14" Type="http://schemas.openxmlformats.org/officeDocument/2006/relationships/image" Target="../media/image173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5.emf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71.emf"/><Relationship Id="rId4" Type="http://schemas.openxmlformats.org/officeDocument/2006/relationships/image" Target="../media/image100.png"/><Relationship Id="rId9" Type="http://schemas.openxmlformats.org/officeDocument/2006/relationships/image" Target="../media/image17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e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emf"/><Relationship Id="rId2" Type="http://schemas.openxmlformats.org/officeDocument/2006/relationships/image" Target="../media/image3.tif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wmf"/><Relationship Id="rId14" Type="http://schemas.openxmlformats.org/officeDocument/2006/relationships/image" Target="../media/image3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emf"/><Relationship Id="rId13" Type="http://schemas.openxmlformats.org/officeDocument/2006/relationships/image" Target="../media/image187.emf"/><Relationship Id="rId3" Type="http://schemas.openxmlformats.org/officeDocument/2006/relationships/image" Target="../media/image178.emf"/><Relationship Id="rId7" Type="http://schemas.openxmlformats.org/officeDocument/2006/relationships/image" Target="../media/image182.emf"/><Relationship Id="rId12" Type="http://schemas.openxmlformats.org/officeDocument/2006/relationships/image" Target="../media/image186.emf"/><Relationship Id="rId17" Type="http://schemas.openxmlformats.org/officeDocument/2006/relationships/image" Target="../media/image190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emf"/><Relationship Id="rId11" Type="http://schemas.openxmlformats.org/officeDocument/2006/relationships/image" Target="../media/image185.emf"/><Relationship Id="rId5" Type="http://schemas.openxmlformats.org/officeDocument/2006/relationships/image" Target="../media/image180.emf"/><Relationship Id="rId15" Type="http://schemas.openxmlformats.org/officeDocument/2006/relationships/image" Target="../media/image189.emf"/><Relationship Id="rId10" Type="http://schemas.openxmlformats.org/officeDocument/2006/relationships/image" Target="../media/image184.wmf"/><Relationship Id="rId4" Type="http://schemas.openxmlformats.org/officeDocument/2006/relationships/image" Target="../media/image179.emf"/><Relationship Id="rId9" Type="http://schemas.openxmlformats.org/officeDocument/2006/relationships/image" Target="../media/image171.emf"/><Relationship Id="rId14" Type="http://schemas.openxmlformats.org/officeDocument/2006/relationships/image" Target="../media/image188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emf"/><Relationship Id="rId5" Type="http://schemas.openxmlformats.org/officeDocument/2006/relationships/image" Target="../media/image194.emf"/><Relationship Id="rId4" Type="http://schemas.openxmlformats.org/officeDocument/2006/relationships/image" Target="../media/image19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emf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6.emf"/><Relationship Id="rId4" Type="http://schemas.openxmlformats.org/officeDocument/2006/relationships/image" Target="../media/image2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emf"/><Relationship Id="rId5" Type="http://schemas.openxmlformats.org/officeDocument/2006/relationships/image" Target="../media/image85.emf"/><Relationship Id="rId4" Type="http://schemas.openxmlformats.org/officeDocument/2006/relationships/image" Target="../media/image20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emf"/><Relationship Id="rId5" Type="http://schemas.openxmlformats.org/officeDocument/2006/relationships/image" Target="../media/image85.emf"/><Relationship Id="rId4" Type="http://schemas.openxmlformats.org/officeDocument/2006/relationships/image" Target="../media/image21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13" Type="http://schemas.openxmlformats.org/officeDocument/2006/relationships/image" Target="../media/image223.png"/><Relationship Id="rId3" Type="http://schemas.openxmlformats.org/officeDocument/2006/relationships/image" Target="../media/image216.emf"/><Relationship Id="rId7" Type="http://schemas.openxmlformats.org/officeDocument/2006/relationships/image" Target="../media/image220.png"/><Relationship Id="rId12" Type="http://schemas.openxmlformats.org/officeDocument/2006/relationships/image" Target="../media/image222.emf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png"/><Relationship Id="rId11" Type="http://schemas.openxmlformats.org/officeDocument/2006/relationships/image" Target="../media/image153.emf"/><Relationship Id="rId5" Type="http://schemas.openxmlformats.org/officeDocument/2006/relationships/image" Target="../media/image218.png"/><Relationship Id="rId10" Type="http://schemas.openxmlformats.org/officeDocument/2006/relationships/image" Target="../media/image221.emf"/><Relationship Id="rId4" Type="http://schemas.openxmlformats.org/officeDocument/2006/relationships/image" Target="../media/image217.gif"/><Relationship Id="rId9" Type="http://schemas.openxmlformats.org/officeDocument/2006/relationships/image" Target="../media/image149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25.emf"/><Relationship Id="rId7" Type="http://schemas.openxmlformats.org/officeDocument/2006/relationships/image" Target="../media/image229.emf"/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4" Type="http://schemas.openxmlformats.org/officeDocument/2006/relationships/image" Target="../media/image2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891758"/>
            <a:ext cx="13004800" cy="865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defTabSz="457200">
              <a:defRPr sz="4000">
                <a:solidFill>
                  <a:srgbClr val="063C9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33CC"/>
                </a:solidFill>
              </a:rPr>
              <a:t>Current frontiers in the ab initio description of atomic </a:t>
            </a:r>
            <a:r>
              <a:rPr lang="en-US" sz="3600" dirty="0" smtClean="0">
                <a:solidFill>
                  <a:srgbClr val="0033CC"/>
                </a:solidFill>
              </a:rPr>
              <a:t>nuclei</a:t>
            </a:r>
          </a:p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2000" i="1" dirty="0" smtClean="0">
                <a:solidFill>
                  <a:srgbClr val="0033CC"/>
                </a:solidFill>
              </a:rPr>
              <a:t>	Only	1) </a:t>
            </a:r>
            <a:r>
              <a:rPr lang="en-US" sz="2000" i="1" dirty="0" err="1" smtClean="0">
                <a:solidFill>
                  <a:srgbClr val="0033CC"/>
                </a:solidFill>
              </a:rPr>
              <a:t>polynomially</a:t>
            </a:r>
            <a:r>
              <a:rPr lang="en-US" sz="2000" i="1" dirty="0" smtClean="0">
                <a:solidFill>
                  <a:srgbClr val="0033CC"/>
                </a:solidFill>
              </a:rPr>
              <a:t>-scaling method</a:t>
            </a:r>
          </a:p>
          <a:p>
            <a:pPr lvl="0"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2000" i="1" dirty="0" smtClean="0">
                <a:solidFill>
                  <a:srgbClr val="0033CC"/>
                </a:solidFill>
              </a:rPr>
              <a:t>			2) nuclear structure theory [for ab initio nuclear reaction theory see Talk by G. </a:t>
            </a:r>
            <a:r>
              <a:rPr lang="en-US" sz="2000" i="1" dirty="0" err="1" smtClean="0">
                <a:solidFill>
                  <a:srgbClr val="0033CC"/>
                </a:solidFill>
              </a:rPr>
              <a:t>Hupin</a:t>
            </a:r>
            <a:r>
              <a:rPr lang="en-US" sz="2000" i="1" dirty="0" smtClean="0">
                <a:solidFill>
                  <a:srgbClr val="0033CC"/>
                </a:solidFill>
              </a:rPr>
              <a:t>]</a:t>
            </a:r>
            <a:endParaRPr lang="fr-FR" sz="1200" i="1" dirty="0" smtClean="0">
              <a:solidFill>
                <a:srgbClr val="0033CC"/>
              </a:solidFill>
            </a:endParaRPr>
          </a:p>
        </p:txBody>
      </p:sp>
      <p:sp>
        <p:nvSpPr>
          <p:cNvPr id="68" name="Shape 68"/>
          <p:cNvSpPr/>
          <p:nvPr/>
        </p:nvSpPr>
        <p:spPr>
          <a:xfrm>
            <a:off x="633277" y="8052999"/>
            <a:ext cx="12144991" cy="46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26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June 12</a:t>
            </a:r>
            <a:r>
              <a:rPr lang="en-US" sz="2600" b="1" baseline="30000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th</a:t>
            </a:r>
            <a:r>
              <a:rPr lang="en-US" sz="26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 – 16</a:t>
            </a:r>
            <a:r>
              <a:rPr lang="en-US" sz="2600" b="1" baseline="30000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th</a:t>
            </a:r>
            <a:r>
              <a:rPr lang="en-US" sz="26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 2023, </a:t>
            </a:r>
            <a:r>
              <a:rPr lang="en-US" sz="2600" b="1" dirty="0" err="1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Ecole</a:t>
            </a:r>
            <a:r>
              <a:rPr lang="en-US" sz="26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600" b="1" dirty="0" err="1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doctorale</a:t>
            </a:r>
            <a:r>
              <a:rPr lang="en-US" sz="26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 PHENIICS</a:t>
            </a:r>
          </a:p>
        </p:txBody>
      </p:sp>
      <p:sp>
        <p:nvSpPr>
          <p:cNvPr id="71" name="Shape 71"/>
          <p:cNvSpPr/>
          <p:nvPr/>
        </p:nvSpPr>
        <p:spPr>
          <a:xfrm flipV="1">
            <a:off x="633277" y="1901323"/>
            <a:ext cx="11738247" cy="1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88" y="8812134"/>
            <a:ext cx="2014732" cy="719329"/>
          </a:xfrm>
          <a:prstGeom prst="rect">
            <a:avLst/>
          </a:prstGeom>
        </p:spPr>
      </p:pic>
      <p:sp>
        <p:nvSpPr>
          <p:cNvPr id="14" name="Shape 73"/>
          <p:cNvSpPr/>
          <p:nvPr/>
        </p:nvSpPr>
        <p:spPr>
          <a:xfrm flipV="1">
            <a:off x="662845" y="8537659"/>
            <a:ext cx="11738247" cy="2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584719" y="8880351"/>
            <a:ext cx="4110182" cy="49244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3200" b="1" dirty="0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Thomas </a:t>
            </a:r>
            <a:r>
              <a:rPr lang="fr-FR" sz="3200" b="1" dirty="0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DUGUET</a:t>
            </a:r>
          </a:p>
        </p:txBody>
      </p:sp>
      <p:sp>
        <p:nvSpPr>
          <p:cNvPr id="22" name="Circle"/>
          <p:cNvSpPr/>
          <p:nvPr/>
        </p:nvSpPr>
        <p:spPr>
          <a:xfrm>
            <a:off x="6288835" y="3505501"/>
            <a:ext cx="317501" cy="317501"/>
          </a:xfrm>
          <a:prstGeom prst="ellipse">
            <a:avLst/>
          </a:prstGeom>
          <a:ln w="25400">
            <a:solidFill>
              <a:srgbClr val="5454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3" name="Connection Line"/>
          <p:cNvSpPr/>
          <p:nvPr/>
        </p:nvSpPr>
        <p:spPr>
          <a:xfrm>
            <a:off x="5694338" y="2411679"/>
            <a:ext cx="713851" cy="1069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45" extrusionOk="0">
                <a:moveTo>
                  <a:pt x="0" y="3"/>
                </a:moveTo>
                <a:cubicBezTo>
                  <a:pt x="14473" y="-155"/>
                  <a:pt x="21600" y="6992"/>
                  <a:pt x="21382" y="21445"/>
                </a:cubicBezTo>
              </a:path>
            </a:pathLst>
          </a:custGeom>
          <a:ln w="25400">
            <a:solidFill>
              <a:srgbClr val="545454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24" name="208Pb"/>
          <p:cNvSpPr txBox="1"/>
          <p:nvPr/>
        </p:nvSpPr>
        <p:spPr>
          <a:xfrm>
            <a:off x="4924242" y="2103702"/>
            <a:ext cx="7350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208</a:t>
            </a:r>
            <a:r>
              <a:t>Pb</a:t>
            </a:r>
          </a:p>
        </p:txBody>
      </p:sp>
      <p:pic>
        <p:nvPicPr>
          <p:cNvPr id="25" name="nuclearchart_abinitio_2023_07022023.pdf" descr="nuclearchart_abinitio_2023_0702202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89" y="1925542"/>
            <a:ext cx="12700000" cy="5994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2023"/>
          <p:cNvSpPr txBox="1"/>
          <p:nvPr/>
        </p:nvSpPr>
        <p:spPr>
          <a:xfrm>
            <a:off x="1516918" y="2701505"/>
            <a:ext cx="135934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2023</a:t>
            </a:r>
          </a:p>
        </p:txBody>
      </p:sp>
      <p:sp>
        <p:nvSpPr>
          <p:cNvPr id="27" name="[Figure: B. Bally]"/>
          <p:cNvSpPr txBox="1"/>
          <p:nvPr/>
        </p:nvSpPr>
        <p:spPr>
          <a:xfrm>
            <a:off x="5844590" y="6427584"/>
            <a:ext cx="1909635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b="1" i="1" dirty="0" smtClean="0"/>
              <a:t>Figure</a:t>
            </a:r>
            <a:r>
              <a:rPr b="1" dirty="0"/>
              <a:t>: B. </a:t>
            </a:r>
            <a:r>
              <a:rPr b="1" dirty="0" smtClean="0"/>
              <a:t>Bally</a:t>
            </a:r>
            <a:endParaRPr b="1" dirty="0"/>
          </a:p>
        </p:txBody>
      </p:sp>
      <p:pic>
        <p:nvPicPr>
          <p:cNvPr id="2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0152" y="3664251"/>
            <a:ext cx="1349985" cy="134998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6336247" y="3650396"/>
            <a:ext cx="45719" cy="45719"/>
          </a:xfrm>
          <a:prstGeom prst="rect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1998" y="2233786"/>
            <a:ext cx="1809967" cy="82985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3" y="8637225"/>
            <a:ext cx="1086936" cy="10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5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31" name="Q"/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/>
              <a:t>800MeV</a:t>
            </a:r>
            <a:endParaRPr sz="18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"/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7" name="Q"/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/>
              <a:t>150MeV</a:t>
            </a:r>
            <a:endParaRPr sz="1800" dirty="0"/>
          </a:p>
        </p:txBody>
      </p: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8" name="Rectangle"/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 smtClean="0"/>
              <a:t>Hadronic</a:t>
            </a:r>
            <a:r>
              <a:rPr lang="fr-FR" b="1" dirty="0" smtClean="0"/>
              <a:t> </a:t>
            </a:r>
            <a:r>
              <a:rPr lang="fr-FR" b="1" dirty="0" err="1" smtClean="0"/>
              <a:t>Physics</a:t>
            </a:r>
            <a:endParaRPr lang="fr-FR" b="1" dirty="0" smtClean="0"/>
          </a:p>
          <a:p>
            <a:pPr algn="ctr"/>
            <a:r>
              <a:rPr lang="fr-FR" b="1" dirty="0" smtClean="0"/>
              <a:t>QCD</a:t>
            </a:r>
            <a:endParaRPr b="1" dirty="0"/>
          </a:p>
        </p:txBody>
      </p:sp>
      <p:sp>
        <p:nvSpPr>
          <p:cNvPr id="70" name="Q"/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 smtClean="0"/>
              <a:t>Physics</a:t>
            </a:r>
            <a:r>
              <a:rPr lang="fr-FR" b="1" dirty="0" smtClean="0"/>
              <a:t> of </a:t>
            </a:r>
            <a:r>
              <a:rPr lang="fr-FR" b="1" dirty="0" err="1" smtClean="0"/>
              <a:t>nuclei</a:t>
            </a:r>
            <a:endParaRPr lang="fr-FR" b="1" dirty="0" smtClean="0"/>
          </a:p>
          <a:p>
            <a:pPr algn="ctr"/>
            <a:r>
              <a:rPr lang="fr-FR" b="1" dirty="0" err="1" smtClean="0">
                <a:latin typeface="Symbol" panose="05050102010706020507" pitchFamily="18" charset="2"/>
              </a:rPr>
              <a:t>c</a:t>
            </a:r>
            <a:r>
              <a:rPr lang="fr-FR" b="1" dirty="0" err="1" smtClean="0"/>
              <a:t>EFT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Chiral EFT"/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 smtClean="0"/>
              <a:t>Ab </a:t>
            </a:r>
            <a:r>
              <a:rPr lang="fr-FR" b="1" dirty="0" err="1" smtClean="0"/>
              <a:t>initio</a:t>
            </a:r>
            <a:r>
              <a:rPr lang="fr-FR" b="1" dirty="0" smtClean="0"/>
              <a:t> = </a:t>
            </a:r>
            <a:r>
              <a:rPr b="1" dirty="0" smtClean="0"/>
              <a:t>Chiral EFT</a:t>
            </a:r>
            <a:r>
              <a:rPr lang="fr-FR" b="1" dirty="0" smtClean="0"/>
              <a:t> = </a:t>
            </a:r>
            <a:r>
              <a:rPr lang="fr-FR" b="1" dirty="0" err="1" smtClean="0"/>
              <a:t>low-energy</a:t>
            </a:r>
            <a:r>
              <a:rPr lang="fr-FR" b="1" dirty="0" smtClean="0"/>
              <a:t> </a:t>
            </a:r>
            <a:r>
              <a:rPr lang="fr-FR" b="1" dirty="0" err="1" smtClean="0"/>
              <a:t>realization</a:t>
            </a:r>
            <a:r>
              <a:rPr lang="fr-FR" b="1" dirty="0" smtClean="0"/>
              <a:t> of QCD</a:t>
            </a:r>
            <a:endParaRPr b="1" dirty="0"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" name="[Weinberg, van Kolck, ..]"/>
          <p:cNvSpPr txBox="1"/>
          <p:nvPr/>
        </p:nvSpPr>
        <p:spPr>
          <a:xfrm rot="16200000">
            <a:off x="-2041590" y="3944386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 smtClean="0"/>
              <a:t>Gasser, </a:t>
            </a:r>
            <a:r>
              <a:rPr lang="fr-FR" i="0" dirty="0" err="1" smtClean="0"/>
              <a:t>Leutwyler</a:t>
            </a:r>
            <a:r>
              <a:rPr lang="fr-FR" i="0" dirty="0" smtClean="0"/>
              <a:t>, </a:t>
            </a:r>
            <a:r>
              <a:rPr i="0" dirty="0" smtClean="0"/>
              <a:t>van </a:t>
            </a:r>
            <a:r>
              <a:rPr i="0" dirty="0"/>
              <a:t>Kolck, ..]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  <a:endParaRPr kumimoji="0" lang="fr-FR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  <a:endParaRPr kumimoji="0" lang="fr-FR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Shape 106"/>
          <p:cNvSpPr/>
          <p:nvPr/>
        </p:nvSpPr>
        <p:spPr>
          <a:xfrm>
            <a:off x="444499" y="238138"/>
            <a:ext cx="12398043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3109D9"/>
                </a:solidFill>
              </a:rPr>
              <a:t>The « ab </a:t>
            </a:r>
            <a:r>
              <a:rPr lang="fr-FR" sz="3600" dirty="0" err="1" smtClean="0">
                <a:solidFill>
                  <a:srgbClr val="3109D9"/>
                </a:solidFill>
              </a:rPr>
              <a:t>initio</a:t>
            </a:r>
            <a:r>
              <a:rPr lang="fr-FR" sz="3600" dirty="0" smtClean="0">
                <a:solidFill>
                  <a:srgbClr val="3109D9"/>
                </a:solidFill>
              </a:rPr>
              <a:t> » </a:t>
            </a:r>
            <a:r>
              <a:rPr lang="fr-FR" sz="3600" dirty="0" err="1" smtClean="0">
                <a:solidFill>
                  <a:srgbClr val="3109D9"/>
                </a:solidFill>
              </a:rPr>
              <a:t>theoretical</a:t>
            </a:r>
            <a:r>
              <a:rPr lang="fr-FR" sz="3600" dirty="0" smtClean="0">
                <a:solidFill>
                  <a:srgbClr val="3109D9"/>
                </a:solidFill>
              </a:rPr>
              <a:t> </a:t>
            </a:r>
            <a:r>
              <a:rPr lang="fr-FR" sz="3600" dirty="0" err="1" smtClean="0">
                <a:solidFill>
                  <a:srgbClr val="3109D9"/>
                </a:solidFill>
              </a:rPr>
              <a:t>scheme</a:t>
            </a:r>
            <a:endParaRPr sz="3600" dirty="0">
              <a:solidFill>
                <a:srgbClr val="3109D9"/>
              </a:solidFill>
            </a:endParaRP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 smtClean="0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 smtClean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 smtClean="0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 smtClean="0">
                <a:latin typeface="Symbol" panose="05050102010706020507" pitchFamily="18" charset="2"/>
              </a:rPr>
              <a:t>p</a:t>
            </a:r>
            <a:r>
              <a:rPr lang="fr-FR" sz="1600" dirty="0" smtClean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P</a:t>
            </a:r>
            <a:r>
              <a:rPr dirty="0" smtClean="0"/>
              <a:t>ion</a:t>
            </a:r>
            <a:r>
              <a:rPr lang="fr-FR" dirty="0" smtClean="0"/>
              <a:t>-</a:t>
            </a:r>
            <a:r>
              <a:rPr lang="fr-FR" dirty="0" err="1" smtClean="0"/>
              <a:t>driven</a:t>
            </a:r>
            <a:r>
              <a:rPr lang="fr-FR" dirty="0" smtClean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 smtClean="0"/>
              <a:t>∞</a:t>
            </a:r>
            <a:r>
              <a:rPr lang="fr-FR" dirty="0" smtClean="0"/>
              <a:t> # </a:t>
            </a:r>
            <a:r>
              <a:rPr lang="fr-FR" dirty="0" err="1" smtClean="0"/>
              <a:t>operators</a:t>
            </a:r>
            <a:r>
              <a:rPr lang="fr-FR" dirty="0" smtClean="0"/>
              <a:t> compatible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symmetries</a:t>
            </a:r>
            <a:r>
              <a:rPr lang="fr-FR" dirty="0" smtClean="0"/>
              <a:t> of QCD </a:t>
            </a:r>
            <a:endParaRPr dirty="0"/>
          </a:p>
        </p:txBody>
      </p:sp>
      <p:sp>
        <p:nvSpPr>
          <p:cNvPr id="84" name="High-energy via contact interactions"/>
          <p:cNvSpPr txBox="1"/>
          <p:nvPr/>
        </p:nvSpPr>
        <p:spPr>
          <a:xfrm>
            <a:off x="112866" y="7864919"/>
            <a:ext cx="7402668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/>
              <a:t>1) </a:t>
            </a:r>
            <a:r>
              <a:rPr lang="fr-FR" sz="2000" dirty="0" err="1" smtClean="0"/>
              <a:t>Organize</a:t>
            </a:r>
            <a:r>
              <a:rPr lang="fr-FR" sz="2000" dirty="0" smtClean="0"/>
              <a:t> </a:t>
            </a:r>
            <a:r>
              <a:rPr lang="fr-FR" sz="2000" dirty="0" err="1" smtClean="0"/>
              <a:t>according</a:t>
            </a:r>
            <a:r>
              <a:rPr lang="fr-FR" sz="2000" dirty="0" smtClean="0"/>
              <a:t> to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 importance = Power </a:t>
            </a:r>
            <a:r>
              <a:rPr lang="fr-FR" sz="2000" dirty="0" err="1"/>
              <a:t>C</a:t>
            </a:r>
            <a:r>
              <a:rPr lang="fr-FR" sz="2000" dirty="0" err="1" smtClean="0"/>
              <a:t>ounting</a:t>
            </a:r>
            <a:endParaRPr sz="2000" dirty="0"/>
          </a:p>
        </p:txBody>
      </p:sp>
      <p:sp>
        <p:nvSpPr>
          <p:cNvPr id="85" name="High-energy via contact interactions"/>
          <p:cNvSpPr txBox="1"/>
          <p:nvPr/>
        </p:nvSpPr>
        <p:spPr>
          <a:xfrm>
            <a:off x="110589" y="8437624"/>
            <a:ext cx="6876883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2</a:t>
            </a:r>
            <a:r>
              <a:rPr lang="fr-FR" sz="2000" dirty="0" smtClean="0"/>
              <a:t>) </a:t>
            </a:r>
            <a:r>
              <a:rPr lang="fr-FR" sz="2000" dirty="0" err="1" smtClean="0"/>
              <a:t>Truncate</a:t>
            </a:r>
            <a:r>
              <a:rPr lang="fr-FR" sz="2000" dirty="0" smtClean="0"/>
              <a:t> at </a:t>
            </a:r>
            <a:r>
              <a:rPr lang="fr-FR" sz="2000" dirty="0" err="1" smtClean="0"/>
              <a:t>working</a:t>
            </a:r>
            <a:r>
              <a:rPr lang="fr-FR" sz="2000" dirty="0" smtClean="0"/>
              <a:t> </a:t>
            </a:r>
            <a:r>
              <a:rPr lang="fr-FR" sz="2000" dirty="0" err="1" smtClean="0"/>
              <a:t>order</a:t>
            </a:r>
            <a:r>
              <a:rPr lang="fr-FR" sz="2000" dirty="0" smtClean="0"/>
              <a:t> k 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(1)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6" name="High-energy via contact interactions"/>
          <p:cNvSpPr txBox="1"/>
          <p:nvPr/>
        </p:nvSpPr>
        <p:spPr>
          <a:xfrm>
            <a:off x="119257" y="9036885"/>
            <a:ext cx="6955430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/>
              <a:t>3) </a:t>
            </a:r>
            <a:r>
              <a:rPr lang="fr-FR" sz="2000" dirty="0" err="1" smtClean="0"/>
              <a:t>Adjust</a:t>
            </a:r>
            <a:r>
              <a:rPr lang="fr-FR" sz="2000" dirty="0" smtClean="0"/>
              <a:t> </a:t>
            </a:r>
            <a:r>
              <a:rPr lang="fr-FR" sz="2000" dirty="0" err="1" smtClean="0"/>
              <a:t>Low</a:t>
            </a:r>
            <a:r>
              <a:rPr lang="fr-FR" sz="2000" dirty="0" smtClean="0"/>
              <a:t>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</a:t>
            </a:r>
            <a:r>
              <a:rPr lang="fr-FR" sz="2000" dirty="0" err="1" smtClean="0"/>
              <a:t>Couplings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Statistical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(2)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" name="Shape 1505"/>
          <p:cNvSpPr/>
          <p:nvPr/>
        </p:nvSpPr>
        <p:spPr>
          <a:xfrm>
            <a:off x="8717187" y="7454550"/>
            <a:ext cx="32885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2" indent="0" algn="l"/>
            <a:r>
              <a:rPr lang="en-US" sz="2000" b="1" dirty="0" smtClean="0">
                <a:solidFill>
                  <a:srgbClr val="FF0000"/>
                </a:solidFill>
              </a:rPr>
              <a:t>See U. van </a:t>
            </a:r>
            <a:r>
              <a:rPr lang="en-US" sz="2000" b="1" dirty="0" err="1" smtClean="0">
                <a:solidFill>
                  <a:srgbClr val="FF0000"/>
                </a:solidFill>
              </a:rPr>
              <a:t>Kolck’s</a:t>
            </a:r>
            <a:r>
              <a:rPr lang="en-US" sz="2000" b="1" dirty="0" smtClean="0">
                <a:solidFill>
                  <a:srgbClr val="FF0000"/>
                </a:solidFill>
              </a:rPr>
              <a:t> lecture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6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9" grpId="0" animBg="1"/>
      <p:bldP spid="70" grpId="0" animBg="1"/>
      <p:bldP spid="71" grpId="0" animBg="1"/>
      <p:bldP spid="75" grpId="0" animBg="1"/>
      <p:bldP spid="27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9" grpId="0" animBg="1"/>
      <p:bldP spid="62" grpId="0"/>
      <p:bldP spid="63" grpId="0"/>
      <p:bldP spid="72" grpId="0" animBg="1"/>
      <p:bldP spid="73" grpId="0" animBg="1"/>
      <p:bldP spid="12" grpId="0" animBg="1"/>
      <p:bldP spid="74" grpId="0" animBg="1"/>
      <p:bldP spid="77" grpId="0" animBg="1"/>
      <p:bldP spid="80" grpId="0" animBg="1"/>
      <p:bldP spid="81" grpId="0" animBg="1"/>
      <p:bldP spid="34" grpId="0" animBg="1"/>
      <p:bldP spid="82" grpId="0" animBg="1"/>
      <p:bldP spid="84" grpId="0" animBg="1"/>
      <p:bldP spid="85" grpId="0" animBg="1"/>
      <p:bldP spid="86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6935658" y="8084757"/>
            <a:ext cx="5362360" cy="1456809"/>
          </a:xfrm>
          <a:prstGeom prst="wedgeRoundRectCallout">
            <a:avLst>
              <a:gd name="adj1" fmla="val -49486"/>
              <a:gd name="adj2" fmla="val 22297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2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85" name="Chiral effective field theory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FF000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C</a:t>
            </a:r>
            <a:r>
              <a:rPr dirty="0" err="1" smtClean="0">
                <a:solidFill>
                  <a:srgbClr val="0033CC"/>
                </a:solidFill>
              </a:rPr>
              <a:t>hiral</a:t>
            </a:r>
            <a:r>
              <a:rPr dirty="0" smtClean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effective field </a:t>
            </a:r>
            <a:r>
              <a:rPr dirty="0" smtClean="0">
                <a:solidFill>
                  <a:srgbClr val="0033CC"/>
                </a:solidFill>
              </a:rPr>
              <a:t>theory</a:t>
            </a:r>
            <a:r>
              <a:rPr lang="fr-FR" dirty="0" smtClean="0">
                <a:solidFill>
                  <a:srgbClr val="0033CC"/>
                </a:solidFill>
              </a:rPr>
              <a:t> = interactions expansion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1478998"/>
            <a:ext cx="6007445" cy="8062568"/>
          </a:xfrm>
          <a:prstGeom prst="rect">
            <a:avLst/>
          </a:prstGeom>
        </p:spPr>
      </p:pic>
      <p:sp>
        <p:nvSpPr>
          <p:cNvPr id="25" name="⦿  Is the chiral expansion converging quickly enough?"/>
          <p:cNvSpPr txBox="1"/>
          <p:nvPr/>
        </p:nvSpPr>
        <p:spPr>
          <a:xfrm>
            <a:off x="7158964" y="8084757"/>
            <a:ext cx="245981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>
                <a:solidFill>
                  <a:schemeClr val="tx1"/>
                </a:solidFill>
              </a:rPr>
              <a:t>Major challenges</a:t>
            </a:r>
          </a:p>
        </p:txBody>
      </p:sp>
      <p:sp>
        <p:nvSpPr>
          <p:cNvPr id="26" name="⦿  Is the chiral expansion converging quickly enough?"/>
          <p:cNvSpPr txBox="1"/>
          <p:nvPr/>
        </p:nvSpPr>
        <p:spPr>
          <a:xfrm>
            <a:off x="7018625" y="8084757"/>
            <a:ext cx="5279393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indent="-457200">
              <a:buAutoNum type="arabicParenR"/>
            </a:pPr>
            <a:endParaRPr lang="fr-FR" dirty="0" smtClean="0"/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dirty="0" smtClean="0"/>
              <a:t>Can k-body, k&gt;3,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omitted</a:t>
            </a:r>
            <a:r>
              <a:rPr lang="fr-FR" dirty="0" smtClean="0"/>
              <a:t> in A&gt;&gt;3?</a:t>
            </a:r>
            <a:endParaRPr lang="fr-FR" dirty="0">
              <a:latin typeface="Symbol" panose="05050102010706020507" pitchFamily="18" charset="2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dirty="0" smtClean="0"/>
              <a:t>N</a:t>
            </a:r>
            <a:r>
              <a:rPr lang="fr-FR" baseline="30000" dirty="0" smtClean="0"/>
              <a:t>3/4</a:t>
            </a:r>
            <a:r>
              <a:rPr lang="fr-FR" dirty="0" smtClean="0"/>
              <a:t>LO 2N for high </a:t>
            </a:r>
            <a:r>
              <a:rPr lang="fr-FR" dirty="0" err="1" smtClean="0"/>
              <a:t>precision</a:t>
            </a:r>
            <a:r>
              <a:rPr lang="fr-FR" dirty="0" smtClean="0"/>
              <a:t>; 3N? 4N?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dirty="0" smtClean="0"/>
              <a:t>More profound issues…</a:t>
            </a:r>
            <a:endParaRPr lang="fr-FR" dirty="0" smtClean="0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2557670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Connecteur droit 39"/>
          <p:cNvCxnSpPr/>
          <p:nvPr/>
        </p:nvCxnSpPr>
        <p:spPr>
          <a:xfrm>
            <a:off x="-1" y="3942522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cteur droit 40"/>
          <p:cNvCxnSpPr/>
          <p:nvPr/>
        </p:nvCxnSpPr>
        <p:spPr>
          <a:xfrm>
            <a:off x="0" y="5327926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cteur droit 41"/>
          <p:cNvCxnSpPr/>
          <p:nvPr/>
        </p:nvCxnSpPr>
        <p:spPr>
          <a:xfrm>
            <a:off x="-2" y="6712778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651" y="1824684"/>
            <a:ext cx="2181340" cy="4792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398" y="2933845"/>
            <a:ext cx="2511846" cy="5728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268" y="4304218"/>
            <a:ext cx="3988106" cy="6004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08" y="5702133"/>
            <a:ext cx="5133860" cy="6059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268" y="7144333"/>
            <a:ext cx="4671152" cy="616945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9658321" y="6505048"/>
            <a:ext cx="0" cy="435896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14"/>
          <p:cNvSpPr/>
          <p:nvPr/>
        </p:nvSpPr>
        <p:spPr>
          <a:xfrm>
            <a:off x="7566991" y="7144333"/>
            <a:ext cx="4768429" cy="616945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2853330" y="7232375"/>
            <a:ext cx="0" cy="435896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287347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 animBg="1"/>
      <p:bldP spid="2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Flèche droite 2"/>
          <p:cNvSpPr/>
          <p:nvPr/>
        </p:nvSpPr>
        <p:spPr>
          <a:xfrm>
            <a:off x="83119" y="2923385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uban vers le haut 3"/>
          <p:cNvSpPr/>
          <p:nvPr/>
        </p:nvSpPr>
        <p:spPr>
          <a:xfrm>
            <a:off x="193950" y="339447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1884205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uban vers le haut 10"/>
          <p:cNvSpPr/>
          <p:nvPr/>
        </p:nvSpPr>
        <p:spPr>
          <a:xfrm>
            <a:off x="3574460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uban vers le haut 11"/>
          <p:cNvSpPr/>
          <p:nvPr/>
        </p:nvSpPr>
        <p:spPr>
          <a:xfrm>
            <a:off x="5264715" y="339447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uban vers le haut 15"/>
          <p:cNvSpPr/>
          <p:nvPr/>
        </p:nvSpPr>
        <p:spPr>
          <a:xfrm>
            <a:off x="6954970" y="3394474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uban vers le haut 16"/>
          <p:cNvSpPr/>
          <p:nvPr/>
        </p:nvSpPr>
        <p:spPr>
          <a:xfrm>
            <a:off x="8645225" y="3394473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uban vers le haut 17"/>
          <p:cNvSpPr/>
          <p:nvPr/>
        </p:nvSpPr>
        <p:spPr>
          <a:xfrm>
            <a:off x="10280062" y="3402241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uban vers le haut 18"/>
          <p:cNvSpPr/>
          <p:nvPr/>
        </p:nvSpPr>
        <p:spPr>
          <a:xfrm>
            <a:off x="11914898" y="338823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-535112" y="4094310"/>
            <a:ext cx="1033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Yukawa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Parchemin vertical 19"/>
          <p:cNvSpPr/>
          <p:nvPr/>
        </p:nvSpPr>
        <p:spPr>
          <a:xfrm>
            <a:off x="2624318" y="4094310"/>
            <a:ext cx="1033272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model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Parchemin vertical 20"/>
          <p:cNvSpPr/>
          <p:nvPr/>
        </p:nvSpPr>
        <p:spPr>
          <a:xfrm>
            <a:off x="6573969" y="2340692"/>
            <a:ext cx="1794169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OBE-</a:t>
            </a:r>
            <a:r>
              <a:rPr lang="fr-FR" sz="1600" b="1" dirty="0" err="1" smtClean="0">
                <a:solidFill>
                  <a:srgbClr val="000000"/>
                </a:solidFill>
              </a:rPr>
              <a:t>inspired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Parchemin vertical 21"/>
          <p:cNvSpPr/>
          <p:nvPr/>
        </p:nvSpPr>
        <p:spPr>
          <a:xfrm>
            <a:off x="6643244" y="4092096"/>
            <a:ext cx="1752605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Chiral EFT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(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 Light"/>
              </a:rPr>
              <a:t>c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EFT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)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3" name="Parchemin vertical 22"/>
          <p:cNvSpPr/>
          <p:nvPr/>
        </p:nvSpPr>
        <p:spPr>
          <a:xfrm>
            <a:off x="8309771" y="1750281"/>
            <a:ext cx="1866919" cy="132937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sym typeface="Helvetica Neue Light"/>
              </a:rPr>
              <a:t>SRG transfo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Helvetica Neue Light"/>
            </a:endParaRPr>
          </a:p>
        </p:txBody>
      </p:sp>
      <p:sp>
        <p:nvSpPr>
          <p:cNvPr id="24" name="Parchemin vertical 23"/>
          <p:cNvSpPr/>
          <p:nvPr/>
        </p:nvSpPr>
        <p:spPr>
          <a:xfrm>
            <a:off x="10054912" y="2601367"/>
            <a:ext cx="2280864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era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5" name="Parchemin vertical 24"/>
          <p:cNvSpPr/>
          <p:nvPr/>
        </p:nvSpPr>
        <p:spPr>
          <a:xfrm>
            <a:off x="10406737" y="4084911"/>
            <a:ext cx="1854854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Novel</a:t>
            </a: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Power </a:t>
            </a:r>
            <a:r>
              <a:rPr lang="fr-FR" sz="1600" b="1" dirty="0" err="1" smtClean="0">
                <a:solidFill>
                  <a:srgbClr val="000000"/>
                </a:solidFill>
              </a:rPr>
              <a:t>counting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6" name="Parchemin vertical 25"/>
          <p:cNvSpPr/>
          <p:nvPr/>
        </p:nvSpPr>
        <p:spPr>
          <a:xfrm>
            <a:off x="8543631" y="4091069"/>
            <a:ext cx="1310944" cy="429644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less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EFT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44" name="Parchemin vertical 43"/>
          <p:cNvSpPr/>
          <p:nvPr/>
        </p:nvSpPr>
        <p:spPr>
          <a:xfrm>
            <a:off x="1870341" y="2636542"/>
            <a:ext cx="2198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Phenomenological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Parchemin vertical 44"/>
          <p:cNvSpPr/>
          <p:nvPr/>
        </p:nvSpPr>
        <p:spPr>
          <a:xfrm>
            <a:off x="4170213" y="2625955"/>
            <a:ext cx="886682" cy="42833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</p:txBody>
      </p:sp>
      <p:sp>
        <p:nvSpPr>
          <p:cNvPr id="46" name="Parchemin vertical 45"/>
          <p:cNvSpPr/>
          <p:nvPr/>
        </p:nvSpPr>
        <p:spPr>
          <a:xfrm>
            <a:off x="12323601" y="2599885"/>
            <a:ext cx="584214" cy="42669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?</a:t>
            </a:r>
          </a:p>
        </p:txBody>
      </p:sp>
      <p:sp>
        <p:nvSpPr>
          <p:cNvPr id="6" name="Ruban courbé vers le bas 5"/>
          <p:cNvSpPr/>
          <p:nvPr/>
        </p:nvSpPr>
        <p:spPr>
          <a:xfrm>
            <a:off x="1131140" y="1266024"/>
            <a:ext cx="4062838" cy="715209"/>
          </a:xfrm>
          <a:prstGeom prst="ellipseRibbon">
            <a:avLst>
              <a:gd name="adj1" fmla="val 25000"/>
              <a:gd name="adj2" fmla="val 66368"/>
              <a:gd name="adj3" fmla="val 12500"/>
            </a:avLst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1720689" y="1370590"/>
            <a:ext cx="28208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Hamiltonian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Oversimplified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068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31" name="Q"/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/>
              <a:t>800MeV</a:t>
            </a:r>
            <a:endParaRPr sz="18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"/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7" name="Q"/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/>
              <a:t>150MeV</a:t>
            </a:r>
            <a:endParaRPr sz="1800" dirty="0"/>
          </a:p>
        </p:txBody>
      </p: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8" name="Rectangle"/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 smtClean="0"/>
              <a:t>Hadronic</a:t>
            </a:r>
            <a:r>
              <a:rPr lang="fr-FR" b="1" dirty="0" smtClean="0"/>
              <a:t> </a:t>
            </a:r>
            <a:r>
              <a:rPr lang="fr-FR" b="1" dirty="0" err="1" smtClean="0"/>
              <a:t>Physics</a:t>
            </a:r>
            <a:endParaRPr lang="fr-FR" b="1" dirty="0" smtClean="0"/>
          </a:p>
          <a:p>
            <a:pPr algn="ctr"/>
            <a:r>
              <a:rPr lang="fr-FR" b="1" dirty="0" smtClean="0"/>
              <a:t>QCD</a:t>
            </a:r>
            <a:endParaRPr b="1" dirty="0"/>
          </a:p>
        </p:txBody>
      </p:sp>
      <p:sp>
        <p:nvSpPr>
          <p:cNvPr id="70" name="Q"/>
          <p:cNvSpPr txBox="1"/>
          <p:nvPr/>
        </p:nvSpPr>
        <p:spPr>
          <a:xfrm rot="16200000">
            <a:off x="7037354" y="4441594"/>
            <a:ext cx="2232983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 smtClean="0"/>
              <a:t>Physics</a:t>
            </a:r>
            <a:r>
              <a:rPr lang="fr-FR" b="1" dirty="0" smtClean="0"/>
              <a:t> of </a:t>
            </a:r>
            <a:r>
              <a:rPr lang="fr-FR" b="1" dirty="0" err="1" smtClean="0"/>
              <a:t>nucleic</a:t>
            </a:r>
            <a:endParaRPr lang="fr-FR" b="1" dirty="0" smtClean="0"/>
          </a:p>
          <a:p>
            <a:pPr algn="ctr"/>
            <a:r>
              <a:rPr lang="fr-FR" b="1" dirty="0" err="1" smtClean="0">
                <a:latin typeface="Symbol" panose="05050102010706020507" pitchFamily="18" charset="2"/>
              </a:rPr>
              <a:t>c</a:t>
            </a:r>
            <a:r>
              <a:rPr lang="fr-FR" b="1" dirty="0" err="1" smtClean="0"/>
              <a:t>EFT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Chiral EFT"/>
          <p:cNvSpPr txBox="1"/>
          <p:nvPr/>
        </p:nvSpPr>
        <p:spPr>
          <a:xfrm>
            <a:off x="671447" y="1661856"/>
            <a:ext cx="585737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b="1" dirty="0" smtClean="0"/>
              <a:t>Chiral EFT</a:t>
            </a:r>
            <a:r>
              <a:rPr lang="fr-FR" b="1" dirty="0" smtClean="0"/>
              <a:t> = </a:t>
            </a:r>
            <a:r>
              <a:rPr lang="fr-FR" b="1" dirty="0" err="1" smtClean="0"/>
              <a:t>low-energy</a:t>
            </a:r>
            <a:r>
              <a:rPr lang="fr-FR" b="1" dirty="0" smtClean="0"/>
              <a:t> </a:t>
            </a:r>
            <a:r>
              <a:rPr lang="fr-FR" b="1" dirty="0" err="1" smtClean="0"/>
              <a:t>realization</a:t>
            </a:r>
            <a:r>
              <a:rPr lang="fr-FR" b="1" dirty="0" smtClean="0"/>
              <a:t> of QCD</a:t>
            </a:r>
            <a:endParaRPr b="1" dirty="0"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139" y="6685756"/>
            <a:ext cx="3481961" cy="588501"/>
          </a:xfrm>
          <a:prstGeom prst="rect">
            <a:avLst/>
          </a:prstGeom>
        </p:spPr>
      </p:pic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" name="[Weinberg, van Kolck, ..]"/>
          <p:cNvSpPr txBox="1"/>
          <p:nvPr/>
        </p:nvSpPr>
        <p:spPr>
          <a:xfrm rot="16200000">
            <a:off x="-2041590" y="3944386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 smtClean="0"/>
              <a:t>Gasser, </a:t>
            </a:r>
            <a:r>
              <a:rPr lang="fr-FR" i="0" dirty="0" err="1" smtClean="0"/>
              <a:t>Leutwyler</a:t>
            </a:r>
            <a:r>
              <a:rPr lang="fr-FR" i="0" dirty="0" smtClean="0"/>
              <a:t>, </a:t>
            </a:r>
            <a:r>
              <a:rPr i="0" dirty="0" smtClean="0"/>
              <a:t>van </a:t>
            </a:r>
            <a:r>
              <a:rPr i="0" dirty="0"/>
              <a:t>Kolck, ..]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  <a:endParaRPr kumimoji="0" lang="fr-FR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  <a:endParaRPr kumimoji="0" lang="fr-FR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Shape 106"/>
          <p:cNvSpPr/>
          <p:nvPr/>
        </p:nvSpPr>
        <p:spPr>
          <a:xfrm>
            <a:off x="444499" y="238138"/>
            <a:ext cx="12398043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3109D9"/>
                </a:solidFill>
              </a:rPr>
              <a:t>The « ab </a:t>
            </a:r>
            <a:r>
              <a:rPr lang="fr-FR" sz="3600" dirty="0" err="1" smtClean="0">
                <a:solidFill>
                  <a:srgbClr val="3109D9"/>
                </a:solidFill>
              </a:rPr>
              <a:t>initio</a:t>
            </a:r>
            <a:r>
              <a:rPr lang="fr-FR" sz="3600" dirty="0" smtClean="0">
                <a:solidFill>
                  <a:srgbClr val="3109D9"/>
                </a:solidFill>
              </a:rPr>
              <a:t> » </a:t>
            </a:r>
            <a:r>
              <a:rPr lang="fr-FR" sz="3600" dirty="0" err="1" smtClean="0">
                <a:solidFill>
                  <a:srgbClr val="3109D9"/>
                </a:solidFill>
              </a:rPr>
              <a:t>theoretical</a:t>
            </a:r>
            <a:r>
              <a:rPr lang="fr-FR" sz="3600" dirty="0" smtClean="0">
                <a:solidFill>
                  <a:srgbClr val="3109D9"/>
                </a:solidFill>
              </a:rPr>
              <a:t> </a:t>
            </a:r>
            <a:r>
              <a:rPr lang="fr-FR" sz="3600" dirty="0" err="1" smtClean="0">
                <a:solidFill>
                  <a:srgbClr val="3109D9"/>
                </a:solidFill>
              </a:rPr>
              <a:t>scheme</a:t>
            </a:r>
            <a:endParaRPr sz="3600" dirty="0">
              <a:solidFill>
                <a:srgbClr val="3109D9"/>
              </a:solidFill>
            </a:endParaRP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 smtClean="0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 smtClean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 smtClean="0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 smtClean="0">
                <a:latin typeface="Symbol" panose="05050102010706020507" pitchFamily="18" charset="2"/>
              </a:rPr>
              <a:t>p</a:t>
            </a:r>
            <a:r>
              <a:rPr lang="fr-FR" sz="1600" dirty="0" smtClean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P</a:t>
            </a:r>
            <a:r>
              <a:rPr dirty="0" smtClean="0"/>
              <a:t>ion</a:t>
            </a:r>
            <a:r>
              <a:rPr lang="fr-FR" dirty="0" smtClean="0"/>
              <a:t>-</a:t>
            </a:r>
            <a:r>
              <a:rPr lang="fr-FR" dirty="0" err="1" smtClean="0"/>
              <a:t>driven</a:t>
            </a:r>
            <a:r>
              <a:rPr lang="fr-FR" dirty="0" smtClean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 smtClean="0"/>
              <a:t>∞</a:t>
            </a:r>
            <a:r>
              <a:rPr lang="fr-FR" dirty="0" smtClean="0"/>
              <a:t> # </a:t>
            </a:r>
            <a:r>
              <a:rPr lang="fr-FR" dirty="0" err="1" smtClean="0"/>
              <a:t>operators</a:t>
            </a:r>
            <a:r>
              <a:rPr lang="fr-FR" dirty="0" smtClean="0"/>
              <a:t> compatible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symmetries</a:t>
            </a:r>
            <a:r>
              <a:rPr lang="fr-FR" dirty="0" smtClean="0"/>
              <a:t> of QCD </a:t>
            </a:r>
            <a:endParaRPr dirty="0"/>
          </a:p>
        </p:txBody>
      </p:sp>
      <p:sp>
        <p:nvSpPr>
          <p:cNvPr id="84" name="High-energy via contact interactions"/>
          <p:cNvSpPr txBox="1"/>
          <p:nvPr/>
        </p:nvSpPr>
        <p:spPr>
          <a:xfrm>
            <a:off x="112866" y="7864919"/>
            <a:ext cx="7402668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/>
              <a:t>1) </a:t>
            </a:r>
            <a:r>
              <a:rPr lang="fr-FR" sz="2000" dirty="0" err="1" smtClean="0"/>
              <a:t>Organize</a:t>
            </a:r>
            <a:r>
              <a:rPr lang="fr-FR" sz="2000" dirty="0" smtClean="0"/>
              <a:t> </a:t>
            </a:r>
            <a:r>
              <a:rPr lang="fr-FR" sz="2000" dirty="0" err="1" smtClean="0"/>
              <a:t>according</a:t>
            </a:r>
            <a:r>
              <a:rPr lang="fr-FR" sz="2000" dirty="0" smtClean="0"/>
              <a:t> to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 importance = Power </a:t>
            </a:r>
            <a:r>
              <a:rPr lang="fr-FR" sz="2000" dirty="0" err="1"/>
              <a:t>C</a:t>
            </a:r>
            <a:r>
              <a:rPr lang="fr-FR" sz="2000" dirty="0" err="1" smtClean="0"/>
              <a:t>ounting</a:t>
            </a:r>
            <a:endParaRPr sz="2000" dirty="0"/>
          </a:p>
        </p:txBody>
      </p:sp>
      <p:sp>
        <p:nvSpPr>
          <p:cNvPr id="85" name="High-energy via contact interactions"/>
          <p:cNvSpPr txBox="1"/>
          <p:nvPr/>
        </p:nvSpPr>
        <p:spPr>
          <a:xfrm>
            <a:off x="110589" y="8437624"/>
            <a:ext cx="6876883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2</a:t>
            </a:r>
            <a:r>
              <a:rPr lang="fr-FR" sz="2000" dirty="0" smtClean="0"/>
              <a:t>) </a:t>
            </a:r>
            <a:r>
              <a:rPr lang="fr-FR" sz="2000" dirty="0" err="1" smtClean="0"/>
              <a:t>Truncate</a:t>
            </a:r>
            <a:r>
              <a:rPr lang="fr-FR" sz="2000" dirty="0" smtClean="0"/>
              <a:t> at </a:t>
            </a:r>
            <a:r>
              <a:rPr lang="fr-FR" sz="2000" dirty="0" err="1" smtClean="0"/>
              <a:t>working</a:t>
            </a:r>
            <a:r>
              <a:rPr lang="fr-FR" sz="2000" dirty="0" smtClean="0"/>
              <a:t> </a:t>
            </a:r>
            <a:r>
              <a:rPr lang="fr-FR" sz="2000" dirty="0" err="1" smtClean="0"/>
              <a:t>order</a:t>
            </a:r>
            <a:r>
              <a:rPr lang="fr-FR" sz="2000" dirty="0" smtClean="0"/>
              <a:t> k 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(1)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6" name="High-energy via contact interactions"/>
          <p:cNvSpPr txBox="1"/>
          <p:nvPr/>
        </p:nvSpPr>
        <p:spPr>
          <a:xfrm>
            <a:off x="119257" y="9036885"/>
            <a:ext cx="6955430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/>
              <a:t>3) </a:t>
            </a:r>
            <a:r>
              <a:rPr lang="fr-FR" sz="2000" dirty="0" err="1" smtClean="0"/>
              <a:t>Adjust</a:t>
            </a:r>
            <a:r>
              <a:rPr lang="fr-FR" sz="2000" dirty="0" smtClean="0"/>
              <a:t> </a:t>
            </a:r>
            <a:r>
              <a:rPr lang="fr-FR" sz="2000" dirty="0" err="1" smtClean="0"/>
              <a:t>Low</a:t>
            </a:r>
            <a:r>
              <a:rPr lang="fr-FR" sz="2000" dirty="0" smtClean="0"/>
              <a:t>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</a:t>
            </a:r>
            <a:r>
              <a:rPr lang="fr-FR" sz="2000" dirty="0" err="1" smtClean="0"/>
              <a:t>Couplings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Statistical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(2)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7557879" y="8386925"/>
            <a:ext cx="5229185" cy="1172981"/>
          </a:xfrm>
          <a:prstGeom prst="wedgeRoundRectCallout">
            <a:avLst>
              <a:gd name="adj1" fmla="val -49486"/>
              <a:gd name="adj2" fmla="val 22297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4" name="High-energy via contact interactions"/>
          <p:cNvSpPr txBox="1"/>
          <p:nvPr/>
        </p:nvSpPr>
        <p:spPr>
          <a:xfrm>
            <a:off x="7810160" y="6105818"/>
            <a:ext cx="4791376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/>
              <a:t>4) </a:t>
            </a:r>
            <a:r>
              <a:rPr lang="en-US" sz="2000" b="1" dirty="0">
                <a:solidFill>
                  <a:schemeClr val="tx1"/>
                </a:solidFill>
              </a:rPr>
              <a:t>Solve </a:t>
            </a:r>
            <a:r>
              <a:rPr lang="en-US" sz="2000" b="1" dirty="0" smtClean="0">
                <a:solidFill>
                  <a:schemeClr val="tx1"/>
                </a:solidFill>
              </a:rPr>
              <a:t>A-body </a:t>
            </a:r>
            <a:r>
              <a:rPr lang="en-US" sz="2000" b="1" dirty="0">
                <a:solidFill>
                  <a:schemeClr val="tx1"/>
                </a:solidFill>
              </a:rPr>
              <a:t>Schrödinger </a:t>
            </a:r>
            <a:r>
              <a:rPr lang="en-US" sz="2000" b="1" dirty="0" smtClean="0">
                <a:solidFill>
                  <a:schemeClr val="tx1"/>
                </a:solidFill>
              </a:rPr>
              <a:t>Equation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6" name="Shape 1505"/>
          <p:cNvSpPr/>
          <p:nvPr/>
        </p:nvSpPr>
        <p:spPr>
          <a:xfrm>
            <a:off x="7602186" y="8408840"/>
            <a:ext cx="512803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200" dirty="0" err="1" smtClean="0">
                <a:solidFill>
                  <a:schemeClr val="tx1"/>
                </a:solidFill>
              </a:rPr>
              <a:t>What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accuracy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can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reached</a:t>
            </a:r>
            <a:r>
              <a:rPr lang="fr-FR" sz="2200" dirty="0" smtClean="0">
                <a:solidFill>
                  <a:schemeClr val="tx1"/>
                </a:solidFill>
              </a:rPr>
              <a:t>?</a:t>
            </a:r>
          </a:p>
          <a:p>
            <a:pPr lvl="0">
              <a:defRPr sz="1800"/>
            </a:pPr>
            <a:r>
              <a:rPr lang="fr-FR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200" b="1" dirty="0" smtClean="0">
                <a:solidFill>
                  <a:schemeClr val="tx1"/>
                </a:solidFill>
              </a:rPr>
              <a:t>How </a:t>
            </a:r>
            <a:r>
              <a:rPr lang="fr-FR" sz="2200" b="1" dirty="0" err="1" smtClean="0">
                <a:solidFill>
                  <a:schemeClr val="tx1"/>
                </a:solidFill>
              </a:rPr>
              <a:t>does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this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evolve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with</a:t>
            </a:r>
            <a:r>
              <a:rPr lang="fr-FR" sz="2200" b="1" dirty="0" smtClean="0">
                <a:solidFill>
                  <a:schemeClr val="tx1"/>
                </a:solidFill>
              </a:rPr>
              <a:t> A=N+Z?</a:t>
            </a:r>
          </a:p>
          <a:p>
            <a:pPr lvl="0">
              <a:defRPr sz="1800"/>
            </a:pPr>
            <a:r>
              <a:rPr lang="fr-FR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200" b="1" dirty="0" smtClean="0">
                <a:solidFill>
                  <a:schemeClr val="tx1"/>
                </a:solidFill>
              </a:rPr>
              <a:t>All types of </a:t>
            </a:r>
            <a:r>
              <a:rPr lang="fr-FR" sz="2200" b="1" dirty="0" err="1" smtClean="0">
                <a:solidFill>
                  <a:schemeClr val="tx1"/>
                </a:solidFill>
              </a:rPr>
              <a:t>nuclei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equivalent</a:t>
            </a:r>
            <a:r>
              <a:rPr lang="fr-FR" sz="2200" b="1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8" name="Shape 1505"/>
          <p:cNvSpPr/>
          <p:nvPr/>
        </p:nvSpPr>
        <p:spPr>
          <a:xfrm>
            <a:off x="8100147" y="7418312"/>
            <a:ext cx="421140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2" indent="0" algn="l"/>
            <a:r>
              <a:rPr lang="en-US" sz="2000" dirty="0" smtClean="0">
                <a:solidFill>
                  <a:schemeClr val="tx1"/>
                </a:solidFill>
              </a:rPr>
              <a:t>Quickly </a:t>
            </a:r>
            <a:r>
              <a:rPr lang="en-US" sz="2000" dirty="0">
                <a:solidFill>
                  <a:schemeClr val="tx1"/>
                </a:solidFill>
              </a:rPr>
              <a:t>impossible to do exactly</a:t>
            </a:r>
          </a:p>
          <a:p>
            <a:pPr lvl="2" indent="0" algn="l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b="1" dirty="0" smtClean="0">
                <a:solidFill>
                  <a:srgbClr val="FF0000"/>
                </a:solidFill>
              </a:rPr>
              <a:t>Systematic error (3)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98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rgbClr val="0033CC"/>
                </a:solidFill>
              </a:rPr>
              <a:t>○ </a:t>
            </a:r>
            <a:r>
              <a:rPr lang="fr-FR" sz="2200" dirty="0" smtClean="0">
                <a:solidFill>
                  <a:srgbClr val="0033CC"/>
                </a:solidFill>
              </a:rPr>
              <a:t>The </a:t>
            </a:r>
            <a:r>
              <a:rPr lang="fr-FR" sz="2200" dirty="0" err="1" smtClean="0">
                <a:solidFill>
                  <a:srgbClr val="0033CC"/>
                </a:solidFill>
              </a:rPr>
              <a:t>leading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technical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problem</a:t>
            </a:r>
            <a:r>
              <a:rPr lang="fr-FR" sz="2200" dirty="0" smtClean="0">
                <a:solidFill>
                  <a:srgbClr val="0033CC"/>
                </a:solidFill>
              </a:rPr>
              <a:t>: </a:t>
            </a:r>
            <a:r>
              <a:rPr lang="fr-FR" sz="2200" dirty="0" err="1" smtClean="0">
                <a:solidFill>
                  <a:srgbClr val="0033CC"/>
                </a:solidFill>
              </a:rPr>
              <a:t>beating</a:t>
            </a:r>
            <a:r>
              <a:rPr lang="fr-FR" sz="2200" dirty="0" smtClean="0">
                <a:solidFill>
                  <a:srgbClr val="0033CC"/>
                </a:solidFill>
              </a:rPr>
              <a:t> the « </a:t>
            </a:r>
            <a:r>
              <a:rPr lang="fr-FR" sz="2200" dirty="0" err="1" smtClean="0">
                <a:solidFill>
                  <a:srgbClr val="0033CC"/>
                </a:solidFill>
              </a:rPr>
              <a:t>curse</a:t>
            </a:r>
            <a:r>
              <a:rPr lang="fr-FR" sz="2200" dirty="0" smtClean="0">
                <a:solidFill>
                  <a:srgbClr val="0033CC"/>
                </a:solidFill>
              </a:rPr>
              <a:t> of </a:t>
            </a:r>
            <a:r>
              <a:rPr lang="fr-FR" sz="2200" dirty="0" err="1" smtClean="0">
                <a:solidFill>
                  <a:srgbClr val="0033CC"/>
                </a:solidFill>
              </a:rPr>
              <a:t>dimensionality</a:t>
            </a:r>
            <a:r>
              <a:rPr lang="fr-FR" sz="2200" dirty="0" smtClean="0">
                <a:solidFill>
                  <a:srgbClr val="0033CC"/>
                </a:solidFill>
              </a:rPr>
              <a:t> »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14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037" y="4427273"/>
            <a:ext cx="7522971" cy="167295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" y="4685016"/>
            <a:ext cx="4527789" cy="10915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47" y="3617093"/>
            <a:ext cx="5001658" cy="6059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111" y="3701030"/>
            <a:ext cx="2005070" cy="413133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Nuclear</a:t>
            </a:r>
            <a:r>
              <a:rPr lang="fr-FR" dirty="0" smtClean="0"/>
              <a:t> A-body quantum </a:t>
            </a:r>
            <a:r>
              <a:rPr lang="fr-FR" dirty="0" err="1" smtClean="0"/>
              <a:t>problem</a:t>
            </a:r>
            <a:r>
              <a:rPr lang="fr-FR" dirty="0" smtClean="0"/>
              <a:t>: the </a:t>
            </a:r>
            <a:r>
              <a:rPr lang="fr-FR" dirty="0" err="1" smtClean="0"/>
              <a:t>leading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endParaRPr dirty="0"/>
          </a:p>
        </p:txBody>
      </p:sp>
      <p:sp>
        <p:nvSpPr>
          <p:cNvPr id="31" name="Flèche droite 30"/>
          <p:cNvSpPr/>
          <p:nvPr/>
        </p:nvSpPr>
        <p:spPr>
          <a:xfrm>
            <a:off x="4643573" y="4810327"/>
            <a:ext cx="401600" cy="818865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12712" y="3672916"/>
            <a:ext cx="106439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Basis of 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169037" y="3686492"/>
            <a:ext cx="106439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Basis of 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541" y="3645206"/>
            <a:ext cx="793214" cy="424149"/>
          </a:xfrm>
          <a:prstGeom prst="rect">
            <a:avLst/>
          </a:prstGeom>
        </p:spPr>
      </p:pic>
      <p:sp>
        <p:nvSpPr>
          <p:cNvPr id="33" name="Flèche droite 32"/>
          <p:cNvSpPr/>
          <p:nvPr/>
        </p:nvSpPr>
        <p:spPr>
          <a:xfrm>
            <a:off x="4452204" y="3513710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4605" y="3703749"/>
            <a:ext cx="881349" cy="380082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11568545" y="3775475"/>
            <a:ext cx="629085" cy="5370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-20278" y="6131952"/>
            <a:ext cx="1282187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fr-FR" sz="2000" b="1" dirty="0" smtClean="0">
                <a:solidFill>
                  <a:srgbClr val="FF0000"/>
                </a:solidFill>
              </a:rPr>
              <a:t>Ex: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dirty="0" smtClean="0">
                <a:solidFill>
                  <a:srgbClr val="FF0000"/>
                </a:solidFill>
              </a:rPr>
              <a:t> =10</a:t>
            </a:r>
            <a:r>
              <a:rPr lang="fr-FR" sz="2000" b="1" baseline="30000" dirty="0">
                <a:solidFill>
                  <a:srgbClr val="FF0000"/>
                </a:solidFill>
              </a:rPr>
              <a:t>2</a:t>
            </a:r>
            <a:r>
              <a:rPr lang="fr-FR" sz="2000" b="1" dirty="0" smtClean="0">
                <a:solidFill>
                  <a:srgbClr val="FF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study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12</a:t>
            </a:r>
            <a:r>
              <a:rPr lang="fr-FR" sz="2000" b="1" dirty="0">
                <a:solidFill>
                  <a:srgbClr val="FF0000"/>
                </a:solidFill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</a:rPr>
              <a:t> (A=12)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baseline="30000" dirty="0" err="1" smtClean="0">
                <a:solidFill>
                  <a:srgbClr val="FF0000"/>
                </a:solidFill>
              </a:rPr>
              <a:t>A</a:t>
            </a:r>
            <a:r>
              <a:rPr lang="fr-FR" sz="2000" b="1" dirty="0" smtClean="0">
                <a:solidFill>
                  <a:srgbClr val="FF0000"/>
                </a:solidFill>
              </a:rPr>
              <a:t> = 10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24</a:t>
            </a:r>
            <a:r>
              <a:rPr lang="fr-FR" sz="2000" b="1" dirty="0" smtClean="0">
                <a:solidFill>
                  <a:srgbClr val="FF0000"/>
                </a:solidFill>
              </a:rPr>
              <a:t>!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979" y="6647752"/>
            <a:ext cx="3982005" cy="2551467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887" y="6647752"/>
            <a:ext cx="4058850" cy="2608256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382102" y="6765573"/>
            <a:ext cx="19973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130114" y="7125427"/>
            <a:ext cx="313547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chemeClr val="tx1"/>
                </a:solidFill>
              </a:rPr>
              <a:t>Three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numerical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regimes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9025222" y="7627880"/>
            <a:ext cx="363721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chemeClr val="tx1"/>
                </a:solidFill>
              </a:rPr>
              <a:t>1) 2 &lt; </a:t>
            </a:r>
            <a:r>
              <a:rPr lang="fr-FR" sz="2000" b="1" dirty="0" err="1" smtClean="0">
                <a:solidFill>
                  <a:schemeClr val="tx1"/>
                </a:solidFill>
              </a:rPr>
              <a:t>dim</a:t>
            </a:r>
            <a:r>
              <a:rPr lang="fr-FR" sz="2000" b="1" dirty="0" smtClean="0">
                <a:solidFill>
                  <a:schemeClr val="tx1"/>
                </a:solidFill>
              </a:rPr>
              <a:t> &lt; 10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5 </a:t>
            </a:r>
            <a:r>
              <a:rPr lang="fr-FR" sz="2000" b="1" dirty="0" smtClean="0">
                <a:solidFill>
                  <a:schemeClr val="tx1"/>
                </a:solidFill>
              </a:rPr>
              <a:t>= exact </a:t>
            </a:r>
            <a:r>
              <a:rPr lang="fr-FR" sz="2000" b="1" dirty="0" err="1" smtClean="0">
                <a:solidFill>
                  <a:schemeClr val="tx1"/>
                </a:solidFill>
              </a:rPr>
              <a:t>diago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2) 10</a:t>
            </a:r>
            <a:r>
              <a:rPr kumimoji="0" lang="fr-FR" sz="2000" b="1" i="0" u="none" strike="noStrike" cap="none" spc="0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5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 &lt;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dim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 &lt; 10</a:t>
            </a:r>
            <a:r>
              <a:rPr kumimoji="0" lang="fr-FR" sz="2000" b="1" i="0" u="none" strike="noStrike" cap="none" spc="0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10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 = few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EVs</a:t>
            </a:r>
            <a:endParaRPr kumimoji="0" lang="fr-FR" sz="2000" b="1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3</a:t>
            </a:r>
            <a:r>
              <a:rPr lang="fr-FR" sz="2000" b="1" dirty="0" smtClean="0">
                <a:solidFill>
                  <a:schemeClr val="tx1"/>
                </a:solidFill>
              </a:rPr>
              <a:t>) 10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10</a:t>
            </a:r>
            <a:r>
              <a:rPr lang="fr-FR" sz="2000" b="1" dirty="0" smtClean="0">
                <a:solidFill>
                  <a:schemeClr val="tx1"/>
                </a:solidFill>
              </a:rPr>
              <a:t> &lt; </a:t>
            </a:r>
            <a:r>
              <a:rPr lang="fr-FR" sz="2000" b="1" dirty="0" err="1" smtClean="0">
                <a:solidFill>
                  <a:schemeClr val="tx1"/>
                </a:solidFill>
              </a:rPr>
              <a:t>dim</a:t>
            </a:r>
            <a:r>
              <a:rPr lang="fr-FR" sz="2000" b="1" dirty="0" smtClean="0">
                <a:solidFill>
                  <a:schemeClr val="tx1"/>
                </a:solidFill>
              </a:rPr>
              <a:t> = </a:t>
            </a:r>
            <a:r>
              <a:rPr lang="fr-FR" sz="2000" b="1" dirty="0" err="1">
                <a:solidFill>
                  <a:schemeClr val="tx1"/>
                </a:solidFill>
              </a:rPr>
              <a:t>u</a:t>
            </a:r>
            <a:r>
              <a:rPr lang="fr-FR" sz="2000" b="1" dirty="0" err="1" smtClean="0">
                <a:solidFill>
                  <a:schemeClr val="tx1"/>
                </a:solidFill>
              </a:rPr>
              <a:t>ntractable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61416" y="4283119"/>
            <a:ext cx="167994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NCSM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5745402" y="5687862"/>
            <a:ext cx="488029" cy="412367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850913" y="8444414"/>
            <a:ext cx="1654299" cy="31803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 err="1" smtClean="0">
                <a:solidFill>
                  <a:schemeClr val="tx1"/>
                </a:solidFill>
              </a:rPr>
              <a:t>Courtesy</a:t>
            </a:r>
            <a:r>
              <a:rPr lang="fr-FR" sz="1400" dirty="0" smtClean="0">
                <a:solidFill>
                  <a:schemeClr val="tx1"/>
                </a:solidFill>
              </a:rPr>
              <a:t> M. </a:t>
            </a:r>
            <a:r>
              <a:rPr lang="fr-FR" sz="1400" dirty="0" err="1" smtClean="0">
                <a:solidFill>
                  <a:schemeClr val="tx1"/>
                </a:solidFill>
              </a:rPr>
              <a:t>Frosini</a:t>
            </a:r>
            <a:endParaRPr kumimoji="0" lang="fr-FR" sz="14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499845" y="9305114"/>
            <a:ext cx="66312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fr-FR" sz="2000" b="1" baseline="30000" dirty="0" smtClean="0">
                <a:solidFill>
                  <a:srgbClr val="FF0000"/>
                </a:solidFill>
              </a:rPr>
              <a:t>16</a:t>
            </a:r>
            <a:r>
              <a:rPr lang="fr-FR" sz="2000" b="1" dirty="0" smtClean="0">
                <a:solidFill>
                  <a:srgbClr val="FF0000"/>
                </a:solidFill>
              </a:rPr>
              <a:t>O sets the </a:t>
            </a:r>
            <a:r>
              <a:rPr lang="fr-FR" sz="2000" b="1" dirty="0" err="1" smtClean="0">
                <a:solidFill>
                  <a:srgbClr val="FF0000"/>
                </a:solidFill>
              </a:rPr>
              <a:t>limit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today</a:t>
            </a:r>
            <a:r>
              <a:rPr lang="fr-FR" sz="2000" b="1" dirty="0" smtClean="0">
                <a:solidFill>
                  <a:srgbClr val="FF0000"/>
                </a:solidFill>
              </a:rPr>
              <a:t> (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10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10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dim</a:t>
            </a:r>
            <a:r>
              <a:rPr lang="fr-FR" sz="2000" b="1" dirty="0" smtClean="0">
                <a:solidFill>
                  <a:srgbClr val="FF0000"/>
                </a:solidFill>
              </a:rPr>
              <a:t> ok in practice)</a:t>
            </a:r>
            <a:endParaRPr lang="fr-FR" sz="20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1382102" y="4668142"/>
            <a:ext cx="544033" cy="39646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39396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  <p:bldP spid="25" grpId="0"/>
      <p:bldP spid="26" grpId="0"/>
      <p:bldP spid="27" grpId="0" animBg="1"/>
      <p:bldP spid="2" grpId="0" animBg="1"/>
      <p:bldP spid="45" grpId="0" animBg="1"/>
      <p:bldP spid="31" grpId="0" animBg="1"/>
      <p:bldP spid="28" grpId="0"/>
      <p:bldP spid="29" grpId="0"/>
      <p:bldP spid="33" grpId="0" animBg="1"/>
      <p:bldP spid="9" grpId="0" animBg="1"/>
      <p:bldP spid="35" grpId="0"/>
      <p:bldP spid="38" grpId="0"/>
      <p:bldP spid="39" grpId="0"/>
      <p:bldP spid="40" grpId="0"/>
      <p:bldP spid="43" grpId="0"/>
      <p:bldP spid="47" grpId="0" animBg="1"/>
      <p:bldP spid="42" grpId="0" animBg="1"/>
      <p:bldP spid="44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9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Oversimplified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background</a:t>
            </a:r>
            <a:endParaRPr dirty="0"/>
          </a:p>
        </p:txBody>
      </p:sp>
      <p:sp>
        <p:nvSpPr>
          <p:cNvPr id="3" name="Flèche droite 2"/>
          <p:cNvSpPr/>
          <p:nvPr/>
        </p:nvSpPr>
        <p:spPr>
          <a:xfrm>
            <a:off x="83119" y="2923385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uban vers le haut 3"/>
          <p:cNvSpPr/>
          <p:nvPr/>
        </p:nvSpPr>
        <p:spPr>
          <a:xfrm>
            <a:off x="193950" y="339447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1884205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uban vers le haut 10"/>
          <p:cNvSpPr/>
          <p:nvPr/>
        </p:nvSpPr>
        <p:spPr>
          <a:xfrm>
            <a:off x="3574460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uban vers le haut 11"/>
          <p:cNvSpPr/>
          <p:nvPr/>
        </p:nvSpPr>
        <p:spPr>
          <a:xfrm>
            <a:off x="5264715" y="339447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uban vers le haut 15"/>
          <p:cNvSpPr/>
          <p:nvPr/>
        </p:nvSpPr>
        <p:spPr>
          <a:xfrm>
            <a:off x="6954970" y="3394474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uban vers le haut 16"/>
          <p:cNvSpPr/>
          <p:nvPr/>
        </p:nvSpPr>
        <p:spPr>
          <a:xfrm>
            <a:off x="8645225" y="3394473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uban vers le haut 17"/>
          <p:cNvSpPr/>
          <p:nvPr/>
        </p:nvSpPr>
        <p:spPr>
          <a:xfrm>
            <a:off x="10280062" y="3402241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uban vers le haut 18"/>
          <p:cNvSpPr/>
          <p:nvPr/>
        </p:nvSpPr>
        <p:spPr>
          <a:xfrm>
            <a:off x="11914898" y="338823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-535112" y="4094310"/>
            <a:ext cx="1033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Yukawa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Parchemin vertical 19"/>
          <p:cNvSpPr/>
          <p:nvPr/>
        </p:nvSpPr>
        <p:spPr>
          <a:xfrm>
            <a:off x="2624318" y="4094310"/>
            <a:ext cx="1033272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model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Parchemin vertical 20"/>
          <p:cNvSpPr/>
          <p:nvPr/>
        </p:nvSpPr>
        <p:spPr>
          <a:xfrm>
            <a:off x="6573969" y="2340692"/>
            <a:ext cx="1794169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OBE-</a:t>
            </a:r>
            <a:r>
              <a:rPr lang="fr-FR" sz="1600" b="1" dirty="0" err="1" smtClean="0">
                <a:solidFill>
                  <a:srgbClr val="000000"/>
                </a:solidFill>
              </a:rPr>
              <a:t>inspired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Parchemin vertical 21"/>
          <p:cNvSpPr/>
          <p:nvPr/>
        </p:nvSpPr>
        <p:spPr>
          <a:xfrm>
            <a:off x="6643244" y="4092096"/>
            <a:ext cx="1752605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Chiral EFT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(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 Light"/>
              </a:rPr>
              <a:t>c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EFT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)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3" name="Parchemin vertical 22"/>
          <p:cNvSpPr/>
          <p:nvPr/>
        </p:nvSpPr>
        <p:spPr>
          <a:xfrm>
            <a:off x="8309771" y="1750281"/>
            <a:ext cx="1866919" cy="132937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sym typeface="Helvetica Neue Light"/>
              </a:rPr>
              <a:t>SRG transfo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Helvetica Neue Light"/>
            </a:endParaRPr>
          </a:p>
        </p:txBody>
      </p:sp>
      <p:sp>
        <p:nvSpPr>
          <p:cNvPr id="24" name="Parchemin vertical 23"/>
          <p:cNvSpPr/>
          <p:nvPr/>
        </p:nvSpPr>
        <p:spPr>
          <a:xfrm>
            <a:off x="10054912" y="2601367"/>
            <a:ext cx="2280864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era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6" name="Parchemin vertical 25"/>
          <p:cNvSpPr/>
          <p:nvPr/>
        </p:nvSpPr>
        <p:spPr>
          <a:xfrm>
            <a:off x="8543631" y="4091069"/>
            <a:ext cx="1310944" cy="429644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less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EFT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3119" y="7424042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Ruban vers le haut 27"/>
          <p:cNvSpPr/>
          <p:nvPr/>
        </p:nvSpPr>
        <p:spPr>
          <a:xfrm>
            <a:off x="193950" y="7895210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uban vers le haut 28"/>
          <p:cNvSpPr/>
          <p:nvPr/>
        </p:nvSpPr>
        <p:spPr>
          <a:xfrm>
            <a:off x="1884205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uban vers le haut 29"/>
          <p:cNvSpPr/>
          <p:nvPr/>
        </p:nvSpPr>
        <p:spPr>
          <a:xfrm>
            <a:off x="3574460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uban vers le haut 30"/>
          <p:cNvSpPr/>
          <p:nvPr/>
        </p:nvSpPr>
        <p:spPr>
          <a:xfrm>
            <a:off x="5264715" y="789520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Ruban vers le haut 31"/>
          <p:cNvSpPr/>
          <p:nvPr/>
        </p:nvSpPr>
        <p:spPr>
          <a:xfrm>
            <a:off x="6954970" y="789520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Parchemin vertical 36"/>
          <p:cNvSpPr/>
          <p:nvPr/>
        </p:nvSpPr>
        <p:spPr>
          <a:xfrm>
            <a:off x="5093276" y="6558691"/>
            <a:ext cx="1690252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(A&lt;16)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VMC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Parchemin vertical 43"/>
          <p:cNvSpPr/>
          <p:nvPr/>
        </p:nvSpPr>
        <p:spPr>
          <a:xfrm>
            <a:off x="1870341" y="2636542"/>
            <a:ext cx="2198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Phenomenological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Parchemin vertical 44"/>
          <p:cNvSpPr/>
          <p:nvPr/>
        </p:nvSpPr>
        <p:spPr>
          <a:xfrm>
            <a:off x="4170213" y="2625955"/>
            <a:ext cx="886682" cy="42833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</p:txBody>
      </p:sp>
      <p:sp>
        <p:nvSpPr>
          <p:cNvPr id="46" name="Parchemin vertical 45"/>
          <p:cNvSpPr/>
          <p:nvPr/>
        </p:nvSpPr>
        <p:spPr>
          <a:xfrm>
            <a:off x="12323601" y="2599885"/>
            <a:ext cx="584214" cy="42669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?</a:t>
            </a:r>
          </a:p>
        </p:txBody>
      </p:sp>
      <p:sp>
        <p:nvSpPr>
          <p:cNvPr id="6" name="Ruban courbé vers le bas 5"/>
          <p:cNvSpPr/>
          <p:nvPr/>
        </p:nvSpPr>
        <p:spPr>
          <a:xfrm>
            <a:off x="1131140" y="1266024"/>
            <a:ext cx="4062838" cy="715209"/>
          </a:xfrm>
          <a:prstGeom prst="ellipseRibbon">
            <a:avLst>
              <a:gd name="adj1" fmla="val 25000"/>
              <a:gd name="adj2" fmla="val 66368"/>
              <a:gd name="adj3" fmla="val 12500"/>
            </a:avLst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1720689" y="1370590"/>
            <a:ext cx="28208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Hamiltonian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Ruban courbé vers le bas 46"/>
          <p:cNvSpPr/>
          <p:nvPr/>
        </p:nvSpPr>
        <p:spPr>
          <a:xfrm>
            <a:off x="199740" y="5457547"/>
            <a:ext cx="6201059" cy="71520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 flipH="1">
            <a:off x="1121799" y="5562113"/>
            <a:ext cx="44062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Many</a:t>
            </a:r>
            <a:r>
              <a:rPr kumimoji="0" lang="fr-FR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-body </a:t>
            </a: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calculations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Parchemin vertical 49"/>
          <p:cNvSpPr/>
          <p:nvPr/>
        </p:nvSpPr>
        <p:spPr>
          <a:xfrm>
            <a:off x="6846156" y="6558691"/>
            <a:ext cx="1759534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GFMC, NCSM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Parchemin vertical 50"/>
          <p:cNvSpPr/>
          <p:nvPr/>
        </p:nvSpPr>
        <p:spPr>
          <a:xfrm>
            <a:off x="3296149" y="6560009"/>
            <a:ext cx="1748128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</a:t>
            </a:r>
            <a:endParaRPr lang="fr-FR" sz="1600" b="1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Variational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uban vers le haut 38"/>
          <p:cNvSpPr/>
          <p:nvPr/>
        </p:nvSpPr>
        <p:spPr>
          <a:xfrm>
            <a:off x="8645225" y="789520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uban vers le haut 39"/>
          <p:cNvSpPr/>
          <p:nvPr/>
        </p:nvSpPr>
        <p:spPr>
          <a:xfrm>
            <a:off x="10280062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uban vers le haut 40"/>
          <p:cNvSpPr/>
          <p:nvPr/>
        </p:nvSpPr>
        <p:spPr>
          <a:xfrm>
            <a:off x="11914898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Parchemin vertical 41"/>
          <p:cNvSpPr/>
          <p:nvPr/>
        </p:nvSpPr>
        <p:spPr>
          <a:xfrm>
            <a:off x="10406737" y="4084911"/>
            <a:ext cx="1854854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Novel</a:t>
            </a: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Power </a:t>
            </a:r>
            <a:r>
              <a:rPr lang="fr-FR" sz="1600" b="1" dirty="0" err="1" smtClean="0">
                <a:solidFill>
                  <a:srgbClr val="000000"/>
                </a:solidFill>
              </a:rPr>
              <a:t>counting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109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47" grpId="0" animBg="1"/>
      <p:bldP spid="48" grpId="0"/>
      <p:bldP spid="50" grpId="0" animBg="1"/>
      <p:bldP spid="5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01" name="chart_A12.pdf" descr="chart_A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3403600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 smtClean="0">
                <a:solidFill>
                  <a:srgbClr val="FF9900"/>
                </a:solidFill>
              </a:rPr>
              <a:t>05</a:t>
            </a:r>
            <a:endParaRPr b="1" dirty="0">
              <a:solidFill>
                <a:srgbClr val="FF9900"/>
              </a:solidFill>
            </a:endParaRPr>
          </a:p>
        </p:txBody>
      </p:sp>
      <p:sp>
        <p:nvSpPr>
          <p:cNvPr id="19" name="Shape 722"/>
          <p:cNvSpPr/>
          <p:nvPr/>
        </p:nvSpPr>
        <p:spPr>
          <a:xfrm>
            <a:off x="6169342" y="6635973"/>
            <a:ext cx="864019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005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First ab initio calculations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14701">
                    <a:alpha val="81957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A</a:t>
            </a:r>
            <a:r>
              <a:rPr dirty="0" smtClean="0"/>
              <a:t>b </a:t>
            </a:r>
            <a:r>
              <a:rPr dirty="0"/>
              <a:t>initio </a:t>
            </a:r>
            <a:r>
              <a:rPr dirty="0" smtClean="0"/>
              <a:t>calculations</a:t>
            </a:r>
            <a:r>
              <a:rPr lang="fr-FR" dirty="0" smtClean="0"/>
              <a:t> of p-</a:t>
            </a:r>
            <a:r>
              <a:rPr lang="fr-FR" dirty="0" err="1" smtClean="0"/>
              <a:t>shell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dirty="0"/>
          </a:p>
        </p:txBody>
      </p:sp>
      <p:sp>
        <p:nvSpPr>
          <p:cNvPr id="951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5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24866"/>
            <a:ext cx="6420065" cy="4094688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➝  Approach currently limited to light nuclei"/>
          <p:cNvSpPr txBox="1"/>
          <p:nvPr/>
        </p:nvSpPr>
        <p:spPr>
          <a:xfrm>
            <a:off x="377020" y="7295946"/>
            <a:ext cx="1250947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fr-FR" dirty="0" smtClean="0">
                <a:latin typeface="+mn-lt"/>
                <a:cs typeface="Times New Roman" panose="02020603050405020304" pitchFamily="18" charset="0"/>
              </a:rPr>
              <a:t>►Quasi exact solutions (up to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</a:rPr>
              <a:t>exprapolations</a:t>
            </a:r>
            <a:r>
              <a:rPr lang="fr-FR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</a:rPr>
              <a:t>uncertainties</a:t>
            </a:r>
            <a:r>
              <a:rPr lang="fr-FR" dirty="0" smtClean="0">
                <a:latin typeface="+mn-lt"/>
                <a:cs typeface="Times New Roman" panose="02020603050405020304" pitchFamily="18" charset="0"/>
              </a:rPr>
              <a:t> in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</a:rPr>
              <a:t>n</a:t>
            </a:r>
            <a:r>
              <a:rPr lang="fr-FR" baseline="-25000" dirty="0" err="1" smtClean="0">
                <a:latin typeface="+mn-lt"/>
                <a:cs typeface="Times New Roman" panose="02020603050405020304" pitchFamily="18" charset="0"/>
              </a:rPr>
              <a:t>dim</a:t>
            </a:r>
            <a:r>
              <a:rPr lang="fr-FR" dirty="0" smtClean="0">
                <a:latin typeface="+mn-lt"/>
                <a:cs typeface="Times New Roman" panose="02020603050405020304" pitchFamily="18" charset="0"/>
              </a:rPr>
              <a:t>) at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</a:rPr>
              <a:t>exponential</a:t>
            </a:r>
            <a:r>
              <a:rPr lang="fr-FR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</a:rPr>
              <a:t>cost</a:t>
            </a:r>
            <a:endParaRPr lang="fr-FR" dirty="0" smtClean="0">
              <a:latin typeface="+mn-lt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fr-FR" b="1" dirty="0" smtClean="0">
                <a:latin typeface="+mn-lt"/>
                <a:cs typeface="Times New Roman" panose="02020603050405020304" pitchFamily="18" charset="0"/>
              </a:rPr>
              <a:t>►</a:t>
            </a:r>
            <a:r>
              <a:rPr b="1" dirty="0" smtClean="0">
                <a:latin typeface="+mn-lt"/>
              </a:rPr>
              <a:t>Approach </a:t>
            </a:r>
            <a:r>
              <a:rPr b="1" dirty="0">
                <a:latin typeface="+mn-lt"/>
              </a:rPr>
              <a:t>currently limited to </a:t>
            </a:r>
            <a:r>
              <a:rPr lang="fr-FR" b="1" dirty="0" smtClean="0">
                <a:latin typeface="+mn-lt"/>
              </a:rPr>
              <a:t>p-</a:t>
            </a:r>
            <a:r>
              <a:rPr lang="fr-FR" b="1" dirty="0" err="1" smtClean="0">
                <a:latin typeface="+mn-lt"/>
              </a:rPr>
              <a:t>shell</a:t>
            </a:r>
            <a:r>
              <a:rPr b="1" dirty="0" smtClean="0">
                <a:latin typeface="+mn-lt"/>
              </a:rPr>
              <a:t> nuclei</a:t>
            </a:r>
            <a:r>
              <a:rPr lang="fr-FR" b="1" dirty="0" smtClean="0">
                <a:latin typeface="+mn-lt"/>
              </a:rPr>
              <a:t> (A≤16)... and to A~25 </a:t>
            </a:r>
            <a:r>
              <a:rPr lang="fr-FR" b="1" dirty="0" err="1" smtClean="0">
                <a:latin typeface="+mn-lt"/>
              </a:rPr>
              <a:t>with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additional</a:t>
            </a:r>
            <a:r>
              <a:rPr lang="fr-FR" b="1" dirty="0" smtClean="0">
                <a:latin typeface="+mn-lt"/>
              </a:rPr>
              <a:t> tricks </a:t>
            </a:r>
            <a:endParaRPr b="1" dirty="0">
              <a:latin typeface="+mn-lt"/>
            </a:endParaRPr>
          </a:p>
        </p:txBody>
      </p:sp>
      <p:sp>
        <p:nvSpPr>
          <p:cNvPr id="956" name="➪ 1990’s: Green function Monte Carlo approach"/>
          <p:cNvSpPr txBox="1"/>
          <p:nvPr/>
        </p:nvSpPr>
        <p:spPr>
          <a:xfrm>
            <a:off x="591442" y="1653167"/>
            <a:ext cx="5228730" cy="43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 smtClean="0"/>
              <a:t>Green </a:t>
            </a:r>
            <a:r>
              <a:rPr dirty="0"/>
              <a:t>function Monte </a:t>
            </a:r>
            <a:r>
              <a:rPr dirty="0" smtClean="0"/>
              <a:t>Carlo</a:t>
            </a:r>
            <a:endParaRPr dirty="0"/>
          </a:p>
        </p:txBody>
      </p:sp>
      <p:sp>
        <p:nvSpPr>
          <p:cNvPr id="958" name="➪ 2000’s: No-core shell model approach"/>
          <p:cNvSpPr txBox="1"/>
          <p:nvPr/>
        </p:nvSpPr>
        <p:spPr>
          <a:xfrm>
            <a:off x="7106440" y="1653167"/>
            <a:ext cx="298936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 smtClean="0"/>
              <a:t>No-core </a:t>
            </a:r>
            <a:r>
              <a:rPr dirty="0"/>
              <a:t>shell </a:t>
            </a:r>
            <a:r>
              <a:rPr dirty="0" smtClean="0"/>
              <a:t>model</a:t>
            </a:r>
            <a:endParaRPr dirty="0"/>
          </a:p>
        </p:txBody>
      </p:sp>
      <p:sp>
        <p:nvSpPr>
          <p:cNvPr id="962" name="[Pieper &amp; Wiringa 2001]"/>
          <p:cNvSpPr txBox="1"/>
          <p:nvPr/>
        </p:nvSpPr>
        <p:spPr>
          <a:xfrm>
            <a:off x="791273" y="6319554"/>
            <a:ext cx="259170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[</a:t>
            </a:r>
            <a:r>
              <a:rPr dirty="0" smtClean="0"/>
              <a:t>Pieper</a:t>
            </a:r>
            <a:r>
              <a:rPr lang="fr-FR" dirty="0" smtClean="0"/>
              <a:t>, </a:t>
            </a:r>
            <a:r>
              <a:rPr dirty="0" err="1" smtClean="0"/>
              <a:t>Wiringa</a:t>
            </a:r>
            <a:r>
              <a:rPr dirty="0" smtClean="0"/>
              <a:t> </a:t>
            </a:r>
            <a:r>
              <a:rPr dirty="0"/>
              <a:t>2001]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064" y="2267137"/>
            <a:ext cx="6331028" cy="4024517"/>
          </a:xfrm>
          <a:prstGeom prst="rect">
            <a:avLst/>
          </a:prstGeom>
        </p:spPr>
      </p:pic>
      <p:sp>
        <p:nvSpPr>
          <p:cNvPr id="22" name="[Pieper &amp; Wiringa 2001]"/>
          <p:cNvSpPr txBox="1"/>
          <p:nvPr/>
        </p:nvSpPr>
        <p:spPr>
          <a:xfrm>
            <a:off x="7106440" y="6319553"/>
            <a:ext cx="527936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fr-FR" dirty="0" err="1" smtClean="0"/>
              <a:t>Somà</a:t>
            </a:r>
            <a:r>
              <a:rPr lang="fr-FR" dirty="0" smtClean="0"/>
              <a:t>, </a:t>
            </a:r>
            <a:r>
              <a:rPr lang="fr-FR" dirty="0" err="1" smtClean="0"/>
              <a:t>Navratil</a:t>
            </a:r>
            <a:r>
              <a:rPr lang="fr-FR" dirty="0" smtClean="0"/>
              <a:t>, Raimondi, Barbieri, </a:t>
            </a:r>
            <a:r>
              <a:rPr lang="fr-FR" dirty="0" err="1" smtClean="0"/>
              <a:t>Duguet</a:t>
            </a:r>
            <a:r>
              <a:rPr lang="fr-FR" dirty="0" smtClean="0"/>
              <a:t>, </a:t>
            </a:r>
            <a:r>
              <a:rPr dirty="0" smtClean="0"/>
              <a:t>20</a:t>
            </a:r>
            <a:r>
              <a:rPr lang="fr-FR" dirty="0" smtClean="0"/>
              <a:t>20</a:t>
            </a:r>
            <a:r>
              <a:rPr dirty="0" smtClean="0"/>
              <a:t>]</a:t>
            </a:r>
            <a:endParaRPr dirty="0"/>
          </a:p>
        </p:txBody>
      </p:sp>
      <p:sp>
        <p:nvSpPr>
          <p:cNvPr id="23" name="○ MC techniques to sample many-body wave function in coordinate, isospin and spin space"/>
          <p:cNvSpPr txBox="1"/>
          <p:nvPr/>
        </p:nvSpPr>
        <p:spPr>
          <a:xfrm>
            <a:off x="9365670" y="2267138"/>
            <a:ext cx="2572914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sz="2000" dirty="0" smtClean="0"/>
              <a:t>NCSM </a:t>
            </a:r>
            <a:r>
              <a:rPr lang="fr-FR" sz="2000" dirty="0" err="1" smtClean="0"/>
              <a:t>Calculations</a:t>
            </a:r>
            <a:endParaRPr lang="fr-FR" sz="2000" dirty="0" smtClean="0"/>
          </a:p>
          <a:p>
            <a:pPr algn="ctr"/>
            <a:r>
              <a:rPr lang="fr-FR" sz="2000" b="1" dirty="0" err="1" smtClean="0">
                <a:latin typeface="Symbol" panose="05050102010706020507" pitchFamily="18" charset="2"/>
              </a:rPr>
              <a:t>c</a:t>
            </a:r>
            <a:r>
              <a:rPr lang="fr-FR" sz="2000" b="1" dirty="0" err="1" smtClean="0"/>
              <a:t>EFT</a:t>
            </a:r>
            <a:r>
              <a:rPr lang="fr-FR" sz="2000" b="1" dirty="0" smtClean="0"/>
              <a:t> NN+3N(</a:t>
            </a:r>
            <a:r>
              <a:rPr lang="fr-FR" sz="2000" b="1" dirty="0" err="1" smtClean="0"/>
              <a:t>lnl</a:t>
            </a:r>
            <a:r>
              <a:rPr lang="fr-FR" sz="2000" b="1" dirty="0" smtClean="0"/>
              <a:t>)</a:t>
            </a:r>
          </a:p>
          <a:p>
            <a:pPr algn="ctr"/>
            <a:r>
              <a:rPr lang="fr-FR" sz="2000" dirty="0" err="1" smtClean="0">
                <a:latin typeface="Symbol" panose="05050102010706020507" pitchFamily="18" charset="2"/>
              </a:rPr>
              <a:t>l</a:t>
            </a:r>
            <a:r>
              <a:rPr lang="fr-FR" sz="2000" baseline="-25000" dirty="0" err="1" smtClean="0"/>
              <a:t>SRG</a:t>
            </a:r>
            <a:r>
              <a:rPr lang="fr-FR" sz="2000" dirty="0" smtClean="0"/>
              <a:t> = 2 fm</a:t>
            </a:r>
            <a:r>
              <a:rPr lang="fr-FR" sz="2000" baseline="30000" dirty="0" smtClean="0"/>
              <a:t>-1</a:t>
            </a:r>
            <a:endParaRPr sz="2000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87505" y="8533469"/>
            <a:ext cx="1269898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Need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approximate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methods</a:t>
            </a:r>
            <a:r>
              <a:rPr lang="fr-FR" sz="2000" b="1" dirty="0" smtClean="0">
                <a:solidFill>
                  <a:srgbClr val="FF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solve</a:t>
            </a:r>
            <a:r>
              <a:rPr lang="fr-FR" sz="2000" b="1" dirty="0" smtClean="0">
                <a:solidFill>
                  <a:srgbClr val="FF0000"/>
                </a:solidFill>
              </a:rPr>
              <a:t> A-body SE at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baseline="30000" dirty="0" err="1" smtClean="0">
                <a:solidFill>
                  <a:srgbClr val="FF0000"/>
                </a:solidFill>
              </a:rPr>
              <a:t>p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(</a:t>
            </a:r>
            <a:r>
              <a:rPr lang="fr-FR" sz="2000" b="1" dirty="0" err="1" smtClean="0">
                <a:solidFill>
                  <a:srgbClr val="FF0000"/>
                </a:solidFill>
              </a:rPr>
              <a:t>fixed</a:t>
            </a:r>
            <a:r>
              <a:rPr lang="fr-FR" sz="2000" b="1" dirty="0" smtClean="0">
                <a:solidFill>
                  <a:srgbClr val="FF0000"/>
                </a:solidFill>
              </a:rPr>
              <a:t> p) </a:t>
            </a:r>
            <a:r>
              <a:rPr lang="fr-FR" sz="2000" b="1" dirty="0" err="1" smtClean="0">
                <a:solidFill>
                  <a:srgbClr val="FF0000"/>
                </a:solidFill>
              </a:rPr>
              <a:t>cost</a:t>
            </a:r>
            <a:r>
              <a:rPr lang="fr-FR" sz="2000" b="1" dirty="0" smtClean="0">
                <a:solidFill>
                  <a:srgbClr val="FF0000"/>
                </a:solidFill>
              </a:rPr>
              <a:t> to go </a:t>
            </a:r>
            <a:r>
              <a:rPr lang="fr-FR" sz="2000" b="1" dirty="0" err="1" smtClean="0">
                <a:solidFill>
                  <a:srgbClr val="FF0000"/>
                </a:solidFill>
              </a:rPr>
              <a:t>beyond</a:t>
            </a:r>
            <a:r>
              <a:rPr lang="fr-FR" sz="2000" b="1" dirty="0" smtClean="0">
                <a:solidFill>
                  <a:srgbClr val="FF0000"/>
                </a:solidFill>
              </a:rPr>
              <a:t> p-</a:t>
            </a:r>
            <a:r>
              <a:rPr lang="fr-FR" sz="2000" b="1" dirty="0" err="1" smtClean="0">
                <a:solidFill>
                  <a:srgbClr val="FF0000"/>
                </a:solidFill>
              </a:rPr>
              <a:t>shell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nuclei</a:t>
            </a:r>
            <a:r>
              <a:rPr lang="fr-FR" sz="2000" b="1" dirty="0" smtClean="0">
                <a:solidFill>
                  <a:srgbClr val="FF0000"/>
                </a:solidFill>
              </a:rPr>
              <a:t> (A&lt;16)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74713" y="9185408"/>
            <a:ext cx="117480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baseline="30000" dirty="0" err="1" smtClean="0">
                <a:solidFill>
                  <a:srgbClr val="FF0000"/>
                </a:solidFill>
              </a:rPr>
              <a:t>A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is</a:t>
            </a:r>
            <a:r>
              <a:rPr lang="fr-FR" sz="2000" b="1" dirty="0" smtClean="0">
                <a:solidFill>
                  <a:srgbClr val="FF0000"/>
                </a:solidFill>
              </a:rPr>
              <a:t> the major </a:t>
            </a:r>
            <a:r>
              <a:rPr lang="fr-FR" sz="2000" b="1" dirty="0" err="1" smtClean="0">
                <a:solidFill>
                  <a:srgbClr val="FF0000"/>
                </a:solidFill>
              </a:rPr>
              <a:t>problem</a:t>
            </a:r>
            <a:r>
              <a:rPr lang="fr-FR" sz="2000" b="1" dirty="0" smtClean="0">
                <a:solidFill>
                  <a:srgbClr val="FF0000"/>
                </a:solidFill>
              </a:rPr>
              <a:t> to beat (</a:t>
            </a:r>
            <a:r>
              <a:rPr lang="fr-FR" sz="2000" b="1" dirty="0" err="1" smtClean="0">
                <a:solidFill>
                  <a:srgbClr val="FF0000"/>
                </a:solidFill>
              </a:rPr>
              <a:t>see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later</a:t>
            </a:r>
            <a:r>
              <a:rPr lang="fr-FR" sz="2000" b="1" dirty="0" smtClean="0">
                <a:solidFill>
                  <a:srgbClr val="FF0000"/>
                </a:solidFill>
              </a:rPr>
              <a:t>) but </a:t>
            </a:r>
            <a:r>
              <a:rPr lang="fr-FR" sz="2000" b="1" dirty="0" err="1" smtClean="0">
                <a:solidFill>
                  <a:srgbClr val="FF0000"/>
                </a:solidFill>
              </a:rPr>
              <a:t>what</a:t>
            </a:r>
            <a:r>
              <a:rPr lang="fr-FR" sz="2000" b="1" dirty="0" smtClean="0">
                <a:solidFill>
                  <a:srgbClr val="FF0000"/>
                </a:solidFill>
              </a:rPr>
              <a:t> about </a:t>
            </a:r>
            <a:r>
              <a:rPr lang="fr-FR" sz="2000" b="1" dirty="0" err="1" smtClean="0">
                <a:solidFill>
                  <a:srgbClr val="FF0000"/>
                </a:solidFill>
              </a:rPr>
              <a:t>scaling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itself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</a:rPr>
              <a:t> A?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2054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 animBg="1"/>
      <p:bldP spid="958" grpId="0" animBg="1"/>
      <p:bldP spid="22" grpId="0" animBg="1"/>
      <p:bldP spid="23" grpId="0" animBg="1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The </a:t>
            </a:r>
            <a:r>
              <a:rPr lang="fr-FR" sz="2200" dirty="0" err="1" smtClean="0">
                <a:solidFill>
                  <a:srgbClr val="0033CC"/>
                </a:solidFill>
              </a:rPr>
              <a:t>subleading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technical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problem</a:t>
            </a:r>
            <a:r>
              <a:rPr lang="fr-FR" sz="2200" dirty="0" smtClean="0">
                <a:solidFill>
                  <a:srgbClr val="0033CC"/>
                </a:solidFill>
              </a:rPr>
              <a:t>: </a:t>
            </a:r>
            <a:r>
              <a:rPr lang="fr-FR" sz="2200" dirty="0" err="1" smtClean="0">
                <a:solidFill>
                  <a:srgbClr val="0033CC"/>
                </a:solidFill>
              </a:rPr>
              <a:t>further</a:t>
            </a:r>
            <a:r>
              <a:rPr lang="fr-FR" sz="2200" dirty="0" smtClean="0">
                <a:solidFill>
                  <a:srgbClr val="0033CC"/>
                </a:solidFill>
              </a:rPr>
              <a:t> handling the </a:t>
            </a:r>
            <a:r>
              <a:rPr lang="fr-FR" sz="2200" dirty="0" err="1" smtClean="0">
                <a:solidFill>
                  <a:srgbClr val="0033CC"/>
                </a:solidFill>
              </a:rPr>
              <a:t>dimensionality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25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444500" y="238138"/>
            <a:ext cx="12115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590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590C"/>
                </a:solidFill>
              </a:rPr>
              <a:t>Collaborators</a:t>
            </a:r>
            <a:r>
              <a:rPr lang="fr-FR" sz="3600" dirty="0" smtClean="0">
                <a:solidFill>
                  <a:srgbClr val="00590C"/>
                </a:solidFill>
              </a:rPr>
              <a:t> on ab </a:t>
            </a:r>
            <a:r>
              <a:rPr lang="fr-FR" sz="3600" dirty="0" err="1" smtClean="0">
                <a:solidFill>
                  <a:srgbClr val="00590C"/>
                </a:solidFill>
              </a:rPr>
              <a:t>initio</a:t>
            </a:r>
            <a:r>
              <a:rPr lang="fr-FR" sz="3600" dirty="0" smtClean="0">
                <a:solidFill>
                  <a:srgbClr val="00590C"/>
                </a:solidFill>
              </a:rPr>
              <a:t> </a:t>
            </a:r>
            <a:r>
              <a:rPr lang="fr-FR" sz="3600" dirty="0" err="1" smtClean="0">
                <a:solidFill>
                  <a:srgbClr val="00590C"/>
                </a:solidFill>
              </a:rPr>
              <a:t>many</a:t>
            </a:r>
            <a:r>
              <a:rPr lang="fr-FR" sz="3600" dirty="0" smtClean="0">
                <a:solidFill>
                  <a:srgbClr val="00590C"/>
                </a:solidFill>
              </a:rPr>
              <a:t>-body </a:t>
            </a:r>
            <a:r>
              <a:rPr lang="fr-FR" sz="3600" dirty="0" err="1" smtClean="0">
                <a:solidFill>
                  <a:srgbClr val="00590C"/>
                </a:solidFill>
              </a:rPr>
              <a:t>methods</a:t>
            </a:r>
            <a:r>
              <a:rPr lang="fr-FR" sz="3600" dirty="0" smtClean="0">
                <a:solidFill>
                  <a:srgbClr val="00590C"/>
                </a:solidFill>
              </a:rPr>
              <a:t>/</a:t>
            </a:r>
            <a:r>
              <a:rPr lang="fr-FR" sz="3600" dirty="0" err="1" smtClean="0">
                <a:solidFill>
                  <a:srgbClr val="00590C"/>
                </a:solidFill>
              </a:rPr>
              <a:t>calculations</a:t>
            </a:r>
            <a:endParaRPr sz="3600" dirty="0">
              <a:solidFill>
                <a:srgbClr val="00590C"/>
              </a:solidFill>
            </a:endParaRPr>
          </a:p>
        </p:txBody>
      </p:sp>
      <p:sp>
        <p:nvSpPr>
          <p:cNvPr id="26" name="Shape 629"/>
          <p:cNvSpPr/>
          <p:nvPr/>
        </p:nvSpPr>
        <p:spPr>
          <a:xfrm>
            <a:off x="4221636" y="1663796"/>
            <a:ext cx="1512707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B. Bally</a:t>
            </a: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J.-P. Ebran</a:t>
            </a:r>
          </a:p>
          <a:p>
            <a:pPr lvl="0" algn="l">
              <a:defRPr sz="1800"/>
            </a:pPr>
            <a:r>
              <a:rPr lang="fr-FR" sz="22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M. </a:t>
            </a:r>
            <a:r>
              <a:rPr lang="fr-FR" sz="22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Frosini</a:t>
            </a:r>
            <a:endParaRPr lang="fr-FR" sz="2200" b="1" dirty="0" smtClean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A. </a:t>
            </a: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Porro</a:t>
            </a:r>
            <a:endParaRPr lang="fr-FR" sz="2200" b="1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A. Roux</a:t>
            </a: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A. </a:t>
            </a: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Scalesi</a:t>
            </a:r>
            <a:endParaRPr lang="fr-FR" sz="2200" b="1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V. </a:t>
            </a: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Somà</a:t>
            </a:r>
            <a:endParaRPr lang="fr-FR" sz="2200" b="1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G. </a:t>
            </a: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Stellin</a:t>
            </a:r>
            <a:endParaRPr lang="fr-FR" sz="2200" b="1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S. </a:t>
            </a: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Bofos</a:t>
            </a:r>
            <a:endParaRPr lang="fr-FR"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8" name="Shape 629"/>
          <p:cNvSpPr/>
          <p:nvPr/>
        </p:nvSpPr>
        <p:spPr>
          <a:xfrm>
            <a:off x="4221637" y="6897130"/>
            <a:ext cx="15127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. Barbieri</a:t>
            </a:r>
          </a:p>
        </p:txBody>
      </p:sp>
      <p:sp>
        <p:nvSpPr>
          <p:cNvPr id="29" name="Shape 629"/>
          <p:cNvSpPr/>
          <p:nvPr/>
        </p:nvSpPr>
        <p:spPr>
          <a:xfrm>
            <a:off x="9878168" y="4368342"/>
            <a:ext cx="15127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P.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Navratil</a:t>
            </a:r>
            <a:endParaRPr lang="fr-FR" sz="2200" dirty="0" smtClean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0" name="Shape 629"/>
          <p:cNvSpPr/>
          <p:nvPr/>
        </p:nvSpPr>
        <p:spPr>
          <a:xfrm>
            <a:off x="4221636" y="8508892"/>
            <a:ext cx="2124583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G. Hagen</a:t>
            </a:r>
          </a:p>
          <a:p>
            <a:pPr lvl="0" algn="l">
              <a:defRPr sz="1800"/>
            </a:pP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T.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Papenbrock</a:t>
            </a:r>
            <a:endParaRPr lang="fr-FR" sz="2200" dirty="0" smtClean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2" name="Shape 629"/>
          <p:cNvSpPr/>
          <p:nvPr/>
        </p:nvSpPr>
        <p:spPr>
          <a:xfrm>
            <a:off x="9926414" y="5424882"/>
            <a:ext cx="138533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A.Tichai</a:t>
            </a:r>
            <a:endParaRPr lang="fr-FR" sz="2200" b="1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P. Arthuis</a:t>
            </a:r>
          </a:p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R. Roth</a:t>
            </a:r>
            <a:endParaRPr lang="fr-FR"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56" y="5411157"/>
            <a:ext cx="2346722" cy="9709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0" y="6733313"/>
            <a:ext cx="2253714" cy="6690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47" y="4206168"/>
            <a:ext cx="2042028" cy="6346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92" y="8198238"/>
            <a:ext cx="2434251" cy="5862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6" y="8889082"/>
            <a:ext cx="2336487" cy="563009"/>
          </a:xfrm>
          <a:prstGeom prst="rect">
            <a:avLst/>
          </a:prstGeom>
        </p:spPr>
      </p:pic>
      <p:sp>
        <p:nvSpPr>
          <p:cNvPr id="17" name="Shape 629"/>
          <p:cNvSpPr/>
          <p:nvPr/>
        </p:nvSpPr>
        <p:spPr>
          <a:xfrm>
            <a:off x="4221636" y="5363979"/>
            <a:ext cx="21245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P. Demol</a:t>
            </a:r>
          </a:p>
        </p:txBody>
      </p:sp>
      <p:sp>
        <p:nvSpPr>
          <p:cNvPr id="18" name="Shape 629"/>
          <p:cNvSpPr/>
          <p:nvPr/>
        </p:nvSpPr>
        <p:spPr>
          <a:xfrm>
            <a:off x="9878168" y="2675337"/>
            <a:ext cx="21245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H. </a:t>
            </a:r>
            <a:r>
              <a:rPr lang="fr-FR" sz="2200" b="1" dirty="0" err="1" smtClean="0">
                <a:latin typeface="Palatino"/>
                <a:ea typeface="Palatino"/>
                <a:cs typeface="Palatino"/>
                <a:sym typeface="Palatino"/>
              </a:rPr>
              <a:t>Hergert</a:t>
            </a:r>
            <a:endParaRPr lang="fr-FR" sz="2200" b="1" dirty="0" smtClean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40" y="1962435"/>
            <a:ext cx="1447242" cy="18126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52" y="4984551"/>
            <a:ext cx="2563091" cy="9251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6499207"/>
            <a:ext cx="1703889" cy="1703889"/>
          </a:xfrm>
          <a:prstGeom prst="rect">
            <a:avLst/>
          </a:prstGeom>
        </p:spPr>
      </p:pic>
      <p:sp>
        <p:nvSpPr>
          <p:cNvPr id="20" name="Shape 629"/>
          <p:cNvSpPr/>
          <p:nvPr/>
        </p:nvSpPr>
        <p:spPr>
          <a:xfrm>
            <a:off x="9872938" y="7148279"/>
            <a:ext cx="2888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T. R. Rodriguez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14" y="8392947"/>
            <a:ext cx="1208968" cy="1208968"/>
          </a:xfrm>
          <a:prstGeom prst="rect">
            <a:avLst/>
          </a:prstGeom>
        </p:spPr>
      </p:pic>
      <p:sp>
        <p:nvSpPr>
          <p:cNvPr id="22" name="Shape 629"/>
          <p:cNvSpPr/>
          <p:nvPr/>
        </p:nvSpPr>
        <p:spPr>
          <a:xfrm>
            <a:off x="9926414" y="8803270"/>
            <a:ext cx="2888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J. M. Yao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75" y="2268724"/>
            <a:ext cx="1709368" cy="17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0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e 103"/>
          <p:cNvGrpSpPr/>
          <p:nvPr/>
        </p:nvGrpSpPr>
        <p:grpSpPr>
          <a:xfrm>
            <a:off x="7227469" y="5300673"/>
            <a:ext cx="5629825" cy="4442196"/>
            <a:chOff x="13443850" y="2734324"/>
            <a:chExt cx="5629825" cy="4442196"/>
          </a:xfrm>
        </p:grpSpPr>
        <p:pic>
          <p:nvPicPr>
            <p:cNvPr id="105" name="Image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3850" y="3071625"/>
              <a:ext cx="5629825" cy="4104895"/>
            </a:xfrm>
            <a:prstGeom prst="rect">
              <a:avLst/>
            </a:prstGeom>
          </p:spPr>
        </p:pic>
        <p:sp>
          <p:nvSpPr>
            <p:cNvPr id="106" name="➝  If not, the approach becomes unfeasible"/>
            <p:cNvSpPr txBox="1"/>
            <p:nvPr/>
          </p:nvSpPr>
          <p:spPr>
            <a:xfrm>
              <a:off x="15942625" y="6043147"/>
              <a:ext cx="3045711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b="1" dirty="0" smtClean="0">
                  <a:solidFill>
                    <a:schemeClr val="tx1"/>
                  </a:solidFill>
                </a:rPr>
                <a:t>3NF HO Matrix </a:t>
              </a:r>
              <a:r>
                <a:rPr lang="fr-FR" sz="1800" b="1" dirty="0" err="1" smtClean="0">
                  <a:solidFill>
                    <a:schemeClr val="tx1"/>
                  </a:solidFill>
                </a:rPr>
                <a:t>Elements</a:t>
              </a:r>
              <a:endParaRPr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14699877" y="2734324"/>
              <a:ext cx="385701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sz="1600" b="1" dirty="0" smtClean="0"/>
                <a:t>[R. Roth </a:t>
              </a:r>
              <a:r>
                <a:rPr lang="en-US" sz="1600" b="1" i="1" dirty="0"/>
                <a:t>et al</a:t>
              </a:r>
              <a:r>
                <a:rPr lang="en-US" sz="1600" b="1" dirty="0"/>
                <a:t>., </a:t>
              </a:r>
              <a:r>
                <a:rPr lang="en-US" sz="1600" b="1" dirty="0" smtClean="0"/>
                <a:t>PRC90 </a:t>
              </a:r>
              <a:r>
                <a:rPr lang="en-US" sz="1600" b="1" dirty="0"/>
                <a:t>(2014) </a:t>
              </a:r>
              <a:r>
                <a:rPr lang="en-US" sz="1600" b="1" dirty="0" smtClean="0"/>
                <a:t>024325</a:t>
              </a:r>
              <a:r>
                <a:rPr lang="en-US" sz="1600" b="1" dirty="0"/>
                <a:t>]</a:t>
              </a:r>
            </a:p>
          </p:txBody>
        </p:sp>
      </p:grpSp>
      <p:sp>
        <p:nvSpPr>
          <p:cNvPr id="396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A-body quantum </a:t>
            </a:r>
            <a:r>
              <a:rPr lang="fr-FR" dirty="0" err="1" smtClean="0">
                <a:solidFill>
                  <a:srgbClr val="0033CC"/>
                </a:solidFill>
              </a:rPr>
              <a:t>problem</a:t>
            </a:r>
            <a:r>
              <a:rPr lang="fr-FR" dirty="0" smtClean="0">
                <a:solidFill>
                  <a:srgbClr val="0033CC"/>
                </a:solidFill>
              </a:rPr>
              <a:t>: the </a:t>
            </a:r>
            <a:r>
              <a:rPr lang="fr-FR" dirty="0" err="1" smtClean="0">
                <a:solidFill>
                  <a:srgbClr val="0033CC"/>
                </a:solidFill>
              </a:rPr>
              <a:t>subleading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problem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70" y="1942302"/>
            <a:ext cx="3649828" cy="548906"/>
          </a:xfrm>
          <a:prstGeom prst="rect">
            <a:avLst/>
          </a:prstGeom>
        </p:spPr>
      </p:pic>
      <p:sp>
        <p:nvSpPr>
          <p:cNvPr id="71" name="Shape 111"/>
          <p:cNvSpPr/>
          <p:nvPr/>
        </p:nvSpPr>
        <p:spPr>
          <a:xfrm>
            <a:off x="421263" y="1992885"/>
            <a:ext cx="537094" cy="33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Ex: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6043823" y="1825305"/>
            <a:ext cx="665018" cy="69190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005" y="1890325"/>
            <a:ext cx="3128790" cy="561860"/>
          </a:xfrm>
          <a:prstGeom prst="rect">
            <a:avLst/>
          </a:prstGeom>
        </p:spPr>
      </p:pic>
      <p:pic>
        <p:nvPicPr>
          <p:cNvPr id="81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74932" y="3069615"/>
            <a:ext cx="1547879" cy="208888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2" name="Connecteur droit avec flèche 81"/>
          <p:cNvCxnSpPr/>
          <p:nvPr/>
        </p:nvCxnSpPr>
        <p:spPr>
          <a:xfrm>
            <a:off x="12158921" y="4675324"/>
            <a:ext cx="0" cy="16927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3" name="Shape 514"/>
          <p:cNvSpPr/>
          <p:nvPr/>
        </p:nvSpPr>
        <p:spPr>
          <a:xfrm>
            <a:off x="12283471" y="4596038"/>
            <a:ext cx="4648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fr-FR" sz="2000" dirty="0" smtClean="0"/>
              <a:t>  </a:t>
            </a:r>
            <a:endParaRPr sz="2000" dirty="0"/>
          </a:p>
        </p:txBody>
      </p:sp>
      <p:cxnSp>
        <p:nvCxnSpPr>
          <p:cNvPr id="84" name="Connecteur droit avec flèche 83"/>
          <p:cNvCxnSpPr/>
          <p:nvPr/>
        </p:nvCxnSpPr>
        <p:spPr>
          <a:xfrm flipV="1">
            <a:off x="11029524" y="3514652"/>
            <a:ext cx="0" cy="1398189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Shape 514"/>
          <p:cNvSpPr/>
          <p:nvPr/>
        </p:nvSpPr>
        <p:spPr>
          <a:xfrm>
            <a:off x="10369447" y="3620333"/>
            <a:ext cx="64555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dirty="0"/>
              <a:t>e</a:t>
            </a:r>
            <a:r>
              <a:rPr lang="fr-FR" baseline="-25000" dirty="0" smtClean="0"/>
              <a:t>1</a:t>
            </a:r>
            <a:r>
              <a:rPr lang="fr-FR" sz="2200" baseline="-25000" dirty="0" smtClean="0"/>
              <a:t>max</a:t>
            </a:r>
          </a:p>
          <a:p>
            <a:pPr algn="ctr">
              <a:defRPr sz="1800"/>
            </a:pP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↕</a:t>
            </a:r>
            <a:endParaRPr lang="fr-F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 sz="1800"/>
            </a:pPr>
            <a:r>
              <a:rPr lang="fr-FR" sz="2200" dirty="0" err="1" smtClean="0"/>
              <a:t>n</a:t>
            </a:r>
            <a:r>
              <a:rPr lang="fr-FR" sz="2200" baseline="-25000" dirty="0" err="1" smtClean="0"/>
              <a:t>dim</a:t>
            </a:r>
            <a:endParaRPr sz="2200" baseline="-25000" dirty="0"/>
          </a:p>
        </p:txBody>
      </p:sp>
      <p:sp>
        <p:nvSpPr>
          <p:cNvPr id="86" name="⦿  Is the chiral expansion converging quickly enough?"/>
          <p:cNvSpPr txBox="1"/>
          <p:nvPr/>
        </p:nvSpPr>
        <p:spPr>
          <a:xfrm>
            <a:off x="9876584" y="2607434"/>
            <a:ext cx="34611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err="1" smtClean="0"/>
              <a:t>Spherical</a:t>
            </a:r>
            <a:r>
              <a:rPr lang="fr-FR" sz="2000" b="1" dirty="0" smtClean="0"/>
              <a:t> HO basis of </a:t>
            </a:r>
            <a:r>
              <a:rPr lang="fr-FR" sz="2000" b="1" dirty="0" smtClean="0">
                <a:latin typeface="Blackadder ITC" panose="04020505051007020D02" pitchFamily="82" charset="0"/>
              </a:rPr>
              <a:t>H</a:t>
            </a:r>
            <a:r>
              <a:rPr lang="fr-FR" sz="2000" b="1" baseline="-25000" dirty="0" smtClean="0"/>
              <a:t>1</a:t>
            </a:r>
            <a:endParaRPr sz="2000" b="1" baseline="-25000" dirty="0"/>
          </a:p>
        </p:txBody>
      </p:sp>
      <p:sp>
        <p:nvSpPr>
          <p:cNvPr id="87" name="⦿  Is the chiral expansion converging quickly enough?"/>
          <p:cNvSpPr txBox="1"/>
          <p:nvPr/>
        </p:nvSpPr>
        <p:spPr>
          <a:xfrm>
            <a:off x="8147403" y="3393397"/>
            <a:ext cx="2297880" cy="44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a = (</a:t>
            </a:r>
            <a:r>
              <a:rPr lang="fr-FR" dirty="0" err="1" smtClean="0"/>
              <a:t>n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,l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,j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,m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,t</a:t>
            </a:r>
            <a:r>
              <a:rPr lang="fr-FR" baseline="-25000" dirty="0" err="1" smtClean="0"/>
              <a:t>a</a:t>
            </a:r>
            <a:r>
              <a:rPr lang="fr-FR" dirty="0" smtClean="0"/>
              <a:t>)</a:t>
            </a:r>
            <a:endParaRPr dirty="0"/>
          </a:p>
        </p:txBody>
      </p:sp>
      <p:sp>
        <p:nvSpPr>
          <p:cNvPr id="88" name="⦿  Is the chiral expansion converging quickly enough?"/>
          <p:cNvSpPr txBox="1"/>
          <p:nvPr/>
        </p:nvSpPr>
        <p:spPr>
          <a:xfrm>
            <a:off x="8132883" y="4065829"/>
            <a:ext cx="2297880" cy="44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ã = (</a:t>
            </a:r>
            <a:r>
              <a:rPr lang="fr-FR" dirty="0" err="1" smtClean="0"/>
              <a:t>n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,l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,j</a:t>
            </a:r>
            <a:r>
              <a:rPr lang="fr-FR" baseline="-25000" dirty="0" err="1" smtClean="0"/>
              <a:t>a</a:t>
            </a:r>
            <a:r>
              <a:rPr lang="fr-FR" dirty="0" smtClean="0"/>
              <a:t>)</a:t>
            </a:r>
            <a:endParaRPr dirty="0"/>
          </a:p>
        </p:txBody>
      </p:sp>
      <p:pic>
        <p:nvPicPr>
          <p:cNvPr id="89" name="Image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5" y="3206726"/>
            <a:ext cx="5474036" cy="3283299"/>
          </a:xfrm>
          <a:prstGeom prst="rect">
            <a:avLst/>
          </a:prstGeom>
        </p:spPr>
      </p:pic>
      <p:cxnSp>
        <p:nvCxnSpPr>
          <p:cNvPr id="90" name="Connecteur droit 89"/>
          <p:cNvCxnSpPr/>
          <p:nvPr/>
        </p:nvCxnSpPr>
        <p:spPr>
          <a:xfrm>
            <a:off x="1095168" y="6143608"/>
            <a:ext cx="4564640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Connecteur droit 90"/>
          <p:cNvCxnSpPr/>
          <p:nvPr/>
        </p:nvCxnSpPr>
        <p:spPr>
          <a:xfrm>
            <a:off x="2746546" y="4833420"/>
            <a:ext cx="532263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Connecteur droit 91"/>
          <p:cNvCxnSpPr/>
          <p:nvPr/>
        </p:nvCxnSpPr>
        <p:spPr>
          <a:xfrm>
            <a:off x="2937615" y="5802411"/>
            <a:ext cx="818865" cy="0"/>
          </a:xfrm>
          <a:prstGeom prst="line">
            <a:avLst/>
          </a:prstGeom>
          <a:noFill/>
          <a:ln w="38100" cap="flat">
            <a:solidFill>
              <a:srgbClr val="00B05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3" name="➝  If not, the approach becomes unfeasible"/>
          <p:cNvSpPr txBox="1"/>
          <p:nvPr/>
        </p:nvSpPr>
        <p:spPr>
          <a:xfrm>
            <a:off x="4565704" y="4382400"/>
            <a:ext cx="244900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B050"/>
                </a:solidFill>
              </a:rPr>
              <a:t>Four-index </a:t>
            </a:r>
            <a:r>
              <a:rPr lang="fr-FR" dirty="0" err="1" smtClean="0">
                <a:solidFill>
                  <a:srgbClr val="00B050"/>
                </a:solidFill>
              </a:rPr>
              <a:t>tensor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94" name="➝  If not, the approach becomes unfeasible"/>
          <p:cNvSpPr txBox="1"/>
          <p:nvPr/>
        </p:nvSpPr>
        <p:spPr>
          <a:xfrm>
            <a:off x="5544899" y="5360658"/>
            <a:ext cx="305717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B050"/>
                </a:solidFill>
              </a:rPr>
              <a:t>Six-index </a:t>
            </a:r>
            <a:r>
              <a:rPr lang="fr-FR" dirty="0" err="1" smtClean="0">
                <a:solidFill>
                  <a:srgbClr val="00B050"/>
                </a:solidFill>
              </a:rPr>
              <a:t>tensor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95" name="Shape 71"/>
          <p:cNvSpPr/>
          <p:nvPr/>
        </p:nvSpPr>
        <p:spPr>
          <a:xfrm>
            <a:off x="242871" y="2761838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Before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a CPU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one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might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be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facing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a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storage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because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baseline="-25000" dirty="0" err="1" smtClean="0">
                <a:latin typeface="Palatino"/>
                <a:ea typeface="Palatino"/>
                <a:cs typeface="Palatino"/>
                <a:sym typeface="Palatino"/>
              </a:rPr>
              <a:t>dim</a:t>
            </a:r>
            <a:endParaRPr sz="2000" baseline="-25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6" name="Shape 76"/>
          <p:cNvSpPr/>
          <p:nvPr/>
        </p:nvSpPr>
        <p:spPr>
          <a:xfrm>
            <a:off x="3915177" y="3255575"/>
            <a:ext cx="320535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k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-body force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B050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00B05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2k-index </a:t>
            </a:r>
            <a:r>
              <a:rPr lang="fr-FR" sz="1800" b="1" dirty="0" err="1" smtClean="0">
                <a:solidFill>
                  <a:srgbClr val="00B05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 smtClean="0">
              <a:solidFill>
                <a:srgbClr val="00B050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97" name="Shape 76"/>
          <p:cNvSpPr/>
          <p:nvPr/>
        </p:nvSpPr>
        <p:spPr>
          <a:xfrm>
            <a:off x="5737363" y="4648709"/>
            <a:ext cx="5684309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 lang="fr-FR" sz="1800" b="1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k-body </a:t>
            </a:r>
            <a:r>
              <a:rPr lang="fr-FR" sz="1800" b="1" dirty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states </a:t>
            </a:r>
            <a:r>
              <a:rPr lang="fr-FR" sz="1800" b="1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up to </a:t>
            </a:r>
            <a:r>
              <a:rPr lang="fr-FR" sz="1800" b="1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e</a:t>
            </a:r>
            <a:r>
              <a:rPr lang="fr-FR" sz="1800" b="1" baseline="-25000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kmax</a:t>
            </a:r>
            <a:r>
              <a:rPr lang="fr-FR" sz="1800" b="1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= k*e</a:t>
            </a:r>
            <a:r>
              <a:rPr lang="fr-FR" sz="1800" b="1" baseline="-25000" dirty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1max</a:t>
            </a:r>
            <a:endParaRPr lang="pl-PL" sz="1800" b="1" baseline="-25000" dirty="0">
              <a:solidFill>
                <a:srgbClr val="00B050"/>
              </a:solidFill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800" b="1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Naive</a:t>
            </a:r>
            <a:r>
              <a:rPr lang="fr-FR" sz="1800" b="1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storage</a:t>
            </a:r>
            <a:r>
              <a:rPr lang="fr-FR" sz="1800" b="1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-250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2k </a:t>
            </a:r>
            <a:endParaRPr lang="fr-FR" sz="1800" dirty="0" smtClean="0">
              <a:solidFill>
                <a:srgbClr val="00B050"/>
              </a:solidFill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 algn="l">
              <a:defRPr sz="1800"/>
            </a:pPr>
            <a:r>
              <a:rPr lang="fr-FR" sz="1800" dirty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 ►</a:t>
            </a:r>
            <a:r>
              <a:rPr lang="fr-FR" sz="1800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grows</a:t>
            </a:r>
            <a:r>
              <a:rPr lang="fr-FR" sz="18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i="1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exponentially</a:t>
            </a:r>
            <a:r>
              <a:rPr lang="fr-FR" sz="18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with</a:t>
            </a:r>
            <a:r>
              <a:rPr lang="fr-FR" sz="18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interaction </a:t>
            </a:r>
            <a:r>
              <a:rPr lang="fr-FR" sz="1800" dirty="0" err="1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rank</a:t>
            </a:r>
            <a:r>
              <a:rPr lang="fr-FR" sz="1800" dirty="0" smtClean="0">
                <a:solidFill>
                  <a:srgbClr val="00B050"/>
                </a:solidFill>
                <a:ea typeface="Palatino"/>
                <a:cs typeface="Times New Roman" panose="02020603050405020304" pitchFamily="18" charset="0"/>
                <a:sym typeface="Palatino"/>
              </a:rPr>
              <a:t> k</a:t>
            </a:r>
          </a:p>
          <a:p>
            <a:pPr lvl="0" algn="l">
              <a:defRPr sz="1800"/>
            </a:pPr>
            <a:r>
              <a:rPr lang="fr-FR" sz="1800" dirty="0">
                <a:solidFill>
                  <a:srgbClr val="00B05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dirty="0" smtClean="0">
                <a:solidFill>
                  <a:srgbClr val="00B05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 ► 4N &gt;&gt; 3N &gt;&gt; 2N &gt;&gt; 1N </a:t>
            </a:r>
            <a:endParaRPr lang="fr-FR" sz="1800" dirty="0" smtClean="0">
              <a:solidFill>
                <a:srgbClr val="00B050"/>
              </a:solidFill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103" name="➝  If not, the approach becomes unfeasible"/>
          <p:cNvSpPr txBox="1"/>
          <p:nvPr/>
        </p:nvSpPr>
        <p:spPr>
          <a:xfrm>
            <a:off x="8457870" y="5778349"/>
            <a:ext cx="1357757" cy="93358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b="1" dirty="0" err="1" smtClean="0">
                <a:solidFill>
                  <a:srgbClr val="0033CC"/>
                </a:solidFill>
              </a:rPr>
              <a:t>Uncoupled</a:t>
            </a:r>
            <a:endParaRPr lang="fr-FR" sz="1800" b="1" dirty="0" smtClean="0">
              <a:solidFill>
                <a:srgbClr val="0033CC"/>
              </a:solidFill>
            </a:endParaRPr>
          </a:p>
          <a:p>
            <a:r>
              <a:rPr lang="fr-FR" sz="1800" b="1" dirty="0" smtClean="0">
                <a:solidFill>
                  <a:srgbClr val="FF0000"/>
                </a:solidFill>
              </a:rPr>
              <a:t>JT-</a:t>
            </a:r>
            <a:r>
              <a:rPr lang="fr-FR" sz="1800" b="1" dirty="0" err="1" smtClean="0">
                <a:solidFill>
                  <a:srgbClr val="FF0000"/>
                </a:solidFill>
              </a:rPr>
              <a:t>coupled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r>
              <a:rPr lang="fr-FR" sz="1800" b="1" dirty="0" smtClean="0">
                <a:solidFill>
                  <a:srgbClr val="7030A0"/>
                </a:solidFill>
              </a:rPr>
              <a:t>Jacobi</a:t>
            </a:r>
            <a:endParaRPr sz="1800" b="1" dirty="0">
              <a:solidFill>
                <a:srgbClr val="7030A0"/>
              </a:solidFill>
            </a:endParaRPr>
          </a:p>
        </p:txBody>
      </p:sp>
      <p:pic>
        <p:nvPicPr>
          <p:cNvPr id="108" name="Image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81" y="7281311"/>
            <a:ext cx="6849630" cy="888620"/>
          </a:xfrm>
          <a:prstGeom prst="rect">
            <a:avLst/>
          </a:prstGeom>
        </p:spPr>
      </p:pic>
      <p:sp>
        <p:nvSpPr>
          <p:cNvPr id="116" name="⦿  Is the chiral expansion converging quickly enough?"/>
          <p:cNvSpPr txBox="1"/>
          <p:nvPr/>
        </p:nvSpPr>
        <p:spPr>
          <a:xfrm>
            <a:off x="163865" y="6521289"/>
            <a:ext cx="60831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⦿  </a:t>
            </a:r>
            <a:r>
              <a:rPr lang="fr-FR" dirty="0" err="1" smtClean="0"/>
              <a:t>Uncoupled</a:t>
            </a:r>
            <a:r>
              <a:rPr lang="fr-FR" dirty="0" smtClean="0"/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dirty="0" smtClean="0"/>
              <a:t> </a:t>
            </a:r>
            <a:r>
              <a:rPr lang="fr-FR" i="1" dirty="0" smtClean="0"/>
              <a:t>JT-</a:t>
            </a:r>
            <a:r>
              <a:rPr lang="fr-FR" i="1" dirty="0" err="1" smtClean="0"/>
              <a:t>coupled</a:t>
            </a:r>
            <a:r>
              <a:rPr lang="fr-FR" dirty="0" smtClean="0"/>
              <a:t> matrix </a:t>
            </a:r>
            <a:r>
              <a:rPr lang="fr-FR" dirty="0" err="1" smtClean="0"/>
              <a:t>elements</a:t>
            </a:r>
            <a:endParaRPr dirty="0"/>
          </a:p>
        </p:txBody>
      </p:sp>
      <p:sp>
        <p:nvSpPr>
          <p:cNvPr id="117" name="➝  If not, the approach becomes unfeasible"/>
          <p:cNvSpPr txBox="1"/>
          <p:nvPr/>
        </p:nvSpPr>
        <p:spPr>
          <a:xfrm>
            <a:off x="163865" y="8053767"/>
            <a:ext cx="6662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rgbClr val="00B050"/>
                </a:solidFill>
                <a:latin typeface="+mn-lt"/>
              </a:rPr>
              <a:t>R</a:t>
            </a:r>
            <a:r>
              <a:rPr lang="fr-FR" dirty="0" err="1" smtClean="0">
                <a:solidFill>
                  <a:srgbClr val="00B050"/>
                </a:solidFill>
                <a:latin typeface="+mn-lt"/>
              </a:rPr>
              <a:t>eduction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 by, </a:t>
            </a:r>
            <a:r>
              <a:rPr lang="fr-FR" dirty="0" err="1" smtClean="0">
                <a:solidFill>
                  <a:srgbClr val="00B050"/>
                </a:solidFill>
                <a:latin typeface="+mn-lt"/>
              </a:rPr>
              <a:t>e.g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., factor ~</a:t>
            </a:r>
            <a:r>
              <a:rPr lang="fr-FR" dirty="0">
                <a:solidFill>
                  <a:srgbClr val="00B050"/>
                </a:solidFill>
                <a:latin typeface="+mn-lt"/>
              </a:rPr>
              <a:t>1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00 for 3N at e</a:t>
            </a:r>
            <a:r>
              <a:rPr lang="fr-FR" baseline="-25000" dirty="0" smtClean="0">
                <a:solidFill>
                  <a:srgbClr val="00B050"/>
                </a:solidFill>
                <a:latin typeface="+mn-lt"/>
              </a:rPr>
              <a:t>3max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 = 12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solidFill>
                  <a:srgbClr val="00B050"/>
                </a:solidFill>
                <a:latin typeface="+mn-lt"/>
              </a:rPr>
              <a:t>   </a:t>
            </a:r>
            <a:r>
              <a:rPr lang="fr-FR" dirty="0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►</a:t>
            </a:r>
            <a:r>
              <a:rPr lang="fr-FR" dirty="0" err="1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Huge</a:t>
            </a:r>
            <a:r>
              <a:rPr lang="fr-FR" dirty="0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gain</a:t>
            </a:r>
            <a:endParaRPr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19" name="➝  If not, the approach becomes unfeasible"/>
          <p:cNvSpPr txBox="1"/>
          <p:nvPr/>
        </p:nvSpPr>
        <p:spPr>
          <a:xfrm>
            <a:off x="163865" y="9203472"/>
            <a:ext cx="766319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B050"/>
                </a:solidFill>
                <a:latin typeface="+mn-lt"/>
              </a:rPr>
              <a:t>Ok, but </a:t>
            </a:r>
            <a:r>
              <a:rPr lang="fr-FR" dirty="0" err="1" smtClean="0">
                <a:solidFill>
                  <a:srgbClr val="00B050"/>
                </a:solidFill>
                <a:latin typeface="+mn-lt"/>
              </a:rPr>
              <a:t>what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 e</a:t>
            </a:r>
            <a:r>
              <a:rPr lang="fr-FR" baseline="-25000" dirty="0" smtClean="0">
                <a:solidFill>
                  <a:srgbClr val="00B050"/>
                </a:solidFill>
                <a:latin typeface="+mn-lt"/>
              </a:rPr>
              <a:t>1max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/e</a:t>
            </a:r>
            <a:r>
              <a:rPr lang="fr-FR" baseline="-25000" dirty="0" smtClean="0">
                <a:solidFill>
                  <a:srgbClr val="00B050"/>
                </a:solidFill>
                <a:latin typeface="+mn-lt"/>
              </a:rPr>
              <a:t>2max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/e</a:t>
            </a:r>
            <a:r>
              <a:rPr lang="fr-FR" baseline="-25000" dirty="0" smtClean="0">
                <a:solidFill>
                  <a:srgbClr val="00B050"/>
                </a:solidFill>
                <a:latin typeface="+mn-lt"/>
              </a:rPr>
              <a:t>3max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 are </a:t>
            </a:r>
            <a:r>
              <a:rPr lang="fr-FR" dirty="0" err="1" smtClean="0">
                <a:solidFill>
                  <a:srgbClr val="00B050"/>
                </a:solidFill>
                <a:latin typeface="+mn-lt"/>
              </a:rPr>
              <a:t>needed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 as a </a:t>
            </a:r>
            <a:r>
              <a:rPr lang="fr-FR" dirty="0" err="1" smtClean="0">
                <a:solidFill>
                  <a:srgbClr val="00B050"/>
                </a:solidFill>
                <a:latin typeface="+mn-lt"/>
              </a:rPr>
              <a:t>function</a:t>
            </a:r>
            <a:r>
              <a:rPr lang="fr-FR" dirty="0" smtClean="0">
                <a:solidFill>
                  <a:srgbClr val="00B050"/>
                </a:solidFill>
                <a:latin typeface="+mn-lt"/>
              </a:rPr>
              <a:t> of A?</a:t>
            </a:r>
            <a:endParaRPr dirty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0269665" y="6476170"/>
            <a:ext cx="16652" cy="666380"/>
          </a:xfrm>
          <a:prstGeom prst="straightConnector1">
            <a:avLst/>
          </a:prstGeom>
          <a:noFill/>
          <a:ln w="57150" cap="flat">
            <a:solidFill>
              <a:srgbClr val="00B050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angle 8"/>
          <p:cNvSpPr/>
          <p:nvPr/>
        </p:nvSpPr>
        <p:spPr>
          <a:xfrm>
            <a:off x="2746546" y="4497470"/>
            <a:ext cx="600501" cy="322095"/>
          </a:xfrm>
          <a:prstGeom prst="rect">
            <a:avLst/>
          </a:prstGeom>
          <a:noFill/>
          <a:ln w="381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424510" y="5455995"/>
            <a:ext cx="389816" cy="307084"/>
          </a:xfrm>
          <a:prstGeom prst="rect">
            <a:avLst/>
          </a:prstGeom>
          <a:noFill/>
          <a:ln w="381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2" name="Flèche courbée vers la droite 121"/>
          <p:cNvSpPr/>
          <p:nvPr/>
        </p:nvSpPr>
        <p:spPr>
          <a:xfrm>
            <a:off x="7508455" y="4242206"/>
            <a:ext cx="492274" cy="656183"/>
          </a:xfrm>
          <a:prstGeom prst="curvedRightArrow">
            <a:avLst/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3" name="Shape 514"/>
          <p:cNvSpPr/>
          <p:nvPr/>
        </p:nvSpPr>
        <p:spPr>
          <a:xfrm>
            <a:off x="7950012" y="4555747"/>
            <a:ext cx="19265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400" dirty="0" err="1">
                <a:solidFill>
                  <a:srgbClr val="0099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ň</a:t>
            </a:r>
            <a:r>
              <a:rPr lang="fr-FR" sz="1800" baseline="-25000" dirty="0" err="1" smtClean="0">
                <a:solidFill>
                  <a:srgbClr val="009900"/>
                </a:solidFill>
                <a:cs typeface="Times New Roman" panose="02020603050405020304" pitchFamily="18" charset="0"/>
              </a:rPr>
              <a:t>dim</a:t>
            </a:r>
            <a:r>
              <a:rPr lang="fr-FR" sz="18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 &lt;&lt; </a:t>
            </a:r>
            <a:r>
              <a:rPr lang="fr-FR" sz="2000" dirty="0" err="1" smtClean="0">
                <a:solidFill>
                  <a:srgbClr val="009900"/>
                </a:solidFill>
              </a:rPr>
              <a:t>n</a:t>
            </a:r>
            <a:r>
              <a:rPr lang="fr-FR" sz="2000" baseline="-25000" dirty="0" err="1" smtClean="0">
                <a:solidFill>
                  <a:srgbClr val="009900"/>
                </a:solidFill>
              </a:rPr>
              <a:t>dim</a:t>
            </a:r>
            <a:endParaRPr sz="2000" baseline="-25000" dirty="0">
              <a:solidFill>
                <a:srgbClr val="009900"/>
              </a:solidFill>
            </a:endParaRPr>
          </a:p>
        </p:txBody>
      </p:sp>
      <p:sp>
        <p:nvSpPr>
          <p:cNvPr id="124" name="Flèche courbée vers la droite 123"/>
          <p:cNvSpPr/>
          <p:nvPr/>
        </p:nvSpPr>
        <p:spPr>
          <a:xfrm>
            <a:off x="7508455" y="3645559"/>
            <a:ext cx="492274" cy="656183"/>
          </a:xfrm>
          <a:prstGeom prst="curvedRightArrow">
            <a:avLst/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786302" y="3567325"/>
            <a:ext cx="191069" cy="218560"/>
          </a:xfrm>
          <a:prstGeom prst="ellipse">
            <a:avLst/>
          </a:prstGeom>
          <a:noFill/>
          <a:ln w="381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8095500" y="3506893"/>
            <a:ext cx="340107" cy="274850"/>
          </a:xfrm>
          <a:prstGeom prst="ellipse">
            <a:avLst/>
          </a:prstGeom>
          <a:noFill/>
          <a:ln w="381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2818" y="6051756"/>
            <a:ext cx="2477656" cy="4033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64" y="6509054"/>
            <a:ext cx="2447991" cy="376614"/>
          </a:xfrm>
          <a:prstGeom prst="rect">
            <a:avLst/>
          </a:prstGeom>
        </p:spPr>
      </p:pic>
      <p:sp>
        <p:nvSpPr>
          <p:cNvPr id="50" name="Shape 514"/>
          <p:cNvSpPr/>
          <p:nvPr/>
        </p:nvSpPr>
        <p:spPr>
          <a:xfrm>
            <a:off x="11029378" y="5362850"/>
            <a:ext cx="153947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smtClean="0">
                <a:solidFill>
                  <a:srgbClr val="009900"/>
                </a:solidFill>
              </a:rPr>
              <a:t>1-body: </a:t>
            </a:r>
            <a:r>
              <a:rPr lang="fr-FR" sz="1800" b="1" dirty="0" smtClean="0">
                <a:solidFill>
                  <a:srgbClr val="009900"/>
                </a:solidFill>
                <a:latin typeface="Palatino Linotype" panose="02040502050505030304" pitchFamily="18" charset="0"/>
              </a:rPr>
              <a:t>e</a:t>
            </a:r>
            <a:r>
              <a:rPr lang="fr-FR" sz="1800" b="1" baseline="-25000" dirty="0" smtClean="0">
                <a:solidFill>
                  <a:srgbClr val="009900"/>
                </a:solidFill>
              </a:rPr>
              <a:t>1max</a:t>
            </a:r>
          </a:p>
          <a:p>
            <a:pPr>
              <a:defRPr sz="1800"/>
            </a:pPr>
            <a:r>
              <a:rPr lang="fr-FR" sz="1800" b="1" dirty="0" smtClean="0">
                <a:solidFill>
                  <a:srgbClr val="009900"/>
                </a:solidFill>
              </a:rPr>
              <a:t>2-body: </a:t>
            </a:r>
            <a:r>
              <a:rPr lang="fr-FR" sz="1800" b="1" dirty="0" smtClean="0">
                <a:solidFill>
                  <a:srgbClr val="009900"/>
                </a:solidFill>
                <a:latin typeface="Palatino Linotype" panose="02040502050505030304" pitchFamily="18" charset="0"/>
              </a:rPr>
              <a:t>e</a:t>
            </a:r>
            <a:r>
              <a:rPr lang="fr-FR" sz="1800" b="1" baseline="-25000" dirty="0" smtClean="0">
                <a:solidFill>
                  <a:srgbClr val="009900"/>
                </a:solidFill>
              </a:rPr>
              <a:t>2max </a:t>
            </a:r>
          </a:p>
          <a:p>
            <a:pPr>
              <a:defRPr sz="1800"/>
            </a:pPr>
            <a:r>
              <a:rPr lang="fr-FR" sz="1800" b="1" dirty="0" smtClean="0">
                <a:solidFill>
                  <a:srgbClr val="009900"/>
                </a:solidFill>
              </a:rPr>
              <a:t>3-body: </a:t>
            </a:r>
            <a:r>
              <a:rPr lang="fr-FR" sz="1800" b="1" dirty="0" smtClean="0">
                <a:solidFill>
                  <a:srgbClr val="009900"/>
                </a:solidFill>
                <a:latin typeface="Palatino Linotype" panose="02040502050505030304" pitchFamily="18" charset="0"/>
              </a:rPr>
              <a:t>e</a:t>
            </a:r>
            <a:r>
              <a:rPr lang="fr-FR" sz="1800" b="1" baseline="-25000" dirty="0" smtClean="0">
                <a:solidFill>
                  <a:srgbClr val="009900"/>
                </a:solidFill>
              </a:rPr>
              <a:t>3max</a:t>
            </a:r>
            <a:endParaRPr lang="fr-FR" sz="1800" b="1" baseline="-2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1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" grpId="0" animBg="1"/>
      <p:bldP spid="83" grpId="0" animBg="1"/>
      <p:bldP spid="85" grpId="0" animBg="1"/>
      <p:bldP spid="86" grpId="0" animBg="1"/>
      <p:bldP spid="87" grpId="0" animBg="1"/>
      <p:bldP spid="88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6" grpId="0" animBg="1"/>
      <p:bldP spid="97" grpId="0" animBg="1"/>
      <p:bldP spid="97" grpId="1" animBg="1"/>
      <p:bldP spid="103" grpId="0" animBg="1"/>
      <p:bldP spid="116" grpId="0" animBg="1"/>
      <p:bldP spid="117" grpId="0" animBg="1"/>
      <p:bldP spid="119" grpId="0" animBg="1"/>
      <p:bldP spid="9" grpId="0" animBg="1"/>
      <p:bldP spid="121" grpId="0" animBg="1"/>
      <p:bldP spid="122" grpId="0" animBg="1"/>
      <p:bldP spid="123" grpId="0" animBg="1"/>
      <p:bldP spid="124" grpId="0" animBg="1"/>
      <p:bldP spid="2" grpId="0" animBg="1"/>
      <p:bldP spid="2" grpId="1" animBg="1"/>
      <p:bldP spid="47" grpId="0" animBg="1"/>
      <p:bldP spid="47" grpId="1" animBg="1"/>
      <p:bldP spid="50" grpId="0" animBg="1"/>
      <p:bldP spid="5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⦿  Is the chiral expansion converging quickly enough?"/>
          <p:cNvSpPr txBox="1"/>
          <p:nvPr/>
        </p:nvSpPr>
        <p:spPr>
          <a:xfrm>
            <a:off x="1503742" y="2034837"/>
            <a:ext cx="114954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 err="1" smtClean="0"/>
              <a:t>Unitary</a:t>
            </a:r>
            <a:r>
              <a:rPr lang="fr-FR" dirty="0" smtClean="0"/>
              <a:t> </a:t>
            </a:r>
            <a:r>
              <a:rPr lang="fr-FR" b="1" dirty="0" err="1" smtClean="0"/>
              <a:t>Similarity</a:t>
            </a:r>
            <a:r>
              <a:rPr lang="fr-FR" b="1" dirty="0" smtClean="0"/>
              <a:t> </a:t>
            </a:r>
            <a:r>
              <a:rPr lang="fr-FR" b="1" dirty="0" err="1" smtClean="0"/>
              <a:t>Renormalization</a:t>
            </a:r>
            <a:r>
              <a:rPr lang="fr-FR" b="1" dirty="0" smtClean="0"/>
              <a:t> Group </a:t>
            </a:r>
            <a:r>
              <a:rPr lang="fr-FR" dirty="0" smtClean="0"/>
              <a:t>(SRG) transformation of H to </a:t>
            </a:r>
            <a:r>
              <a:rPr lang="fr-FR" dirty="0" err="1" smtClean="0"/>
              <a:t>tame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down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123" y="2659503"/>
            <a:ext cx="4431537" cy="234416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7" y="2770981"/>
            <a:ext cx="4797281" cy="2170952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>
            <a:off x="4797495" y="3060090"/>
            <a:ext cx="948024" cy="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Rectangle à coins arrondis 43"/>
          <p:cNvSpPr/>
          <p:nvPr/>
        </p:nvSpPr>
        <p:spPr>
          <a:xfrm>
            <a:off x="3047130" y="3057136"/>
            <a:ext cx="1006611" cy="91565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6529010" y="3125376"/>
            <a:ext cx="980256" cy="91565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Flèche droite 46"/>
          <p:cNvSpPr/>
          <p:nvPr/>
        </p:nvSpPr>
        <p:spPr>
          <a:xfrm>
            <a:off x="8020035" y="3594005"/>
            <a:ext cx="309832" cy="87965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488" y="2633235"/>
            <a:ext cx="582320" cy="31877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093" y="2675889"/>
            <a:ext cx="403078" cy="320183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909" y="4136088"/>
            <a:ext cx="570500" cy="26671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467" y="4157088"/>
            <a:ext cx="853481" cy="255634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78" y="5417159"/>
            <a:ext cx="4512286" cy="418208"/>
          </a:xfrm>
          <a:prstGeom prst="rect">
            <a:avLst/>
          </a:prstGeom>
        </p:spPr>
      </p:pic>
      <p:sp>
        <p:nvSpPr>
          <p:cNvPr id="61" name="[Entem &amp; Machleidt 2003, Navrátil 2007, Roth et al. 2012]"/>
          <p:cNvSpPr txBox="1"/>
          <p:nvPr/>
        </p:nvSpPr>
        <p:spPr>
          <a:xfrm>
            <a:off x="36079" y="4484620"/>
            <a:ext cx="3153107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fr-FR" dirty="0" smtClean="0"/>
              <a:t>Roth, Reinhardt, </a:t>
            </a:r>
            <a:r>
              <a:rPr lang="fr-FR" dirty="0" err="1" smtClean="0"/>
              <a:t>Hergert</a:t>
            </a:r>
            <a:r>
              <a:rPr lang="fr-FR" dirty="0" smtClean="0"/>
              <a:t> </a:t>
            </a:r>
            <a:r>
              <a:rPr dirty="0" smtClean="0"/>
              <a:t>200</a:t>
            </a:r>
            <a:r>
              <a:rPr lang="fr-FR" dirty="0" smtClean="0"/>
              <a:t>8</a:t>
            </a:r>
            <a:r>
              <a:rPr dirty="0" smtClean="0"/>
              <a:t>]</a:t>
            </a:r>
            <a:endParaRPr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4189" y="2964554"/>
            <a:ext cx="511708" cy="3353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6891" y="3344644"/>
            <a:ext cx="634782" cy="320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6" name="Rectangle à coins arrondis 65"/>
          <p:cNvSpPr/>
          <p:nvPr/>
        </p:nvSpPr>
        <p:spPr>
          <a:xfrm>
            <a:off x="9635319" y="3711671"/>
            <a:ext cx="788262" cy="329356"/>
          </a:xfrm>
          <a:prstGeom prst="round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Shape 111"/>
          <p:cNvSpPr/>
          <p:nvPr/>
        </p:nvSpPr>
        <p:spPr>
          <a:xfrm>
            <a:off x="7806628" y="5044763"/>
            <a:ext cx="519253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000" dirty="0" err="1" smtClean="0">
                <a:solidFill>
                  <a:schemeClr val="tx1"/>
                </a:solidFill>
              </a:rPr>
              <a:t>Drastically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accelerated</a:t>
            </a:r>
            <a:r>
              <a:rPr lang="fr-FR" sz="2000" dirty="0" smtClean="0">
                <a:solidFill>
                  <a:schemeClr val="tx1"/>
                </a:solidFill>
              </a:rPr>
              <a:t> convergence / </a:t>
            </a:r>
            <a:r>
              <a:rPr lang="fr-FR" sz="2000" dirty="0" err="1" smtClean="0">
                <a:solidFill>
                  <a:schemeClr val="tx1"/>
                </a:solidFill>
              </a:rPr>
              <a:t>n</a:t>
            </a:r>
            <a:r>
              <a:rPr lang="fr-FR" sz="2000" baseline="-25000" dirty="0" err="1" smtClean="0">
                <a:solidFill>
                  <a:schemeClr val="tx1"/>
                </a:solidFill>
              </a:rPr>
              <a:t>dim</a:t>
            </a:r>
            <a:endParaRPr lang="fr-FR" sz="2000" baseline="-25000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000" b="1" dirty="0" err="1" smtClean="0">
                <a:solidFill>
                  <a:schemeClr val="tx1"/>
                </a:solidFill>
              </a:rPr>
              <a:t>Need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much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smaller</a:t>
            </a:r>
            <a:r>
              <a:rPr lang="fr-FR" sz="2000" b="1" dirty="0" smtClean="0">
                <a:solidFill>
                  <a:schemeClr val="tx1"/>
                </a:solidFill>
              </a:rPr>
              <a:t> values of </a:t>
            </a:r>
            <a:r>
              <a:rPr lang="fr-FR" sz="2000" b="1" dirty="0" err="1" smtClean="0">
                <a:solidFill>
                  <a:schemeClr val="tx1"/>
                </a:solidFill>
              </a:rPr>
              <a:t>n</a:t>
            </a:r>
            <a:r>
              <a:rPr lang="fr-FR" sz="2000" b="1" baseline="-25000" dirty="0" err="1" smtClean="0">
                <a:solidFill>
                  <a:schemeClr val="tx1"/>
                </a:solidFill>
              </a:rPr>
              <a:t>dim</a:t>
            </a:r>
            <a:endParaRPr sz="2000" b="1" baseline="-25000" dirty="0">
              <a:solidFill>
                <a:schemeClr val="tx1"/>
              </a:solidFill>
            </a:endParaRPr>
          </a:p>
        </p:txBody>
      </p:sp>
      <p:sp>
        <p:nvSpPr>
          <p:cNvPr id="70" name="Shape 111"/>
          <p:cNvSpPr/>
          <p:nvPr/>
        </p:nvSpPr>
        <p:spPr>
          <a:xfrm>
            <a:off x="144744" y="5976374"/>
            <a:ext cx="659676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Low</a:t>
            </a:r>
            <a:r>
              <a:rPr lang="fr-FR" sz="2000" dirty="0" smtClean="0">
                <a:solidFill>
                  <a:schemeClr val="tx1"/>
                </a:solidFill>
              </a:rPr>
              <a:t>-to-high off-diagonal matrix </a:t>
            </a:r>
            <a:r>
              <a:rPr lang="fr-FR" sz="2000" dirty="0" err="1" smtClean="0">
                <a:solidFill>
                  <a:schemeClr val="tx1"/>
                </a:solidFill>
              </a:rPr>
              <a:t>elements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suppressed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sp>
        <p:nvSpPr>
          <p:cNvPr id="75" name="Shape 111"/>
          <p:cNvSpPr/>
          <p:nvPr/>
        </p:nvSpPr>
        <p:spPr>
          <a:xfrm>
            <a:off x="2738820" y="2547823"/>
            <a:ext cx="57927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666083" y="2512588"/>
            <a:ext cx="491779" cy="411246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7" name="[Entem &amp; Machleidt 2003, Navrátil 2007, Roth et al. 2012]"/>
          <p:cNvSpPr txBox="1"/>
          <p:nvPr/>
        </p:nvSpPr>
        <p:spPr>
          <a:xfrm>
            <a:off x="3472227" y="4926144"/>
            <a:ext cx="3292568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Relative </a:t>
            </a:r>
            <a:r>
              <a:rPr lang="fr-FR" dirty="0" err="1" smtClean="0"/>
              <a:t>momentum</a:t>
            </a:r>
            <a:r>
              <a:rPr lang="fr-FR" dirty="0" smtClean="0"/>
              <a:t> basis of </a:t>
            </a:r>
            <a:r>
              <a:rPr lang="fr-FR" dirty="0" smtClean="0">
                <a:latin typeface="Blackadder ITC" panose="04020505051007020D02" pitchFamily="82" charset="0"/>
              </a:rPr>
              <a:t>H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endParaRPr dirty="0"/>
          </a:p>
        </p:txBody>
      </p:sp>
      <p:sp>
        <p:nvSpPr>
          <p:cNvPr id="78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Similarity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renormalization</a:t>
            </a:r>
            <a:r>
              <a:rPr lang="fr-FR" sz="3600" dirty="0" smtClean="0">
                <a:solidFill>
                  <a:srgbClr val="0033CC"/>
                </a:solidFill>
              </a:rPr>
              <a:t> group transformation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⦿  Is the chiral expansion converging quickly enough?"/>
          <p:cNvSpPr txBox="1"/>
          <p:nvPr/>
        </p:nvSpPr>
        <p:spPr>
          <a:xfrm>
            <a:off x="13554" y="1447396"/>
            <a:ext cx="1317727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large </a:t>
            </a:r>
            <a:r>
              <a:rPr lang="fr-FR" dirty="0" err="1" smtClean="0"/>
              <a:t>n</a:t>
            </a:r>
            <a:r>
              <a:rPr lang="fr-FR" baseline="-25000" dirty="0" err="1" smtClean="0"/>
              <a:t>dim</a:t>
            </a:r>
            <a:r>
              <a:rPr lang="fr-FR" dirty="0" smtClean="0"/>
              <a:t> (</a:t>
            </a:r>
            <a:r>
              <a:rPr lang="fr-FR" dirty="0" err="1" smtClean="0"/>
              <a:t>e</a:t>
            </a:r>
            <a:r>
              <a:rPr lang="fr-FR" baseline="-25000" dirty="0" err="1" smtClean="0"/>
              <a:t>max</a:t>
            </a:r>
            <a:r>
              <a:rPr lang="fr-FR" dirty="0" smtClean="0"/>
              <a:t>) due to </a:t>
            </a:r>
            <a:r>
              <a:rPr lang="fr-FR" b="1" dirty="0" smtClean="0"/>
              <a:t>hard </a:t>
            </a:r>
            <a:r>
              <a:rPr lang="fr-FR" b="1" dirty="0" err="1" smtClean="0"/>
              <a:t>core</a:t>
            </a:r>
            <a:r>
              <a:rPr lang="fr-FR" b="1" dirty="0" smtClean="0"/>
              <a:t> of V</a:t>
            </a:r>
            <a:r>
              <a:rPr lang="fr-FR" b="1" baseline="30000" dirty="0" smtClean="0"/>
              <a:t>2N</a:t>
            </a:r>
            <a:r>
              <a:rPr lang="fr-FR" b="1" dirty="0" smtClean="0"/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 smtClean="0"/>
              <a:t>large ME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and high basis states</a:t>
            </a:r>
          </a:p>
        </p:txBody>
      </p:sp>
      <p:sp>
        <p:nvSpPr>
          <p:cNvPr id="55" name="⦿  Is the chiral expansion converging quickly enough?"/>
          <p:cNvSpPr txBox="1"/>
          <p:nvPr/>
        </p:nvSpPr>
        <p:spPr>
          <a:xfrm>
            <a:off x="76724" y="5926589"/>
            <a:ext cx="85335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dirty="0" err="1" smtClean="0">
                <a:cs typeface="Times New Roman" panose="02020603050405020304" pitchFamily="18" charset="0"/>
              </a:rPr>
              <a:t>Needed</a:t>
            </a:r>
            <a:r>
              <a:rPr lang="fr-FR" dirty="0" smtClean="0">
                <a:cs typeface="Times New Roman" panose="02020603050405020304" pitchFamily="18" charset="0"/>
              </a:rPr>
              <a:t> </a:t>
            </a:r>
            <a:r>
              <a:rPr lang="fr-FR" b="1" dirty="0" smtClean="0"/>
              <a:t>JT-</a:t>
            </a:r>
            <a:r>
              <a:rPr lang="fr-FR" b="1" dirty="0" err="1" smtClean="0"/>
              <a:t>coupled</a:t>
            </a:r>
            <a:r>
              <a:rPr lang="fr-FR" b="1" dirty="0" smtClean="0"/>
              <a:t> SRG-</a:t>
            </a:r>
            <a:r>
              <a:rPr lang="fr-FR" b="1" dirty="0" err="1" smtClean="0"/>
              <a:t>evolved</a:t>
            </a:r>
            <a:r>
              <a:rPr lang="fr-FR" b="1" dirty="0" smtClean="0"/>
              <a:t> 3N </a:t>
            </a:r>
            <a:r>
              <a:rPr lang="fr-FR" dirty="0" smtClean="0"/>
              <a:t>matrix </a:t>
            </a:r>
            <a:r>
              <a:rPr lang="fr-FR" dirty="0" err="1" smtClean="0"/>
              <a:t>elements</a:t>
            </a:r>
            <a:endParaRPr dirty="0"/>
          </a:p>
        </p:txBody>
      </p:sp>
      <p:sp>
        <p:nvSpPr>
          <p:cNvPr id="56" name="➝  If not, the approach becomes unfeasible"/>
          <p:cNvSpPr txBox="1"/>
          <p:nvPr/>
        </p:nvSpPr>
        <p:spPr>
          <a:xfrm>
            <a:off x="153878" y="6442669"/>
            <a:ext cx="626058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➝  </a:t>
            </a:r>
            <a:r>
              <a:rPr lang="fr-FR" sz="2000" dirty="0">
                <a:solidFill>
                  <a:srgbClr val="FF0000"/>
                </a:solidFill>
              </a:rPr>
              <a:t>M</a:t>
            </a:r>
            <a:r>
              <a:rPr lang="fr-FR" sz="2000" dirty="0" smtClean="0">
                <a:solidFill>
                  <a:srgbClr val="FF0000"/>
                </a:solidFill>
              </a:rPr>
              <a:t>ass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A~50</a:t>
            </a:r>
            <a:r>
              <a:rPr lang="fr-FR" sz="2000" dirty="0" smtClean="0"/>
              <a:t> </a:t>
            </a:r>
            <a:r>
              <a:rPr lang="fr-FR" sz="2000" dirty="0"/>
              <a:t>(</a:t>
            </a:r>
            <a:r>
              <a:rPr lang="fr-FR" sz="2000" dirty="0" smtClean="0"/>
              <a:t>e</a:t>
            </a:r>
            <a:r>
              <a:rPr lang="fr-FR" sz="2000" baseline="-25000" dirty="0" smtClean="0"/>
              <a:t>1max</a:t>
            </a:r>
            <a:r>
              <a:rPr lang="fr-FR" sz="2000" dirty="0" smtClean="0"/>
              <a:t> = 13 / e</a:t>
            </a:r>
            <a:r>
              <a:rPr lang="fr-FR" sz="2000" baseline="-25000" dirty="0" smtClean="0"/>
              <a:t>2max</a:t>
            </a:r>
            <a:r>
              <a:rPr lang="fr-FR" sz="2000" dirty="0" smtClean="0"/>
              <a:t> = 26 / </a:t>
            </a:r>
            <a:r>
              <a:rPr lang="fr-FR" sz="2000" dirty="0" smtClean="0">
                <a:solidFill>
                  <a:srgbClr val="FF0000"/>
                </a:solidFill>
              </a:rPr>
              <a:t>e</a:t>
            </a:r>
            <a:r>
              <a:rPr lang="fr-FR" sz="2000" baseline="-25000" dirty="0" smtClean="0">
                <a:solidFill>
                  <a:srgbClr val="FF0000"/>
                </a:solidFill>
              </a:rPr>
              <a:t>3max</a:t>
            </a:r>
            <a:r>
              <a:rPr lang="fr-FR" sz="2000" dirty="0" smtClean="0">
                <a:solidFill>
                  <a:srgbClr val="FF0000"/>
                </a:solidFill>
              </a:rPr>
              <a:t> = 16</a:t>
            </a:r>
            <a:r>
              <a:rPr lang="fr-FR" sz="2000" dirty="0" smtClean="0"/>
              <a:t>) </a:t>
            </a:r>
            <a:endParaRPr sz="2000" dirty="0"/>
          </a:p>
        </p:txBody>
      </p:sp>
      <p:sp>
        <p:nvSpPr>
          <p:cNvPr id="57" name="➝  If not, the approach becomes unfeasible"/>
          <p:cNvSpPr txBox="1"/>
          <p:nvPr/>
        </p:nvSpPr>
        <p:spPr>
          <a:xfrm>
            <a:off x="96681" y="7938173"/>
            <a:ext cx="610708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000" dirty="0" smtClean="0"/>
              <a:t>➝  </a:t>
            </a:r>
            <a:r>
              <a:rPr lang="fr-FR" sz="2000" dirty="0">
                <a:solidFill>
                  <a:srgbClr val="FF0000"/>
                </a:solidFill>
              </a:rPr>
              <a:t>M</a:t>
            </a:r>
            <a:r>
              <a:rPr lang="fr-FR" sz="2000" dirty="0" smtClean="0">
                <a:solidFill>
                  <a:srgbClr val="FF0000"/>
                </a:solidFill>
              </a:rPr>
              <a:t>ass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A~100</a:t>
            </a:r>
            <a:r>
              <a:rPr lang="fr-FR" sz="2000" dirty="0" smtClean="0"/>
              <a:t> (e</a:t>
            </a:r>
            <a:r>
              <a:rPr lang="fr-FR" sz="2000" baseline="-25000" dirty="0" smtClean="0"/>
              <a:t>1max</a:t>
            </a:r>
            <a:r>
              <a:rPr lang="fr-FR" sz="2000" dirty="0" smtClean="0"/>
              <a:t> </a:t>
            </a:r>
            <a:r>
              <a:rPr lang="fr-FR" sz="2000" dirty="0"/>
              <a:t>= </a:t>
            </a:r>
            <a:r>
              <a:rPr lang="fr-FR" sz="2000" dirty="0" smtClean="0"/>
              <a:t>15 </a:t>
            </a:r>
            <a:r>
              <a:rPr lang="fr-FR" sz="2000" dirty="0"/>
              <a:t>/ e</a:t>
            </a:r>
            <a:r>
              <a:rPr lang="fr-FR" sz="2000" baseline="-25000" dirty="0"/>
              <a:t>2max</a:t>
            </a:r>
            <a:r>
              <a:rPr lang="fr-FR" sz="2000" dirty="0"/>
              <a:t> </a:t>
            </a:r>
            <a:r>
              <a:rPr lang="fr-FR" sz="2000" dirty="0" smtClean="0"/>
              <a:t>= 30 </a:t>
            </a:r>
            <a:r>
              <a:rPr lang="fr-FR" sz="2000" dirty="0"/>
              <a:t>/ </a:t>
            </a:r>
            <a:r>
              <a:rPr lang="fr-FR" sz="2000" dirty="0">
                <a:solidFill>
                  <a:srgbClr val="FF0000"/>
                </a:solidFill>
              </a:rPr>
              <a:t>e</a:t>
            </a:r>
            <a:r>
              <a:rPr lang="fr-FR" sz="2000" baseline="-25000" dirty="0">
                <a:solidFill>
                  <a:srgbClr val="FF0000"/>
                </a:solidFill>
              </a:rPr>
              <a:t>3max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= 20</a:t>
            </a:r>
            <a:r>
              <a:rPr lang="fr-FR" sz="2000" dirty="0" smtClean="0"/>
              <a:t>) </a:t>
            </a:r>
            <a:endParaRPr sz="2000" dirty="0"/>
          </a:p>
        </p:txBody>
      </p:sp>
      <p:sp>
        <p:nvSpPr>
          <p:cNvPr id="62" name="➝  If not, the approach becomes unfeasible"/>
          <p:cNvSpPr txBox="1"/>
          <p:nvPr/>
        </p:nvSpPr>
        <p:spPr>
          <a:xfrm>
            <a:off x="632063" y="6980522"/>
            <a:ext cx="422912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2NF ~ 2GB		</a:t>
            </a:r>
            <a:r>
              <a:rPr lang="fr-FR" sz="2000" dirty="0" smtClean="0">
                <a:solidFill>
                  <a:srgbClr val="FF0000"/>
                </a:solidFill>
              </a:rPr>
              <a:t>3NF ~ 25GB 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63" name="➝  If not, the approach becomes unfeasible"/>
          <p:cNvSpPr txBox="1"/>
          <p:nvPr/>
        </p:nvSpPr>
        <p:spPr>
          <a:xfrm>
            <a:off x="533075" y="8455744"/>
            <a:ext cx="422912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2NF ~ 7GB</a:t>
            </a:r>
            <a:r>
              <a:rPr lang="fr-FR" sz="2000" dirty="0" smtClean="0">
                <a:solidFill>
                  <a:srgbClr val="00B050"/>
                </a:solidFill>
              </a:rPr>
              <a:t>		</a:t>
            </a:r>
            <a:r>
              <a:rPr lang="fr-FR" sz="2000" dirty="0" smtClean="0">
                <a:solidFill>
                  <a:srgbClr val="FF0000"/>
                </a:solidFill>
              </a:rPr>
              <a:t>3NF ~ 350GB 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68" name="Rectangle à coins arrondis 67"/>
          <p:cNvSpPr/>
          <p:nvPr/>
        </p:nvSpPr>
        <p:spPr>
          <a:xfrm>
            <a:off x="11103902" y="4104764"/>
            <a:ext cx="506208" cy="388329"/>
          </a:xfrm>
          <a:prstGeom prst="round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7379871" y="5260428"/>
            <a:ext cx="5629825" cy="4442196"/>
            <a:chOff x="13443850" y="2734324"/>
            <a:chExt cx="5629825" cy="4442196"/>
          </a:xfrm>
        </p:grpSpPr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443850" y="3071625"/>
              <a:ext cx="5629825" cy="4104895"/>
            </a:xfrm>
            <a:prstGeom prst="rect">
              <a:avLst/>
            </a:prstGeom>
          </p:spPr>
        </p:pic>
        <p:sp>
          <p:nvSpPr>
            <p:cNvPr id="73" name="➝  If not, the approach becomes unfeasible"/>
            <p:cNvSpPr txBox="1"/>
            <p:nvPr/>
          </p:nvSpPr>
          <p:spPr>
            <a:xfrm>
              <a:off x="15942625" y="6043147"/>
              <a:ext cx="3045711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b="1" dirty="0" smtClean="0">
                  <a:solidFill>
                    <a:schemeClr val="tx1"/>
                  </a:solidFill>
                </a:rPr>
                <a:t>3NF HO Matrix </a:t>
              </a:r>
              <a:r>
                <a:rPr lang="fr-FR" sz="1800" b="1" dirty="0" err="1" smtClean="0">
                  <a:solidFill>
                    <a:schemeClr val="tx1"/>
                  </a:solidFill>
                </a:rPr>
                <a:t>Elements</a:t>
              </a:r>
              <a:endParaRPr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4699877" y="2734324"/>
              <a:ext cx="385701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sz="1600" b="1" dirty="0" smtClean="0"/>
                <a:t>[R. Roth </a:t>
              </a:r>
              <a:r>
                <a:rPr lang="en-US" sz="1600" b="1" i="1" dirty="0"/>
                <a:t>et al</a:t>
              </a:r>
              <a:r>
                <a:rPr lang="en-US" sz="1600" b="1" dirty="0"/>
                <a:t>., </a:t>
              </a:r>
              <a:r>
                <a:rPr lang="en-US" sz="1600" b="1" dirty="0" smtClean="0"/>
                <a:t>PRC90 </a:t>
              </a:r>
              <a:r>
                <a:rPr lang="en-US" sz="1600" b="1" dirty="0"/>
                <a:t>(2014) </a:t>
              </a:r>
              <a:r>
                <a:rPr lang="en-US" sz="1600" b="1" dirty="0" smtClean="0"/>
                <a:t>024325</a:t>
              </a:r>
              <a:r>
                <a:rPr lang="en-US" sz="1600" b="1" dirty="0"/>
                <a:t>]</a:t>
              </a:r>
            </a:p>
          </p:txBody>
        </p:sp>
      </p:grpSp>
      <p:cxnSp>
        <p:nvCxnSpPr>
          <p:cNvPr id="86" name="Connecteur droit 85"/>
          <p:cNvCxnSpPr/>
          <p:nvPr/>
        </p:nvCxnSpPr>
        <p:spPr>
          <a:xfrm flipH="1" flipV="1">
            <a:off x="11165571" y="6509752"/>
            <a:ext cx="12018" cy="246555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Connecteur droit 86"/>
          <p:cNvCxnSpPr/>
          <p:nvPr/>
        </p:nvCxnSpPr>
        <p:spPr>
          <a:xfrm flipH="1" flipV="1">
            <a:off x="11865990" y="6137471"/>
            <a:ext cx="50118" cy="292096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Connecteur droit 87"/>
          <p:cNvCxnSpPr/>
          <p:nvPr/>
        </p:nvCxnSpPr>
        <p:spPr>
          <a:xfrm flipH="1">
            <a:off x="8236965" y="6495487"/>
            <a:ext cx="2940624" cy="1426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Connecteur droit 88"/>
          <p:cNvCxnSpPr/>
          <p:nvPr/>
        </p:nvCxnSpPr>
        <p:spPr>
          <a:xfrm flipH="1">
            <a:off x="8236965" y="6150652"/>
            <a:ext cx="362902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0" name="➝  If not, the approach becomes unfeasible"/>
          <p:cNvSpPr txBox="1"/>
          <p:nvPr/>
        </p:nvSpPr>
        <p:spPr>
          <a:xfrm>
            <a:off x="8610272" y="5738104"/>
            <a:ext cx="1357757" cy="93358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b="1" dirty="0" err="1" smtClean="0">
                <a:solidFill>
                  <a:srgbClr val="0033CC"/>
                </a:solidFill>
              </a:rPr>
              <a:t>Uncoupled</a:t>
            </a:r>
            <a:endParaRPr lang="fr-FR" sz="1800" b="1" dirty="0" smtClean="0">
              <a:solidFill>
                <a:srgbClr val="0033CC"/>
              </a:solidFill>
            </a:endParaRPr>
          </a:p>
          <a:p>
            <a:r>
              <a:rPr lang="fr-FR" sz="1800" b="1" dirty="0" smtClean="0">
                <a:solidFill>
                  <a:srgbClr val="FF0000"/>
                </a:solidFill>
              </a:rPr>
              <a:t>JT-</a:t>
            </a:r>
            <a:r>
              <a:rPr lang="fr-FR" sz="1800" b="1" dirty="0" err="1" smtClean="0">
                <a:solidFill>
                  <a:srgbClr val="FF0000"/>
                </a:solidFill>
              </a:rPr>
              <a:t>coupled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r>
              <a:rPr lang="fr-FR" sz="1800" b="1" dirty="0" smtClean="0">
                <a:solidFill>
                  <a:srgbClr val="7030A0"/>
                </a:solidFill>
              </a:rPr>
              <a:t>Jacobi</a:t>
            </a:r>
            <a:endParaRPr sz="1800" b="1" dirty="0">
              <a:solidFill>
                <a:srgbClr val="7030A0"/>
              </a:solidFill>
            </a:endParaRPr>
          </a:p>
        </p:txBody>
      </p:sp>
      <p:sp>
        <p:nvSpPr>
          <p:cNvPr id="91" name="➝  If not, the approach becomes unfeasible"/>
          <p:cNvSpPr txBox="1"/>
          <p:nvPr/>
        </p:nvSpPr>
        <p:spPr>
          <a:xfrm>
            <a:off x="144777" y="9276888"/>
            <a:ext cx="836865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FF0000"/>
                </a:solidFill>
              </a:rPr>
              <a:t>Eventually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 smtClean="0">
                <a:solidFill>
                  <a:srgbClr val="FF0000"/>
                </a:solidFill>
              </a:rPr>
              <a:t>truncating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n</a:t>
            </a:r>
            <a:r>
              <a:rPr lang="fr-FR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always</a:t>
            </a:r>
            <a:r>
              <a:rPr lang="fr-FR" dirty="0" smtClean="0">
                <a:solidFill>
                  <a:srgbClr val="FF0000"/>
                </a:solidFill>
              </a:rPr>
              <a:t> a source of </a:t>
            </a:r>
            <a:r>
              <a:rPr lang="fr-FR" dirty="0" err="1" smtClean="0">
                <a:solidFill>
                  <a:srgbClr val="FF0000"/>
                </a:solidFill>
              </a:rPr>
              <a:t>error</a:t>
            </a:r>
            <a:r>
              <a:rPr lang="fr-FR" dirty="0" smtClean="0">
                <a:solidFill>
                  <a:srgbClr val="FF0000"/>
                </a:solidFill>
              </a:rPr>
              <a:t> (3) to gauge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81" y="3373519"/>
            <a:ext cx="2732183" cy="484742"/>
          </a:xfrm>
          <a:prstGeom prst="rect">
            <a:avLst/>
          </a:prstGeom>
        </p:spPr>
      </p:pic>
      <p:sp>
        <p:nvSpPr>
          <p:cNvPr id="46" name="➝  If not, the approach becomes unfeasible"/>
          <p:cNvSpPr txBox="1"/>
          <p:nvPr/>
        </p:nvSpPr>
        <p:spPr>
          <a:xfrm>
            <a:off x="4591445" y="8394431"/>
            <a:ext cx="2863358" cy="45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60" name="➝  If not, the approach becomes unfeasible"/>
          <p:cNvSpPr txBox="1"/>
          <p:nvPr/>
        </p:nvSpPr>
        <p:spPr>
          <a:xfrm>
            <a:off x="121707" y="8822119"/>
            <a:ext cx="74263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B050"/>
                </a:solidFill>
              </a:rPr>
              <a:t>More tricks </a:t>
            </a:r>
            <a:r>
              <a:rPr lang="fr-FR" dirty="0" err="1" smtClean="0">
                <a:solidFill>
                  <a:srgbClr val="00B050"/>
                </a:solidFill>
              </a:rPr>
              <a:t>needed</a:t>
            </a:r>
            <a:r>
              <a:rPr lang="fr-FR" dirty="0" smtClean="0">
                <a:solidFill>
                  <a:srgbClr val="00B050"/>
                </a:solidFill>
              </a:rPr>
              <a:t> to </a:t>
            </a:r>
            <a:r>
              <a:rPr lang="fr-FR" dirty="0" err="1" smtClean="0">
                <a:solidFill>
                  <a:srgbClr val="00B050"/>
                </a:solidFill>
              </a:rPr>
              <a:t>reduce</a:t>
            </a:r>
            <a:r>
              <a:rPr lang="fr-FR" dirty="0" smtClean="0">
                <a:solidFill>
                  <a:srgbClr val="00B050"/>
                </a:solidFill>
              </a:rPr>
              <a:t> the </a:t>
            </a:r>
            <a:r>
              <a:rPr lang="fr-FR" dirty="0" err="1" smtClean="0">
                <a:solidFill>
                  <a:srgbClr val="00B050"/>
                </a:solidFill>
              </a:rPr>
              <a:t>load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to go </a:t>
            </a:r>
            <a:r>
              <a:rPr lang="fr-FR" dirty="0" err="1" smtClean="0">
                <a:solidFill>
                  <a:srgbClr val="00B050"/>
                </a:solidFill>
              </a:rPr>
              <a:t>beyond</a:t>
            </a:r>
            <a:r>
              <a:rPr lang="fr-FR" dirty="0" smtClean="0">
                <a:solidFill>
                  <a:srgbClr val="00B050"/>
                </a:solidFill>
              </a:rPr>
              <a:t> A~100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48" name="➝  If not, the approach becomes unfeasible"/>
          <p:cNvSpPr txBox="1"/>
          <p:nvPr/>
        </p:nvSpPr>
        <p:spPr>
          <a:xfrm>
            <a:off x="9127950" y="2867634"/>
            <a:ext cx="95721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</a:rPr>
              <a:t>NCSM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49" name="➝  If not, the approach becomes unfeasible"/>
          <p:cNvSpPr txBox="1"/>
          <p:nvPr/>
        </p:nvSpPr>
        <p:spPr>
          <a:xfrm>
            <a:off x="87680" y="7451344"/>
            <a:ext cx="74263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B050"/>
                </a:solidFill>
              </a:rPr>
              <a:t>SRG = </a:t>
            </a:r>
            <a:r>
              <a:rPr lang="fr-FR" dirty="0" err="1" smtClean="0">
                <a:solidFill>
                  <a:srgbClr val="00B050"/>
                </a:solidFill>
              </a:rPr>
              <a:t>huge</a:t>
            </a:r>
            <a:r>
              <a:rPr lang="fr-FR" dirty="0" smtClean="0">
                <a:solidFill>
                  <a:srgbClr val="00B050"/>
                </a:solidFill>
              </a:rPr>
              <a:t> help for ab </a:t>
            </a:r>
            <a:r>
              <a:rPr lang="fr-FR" dirty="0" err="1" smtClean="0">
                <a:solidFill>
                  <a:srgbClr val="00B050"/>
                </a:solidFill>
              </a:rPr>
              <a:t>initio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calculations</a:t>
            </a:r>
            <a:r>
              <a:rPr lang="fr-FR" dirty="0" smtClean="0">
                <a:solidFill>
                  <a:srgbClr val="00B050"/>
                </a:solidFill>
              </a:rPr>
              <a:t> up to A~80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82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44" grpId="0" animBg="1"/>
      <p:bldP spid="45" grpId="0" animBg="1"/>
      <p:bldP spid="47" grpId="0" animBg="1"/>
      <p:bldP spid="61" grpId="0" animBg="1"/>
      <p:bldP spid="66" grpId="0" animBg="1"/>
      <p:bldP spid="67" grpId="0" animBg="1"/>
      <p:bldP spid="67" grpId="1" animBg="1"/>
      <p:bldP spid="70" grpId="0" animBg="1"/>
      <p:bldP spid="70" grpId="1" animBg="1"/>
      <p:bldP spid="75" grpId="0" animBg="1"/>
      <p:bldP spid="5" grpId="0" animBg="1"/>
      <p:bldP spid="77" grpId="0" animBg="1"/>
      <p:bldP spid="55" grpId="0" animBg="1"/>
      <p:bldP spid="56" grpId="0" animBg="1"/>
      <p:bldP spid="57" grpId="0" animBg="1"/>
      <p:bldP spid="62" grpId="0" animBg="1"/>
      <p:bldP spid="63" grpId="0" animBg="1"/>
      <p:bldP spid="68" grpId="0" animBg="1"/>
      <p:bldP spid="90" grpId="0" animBg="1"/>
      <p:bldP spid="91" grpId="0" animBg="1"/>
      <p:bldP spid="46" grpId="0" animBg="1"/>
      <p:bldP spid="60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Flèche droite 2"/>
          <p:cNvSpPr/>
          <p:nvPr/>
        </p:nvSpPr>
        <p:spPr>
          <a:xfrm>
            <a:off x="83119" y="2923385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uban vers le haut 3"/>
          <p:cNvSpPr/>
          <p:nvPr/>
        </p:nvSpPr>
        <p:spPr>
          <a:xfrm>
            <a:off x="193950" y="339447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1884205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uban vers le haut 10"/>
          <p:cNvSpPr/>
          <p:nvPr/>
        </p:nvSpPr>
        <p:spPr>
          <a:xfrm>
            <a:off x="3574460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uban vers le haut 11"/>
          <p:cNvSpPr/>
          <p:nvPr/>
        </p:nvSpPr>
        <p:spPr>
          <a:xfrm>
            <a:off x="5264715" y="339447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uban vers le haut 15"/>
          <p:cNvSpPr/>
          <p:nvPr/>
        </p:nvSpPr>
        <p:spPr>
          <a:xfrm>
            <a:off x="6954970" y="3394474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uban vers le haut 16"/>
          <p:cNvSpPr/>
          <p:nvPr/>
        </p:nvSpPr>
        <p:spPr>
          <a:xfrm>
            <a:off x="8645225" y="3394473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uban vers le haut 17"/>
          <p:cNvSpPr/>
          <p:nvPr/>
        </p:nvSpPr>
        <p:spPr>
          <a:xfrm>
            <a:off x="10280062" y="3402241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uban vers le haut 18"/>
          <p:cNvSpPr/>
          <p:nvPr/>
        </p:nvSpPr>
        <p:spPr>
          <a:xfrm>
            <a:off x="11914898" y="338823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-535112" y="4094310"/>
            <a:ext cx="1033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Yukawa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Parchemin vertical 19"/>
          <p:cNvSpPr/>
          <p:nvPr/>
        </p:nvSpPr>
        <p:spPr>
          <a:xfrm>
            <a:off x="2624318" y="4094310"/>
            <a:ext cx="1033272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model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Parchemin vertical 20"/>
          <p:cNvSpPr/>
          <p:nvPr/>
        </p:nvSpPr>
        <p:spPr>
          <a:xfrm>
            <a:off x="6573969" y="2340692"/>
            <a:ext cx="1794169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OBE-</a:t>
            </a:r>
            <a:r>
              <a:rPr lang="fr-FR" sz="1600" b="1" dirty="0" err="1" smtClean="0">
                <a:solidFill>
                  <a:srgbClr val="000000"/>
                </a:solidFill>
              </a:rPr>
              <a:t>inspired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Parchemin vertical 21"/>
          <p:cNvSpPr/>
          <p:nvPr/>
        </p:nvSpPr>
        <p:spPr>
          <a:xfrm>
            <a:off x="6643244" y="4092096"/>
            <a:ext cx="1752605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Chiral EFT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(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 Light"/>
              </a:rPr>
              <a:t>c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EFT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)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3" name="Parchemin vertical 22"/>
          <p:cNvSpPr/>
          <p:nvPr/>
        </p:nvSpPr>
        <p:spPr>
          <a:xfrm>
            <a:off x="8309771" y="1750281"/>
            <a:ext cx="1866919" cy="132937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sym typeface="Helvetica Neue Light"/>
              </a:rPr>
              <a:t>SRG transfo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sym typeface="Helvetica Neue Light"/>
            </a:endParaRPr>
          </a:p>
        </p:txBody>
      </p:sp>
      <p:sp>
        <p:nvSpPr>
          <p:cNvPr id="24" name="Parchemin vertical 23"/>
          <p:cNvSpPr/>
          <p:nvPr/>
        </p:nvSpPr>
        <p:spPr>
          <a:xfrm>
            <a:off x="10054912" y="2601367"/>
            <a:ext cx="2280864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era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6" name="Parchemin vertical 25"/>
          <p:cNvSpPr/>
          <p:nvPr/>
        </p:nvSpPr>
        <p:spPr>
          <a:xfrm>
            <a:off x="8543631" y="4091069"/>
            <a:ext cx="1310944" cy="429644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less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EFT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3119" y="7424042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Ruban vers le haut 27"/>
          <p:cNvSpPr/>
          <p:nvPr/>
        </p:nvSpPr>
        <p:spPr>
          <a:xfrm>
            <a:off x="193950" y="7895210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uban vers le haut 28"/>
          <p:cNvSpPr/>
          <p:nvPr/>
        </p:nvSpPr>
        <p:spPr>
          <a:xfrm>
            <a:off x="1884205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uban vers le haut 29"/>
          <p:cNvSpPr/>
          <p:nvPr/>
        </p:nvSpPr>
        <p:spPr>
          <a:xfrm>
            <a:off x="3574460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uban vers le haut 30"/>
          <p:cNvSpPr/>
          <p:nvPr/>
        </p:nvSpPr>
        <p:spPr>
          <a:xfrm>
            <a:off x="5264715" y="789520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Ruban vers le haut 31"/>
          <p:cNvSpPr/>
          <p:nvPr/>
        </p:nvSpPr>
        <p:spPr>
          <a:xfrm>
            <a:off x="6954970" y="789520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Parchemin vertical 36"/>
          <p:cNvSpPr/>
          <p:nvPr/>
        </p:nvSpPr>
        <p:spPr>
          <a:xfrm>
            <a:off x="5093276" y="6558691"/>
            <a:ext cx="1690252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(A&lt;16)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VMC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Parchemin vertical 43"/>
          <p:cNvSpPr/>
          <p:nvPr/>
        </p:nvSpPr>
        <p:spPr>
          <a:xfrm>
            <a:off x="1870341" y="2636542"/>
            <a:ext cx="2198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Phenomenological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Parchemin vertical 44"/>
          <p:cNvSpPr/>
          <p:nvPr/>
        </p:nvSpPr>
        <p:spPr>
          <a:xfrm>
            <a:off x="4170213" y="2625955"/>
            <a:ext cx="886682" cy="42833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</p:txBody>
      </p:sp>
      <p:sp>
        <p:nvSpPr>
          <p:cNvPr id="46" name="Parchemin vertical 45"/>
          <p:cNvSpPr/>
          <p:nvPr/>
        </p:nvSpPr>
        <p:spPr>
          <a:xfrm>
            <a:off x="12323601" y="2599885"/>
            <a:ext cx="584214" cy="42669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?</a:t>
            </a:r>
          </a:p>
        </p:txBody>
      </p:sp>
      <p:sp>
        <p:nvSpPr>
          <p:cNvPr id="6" name="Ruban courbé vers le bas 5"/>
          <p:cNvSpPr/>
          <p:nvPr/>
        </p:nvSpPr>
        <p:spPr>
          <a:xfrm>
            <a:off x="1131140" y="1266024"/>
            <a:ext cx="4062838" cy="715209"/>
          </a:xfrm>
          <a:prstGeom prst="ellipseRibbon">
            <a:avLst>
              <a:gd name="adj1" fmla="val 25000"/>
              <a:gd name="adj2" fmla="val 66368"/>
              <a:gd name="adj3" fmla="val 12500"/>
            </a:avLst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1720689" y="1370590"/>
            <a:ext cx="28208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Hamiltonian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Ruban courbé vers le bas 46"/>
          <p:cNvSpPr/>
          <p:nvPr/>
        </p:nvSpPr>
        <p:spPr>
          <a:xfrm>
            <a:off x="199740" y="5457547"/>
            <a:ext cx="6201059" cy="71520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 flipH="1">
            <a:off x="1121799" y="5562113"/>
            <a:ext cx="44062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Many</a:t>
            </a:r>
            <a:r>
              <a:rPr kumimoji="0" lang="fr-FR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-body </a:t>
            </a: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calculations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Parchemin vertical 49"/>
          <p:cNvSpPr/>
          <p:nvPr/>
        </p:nvSpPr>
        <p:spPr>
          <a:xfrm>
            <a:off x="6846156" y="6558691"/>
            <a:ext cx="1759534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GFMC, NCSM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Parchemin vertical 50"/>
          <p:cNvSpPr/>
          <p:nvPr/>
        </p:nvSpPr>
        <p:spPr>
          <a:xfrm>
            <a:off x="3296149" y="6560009"/>
            <a:ext cx="1748128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</a:t>
            </a:r>
            <a:endParaRPr lang="fr-FR" sz="1600" b="1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Variational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uban vers le haut 38"/>
          <p:cNvSpPr/>
          <p:nvPr/>
        </p:nvSpPr>
        <p:spPr>
          <a:xfrm>
            <a:off x="8645225" y="789520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uban vers le haut 39"/>
          <p:cNvSpPr/>
          <p:nvPr/>
        </p:nvSpPr>
        <p:spPr>
          <a:xfrm>
            <a:off x="10280062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uban vers le haut 40"/>
          <p:cNvSpPr/>
          <p:nvPr/>
        </p:nvSpPr>
        <p:spPr>
          <a:xfrm>
            <a:off x="11914898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Parchemin vertical 41"/>
          <p:cNvSpPr/>
          <p:nvPr/>
        </p:nvSpPr>
        <p:spPr>
          <a:xfrm>
            <a:off x="10406737" y="4084911"/>
            <a:ext cx="1854854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Novel</a:t>
            </a: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Power </a:t>
            </a:r>
            <a:r>
              <a:rPr lang="fr-FR" sz="1600" b="1" dirty="0" err="1" smtClean="0">
                <a:solidFill>
                  <a:srgbClr val="000000"/>
                </a:solidFill>
              </a:rPr>
              <a:t>counting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3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Oversimplified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2911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Flèche droite 2"/>
          <p:cNvSpPr/>
          <p:nvPr/>
        </p:nvSpPr>
        <p:spPr>
          <a:xfrm>
            <a:off x="83119" y="2923385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uban vers le haut 3"/>
          <p:cNvSpPr/>
          <p:nvPr/>
        </p:nvSpPr>
        <p:spPr>
          <a:xfrm>
            <a:off x="193950" y="339447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1884205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uban vers le haut 10"/>
          <p:cNvSpPr/>
          <p:nvPr/>
        </p:nvSpPr>
        <p:spPr>
          <a:xfrm>
            <a:off x="3574460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uban vers le haut 11"/>
          <p:cNvSpPr/>
          <p:nvPr/>
        </p:nvSpPr>
        <p:spPr>
          <a:xfrm>
            <a:off x="5264715" y="339447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uban vers le haut 15"/>
          <p:cNvSpPr/>
          <p:nvPr/>
        </p:nvSpPr>
        <p:spPr>
          <a:xfrm>
            <a:off x="6954970" y="3394474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uban vers le haut 16"/>
          <p:cNvSpPr/>
          <p:nvPr/>
        </p:nvSpPr>
        <p:spPr>
          <a:xfrm>
            <a:off x="8645225" y="3394473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uban vers le haut 17"/>
          <p:cNvSpPr/>
          <p:nvPr/>
        </p:nvSpPr>
        <p:spPr>
          <a:xfrm>
            <a:off x="10280062" y="3402241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uban vers le haut 18"/>
          <p:cNvSpPr/>
          <p:nvPr/>
        </p:nvSpPr>
        <p:spPr>
          <a:xfrm>
            <a:off x="11914898" y="338823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-535112" y="4094310"/>
            <a:ext cx="1033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Yukawa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Parchemin vertical 19"/>
          <p:cNvSpPr/>
          <p:nvPr/>
        </p:nvSpPr>
        <p:spPr>
          <a:xfrm>
            <a:off x="2624318" y="4094310"/>
            <a:ext cx="1033272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model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Parchemin vertical 20"/>
          <p:cNvSpPr/>
          <p:nvPr/>
        </p:nvSpPr>
        <p:spPr>
          <a:xfrm>
            <a:off x="6573969" y="2340692"/>
            <a:ext cx="1794169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OBE-</a:t>
            </a:r>
            <a:r>
              <a:rPr lang="fr-FR" sz="1600" b="1" dirty="0" err="1" smtClean="0">
                <a:solidFill>
                  <a:srgbClr val="000000"/>
                </a:solidFill>
              </a:rPr>
              <a:t>inspired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Parchemin vertical 21"/>
          <p:cNvSpPr/>
          <p:nvPr/>
        </p:nvSpPr>
        <p:spPr>
          <a:xfrm>
            <a:off x="6643244" y="4092096"/>
            <a:ext cx="1752605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Chiral EFT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(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 Light"/>
              </a:rPr>
              <a:t>c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EFT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)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3" name="Parchemin vertical 22"/>
          <p:cNvSpPr/>
          <p:nvPr/>
        </p:nvSpPr>
        <p:spPr>
          <a:xfrm>
            <a:off x="8309771" y="1750281"/>
            <a:ext cx="1866919" cy="132937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rPr>
              <a:t>SRG transfo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4" name="Parchemin vertical 23"/>
          <p:cNvSpPr/>
          <p:nvPr/>
        </p:nvSpPr>
        <p:spPr>
          <a:xfrm>
            <a:off x="10054912" y="2601367"/>
            <a:ext cx="2280864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era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6" name="Parchemin vertical 25"/>
          <p:cNvSpPr/>
          <p:nvPr/>
        </p:nvSpPr>
        <p:spPr>
          <a:xfrm>
            <a:off x="8543631" y="4091069"/>
            <a:ext cx="1310944" cy="429644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less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EFT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3119" y="7424042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Ruban vers le haut 27"/>
          <p:cNvSpPr/>
          <p:nvPr/>
        </p:nvSpPr>
        <p:spPr>
          <a:xfrm>
            <a:off x="193950" y="7895210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uban vers le haut 28"/>
          <p:cNvSpPr/>
          <p:nvPr/>
        </p:nvSpPr>
        <p:spPr>
          <a:xfrm>
            <a:off x="1884205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uban vers le haut 29"/>
          <p:cNvSpPr/>
          <p:nvPr/>
        </p:nvSpPr>
        <p:spPr>
          <a:xfrm>
            <a:off x="3574460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uban vers le haut 30"/>
          <p:cNvSpPr/>
          <p:nvPr/>
        </p:nvSpPr>
        <p:spPr>
          <a:xfrm>
            <a:off x="5264715" y="789520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Ruban vers le haut 31"/>
          <p:cNvSpPr/>
          <p:nvPr/>
        </p:nvSpPr>
        <p:spPr>
          <a:xfrm>
            <a:off x="6954970" y="789520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Parchemin vertical 36"/>
          <p:cNvSpPr/>
          <p:nvPr/>
        </p:nvSpPr>
        <p:spPr>
          <a:xfrm>
            <a:off x="5093276" y="6558691"/>
            <a:ext cx="1690252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(A&lt;16)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VMC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Parchemin vertical 43"/>
          <p:cNvSpPr/>
          <p:nvPr/>
        </p:nvSpPr>
        <p:spPr>
          <a:xfrm>
            <a:off x="1870341" y="2636542"/>
            <a:ext cx="2198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Phenomenological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Parchemin vertical 44"/>
          <p:cNvSpPr/>
          <p:nvPr/>
        </p:nvSpPr>
        <p:spPr>
          <a:xfrm>
            <a:off x="4170213" y="2625955"/>
            <a:ext cx="886682" cy="42833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</p:txBody>
      </p:sp>
      <p:sp>
        <p:nvSpPr>
          <p:cNvPr id="46" name="Parchemin vertical 45"/>
          <p:cNvSpPr/>
          <p:nvPr/>
        </p:nvSpPr>
        <p:spPr>
          <a:xfrm>
            <a:off x="12323601" y="2599885"/>
            <a:ext cx="584214" cy="42669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?</a:t>
            </a:r>
          </a:p>
        </p:txBody>
      </p:sp>
      <p:sp>
        <p:nvSpPr>
          <p:cNvPr id="6" name="Ruban courbé vers le bas 5"/>
          <p:cNvSpPr/>
          <p:nvPr/>
        </p:nvSpPr>
        <p:spPr>
          <a:xfrm>
            <a:off x="1131140" y="1266024"/>
            <a:ext cx="4062838" cy="715209"/>
          </a:xfrm>
          <a:prstGeom prst="ellipseRibbon">
            <a:avLst>
              <a:gd name="adj1" fmla="val 25000"/>
              <a:gd name="adj2" fmla="val 66368"/>
              <a:gd name="adj3" fmla="val 12500"/>
            </a:avLst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1720689" y="1370590"/>
            <a:ext cx="28208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Hamiltonian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Ruban courbé vers le bas 46"/>
          <p:cNvSpPr/>
          <p:nvPr/>
        </p:nvSpPr>
        <p:spPr>
          <a:xfrm>
            <a:off x="199740" y="5457547"/>
            <a:ext cx="6201059" cy="71520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 flipH="1">
            <a:off x="1121799" y="5562113"/>
            <a:ext cx="44062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Many</a:t>
            </a:r>
            <a:r>
              <a:rPr kumimoji="0" lang="fr-FR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-body </a:t>
            </a: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calculations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Parchemin vertical 49"/>
          <p:cNvSpPr/>
          <p:nvPr/>
        </p:nvSpPr>
        <p:spPr>
          <a:xfrm>
            <a:off x="6846156" y="6558691"/>
            <a:ext cx="1759534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GFMC, NCSM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Parchemin vertical 50"/>
          <p:cNvSpPr/>
          <p:nvPr/>
        </p:nvSpPr>
        <p:spPr>
          <a:xfrm>
            <a:off x="3296149" y="6560009"/>
            <a:ext cx="1748128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</a:t>
            </a:r>
            <a:endParaRPr lang="fr-FR" sz="1600" b="1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Variational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uban vers le haut 38"/>
          <p:cNvSpPr/>
          <p:nvPr/>
        </p:nvSpPr>
        <p:spPr>
          <a:xfrm>
            <a:off x="8645225" y="789520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uban vers le haut 39"/>
          <p:cNvSpPr/>
          <p:nvPr/>
        </p:nvSpPr>
        <p:spPr>
          <a:xfrm>
            <a:off x="10280062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uban vers le haut 40"/>
          <p:cNvSpPr/>
          <p:nvPr/>
        </p:nvSpPr>
        <p:spPr>
          <a:xfrm>
            <a:off x="11914898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Parchemin vertical 41"/>
          <p:cNvSpPr/>
          <p:nvPr/>
        </p:nvSpPr>
        <p:spPr>
          <a:xfrm>
            <a:off x="10406737" y="4084911"/>
            <a:ext cx="1854854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Novel</a:t>
            </a: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Power </a:t>
            </a:r>
            <a:r>
              <a:rPr lang="fr-FR" sz="1600" b="1" dirty="0" err="1" smtClean="0">
                <a:solidFill>
                  <a:srgbClr val="000000"/>
                </a:solidFill>
              </a:rPr>
              <a:t>counting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224474" y="8915907"/>
            <a:ext cx="1269898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Need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approximate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methods</a:t>
            </a:r>
            <a:r>
              <a:rPr lang="fr-FR" sz="2000" b="1" dirty="0" smtClean="0">
                <a:solidFill>
                  <a:srgbClr val="FF0000"/>
                </a:solidFill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</a:rPr>
              <a:t>solve</a:t>
            </a:r>
            <a:r>
              <a:rPr lang="fr-FR" sz="2000" b="1" dirty="0" smtClean="0">
                <a:solidFill>
                  <a:srgbClr val="FF0000"/>
                </a:solidFill>
              </a:rPr>
              <a:t> A-body SE at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baseline="30000" dirty="0" err="1" smtClean="0">
                <a:solidFill>
                  <a:srgbClr val="FF0000"/>
                </a:solidFill>
              </a:rPr>
              <a:t>p</a:t>
            </a:r>
            <a:r>
              <a:rPr lang="fr-FR" sz="2000" b="1" baseline="30000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(</a:t>
            </a:r>
            <a:r>
              <a:rPr lang="fr-FR" sz="2000" b="1" dirty="0" err="1" smtClean="0">
                <a:solidFill>
                  <a:srgbClr val="FF0000"/>
                </a:solidFill>
              </a:rPr>
              <a:t>fixed</a:t>
            </a:r>
            <a:r>
              <a:rPr lang="fr-FR" sz="2000" b="1" dirty="0" smtClean="0">
                <a:solidFill>
                  <a:srgbClr val="FF0000"/>
                </a:solidFill>
              </a:rPr>
              <a:t> p) </a:t>
            </a:r>
            <a:r>
              <a:rPr lang="fr-FR" sz="2000" b="1" dirty="0" err="1" smtClean="0">
                <a:solidFill>
                  <a:srgbClr val="FF0000"/>
                </a:solidFill>
              </a:rPr>
              <a:t>cost</a:t>
            </a:r>
            <a:r>
              <a:rPr lang="fr-FR" sz="2000" b="1" dirty="0" smtClean="0">
                <a:solidFill>
                  <a:srgbClr val="FF0000"/>
                </a:solidFill>
              </a:rPr>
              <a:t> to go </a:t>
            </a:r>
            <a:r>
              <a:rPr lang="fr-FR" sz="2000" b="1" dirty="0" err="1" smtClean="0">
                <a:solidFill>
                  <a:srgbClr val="FF0000"/>
                </a:solidFill>
              </a:rPr>
              <a:t>beyond</a:t>
            </a:r>
            <a:r>
              <a:rPr lang="fr-FR" sz="2000" b="1" dirty="0" smtClean="0">
                <a:solidFill>
                  <a:srgbClr val="FF0000"/>
                </a:solidFill>
              </a:rPr>
              <a:t> p-</a:t>
            </a:r>
            <a:r>
              <a:rPr lang="fr-FR" sz="2000" b="1" dirty="0" err="1" smtClean="0">
                <a:solidFill>
                  <a:srgbClr val="FF0000"/>
                </a:solidFill>
              </a:rPr>
              <a:t>shell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nuclei</a:t>
            </a:r>
            <a:r>
              <a:rPr lang="fr-FR" sz="2000" b="1" dirty="0" smtClean="0">
                <a:solidFill>
                  <a:srgbClr val="FF0000"/>
                </a:solidFill>
              </a:rPr>
              <a:t> (A&lt;16)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49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Oversimplified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816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Going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beyond</a:t>
            </a:r>
            <a:r>
              <a:rPr lang="fr-FR" sz="2200" dirty="0" smtClean="0">
                <a:solidFill>
                  <a:srgbClr val="0033CC"/>
                </a:solidFill>
              </a:rPr>
              <a:t> p-</a:t>
            </a:r>
            <a:r>
              <a:rPr lang="fr-FR" sz="2200" dirty="0" err="1" smtClean="0">
                <a:solidFill>
                  <a:srgbClr val="0033CC"/>
                </a:solidFill>
              </a:rPr>
              <a:t>shell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nuclei</a:t>
            </a:r>
            <a:r>
              <a:rPr lang="fr-FR" sz="2200" dirty="0" smtClean="0">
                <a:solidFill>
                  <a:srgbClr val="0033CC"/>
                </a:solidFill>
              </a:rPr>
              <a:t> to </a:t>
            </a:r>
            <a:r>
              <a:rPr lang="fr-FR" sz="2200" dirty="0" err="1" smtClean="0">
                <a:solidFill>
                  <a:srgbClr val="0033CC"/>
                </a:solidFill>
              </a:rPr>
              <a:t>doubly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closed-shell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nuclei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40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436"/>
          <p:cNvSpPr/>
          <p:nvPr/>
        </p:nvSpPr>
        <p:spPr>
          <a:xfrm>
            <a:off x="8006906" y="6229327"/>
            <a:ext cx="4836433" cy="1692387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68" y="4875949"/>
            <a:ext cx="2225407" cy="556352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215207"/>
            <a:ext cx="39802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chemeClr val="tx1"/>
                </a:solidFill>
              </a:rPr>
              <a:t>Expansion </a:t>
            </a:r>
            <a:r>
              <a:rPr lang="fr-FR" sz="2000" b="1" dirty="0" err="1" smtClean="0">
                <a:solidFill>
                  <a:schemeClr val="tx1"/>
                </a:solidFill>
              </a:rPr>
              <a:t>many</a:t>
            </a:r>
            <a:r>
              <a:rPr lang="fr-FR" sz="2000" b="1" dirty="0" smtClean="0">
                <a:solidFill>
                  <a:schemeClr val="tx1"/>
                </a:solidFill>
              </a:rPr>
              <a:t>-body </a:t>
            </a:r>
            <a:r>
              <a:rPr lang="fr-FR" sz="2000" b="1" dirty="0" err="1" smtClean="0">
                <a:solidFill>
                  <a:schemeClr val="tx1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60" y="4994549"/>
            <a:ext cx="1850834" cy="402116"/>
          </a:xfrm>
          <a:prstGeom prst="rect">
            <a:avLst/>
          </a:prstGeom>
        </p:spPr>
      </p:pic>
      <p:sp>
        <p:nvSpPr>
          <p:cNvPr id="43" name="Shape 111"/>
          <p:cNvSpPr/>
          <p:nvPr/>
        </p:nvSpPr>
        <p:spPr>
          <a:xfrm>
            <a:off x="292100" y="420974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Hamiltonian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9560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71838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Easy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o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solve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20784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Unperturbed</a:t>
            </a:r>
            <a:r>
              <a:rPr lang="fr-FR" b="1" dirty="0" smtClean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8065756" y="519560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2" name="Groupe 51"/>
          <p:cNvGrpSpPr/>
          <p:nvPr/>
        </p:nvGrpSpPr>
        <p:grpSpPr>
          <a:xfrm>
            <a:off x="8228865" y="4716349"/>
            <a:ext cx="1925782" cy="954436"/>
            <a:chOff x="6774873" y="6735539"/>
            <a:chExt cx="1925782" cy="954436"/>
          </a:xfrm>
        </p:grpSpPr>
        <p:sp>
          <p:nvSpPr>
            <p:cNvPr id="53" name="Ellipse 52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54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series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6" name="Shape 111"/>
          <p:cNvSpPr/>
          <p:nvPr/>
        </p:nvSpPr>
        <p:spPr>
          <a:xfrm>
            <a:off x="10593331" y="417834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Fully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correlated</a:t>
            </a:r>
            <a:r>
              <a:rPr lang="fr-FR" b="1" dirty="0" smtClean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8" name="Shape 111"/>
          <p:cNvSpPr/>
          <p:nvPr/>
        </p:nvSpPr>
        <p:spPr>
          <a:xfrm>
            <a:off x="292100" y="6167941"/>
            <a:ext cx="428488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</a:t>
            </a:r>
            <a:r>
              <a:rPr lang="fr-FR" b="1" dirty="0" err="1" smtClean="0">
                <a:solidFill>
                  <a:schemeClr val="tx1"/>
                </a:solidFill>
              </a:rPr>
              <a:t>ave-operator</a:t>
            </a:r>
            <a:r>
              <a:rPr lang="fr-FR" b="1" dirty="0" smtClean="0">
                <a:solidFill>
                  <a:schemeClr val="tx1"/>
                </a:solidFill>
              </a:rPr>
              <a:t> expansion 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11593375" y="4966589"/>
            <a:ext cx="460080" cy="41638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877" y="4870470"/>
            <a:ext cx="2758955" cy="596391"/>
          </a:xfrm>
          <a:prstGeom prst="rect">
            <a:avLst/>
          </a:prstGeom>
        </p:spPr>
      </p:pic>
      <p:sp>
        <p:nvSpPr>
          <p:cNvPr id="61" name="Shape 111"/>
          <p:cNvSpPr/>
          <p:nvPr/>
        </p:nvSpPr>
        <p:spPr>
          <a:xfrm>
            <a:off x="10640268" y="4542664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FF0000"/>
                </a:solidFill>
              </a:rPr>
              <a:t>Wave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operator</a:t>
            </a: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4" y="6837701"/>
            <a:ext cx="2010992" cy="9258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80" y="7961836"/>
            <a:ext cx="2136840" cy="990622"/>
          </a:xfrm>
          <a:prstGeom prst="rect">
            <a:avLst/>
          </a:prstGeom>
        </p:spPr>
      </p:pic>
      <p:sp>
        <p:nvSpPr>
          <p:cNvPr id="62" name="Shape 111"/>
          <p:cNvSpPr/>
          <p:nvPr/>
        </p:nvSpPr>
        <p:spPr>
          <a:xfrm>
            <a:off x="2342198" y="7083373"/>
            <a:ext cx="170832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rgbClr val="FF0000"/>
                </a:solidFill>
              </a:rPr>
              <a:t>Perturbative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63" name="Shape 111"/>
          <p:cNvSpPr/>
          <p:nvPr/>
        </p:nvSpPr>
        <p:spPr>
          <a:xfrm>
            <a:off x="2342198" y="8241997"/>
            <a:ext cx="197624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FF0000"/>
                </a:solidFill>
              </a:rPr>
              <a:t>Non-</a:t>
            </a:r>
            <a:r>
              <a:rPr lang="fr-FR" b="1" dirty="0" err="1" smtClean="0">
                <a:solidFill>
                  <a:srgbClr val="FF0000"/>
                </a:solidFill>
              </a:rPr>
              <a:t>perturbative</a:t>
            </a: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4396" y="6585132"/>
            <a:ext cx="2110442" cy="98682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9114" y="8038466"/>
            <a:ext cx="4114497" cy="1042278"/>
          </a:xfrm>
          <a:prstGeom prst="rect">
            <a:avLst/>
          </a:prstGeom>
        </p:spPr>
      </p:pic>
      <p:sp>
        <p:nvSpPr>
          <p:cNvPr id="64" name="Shape 111"/>
          <p:cNvSpPr/>
          <p:nvPr/>
        </p:nvSpPr>
        <p:spPr>
          <a:xfrm>
            <a:off x="5454396" y="7693629"/>
            <a:ext cx="733701" cy="281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7" name="Accolade ouvrante 16"/>
          <p:cNvSpPr/>
          <p:nvPr/>
        </p:nvSpPr>
        <p:spPr>
          <a:xfrm>
            <a:off x="4989593" y="6683683"/>
            <a:ext cx="464803" cy="2301718"/>
          </a:xfrm>
          <a:prstGeom prst="leftBrac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6" name="Flèche droite 65"/>
          <p:cNvSpPr/>
          <p:nvPr/>
        </p:nvSpPr>
        <p:spPr>
          <a:xfrm>
            <a:off x="4215289" y="7414887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7407688" y="8267355"/>
            <a:ext cx="1145845" cy="514624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4454462" y="9168884"/>
            <a:ext cx="455413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33CC"/>
                </a:solidFill>
                <a:sym typeface="Wingdings" panose="05000000000000000000" pitchFamily="2" charset="2"/>
              </a:rPr>
              <a:t>Coefficients </a:t>
            </a:r>
            <a:r>
              <a:rPr lang="fr-FR" sz="2000" b="1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calculated</a:t>
            </a:r>
            <a:r>
              <a:rPr lang="fr-FR" sz="2000" b="1" dirty="0" smtClean="0">
                <a:solidFill>
                  <a:srgbClr val="0033CC"/>
                </a:solidFill>
                <a:sym typeface="Wingdings" panose="05000000000000000000" pitchFamily="2" charset="2"/>
              </a:rPr>
              <a:t> at </a:t>
            </a:r>
            <a:r>
              <a:rPr lang="fr-FR" sz="2000" b="1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n</a:t>
            </a:r>
            <a:r>
              <a:rPr lang="fr-FR" sz="2000" b="1" baseline="-250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dim</a:t>
            </a:r>
            <a:r>
              <a:rPr lang="fr-FR" sz="2000" b="1" baseline="300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p</a:t>
            </a:r>
            <a:r>
              <a:rPr lang="fr-FR" sz="2000" b="1" baseline="30000" dirty="0" smtClean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cost</a:t>
            </a:r>
            <a:endParaRPr kumimoji="0" lang="fr-FR" sz="2000" b="1" i="0" u="none" cap="none" spc="0" normalizeH="0" dirty="0">
              <a:ln>
                <a:noFill/>
              </a:ln>
              <a:solidFill>
                <a:srgbClr val="0033CC"/>
              </a:solidFill>
              <a:effectLst/>
              <a:uFillTx/>
              <a:sym typeface="Helvetica Neue Light"/>
            </a:endParaRPr>
          </a:p>
        </p:txBody>
      </p:sp>
      <p:sp>
        <p:nvSpPr>
          <p:cNvPr id="69" name="Multiplier 4"/>
          <p:cNvSpPr/>
          <p:nvPr/>
        </p:nvSpPr>
        <p:spPr>
          <a:xfrm>
            <a:off x="866549" y="6735210"/>
            <a:ext cx="276516" cy="232996"/>
          </a:xfrm>
          <a:prstGeom prst="mathMultiply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1095968" y="6522150"/>
            <a:ext cx="6011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q</a:t>
            </a:r>
            <a:r>
              <a:rPr lang="fr-FR" sz="2000" b="1" baseline="-250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max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0033CC"/>
              </a:solidFill>
              <a:effectLst/>
              <a:uFillTx/>
              <a:sym typeface="Helvetica Neue Light"/>
            </a:endParaRPr>
          </a:p>
        </p:txBody>
      </p:sp>
      <p:sp>
        <p:nvSpPr>
          <p:cNvPr id="71" name="Multiplier 4"/>
          <p:cNvSpPr/>
          <p:nvPr/>
        </p:nvSpPr>
        <p:spPr>
          <a:xfrm>
            <a:off x="913646" y="7906689"/>
            <a:ext cx="276516" cy="232996"/>
          </a:xfrm>
          <a:prstGeom prst="mathMultiply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1143065" y="7693629"/>
            <a:ext cx="6011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q</a:t>
            </a:r>
            <a:r>
              <a:rPr lang="fr-FR" sz="2000" b="1" baseline="-250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max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0033CC"/>
              </a:solidFill>
              <a:effectLst/>
              <a:uFillTx/>
              <a:sym typeface="Helvetica Neue Light"/>
            </a:endParaRPr>
          </a:p>
        </p:txBody>
      </p:sp>
      <p:sp>
        <p:nvSpPr>
          <p:cNvPr id="73" name="Multiplier 4"/>
          <p:cNvSpPr/>
          <p:nvPr/>
        </p:nvSpPr>
        <p:spPr>
          <a:xfrm>
            <a:off x="6416230" y="6530025"/>
            <a:ext cx="276516" cy="232996"/>
          </a:xfrm>
          <a:prstGeom prst="mathMultiply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6645649" y="6316965"/>
            <a:ext cx="60112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q</a:t>
            </a:r>
            <a:r>
              <a:rPr lang="fr-FR" sz="2000" b="1" baseline="-250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max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0033CC"/>
              </a:solidFill>
              <a:effectLst/>
              <a:uFillTx/>
              <a:sym typeface="Helvetica Neue Light"/>
            </a:endParaRPr>
          </a:p>
        </p:txBody>
      </p:sp>
      <p:sp>
        <p:nvSpPr>
          <p:cNvPr id="76" name="Google Shape;1165;p43"/>
          <p:cNvSpPr txBox="1"/>
          <p:nvPr/>
        </p:nvSpPr>
        <p:spPr>
          <a:xfrm>
            <a:off x="8006906" y="6171283"/>
            <a:ext cx="4789494" cy="1708120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41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fr-F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900" dirty="0" err="1" smtClean="0"/>
              <a:t>Tuncated</a:t>
            </a:r>
            <a:r>
              <a:rPr lang="fr-FR" sz="1900" dirty="0" smtClean="0"/>
              <a:t> expansion = </a:t>
            </a:r>
            <a:r>
              <a:rPr lang="fr-FR" sz="1900" b="1" dirty="0" err="1" smtClean="0"/>
              <a:t>n</a:t>
            </a:r>
            <a:r>
              <a:rPr lang="fr-FR" sz="1900" b="1" baseline="-25000" dirty="0" err="1" smtClean="0"/>
              <a:t>dim</a:t>
            </a:r>
            <a:r>
              <a:rPr lang="fr-FR" sz="1900" b="1" baseline="30000" dirty="0" err="1" smtClean="0"/>
              <a:t>p</a:t>
            </a:r>
            <a:r>
              <a:rPr lang="fr-FR" sz="1900" b="1" dirty="0" smtClean="0"/>
              <a:t> </a:t>
            </a:r>
            <a:r>
              <a:rPr lang="fr-FR" sz="1900" b="1" dirty="0" err="1" smtClean="0"/>
              <a:t>cost</a:t>
            </a:r>
            <a:endParaRPr lang="fr-FR" sz="1900" b="1" dirty="0" smtClean="0"/>
          </a:p>
          <a:p>
            <a:pPr marL="1841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fr-FR" sz="1900" b="1" dirty="0" smtClean="0"/>
              <a:t>	</a:t>
            </a:r>
            <a:r>
              <a:rPr lang="fr-FR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sz="1900" b="1" dirty="0" err="1" smtClean="0"/>
              <a:t>Systematically</a:t>
            </a:r>
            <a:r>
              <a:rPr lang="fr-FR" sz="1900" b="1" dirty="0" smtClean="0"/>
              <a:t> </a:t>
            </a:r>
            <a:r>
              <a:rPr lang="fr-FR" sz="1900" b="1" dirty="0" err="1" smtClean="0"/>
              <a:t>improvable</a:t>
            </a:r>
            <a:endParaRPr lang="fr-FR" sz="1900" b="1" dirty="0"/>
          </a:p>
          <a:p>
            <a:pPr marL="1841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fr-FR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900" dirty="0" err="1" smtClean="0"/>
              <a:t>Become</a:t>
            </a:r>
            <a:r>
              <a:rPr lang="fr-FR" sz="1900" dirty="0" smtClean="0"/>
              <a:t> </a:t>
            </a:r>
            <a:r>
              <a:rPr lang="fr-FR" sz="1900" dirty="0" err="1" smtClean="0"/>
              <a:t>quickly</a:t>
            </a:r>
            <a:r>
              <a:rPr lang="fr-FR" sz="1900" dirty="0" smtClean="0"/>
              <a:t> expansive as q </a:t>
            </a:r>
            <a:r>
              <a:rPr lang="fr-F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⸕</a:t>
            </a:r>
          </a:p>
          <a:p>
            <a:pPr marL="1841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fr-F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ypically</a:t>
            </a:r>
            <a:r>
              <a:rPr lang="fr-FR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9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fr-FR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≤ 3</a:t>
            </a:r>
          </a:p>
          <a:p>
            <a:pPr marL="184150" lvl="0" algn="l" rtl="0">
              <a:buSzPts val="1900"/>
            </a:pPr>
            <a:r>
              <a:rPr lang="fr-FR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fr-FR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source of </a:t>
            </a:r>
            <a:r>
              <a:rPr lang="fr-FR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fr-FR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endParaRPr lang="fr-FR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sp>
        <p:nvSpPr>
          <p:cNvPr id="59" name="Shape 111"/>
          <p:cNvSpPr/>
          <p:nvPr/>
        </p:nvSpPr>
        <p:spPr>
          <a:xfrm>
            <a:off x="4137596" y="5679249"/>
            <a:ext cx="460462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FF0000"/>
                </a:solidFill>
              </a:rPr>
              <a:t>Typically</a:t>
            </a:r>
            <a:r>
              <a:rPr lang="fr-FR" b="1" dirty="0" smtClean="0">
                <a:solidFill>
                  <a:srgbClr val="FF0000"/>
                </a:solidFill>
              </a:rPr>
              <a:t>: </a:t>
            </a:r>
            <a:r>
              <a:rPr lang="fr-FR" b="1" dirty="0" err="1" smtClean="0">
                <a:solidFill>
                  <a:srgbClr val="FF0000"/>
                </a:solidFill>
              </a:rPr>
              <a:t>spherical</a:t>
            </a:r>
            <a:r>
              <a:rPr lang="fr-FR" b="1" dirty="0" smtClean="0">
                <a:solidFill>
                  <a:srgbClr val="FF0000"/>
                </a:solidFill>
              </a:rPr>
              <a:t> Hartree-</a:t>
            </a:r>
            <a:r>
              <a:rPr lang="fr-FR" b="1" dirty="0" err="1" smtClean="0">
                <a:solidFill>
                  <a:srgbClr val="FF0000"/>
                </a:solidFill>
              </a:rPr>
              <a:t>Fock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approx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75" name="Shape 111"/>
          <p:cNvSpPr/>
          <p:nvPr/>
        </p:nvSpPr>
        <p:spPr>
          <a:xfrm>
            <a:off x="9378318" y="5659720"/>
            <a:ext cx="36794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rgbClr val="FF0000"/>
                </a:solidFill>
              </a:rPr>
              <a:t>Dynamical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correlations</a:t>
            </a:r>
            <a:r>
              <a:rPr lang="fr-FR" b="1" dirty="0" smtClean="0">
                <a:solidFill>
                  <a:srgbClr val="FF0000"/>
                </a:solidFill>
              </a:rPr>
              <a:t> due to H</a:t>
            </a:r>
            <a:r>
              <a:rPr lang="fr-FR" b="1" baseline="-25000" dirty="0" smtClean="0">
                <a:solidFill>
                  <a:srgbClr val="FF0000"/>
                </a:solidFill>
              </a:rPr>
              <a:t>1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5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3" grpId="0" animBg="1"/>
      <p:bldP spid="50" grpId="0" animBg="1"/>
      <p:bldP spid="56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7" grpId="0" animBg="1"/>
      <p:bldP spid="66" grpId="0" animBg="1"/>
      <p:bldP spid="67" grpId="0" animBg="1"/>
      <p:bldP spid="68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6" grpId="0"/>
      <p:bldP spid="59" grpId="0" animBg="1"/>
      <p:bldP spid="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hart_A12.pdf" descr="chart_A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309" y="1658448"/>
            <a:ext cx="7326034" cy="523288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Background to set up expansion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r>
              <a:rPr lang="fr-FR" sz="3600" dirty="0" smtClean="0">
                <a:solidFill>
                  <a:srgbClr val="0033CC"/>
                </a:solidFill>
              </a:rPr>
              <a:t> in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endParaRPr sz="3600" dirty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233" y="2032348"/>
            <a:ext cx="2466697" cy="4173782"/>
          </a:xfrm>
          <a:prstGeom prst="rect">
            <a:avLst/>
          </a:prstGeom>
        </p:spPr>
      </p:pic>
      <p:sp>
        <p:nvSpPr>
          <p:cNvPr id="14" name="Shape 111"/>
          <p:cNvSpPr/>
          <p:nvPr/>
        </p:nvSpPr>
        <p:spPr>
          <a:xfrm>
            <a:off x="9925073" y="1488831"/>
            <a:ext cx="28612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Spherical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nuclear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shells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5" name="Shape 111"/>
          <p:cNvSpPr/>
          <p:nvPr/>
        </p:nvSpPr>
        <p:spPr>
          <a:xfrm>
            <a:off x="1695441" y="5640613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6" name="Shape 111"/>
          <p:cNvSpPr/>
          <p:nvPr/>
        </p:nvSpPr>
        <p:spPr>
          <a:xfrm>
            <a:off x="2868444" y="5185214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7" name="Shape 111"/>
          <p:cNvSpPr/>
          <p:nvPr/>
        </p:nvSpPr>
        <p:spPr>
          <a:xfrm>
            <a:off x="4290825" y="429439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8" name="Shape 111"/>
          <p:cNvSpPr/>
          <p:nvPr/>
        </p:nvSpPr>
        <p:spPr>
          <a:xfrm>
            <a:off x="4575061" y="3705259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9" name="Shape 111"/>
          <p:cNvSpPr/>
          <p:nvPr/>
        </p:nvSpPr>
        <p:spPr>
          <a:xfrm>
            <a:off x="6835483" y="210011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50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20" name="Shape 111"/>
          <p:cNvSpPr/>
          <p:nvPr/>
        </p:nvSpPr>
        <p:spPr>
          <a:xfrm>
            <a:off x="5398395" y="3461231"/>
            <a:ext cx="284471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smtClean="0">
                <a:solidFill>
                  <a:schemeClr val="tx1"/>
                </a:solidFill>
              </a:rPr>
              <a:t>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</a:t>
            </a:r>
            <a:r>
              <a:rPr lang="fr-FR" sz="2200" b="1" dirty="0" err="1" smtClean="0">
                <a:solidFill>
                  <a:schemeClr val="tx1"/>
                </a:solidFill>
              </a:rPr>
              <a:t>numbers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b="1" dirty="0" smtClean="0">
                <a:solidFill>
                  <a:schemeClr val="tx1"/>
                </a:solidFill>
              </a:rPr>
              <a:t>= </a:t>
            </a:r>
          </a:p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Closed</a:t>
            </a:r>
            <a:r>
              <a:rPr lang="fr-FR" sz="2200" b="1" dirty="0" smtClean="0">
                <a:solidFill>
                  <a:schemeClr val="tx1"/>
                </a:solidFill>
              </a:rPr>
              <a:t> major </a:t>
            </a:r>
            <a:r>
              <a:rPr lang="fr-FR" sz="2200" b="1" dirty="0" err="1" smtClean="0">
                <a:solidFill>
                  <a:schemeClr val="tx1"/>
                </a:solidFill>
              </a:rPr>
              <a:t>shells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FF0000"/>
                </a:solidFill>
              </a:rPr>
              <a:t>Protons</a:t>
            </a: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0033CC"/>
                </a:solidFill>
              </a:rPr>
              <a:t>Neutrons</a:t>
            </a:r>
          </a:p>
        </p:txBody>
      </p:sp>
      <p:sp>
        <p:nvSpPr>
          <p:cNvPr id="21" name="Shape 111"/>
          <p:cNvSpPr/>
          <p:nvPr/>
        </p:nvSpPr>
        <p:spPr>
          <a:xfrm>
            <a:off x="940671" y="4737501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2" name="Shape 111"/>
          <p:cNvSpPr/>
          <p:nvPr/>
        </p:nvSpPr>
        <p:spPr>
          <a:xfrm>
            <a:off x="1304854" y="3836105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3" name="Shape 111"/>
          <p:cNvSpPr/>
          <p:nvPr/>
        </p:nvSpPr>
        <p:spPr>
          <a:xfrm>
            <a:off x="1969809" y="3084981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4" name="Shape 111"/>
          <p:cNvSpPr/>
          <p:nvPr/>
        </p:nvSpPr>
        <p:spPr>
          <a:xfrm>
            <a:off x="2458028" y="276351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5" name="Shape 111"/>
          <p:cNvSpPr/>
          <p:nvPr/>
        </p:nvSpPr>
        <p:spPr>
          <a:xfrm>
            <a:off x="3795816" y="159249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50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318992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Shape 111"/>
          <p:cNvSpPr/>
          <p:nvPr/>
        </p:nvSpPr>
        <p:spPr>
          <a:xfrm>
            <a:off x="1081436" y="5005728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16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047755" y="445097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564762" y="443370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2543194" y="385912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3267769" y="385499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3887145" y="2228220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Shape 111"/>
          <p:cNvSpPr/>
          <p:nvPr/>
        </p:nvSpPr>
        <p:spPr>
          <a:xfrm>
            <a:off x="1861775" y="4109249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40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6" name="Shape 111"/>
          <p:cNvSpPr/>
          <p:nvPr/>
        </p:nvSpPr>
        <p:spPr>
          <a:xfrm>
            <a:off x="2305016" y="460139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48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7" name="Shape 111"/>
          <p:cNvSpPr/>
          <p:nvPr/>
        </p:nvSpPr>
        <p:spPr>
          <a:xfrm>
            <a:off x="2339759" y="3509083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56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8" name="Shape 111"/>
          <p:cNvSpPr/>
          <p:nvPr/>
        </p:nvSpPr>
        <p:spPr>
          <a:xfrm>
            <a:off x="3044875" y="3521576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68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834988" y="221405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941673" y="574683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Shape 111"/>
          <p:cNvSpPr/>
          <p:nvPr/>
        </p:nvSpPr>
        <p:spPr>
          <a:xfrm>
            <a:off x="711540" y="5425022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4</a:t>
            </a:r>
            <a:r>
              <a:rPr lang="fr-FR" sz="2000" b="1" dirty="0" smtClean="0">
                <a:solidFill>
                  <a:schemeClr val="tx1"/>
                </a:solidFill>
              </a:rPr>
              <a:t>He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5574424" y="1918097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132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2132622" y="2575232"/>
            <a:ext cx="364308" cy="354433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Shape 111"/>
          <p:cNvSpPr/>
          <p:nvPr/>
        </p:nvSpPr>
        <p:spPr>
          <a:xfrm>
            <a:off x="3707811" y="2385603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100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3887145" y="386123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Shape 111"/>
          <p:cNvSpPr/>
          <p:nvPr/>
        </p:nvSpPr>
        <p:spPr>
          <a:xfrm>
            <a:off x="3707811" y="3538211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2050096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Shape 111"/>
          <p:cNvSpPr/>
          <p:nvPr/>
        </p:nvSpPr>
        <p:spPr>
          <a:xfrm>
            <a:off x="1861775" y="502182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28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9" name="Shape 111"/>
          <p:cNvSpPr/>
          <p:nvPr/>
        </p:nvSpPr>
        <p:spPr>
          <a:xfrm>
            <a:off x="10314942" y="6399118"/>
            <a:ext cx="208152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FF0000"/>
                </a:solidFill>
              </a:rPr>
              <a:t>1 set for protons</a:t>
            </a:r>
            <a:endParaRPr lang="fr-FR" sz="2200" b="1" dirty="0" smtClean="0">
              <a:solidFill>
                <a:srgbClr val="FF0000"/>
              </a:solidFill>
            </a:endParaRPr>
          </a:p>
          <a:p>
            <a:pPr lvl="0">
              <a:defRPr sz="1800"/>
            </a:pPr>
            <a:r>
              <a:rPr lang="fr-FR" b="1" dirty="0" smtClean="0">
                <a:solidFill>
                  <a:srgbClr val="0033CC"/>
                </a:solidFill>
              </a:rPr>
              <a:t>1 set for neutrons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69" name="Shape 111"/>
          <p:cNvSpPr/>
          <p:nvPr/>
        </p:nvSpPr>
        <p:spPr>
          <a:xfrm>
            <a:off x="6755900" y="2734317"/>
            <a:ext cx="339885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j=</a:t>
            </a:r>
            <a:r>
              <a:rPr lang="fr-FR" sz="2000" b="1" dirty="0" err="1" smtClean="0">
                <a:solidFill>
                  <a:schemeClr val="tx1"/>
                </a:solidFill>
              </a:rPr>
              <a:t>l+s</a:t>
            </a:r>
            <a:r>
              <a:rPr lang="fr-FR" sz="2000" b="1" dirty="0" smtClean="0">
                <a:solidFill>
                  <a:schemeClr val="tx1"/>
                </a:solidFill>
              </a:rPr>
              <a:t> → 2j+1 </a:t>
            </a:r>
            <a:r>
              <a:rPr lang="fr-FR" sz="2000" b="1" dirty="0" err="1" smtClean="0">
                <a:solidFill>
                  <a:schemeClr val="tx1"/>
                </a:solidFill>
              </a:rPr>
              <a:t>degeneracy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3176351" y="5394245"/>
            <a:ext cx="654427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Doubly</a:t>
            </a:r>
            <a:r>
              <a:rPr lang="fr-FR" sz="2200" b="1" dirty="0" smtClean="0">
                <a:solidFill>
                  <a:schemeClr val="tx1"/>
                </a:solidFill>
              </a:rPr>
              <a:t> 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nucleus </a:t>
            </a:r>
            <a:r>
              <a:rPr lang="fr-FR" b="1" dirty="0" smtClean="0">
                <a:solidFill>
                  <a:schemeClr val="tx1"/>
                </a:solidFill>
              </a:rPr>
              <a:t>= </a:t>
            </a:r>
            <a:r>
              <a:rPr lang="fr-FR" sz="2200" b="1" dirty="0" smtClean="0">
                <a:solidFill>
                  <a:schemeClr val="tx1"/>
                </a:solidFill>
              </a:rPr>
              <a:t>« double noble </a:t>
            </a:r>
            <a:r>
              <a:rPr lang="fr-FR" sz="2200" b="1" dirty="0" err="1" smtClean="0">
                <a:solidFill>
                  <a:schemeClr val="tx1"/>
                </a:solidFill>
              </a:rPr>
              <a:t>gas</a:t>
            </a:r>
            <a:r>
              <a:rPr lang="fr-FR" sz="2200" b="1" dirty="0" smtClean="0">
                <a:solidFill>
                  <a:schemeClr val="tx1"/>
                </a:solidFill>
              </a:rPr>
              <a:t> »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030233" y="1903336"/>
            <a:ext cx="928712" cy="0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avec flèche 10"/>
          <p:cNvCxnSpPr>
            <a:endCxn id="69" idx="0"/>
          </p:cNvCxnSpPr>
          <p:nvPr/>
        </p:nvCxnSpPr>
        <p:spPr>
          <a:xfrm flipH="1">
            <a:off x="8455328" y="1903336"/>
            <a:ext cx="2009037" cy="83098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4" name="Imag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22" y="1429405"/>
            <a:ext cx="1892679" cy="1374921"/>
          </a:xfrm>
          <a:prstGeom prst="rect">
            <a:avLst/>
          </a:prstGeom>
        </p:spPr>
      </p:pic>
      <p:sp>
        <p:nvSpPr>
          <p:cNvPr id="77" name="ZoneTexte 76"/>
          <p:cNvSpPr txBox="1"/>
          <p:nvPr/>
        </p:nvSpPr>
        <p:spPr>
          <a:xfrm>
            <a:off x="453798" y="6844220"/>
            <a:ext cx="82348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Spherical Slater determinant unperturbed state</a:t>
            </a:r>
            <a:endParaRPr lang="en-US" sz="2400" b="1" dirty="0"/>
          </a:p>
        </p:txBody>
      </p:sp>
      <p:sp>
        <p:nvSpPr>
          <p:cNvPr id="79" name="ZoneTexte 78"/>
          <p:cNvSpPr txBox="1"/>
          <p:nvPr/>
        </p:nvSpPr>
        <p:spPr>
          <a:xfrm>
            <a:off x="6156548" y="7493692"/>
            <a:ext cx="24657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Particle states </a:t>
            </a:r>
            <a:r>
              <a:rPr lang="en-US" sz="1800" dirty="0" err="1" smtClean="0"/>
              <a:t>a,b,c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80" name="ZoneTexte 79"/>
          <p:cNvSpPr txBox="1"/>
          <p:nvPr/>
        </p:nvSpPr>
        <p:spPr>
          <a:xfrm>
            <a:off x="6138254" y="7876907"/>
            <a:ext cx="19979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Hole states </a:t>
            </a:r>
            <a:r>
              <a:rPr lang="en-US" sz="1800" dirty="0" err="1" smtClean="0"/>
              <a:t>i,j,k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12" y="7504800"/>
            <a:ext cx="2201625" cy="945733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383" y="7401131"/>
            <a:ext cx="2428699" cy="1098793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662056" y="7599844"/>
            <a:ext cx="603042" cy="593387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3267769" y="8672846"/>
            <a:ext cx="61015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err="1" smtClean="0"/>
              <a:t>Hartree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Fock</a:t>
            </a:r>
            <a:r>
              <a:rPr lang="en-US" sz="1800" b="1" dirty="0" smtClean="0"/>
              <a:t> unperturbed  state = </a:t>
            </a:r>
            <a:r>
              <a:rPr lang="en-US" sz="1800" b="1" dirty="0" err="1" smtClean="0"/>
              <a:t>variational</a:t>
            </a:r>
            <a:r>
              <a:rPr lang="en-US" sz="1800" b="1" dirty="0" smtClean="0"/>
              <a:t> optimal</a:t>
            </a:r>
            <a:endParaRPr lang="en-US" sz="1800" b="1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829" y="9113212"/>
            <a:ext cx="2357610" cy="451692"/>
          </a:xfrm>
          <a:prstGeom prst="rect">
            <a:avLst/>
          </a:prstGeom>
        </p:spPr>
      </p:pic>
      <p:sp>
        <p:nvSpPr>
          <p:cNvPr id="46" name="Rectangle à coins arrondis 45"/>
          <p:cNvSpPr/>
          <p:nvPr/>
        </p:nvSpPr>
        <p:spPr>
          <a:xfrm>
            <a:off x="9864371" y="1931046"/>
            <a:ext cx="2860058" cy="517051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0" name="Connecteur droit avec flèche 49"/>
          <p:cNvCxnSpPr>
            <a:stCxn id="85" idx="3"/>
            <a:endCxn id="46" idx="2"/>
          </p:cNvCxnSpPr>
          <p:nvPr/>
        </p:nvCxnSpPr>
        <p:spPr>
          <a:xfrm flipV="1">
            <a:off x="9369287" y="7101556"/>
            <a:ext cx="1925113" cy="1755956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Connecteur droit avec flèche 86"/>
          <p:cNvCxnSpPr>
            <a:stCxn id="85" idx="1"/>
            <a:endCxn id="10" idx="4"/>
          </p:cNvCxnSpPr>
          <p:nvPr/>
        </p:nvCxnSpPr>
        <p:spPr>
          <a:xfrm flipH="1" flipV="1">
            <a:off x="963577" y="8193231"/>
            <a:ext cx="2304192" cy="664281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Ellipse 93"/>
          <p:cNvSpPr/>
          <p:nvPr/>
        </p:nvSpPr>
        <p:spPr>
          <a:xfrm>
            <a:off x="2543194" y="7599844"/>
            <a:ext cx="360243" cy="593387"/>
          </a:xfrm>
          <a:prstGeom prst="ellipse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7" name="Shape 111"/>
          <p:cNvSpPr/>
          <p:nvPr/>
        </p:nvSpPr>
        <p:spPr>
          <a:xfrm>
            <a:off x="1577606" y="7238107"/>
            <a:ext cx="31974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 smtClean="0">
                <a:solidFill>
                  <a:srgbClr val="0033CC"/>
                </a:solidFill>
              </a:rPr>
              <a:t>Spherical</a:t>
            </a:r>
            <a:r>
              <a:rPr lang="fr-FR" sz="1800" b="1" dirty="0" smtClean="0">
                <a:solidFill>
                  <a:srgbClr val="0033CC"/>
                </a:solidFill>
              </a:rPr>
              <a:t> HO 1-body basis</a:t>
            </a:r>
            <a:endParaRPr sz="2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9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3" grpId="0" animBg="1"/>
      <p:bldP spid="39" grpId="0" animBg="1"/>
      <p:bldP spid="48" grpId="0" animBg="1"/>
      <p:bldP spid="49" grpId="0" animBg="1"/>
      <p:bldP spid="51" grpId="0" animBg="1"/>
      <p:bldP spid="52" grpId="0" animBg="1"/>
      <p:bldP spid="59" grpId="0" animBg="1"/>
      <p:bldP spid="69" grpId="0" animBg="1"/>
      <p:bldP spid="78" grpId="0" animBg="1"/>
      <p:bldP spid="77" grpId="0"/>
      <p:bldP spid="79" grpId="0"/>
      <p:bldP spid="80" grpId="0"/>
      <p:bldP spid="10" grpId="0" animBg="1"/>
      <p:bldP spid="85" grpId="0"/>
      <p:bldP spid="46" grpId="0" animBg="1"/>
      <p:bldP spid="94" grpId="0" animBg="1"/>
      <p:bldP spid="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11"/>
          <p:cNvSpPr/>
          <p:nvPr/>
        </p:nvSpPr>
        <p:spPr>
          <a:xfrm>
            <a:off x="393341" y="6844296"/>
            <a:ext cx="1007102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="1" dirty="0" smtClean="0">
                <a:solidFill>
                  <a:schemeClr val="tx1"/>
                </a:solidFill>
              </a:rPr>
              <a:t>« </a:t>
            </a:r>
            <a:r>
              <a:rPr lang="fr-FR" sz="2400" b="1" dirty="0" err="1">
                <a:solidFill>
                  <a:schemeClr val="tx1"/>
                </a:solidFill>
              </a:rPr>
              <a:t>D</a:t>
            </a:r>
            <a:r>
              <a:rPr lang="fr-FR" sz="2400" b="1" dirty="0" err="1" smtClean="0">
                <a:solidFill>
                  <a:schemeClr val="tx1"/>
                </a:solidFill>
              </a:rPr>
              <a:t>ynamical</a:t>
            </a:r>
            <a:r>
              <a:rPr lang="fr-FR" sz="2400" b="1" dirty="0" smtClean="0">
                <a:solidFill>
                  <a:schemeClr val="tx1"/>
                </a:solidFill>
              </a:rPr>
              <a:t> » </a:t>
            </a:r>
            <a:r>
              <a:rPr lang="fr-FR" sz="2400" b="1" dirty="0" err="1" smtClean="0">
                <a:solidFill>
                  <a:schemeClr val="tx1"/>
                </a:solidFill>
              </a:rPr>
              <a:t>correlations</a:t>
            </a:r>
            <a:r>
              <a:rPr lang="fr-FR" sz="2400" b="1" dirty="0" smtClean="0">
                <a:solidFill>
                  <a:schemeClr val="tx1"/>
                </a:solidFill>
              </a:rPr>
              <a:t> on top</a:t>
            </a:r>
          </a:p>
        </p:txBody>
      </p:sp>
      <p:pic>
        <p:nvPicPr>
          <p:cNvPr id="58" name="chart_A12.pdf" descr="chart_A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309" y="1658448"/>
            <a:ext cx="7326034" cy="523288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233" y="2032348"/>
            <a:ext cx="2466697" cy="4173782"/>
          </a:xfrm>
          <a:prstGeom prst="rect">
            <a:avLst/>
          </a:prstGeom>
        </p:spPr>
      </p:pic>
      <p:sp>
        <p:nvSpPr>
          <p:cNvPr id="15" name="Shape 111"/>
          <p:cNvSpPr/>
          <p:nvPr/>
        </p:nvSpPr>
        <p:spPr>
          <a:xfrm>
            <a:off x="1695441" y="5640613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6" name="Shape 111"/>
          <p:cNvSpPr/>
          <p:nvPr/>
        </p:nvSpPr>
        <p:spPr>
          <a:xfrm>
            <a:off x="2868444" y="5185214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7" name="Shape 111"/>
          <p:cNvSpPr/>
          <p:nvPr/>
        </p:nvSpPr>
        <p:spPr>
          <a:xfrm>
            <a:off x="4290825" y="429439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8" name="Shape 111"/>
          <p:cNvSpPr/>
          <p:nvPr/>
        </p:nvSpPr>
        <p:spPr>
          <a:xfrm>
            <a:off x="4575061" y="3705259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9" name="Shape 111"/>
          <p:cNvSpPr/>
          <p:nvPr/>
        </p:nvSpPr>
        <p:spPr>
          <a:xfrm>
            <a:off x="6835483" y="210011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50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20" name="Shape 111"/>
          <p:cNvSpPr/>
          <p:nvPr/>
        </p:nvSpPr>
        <p:spPr>
          <a:xfrm>
            <a:off x="5398395" y="3461231"/>
            <a:ext cx="284471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smtClean="0">
                <a:solidFill>
                  <a:schemeClr val="tx1"/>
                </a:solidFill>
              </a:rPr>
              <a:t>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</a:t>
            </a:r>
            <a:r>
              <a:rPr lang="fr-FR" sz="2200" b="1" dirty="0" err="1" smtClean="0">
                <a:solidFill>
                  <a:schemeClr val="tx1"/>
                </a:solidFill>
              </a:rPr>
              <a:t>numbers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b="1" dirty="0" smtClean="0">
                <a:solidFill>
                  <a:schemeClr val="tx1"/>
                </a:solidFill>
              </a:rPr>
              <a:t>= </a:t>
            </a:r>
          </a:p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Closed</a:t>
            </a:r>
            <a:r>
              <a:rPr lang="fr-FR" sz="2200" b="1" dirty="0" smtClean="0">
                <a:solidFill>
                  <a:schemeClr val="tx1"/>
                </a:solidFill>
              </a:rPr>
              <a:t> major </a:t>
            </a:r>
            <a:r>
              <a:rPr lang="fr-FR" sz="2200" b="1" dirty="0" err="1" smtClean="0">
                <a:solidFill>
                  <a:schemeClr val="tx1"/>
                </a:solidFill>
              </a:rPr>
              <a:t>shells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FF0000"/>
                </a:solidFill>
              </a:rPr>
              <a:t>Protons</a:t>
            </a: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0033CC"/>
                </a:solidFill>
              </a:rPr>
              <a:t>Neutrons</a:t>
            </a:r>
          </a:p>
        </p:txBody>
      </p:sp>
      <p:sp>
        <p:nvSpPr>
          <p:cNvPr id="21" name="Shape 111"/>
          <p:cNvSpPr/>
          <p:nvPr/>
        </p:nvSpPr>
        <p:spPr>
          <a:xfrm>
            <a:off x="940671" y="4737501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2" name="Shape 111"/>
          <p:cNvSpPr/>
          <p:nvPr/>
        </p:nvSpPr>
        <p:spPr>
          <a:xfrm>
            <a:off x="1304854" y="3836105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3" name="Shape 111"/>
          <p:cNvSpPr/>
          <p:nvPr/>
        </p:nvSpPr>
        <p:spPr>
          <a:xfrm>
            <a:off x="1969809" y="3084981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4" name="Shape 111"/>
          <p:cNvSpPr/>
          <p:nvPr/>
        </p:nvSpPr>
        <p:spPr>
          <a:xfrm>
            <a:off x="2458028" y="276351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5" name="Shape 111"/>
          <p:cNvSpPr/>
          <p:nvPr/>
        </p:nvSpPr>
        <p:spPr>
          <a:xfrm>
            <a:off x="3795816" y="159249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50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318992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Shape 111"/>
          <p:cNvSpPr/>
          <p:nvPr/>
        </p:nvSpPr>
        <p:spPr>
          <a:xfrm>
            <a:off x="1081436" y="5005728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16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047755" y="445097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564762" y="443370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2543194" y="385912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3267769" y="385499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3887145" y="2228220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Shape 111"/>
          <p:cNvSpPr/>
          <p:nvPr/>
        </p:nvSpPr>
        <p:spPr>
          <a:xfrm>
            <a:off x="1861775" y="4109249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40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6" name="Shape 111"/>
          <p:cNvSpPr/>
          <p:nvPr/>
        </p:nvSpPr>
        <p:spPr>
          <a:xfrm>
            <a:off x="2305016" y="460139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48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7" name="Shape 111"/>
          <p:cNvSpPr/>
          <p:nvPr/>
        </p:nvSpPr>
        <p:spPr>
          <a:xfrm>
            <a:off x="2339759" y="3509083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56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8" name="Shape 111"/>
          <p:cNvSpPr/>
          <p:nvPr/>
        </p:nvSpPr>
        <p:spPr>
          <a:xfrm>
            <a:off x="3044875" y="3521576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68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834988" y="221405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941673" y="574683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Shape 111"/>
          <p:cNvSpPr/>
          <p:nvPr/>
        </p:nvSpPr>
        <p:spPr>
          <a:xfrm>
            <a:off x="711540" y="5425022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4</a:t>
            </a:r>
            <a:r>
              <a:rPr lang="fr-FR" sz="2000" b="1" dirty="0" smtClean="0">
                <a:solidFill>
                  <a:schemeClr val="tx1"/>
                </a:solidFill>
              </a:rPr>
              <a:t>He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5574424" y="1918097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132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2132622" y="2575232"/>
            <a:ext cx="364308" cy="354433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Shape 111"/>
          <p:cNvSpPr/>
          <p:nvPr/>
        </p:nvSpPr>
        <p:spPr>
          <a:xfrm>
            <a:off x="3707811" y="2385603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100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3887145" y="386123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Shape 111"/>
          <p:cNvSpPr/>
          <p:nvPr/>
        </p:nvSpPr>
        <p:spPr>
          <a:xfrm>
            <a:off x="3707811" y="3538211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2050096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Shape 111"/>
          <p:cNvSpPr/>
          <p:nvPr/>
        </p:nvSpPr>
        <p:spPr>
          <a:xfrm>
            <a:off x="1861775" y="502182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28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9" name="Shape 111"/>
          <p:cNvSpPr/>
          <p:nvPr/>
        </p:nvSpPr>
        <p:spPr>
          <a:xfrm>
            <a:off x="10314942" y="6399118"/>
            <a:ext cx="208152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FF0000"/>
                </a:solidFill>
              </a:rPr>
              <a:t>1 set for protons</a:t>
            </a:r>
            <a:endParaRPr lang="fr-FR" sz="2200" b="1" dirty="0" smtClean="0">
              <a:solidFill>
                <a:srgbClr val="FF0000"/>
              </a:solidFill>
            </a:endParaRPr>
          </a:p>
          <a:p>
            <a:pPr lvl="0">
              <a:defRPr sz="1800"/>
            </a:pPr>
            <a:r>
              <a:rPr lang="fr-FR" b="1" dirty="0" smtClean="0">
                <a:solidFill>
                  <a:srgbClr val="0033CC"/>
                </a:solidFill>
              </a:rPr>
              <a:t>1 set for neutrons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69" name="Shape 111"/>
          <p:cNvSpPr/>
          <p:nvPr/>
        </p:nvSpPr>
        <p:spPr>
          <a:xfrm>
            <a:off x="6755900" y="2734317"/>
            <a:ext cx="339885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j=</a:t>
            </a:r>
            <a:r>
              <a:rPr lang="fr-FR" sz="2000" b="1" dirty="0" err="1" smtClean="0">
                <a:solidFill>
                  <a:schemeClr val="tx1"/>
                </a:solidFill>
              </a:rPr>
              <a:t>l+s</a:t>
            </a:r>
            <a:r>
              <a:rPr lang="fr-FR" sz="2000" b="1" dirty="0" smtClean="0">
                <a:solidFill>
                  <a:schemeClr val="tx1"/>
                </a:solidFill>
              </a:rPr>
              <a:t> → 2j+1 </a:t>
            </a:r>
            <a:r>
              <a:rPr lang="fr-FR" sz="2000" b="1" dirty="0" err="1" smtClean="0">
                <a:solidFill>
                  <a:schemeClr val="tx1"/>
                </a:solidFill>
              </a:rPr>
              <a:t>degeneracy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3176351" y="5394245"/>
            <a:ext cx="654427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Doubly</a:t>
            </a:r>
            <a:r>
              <a:rPr lang="fr-FR" sz="2200" b="1" dirty="0" smtClean="0">
                <a:solidFill>
                  <a:schemeClr val="tx1"/>
                </a:solidFill>
              </a:rPr>
              <a:t> 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nucleus </a:t>
            </a:r>
            <a:r>
              <a:rPr lang="fr-FR" b="1" dirty="0" smtClean="0">
                <a:solidFill>
                  <a:schemeClr val="tx1"/>
                </a:solidFill>
              </a:rPr>
              <a:t>= </a:t>
            </a:r>
            <a:r>
              <a:rPr lang="fr-FR" sz="2200" b="1" dirty="0" smtClean="0">
                <a:solidFill>
                  <a:schemeClr val="tx1"/>
                </a:solidFill>
              </a:rPr>
              <a:t>« double noble </a:t>
            </a:r>
            <a:r>
              <a:rPr lang="fr-FR" sz="2200" b="1" dirty="0" err="1" smtClean="0">
                <a:solidFill>
                  <a:schemeClr val="tx1"/>
                </a:solidFill>
              </a:rPr>
              <a:t>gas</a:t>
            </a:r>
            <a:r>
              <a:rPr lang="fr-FR" sz="2200" b="1" dirty="0" smtClean="0">
                <a:solidFill>
                  <a:schemeClr val="tx1"/>
                </a:solidFill>
              </a:rPr>
              <a:t> »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030233" y="1903336"/>
            <a:ext cx="928712" cy="0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avec flèche 10"/>
          <p:cNvCxnSpPr>
            <a:endCxn id="69" idx="0"/>
          </p:cNvCxnSpPr>
          <p:nvPr/>
        </p:nvCxnSpPr>
        <p:spPr>
          <a:xfrm flipH="1">
            <a:off x="8455328" y="1903336"/>
            <a:ext cx="2009037" cy="83098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4" name="Imag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22" y="1429405"/>
            <a:ext cx="1892679" cy="1374921"/>
          </a:xfrm>
          <a:prstGeom prst="rect">
            <a:avLst/>
          </a:prstGeom>
        </p:spPr>
      </p:pic>
      <p:pic>
        <p:nvPicPr>
          <p:cNvPr id="55" name="Google Shape;333;p23"/>
          <p:cNvPicPr preferRelativeResize="0"/>
          <p:nvPr/>
        </p:nvPicPr>
        <p:blipFill rotWithShape="1">
          <a:blip r:embed="rId5">
            <a:alphaModFix/>
          </a:blip>
          <a:srcRect r="52572" b="71124"/>
          <a:stretch/>
        </p:blipFill>
        <p:spPr>
          <a:xfrm>
            <a:off x="1785403" y="8076571"/>
            <a:ext cx="1868224" cy="101902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111"/>
          <p:cNvSpPr/>
          <p:nvPr/>
        </p:nvSpPr>
        <p:spPr>
          <a:xfrm>
            <a:off x="1432661" y="7600812"/>
            <a:ext cx="26482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Closed-shell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from</a:t>
            </a:r>
            <a:r>
              <a:rPr lang="fr-FR" sz="2000" b="1" dirty="0" smtClean="0">
                <a:solidFill>
                  <a:schemeClr val="tx1"/>
                </a:solidFill>
              </a:rPr>
              <a:t> H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2" name="Shape 111"/>
          <p:cNvSpPr/>
          <p:nvPr/>
        </p:nvSpPr>
        <p:spPr>
          <a:xfrm>
            <a:off x="319233" y="9175099"/>
            <a:ext cx="54879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« </a:t>
            </a:r>
            <a:r>
              <a:rPr lang="fr-FR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ynamical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H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2000" b="1" baseline="-25000" dirty="0" smtClean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42" y="8350055"/>
            <a:ext cx="484742" cy="363557"/>
          </a:xfrm>
          <a:prstGeom prst="rect">
            <a:avLst/>
          </a:prstGeom>
        </p:spPr>
      </p:pic>
      <p:sp>
        <p:nvSpPr>
          <p:cNvPr id="56" name="Shape 111"/>
          <p:cNvSpPr/>
          <p:nvPr/>
        </p:nvSpPr>
        <p:spPr>
          <a:xfrm>
            <a:off x="9925073" y="1488831"/>
            <a:ext cx="286126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Spherical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nuclear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shells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7" name="Shape 111"/>
          <p:cNvSpPr/>
          <p:nvPr/>
        </p:nvSpPr>
        <p:spPr>
          <a:xfrm>
            <a:off x="6755900" y="8107390"/>
            <a:ext cx="574103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Perturbative</a:t>
            </a:r>
            <a:r>
              <a:rPr lang="fr-FR" sz="2000" b="1" dirty="0" smtClean="0">
                <a:solidFill>
                  <a:schemeClr val="tx1"/>
                </a:solidFill>
              </a:rPr>
              <a:t>: </a:t>
            </a:r>
            <a:r>
              <a:rPr lang="fr-FR" sz="2000" b="1" dirty="0" err="1" smtClean="0">
                <a:solidFill>
                  <a:schemeClr val="tx1"/>
                </a:solidFill>
              </a:rPr>
              <a:t>sMBPT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Non-</a:t>
            </a:r>
            <a:r>
              <a:rPr lang="fr-FR" sz="2000" b="1" dirty="0" err="1" smtClean="0">
                <a:solidFill>
                  <a:schemeClr val="tx1"/>
                </a:solidFill>
              </a:rPr>
              <a:t>perturbative</a:t>
            </a:r>
            <a:r>
              <a:rPr lang="fr-FR" sz="2000" b="1" dirty="0" smtClean="0">
                <a:solidFill>
                  <a:schemeClr val="tx1"/>
                </a:solidFill>
              </a:rPr>
              <a:t>: </a:t>
            </a:r>
            <a:r>
              <a:rPr lang="fr-FR" sz="2000" b="1" dirty="0" err="1" smtClean="0">
                <a:solidFill>
                  <a:schemeClr val="tx1"/>
                </a:solidFill>
              </a:rPr>
              <a:t>sCC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 err="1" smtClean="0">
                <a:solidFill>
                  <a:schemeClr val="tx1"/>
                </a:solidFill>
              </a:rPr>
              <a:t>sDSCGF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 err="1" smtClean="0">
                <a:solidFill>
                  <a:schemeClr val="tx1"/>
                </a:solidFill>
              </a:rPr>
              <a:t>sSR</a:t>
            </a:r>
            <a:r>
              <a:rPr lang="fr-FR" sz="2000" b="1" dirty="0" smtClean="0">
                <a:solidFill>
                  <a:schemeClr val="tx1"/>
                </a:solidFill>
              </a:rPr>
              <a:t>-IMSRG </a:t>
            </a:r>
          </a:p>
        </p:txBody>
      </p:sp>
      <p:sp>
        <p:nvSpPr>
          <p:cNvPr id="61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Background to set up expansion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r>
              <a:rPr lang="fr-FR" sz="3600" dirty="0" smtClean="0">
                <a:solidFill>
                  <a:srgbClr val="0033CC"/>
                </a:solidFill>
              </a:rPr>
              <a:t> in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endParaRPr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64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920" y="4279144"/>
            <a:ext cx="6952501" cy="4036667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560607" y="8526434"/>
            <a:ext cx="36277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Six-index tensor</a:t>
            </a:r>
            <a:endParaRPr 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Too expensive to handle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54" name="ZoneTexte 53"/>
          <p:cNvSpPr txBox="1"/>
          <p:nvPr/>
        </p:nvSpPr>
        <p:spPr>
          <a:xfrm>
            <a:off x="533310" y="1556598"/>
            <a:ext cx="7563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Spherical Slater determinant unperturbed state</a:t>
            </a:r>
            <a:endParaRPr lang="en-US" sz="24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6302320" y="2312086"/>
            <a:ext cx="24657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Particle states </a:t>
            </a:r>
            <a:r>
              <a:rPr lang="en-US" sz="1800" dirty="0" err="1" smtClean="0"/>
              <a:t>a,b,c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51" name="ZoneTexte 50"/>
          <p:cNvSpPr txBox="1"/>
          <p:nvPr/>
        </p:nvSpPr>
        <p:spPr>
          <a:xfrm>
            <a:off x="6284026" y="2695301"/>
            <a:ext cx="19979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Hole states </a:t>
            </a:r>
            <a:r>
              <a:rPr lang="en-US" sz="1800" dirty="0" err="1" smtClean="0"/>
              <a:t>i,j,k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42" name="ZoneTexte 41"/>
          <p:cNvSpPr txBox="1"/>
          <p:nvPr/>
        </p:nvSpPr>
        <p:spPr>
          <a:xfrm>
            <a:off x="537087" y="3581637"/>
            <a:ext cx="108314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Normal ordering via Wick’s theorem with respect to</a:t>
            </a:r>
            <a:endParaRPr lang="en-US" sz="24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4270266" y="8559677"/>
            <a:ext cx="4131550" cy="10936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NO2B approximation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1-3% error in </a:t>
            </a:r>
            <a:r>
              <a:rPr lang="en-US" sz="2400" dirty="0">
                <a:solidFill>
                  <a:srgbClr val="FF0000"/>
                </a:solidFill>
              </a:rPr>
              <a:t>closed </a:t>
            </a:r>
            <a:r>
              <a:rPr lang="en-US" sz="2400" dirty="0" smtClean="0">
                <a:solidFill>
                  <a:srgbClr val="FF0000"/>
                </a:solidFill>
              </a:rPr>
              <a:t>shell</a:t>
            </a:r>
            <a:endParaRPr lang="en-US" sz="2400" dirty="0">
              <a:solidFill>
                <a:srgbClr val="FF0000"/>
              </a:solidFill>
            </a:endParaRPr>
          </a:p>
          <a:p>
            <a:pPr algn="l"/>
            <a:r>
              <a:rPr lang="en-US" sz="1707" dirty="0" smtClean="0">
                <a:solidFill>
                  <a:srgbClr val="FF0000"/>
                </a:solidFill>
              </a:rPr>
              <a:t>[R. Roth </a:t>
            </a:r>
            <a:r>
              <a:rPr lang="en-US" sz="1707" i="1" dirty="0" smtClean="0">
                <a:solidFill>
                  <a:srgbClr val="FF0000"/>
                </a:solidFill>
              </a:rPr>
              <a:t>et </a:t>
            </a:r>
            <a:r>
              <a:rPr lang="en-US" sz="1707" i="1" dirty="0">
                <a:solidFill>
                  <a:srgbClr val="FF0000"/>
                </a:solidFill>
              </a:rPr>
              <a:t>al.</a:t>
            </a:r>
            <a:r>
              <a:rPr lang="en-US" sz="1707" dirty="0">
                <a:solidFill>
                  <a:srgbClr val="FF0000"/>
                </a:solidFill>
              </a:rPr>
              <a:t>, </a:t>
            </a:r>
            <a:r>
              <a:rPr lang="en-US" sz="1707" dirty="0" smtClean="0">
                <a:solidFill>
                  <a:srgbClr val="FF0000"/>
                </a:solidFill>
              </a:rPr>
              <a:t>PRL 109 </a:t>
            </a:r>
            <a:r>
              <a:rPr lang="en-US" sz="1707" dirty="0">
                <a:solidFill>
                  <a:srgbClr val="FF0000"/>
                </a:solidFill>
              </a:rPr>
              <a:t>(</a:t>
            </a:r>
            <a:r>
              <a:rPr lang="en-US" sz="1707" dirty="0" smtClean="0">
                <a:solidFill>
                  <a:srgbClr val="FF0000"/>
                </a:solidFill>
              </a:rPr>
              <a:t>2012) </a:t>
            </a:r>
            <a:r>
              <a:rPr lang="en-US" sz="1707" dirty="0">
                <a:solidFill>
                  <a:srgbClr val="FF0000"/>
                </a:solidFill>
              </a:rPr>
              <a:t>052501]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0" y="7223387"/>
            <a:ext cx="13004800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lèche droite 44"/>
          <p:cNvSpPr/>
          <p:nvPr/>
        </p:nvSpPr>
        <p:spPr>
          <a:xfrm>
            <a:off x="3801851" y="8638858"/>
            <a:ext cx="386526" cy="347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46" name="ZoneTexte 45"/>
          <p:cNvSpPr txBox="1"/>
          <p:nvPr/>
        </p:nvSpPr>
        <p:spPr>
          <a:xfrm>
            <a:off x="8620183" y="8506498"/>
            <a:ext cx="45089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Effective 2-body operators</a:t>
            </a:r>
            <a:endParaRPr 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Captures essential of 3-body</a:t>
            </a:r>
            <a:endParaRPr lang="en-US" sz="2400" dirty="0">
              <a:solidFill>
                <a:srgbClr val="FF0000"/>
              </a:solidFill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Many-body method with 2-body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9" name="Flèche droite 48"/>
          <p:cNvSpPr/>
          <p:nvPr/>
        </p:nvSpPr>
        <p:spPr>
          <a:xfrm>
            <a:off x="8138121" y="8638858"/>
            <a:ext cx="386526" cy="347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57" name="Flèche droite 56"/>
          <p:cNvSpPr/>
          <p:nvPr/>
        </p:nvSpPr>
        <p:spPr>
          <a:xfrm>
            <a:off x="105841" y="8605615"/>
            <a:ext cx="386526" cy="347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58" name="ZoneTexte 57"/>
          <p:cNvSpPr txBox="1"/>
          <p:nvPr/>
        </p:nvSpPr>
        <p:spPr>
          <a:xfrm>
            <a:off x="7843978" y="4603238"/>
            <a:ext cx="46788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5264E8"/>
                </a:solidFill>
              </a:rPr>
              <a:t>Anti-symmetric fields </a:t>
            </a:r>
            <a:r>
              <a:rPr lang="en-US" sz="2000" b="1" dirty="0" err="1" smtClean="0">
                <a:solidFill>
                  <a:srgbClr val="5264E8"/>
                </a:solidFill>
                <a:latin typeface="Symbol" panose="05050102010706020507" pitchFamily="18" charset="2"/>
              </a:rPr>
              <a:t>L</a:t>
            </a:r>
            <a:r>
              <a:rPr lang="en-US" sz="2000" b="1" baseline="30000" dirty="0" err="1" smtClean="0">
                <a:solidFill>
                  <a:srgbClr val="5264E8"/>
                </a:solidFill>
              </a:rPr>
              <a:t>ij</a:t>
            </a:r>
            <a:r>
              <a:rPr lang="en-US" sz="2000" b="1" dirty="0" smtClean="0">
                <a:solidFill>
                  <a:srgbClr val="5264E8"/>
                </a:solidFill>
              </a:rPr>
              <a:t> function of </a:t>
            </a:r>
            <a:endParaRPr lang="en-US" sz="2000" b="1" dirty="0">
              <a:solidFill>
                <a:srgbClr val="5264E8"/>
              </a:solidFill>
            </a:endParaRPr>
          </a:p>
        </p:txBody>
      </p: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51" y="5210049"/>
            <a:ext cx="509865" cy="4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118" y="5159699"/>
            <a:ext cx="899941" cy="5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794" y="5165972"/>
            <a:ext cx="1182976" cy="51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899" y="5201734"/>
            <a:ext cx="563061" cy="4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1: </a:t>
            </a:r>
            <a:r>
              <a:rPr lang="fr-FR" sz="3600" dirty="0" err="1" smtClean="0">
                <a:solidFill>
                  <a:srgbClr val="3109D9"/>
                </a:solidFill>
              </a:rPr>
              <a:t>Coupled</a:t>
            </a:r>
            <a:r>
              <a:rPr lang="fr-FR" sz="3600" dirty="0" smtClean="0">
                <a:solidFill>
                  <a:srgbClr val="3109D9"/>
                </a:solidFill>
              </a:rPr>
              <a:t> Cluster (CC)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584" y="2376202"/>
            <a:ext cx="2201625" cy="9457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155" y="2219525"/>
            <a:ext cx="2428699" cy="10987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6619" y="3596593"/>
            <a:ext cx="610394" cy="3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8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2" grpId="0"/>
      <p:bldP spid="43" grpId="0"/>
      <p:bldP spid="45" grpId="0" animBg="1"/>
      <p:bldP spid="46" grpId="0"/>
      <p:bldP spid="49" grpId="0" animBg="1"/>
      <p:bldP spid="57" grpId="0" animBg="1"/>
      <p:bldP spid="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695" y="2337064"/>
            <a:ext cx="4982626" cy="52476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18" y="8683054"/>
            <a:ext cx="8502445" cy="10893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436" y="6536334"/>
            <a:ext cx="3429900" cy="12917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5" y="6932782"/>
            <a:ext cx="2572425" cy="536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938" y="4768892"/>
            <a:ext cx="5953200" cy="10723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083" y="3621884"/>
            <a:ext cx="1969875" cy="1176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29" y="4465639"/>
            <a:ext cx="2410200" cy="605500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90" name="ZoneTexte 89"/>
          <p:cNvSpPr txBox="1"/>
          <p:nvPr/>
        </p:nvSpPr>
        <p:spPr>
          <a:xfrm>
            <a:off x="6513559" y="1529496"/>
            <a:ext cx="39202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Individual </a:t>
            </a:r>
            <a:r>
              <a:rPr lang="en-US" sz="2400" b="1" dirty="0"/>
              <a:t>excitations </a:t>
            </a:r>
          </a:p>
        </p:txBody>
      </p:sp>
      <p:sp>
        <p:nvSpPr>
          <p:cNvPr id="39" name="Shape 722"/>
          <p:cNvSpPr/>
          <p:nvPr/>
        </p:nvSpPr>
        <p:spPr>
          <a:xfrm>
            <a:off x="7108878" y="2953744"/>
            <a:ext cx="371896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>
                <a:solidFill>
                  <a:schemeClr val="tx1"/>
                </a:solidFill>
              </a:rPr>
              <a:t>n</a:t>
            </a:r>
            <a:r>
              <a:rPr lang="fr-FR" sz="2000" dirty="0" err="1" smtClean="0">
                <a:solidFill>
                  <a:schemeClr val="tx1"/>
                </a:solidFill>
              </a:rPr>
              <a:t>p-nh</a:t>
            </a:r>
            <a:r>
              <a:rPr lang="fr-FR" sz="2000" dirty="0" smtClean="0">
                <a:solidFill>
                  <a:schemeClr val="tx1"/>
                </a:solidFill>
              </a:rPr>
              <a:t> excitations of the vacuum</a:t>
            </a:r>
          </a:p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Orthonormal</a:t>
            </a:r>
            <a:r>
              <a:rPr lang="fr-FR" sz="2000" dirty="0" smtClean="0">
                <a:solidFill>
                  <a:schemeClr val="tx1"/>
                </a:solidFill>
              </a:rPr>
              <a:t> basis of </a:t>
            </a:r>
            <a:r>
              <a:rPr lang="fr-FR" sz="2000" dirty="0">
                <a:solidFill>
                  <a:schemeClr val="tx1"/>
                </a:solidFill>
                <a:latin typeface="Blackadder ITC" panose="04020505051007020D02" pitchFamily="82" charset="0"/>
              </a:rPr>
              <a:t>H</a:t>
            </a:r>
            <a:r>
              <a:rPr lang="fr-FR" sz="2000" baseline="-25000" dirty="0">
                <a:solidFill>
                  <a:schemeClr val="tx1"/>
                </a:solidFill>
              </a:rPr>
              <a:t>A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33311" y="1515654"/>
            <a:ext cx="52444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Slater determinant reference state</a:t>
            </a:r>
            <a:endParaRPr lang="en-US" sz="2400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533312" y="3319469"/>
            <a:ext cx="4166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CC ansatz</a:t>
            </a:r>
            <a:endParaRPr lang="en-US" sz="2400" b="1" dirty="0"/>
          </a:p>
        </p:txBody>
      </p:sp>
      <p:sp>
        <p:nvSpPr>
          <p:cNvPr id="60" name="Accolade ouvrante 59"/>
          <p:cNvSpPr/>
          <p:nvPr/>
        </p:nvSpPr>
        <p:spPr>
          <a:xfrm>
            <a:off x="3752903" y="3797764"/>
            <a:ext cx="220450" cy="192064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69899" y="5965559"/>
            <a:ext cx="5071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Energy and amplitude equations</a:t>
            </a:r>
            <a:endParaRPr lang="en-US" sz="2400" b="1" dirty="0"/>
          </a:p>
        </p:txBody>
      </p:sp>
      <p:sp>
        <p:nvSpPr>
          <p:cNvPr id="62" name="Shape 722"/>
          <p:cNvSpPr/>
          <p:nvPr/>
        </p:nvSpPr>
        <p:spPr>
          <a:xfrm>
            <a:off x="2852178" y="4552899"/>
            <a:ext cx="55944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with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63" name="Shape 722"/>
          <p:cNvSpPr/>
          <p:nvPr/>
        </p:nvSpPr>
        <p:spPr>
          <a:xfrm>
            <a:off x="9045075" y="4613627"/>
            <a:ext cx="398987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solidFill>
                  <a:schemeClr val="tx1"/>
                </a:solidFill>
              </a:rPr>
              <a:t>n</a:t>
            </a:r>
            <a:r>
              <a:rPr lang="fr-FR" sz="2000" dirty="0" smtClean="0">
                <a:solidFill>
                  <a:schemeClr val="tx1"/>
                </a:solidFill>
              </a:rPr>
              <a:t>-</a:t>
            </a:r>
            <a:r>
              <a:rPr lang="fr-FR" sz="2000" dirty="0" err="1" smtClean="0">
                <a:solidFill>
                  <a:schemeClr val="tx1"/>
                </a:solidFill>
              </a:rPr>
              <a:t>tuple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connected</a:t>
            </a:r>
            <a:r>
              <a:rPr lang="fr-FR" sz="2000" dirty="0" smtClean="0">
                <a:solidFill>
                  <a:schemeClr val="tx1"/>
                </a:solidFill>
              </a:rPr>
              <a:t> cluster </a:t>
            </a:r>
            <a:r>
              <a:rPr lang="fr-FR" sz="2000" dirty="0" err="1" smtClean="0">
                <a:solidFill>
                  <a:schemeClr val="tx1"/>
                </a:solidFill>
              </a:rPr>
              <a:t>operator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66" name="Accolade ouvrante 65"/>
          <p:cNvSpPr/>
          <p:nvPr/>
        </p:nvSpPr>
        <p:spPr>
          <a:xfrm rot="16200000" flipH="1">
            <a:off x="6901570" y="4447636"/>
            <a:ext cx="351334" cy="819931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7" name="Shape 722"/>
          <p:cNvSpPr/>
          <p:nvPr/>
        </p:nvSpPr>
        <p:spPr>
          <a:xfrm>
            <a:off x="5941840" y="3913189"/>
            <a:ext cx="300883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FF0000"/>
                </a:solidFill>
              </a:rPr>
              <a:t>Cluster amplitudes</a:t>
            </a:r>
          </a:p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Unknowns</a:t>
            </a:r>
            <a:r>
              <a:rPr lang="fr-FR" sz="2000" dirty="0" smtClean="0">
                <a:solidFill>
                  <a:srgbClr val="FF0000"/>
                </a:solidFill>
              </a:rPr>
              <a:t> of the </a:t>
            </a:r>
            <a:r>
              <a:rPr lang="fr-FR" sz="2000" dirty="0" err="1" smtClean="0">
                <a:solidFill>
                  <a:srgbClr val="FF0000"/>
                </a:solidFill>
              </a:rPr>
              <a:t>problem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2766587" y="6882843"/>
            <a:ext cx="406183" cy="61736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6698550" y="7156082"/>
            <a:ext cx="0" cy="53675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8" name="Accolade ouvrante 77"/>
          <p:cNvSpPr/>
          <p:nvPr/>
        </p:nvSpPr>
        <p:spPr>
          <a:xfrm rot="16200000">
            <a:off x="8533174" y="4456712"/>
            <a:ext cx="260118" cy="2230870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9" name="Shape 722"/>
          <p:cNvSpPr/>
          <p:nvPr/>
        </p:nvSpPr>
        <p:spPr>
          <a:xfrm>
            <a:off x="7108878" y="5868841"/>
            <a:ext cx="295112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Pure excitation </a:t>
            </a:r>
            <a:r>
              <a:rPr lang="fr-FR" sz="2000" dirty="0" err="1" smtClean="0">
                <a:solidFill>
                  <a:schemeClr val="tx1"/>
                </a:solidFill>
              </a:rPr>
              <a:t>operators</a:t>
            </a:r>
            <a:endParaRPr sz="2000" dirty="0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33"/>
          <p:cNvCxnSpPr>
            <a:stCxn id="79" idx="2"/>
          </p:cNvCxnSpPr>
          <p:nvPr/>
        </p:nvCxnSpPr>
        <p:spPr>
          <a:xfrm flipH="1">
            <a:off x="6939538" y="6279210"/>
            <a:ext cx="1644905" cy="55214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Ellipse 67"/>
          <p:cNvSpPr/>
          <p:nvPr/>
        </p:nvSpPr>
        <p:spPr>
          <a:xfrm>
            <a:off x="6305267" y="6772686"/>
            <a:ext cx="389301" cy="356100"/>
          </a:xfrm>
          <a:prstGeom prst="ellipse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5768067" y="2361195"/>
            <a:ext cx="418333" cy="92524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Shape 722"/>
          <p:cNvSpPr/>
          <p:nvPr/>
        </p:nvSpPr>
        <p:spPr>
          <a:xfrm>
            <a:off x="259418" y="8257361"/>
            <a:ext cx="212237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Ex: for the </a:t>
            </a:r>
            <a:r>
              <a:rPr lang="fr-FR" sz="2000" dirty="0" err="1" smtClean="0">
                <a:solidFill>
                  <a:schemeClr val="tx1"/>
                </a:solidFill>
              </a:rPr>
              <a:t>energy</a:t>
            </a:r>
            <a:endParaRPr sz="2000" dirty="0">
              <a:solidFill>
                <a:schemeClr val="tx1"/>
              </a:solidFill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6790104" y="2327512"/>
            <a:ext cx="0" cy="1073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Shape 722"/>
          <p:cNvSpPr/>
          <p:nvPr/>
        </p:nvSpPr>
        <p:spPr>
          <a:xfrm>
            <a:off x="6727412" y="7075031"/>
            <a:ext cx="43089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Truncate</a:t>
            </a:r>
            <a:r>
              <a:rPr lang="fr-FR" sz="2000" dirty="0" smtClean="0">
                <a:solidFill>
                  <a:srgbClr val="FF0000"/>
                </a:solidFill>
              </a:rPr>
              <a:t>, </a:t>
            </a:r>
            <a:r>
              <a:rPr lang="fr-FR" sz="2000" dirty="0" err="1" smtClean="0">
                <a:solidFill>
                  <a:srgbClr val="FF0000"/>
                </a:solidFill>
              </a:rPr>
              <a:t>e.g</a:t>
            </a:r>
            <a:r>
              <a:rPr lang="fr-FR" sz="2000" dirty="0" smtClean="0">
                <a:solidFill>
                  <a:srgbClr val="FF0000"/>
                </a:solidFill>
              </a:rPr>
              <a:t>. T</a:t>
            </a:r>
            <a:r>
              <a:rPr lang="fr-FR" sz="2000" baseline="30000" dirty="0" smtClean="0">
                <a:solidFill>
                  <a:srgbClr val="FF0000"/>
                </a:solidFill>
              </a:rPr>
              <a:t>A</a:t>
            </a:r>
            <a:r>
              <a:rPr lang="fr-FR" sz="2000" dirty="0" smtClean="0">
                <a:solidFill>
                  <a:srgbClr val="FF0000"/>
                </a:solidFill>
              </a:rPr>
              <a:t>= T</a:t>
            </a:r>
            <a:r>
              <a:rPr lang="fr-FR" sz="2000" baseline="30000" dirty="0" smtClean="0">
                <a:solidFill>
                  <a:srgbClr val="FF0000"/>
                </a:solidFill>
              </a:rPr>
              <a:t>A</a:t>
            </a:r>
            <a:r>
              <a:rPr lang="fr-FR" sz="2000" baseline="-25000" dirty="0" smtClean="0">
                <a:solidFill>
                  <a:srgbClr val="FF0000"/>
                </a:solidFill>
              </a:rPr>
              <a:t>1</a:t>
            </a:r>
            <a:r>
              <a:rPr lang="fr-FR" sz="2000" dirty="0" smtClean="0">
                <a:solidFill>
                  <a:srgbClr val="FF0000"/>
                </a:solidFill>
              </a:rPr>
              <a:t>+T</a:t>
            </a:r>
            <a:r>
              <a:rPr lang="fr-FR" sz="2000" baseline="30000" dirty="0" smtClean="0">
                <a:solidFill>
                  <a:srgbClr val="FF0000"/>
                </a:solidFill>
              </a:rPr>
              <a:t>A</a:t>
            </a:r>
            <a:r>
              <a:rPr lang="fr-FR" sz="2000" baseline="-25000" dirty="0" smtClean="0">
                <a:solidFill>
                  <a:srgbClr val="FF0000"/>
                </a:solidFill>
              </a:rPr>
              <a:t>2 </a:t>
            </a:r>
            <a:r>
              <a:rPr lang="fr-FR" sz="2000" dirty="0" smtClean="0">
                <a:solidFill>
                  <a:srgbClr val="FF0000"/>
                </a:solidFill>
              </a:rPr>
              <a:t>(CCSD) </a:t>
            </a:r>
          </a:p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Solve</a:t>
            </a:r>
            <a:r>
              <a:rPr lang="fr-FR" sz="2000" dirty="0" smtClean="0">
                <a:solidFill>
                  <a:srgbClr val="FF0000"/>
                </a:solidFill>
              </a:rPr>
              <a:t> for n=1,2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80" name="Shape 722"/>
          <p:cNvSpPr/>
          <p:nvPr/>
        </p:nvSpPr>
        <p:spPr>
          <a:xfrm>
            <a:off x="2561593" y="7791860"/>
            <a:ext cx="806771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Connected</a:t>
            </a:r>
            <a:r>
              <a:rPr lang="fr-FR" sz="2000" b="1" dirty="0" smtClean="0">
                <a:solidFill>
                  <a:schemeClr val="tx1"/>
                </a:solidFill>
              </a:rPr>
              <a:t> = </a:t>
            </a:r>
            <a:r>
              <a:rPr lang="fr-FR" sz="2000" b="1" dirty="0" err="1" smtClean="0">
                <a:solidFill>
                  <a:schemeClr val="tx1"/>
                </a:solidFill>
              </a:rPr>
              <a:t>terminating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exponential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Algebraic</a:t>
            </a:r>
            <a:r>
              <a:rPr lang="fr-FR" sz="2000" b="1" dirty="0" smtClean="0">
                <a:solidFill>
                  <a:schemeClr val="tx1"/>
                </a:solidFill>
              </a:rPr>
              <a:t> expression </a:t>
            </a:r>
            <a:r>
              <a:rPr lang="fr-FR" sz="2000" b="1" dirty="0" err="1" smtClean="0">
                <a:solidFill>
                  <a:schemeClr val="tx1"/>
                </a:solidFill>
              </a:rPr>
              <a:t>through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Wick’s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theorem</a:t>
            </a:r>
            <a:r>
              <a:rPr lang="fr-FR" sz="2000" b="1" dirty="0" smtClean="0">
                <a:solidFill>
                  <a:schemeClr val="tx1"/>
                </a:solidFill>
              </a:rPr>
              <a:t>/</a:t>
            </a:r>
            <a:r>
              <a:rPr lang="fr-FR" sz="2000" b="1" dirty="0" err="1" smtClean="0">
                <a:solidFill>
                  <a:schemeClr val="tx1"/>
                </a:solidFill>
              </a:rPr>
              <a:t>diagrammatic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rules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5772" y="2150311"/>
            <a:ext cx="2262329" cy="1023524"/>
          </a:xfrm>
          <a:prstGeom prst="rect">
            <a:avLst/>
          </a:prstGeom>
        </p:spPr>
      </p:pic>
      <p:sp>
        <p:nvSpPr>
          <p:cNvPr id="49" name="Ellipse 48"/>
          <p:cNvSpPr/>
          <p:nvPr/>
        </p:nvSpPr>
        <p:spPr>
          <a:xfrm>
            <a:off x="1372223" y="4414897"/>
            <a:ext cx="628059" cy="656242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Shape 722"/>
          <p:cNvSpPr/>
          <p:nvPr/>
        </p:nvSpPr>
        <p:spPr>
          <a:xfrm>
            <a:off x="603733" y="3906584"/>
            <a:ext cx="248144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CC </a:t>
            </a:r>
            <a:r>
              <a:rPr lang="fr-FR" sz="2000" dirty="0" err="1" smtClean="0">
                <a:solidFill>
                  <a:srgbClr val="0033CC"/>
                </a:solidFill>
              </a:rPr>
              <a:t>wave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operator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W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4512" y="3724322"/>
            <a:ext cx="4449600" cy="588200"/>
          </a:xfrm>
          <a:prstGeom prst="rect">
            <a:avLst/>
          </a:prstGeom>
        </p:spPr>
      </p:pic>
      <p:sp>
        <p:nvSpPr>
          <p:cNvPr id="43" name="Shape 722"/>
          <p:cNvSpPr/>
          <p:nvPr/>
        </p:nvSpPr>
        <p:spPr>
          <a:xfrm>
            <a:off x="469899" y="9342225"/>
            <a:ext cx="1586534" cy="417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Unperturbed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1141871" y="8778191"/>
            <a:ext cx="605042" cy="537561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1: </a:t>
            </a:r>
            <a:r>
              <a:rPr lang="fr-FR" sz="3600" dirty="0" err="1" smtClean="0">
                <a:solidFill>
                  <a:srgbClr val="3109D9"/>
                </a:solidFill>
              </a:rPr>
              <a:t>Coupled</a:t>
            </a:r>
            <a:r>
              <a:rPr lang="fr-FR" sz="3600" dirty="0" smtClean="0">
                <a:solidFill>
                  <a:srgbClr val="3109D9"/>
                </a:solidFill>
              </a:rPr>
              <a:t> Cluster (CC)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2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9" grpId="0" animBg="1"/>
      <p:bldP spid="59" grpId="0"/>
      <p:bldP spid="60" grpId="0" animBg="1"/>
      <p:bldP spid="61" grpId="0"/>
      <p:bldP spid="62" grpId="0" animBg="1"/>
      <p:bldP spid="63" grpId="0" animBg="1"/>
      <p:bldP spid="66" grpId="0" animBg="1"/>
      <p:bldP spid="67" grpId="0" animBg="1"/>
      <p:bldP spid="27" grpId="0" animBg="1"/>
      <p:bldP spid="78" grpId="0" animBg="1"/>
      <p:bldP spid="79" grpId="0" animBg="1"/>
      <p:bldP spid="68" grpId="0" animBg="1"/>
      <p:bldP spid="3" grpId="0" animBg="1"/>
      <p:bldP spid="45" grpId="0" animBg="1"/>
      <p:bldP spid="70" grpId="0" animBg="1"/>
      <p:bldP spid="80" grpId="0" animBg="1"/>
      <p:bldP spid="49" grpId="0" animBg="1"/>
      <p:bldP spid="50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4619" y="2687438"/>
            <a:ext cx="6946837" cy="541207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 à coins arrondis 29"/>
          <p:cNvSpPr/>
          <p:nvPr/>
        </p:nvSpPr>
        <p:spPr>
          <a:xfrm>
            <a:off x="5851" y="8303865"/>
            <a:ext cx="6369679" cy="1290280"/>
          </a:xfrm>
          <a:prstGeom prst="wedgeRoundRectCallout">
            <a:avLst>
              <a:gd name="adj1" fmla="val 18590"/>
              <a:gd name="adj2" fmla="val -71899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27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Neutron drip-line known up to Z=8 (16 neutrons)"/>
          <p:cNvSpPr txBox="1"/>
          <p:nvPr/>
        </p:nvSpPr>
        <p:spPr>
          <a:xfrm>
            <a:off x="48337" y="7907445"/>
            <a:ext cx="6889250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Updated</a:t>
            </a:r>
            <a:r>
              <a:rPr lang="fr-FR" sz="1600" b="1" dirty="0" smtClean="0">
                <a:solidFill>
                  <a:srgbClr val="FF0000"/>
                </a:solidFill>
              </a:rPr>
              <a:t> in 2019 to Z=9 (22 neutrons) and Z=10 (24 neutrons)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142780" y="1462409"/>
            <a:ext cx="7379733" cy="1214473"/>
          </a:xfrm>
          <a:prstGeom prst="wedgeRoundRectCallout">
            <a:avLst>
              <a:gd name="adj1" fmla="val -10705"/>
              <a:gd name="adj2" fmla="val 121378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ectangle à coins arrondis 30"/>
          <p:cNvSpPr/>
          <p:nvPr/>
        </p:nvSpPr>
        <p:spPr>
          <a:xfrm>
            <a:off x="6375530" y="8568084"/>
            <a:ext cx="6598819" cy="1096623"/>
          </a:xfrm>
          <a:prstGeom prst="wedgeRoundRectCallout">
            <a:avLst>
              <a:gd name="adj1" fmla="val -53722"/>
              <a:gd name="adj2" fmla="val -100792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6732868" y="4069760"/>
            <a:ext cx="6105001" cy="1616460"/>
          </a:xfrm>
          <a:prstGeom prst="wedgeRoundRectCallout">
            <a:avLst>
              <a:gd name="adj1" fmla="val -63013"/>
              <a:gd name="adj2" fmla="val 2096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7860372" y="1762807"/>
            <a:ext cx="5045737" cy="1553221"/>
          </a:xfrm>
          <a:prstGeom prst="wedgeRoundRectCallout">
            <a:avLst>
              <a:gd name="adj1" fmla="val -73750"/>
              <a:gd name="adj2" fmla="val 54901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26" name="Basic questions about nuclei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0000">
                    <a:alpha val="80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Elementary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facts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and « 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big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 » </a:t>
            </a:r>
            <a:r>
              <a:rPr dirty="0" smtClean="0">
                <a:solidFill>
                  <a:srgbClr val="0033CC">
                    <a:alpha val="80000"/>
                  </a:srgbClr>
                </a:solidFill>
              </a:rPr>
              <a:t>questions </a:t>
            </a:r>
            <a:r>
              <a:rPr dirty="0">
                <a:solidFill>
                  <a:srgbClr val="0033CC">
                    <a:alpha val="80000"/>
                  </a:srgbClr>
                </a:solidFill>
              </a:rPr>
              <a:t>about </a:t>
            </a:r>
            <a:r>
              <a:rPr dirty="0" smtClean="0">
                <a:solidFill>
                  <a:srgbClr val="0033CC">
                    <a:alpha val="80000"/>
                  </a:srgbClr>
                </a:solidFill>
              </a:rPr>
              <a:t>nuclei</a:t>
            </a:r>
            <a:endParaRPr sz="1600" dirty="0">
              <a:solidFill>
                <a:srgbClr val="0033CC">
                  <a:alpha val="80000"/>
                </a:srgbClr>
              </a:solidFill>
            </a:endParaRPr>
          </a:p>
        </p:txBody>
      </p:sp>
      <p:sp>
        <p:nvSpPr>
          <p:cNvPr id="22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9" name="How many bound nuclei exist? (~6000-7000?)"/>
          <p:cNvSpPr txBox="1"/>
          <p:nvPr/>
        </p:nvSpPr>
        <p:spPr>
          <a:xfrm>
            <a:off x="142780" y="2092758"/>
            <a:ext cx="74081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rgbClr val="0033CC"/>
                </a:solidFill>
              </a:rPr>
              <a:t>How many</a:t>
            </a:r>
            <a:r>
              <a:rPr dirty="0">
                <a:solidFill>
                  <a:srgbClr val="0033CC"/>
                </a:solidFill>
              </a:rPr>
              <a:t> bound </a:t>
            </a:r>
            <a:r>
              <a:rPr lang="fr-FR" dirty="0" smtClean="0">
                <a:solidFill>
                  <a:srgbClr val="0033CC"/>
                </a:solidFill>
              </a:rPr>
              <a:t>(w.r.t </a:t>
            </a:r>
            <a:r>
              <a:rPr lang="fr-FR" dirty="0" err="1" smtClean="0">
                <a:solidFill>
                  <a:srgbClr val="0033CC"/>
                </a:solidFill>
              </a:rPr>
              <a:t>strong</a:t>
            </a:r>
            <a:r>
              <a:rPr lang="fr-FR" dirty="0" smtClean="0">
                <a:solidFill>
                  <a:srgbClr val="0033CC"/>
                </a:solidFill>
              </a:rPr>
              <a:t> force) </a:t>
            </a:r>
            <a:r>
              <a:rPr dirty="0" smtClean="0">
                <a:solidFill>
                  <a:srgbClr val="0033CC"/>
                </a:solidFill>
              </a:rPr>
              <a:t>nuclei exist</a:t>
            </a:r>
            <a:r>
              <a:rPr lang="fr-FR" dirty="0" smtClean="0">
                <a:solidFill>
                  <a:srgbClr val="0033CC"/>
                </a:solidFill>
              </a:rPr>
              <a:t>; 9000</a:t>
            </a:r>
            <a:r>
              <a:rPr dirty="0" smtClean="0">
                <a:solidFill>
                  <a:srgbClr val="0033CC"/>
                </a:solidFill>
              </a:rPr>
              <a:t>?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30" name="Heaviest possible element? Enhanced stability near Z=120?"/>
          <p:cNvSpPr txBox="1"/>
          <p:nvPr/>
        </p:nvSpPr>
        <p:spPr>
          <a:xfrm>
            <a:off x="7930069" y="2282815"/>
            <a:ext cx="455483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40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rgbClr val="0033CC"/>
                </a:solidFill>
              </a:rPr>
              <a:t>Heaviest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b="1" dirty="0">
                <a:solidFill>
                  <a:srgbClr val="0033CC"/>
                </a:solidFill>
              </a:rPr>
              <a:t>possible</a:t>
            </a:r>
            <a:r>
              <a:rPr dirty="0">
                <a:solidFill>
                  <a:srgbClr val="0033CC"/>
                </a:solidFill>
              </a:rPr>
              <a:t> element? </a:t>
            </a:r>
          </a:p>
        </p:txBody>
      </p:sp>
      <p:sp>
        <p:nvSpPr>
          <p:cNvPr id="232" name="Where is the neutron drip-line beyond Z=8?"/>
          <p:cNvSpPr txBox="1"/>
          <p:nvPr/>
        </p:nvSpPr>
        <p:spPr>
          <a:xfrm>
            <a:off x="5852" y="8909280"/>
            <a:ext cx="607347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rgbClr val="0033CC"/>
                </a:solidFill>
              </a:rPr>
              <a:t>Where is the neutron drip-line beyond </a:t>
            </a:r>
            <a:r>
              <a:rPr i="1" dirty="0" smtClean="0">
                <a:solidFill>
                  <a:srgbClr val="0033CC"/>
                </a:solidFill>
              </a:rPr>
              <a:t>Z</a:t>
            </a:r>
            <a:r>
              <a:rPr dirty="0" smtClean="0">
                <a:solidFill>
                  <a:srgbClr val="0033CC"/>
                </a:solidFill>
              </a:rPr>
              <a:t>=</a:t>
            </a:r>
            <a:r>
              <a:rPr lang="fr-FR" dirty="0" smtClean="0">
                <a:solidFill>
                  <a:srgbClr val="0033CC"/>
                </a:solidFill>
              </a:rPr>
              <a:t>10</a:t>
            </a:r>
            <a:r>
              <a:rPr dirty="0" smtClean="0">
                <a:solidFill>
                  <a:srgbClr val="0033CC"/>
                </a:solidFill>
              </a:rPr>
              <a:t>?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33" name="Are magic numbers the same for unstable nuclei?"/>
          <p:cNvSpPr txBox="1"/>
          <p:nvPr/>
        </p:nvSpPr>
        <p:spPr>
          <a:xfrm>
            <a:off x="6365402" y="9181403"/>
            <a:ext cx="691271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00780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rgbClr val="0033CC"/>
                </a:solidFill>
              </a:rPr>
              <a:t>How </a:t>
            </a:r>
            <a:r>
              <a:rPr lang="fr-FR" b="1" dirty="0" err="1" smtClean="0">
                <a:solidFill>
                  <a:srgbClr val="0033CC"/>
                </a:solidFill>
              </a:rPr>
              <a:t>other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b="1" dirty="0" smtClean="0">
                <a:solidFill>
                  <a:srgbClr val="0033CC"/>
                </a:solidFill>
              </a:rPr>
              <a:t>magic </a:t>
            </a:r>
            <a:r>
              <a:rPr b="1" dirty="0">
                <a:solidFill>
                  <a:srgbClr val="0033CC"/>
                </a:solidFill>
              </a:rPr>
              <a:t>numbers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evolve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with</a:t>
            </a:r>
            <a:r>
              <a:rPr lang="fr-FR" dirty="0" smtClean="0">
                <a:solidFill>
                  <a:srgbClr val="0033CC"/>
                </a:solidFill>
              </a:rPr>
              <a:t> N-Z</a:t>
            </a:r>
            <a:r>
              <a:rPr dirty="0" smtClean="0">
                <a:solidFill>
                  <a:srgbClr val="0033CC"/>
                </a:solidFill>
              </a:rPr>
              <a:t>?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34" name="[figure from Bazin 2012]"/>
          <p:cNvSpPr txBox="1"/>
          <p:nvPr/>
        </p:nvSpPr>
        <p:spPr>
          <a:xfrm>
            <a:off x="3437442" y="6526816"/>
            <a:ext cx="212874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[figure from </a:t>
            </a:r>
            <a:r>
              <a:rPr dirty="0" err="1"/>
              <a:t>Bazin</a:t>
            </a:r>
            <a:r>
              <a:rPr dirty="0"/>
              <a:t> 2012]</a:t>
            </a:r>
          </a:p>
        </p:txBody>
      </p:sp>
      <p:sp>
        <p:nvSpPr>
          <p:cNvPr id="235" name="254 stable isotopes, ~3000 synthesised in the lab"/>
          <p:cNvSpPr txBox="1"/>
          <p:nvPr/>
        </p:nvSpPr>
        <p:spPr>
          <a:xfrm>
            <a:off x="174852" y="1578077"/>
            <a:ext cx="675346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2</a:t>
            </a:r>
            <a:r>
              <a:rPr lang="fr-FR" dirty="0" smtClean="0"/>
              <a:t>52</a:t>
            </a:r>
            <a:r>
              <a:rPr dirty="0" smtClean="0"/>
              <a:t> </a:t>
            </a:r>
            <a:r>
              <a:rPr b="1" dirty="0"/>
              <a:t>stable</a:t>
            </a:r>
            <a:r>
              <a:rPr dirty="0"/>
              <a:t> isotopes, ~</a:t>
            </a:r>
            <a:r>
              <a:rPr dirty="0" smtClean="0"/>
              <a:t>3</a:t>
            </a:r>
            <a:r>
              <a:rPr lang="fr-FR" dirty="0" smtClean="0"/>
              <a:t>1</a:t>
            </a:r>
            <a:r>
              <a:rPr dirty="0" smtClean="0"/>
              <a:t>00 </a:t>
            </a:r>
            <a:r>
              <a:rPr dirty="0" err="1" smtClean="0"/>
              <a:t>synthesi</a:t>
            </a:r>
            <a:r>
              <a:rPr lang="fr-FR" dirty="0" smtClean="0"/>
              <a:t>z</a:t>
            </a:r>
            <a:r>
              <a:rPr dirty="0" err="1" smtClean="0"/>
              <a:t>ed</a:t>
            </a:r>
            <a:r>
              <a:rPr dirty="0" smtClean="0"/>
              <a:t> </a:t>
            </a:r>
            <a:r>
              <a:rPr dirty="0"/>
              <a:t>in the lab</a:t>
            </a:r>
          </a:p>
        </p:txBody>
      </p:sp>
      <p:sp>
        <p:nvSpPr>
          <p:cNvPr id="236" name="Heaviest synthesised element Z=118"/>
          <p:cNvSpPr txBox="1"/>
          <p:nvPr/>
        </p:nvSpPr>
        <p:spPr>
          <a:xfrm>
            <a:off x="7918856" y="1810093"/>
            <a:ext cx="508594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/>
              <a:t>Heaviest</a:t>
            </a:r>
            <a:r>
              <a:rPr dirty="0"/>
              <a:t> </a:t>
            </a:r>
            <a:r>
              <a:rPr dirty="0" smtClean="0"/>
              <a:t>synthesized </a:t>
            </a:r>
            <a:r>
              <a:rPr dirty="0"/>
              <a:t>element </a:t>
            </a:r>
            <a:r>
              <a:rPr i="1" dirty="0"/>
              <a:t>Z</a:t>
            </a:r>
            <a:r>
              <a:rPr dirty="0"/>
              <a:t>=118</a:t>
            </a:r>
          </a:p>
        </p:txBody>
      </p:sp>
      <p:sp>
        <p:nvSpPr>
          <p:cNvPr id="237" name="Over-stable magic nuclei (2, 8, 20, 28, 50, 82, …)"/>
          <p:cNvSpPr txBox="1"/>
          <p:nvPr/>
        </p:nvSpPr>
        <p:spPr>
          <a:xfrm>
            <a:off x="6365402" y="8731178"/>
            <a:ext cx="691271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Over-stable </a:t>
            </a:r>
            <a:r>
              <a:rPr lang="fr-FR" dirty="0" smtClean="0"/>
              <a:t>"</a:t>
            </a:r>
            <a:r>
              <a:rPr dirty="0" smtClean="0"/>
              <a:t>magic</a:t>
            </a:r>
            <a:r>
              <a:rPr lang="fr-FR" dirty="0" smtClean="0"/>
              <a:t>"</a:t>
            </a:r>
            <a:r>
              <a:rPr dirty="0" smtClean="0"/>
              <a:t> </a:t>
            </a:r>
            <a:r>
              <a:rPr dirty="0"/>
              <a:t>nuclei (2, 8, 20, 28, 50, 82, …)</a:t>
            </a:r>
          </a:p>
        </p:txBody>
      </p:sp>
      <p:sp>
        <p:nvSpPr>
          <p:cNvPr id="238" name="Neutron drip-line known up to Z=8 (16 neutrons)"/>
          <p:cNvSpPr txBox="1"/>
          <p:nvPr/>
        </p:nvSpPr>
        <p:spPr>
          <a:xfrm>
            <a:off x="5852" y="8386112"/>
            <a:ext cx="666315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Neutron </a:t>
            </a:r>
            <a:r>
              <a:rPr b="1" dirty="0"/>
              <a:t>drip-line</a:t>
            </a:r>
            <a:r>
              <a:rPr dirty="0"/>
              <a:t> known up to </a:t>
            </a:r>
            <a:r>
              <a:rPr i="1" dirty="0"/>
              <a:t>Z</a:t>
            </a:r>
            <a:r>
              <a:rPr dirty="0"/>
              <a:t>=8 (16 neutrons)</a:t>
            </a:r>
          </a:p>
        </p:txBody>
      </p:sp>
      <p:sp>
        <p:nvSpPr>
          <p:cNvPr id="16" name="Heaviest possible element? Enhanced stability near Z=120?"/>
          <p:cNvSpPr txBox="1"/>
          <p:nvPr/>
        </p:nvSpPr>
        <p:spPr>
          <a:xfrm>
            <a:off x="7945989" y="2790058"/>
            <a:ext cx="489188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40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 smtClean="0">
                <a:solidFill>
                  <a:srgbClr val="0033CC"/>
                </a:solidFill>
              </a:rPr>
              <a:t>Enhanced </a:t>
            </a:r>
            <a:r>
              <a:rPr dirty="0">
                <a:solidFill>
                  <a:srgbClr val="0033CC"/>
                </a:solidFill>
              </a:rPr>
              <a:t>stability near </a:t>
            </a:r>
            <a:r>
              <a:rPr i="1" dirty="0" smtClean="0">
                <a:solidFill>
                  <a:srgbClr val="0033CC"/>
                </a:solidFill>
              </a:rPr>
              <a:t>Z</a:t>
            </a:r>
            <a:r>
              <a:rPr dirty="0" smtClean="0">
                <a:solidFill>
                  <a:srgbClr val="0033CC"/>
                </a:solidFill>
              </a:rPr>
              <a:t>=120</a:t>
            </a:r>
            <a:r>
              <a:rPr lang="fr-FR" dirty="0">
                <a:solidFill>
                  <a:srgbClr val="0033CC"/>
                </a:solidFill>
              </a:rPr>
              <a:t>?</a:t>
            </a:r>
            <a:r>
              <a:rPr lang="fr-FR" dirty="0" smtClean="0">
                <a:solidFill>
                  <a:srgbClr val="0033CC"/>
                </a:solidFill>
              </a:rPr>
              <a:t>126</a:t>
            </a:r>
            <a:r>
              <a:rPr dirty="0" smtClean="0">
                <a:solidFill>
                  <a:srgbClr val="0033CC"/>
                </a:solidFill>
              </a:rPr>
              <a:t>?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8" name="How have heavy elements been produced?"/>
          <p:cNvSpPr txBox="1"/>
          <p:nvPr/>
        </p:nvSpPr>
        <p:spPr>
          <a:xfrm>
            <a:off x="6800976" y="4621517"/>
            <a:ext cx="607648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dirty="0" smtClean="0">
                <a:solidFill>
                  <a:srgbClr val="0033CC"/>
                </a:solidFill>
              </a:rPr>
              <a:t>Are there more exotic/rare decay modes?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9" name="Light/mid-mass elements produced in stellar fusion"/>
          <p:cNvSpPr txBox="1"/>
          <p:nvPr/>
        </p:nvSpPr>
        <p:spPr>
          <a:xfrm>
            <a:off x="6800976" y="4086454"/>
            <a:ext cx="62815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Modes of </a:t>
            </a:r>
            <a:r>
              <a:rPr lang="fr-FR" b="1" dirty="0" err="1" smtClean="0"/>
              <a:t>instability</a:t>
            </a:r>
            <a:r>
              <a:rPr lang="fr-FR" dirty="0" smtClean="0"/>
              <a:t> (</a:t>
            </a:r>
            <a:r>
              <a:rPr lang="fr-FR" dirty="0" smtClean="0">
                <a:latin typeface="Symbol" panose="05050102010706020507" pitchFamily="18" charset="2"/>
              </a:rPr>
              <a:t>a</a:t>
            </a:r>
            <a:r>
              <a:rPr lang="fr-FR" dirty="0" smtClean="0"/>
              <a:t>, p, </a:t>
            </a:r>
            <a:r>
              <a:rPr lang="fr-FR" dirty="0" smtClean="0">
                <a:latin typeface="Symbol" panose="05050102010706020507" pitchFamily="18" charset="2"/>
              </a:rPr>
              <a:t>b</a:t>
            </a:r>
            <a:r>
              <a:rPr lang="fr-FR" dirty="0" smtClean="0"/>
              <a:t>, </a:t>
            </a:r>
            <a:r>
              <a:rPr lang="fr-FR" dirty="0" smtClean="0">
                <a:latin typeface="Symbol" panose="05050102010706020507" pitchFamily="18" charset="2"/>
              </a:rPr>
              <a:t>g</a:t>
            </a:r>
            <a:r>
              <a:rPr lang="fr-FR" dirty="0" smtClean="0"/>
              <a:t> </a:t>
            </a:r>
            <a:r>
              <a:rPr lang="fr-FR" dirty="0" err="1" smtClean="0"/>
              <a:t>decays</a:t>
            </a:r>
            <a:r>
              <a:rPr lang="fr-FR" dirty="0" smtClean="0"/>
              <a:t>, fission)</a:t>
            </a:r>
            <a:endParaRPr dirty="0"/>
          </a:p>
        </p:txBody>
      </p:sp>
      <p:sp>
        <p:nvSpPr>
          <p:cNvPr id="20" name="How have heavy elements been produced?"/>
          <p:cNvSpPr txBox="1"/>
          <p:nvPr/>
        </p:nvSpPr>
        <p:spPr>
          <a:xfrm>
            <a:off x="6835274" y="5161332"/>
            <a:ext cx="624726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</a:rPr>
              <a:t>Ex</a:t>
            </a:r>
            <a:r>
              <a:rPr lang="en-US" dirty="0" smtClean="0">
                <a:solidFill>
                  <a:srgbClr val="0033CC"/>
                </a:solidFill>
                <a:latin typeface="Symbol" panose="05050102010706020507" pitchFamily="18" charset="2"/>
              </a:rPr>
              <a:t>: n</a:t>
            </a:r>
            <a:r>
              <a:rPr lang="en-US" dirty="0" smtClean="0">
                <a:solidFill>
                  <a:srgbClr val="0033CC"/>
                </a:solidFill>
              </a:rPr>
              <a:t>-less 2</a:t>
            </a:r>
            <a:r>
              <a:rPr lang="en-US" dirty="0" smtClean="0">
                <a:solidFill>
                  <a:srgbClr val="0033CC"/>
                </a:solidFill>
                <a:latin typeface="Symbol" panose="05050102010706020507" pitchFamily="18" charset="2"/>
              </a:rPr>
              <a:t>b</a:t>
            </a:r>
            <a:r>
              <a:rPr lang="en-US" dirty="0" smtClean="0">
                <a:solidFill>
                  <a:srgbClr val="0033CC"/>
                </a:solidFill>
              </a:rPr>
              <a:t> decay = test of standard model?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2" name="How have heavy elements been produced?"/>
          <p:cNvSpPr txBox="1"/>
          <p:nvPr/>
        </p:nvSpPr>
        <p:spPr>
          <a:xfrm>
            <a:off x="6820905" y="3673340"/>
            <a:ext cx="531195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2p decay beyond the proton drip line in 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45</a:t>
            </a:r>
            <a:r>
              <a:rPr lang="en-US" sz="1600" b="1" dirty="0" smtClean="0">
                <a:solidFill>
                  <a:srgbClr val="FF0000"/>
                </a:solidFill>
              </a:rPr>
              <a:t>Fe in 2002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218637" y="8636661"/>
            <a:ext cx="2008790" cy="762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ectangle à coins arrondis 28"/>
          <p:cNvSpPr/>
          <p:nvPr/>
        </p:nvSpPr>
        <p:spPr>
          <a:xfrm>
            <a:off x="6460771" y="6272546"/>
            <a:ext cx="6525871" cy="1731426"/>
          </a:xfrm>
          <a:prstGeom prst="wedgeRoundRectCallout">
            <a:avLst>
              <a:gd name="adj1" fmla="val -67858"/>
              <a:gd name="adj2" fmla="val -65541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31" name="How have heavy elements been produced?"/>
          <p:cNvSpPr txBox="1"/>
          <p:nvPr/>
        </p:nvSpPr>
        <p:spPr>
          <a:xfrm>
            <a:off x="6460773" y="6909042"/>
            <a:ext cx="607648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How have </a:t>
            </a:r>
            <a:r>
              <a:rPr dirty="0" err="1" smtClean="0"/>
              <a:t>heav</a:t>
            </a:r>
            <a:r>
              <a:rPr lang="fr-FR" dirty="0" err="1" smtClean="0"/>
              <a:t>ier</a:t>
            </a:r>
            <a:r>
              <a:rPr dirty="0" smtClean="0"/>
              <a:t> </a:t>
            </a:r>
            <a:r>
              <a:rPr dirty="0"/>
              <a:t>elements been produced?</a:t>
            </a:r>
          </a:p>
        </p:txBody>
      </p:sp>
      <p:sp>
        <p:nvSpPr>
          <p:cNvPr id="239" name="Light/mid-mass elements produced in stellar fusion"/>
          <p:cNvSpPr txBox="1"/>
          <p:nvPr/>
        </p:nvSpPr>
        <p:spPr>
          <a:xfrm>
            <a:off x="6460773" y="6373979"/>
            <a:ext cx="62815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E</a:t>
            </a:r>
            <a:r>
              <a:rPr dirty="0" err="1" smtClean="0"/>
              <a:t>lements</a:t>
            </a:r>
            <a:r>
              <a:rPr dirty="0" smtClean="0"/>
              <a:t> </a:t>
            </a:r>
            <a:r>
              <a:rPr lang="fr-FR" b="1" dirty="0" smtClean="0"/>
              <a:t>up to Fe </a:t>
            </a:r>
            <a:r>
              <a:rPr dirty="0" smtClean="0"/>
              <a:t>produced </a:t>
            </a:r>
            <a:r>
              <a:rPr dirty="0"/>
              <a:t>in stellar fusion</a:t>
            </a:r>
          </a:p>
        </p:txBody>
      </p:sp>
      <p:sp>
        <p:nvSpPr>
          <p:cNvPr id="21" name="How have heavy elements been produced?"/>
          <p:cNvSpPr txBox="1"/>
          <p:nvPr/>
        </p:nvSpPr>
        <p:spPr>
          <a:xfrm>
            <a:off x="6474420" y="7455742"/>
            <a:ext cx="608588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Exotic r-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nucleosynthesis</a:t>
            </a:r>
            <a:r>
              <a:rPr lang="fr-FR" dirty="0" smtClean="0"/>
              <a:t> ; but </a:t>
            </a:r>
            <a:r>
              <a:rPr lang="fr-FR" dirty="0" err="1" smtClean="0"/>
              <a:t>where</a:t>
            </a:r>
            <a:r>
              <a:rPr lang="fr-FR" dirty="0" smtClean="0"/>
              <a:t>?</a:t>
            </a:r>
            <a:endParaRPr dirty="0"/>
          </a:p>
        </p:txBody>
      </p:sp>
      <p:sp>
        <p:nvSpPr>
          <p:cNvPr id="32" name="Neutron drip-line known up to Z=8 (16 neutrons)"/>
          <p:cNvSpPr txBox="1"/>
          <p:nvPr/>
        </p:nvSpPr>
        <p:spPr>
          <a:xfrm>
            <a:off x="7731556" y="1371834"/>
            <a:ext cx="5355132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Oganesson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baseline="-25000" dirty="0" smtClean="0">
                <a:solidFill>
                  <a:srgbClr val="FF0000"/>
                </a:solidFill>
              </a:rPr>
              <a:t>118</a:t>
            </a:r>
            <a:r>
              <a:rPr lang="fr-FR" sz="1600" b="1" dirty="0" smtClean="0">
                <a:solidFill>
                  <a:srgbClr val="FF0000"/>
                </a:solidFill>
              </a:rPr>
              <a:t>Og </a:t>
            </a:r>
            <a:r>
              <a:rPr lang="fr-FR" sz="1600" b="1" dirty="0" err="1" smtClean="0">
                <a:solidFill>
                  <a:srgbClr val="FF0000"/>
                </a:solidFill>
              </a:rPr>
              <a:t>added</a:t>
            </a:r>
            <a:r>
              <a:rPr lang="fr-FR" sz="1600" b="1" dirty="0" smtClean="0">
                <a:solidFill>
                  <a:srgbClr val="FF0000"/>
                </a:solidFill>
              </a:rPr>
              <a:t> to Mendeleïev table in 2016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33" name="Neutron drip-line known up to Z=8 (16 neutrons)"/>
          <p:cNvSpPr txBox="1"/>
          <p:nvPr/>
        </p:nvSpPr>
        <p:spPr>
          <a:xfrm>
            <a:off x="7713583" y="8133835"/>
            <a:ext cx="531400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Shown</a:t>
            </a:r>
            <a:r>
              <a:rPr lang="fr-FR" sz="1600" b="1" dirty="0" smtClean="0">
                <a:solidFill>
                  <a:srgbClr val="FF0000"/>
                </a:solidFill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</a:rPr>
              <a:t>disappear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away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stability</a:t>
            </a:r>
            <a:r>
              <a:rPr lang="fr-FR" sz="1600" b="1" dirty="0" smtClean="0">
                <a:solidFill>
                  <a:srgbClr val="FF0000"/>
                </a:solidFill>
              </a:rPr>
              <a:t> in 1975/1993</a:t>
            </a:r>
            <a:endParaRPr sz="1600" b="1" dirty="0">
              <a:solidFill>
                <a:srgbClr val="FF0000"/>
              </a:solidFill>
            </a:endParaRPr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10623925" y="8963872"/>
            <a:ext cx="881138" cy="48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Neutron drip-line known up to Z=8 (16 neutrons)"/>
          <p:cNvSpPr txBox="1"/>
          <p:nvPr/>
        </p:nvSpPr>
        <p:spPr>
          <a:xfrm>
            <a:off x="6500900" y="5882065"/>
            <a:ext cx="6418857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wave</a:t>
            </a:r>
            <a:r>
              <a:rPr lang="fr-FR" sz="1600" b="1" dirty="0" smtClean="0">
                <a:solidFill>
                  <a:srgbClr val="FF0000"/>
                </a:solidFill>
              </a:rPr>
              <a:t> + </a:t>
            </a:r>
            <a:r>
              <a:rPr lang="fr-FR" sz="1600" b="1" dirty="0" err="1" smtClean="0">
                <a:solidFill>
                  <a:srgbClr val="FF0000"/>
                </a:solidFill>
              </a:rPr>
              <a:t>kilonova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neutron stars </a:t>
            </a:r>
            <a:r>
              <a:rPr lang="fr-FR" sz="1600" b="1" dirty="0" err="1" smtClean="0">
                <a:solidFill>
                  <a:srgbClr val="FF0000"/>
                </a:solidFill>
              </a:rPr>
              <a:t>merger</a:t>
            </a:r>
            <a:r>
              <a:rPr lang="fr-FR" sz="1600" b="1" dirty="0" smtClean="0">
                <a:solidFill>
                  <a:srgbClr val="FF0000"/>
                </a:solidFill>
              </a:rPr>
              <a:t> in 2017 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37" name="Neutron drip-line known up to Z=8 (16 neutrons)"/>
          <p:cNvSpPr txBox="1"/>
          <p:nvPr/>
        </p:nvSpPr>
        <p:spPr>
          <a:xfrm>
            <a:off x="71301" y="2663782"/>
            <a:ext cx="7720831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Less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than</a:t>
            </a:r>
            <a:r>
              <a:rPr lang="fr-FR" sz="1600" b="1" dirty="0" smtClean="0">
                <a:solidFill>
                  <a:srgbClr val="FF0000"/>
                </a:solidFill>
              </a:rPr>
              <a:t> 50% </a:t>
            </a:r>
            <a:r>
              <a:rPr lang="fr-FR" sz="1600" b="1" dirty="0" err="1" smtClean="0">
                <a:solidFill>
                  <a:srgbClr val="FF0000"/>
                </a:solidFill>
              </a:rPr>
              <a:t>known</a:t>
            </a:r>
            <a:r>
              <a:rPr lang="fr-FR" sz="1600" b="1" dirty="0" smtClean="0">
                <a:solidFill>
                  <a:srgbClr val="FF0000"/>
                </a:solidFill>
              </a:rPr>
              <a:t> (&gt;10</a:t>
            </a:r>
            <a:r>
              <a:rPr lang="fr-FR" sz="1600" b="1" baseline="30000" dirty="0" smtClean="0">
                <a:solidFill>
                  <a:srgbClr val="FF0000"/>
                </a:solidFill>
              </a:rPr>
              <a:t>-22</a:t>
            </a:r>
            <a:r>
              <a:rPr lang="fr-FR" sz="1600" b="1" dirty="0" smtClean="0">
                <a:solidFill>
                  <a:srgbClr val="FF0000"/>
                </a:solidFill>
              </a:rPr>
              <a:t>s)  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err="1" smtClean="0">
                <a:solidFill>
                  <a:srgbClr val="FF0000"/>
                </a:solidFill>
              </a:rPr>
              <a:t>Discovery</a:t>
            </a:r>
            <a:r>
              <a:rPr lang="fr-FR" sz="1600" b="1" dirty="0" smtClean="0">
                <a:solidFill>
                  <a:srgbClr val="FF0000"/>
                </a:solidFill>
              </a:rPr>
              <a:t> of ~15 per </a:t>
            </a:r>
            <a:r>
              <a:rPr lang="fr-FR" sz="1600" b="1" dirty="0" err="1" smtClean="0">
                <a:solidFill>
                  <a:srgbClr val="FF0000"/>
                </a:solidFill>
              </a:rPr>
              <a:t>year</a:t>
            </a:r>
            <a:r>
              <a:rPr lang="fr-FR" sz="1600" b="1" dirty="0" smtClean="0">
                <a:solidFill>
                  <a:srgbClr val="FF0000"/>
                </a:solidFill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</a:rPr>
              <a:t>years</a:t>
            </a:r>
            <a:r>
              <a:rPr lang="fr-FR" sz="1600" b="1" dirty="0" smtClean="0">
                <a:solidFill>
                  <a:srgbClr val="FF0000"/>
                </a:solidFill>
              </a:rPr>
              <a:t> 2010s</a:t>
            </a:r>
            <a:endParaRPr lang="fr-FR" sz="1600" b="1" dirty="0">
              <a:solidFill>
                <a:srgbClr val="FF0000"/>
              </a:solidFill>
            </a:endParaRPr>
          </a:p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smtClean="0">
                <a:solidFill>
                  <a:srgbClr val="FF0000"/>
                </a:solidFill>
              </a:rPr>
              <a:t>					  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err="1" smtClean="0">
                <a:solidFill>
                  <a:srgbClr val="FF0000"/>
                </a:solidFill>
              </a:rPr>
              <a:t>Several</a:t>
            </a:r>
            <a:r>
              <a:rPr lang="fr-FR" sz="1600" b="1" dirty="0" smtClean="0">
                <a:solidFill>
                  <a:srgbClr val="FF0000"/>
                </a:solidFill>
              </a:rPr>
              <a:t> 100s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next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generation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facilities</a:t>
            </a:r>
            <a:endParaRPr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94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25" grpId="0" animBg="1"/>
      <p:bldP spid="31" grpId="0" animBg="1"/>
      <p:bldP spid="28" grpId="0" animBg="1"/>
      <p:bldP spid="27" grpId="0" animBg="1"/>
      <p:bldP spid="229" grpId="0" animBg="1"/>
      <p:bldP spid="230" grpId="0" animBg="1"/>
      <p:bldP spid="232" grpId="0" animBg="1"/>
      <p:bldP spid="233" grpId="0" animBg="1"/>
      <p:bldP spid="235" grpId="0" animBg="1"/>
      <p:bldP spid="236" grpId="0" animBg="1"/>
      <p:bldP spid="237" grpId="0" animBg="1"/>
      <p:bldP spid="238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9" grpId="0" animBg="1"/>
      <p:bldP spid="231" grpId="0" animBg="1"/>
      <p:bldP spid="239" grpId="0" animBg="1"/>
      <p:bldP spid="2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995" y="4209703"/>
            <a:ext cx="3847050" cy="570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672" y="4040798"/>
            <a:ext cx="2056736" cy="1039069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⦿  Is the chiral expansion converging quickly enough?"/>
          <p:cNvSpPr txBox="1"/>
          <p:nvPr/>
        </p:nvSpPr>
        <p:spPr>
          <a:xfrm>
            <a:off x="199854" y="1595930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/>
              <a:t>1. Normal </a:t>
            </a:r>
            <a:r>
              <a:rPr lang="fr-FR" b="1" dirty="0" err="1" smtClean="0"/>
              <a:t>order</a:t>
            </a:r>
            <a:r>
              <a:rPr lang="fr-FR" b="1" dirty="0" smtClean="0"/>
              <a:t> H </a:t>
            </a:r>
            <a:r>
              <a:rPr lang="fr-FR" b="1" dirty="0" err="1" smtClean="0"/>
              <a:t>with</a:t>
            </a:r>
            <a:r>
              <a:rPr lang="fr-FR" b="1" dirty="0" smtClean="0"/>
              <a:t> respect to </a:t>
            </a:r>
            <a:r>
              <a:rPr lang="fr-FR" b="1" dirty="0" err="1" smtClean="0"/>
              <a:t>unperturbed</a:t>
            </a:r>
            <a:r>
              <a:rPr lang="fr-FR" b="1" dirty="0" smtClean="0"/>
              <a:t> </a:t>
            </a:r>
            <a:r>
              <a:rPr lang="fr-FR" b="1" dirty="0" err="1"/>
              <a:t>s</a:t>
            </a:r>
            <a:r>
              <a:rPr lang="fr-FR" b="1" dirty="0" err="1" smtClean="0"/>
              <a:t>pherical</a:t>
            </a:r>
            <a:r>
              <a:rPr lang="fr-FR" b="1" dirty="0" smtClean="0"/>
              <a:t> (</a:t>
            </a:r>
            <a:r>
              <a:rPr lang="fr-FR" b="1" dirty="0" err="1" smtClean="0"/>
              <a:t>e.g</a:t>
            </a:r>
            <a:r>
              <a:rPr lang="fr-FR" b="1" dirty="0" smtClean="0"/>
              <a:t>. HF) Slater </a:t>
            </a:r>
            <a:r>
              <a:rPr lang="fr-FR" b="1" dirty="0" err="1" smtClean="0"/>
              <a:t>determinant</a:t>
            </a:r>
            <a:endParaRPr lang="fr-FR" b="1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665" y="2586248"/>
            <a:ext cx="10869076" cy="1095667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>
          <a:xfrm>
            <a:off x="5624598" y="7429230"/>
            <a:ext cx="1173523" cy="578980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9" name="⦿ Which properties we aim at and which level of accuracy are we seeking?"/>
          <p:cNvSpPr txBox="1"/>
          <p:nvPr/>
        </p:nvSpPr>
        <p:spPr>
          <a:xfrm>
            <a:off x="2144215" y="7461508"/>
            <a:ext cx="776557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Standard </a:t>
            </a:r>
            <a:r>
              <a:rPr lang="fr-FR" dirty="0" err="1" smtClean="0">
                <a:solidFill>
                  <a:schemeClr val="tx1"/>
                </a:solidFill>
              </a:rPr>
              <a:t>Wick’s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theorem</a:t>
            </a:r>
            <a:r>
              <a:rPr lang="fr-FR" dirty="0" smtClean="0">
                <a:solidFill>
                  <a:schemeClr val="tx1"/>
                </a:solidFill>
              </a:rPr>
              <a:t>                     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respect to</a:t>
            </a:r>
            <a:endParaRPr lang="fr-FR" baseline="30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40" y="8641156"/>
            <a:ext cx="12607201" cy="1095667"/>
          </a:xfrm>
          <a:prstGeom prst="rect">
            <a:avLst/>
          </a:prstGeom>
        </p:spPr>
      </p:pic>
      <p:sp>
        <p:nvSpPr>
          <p:cNvPr id="90" name="⦿ Which properties we aim at and which level of accuracy are we seeking?"/>
          <p:cNvSpPr txBox="1"/>
          <p:nvPr/>
        </p:nvSpPr>
        <p:spPr>
          <a:xfrm>
            <a:off x="109183" y="2828754"/>
            <a:ext cx="167867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Hamiltonian</a:t>
            </a:r>
            <a:endParaRPr lang="fr-FR" baseline="30000" dirty="0"/>
          </a:p>
        </p:txBody>
      </p:sp>
      <p:sp>
        <p:nvSpPr>
          <p:cNvPr id="101" name="⦿ Which properties we aim at and which level of accuracy are we seeking?"/>
          <p:cNvSpPr txBox="1"/>
          <p:nvPr/>
        </p:nvSpPr>
        <p:spPr>
          <a:xfrm>
            <a:off x="137035" y="4264695"/>
            <a:ext cx="36985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SR HF Slater </a:t>
            </a:r>
            <a:r>
              <a:rPr lang="fr-FR" dirty="0" err="1" smtClean="0">
                <a:solidFill>
                  <a:schemeClr val="tx1"/>
                </a:solidFill>
              </a:rPr>
              <a:t>determinant</a:t>
            </a:r>
            <a:endParaRPr lang="fr-FR" baseline="30000" dirty="0"/>
          </a:p>
        </p:txBody>
      </p:sp>
      <p:sp>
        <p:nvSpPr>
          <p:cNvPr id="121" name="⦿ Which properties we aim at and which level of accuracy are we seeking?"/>
          <p:cNvSpPr txBox="1"/>
          <p:nvPr/>
        </p:nvSpPr>
        <p:spPr>
          <a:xfrm>
            <a:off x="5765287" y="4289235"/>
            <a:ext cx="77970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with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1785" y="3949596"/>
            <a:ext cx="834300" cy="4036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0841" y="4545767"/>
            <a:ext cx="996525" cy="409433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H="1">
            <a:off x="10727143" y="4026367"/>
            <a:ext cx="13648" cy="9292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⦿ Which properties we aim at and which level of accuracy are we seeking?"/>
          <p:cNvSpPr txBox="1"/>
          <p:nvPr/>
        </p:nvSpPr>
        <p:spPr>
          <a:xfrm>
            <a:off x="11843028" y="3930856"/>
            <a:ext cx="8533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holes</a:t>
            </a:r>
            <a:endParaRPr lang="fr-FR" baseline="30000" dirty="0"/>
          </a:p>
        </p:txBody>
      </p:sp>
      <p:sp>
        <p:nvSpPr>
          <p:cNvPr id="123" name="⦿ Which properties we aim at and which level of accuracy are we seeking?"/>
          <p:cNvSpPr txBox="1"/>
          <p:nvPr/>
        </p:nvSpPr>
        <p:spPr>
          <a:xfrm>
            <a:off x="11845179" y="4463774"/>
            <a:ext cx="130974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particles</a:t>
            </a:r>
            <a:endParaRPr lang="fr-FR" baseline="30000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6100549" y="8791280"/>
            <a:ext cx="1787857" cy="590784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⦿ Which properties we aim at and which level of accuracy are we seeking?"/>
          <p:cNvSpPr txBox="1"/>
          <p:nvPr/>
        </p:nvSpPr>
        <p:spPr>
          <a:xfrm>
            <a:off x="6100548" y="8215948"/>
            <a:ext cx="600501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Normal-</a:t>
            </a:r>
            <a:r>
              <a:rPr lang="fr-FR" dirty="0" err="1" smtClean="0">
                <a:solidFill>
                  <a:srgbClr val="0033CC"/>
                </a:solidFill>
              </a:rPr>
              <a:t>ordered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operator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with</a:t>
            </a:r>
            <a:r>
              <a:rPr lang="fr-FR" dirty="0" smtClean="0">
                <a:solidFill>
                  <a:srgbClr val="0033CC"/>
                </a:solidFill>
              </a:rPr>
              <a:t> respect to | </a:t>
            </a:r>
            <a:r>
              <a:rPr lang="fr-FR" dirty="0" smtClean="0">
                <a:solidFill>
                  <a:srgbClr val="0033CC"/>
                </a:solidFill>
                <a:latin typeface="Symbol" panose="05050102010706020507" pitchFamily="18" charset="2"/>
              </a:rPr>
              <a:t>F</a:t>
            </a:r>
            <a:r>
              <a:rPr lang="fr-FR" dirty="0" smtClean="0">
                <a:solidFill>
                  <a:srgbClr val="0033CC"/>
                </a:solidFill>
              </a:rPr>
              <a:t> &gt;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657600" y="2720488"/>
            <a:ext cx="402612" cy="60890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6" name="Rectangle à coins arrondis 125"/>
          <p:cNvSpPr/>
          <p:nvPr/>
        </p:nvSpPr>
        <p:spPr>
          <a:xfrm>
            <a:off x="5997935" y="2896709"/>
            <a:ext cx="771354" cy="43267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7" name="⦿ Which properties we aim at and which level of accuracy are we seeking?"/>
          <p:cNvSpPr txBox="1"/>
          <p:nvPr/>
        </p:nvSpPr>
        <p:spPr>
          <a:xfrm>
            <a:off x="4060212" y="2202014"/>
            <a:ext cx="7656387" cy="41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err="1" smtClean="0">
                <a:solidFill>
                  <a:srgbClr val="0033CC"/>
                </a:solidFill>
              </a:rPr>
              <a:t>Working</a:t>
            </a:r>
            <a:r>
              <a:rPr lang="fr-FR" sz="2000" dirty="0" smtClean="0">
                <a:solidFill>
                  <a:srgbClr val="0033CC"/>
                </a:solidFill>
              </a:rPr>
              <a:t> basis of </a:t>
            </a:r>
            <a:r>
              <a:rPr lang="fr-FR" sz="2000" dirty="0" smtClean="0">
                <a:solidFill>
                  <a:srgbClr val="0033CC"/>
                </a:solidFill>
                <a:latin typeface="Blackadder ITC" panose="04020505051007020D02" pitchFamily="82" charset="0"/>
              </a:rPr>
              <a:t>H</a:t>
            </a:r>
            <a:r>
              <a:rPr lang="fr-FR" sz="2000" baseline="-25000" dirty="0" smtClean="0">
                <a:solidFill>
                  <a:srgbClr val="0033CC"/>
                </a:solidFill>
              </a:rPr>
              <a:t>1</a:t>
            </a:r>
            <a:r>
              <a:rPr lang="fr-FR" sz="2000" dirty="0" smtClean="0">
                <a:solidFill>
                  <a:srgbClr val="0033CC"/>
                </a:solidFill>
              </a:rPr>
              <a:t> and initial </a:t>
            </a:r>
            <a:r>
              <a:rPr lang="fr-FR" sz="2000" dirty="0" err="1" smtClean="0">
                <a:solidFill>
                  <a:srgbClr val="0033CC"/>
                </a:solidFill>
              </a:rPr>
              <a:t>MEs</a:t>
            </a:r>
            <a:endParaRPr lang="fr-FR" sz="2000" baseline="30000" dirty="0">
              <a:solidFill>
                <a:srgbClr val="0033CC"/>
              </a:solidFill>
            </a:endParaRPr>
          </a:p>
        </p:txBody>
      </p:sp>
      <p:sp>
        <p:nvSpPr>
          <p:cNvPr id="128" name="Rectangle à coins arrondis 127"/>
          <p:cNvSpPr/>
          <p:nvPr/>
        </p:nvSpPr>
        <p:spPr>
          <a:xfrm>
            <a:off x="3190035" y="2896709"/>
            <a:ext cx="467565" cy="43267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9" name="Rectangle à coins arrondis 128"/>
          <p:cNvSpPr/>
          <p:nvPr/>
        </p:nvSpPr>
        <p:spPr>
          <a:xfrm>
            <a:off x="9909791" y="2862364"/>
            <a:ext cx="1074738" cy="46702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0" name="⦿ Which properties we aim at and which level of accuracy are we seeking?"/>
          <p:cNvSpPr txBox="1"/>
          <p:nvPr/>
        </p:nvSpPr>
        <p:spPr>
          <a:xfrm>
            <a:off x="6994477" y="5362362"/>
            <a:ext cx="440291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rgbClr val="0033CC"/>
                </a:solidFill>
              </a:rPr>
              <a:t>Transformation to HF one-body basis</a:t>
            </a:r>
            <a:endParaRPr lang="fr-FR" sz="2000" baseline="30000" dirty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00" y="6025531"/>
            <a:ext cx="11011266" cy="1097116"/>
          </a:xfrm>
          <a:prstGeom prst="rect">
            <a:avLst/>
          </a:prstGeom>
        </p:spPr>
      </p:pic>
      <p:sp>
        <p:nvSpPr>
          <p:cNvPr id="35" name="Flèche vers le bas 34"/>
          <p:cNvSpPr/>
          <p:nvPr/>
        </p:nvSpPr>
        <p:spPr>
          <a:xfrm>
            <a:off x="5568379" y="5288621"/>
            <a:ext cx="1173523" cy="578980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0549" y="7519770"/>
            <a:ext cx="556200" cy="397900"/>
          </a:xfrm>
          <a:prstGeom prst="rect">
            <a:avLst/>
          </a:prstGeom>
        </p:spPr>
      </p:pic>
      <p:sp>
        <p:nvSpPr>
          <p:cNvPr id="38" name="Rectangle à coins arrondis 37"/>
          <p:cNvSpPr/>
          <p:nvPr/>
        </p:nvSpPr>
        <p:spPr>
          <a:xfrm>
            <a:off x="2417929" y="6163463"/>
            <a:ext cx="402612" cy="60890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2: In-medium SRG (IMSRG)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82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5" grpId="0" animBg="1"/>
      <p:bldP spid="89" grpId="0" animBg="1"/>
      <p:bldP spid="90" grpId="0" animBg="1"/>
      <p:bldP spid="101" grpId="0" animBg="1"/>
      <p:bldP spid="121" grpId="0" animBg="1"/>
      <p:bldP spid="122" grpId="0" animBg="1"/>
      <p:bldP spid="123" grpId="0" animBg="1"/>
      <p:bldP spid="17" grpId="0" animBg="1"/>
      <p:bldP spid="124" grpId="0" animBg="1"/>
      <p:bldP spid="19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35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36" y="2545339"/>
            <a:ext cx="7833151" cy="4048200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⦿ Which properties we aim at and which level of accuracy are we seeking?"/>
          <p:cNvSpPr txBox="1"/>
          <p:nvPr/>
        </p:nvSpPr>
        <p:spPr>
          <a:xfrm>
            <a:off x="444500" y="1734823"/>
            <a:ext cx="628384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Matrix </a:t>
            </a:r>
            <a:r>
              <a:rPr lang="fr-FR" dirty="0" err="1" smtClean="0">
                <a:solidFill>
                  <a:schemeClr val="tx1"/>
                </a:solidFill>
              </a:rPr>
              <a:t>elements</a:t>
            </a:r>
            <a:r>
              <a:rPr lang="fr-FR" dirty="0" smtClean="0">
                <a:solidFill>
                  <a:schemeClr val="tx1"/>
                </a:solidFill>
              </a:rPr>
              <a:t> of normal-</a:t>
            </a:r>
            <a:r>
              <a:rPr lang="fr-FR" dirty="0" err="1" smtClean="0">
                <a:solidFill>
                  <a:schemeClr val="tx1"/>
                </a:solidFill>
              </a:rPr>
              <a:t>ordered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operators</a:t>
            </a:r>
            <a:endParaRPr lang="fr-FR" baseline="300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6387152" y="2545339"/>
            <a:ext cx="2647666" cy="1139559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5131579" y="3684898"/>
            <a:ext cx="2415634" cy="113276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3586423" y="4886779"/>
            <a:ext cx="1872681" cy="99449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⦿ Which properties we aim at and which level of accuracy are we seeking?"/>
          <p:cNvSpPr txBox="1"/>
          <p:nvPr/>
        </p:nvSpPr>
        <p:spPr>
          <a:xfrm>
            <a:off x="191063" y="7072666"/>
            <a:ext cx="1130034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</a:t>
            </a:r>
            <a:r>
              <a:rPr lang="fr-FR" dirty="0" smtClean="0">
                <a:solidFill>
                  <a:srgbClr val="0033CC"/>
                </a:solidFill>
              </a:rPr>
              <a:t>Large part of the original 3N </a:t>
            </a:r>
            <a:r>
              <a:rPr lang="fr-FR" dirty="0" err="1" smtClean="0">
                <a:solidFill>
                  <a:srgbClr val="0033CC"/>
                </a:solidFill>
              </a:rPr>
              <a:t>transfered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into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i="1" dirty="0" smtClean="0">
                <a:solidFill>
                  <a:srgbClr val="0033CC"/>
                </a:solidFill>
              </a:rPr>
              <a:t>effective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lower-rank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tensors</a:t>
            </a:r>
            <a:r>
              <a:rPr lang="fr-FR" dirty="0" smtClean="0">
                <a:solidFill>
                  <a:srgbClr val="0033CC"/>
                </a:solidFill>
              </a:rPr>
              <a:t>/NO </a:t>
            </a:r>
            <a:r>
              <a:rPr lang="fr-FR" dirty="0" err="1" smtClean="0">
                <a:solidFill>
                  <a:srgbClr val="0033CC"/>
                </a:solidFill>
              </a:rPr>
              <a:t>operators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32" name="⦿ Which properties we aim at and which level of accuracy are we seeking?"/>
          <p:cNvSpPr txBox="1"/>
          <p:nvPr/>
        </p:nvSpPr>
        <p:spPr>
          <a:xfrm>
            <a:off x="196418" y="7787646"/>
            <a:ext cx="94715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</a:rPr>
              <a:t>Neglect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residual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NO 3N </a:t>
            </a:r>
            <a:r>
              <a:rPr lang="fr-FR" dirty="0" err="1" smtClean="0">
                <a:solidFill>
                  <a:srgbClr val="FF0000"/>
                </a:solidFill>
              </a:rPr>
              <a:t>operator</a:t>
            </a:r>
            <a:r>
              <a:rPr lang="fr-FR" dirty="0" smtClean="0">
                <a:solidFill>
                  <a:srgbClr val="FF0000"/>
                </a:solidFill>
              </a:rPr>
              <a:t> = NO2B </a:t>
            </a:r>
            <a:r>
              <a:rPr lang="fr-FR" dirty="0" err="1" smtClean="0">
                <a:solidFill>
                  <a:srgbClr val="FF0000"/>
                </a:solidFill>
              </a:rPr>
              <a:t>approx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35" name="Étoile à 4 branches 34"/>
          <p:cNvSpPr/>
          <p:nvPr/>
        </p:nvSpPr>
        <p:spPr>
          <a:xfrm rot="2741810">
            <a:off x="1903437" y="5647571"/>
            <a:ext cx="1016052" cy="1132206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2: In-medium SRG (IMSRG)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09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388" y="9193711"/>
            <a:ext cx="1714950" cy="4267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221" y="9246496"/>
            <a:ext cx="3055933" cy="408657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7982748" y="6276031"/>
            <a:ext cx="5039427" cy="1714560"/>
            <a:chOff x="7914508" y="6262383"/>
            <a:chExt cx="5039427" cy="171456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4508" y="6262383"/>
              <a:ext cx="5039427" cy="130303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140" y="7481010"/>
              <a:ext cx="254925" cy="495933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6" y="6683318"/>
            <a:ext cx="5235093" cy="259472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4241" y="2573910"/>
            <a:ext cx="672075" cy="288333"/>
          </a:xfrm>
          <a:prstGeom prst="rect">
            <a:avLst/>
          </a:prstGeom>
        </p:spPr>
      </p:pic>
      <p:sp>
        <p:nvSpPr>
          <p:cNvPr id="52" name="Étoile à 4 branches 51"/>
          <p:cNvSpPr/>
          <p:nvPr/>
        </p:nvSpPr>
        <p:spPr>
          <a:xfrm rot="2741810">
            <a:off x="12264338" y="2295789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⦿  Is the chiral expansion converging quickly enough?"/>
          <p:cNvSpPr txBox="1"/>
          <p:nvPr/>
        </p:nvSpPr>
        <p:spPr>
          <a:xfrm>
            <a:off x="158911" y="1580171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/>
              <a:t>2</a:t>
            </a:r>
            <a:r>
              <a:rPr lang="fr-FR" b="1" dirty="0" smtClean="0"/>
              <a:t>. Flow </a:t>
            </a:r>
            <a:r>
              <a:rPr lang="fr-FR" b="1" dirty="0" err="1" smtClean="0"/>
              <a:t>equation</a:t>
            </a:r>
            <a:r>
              <a:rPr lang="fr-FR" b="1" dirty="0" smtClean="0"/>
              <a:t> for normal-</a:t>
            </a:r>
            <a:r>
              <a:rPr lang="fr-FR" b="1" dirty="0" err="1" smtClean="0"/>
              <a:t>ordered</a:t>
            </a:r>
            <a:r>
              <a:rPr lang="fr-FR" b="1" dirty="0" smtClean="0"/>
              <a:t> </a:t>
            </a:r>
            <a:r>
              <a:rPr lang="fr-FR" b="1" dirty="0" err="1" smtClean="0"/>
              <a:t>form</a:t>
            </a:r>
            <a:r>
              <a:rPr lang="fr-FR" b="1" dirty="0" smtClean="0"/>
              <a:t> of H(s)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092" y="3232050"/>
            <a:ext cx="2626893" cy="742118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 rot="5400000">
            <a:off x="3185160" y="3873509"/>
            <a:ext cx="352498" cy="90226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50" y="4677480"/>
            <a:ext cx="6512176" cy="117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7424" y="2306728"/>
            <a:ext cx="4055625" cy="5017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820767" y="4647202"/>
            <a:ext cx="2006559" cy="655443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⦿ Which properties we aim at and which level of accuracy are we seeking?"/>
          <p:cNvSpPr txBox="1"/>
          <p:nvPr/>
        </p:nvSpPr>
        <p:spPr>
          <a:xfrm>
            <a:off x="5638235" y="5443012"/>
            <a:ext cx="28817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Induced</a:t>
            </a:r>
            <a:r>
              <a:rPr lang="fr-FR" dirty="0" smtClean="0">
                <a:solidFill>
                  <a:schemeClr val="tx1"/>
                </a:solidFill>
              </a:rPr>
              <a:t> k-body </a:t>
            </a:r>
            <a:r>
              <a:rPr lang="fr-FR" dirty="0" err="1" smtClean="0">
                <a:solidFill>
                  <a:schemeClr val="tx1"/>
                </a:solidFill>
              </a:rPr>
              <a:t>terms</a:t>
            </a:r>
            <a:endParaRPr lang="fr-FR" baseline="30000" dirty="0">
              <a:solidFill>
                <a:schemeClr val="tx1"/>
              </a:solidFill>
            </a:endParaRPr>
          </a:p>
        </p:txBody>
      </p:sp>
      <p:sp>
        <p:nvSpPr>
          <p:cNvPr id="22" name="⦿ Which properties we aim at and which level of accuracy are we seeking?"/>
          <p:cNvSpPr txBox="1"/>
          <p:nvPr/>
        </p:nvSpPr>
        <p:spPr>
          <a:xfrm>
            <a:off x="194683" y="10060638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</a:rPr>
              <a:t>Neglect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flowing</a:t>
            </a:r>
            <a:r>
              <a:rPr lang="fr-FR" dirty="0" smtClean="0">
                <a:solidFill>
                  <a:srgbClr val="FF0000"/>
                </a:solidFill>
              </a:rPr>
              <a:t> k-body </a:t>
            </a:r>
            <a:r>
              <a:rPr lang="fr-FR" dirty="0" err="1" smtClean="0">
                <a:solidFill>
                  <a:srgbClr val="FF0000"/>
                </a:solidFill>
              </a:rPr>
              <a:t>operators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n ≤ k ≤ A = IMSRG(n) </a:t>
            </a:r>
            <a:r>
              <a:rPr lang="fr-FR" dirty="0" err="1" smtClean="0">
                <a:solidFill>
                  <a:srgbClr val="FF0000"/>
                </a:solidFill>
              </a:rPr>
              <a:t>approx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olidFill>
                  <a:srgbClr val="FF0000"/>
                </a:solidFill>
              </a:rPr>
              <a:t>violates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unitarity</a:t>
            </a:r>
            <a:r>
              <a:rPr lang="fr-FR" dirty="0" smtClean="0">
                <a:solidFill>
                  <a:srgbClr val="FF0000"/>
                </a:solidFill>
              </a:rPr>
              <a:t> (</a:t>
            </a:r>
            <a:r>
              <a:rPr lang="fr-FR" dirty="0" err="1" smtClean="0">
                <a:solidFill>
                  <a:srgbClr val="FF0000"/>
                </a:solidFill>
              </a:rPr>
              <a:t>small</a:t>
            </a:r>
            <a:r>
              <a:rPr lang="fr-FR" dirty="0" smtClean="0">
                <a:solidFill>
                  <a:srgbClr val="FF0000"/>
                </a:solidFill>
              </a:rPr>
              <a:t>?)  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27" name="⦿ Which properties we aim at and which level of accuracy are we seeking?"/>
          <p:cNvSpPr txBox="1"/>
          <p:nvPr/>
        </p:nvSpPr>
        <p:spPr>
          <a:xfrm>
            <a:off x="194684" y="10569790"/>
            <a:ext cx="94715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smtClean="0">
                <a:solidFill>
                  <a:srgbClr val="FF0000"/>
                </a:solidFill>
              </a:rPr>
              <a:t>IMSRG(2) </a:t>
            </a:r>
            <a:r>
              <a:rPr lang="fr-FR" dirty="0" err="1" smtClean="0">
                <a:solidFill>
                  <a:srgbClr val="FF0000"/>
                </a:solidFill>
              </a:rPr>
              <a:t>workhorse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current</a:t>
            </a:r>
            <a:r>
              <a:rPr lang="fr-FR" dirty="0" smtClean="0">
                <a:solidFill>
                  <a:srgbClr val="FF0000"/>
                </a:solidFill>
              </a:rPr>
              <a:t> ab </a:t>
            </a:r>
            <a:r>
              <a:rPr lang="fr-FR" dirty="0" err="1" smtClean="0">
                <a:solidFill>
                  <a:srgbClr val="FF0000"/>
                </a:solidFill>
              </a:rPr>
              <a:t>initio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calculations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>
            <a:off x="275903" y="4818519"/>
            <a:ext cx="13648" cy="9292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⦿ Which properties we aim at and which level of accuracy are we seeking?"/>
          <p:cNvSpPr txBox="1"/>
          <p:nvPr/>
        </p:nvSpPr>
        <p:spPr>
          <a:xfrm>
            <a:off x="79271" y="2337005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Initial condition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5095" y="2001664"/>
            <a:ext cx="3706067" cy="3918419"/>
          </a:xfrm>
          <a:prstGeom prst="rect">
            <a:avLst/>
          </a:prstGeom>
        </p:spPr>
      </p:pic>
      <p:sp>
        <p:nvSpPr>
          <p:cNvPr id="38" name="⦿ Which properties we aim at and which level of accuracy are we seeking?"/>
          <p:cNvSpPr txBox="1"/>
          <p:nvPr/>
        </p:nvSpPr>
        <p:spPr>
          <a:xfrm>
            <a:off x="90579" y="3348143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Flow </a:t>
            </a:r>
            <a:r>
              <a:rPr lang="fr-FR" dirty="0" err="1" smtClean="0">
                <a:solidFill>
                  <a:schemeClr val="tx1"/>
                </a:solidFill>
              </a:rPr>
              <a:t>equation</a:t>
            </a:r>
            <a:endParaRPr lang="fr-FR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1354951" y="2378115"/>
            <a:ext cx="777922" cy="744156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68770" y="4669558"/>
            <a:ext cx="777922" cy="744156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3334324" y="3393057"/>
            <a:ext cx="1481662" cy="45489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Flèche courbée vers la gauche 40"/>
          <p:cNvSpPr/>
          <p:nvPr/>
        </p:nvSpPr>
        <p:spPr>
          <a:xfrm rot="18974335">
            <a:off x="5324479" y="3298577"/>
            <a:ext cx="496798" cy="1345688"/>
          </a:xfrm>
          <a:prstGeom prst="curvedLef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⦿ Which properties we aim at and which level of accuracy are we seeking?"/>
          <p:cNvSpPr txBox="1"/>
          <p:nvPr/>
        </p:nvSpPr>
        <p:spPr>
          <a:xfrm>
            <a:off x="3498643" y="2928734"/>
            <a:ext cx="3139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>
                <a:solidFill>
                  <a:schemeClr val="tx1"/>
                </a:solidFill>
              </a:rPr>
              <a:t>n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43" name="⦿ Which properties we aim at and which level of accuracy are we seeking?"/>
          <p:cNvSpPr txBox="1"/>
          <p:nvPr/>
        </p:nvSpPr>
        <p:spPr>
          <a:xfrm>
            <a:off x="4193991" y="2936772"/>
            <a:ext cx="3139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solidFill>
                  <a:schemeClr val="tx1"/>
                </a:solidFill>
              </a:rPr>
              <a:t>m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44" name="⦿ Which properties we aim at and which level of accuracy are we seeking?"/>
          <p:cNvSpPr txBox="1"/>
          <p:nvPr/>
        </p:nvSpPr>
        <p:spPr>
          <a:xfrm>
            <a:off x="6864792" y="4689615"/>
            <a:ext cx="176111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>
                <a:solidFill>
                  <a:schemeClr val="tx1"/>
                </a:solidFill>
              </a:rPr>
              <a:t>u</a:t>
            </a:r>
            <a:r>
              <a:rPr lang="fr-FR" b="1" dirty="0" smtClean="0">
                <a:solidFill>
                  <a:schemeClr val="tx1"/>
                </a:solidFill>
              </a:rPr>
              <a:t>p to n+m-1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45" name="Étoile à 4 branches 44"/>
          <p:cNvSpPr/>
          <p:nvPr/>
        </p:nvSpPr>
        <p:spPr>
          <a:xfrm rot="2741810">
            <a:off x="11353066" y="2345675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⦿ Which properties we aim at and which level of accuracy are we seeking?"/>
          <p:cNvSpPr txBox="1"/>
          <p:nvPr/>
        </p:nvSpPr>
        <p:spPr>
          <a:xfrm>
            <a:off x="5214091" y="6654024"/>
            <a:ext cx="27388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dirty="0" err="1" smtClean="0">
                <a:solidFill>
                  <a:srgbClr val="0033CC"/>
                </a:solidFill>
              </a:rPr>
              <a:t>Suppress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coupling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rgbClr val="0033CC"/>
                </a:solidFill>
              </a:rPr>
              <a:t>of | </a:t>
            </a:r>
            <a:r>
              <a:rPr lang="fr-FR" dirty="0" smtClean="0">
                <a:solidFill>
                  <a:srgbClr val="0033CC"/>
                </a:solidFill>
                <a:latin typeface="Symbol" panose="05050102010706020507" pitchFamily="18" charset="2"/>
              </a:rPr>
              <a:t>F</a:t>
            </a:r>
            <a:r>
              <a:rPr lang="fr-FR" dirty="0" smtClean="0">
                <a:solidFill>
                  <a:srgbClr val="0033CC"/>
                </a:solidFill>
              </a:rPr>
              <a:t> &gt; to </a:t>
            </a:r>
            <a:r>
              <a:rPr lang="fr-FR" dirty="0" err="1" smtClean="0">
                <a:solidFill>
                  <a:srgbClr val="0033CC"/>
                </a:solidFill>
              </a:rPr>
              <a:t>individual</a:t>
            </a:r>
            <a:endParaRPr lang="fr-FR" dirty="0" smtClean="0">
              <a:solidFill>
                <a:srgbClr val="0033CC"/>
              </a:solidFill>
            </a:endParaRPr>
          </a:p>
          <a:p>
            <a:pPr algn="ctr"/>
            <a:r>
              <a:rPr lang="fr-FR" dirty="0" smtClean="0">
                <a:solidFill>
                  <a:srgbClr val="0033CC"/>
                </a:solidFill>
              </a:rPr>
              <a:t>IR </a:t>
            </a:r>
            <a:r>
              <a:rPr lang="fr-FR" dirty="0" err="1" smtClean="0">
                <a:solidFill>
                  <a:srgbClr val="0033CC"/>
                </a:solidFill>
              </a:rPr>
              <a:t>np-nh</a:t>
            </a:r>
            <a:r>
              <a:rPr lang="fr-FR" dirty="0" smtClean="0">
                <a:solidFill>
                  <a:srgbClr val="0033CC"/>
                </a:solidFill>
              </a:rPr>
              <a:t> excitations</a:t>
            </a:r>
          </a:p>
        </p:txBody>
      </p:sp>
      <p:sp>
        <p:nvSpPr>
          <p:cNvPr id="53" name="Étoile à 4 branches 52"/>
          <p:cNvSpPr/>
          <p:nvPr/>
        </p:nvSpPr>
        <p:spPr>
          <a:xfrm rot="2741810">
            <a:off x="9095873" y="4614763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Étoile à 4 branches 54"/>
          <p:cNvSpPr/>
          <p:nvPr/>
        </p:nvSpPr>
        <p:spPr>
          <a:xfrm rot="2741810">
            <a:off x="10621689" y="2334557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Étoile à 4 branches 56"/>
          <p:cNvSpPr/>
          <p:nvPr/>
        </p:nvSpPr>
        <p:spPr>
          <a:xfrm rot="2741810">
            <a:off x="9833021" y="2337082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Étoile à 4 branches 57"/>
          <p:cNvSpPr/>
          <p:nvPr/>
        </p:nvSpPr>
        <p:spPr>
          <a:xfrm rot="2741810">
            <a:off x="9064168" y="3116351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9" name="Étoile à 4 branches 58"/>
          <p:cNvSpPr/>
          <p:nvPr/>
        </p:nvSpPr>
        <p:spPr>
          <a:xfrm rot="2741810">
            <a:off x="9081472" y="3881101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340" y="5587761"/>
            <a:ext cx="1605759" cy="3469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6766" y="2255052"/>
            <a:ext cx="834300" cy="3171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3670" y="3483146"/>
            <a:ext cx="996525" cy="2422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4062" y="2682105"/>
            <a:ext cx="787950" cy="294100"/>
          </a:xfrm>
          <a:prstGeom prst="rect">
            <a:avLst/>
          </a:prstGeom>
        </p:spPr>
      </p:pic>
      <p:sp>
        <p:nvSpPr>
          <p:cNvPr id="64" name="Rectangle à coins arrondis 63"/>
          <p:cNvSpPr/>
          <p:nvPr/>
        </p:nvSpPr>
        <p:spPr>
          <a:xfrm>
            <a:off x="2045356" y="7085242"/>
            <a:ext cx="327013" cy="22744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2830740" y="8160678"/>
            <a:ext cx="473122" cy="318059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⦿ Which properties we aim at and which level of accuracy are we seeking?"/>
          <p:cNvSpPr txBox="1"/>
          <p:nvPr/>
        </p:nvSpPr>
        <p:spPr>
          <a:xfrm>
            <a:off x="130604" y="6089314"/>
            <a:ext cx="678895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Chosen</a:t>
            </a:r>
            <a:r>
              <a:rPr lang="fr-FR" dirty="0" smtClean="0">
                <a:solidFill>
                  <a:schemeClr val="tx1"/>
                </a:solidFill>
              </a:rPr>
              <a:t> « </a:t>
            </a:r>
            <a:r>
              <a:rPr lang="fr-FR" dirty="0">
                <a:solidFill>
                  <a:schemeClr val="tx1"/>
                </a:solidFill>
              </a:rPr>
              <a:t>o</a:t>
            </a:r>
            <a:r>
              <a:rPr lang="fr-FR" dirty="0" smtClean="0">
                <a:solidFill>
                  <a:schemeClr val="tx1"/>
                </a:solidFill>
              </a:rPr>
              <a:t>ff-diagonal » </a:t>
            </a:r>
            <a:r>
              <a:rPr lang="fr-FR" dirty="0" err="1" smtClean="0">
                <a:solidFill>
                  <a:schemeClr val="tx1"/>
                </a:solidFill>
              </a:rPr>
              <a:t>Hamiltonian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defining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h</a:t>
            </a:r>
            <a:r>
              <a:rPr lang="fr-FR" dirty="0" smtClean="0">
                <a:solidFill>
                  <a:schemeClr val="tx1"/>
                </a:solidFill>
              </a:rPr>
              <a:t>(s) </a:t>
            </a:r>
            <a:endParaRPr lang="fr-FR" baseline="30000" dirty="0"/>
          </a:p>
        </p:txBody>
      </p:sp>
      <p:sp>
        <p:nvSpPr>
          <p:cNvPr id="67" name="⦿ Which properties we aim at and which level of accuracy are we seeking?"/>
          <p:cNvSpPr txBox="1"/>
          <p:nvPr/>
        </p:nvSpPr>
        <p:spPr>
          <a:xfrm>
            <a:off x="282727" y="9261337"/>
            <a:ext cx="335362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ph&amp;pphh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matrix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elements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68" name="Flèche droite 67"/>
          <p:cNvSpPr/>
          <p:nvPr/>
        </p:nvSpPr>
        <p:spPr>
          <a:xfrm rot="5400000">
            <a:off x="7252644" y="8260509"/>
            <a:ext cx="518906" cy="94804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6118025" y="9216983"/>
            <a:ext cx="3082539" cy="43052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⦿ Which properties we aim at and which level of accuracy are we seeking?"/>
          <p:cNvSpPr txBox="1"/>
          <p:nvPr/>
        </p:nvSpPr>
        <p:spPr>
          <a:xfrm>
            <a:off x="9546948" y="9199663"/>
            <a:ext cx="64747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with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74" name="Rectangle à coins arrondis 73"/>
          <p:cNvSpPr/>
          <p:nvPr/>
        </p:nvSpPr>
        <p:spPr>
          <a:xfrm>
            <a:off x="10379304" y="9126345"/>
            <a:ext cx="1890711" cy="561466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⦿ Which properties we aim at and which level of accuracy are we seeking?"/>
          <p:cNvSpPr txBox="1"/>
          <p:nvPr/>
        </p:nvSpPr>
        <p:spPr>
          <a:xfrm>
            <a:off x="6987461" y="1471982"/>
            <a:ext cx="6144339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Basis of </a:t>
            </a:r>
            <a:r>
              <a:rPr lang="fr-FR" sz="2000" dirty="0" smtClean="0">
                <a:solidFill>
                  <a:schemeClr val="tx1"/>
                </a:solidFill>
                <a:latin typeface="Blackadder ITC" panose="04020505051007020D02" pitchFamily="82" charset="0"/>
                <a:sym typeface="Wingdings" panose="05000000000000000000" pitchFamily="2" charset="2"/>
              </a:rPr>
              <a:t>H</a:t>
            </a:r>
            <a:r>
              <a:rPr lang="fr-FR" sz="20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= </a:t>
            </a:r>
            <a:r>
              <a:rPr lang="fr-F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elementary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fr-F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npnh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) excitations of | </a:t>
            </a:r>
            <a:r>
              <a:rPr lang="fr-FR" sz="2000" dirty="0" smtClean="0">
                <a:solidFill>
                  <a:schemeClr val="tx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F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&gt;</a:t>
            </a:r>
            <a:endParaRPr lang="fr-FR" sz="2000" baseline="300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065064" y="2378448"/>
            <a:ext cx="777922" cy="744156"/>
          </a:xfrm>
          <a:prstGeom prst="rect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0315" y="5623905"/>
            <a:ext cx="417150" cy="605500"/>
          </a:xfrm>
          <a:prstGeom prst="rect">
            <a:avLst/>
          </a:prstGeom>
        </p:spPr>
      </p:pic>
      <p:sp>
        <p:nvSpPr>
          <p:cNvPr id="54" name="Étoile à 4 branches 53"/>
          <p:cNvSpPr/>
          <p:nvPr/>
        </p:nvSpPr>
        <p:spPr>
          <a:xfrm rot="2741810">
            <a:off x="9088887" y="5460923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Flèche courbée vers la gauche 78"/>
          <p:cNvSpPr/>
          <p:nvPr/>
        </p:nvSpPr>
        <p:spPr>
          <a:xfrm rot="20168713" flipV="1">
            <a:off x="10981966" y="2000733"/>
            <a:ext cx="1067868" cy="7370920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3" name="⦿ Which properties we aim at and which level of accuracy are we seeking?"/>
          <p:cNvSpPr txBox="1"/>
          <p:nvPr/>
        </p:nvSpPr>
        <p:spPr>
          <a:xfrm>
            <a:off x="5878984" y="3544310"/>
            <a:ext cx="148252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>
                <a:solidFill>
                  <a:schemeClr val="tx1"/>
                </a:solidFill>
              </a:rPr>
              <a:t>e</a:t>
            </a:r>
            <a:r>
              <a:rPr lang="fr-FR" b="1" dirty="0" err="1" smtClean="0">
                <a:solidFill>
                  <a:schemeClr val="tx1"/>
                </a:solidFill>
              </a:rPr>
              <a:t>ach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step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5214090" y="6683318"/>
            <a:ext cx="2738895" cy="1115741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0" name="⦿ Which properties we aim at and which level of accuracy are we seeking?"/>
          <p:cNvSpPr txBox="1"/>
          <p:nvPr/>
        </p:nvSpPr>
        <p:spPr>
          <a:xfrm>
            <a:off x="8069251" y="8477717"/>
            <a:ext cx="381794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dirty="0" err="1" smtClean="0">
                <a:solidFill>
                  <a:srgbClr val="0033CC"/>
                </a:solidFill>
              </a:rPr>
              <a:t>Coupling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driven</a:t>
            </a:r>
            <a:r>
              <a:rPr lang="fr-FR" dirty="0" smtClean="0">
                <a:solidFill>
                  <a:srgbClr val="0033CC"/>
                </a:solidFill>
              </a:rPr>
              <a:t> to 0 for s-&gt;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</a:t>
            </a:r>
            <a:endParaRPr lang="fr-FR" dirty="0" smtClean="0">
              <a:solidFill>
                <a:srgbClr val="0033CC"/>
              </a:solidFill>
            </a:endParaRPr>
          </a:p>
        </p:txBody>
      </p:sp>
      <p:sp>
        <p:nvSpPr>
          <p:cNvPr id="77" name="⦿ Which properties we aim at and which level of accuracy are we seeking?"/>
          <p:cNvSpPr txBox="1"/>
          <p:nvPr/>
        </p:nvSpPr>
        <p:spPr>
          <a:xfrm>
            <a:off x="5414508" y="7878561"/>
            <a:ext cx="729937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=IR </a:t>
            </a:r>
            <a:r>
              <a:rPr lang="fr-FR" dirty="0" err="1" smtClean="0">
                <a:solidFill>
                  <a:srgbClr val="0033CC"/>
                </a:solidFill>
              </a:rPr>
              <a:t>dynamical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correlations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pre-processed</a:t>
            </a:r>
            <a:r>
              <a:rPr lang="fr-FR" dirty="0" smtClean="0">
                <a:solidFill>
                  <a:srgbClr val="0033CC"/>
                </a:solidFill>
              </a:rPr>
              <a:t> in H(s)</a:t>
            </a:r>
          </a:p>
        </p:txBody>
      </p:sp>
      <p:sp>
        <p:nvSpPr>
          <p:cNvPr id="62" name="Flèche courbée vers la gauche 61"/>
          <p:cNvSpPr/>
          <p:nvPr/>
        </p:nvSpPr>
        <p:spPr>
          <a:xfrm flipV="1">
            <a:off x="12318727" y="3024124"/>
            <a:ext cx="657590" cy="3916703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4638561" y="6940827"/>
            <a:ext cx="407452" cy="638239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87441" y="3018815"/>
            <a:ext cx="857475" cy="357533"/>
          </a:xfrm>
          <a:prstGeom prst="rect">
            <a:avLst/>
          </a:prstGeom>
        </p:spPr>
      </p:pic>
      <p:sp>
        <p:nvSpPr>
          <p:cNvPr id="78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2: In-medium SRG (IMSRG)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37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 animBg="1"/>
      <p:bldP spid="5" grpId="0" animBg="1"/>
      <p:bldP spid="21" grpId="0" animBg="1"/>
      <p:bldP spid="37" grpId="0" animBg="1"/>
      <p:bldP spid="38" grpId="0" animBg="1"/>
      <p:bldP spid="1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3" grpId="0" animBg="1"/>
      <p:bldP spid="55" grpId="0" animBg="1"/>
      <p:bldP spid="57" grpId="0" animBg="1"/>
      <p:bldP spid="58" grpId="0" animBg="1"/>
      <p:bldP spid="5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4" grpId="0" animBg="1"/>
      <p:bldP spid="75" grpId="0" animBg="1"/>
      <p:bldP spid="76" grpId="0" animBg="1"/>
      <p:bldP spid="54" grpId="0" animBg="1"/>
      <p:bldP spid="79" grpId="0" animBg="1"/>
      <p:bldP spid="83" grpId="0" animBg="1"/>
      <p:bldP spid="60" grpId="0" animBg="1"/>
      <p:bldP spid="70" grpId="0" animBg="1"/>
      <p:bldP spid="77" grpId="0" animBg="1"/>
      <p:bldP spid="62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7794370" y="7933457"/>
            <a:ext cx="5039427" cy="1714560"/>
            <a:chOff x="7914508" y="6262383"/>
            <a:chExt cx="5039427" cy="171456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4508" y="6262383"/>
              <a:ext cx="5039427" cy="130303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6140" y="7481010"/>
              <a:ext cx="254925" cy="495933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399" y="7433405"/>
            <a:ext cx="4542089" cy="225124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4241" y="2573910"/>
            <a:ext cx="672075" cy="288333"/>
          </a:xfrm>
          <a:prstGeom prst="rect">
            <a:avLst/>
          </a:prstGeom>
        </p:spPr>
      </p:pic>
      <p:sp>
        <p:nvSpPr>
          <p:cNvPr id="52" name="Étoile à 4 branches 51"/>
          <p:cNvSpPr/>
          <p:nvPr/>
        </p:nvSpPr>
        <p:spPr>
          <a:xfrm rot="2741810">
            <a:off x="12264338" y="2295789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⦿  Is the chiral expansion converging quickly enough?"/>
          <p:cNvSpPr txBox="1"/>
          <p:nvPr/>
        </p:nvSpPr>
        <p:spPr>
          <a:xfrm>
            <a:off x="158911" y="1580171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/>
              <a:t>2</a:t>
            </a:r>
            <a:r>
              <a:rPr lang="fr-FR" b="1" dirty="0" smtClean="0"/>
              <a:t>. Flow </a:t>
            </a:r>
            <a:r>
              <a:rPr lang="fr-FR" b="1" dirty="0" err="1" smtClean="0"/>
              <a:t>equation</a:t>
            </a:r>
            <a:r>
              <a:rPr lang="fr-FR" b="1" dirty="0" smtClean="0"/>
              <a:t> for normal-</a:t>
            </a:r>
            <a:r>
              <a:rPr lang="fr-FR" b="1" dirty="0" err="1" smtClean="0"/>
              <a:t>ordered</a:t>
            </a:r>
            <a:r>
              <a:rPr lang="fr-FR" b="1" dirty="0" smtClean="0"/>
              <a:t> </a:t>
            </a:r>
            <a:r>
              <a:rPr lang="fr-FR" b="1" dirty="0" err="1" smtClean="0"/>
              <a:t>form</a:t>
            </a:r>
            <a:r>
              <a:rPr lang="fr-FR" b="1" dirty="0" smtClean="0"/>
              <a:t> of H(s)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092" y="3232050"/>
            <a:ext cx="2626893" cy="742118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 rot="5400000">
            <a:off x="3185160" y="3873509"/>
            <a:ext cx="352498" cy="90226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50" y="4677480"/>
            <a:ext cx="6512176" cy="117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424" y="2306728"/>
            <a:ext cx="4055625" cy="5017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820767" y="4647202"/>
            <a:ext cx="2006559" cy="655443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⦿ Which properties we aim at and which level of accuracy are we seeking?"/>
          <p:cNvSpPr txBox="1"/>
          <p:nvPr/>
        </p:nvSpPr>
        <p:spPr>
          <a:xfrm>
            <a:off x="5638235" y="5443012"/>
            <a:ext cx="28817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Induced</a:t>
            </a:r>
            <a:r>
              <a:rPr lang="fr-FR" dirty="0" smtClean="0">
                <a:solidFill>
                  <a:schemeClr val="tx1"/>
                </a:solidFill>
              </a:rPr>
              <a:t> k-body </a:t>
            </a:r>
            <a:r>
              <a:rPr lang="fr-FR" dirty="0" err="1" smtClean="0">
                <a:solidFill>
                  <a:schemeClr val="tx1"/>
                </a:solidFill>
              </a:rPr>
              <a:t>terms</a:t>
            </a:r>
            <a:endParaRPr lang="fr-FR" baseline="30000" dirty="0">
              <a:solidFill>
                <a:schemeClr val="tx1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>
            <a:off x="275903" y="4818519"/>
            <a:ext cx="13648" cy="9292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⦿ Which properties we aim at and which level of accuracy are we seeking?"/>
          <p:cNvSpPr txBox="1"/>
          <p:nvPr/>
        </p:nvSpPr>
        <p:spPr>
          <a:xfrm>
            <a:off x="79271" y="2337005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Initial condition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5095" y="2001664"/>
            <a:ext cx="3706067" cy="3918419"/>
          </a:xfrm>
          <a:prstGeom prst="rect">
            <a:avLst/>
          </a:prstGeom>
        </p:spPr>
      </p:pic>
      <p:sp>
        <p:nvSpPr>
          <p:cNvPr id="38" name="⦿ Which properties we aim at and which level of accuracy are we seeking?"/>
          <p:cNvSpPr txBox="1"/>
          <p:nvPr/>
        </p:nvSpPr>
        <p:spPr>
          <a:xfrm>
            <a:off x="90579" y="3348143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Flow </a:t>
            </a:r>
            <a:r>
              <a:rPr lang="fr-FR" dirty="0" err="1" smtClean="0">
                <a:solidFill>
                  <a:schemeClr val="tx1"/>
                </a:solidFill>
              </a:rPr>
              <a:t>equation</a:t>
            </a:r>
            <a:endParaRPr lang="fr-FR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1354951" y="2378115"/>
            <a:ext cx="777922" cy="744156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68770" y="4669558"/>
            <a:ext cx="777922" cy="744156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Étoile à 4 branches 44"/>
          <p:cNvSpPr/>
          <p:nvPr/>
        </p:nvSpPr>
        <p:spPr>
          <a:xfrm rot="2741810">
            <a:off x="11353066" y="2345675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Étoile à 4 branches 52"/>
          <p:cNvSpPr/>
          <p:nvPr/>
        </p:nvSpPr>
        <p:spPr>
          <a:xfrm rot="2741810">
            <a:off x="9095873" y="4614763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Étoile à 4 branches 54"/>
          <p:cNvSpPr/>
          <p:nvPr/>
        </p:nvSpPr>
        <p:spPr>
          <a:xfrm rot="2741810">
            <a:off x="10621689" y="2334557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Étoile à 4 branches 56"/>
          <p:cNvSpPr/>
          <p:nvPr/>
        </p:nvSpPr>
        <p:spPr>
          <a:xfrm rot="2741810">
            <a:off x="9833021" y="2337082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Étoile à 4 branches 57"/>
          <p:cNvSpPr/>
          <p:nvPr/>
        </p:nvSpPr>
        <p:spPr>
          <a:xfrm rot="2741810">
            <a:off x="9064168" y="3116351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9" name="Étoile à 4 branches 58"/>
          <p:cNvSpPr/>
          <p:nvPr/>
        </p:nvSpPr>
        <p:spPr>
          <a:xfrm rot="2741810">
            <a:off x="9081472" y="3881101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0340" y="5587761"/>
            <a:ext cx="1605759" cy="3469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6766" y="2255052"/>
            <a:ext cx="834300" cy="3171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3670" y="3483146"/>
            <a:ext cx="996525" cy="2422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4062" y="2682105"/>
            <a:ext cx="787950" cy="294100"/>
          </a:xfrm>
          <a:prstGeom prst="rect">
            <a:avLst/>
          </a:prstGeom>
        </p:spPr>
      </p:pic>
      <p:sp>
        <p:nvSpPr>
          <p:cNvPr id="75" name="⦿ Which properties we aim at and which level of accuracy are we seeking?"/>
          <p:cNvSpPr txBox="1"/>
          <p:nvPr/>
        </p:nvSpPr>
        <p:spPr>
          <a:xfrm>
            <a:off x="6987461" y="1471982"/>
            <a:ext cx="6144339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Basis of </a:t>
            </a:r>
            <a:r>
              <a:rPr lang="fr-FR" sz="2000" dirty="0" smtClean="0">
                <a:solidFill>
                  <a:schemeClr val="tx1"/>
                </a:solidFill>
                <a:latin typeface="Blackadder ITC" panose="04020505051007020D02" pitchFamily="82" charset="0"/>
                <a:sym typeface="Wingdings" panose="05000000000000000000" pitchFamily="2" charset="2"/>
              </a:rPr>
              <a:t>H</a:t>
            </a:r>
            <a:r>
              <a:rPr lang="fr-FR" sz="20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= </a:t>
            </a:r>
            <a:r>
              <a:rPr lang="fr-F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elementary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fr-F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npnh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) excitations of | </a:t>
            </a:r>
            <a:r>
              <a:rPr lang="fr-FR" sz="2000" dirty="0" smtClean="0">
                <a:solidFill>
                  <a:schemeClr val="tx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F</a:t>
            </a:r>
            <a:r>
              <a:rPr lang="fr-FR" sz="20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0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&gt;</a:t>
            </a:r>
            <a:endParaRPr lang="fr-FR" sz="2000" baseline="300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065064" y="2378448"/>
            <a:ext cx="777922" cy="744156"/>
          </a:xfrm>
          <a:prstGeom prst="rect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0315" y="5623905"/>
            <a:ext cx="417150" cy="605500"/>
          </a:xfrm>
          <a:prstGeom prst="rect">
            <a:avLst/>
          </a:prstGeom>
        </p:spPr>
      </p:pic>
      <p:sp>
        <p:nvSpPr>
          <p:cNvPr id="54" name="Étoile à 4 branches 53"/>
          <p:cNvSpPr/>
          <p:nvPr/>
        </p:nvSpPr>
        <p:spPr>
          <a:xfrm rot="2741810">
            <a:off x="9088887" y="5460923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2" name="Flèche courbée vers la gauche 61"/>
          <p:cNvSpPr/>
          <p:nvPr/>
        </p:nvSpPr>
        <p:spPr>
          <a:xfrm rot="20543847" flipV="1">
            <a:off x="11694443" y="2784304"/>
            <a:ext cx="721119" cy="5687877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7441" y="3018815"/>
            <a:ext cx="857475" cy="357533"/>
          </a:xfrm>
          <a:prstGeom prst="rect">
            <a:avLst/>
          </a:prstGeom>
        </p:spPr>
      </p:pic>
      <p:sp>
        <p:nvSpPr>
          <p:cNvPr id="81" name="⦿ Which properties we aim at and which level of accuracy are we seeking?"/>
          <p:cNvSpPr txBox="1"/>
          <p:nvPr/>
        </p:nvSpPr>
        <p:spPr>
          <a:xfrm>
            <a:off x="158910" y="6481879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</a:rPr>
              <a:t>Neglect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flowing</a:t>
            </a:r>
            <a:r>
              <a:rPr lang="fr-FR" dirty="0" smtClean="0">
                <a:solidFill>
                  <a:srgbClr val="FF0000"/>
                </a:solidFill>
              </a:rPr>
              <a:t> k-body </a:t>
            </a:r>
            <a:r>
              <a:rPr lang="fr-FR" dirty="0" err="1" smtClean="0">
                <a:solidFill>
                  <a:srgbClr val="FF0000"/>
                </a:solidFill>
              </a:rPr>
              <a:t>operators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n ≤ k ≤ A = IMSRG(n) </a:t>
            </a:r>
            <a:r>
              <a:rPr lang="fr-FR" dirty="0" err="1" smtClean="0">
                <a:solidFill>
                  <a:srgbClr val="FF0000"/>
                </a:solidFill>
              </a:rPr>
              <a:t>approx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olidFill>
                  <a:srgbClr val="FF0000"/>
                </a:solidFill>
              </a:rPr>
              <a:t>violates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unitarity</a:t>
            </a:r>
            <a:r>
              <a:rPr lang="fr-FR" dirty="0" smtClean="0">
                <a:solidFill>
                  <a:srgbClr val="FF0000"/>
                </a:solidFill>
              </a:rPr>
              <a:t> (</a:t>
            </a:r>
            <a:r>
              <a:rPr lang="fr-FR" dirty="0" err="1" smtClean="0">
                <a:solidFill>
                  <a:srgbClr val="FF0000"/>
                </a:solidFill>
              </a:rPr>
              <a:t>small</a:t>
            </a:r>
            <a:r>
              <a:rPr lang="fr-FR" dirty="0" smtClean="0">
                <a:solidFill>
                  <a:srgbClr val="FF0000"/>
                </a:solidFill>
              </a:rPr>
              <a:t>?)  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82" name="⦿ Which properties we aim at and which level of accuracy are we seeking?"/>
          <p:cNvSpPr txBox="1"/>
          <p:nvPr/>
        </p:nvSpPr>
        <p:spPr>
          <a:xfrm>
            <a:off x="158910" y="6991031"/>
            <a:ext cx="977709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smtClean="0">
                <a:solidFill>
                  <a:srgbClr val="FF0000"/>
                </a:solidFill>
              </a:rPr>
              <a:t>IMSRG(2) </a:t>
            </a:r>
            <a:r>
              <a:rPr lang="fr-FR" dirty="0" err="1" smtClean="0">
                <a:solidFill>
                  <a:srgbClr val="FF0000"/>
                </a:solidFill>
              </a:rPr>
              <a:t>workhorse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current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calculations</a:t>
            </a:r>
            <a:r>
              <a:rPr lang="fr-FR" dirty="0" smtClean="0">
                <a:solidFill>
                  <a:srgbClr val="FF0000"/>
                </a:solidFill>
              </a:rPr>
              <a:t>; IMSRG(3) </a:t>
            </a:r>
            <a:r>
              <a:rPr lang="fr-FR" dirty="0" err="1" smtClean="0">
                <a:solidFill>
                  <a:srgbClr val="FF0000"/>
                </a:solidFill>
              </a:rPr>
              <a:t>is</a:t>
            </a:r>
            <a:r>
              <a:rPr lang="fr-FR" dirty="0" smtClean="0">
                <a:solidFill>
                  <a:srgbClr val="FF0000"/>
                </a:solidFill>
              </a:rPr>
              <a:t> state-of-the-art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84" name="⦿ Which properties we aim at and which level of accuracy are we seeking?"/>
          <p:cNvSpPr txBox="1"/>
          <p:nvPr/>
        </p:nvSpPr>
        <p:spPr>
          <a:xfrm>
            <a:off x="150806" y="5978032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</a:rPr>
              <a:t>Requires</a:t>
            </a:r>
            <a:r>
              <a:rPr lang="fr-FR" dirty="0" smtClean="0">
                <a:solidFill>
                  <a:srgbClr val="FF0000"/>
                </a:solidFill>
              </a:rPr>
              <a:t> to </a:t>
            </a:r>
            <a:r>
              <a:rPr lang="fr-FR" dirty="0" err="1" smtClean="0">
                <a:solidFill>
                  <a:srgbClr val="FF0000"/>
                </a:solidFill>
              </a:rPr>
              <a:t>handle</a:t>
            </a:r>
            <a:r>
              <a:rPr lang="fr-FR" dirty="0" smtClean="0">
                <a:solidFill>
                  <a:srgbClr val="FF0000"/>
                </a:solidFill>
              </a:rPr>
              <a:t> up to A-body </a:t>
            </a:r>
            <a:r>
              <a:rPr lang="fr-FR" dirty="0" err="1" smtClean="0">
                <a:solidFill>
                  <a:srgbClr val="FF0000"/>
                </a:solidFill>
              </a:rPr>
              <a:t>operators</a:t>
            </a:r>
            <a:r>
              <a:rPr lang="fr-FR" dirty="0" smtClean="0">
                <a:solidFill>
                  <a:srgbClr val="FF0000"/>
                </a:solidFill>
              </a:rPr>
              <a:t> to </a:t>
            </a:r>
            <a:r>
              <a:rPr lang="fr-FR" dirty="0" err="1" smtClean="0">
                <a:solidFill>
                  <a:srgbClr val="FF0000"/>
                </a:solidFill>
              </a:rPr>
              <a:t>be</a:t>
            </a:r>
            <a:r>
              <a:rPr lang="fr-FR" dirty="0" smtClean="0">
                <a:solidFill>
                  <a:srgbClr val="FF0000"/>
                </a:solidFill>
              </a:rPr>
              <a:t> exact = impossible 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85" name="Étoile à 4 branches 84"/>
          <p:cNvSpPr/>
          <p:nvPr/>
        </p:nvSpPr>
        <p:spPr>
          <a:xfrm rot="2741810">
            <a:off x="5123332" y="4647486"/>
            <a:ext cx="809113" cy="654872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8" name="Étoile à 4 branches 87"/>
          <p:cNvSpPr/>
          <p:nvPr/>
        </p:nvSpPr>
        <p:spPr>
          <a:xfrm rot="2741810">
            <a:off x="9084026" y="4617122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9" name="Étoile à 4 branches 88"/>
          <p:cNvSpPr/>
          <p:nvPr/>
        </p:nvSpPr>
        <p:spPr>
          <a:xfrm rot="2741810">
            <a:off x="9097674" y="5463556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0" name="Étoile à 4 branches 89"/>
          <p:cNvSpPr/>
          <p:nvPr/>
        </p:nvSpPr>
        <p:spPr>
          <a:xfrm rot="2741810">
            <a:off x="11348831" y="2365908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1" name="Étoile à 4 branches 90"/>
          <p:cNvSpPr/>
          <p:nvPr/>
        </p:nvSpPr>
        <p:spPr>
          <a:xfrm rot="2741810">
            <a:off x="12264339" y="2295788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2" name="Étoile à 4 branches 91"/>
          <p:cNvSpPr/>
          <p:nvPr/>
        </p:nvSpPr>
        <p:spPr>
          <a:xfrm rot="2741810">
            <a:off x="2992505" y="9345874"/>
            <a:ext cx="463333" cy="374147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3" name="Étoile à 4 branches 92"/>
          <p:cNvSpPr/>
          <p:nvPr/>
        </p:nvSpPr>
        <p:spPr>
          <a:xfrm rot="2741810">
            <a:off x="9786728" y="9201115"/>
            <a:ext cx="463333" cy="374147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6901592" y="8156780"/>
            <a:ext cx="523712" cy="900916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4" name="Rectangle à coins arrondis 93"/>
          <p:cNvSpPr/>
          <p:nvPr/>
        </p:nvSpPr>
        <p:spPr>
          <a:xfrm>
            <a:off x="3594936" y="5302645"/>
            <a:ext cx="2031451" cy="561645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5" name="Étoile à 4 branches 94"/>
          <p:cNvSpPr/>
          <p:nvPr/>
        </p:nvSpPr>
        <p:spPr>
          <a:xfrm rot="2741810">
            <a:off x="6097457" y="4613539"/>
            <a:ext cx="809113" cy="654872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6" name="Étoile à 4 branches 95"/>
          <p:cNvSpPr/>
          <p:nvPr/>
        </p:nvSpPr>
        <p:spPr>
          <a:xfrm rot="2741810">
            <a:off x="3873295" y="5265099"/>
            <a:ext cx="809113" cy="654872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7" name="Étoile à 4 branches 96"/>
          <p:cNvSpPr/>
          <p:nvPr/>
        </p:nvSpPr>
        <p:spPr>
          <a:xfrm rot="2741810">
            <a:off x="4855517" y="5245895"/>
            <a:ext cx="809113" cy="654872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8" name="⦿ Which properties we aim at and which level of accuracy are we seeking?"/>
          <p:cNvSpPr txBox="1"/>
          <p:nvPr/>
        </p:nvSpPr>
        <p:spPr>
          <a:xfrm>
            <a:off x="5706371" y="7555331"/>
            <a:ext cx="2864116" cy="44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Decoupling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simplified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56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2: In-medium SRG (IMSRG)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06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1" grpId="0" animBg="1"/>
      <p:bldP spid="82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6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185713" y="4666972"/>
            <a:ext cx="6959761" cy="638091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" name="Groupe 6"/>
          <p:cNvGrpSpPr/>
          <p:nvPr/>
        </p:nvGrpSpPr>
        <p:grpSpPr>
          <a:xfrm>
            <a:off x="887101" y="1395574"/>
            <a:ext cx="10604311" cy="3062594"/>
            <a:chOff x="1037229" y="1395574"/>
            <a:chExt cx="10604311" cy="306259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229" y="1501089"/>
              <a:ext cx="10604311" cy="295707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7281" y="3458202"/>
              <a:ext cx="1410194" cy="59349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324" y="1395574"/>
              <a:ext cx="2787832" cy="403429"/>
            </a:xfrm>
            <a:prstGeom prst="rect">
              <a:avLst/>
            </a:prstGeom>
          </p:spPr>
        </p:pic>
      </p:grpSp>
      <p:sp>
        <p:nvSpPr>
          <p:cNvPr id="12" name="⦿ Which properties we aim at and which level of accuracy are we seeking?"/>
          <p:cNvSpPr txBox="1"/>
          <p:nvPr/>
        </p:nvSpPr>
        <p:spPr>
          <a:xfrm>
            <a:off x="261126" y="4770687"/>
            <a:ext cx="68843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N</a:t>
            </a:r>
            <a:r>
              <a:rPr lang="fr-FR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3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LO chiral-EFT (no 3N </a:t>
            </a:r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here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) SRG </a:t>
            </a:r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evolved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l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= 2 fm</a:t>
            </a:r>
            <a:r>
              <a:rPr lang="fr-FR" baseline="30000" dirty="0" smtClean="0">
                <a:solidFill>
                  <a:schemeClr val="tx1"/>
                </a:solidFill>
                <a:sym typeface="Symbol" panose="05050102010706020507" pitchFamily="18" charset="2"/>
              </a:rPr>
              <a:t>-1</a:t>
            </a:r>
            <a:endParaRPr lang="fr-FR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3" name="⦿ Which properties we aim at and which level of accuracy are we seeking?"/>
          <p:cNvSpPr txBox="1"/>
          <p:nvPr/>
        </p:nvSpPr>
        <p:spPr>
          <a:xfrm>
            <a:off x="143034" y="5688735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 smtClean="0">
                <a:solidFill>
                  <a:schemeClr val="tx1"/>
                </a:solidFill>
              </a:rPr>
              <a:t>Decoupling</a:t>
            </a:r>
            <a:endParaRPr lang="fr-FR" b="1" baseline="30000" dirty="0"/>
          </a:p>
        </p:txBody>
      </p:sp>
      <p:sp>
        <p:nvSpPr>
          <p:cNvPr id="15" name="⦿ Which properties we aim at and which level of accuracy are we seeking?"/>
          <p:cNvSpPr txBox="1"/>
          <p:nvPr/>
        </p:nvSpPr>
        <p:spPr>
          <a:xfrm>
            <a:off x="133860" y="7316249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solidFill>
                  <a:schemeClr val="tx1"/>
                </a:solidFill>
              </a:rPr>
              <a:t>Convergence</a:t>
            </a:r>
            <a:endParaRPr lang="fr-FR" b="1" baseline="30000" dirty="0"/>
          </a:p>
        </p:txBody>
      </p:sp>
      <p:sp>
        <p:nvSpPr>
          <p:cNvPr id="16" name="⦿ Which properties we aim at and which level of accuracy are we seeking?"/>
          <p:cNvSpPr txBox="1"/>
          <p:nvPr/>
        </p:nvSpPr>
        <p:spPr>
          <a:xfrm>
            <a:off x="415308" y="6213059"/>
            <a:ext cx="513933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err="1" smtClean="0">
                <a:solidFill>
                  <a:schemeClr val="tx1"/>
                </a:solidFill>
              </a:rPr>
              <a:t>Well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under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way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after</a:t>
            </a:r>
            <a:r>
              <a:rPr lang="fr-FR" dirty="0" smtClean="0">
                <a:solidFill>
                  <a:schemeClr val="tx1"/>
                </a:solidFill>
              </a:rPr>
              <a:t> 20 </a:t>
            </a:r>
            <a:r>
              <a:rPr lang="fr-FR" dirty="0" err="1" smtClean="0">
                <a:solidFill>
                  <a:schemeClr val="tx1"/>
                </a:solidFill>
              </a:rPr>
              <a:t>steps</a:t>
            </a:r>
            <a:r>
              <a:rPr lang="fr-FR" dirty="0" smtClean="0">
                <a:solidFill>
                  <a:schemeClr val="tx1"/>
                </a:solidFill>
              </a:rPr>
              <a:t> (s=2.0) </a:t>
            </a:r>
            <a:endParaRPr lang="fr-FR" baseline="30000" dirty="0"/>
          </a:p>
        </p:txBody>
      </p:sp>
      <p:sp>
        <p:nvSpPr>
          <p:cNvPr id="17" name="⦿ Which properties we aim at and which level of accuracy are we seeking?"/>
          <p:cNvSpPr txBox="1"/>
          <p:nvPr/>
        </p:nvSpPr>
        <p:spPr>
          <a:xfrm>
            <a:off x="469900" y="7939982"/>
            <a:ext cx="649294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smtClean="0">
                <a:solidFill>
                  <a:schemeClr val="tx1"/>
                </a:solidFill>
              </a:rPr>
              <a:t>MBPT(2)/CCSD/</a:t>
            </a:r>
            <a:r>
              <a:rPr lang="fr-FR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fr-FR" dirty="0" smtClean="0">
                <a:solidFill>
                  <a:schemeClr val="tx1"/>
                </a:solidFill>
              </a:rPr>
              <a:t>-CCSD(T)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evolving</a:t>
            </a:r>
            <a:r>
              <a:rPr lang="fr-FR" dirty="0" smtClean="0">
                <a:solidFill>
                  <a:schemeClr val="tx1"/>
                </a:solidFill>
              </a:rPr>
              <a:t> H(s)</a:t>
            </a:r>
            <a:endParaRPr lang="fr-FR" baseline="30000" dirty="0"/>
          </a:p>
        </p:txBody>
      </p:sp>
      <p:sp>
        <p:nvSpPr>
          <p:cNvPr id="20" name="⦿ Which properties we aim at and which level of accuracy are we seeking?"/>
          <p:cNvSpPr txBox="1"/>
          <p:nvPr/>
        </p:nvSpPr>
        <p:spPr>
          <a:xfrm>
            <a:off x="415308" y="6734539"/>
            <a:ext cx="513933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err="1" smtClean="0">
                <a:solidFill>
                  <a:schemeClr val="tx1"/>
                </a:solidFill>
              </a:rPr>
              <a:t>Numerically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achieved</a:t>
            </a:r>
            <a:r>
              <a:rPr lang="fr-FR" dirty="0" smtClean="0">
                <a:solidFill>
                  <a:schemeClr val="tx1"/>
                </a:solidFill>
              </a:rPr>
              <a:t> at s=18.3 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474" y="5021701"/>
            <a:ext cx="5883453" cy="3726514"/>
          </a:xfrm>
          <a:prstGeom prst="rect">
            <a:avLst/>
          </a:prstGeom>
        </p:spPr>
      </p:pic>
      <p:sp>
        <p:nvSpPr>
          <p:cNvPr id="23" name="⦿ Which properties we aim at and which level of accuracy are we seeking?"/>
          <p:cNvSpPr txBox="1"/>
          <p:nvPr/>
        </p:nvSpPr>
        <p:spPr>
          <a:xfrm>
            <a:off x="442604" y="9133158"/>
            <a:ext cx="9590989" cy="44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>
                <a:solidFill>
                  <a:schemeClr val="tx1"/>
                </a:solidFill>
              </a:rPr>
              <a:t>F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ull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decoupling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(i.e.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zero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correlations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)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achieved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for s  2</a:t>
            </a:r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baseline="30000" dirty="0"/>
          </a:p>
        </p:txBody>
      </p:sp>
      <p:sp>
        <p:nvSpPr>
          <p:cNvPr id="24" name="Rectangle 23"/>
          <p:cNvSpPr/>
          <p:nvPr/>
        </p:nvSpPr>
        <p:spPr>
          <a:xfrm>
            <a:off x="8554997" y="1908910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40542" y="1912845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76089" y="191098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19450" y="191098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997" y="1392209"/>
            <a:ext cx="850358" cy="48049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5400000">
            <a:off x="392867" y="305048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Rectangle 33"/>
          <p:cNvSpPr/>
          <p:nvPr/>
        </p:nvSpPr>
        <p:spPr>
          <a:xfrm rot="5400000">
            <a:off x="2722571" y="304792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ectangle 34"/>
          <p:cNvSpPr/>
          <p:nvPr/>
        </p:nvSpPr>
        <p:spPr>
          <a:xfrm rot="5400000">
            <a:off x="5075494" y="3035924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7418449" y="3041053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1" y="2867109"/>
            <a:ext cx="785456" cy="459575"/>
          </a:xfrm>
          <a:prstGeom prst="rect">
            <a:avLst/>
          </a:prstGeom>
        </p:spPr>
      </p:pic>
      <p:sp>
        <p:nvSpPr>
          <p:cNvPr id="37" name="⦿ Which properties we aim at and which level of accuracy are we seeking?"/>
          <p:cNvSpPr txBox="1"/>
          <p:nvPr/>
        </p:nvSpPr>
        <p:spPr>
          <a:xfrm>
            <a:off x="11285902" y="2686527"/>
            <a:ext cx="187920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SR-IMSRG(2)</a:t>
            </a:r>
            <a:endParaRPr lang="fr-FR" sz="2000" b="1" baseline="30000" dirty="0">
              <a:solidFill>
                <a:schemeClr val="tx1"/>
              </a:solidFill>
            </a:endParaRPr>
          </a:p>
        </p:txBody>
      </p:sp>
      <p:sp>
        <p:nvSpPr>
          <p:cNvPr id="38" name="[Entem &amp; Machleidt 2003, Navrátil 2007, Roth et al. 2012]"/>
          <p:cNvSpPr txBox="1"/>
          <p:nvPr/>
        </p:nvSpPr>
        <p:spPr>
          <a:xfrm>
            <a:off x="9802082" y="4616555"/>
            <a:ext cx="3226845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en-US" dirty="0" smtClean="0"/>
              <a:t>Hergert </a:t>
            </a:r>
            <a:r>
              <a:rPr lang="en-US" i="1" dirty="0" smtClean="0"/>
              <a:t>et</a:t>
            </a:r>
            <a:r>
              <a:rPr lang="en-US" dirty="0" smtClean="0"/>
              <a:t>. al, Phys. Rep. </a:t>
            </a:r>
            <a:r>
              <a:rPr lang="fr-FR" dirty="0" smtClean="0"/>
              <a:t>2016</a:t>
            </a:r>
            <a:r>
              <a:rPr dirty="0" smtClean="0"/>
              <a:t>]</a:t>
            </a:r>
            <a:endParaRPr dirty="0"/>
          </a:p>
        </p:txBody>
      </p:sp>
      <p:sp>
        <p:nvSpPr>
          <p:cNvPr id="39" name="⦿ Which properties we aim at and which level of accuracy are we seeking?"/>
          <p:cNvSpPr txBox="1"/>
          <p:nvPr/>
        </p:nvSpPr>
        <p:spPr>
          <a:xfrm>
            <a:off x="444500" y="8521692"/>
            <a:ext cx="1059653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smtClean="0">
                <a:solidFill>
                  <a:schemeClr val="tx1"/>
                </a:solidFill>
              </a:rPr>
              <a:t>IR </a:t>
            </a:r>
            <a:r>
              <a:rPr lang="fr-FR" dirty="0" err="1" smtClean="0">
                <a:solidFill>
                  <a:schemeClr val="tx1"/>
                </a:solidFill>
              </a:rPr>
              <a:t>dynamical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correlations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from</a:t>
            </a:r>
            <a:r>
              <a:rPr lang="fr-FR" dirty="0" smtClean="0">
                <a:solidFill>
                  <a:schemeClr val="tx1"/>
                </a:solidFill>
              </a:rPr>
              <a:t> H(s) </a:t>
            </a:r>
            <a:r>
              <a:rPr lang="fr-FR" dirty="0" err="1" smtClean="0">
                <a:solidFill>
                  <a:schemeClr val="tx1"/>
                </a:solidFill>
              </a:rPr>
              <a:t>very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much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reduced</a:t>
            </a:r>
            <a:r>
              <a:rPr lang="fr-FR" dirty="0" smtClean="0">
                <a:solidFill>
                  <a:schemeClr val="tx1"/>
                </a:solidFill>
              </a:rPr>
              <a:t> s 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 10</a:t>
            </a:r>
            <a:r>
              <a:rPr lang="fr-FR" baseline="30000" dirty="0" smtClean="0">
                <a:solidFill>
                  <a:schemeClr val="tx1"/>
                </a:solidFill>
                <a:sym typeface="Symbol" panose="05050102010706020507" pitchFamily="18" charset="2"/>
              </a:rPr>
              <a:t>-1</a:t>
            </a:r>
            <a:endParaRPr lang="fr-FR" baseline="30000" dirty="0"/>
          </a:p>
        </p:txBody>
      </p:sp>
      <p:sp>
        <p:nvSpPr>
          <p:cNvPr id="40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 2: In-medium SRG (IMSRG)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0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Zoology</a:t>
            </a:r>
            <a:r>
              <a:rPr lang="fr-FR" sz="3600" dirty="0" smtClean="0">
                <a:solidFill>
                  <a:srgbClr val="0033CC"/>
                </a:solidFill>
              </a:rPr>
              <a:t> of expansion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3" name="Line"/>
          <p:cNvSpPr/>
          <p:nvPr/>
        </p:nvSpPr>
        <p:spPr>
          <a:xfrm flipV="1">
            <a:off x="1879403" y="2410615"/>
            <a:ext cx="1" cy="61147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5" name="dynamic…"/>
          <p:cNvSpPr txBox="1"/>
          <p:nvPr/>
        </p:nvSpPr>
        <p:spPr>
          <a:xfrm>
            <a:off x="-57415" y="1507211"/>
            <a:ext cx="53075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lang="fr-FR" b="1" dirty="0" smtClean="0"/>
              <a:t>D</a:t>
            </a:r>
            <a:r>
              <a:rPr b="1" dirty="0" err="1" smtClean="0"/>
              <a:t>ynamic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endParaRPr b="1" dirty="0"/>
          </a:p>
          <a:p>
            <a:pPr>
              <a:defRPr sz="1600" b="0">
                <a:solidFill>
                  <a:srgbClr val="5E5E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/>
              <a:t>(</a:t>
            </a:r>
            <a:r>
              <a:rPr lang="fr-FR" dirty="0"/>
              <a:t>E</a:t>
            </a:r>
            <a:r>
              <a:rPr dirty="0" err="1" smtClean="0"/>
              <a:t>xpansion</a:t>
            </a:r>
            <a:r>
              <a:rPr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operator</a:t>
            </a:r>
            <a:r>
              <a:rPr lang="fr-FR" dirty="0" smtClean="0"/>
              <a:t> </a:t>
            </a:r>
            <a:r>
              <a:rPr dirty="0" smtClean="0"/>
              <a:t>on </a:t>
            </a:r>
            <a:r>
              <a:rPr dirty="0"/>
              <a:t>top </a:t>
            </a:r>
            <a:r>
              <a:rPr dirty="0" smtClean="0"/>
              <a:t>of </a:t>
            </a:r>
            <a:r>
              <a:rPr lang="fr-FR" dirty="0" err="1" smtClean="0"/>
              <a:t>unperturbed</a:t>
            </a:r>
            <a:r>
              <a:rPr lang="fr-FR" dirty="0" smtClean="0"/>
              <a:t> state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57" name="Circle"/>
          <p:cNvSpPr/>
          <p:nvPr/>
        </p:nvSpPr>
        <p:spPr>
          <a:xfrm>
            <a:off x="2724763" y="8007864"/>
            <a:ext cx="226228" cy="228601"/>
          </a:xfrm>
          <a:prstGeom prst="ellipse">
            <a:avLst/>
          </a:prstGeom>
          <a:solidFill>
            <a:srgbClr val="66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0" name="Hartree-Fock"/>
          <p:cNvSpPr txBox="1"/>
          <p:nvPr/>
        </p:nvSpPr>
        <p:spPr>
          <a:xfrm>
            <a:off x="2181392" y="7356658"/>
            <a:ext cx="130003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fr-FR" dirty="0" err="1" smtClean="0"/>
              <a:t>Spherical</a:t>
            </a:r>
            <a:endParaRPr lang="fr-FR" dirty="0" smtClean="0"/>
          </a:p>
          <a:p>
            <a:r>
              <a:rPr dirty="0" err="1" smtClean="0"/>
              <a:t>Hartree-Fock</a:t>
            </a:r>
            <a:endParaRPr dirty="0"/>
          </a:p>
        </p:txBody>
      </p:sp>
      <p:grpSp>
        <p:nvGrpSpPr>
          <p:cNvPr id="89" name="Group"/>
          <p:cNvGrpSpPr/>
          <p:nvPr/>
        </p:nvGrpSpPr>
        <p:grpSpPr>
          <a:xfrm>
            <a:off x="-71716" y="3895288"/>
            <a:ext cx="3942166" cy="872979"/>
            <a:chOff x="-404906" y="152210"/>
            <a:chExt cx="3942165" cy="872977"/>
          </a:xfrm>
        </p:grpSpPr>
        <p:sp>
          <p:nvSpPr>
            <p:cNvPr id="90" name="CCSD"/>
            <p:cNvSpPr txBox="1"/>
            <p:nvPr/>
          </p:nvSpPr>
          <p:spPr>
            <a:xfrm>
              <a:off x="2311404" y="430522"/>
              <a:ext cx="500137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s</a:t>
              </a:r>
              <a:r>
                <a:rPr dirty="0" smtClean="0"/>
                <a:t>CC</a:t>
              </a:r>
              <a:endParaRPr dirty="0"/>
            </a:p>
          </p:txBody>
        </p:sp>
        <p:sp>
          <p:nvSpPr>
            <p:cNvPr id="91" name="Circle"/>
            <p:cNvSpPr/>
            <p:nvPr/>
          </p:nvSpPr>
          <p:spPr>
            <a:xfrm>
              <a:off x="1948221" y="494025"/>
              <a:ext cx="226229" cy="2286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92" name="IMSRG(2)"/>
            <p:cNvSpPr txBox="1"/>
            <p:nvPr/>
          </p:nvSpPr>
          <p:spPr>
            <a:xfrm>
              <a:off x="2306153" y="152210"/>
              <a:ext cx="1231106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err="1" smtClean="0"/>
                <a:t>sSR</a:t>
              </a:r>
              <a:r>
                <a:rPr lang="fr-FR" dirty="0" smtClean="0"/>
                <a:t>-</a:t>
              </a:r>
              <a:r>
                <a:rPr dirty="0" smtClean="0"/>
                <a:t>IMSRG</a:t>
              </a:r>
              <a:endParaRPr dirty="0"/>
            </a:p>
          </p:txBody>
        </p:sp>
        <p:sp>
          <p:nvSpPr>
            <p:cNvPr id="93" name="ADC(2,3)"/>
            <p:cNvSpPr txBox="1"/>
            <p:nvPr/>
          </p:nvSpPr>
          <p:spPr>
            <a:xfrm>
              <a:off x="2322291" y="676375"/>
              <a:ext cx="921727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err="1" smtClean="0"/>
                <a:t>sDSCGF</a:t>
              </a:r>
              <a:endParaRPr dirty="0"/>
            </a:p>
          </p:txBody>
        </p:sp>
        <p:sp>
          <p:nvSpPr>
            <p:cNvPr id="94" name="work-horse"/>
            <p:cNvSpPr txBox="1"/>
            <p:nvPr/>
          </p:nvSpPr>
          <p:spPr>
            <a:xfrm>
              <a:off x="-404906" y="426920"/>
              <a:ext cx="1962076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1800" b="0"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lang="fr-FR" b="1" dirty="0"/>
                <a:t>N</a:t>
              </a:r>
              <a:r>
                <a:rPr lang="fr-FR" b="1" dirty="0" smtClean="0"/>
                <a:t>on-</a:t>
              </a:r>
              <a:r>
                <a:rPr lang="fr-FR" b="1" dirty="0" err="1" smtClean="0"/>
                <a:t>perturbative</a:t>
              </a:r>
              <a:endParaRPr b="1" dirty="0"/>
            </a:p>
          </p:txBody>
        </p:sp>
      </p:grpSp>
      <p:sp>
        <p:nvSpPr>
          <p:cNvPr id="99" name="IMSRG(3)"/>
          <p:cNvSpPr/>
          <p:nvPr/>
        </p:nvSpPr>
        <p:spPr>
          <a:xfrm>
            <a:off x="3104153" y="2864390"/>
            <a:ext cx="1173697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600"/>
            </a:lvl1pPr>
          </a:lstStyle>
          <a:p>
            <a:endParaRPr dirty="0"/>
          </a:p>
        </p:txBody>
      </p:sp>
      <p:grpSp>
        <p:nvGrpSpPr>
          <p:cNvPr id="12" name="Groupe 11"/>
          <p:cNvGrpSpPr/>
          <p:nvPr/>
        </p:nvGrpSpPr>
        <p:grpSpPr>
          <a:xfrm>
            <a:off x="240186" y="5481838"/>
            <a:ext cx="3235576" cy="965154"/>
            <a:chOff x="46219" y="5481838"/>
            <a:chExt cx="3235576" cy="965154"/>
          </a:xfrm>
        </p:grpSpPr>
        <p:sp>
          <p:nvSpPr>
            <p:cNvPr id="83" name="MBPT2"/>
            <p:cNvSpPr txBox="1"/>
            <p:nvPr/>
          </p:nvSpPr>
          <p:spPr>
            <a:xfrm>
              <a:off x="2507544" y="6098179"/>
              <a:ext cx="77425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s</a:t>
              </a:r>
              <a:r>
                <a:rPr dirty="0" smtClean="0"/>
                <a:t>MBPT</a:t>
              </a:r>
              <a:endParaRPr dirty="0"/>
            </a:p>
          </p:txBody>
        </p:sp>
        <p:sp>
          <p:nvSpPr>
            <p:cNvPr id="87" name="cheap…"/>
            <p:cNvSpPr txBox="1"/>
            <p:nvPr/>
          </p:nvSpPr>
          <p:spPr>
            <a:xfrm>
              <a:off x="46219" y="5905577"/>
              <a:ext cx="1449115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1800" b="0"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b="1" dirty="0" err="1" smtClean="0"/>
                <a:t>Perturbative</a:t>
              </a:r>
              <a:endParaRPr b="1" dirty="0"/>
            </a:p>
          </p:txBody>
        </p:sp>
        <p:sp>
          <p:nvSpPr>
            <p:cNvPr id="88" name="Line"/>
            <p:cNvSpPr/>
            <p:nvPr/>
          </p:nvSpPr>
          <p:spPr>
            <a:xfrm>
              <a:off x="1371719" y="5481838"/>
              <a:ext cx="62230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143" name="Circle"/>
            <p:cNvSpPr/>
            <p:nvPr/>
          </p:nvSpPr>
          <p:spPr>
            <a:xfrm>
              <a:off x="2115153" y="6151357"/>
              <a:ext cx="226229" cy="228601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</p:grpSp>
      <p:sp>
        <p:nvSpPr>
          <p:cNvPr id="175" name="cheap…"/>
          <p:cNvSpPr txBox="1"/>
          <p:nvPr/>
        </p:nvSpPr>
        <p:spPr>
          <a:xfrm>
            <a:off x="2076181" y="8661249"/>
            <a:ext cx="1461939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/>
              <a:t>Closed</a:t>
            </a:r>
            <a:r>
              <a:rPr lang="fr-FR" b="1" dirty="0" smtClean="0"/>
              <a:t> </a:t>
            </a:r>
            <a:r>
              <a:rPr lang="fr-FR" b="1" dirty="0" err="1" smtClean="0"/>
              <a:t>shell</a:t>
            </a:r>
            <a:endParaRPr lang="fr-FR" b="1" dirty="0" smtClean="0"/>
          </a:p>
        </p:txBody>
      </p:sp>
      <p:cxnSp>
        <p:nvCxnSpPr>
          <p:cNvPr id="210" name="Connecteur droit avec flèche 209"/>
          <p:cNvCxnSpPr/>
          <p:nvPr/>
        </p:nvCxnSpPr>
        <p:spPr>
          <a:xfrm flipV="1">
            <a:off x="2823838" y="6697918"/>
            <a:ext cx="7571" cy="51954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Rectangle à coins arrondis 108"/>
          <p:cNvSpPr/>
          <p:nvPr/>
        </p:nvSpPr>
        <p:spPr>
          <a:xfrm>
            <a:off x="2606137" y="4474448"/>
            <a:ext cx="983337" cy="317689"/>
          </a:xfrm>
          <a:prstGeom prst="roundRect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0" name="Rectangle à coins arrondis 109"/>
          <p:cNvSpPr/>
          <p:nvPr/>
        </p:nvSpPr>
        <p:spPr>
          <a:xfrm>
            <a:off x="2702675" y="6047846"/>
            <a:ext cx="759393" cy="445330"/>
          </a:xfrm>
          <a:prstGeom prst="roundRect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1" name="cheap…"/>
          <p:cNvSpPr txBox="1"/>
          <p:nvPr/>
        </p:nvSpPr>
        <p:spPr>
          <a:xfrm>
            <a:off x="1906301" y="5545872"/>
            <a:ext cx="2359620" cy="494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chemeClr val="tx1"/>
                </a:solidFill>
              </a:rPr>
              <a:t>Moller</a:t>
            </a:r>
            <a:r>
              <a:rPr lang="fr-FR" b="1" dirty="0" smtClean="0">
                <a:solidFill>
                  <a:schemeClr val="tx1"/>
                </a:solidFill>
              </a:rPr>
              <a:t>, </a:t>
            </a:r>
            <a:r>
              <a:rPr lang="fr-FR" b="1" dirty="0" err="1" smtClean="0">
                <a:solidFill>
                  <a:schemeClr val="tx1"/>
                </a:solidFill>
              </a:rPr>
              <a:t>Plesset</a:t>
            </a:r>
            <a:r>
              <a:rPr lang="fr-FR" b="1" dirty="0" smtClean="0">
                <a:solidFill>
                  <a:schemeClr val="tx1"/>
                </a:solidFill>
              </a:rPr>
              <a:t>, 1934</a:t>
            </a:r>
          </a:p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chemeClr val="tx1"/>
                </a:solidFill>
              </a:rPr>
              <a:t>Roth </a:t>
            </a:r>
            <a:r>
              <a:rPr lang="fr-FR" b="1" i="1" dirty="0" smtClean="0">
                <a:solidFill>
                  <a:schemeClr val="tx1"/>
                </a:solidFill>
              </a:rPr>
              <a:t>et al</a:t>
            </a:r>
            <a:r>
              <a:rPr lang="fr-FR" b="1" dirty="0" smtClean="0">
                <a:solidFill>
                  <a:schemeClr val="tx1"/>
                </a:solidFill>
              </a:rPr>
              <a:t>., 2010</a:t>
            </a:r>
          </a:p>
        </p:txBody>
      </p:sp>
      <p:sp>
        <p:nvSpPr>
          <p:cNvPr id="115" name="cheap…"/>
          <p:cNvSpPr txBox="1"/>
          <p:nvPr/>
        </p:nvSpPr>
        <p:spPr>
          <a:xfrm>
            <a:off x="1891177" y="4818833"/>
            <a:ext cx="2731517" cy="494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chemeClr val="tx1"/>
                </a:solidFill>
              </a:rPr>
              <a:t>Martin, Schwinger, 1959</a:t>
            </a:r>
          </a:p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chemeClr val="tx1"/>
                </a:solidFill>
              </a:rPr>
              <a:t>Barbieri, </a:t>
            </a:r>
            <a:r>
              <a:rPr lang="fr-FR" b="1" dirty="0" err="1" smtClean="0">
                <a:solidFill>
                  <a:schemeClr val="tx1"/>
                </a:solidFill>
              </a:rPr>
              <a:t>Dickoff</a:t>
            </a:r>
            <a:r>
              <a:rPr lang="fr-FR" b="1" dirty="0" smtClean="0">
                <a:solidFill>
                  <a:schemeClr val="tx1"/>
                </a:solidFill>
              </a:rPr>
              <a:t>, 2001</a:t>
            </a:r>
          </a:p>
        </p:txBody>
      </p:sp>
      <p:sp>
        <p:nvSpPr>
          <p:cNvPr id="100" name="Rectangle à coins arrondis 99"/>
          <p:cNvSpPr/>
          <p:nvPr/>
        </p:nvSpPr>
        <p:spPr>
          <a:xfrm>
            <a:off x="2617536" y="4237104"/>
            <a:ext cx="582896" cy="242455"/>
          </a:xfrm>
          <a:prstGeom prst="roundRect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1" name="cheap…"/>
          <p:cNvSpPr txBox="1"/>
          <p:nvPr/>
        </p:nvSpPr>
        <p:spPr>
          <a:xfrm>
            <a:off x="1886130" y="3430115"/>
            <a:ext cx="2103140" cy="490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chemeClr val="tx1"/>
                </a:solidFill>
              </a:rPr>
              <a:t>Coester</a:t>
            </a:r>
            <a:r>
              <a:rPr lang="fr-FR" b="1" dirty="0" smtClean="0">
                <a:solidFill>
                  <a:schemeClr val="tx1"/>
                </a:solidFill>
              </a:rPr>
              <a:t>, 1958</a:t>
            </a:r>
          </a:p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chemeClr val="tx1"/>
                </a:solidFill>
              </a:rPr>
              <a:t>Hagen </a:t>
            </a:r>
            <a:r>
              <a:rPr lang="fr-FR" b="1" i="1" dirty="0" smtClean="0">
                <a:solidFill>
                  <a:schemeClr val="tx1"/>
                </a:solidFill>
              </a:rPr>
              <a:t>et al</a:t>
            </a:r>
            <a:r>
              <a:rPr lang="fr-FR" b="1" dirty="0" smtClean="0">
                <a:solidFill>
                  <a:schemeClr val="tx1"/>
                </a:solidFill>
              </a:rPr>
              <a:t>., 2007 </a:t>
            </a:r>
          </a:p>
        </p:txBody>
      </p:sp>
      <p:sp>
        <p:nvSpPr>
          <p:cNvPr id="103" name="Rectangle à coins arrondis 102"/>
          <p:cNvSpPr/>
          <p:nvPr/>
        </p:nvSpPr>
        <p:spPr>
          <a:xfrm>
            <a:off x="2633568" y="3924527"/>
            <a:ext cx="1236881" cy="292354"/>
          </a:xfrm>
          <a:prstGeom prst="roundRect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cheap…"/>
          <p:cNvSpPr txBox="1"/>
          <p:nvPr/>
        </p:nvSpPr>
        <p:spPr>
          <a:xfrm>
            <a:off x="1866533" y="3154186"/>
            <a:ext cx="2526333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chemeClr val="tx1"/>
                </a:solidFill>
              </a:rPr>
              <a:t>Tsukiyama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i="1" dirty="0" smtClean="0">
                <a:solidFill>
                  <a:schemeClr val="tx1"/>
                </a:solidFill>
              </a:rPr>
              <a:t>et al</a:t>
            </a:r>
            <a:r>
              <a:rPr lang="fr-FR" b="1" dirty="0" smtClean="0">
                <a:solidFill>
                  <a:schemeClr val="tx1"/>
                </a:solidFill>
              </a:rPr>
              <a:t>., 2010</a:t>
            </a:r>
          </a:p>
        </p:txBody>
      </p:sp>
    </p:spTree>
    <p:extLst>
      <p:ext uri="{BB962C8B-B14F-4D97-AF65-F5344CB8AC3E}">
        <p14:creationId xmlns:p14="http://schemas.microsoft.com/office/powerpoint/2010/main" val="3795673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09" grpId="0" animBg="1"/>
      <p:bldP spid="110" grpId="0" animBg="1"/>
      <p:bldP spid="111" grpId="0"/>
      <p:bldP spid="115" grpId="0"/>
      <p:bldP spid="100" grpId="0" animBg="1"/>
      <p:bldP spid="101" grpId="0"/>
      <p:bldP spid="103" grpId="0" animBg="1"/>
      <p:bldP spid="10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Flèche droite 2"/>
          <p:cNvSpPr/>
          <p:nvPr/>
        </p:nvSpPr>
        <p:spPr>
          <a:xfrm>
            <a:off x="83119" y="2923385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uban vers le haut 3"/>
          <p:cNvSpPr/>
          <p:nvPr/>
        </p:nvSpPr>
        <p:spPr>
          <a:xfrm>
            <a:off x="193950" y="339447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1884205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uban vers le haut 10"/>
          <p:cNvSpPr/>
          <p:nvPr/>
        </p:nvSpPr>
        <p:spPr>
          <a:xfrm>
            <a:off x="3574460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uban vers le haut 11"/>
          <p:cNvSpPr/>
          <p:nvPr/>
        </p:nvSpPr>
        <p:spPr>
          <a:xfrm>
            <a:off x="5264715" y="339447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uban vers le haut 15"/>
          <p:cNvSpPr/>
          <p:nvPr/>
        </p:nvSpPr>
        <p:spPr>
          <a:xfrm>
            <a:off x="6954970" y="3394474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uban vers le haut 16"/>
          <p:cNvSpPr/>
          <p:nvPr/>
        </p:nvSpPr>
        <p:spPr>
          <a:xfrm>
            <a:off x="8645225" y="3394473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uban vers le haut 17"/>
          <p:cNvSpPr/>
          <p:nvPr/>
        </p:nvSpPr>
        <p:spPr>
          <a:xfrm>
            <a:off x="10280062" y="3402241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uban vers le haut 18"/>
          <p:cNvSpPr/>
          <p:nvPr/>
        </p:nvSpPr>
        <p:spPr>
          <a:xfrm>
            <a:off x="11914898" y="338823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-535112" y="4094310"/>
            <a:ext cx="1033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Yukawa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Parchemin vertical 19"/>
          <p:cNvSpPr/>
          <p:nvPr/>
        </p:nvSpPr>
        <p:spPr>
          <a:xfrm>
            <a:off x="2624318" y="4094310"/>
            <a:ext cx="1033272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model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Parchemin vertical 20"/>
          <p:cNvSpPr/>
          <p:nvPr/>
        </p:nvSpPr>
        <p:spPr>
          <a:xfrm>
            <a:off x="6573969" y="2340692"/>
            <a:ext cx="1794169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OBE-</a:t>
            </a:r>
            <a:r>
              <a:rPr lang="fr-FR" sz="1600" b="1" dirty="0" err="1" smtClean="0">
                <a:solidFill>
                  <a:srgbClr val="000000"/>
                </a:solidFill>
              </a:rPr>
              <a:t>inspired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Parchemin vertical 21"/>
          <p:cNvSpPr/>
          <p:nvPr/>
        </p:nvSpPr>
        <p:spPr>
          <a:xfrm>
            <a:off x="6643244" y="4092096"/>
            <a:ext cx="1752605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Chiral EFT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(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 Light"/>
              </a:rPr>
              <a:t>c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EFT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)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3" name="Parchemin vertical 22"/>
          <p:cNvSpPr/>
          <p:nvPr/>
        </p:nvSpPr>
        <p:spPr>
          <a:xfrm>
            <a:off x="8309771" y="1750281"/>
            <a:ext cx="1866919" cy="132937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SRG transfo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4" name="Parchemin vertical 23"/>
          <p:cNvSpPr/>
          <p:nvPr/>
        </p:nvSpPr>
        <p:spPr>
          <a:xfrm>
            <a:off x="10054912" y="2601367"/>
            <a:ext cx="2280864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era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6" name="Parchemin vertical 25"/>
          <p:cNvSpPr/>
          <p:nvPr/>
        </p:nvSpPr>
        <p:spPr>
          <a:xfrm>
            <a:off x="8543631" y="4091069"/>
            <a:ext cx="1310944" cy="429644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less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EFT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3119" y="7424042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Ruban vers le haut 27"/>
          <p:cNvSpPr/>
          <p:nvPr/>
        </p:nvSpPr>
        <p:spPr>
          <a:xfrm>
            <a:off x="193950" y="7895210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uban vers le haut 28"/>
          <p:cNvSpPr/>
          <p:nvPr/>
        </p:nvSpPr>
        <p:spPr>
          <a:xfrm>
            <a:off x="1884205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uban vers le haut 29"/>
          <p:cNvSpPr/>
          <p:nvPr/>
        </p:nvSpPr>
        <p:spPr>
          <a:xfrm>
            <a:off x="3574460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uban vers le haut 30"/>
          <p:cNvSpPr/>
          <p:nvPr/>
        </p:nvSpPr>
        <p:spPr>
          <a:xfrm>
            <a:off x="5264715" y="789520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Ruban vers le haut 31"/>
          <p:cNvSpPr/>
          <p:nvPr/>
        </p:nvSpPr>
        <p:spPr>
          <a:xfrm>
            <a:off x="6954970" y="789520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Ruban vers le haut 32"/>
          <p:cNvSpPr/>
          <p:nvPr/>
        </p:nvSpPr>
        <p:spPr>
          <a:xfrm>
            <a:off x="8645225" y="789520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Ruban vers le haut 33"/>
          <p:cNvSpPr/>
          <p:nvPr/>
        </p:nvSpPr>
        <p:spPr>
          <a:xfrm>
            <a:off x="10280062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uban vers le haut 34"/>
          <p:cNvSpPr/>
          <p:nvPr/>
        </p:nvSpPr>
        <p:spPr>
          <a:xfrm>
            <a:off x="11914898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Parchemin vertical 35"/>
          <p:cNvSpPr/>
          <p:nvPr/>
        </p:nvSpPr>
        <p:spPr>
          <a:xfrm>
            <a:off x="1353705" y="8581345"/>
            <a:ext cx="1033272" cy="72739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SCGF,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Parchemin vertical 36"/>
          <p:cNvSpPr/>
          <p:nvPr/>
        </p:nvSpPr>
        <p:spPr>
          <a:xfrm>
            <a:off x="5093276" y="6558691"/>
            <a:ext cx="1690252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(A&lt;16)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VMC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Parchemin vertical 39"/>
          <p:cNvSpPr/>
          <p:nvPr/>
        </p:nvSpPr>
        <p:spPr>
          <a:xfrm>
            <a:off x="8551682" y="5952966"/>
            <a:ext cx="1811510" cy="163036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Closed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(A&lt;70)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sMBPT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  <a:r>
              <a:rPr lang="fr-FR" sz="1600" b="1" dirty="0" err="1" smtClean="0">
                <a:solidFill>
                  <a:srgbClr val="000000"/>
                </a:solidFill>
              </a:rPr>
              <a:t>sCC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sDSCGF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>
                <a:solidFill>
                  <a:srgbClr val="000000"/>
                </a:solidFill>
              </a:rPr>
              <a:t>s</a:t>
            </a:r>
            <a:r>
              <a:rPr lang="fr-FR" sz="1600" b="1" dirty="0" err="1" smtClean="0">
                <a:solidFill>
                  <a:srgbClr val="000000"/>
                </a:solidFill>
              </a:rPr>
              <a:t>SR</a:t>
            </a:r>
            <a:r>
              <a:rPr lang="fr-FR" sz="1600" b="1" dirty="0" smtClean="0">
                <a:solidFill>
                  <a:srgbClr val="000000"/>
                </a:solidFill>
              </a:rPr>
              <a:t>-IMSRG  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43" name="Parchemin vertical 42"/>
          <p:cNvSpPr/>
          <p:nvPr/>
        </p:nvSpPr>
        <p:spPr>
          <a:xfrm>
            <a:off x="8946451" y="8560204"/>
            <a:ext cx="1482437" cy="42640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SR-IMSRG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44" name="Parchemin vertical 43"/>
          <p:cNvSpPr/>
          <p:nvPr/>
        </p:nvSpPr>
        <p:spPr>
          <a:xfrm>
            <a:off x="1870341" y="2636542"/>
            <a:ext cx="2198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Phenomenological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Parchemin vertical 44"/>
          <p:cNvSpPr/>
          <p:nvPr/>
        </p:nvSpPr>
        <p:spPr>
          <a:xfrm>
            <a:off x="4170213" y="2625955"/>
            <a:ext cx="886682" cy="42833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</p:txBody>
      </p:sp>
      <p:sp>
        <p:nvSpPr>
          <p:cNvPr id="46" name="Parchemin vertical 45"/>
          <p:cNvSpPr/>
          <p:nvPr/>
        </p:nvSpPr>
        <p:spPr>
          <a:xfrm>
            <a:off x="12323601" y="2599885"/>
            <a:ext cx="584214" cy="42669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?</a:t>
            </a:r>
          </a:p>
        </p:txBody>
      </p:sp>
      <p:sp>
        <p:nvSpPr>
          <p:cNvPr id="6" name="Ruban courbé vers le bas 5"/>
          <p:cNvSpPr/>
          <p:nvPr/>
        </p:nvSpPr>
        <p:spPr>
          <a:xfrm>
            <a:off x="1131140" y="1266024"/>
            <a:ext cx="4062838" cy="715209"/>
          </a:xfrm>
          <a:prstGeom prst="ellipseRibbon">
            <a:avLst>
              <a:gd name="adj1" fmla="val 25000"/>
              <a:gd name="adj2" fmla="val 66368"/>
              <a:gd name="adj3" fmla="val 12500"/>
            </a:avLst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1720689" y="1370590"/>
            <a:ext cx="28208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Hamiltonian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Ruban courbé vers le bas 46"/>
          <p:cNvSpPr/>
          <p:nvPr/>
        </p:nvSpPr>
        <p:spPr>
          <a:xfrm>
            <a:off x="199740" y="5457547"/>
            <a:ext cx="6201059" cy="71520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 flipH="1">
            <a:off x="1121799" y="5562113"/>
            <a:ext cx="44062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Many</a:t>
            </a:r>
            <a:r>
              <a:rPr kumimoji="0" lang="fr-FR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-body </a:t>
            </a: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calculations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Parchemin vertical 48"/>
          <p:cNvSpPr/>
          <p:nvPr/>
        </p:nvSpPr>
        <p:spPr>
          <a:xfrm>
            <a:off x="-407394" y="8592927"/>
            <a:ext cx="1033272" cy="42640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MBPT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Parchemin vertical 49"/>
          <p:cNvSpPr/>
          <p:nvPr/>
        </p:nvSpPr>
        <p:spPr>
          <a:xfrm>
            <a:off x="6846156" y="6558691"/>
            <a:ext cx="1759534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GFMC, NCSM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Parchemin vertical 50"/>
          <p:cNvSpPr/>
          <p:nvPr/>
        </p:nvSpPr>
        <p:spPr>
          <a:xfrm>
            <a:off x="3296149" y="6560009"/>
            <a:ext cx="1748128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</a:t>
            </a:r>
            <a:endParaRPr lang="fr-FR" sz="1600" b="1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Variational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Parchemin vertical 52"/>
          <p:cNvSpPr/>
          <p:nvPr/>
        </p:nvSpPr>
        <p:spPr>
          <a:xfrm>
            <a:off x="10406737" y="4084911"/>
            <a:ext cx="1854854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Novel</a:t>
            </a: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Power </a:t>
            </a:r>
            <a:r>
              <a:rPr lang="fr-FR" sz="1600" b="1" dirty="0" err="1" smtClean="0">
                <a:solidFill>
                  <a:srgbClr val="000000"/>
                </a:solidFill>
              </a:rPr>
              <a:t>counting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2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Oversimplified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978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3" grpId="0" animBg="1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01" name="chart_A12.pdf" descr="chart_A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935" y="3362035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 smtClean="0">
                <a:solidFill>
                  <a:srgbClr val="FF9900"/>
                </a:solidFill>
              </a:rPr>
              <a:t>05</a:t>
            </a:r>
            <a:endParaRPr b="1" dirty="0">
              <a:solidFill>
                <a:srgbClr val="FF9900"/>
              </a:solidFill>
            </a:endParaRPr>
          </a:p>
        </p:txBody>
      </p:sp>
      <p:sp>
        <p:nvSpPr>
          <p:cNvPr id="19" name="Shape 722"/>
          <p:cNvSpPr/>
          <p:nvPr/>
        </p:nvSpPr>
        <p:spPr>
          <a:xfrm>
            <a:off x="6169342" y="6635973"/>
            <a:ext cx="864019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366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11" name="chart_closed.pdf" descr="chart_clos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09" y="3359284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>
                <a:solidFill>
                  <a:srgbClr val="0033CC"/>
                </a:solidFill>
              </a:rPr>
              <a:t>1</a:t>
            </a:r>
            <a:r>
              <a:rPr lang="fr-FR" b="1" dirty="0" smtClean="0">
                <a:solidFill>
                  <a:srgbClr val="0033CC"/>
                </a:solidFill>
              </a:rPr>
              <a:t>0</a:t>
            </a:r>
            <a:endParaRPr b="1" dirty="0">
              <a:solidFill>
                <a:srgbClr val="0033CC"/>
              </a:solidFill>
            </a:endParaRPr>
          </a:p>
        </p:txBody>
      </p:sp>
      <p:sp>
        <p:nvSpPr>
          <p:cNvPr id="19" name="Shape 722"/>
          <p:cNvSpPr/>
          <p:nvPr/>
        </p:nvSpPr>
        <p:spPr>
          <a:xfrm>
            <a:off x="6169342" y="6626259"/>
            <a:ext cx="100027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</p:txBody>
      </p:sp>
      <p:sp>
        <p:nvSpPr>
          <p:cNvPr id="30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5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9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8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51" name="Rectangle à coins arrondis 50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9" name="Flèche droite 58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885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à coins arrondis 46"/>
          <p:cNvSpPr/>
          <p:nvPr/>
        </p:nvSpPr>
        <p:spPr>
          <a:xfrm>
            <a:off x="300055" y="7754877"/>
            <a:ext cx="6974201" cy="1402349"/>
          </a:xfrm>
          <a:prstGeom prst="wedgeRoundRectCallout">
            <a:avLst>
              <a:gd name="adj1" fmla="val -49801"/>
              <a:gd name="adj2" fmla="val -19401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Ab </a:t>
            </a:r>
            <a:r>
              <a:rPr lang="fr-FR" sz="3600" dirty="0" err="1" smtClean="0">
                <a:solidFill>
                  <a:srgbClr val="0033CC"/>
                </a:solidFill>
              </a:rPr>
              <a:t>initio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calculations</a:t>
            </a:r>
            <a:r>
              <a:rPr lang="fr-FR" sz="3600" dirty="0" smtClean="0">
                <a:solidFill>
                  <a:srgbClr val="0033CC"/>
                </a:solidFill>
              </a:rPr>
              <a:t> of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doubly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closed-shell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endParaRPr sz="3600" dirty="0">
              <a:solidFill>
                <a:srgbClr val="0033CC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92490" y="2126389"/>
            <a:ext cx="6425863" cy="4391736"/>
            <a:chOff x="234244" y="1511153"/>
            <a:chExt cx="6425863" cy="439173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244" y="1511153"/>
              <a:ext cx="6276787" cy="439173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76967" y="1828800"/>
              <a:ext cx="1583140" cy="11464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42604" y="2112741"/>
            <a:ext cx="6487596" cy="4465213"/>
            <a:chOff x="541001" y="4190531"/>
            <a:chExt cx="6487596" cy="446521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01" y="4190531"/>
              <a:ext cx="6217626" cy="446521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22627" y="4465760"/>
              <a:ext cx="1705970" cy="224484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924" name="Shape 1924"/>
          <p:cNvSpPr/>
          <p:nvPr/>
        </p:nvSpPr>
        <p:spPr>
          <a:xfrm rot="5400000" flipV="1">
            <a:off x="-1420773" y="4228190"/>
            <a:ext cx="3180048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Huther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et </a:t>
            </a: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al</a:t>
            </a:r>
            <a:r>
              <a:rPr sz="1700" dirty="0">
                <a:latin typeface="Palatino"/>
                <a:ea typeface="Palatino"/>
                <a:cs typeface="Palatino"/>
                <a:sym typeface="Palatino"/>
              </a:rPr>
              <a:t>.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2019</a:t>
            </a: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1" name="○ Radii OK when fitted!"/>
          <p:cNvSpPr txBox="1"/>
          <p:nvPr/>
        </p:nvSpPr>
        <p:spPr>
          <a:xfrm>
            <a:off x="6834332" y="4215893"/>
            <a:ext cx="600391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/>
              <a:t>○ </a:t>
            </a:r>
            <a:r>
              <a:rPr lang="fr-FR" sz="2000" b="1" dirty="0" smtClean="0"/>
              <a:t>Excellent reproduction of binding </a:t>
            </a:r>
            <a:r>
              <a:rPr lang="fr-FR" sz="2000" b="1" dirty="0" err="1" smtClean="0"/>
              <a:t>energies</a:t>
            </a:r>
            <a:endParaRPr sz="2000" b="1" dirty="0"/>
          </a:p>
        </p:txBody>
      </p:sp>
      <p:sp>
        <p:nvSpPr>
          <p:cNvPr id="32" name="○ Considerable improvement N3LO ➝ N3LOlnl"/>
          <p:cNvSpPr txBox="1"/>
          <p:nvPr/>
        </p:nvSpPr>
        <p:spPr>
          <a:xfrm>
            <a:off x="6834332" y="4674822"/>
            <a:ext cx="61087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○ </a:t>
            </a:r>
            <a:r>
              <a:rPr lang="fr-FR" sz="2000" b="1" dirty="0" smtClean="0"/>
              <a:t>Excellent agreement for </a:t>
            </a:r>
            <a:r>
              <a:rPr lang="fr-FR" sz="2000" b="1" dirty="0" err="1" smtClean="0"/>
              <a:t>radii</a:t>
            </a:r>
            <a:endParaRPr sz="2000" b="1" baseline="-5999" dirty="0"/>
          </a:p>
        </p:txBody>
      </p:sp>
      <p:sp>
        <p:nvSpPr>
          <p:cNvPr id="20" name="○ Considerable improvement N3LO ➝ N3LOlnl"/>
          <p:cNvSpPr txBox="1"/>
          <p:nvPr/>
        </p:nvSpPr>
        <p:spPr>
          <a:xfrm>
            <a:off x="6834332" y="5169669"/>
            <a:ext cx="573597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○ </a:t>
            </a:r>
            <a:r>
              <a:rPr lang="fr-FR" sz="2000" dirty="0" smtClean="0"/>
              <a:t>Net </a:t>
            </a:r>
            <a:r>
              <a:rPr lang="fr-FR" sz="2000" dirty="0" err="1" smtClean="0"/>
              <a:t>improvement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NLO to N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LO </a:t>
            </a:r>
            <a:endParaRPr sz="2000" baseline="-5999" dirty="0"/>
          </a:p>
        </p:txBody>
      </p:sp>
      <p:sp>
        <p:nvSpPr>
          <p:cNvPr id="27" name="○ Considerable improvement N3LO ➝ N3LOlnl"/>
          <p:cNvSpPr txBox="1"/>
          <p:nvPr/>
        </p:nvSpPr>
        <p:spPr>
          <a:xfrm>
            <a:off x="6835740" y="5664516"/>
            <a:ext cx="573597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○ </a:t>
            </a:r>
            <a:r>
              <a:rPr lang="fr-FR" sz="2000" dirty="0" smtClean="0"/>
              <a:t>Stable </a:t>
            </a:r>
            <a:r>
              <a:rPr lang="fr-FR" sz="2000" dirty="0" err="1" smtClean="0"/>
              <a:t>from</a:t>
            </a:r>
            <a:r>
              <a:rPr lang="fr-FR" sz="2000" dirty="0" smtClean="0"/>
              <a:t> N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LO to N</a:t>
            </a:r>
            <a:r>
              <a:rPr lang="fr-FR" sz="2000" baseline="30000" dirty="0"/>
              <a:t>3</a:t>
            </a:r>
            <a:r>
              <a:rPr lang="fr-FR" sz="2000" dirty="0" smtClean="0"/>
              <a:t>LO </a:t>
            </a:r>
            <a:endParaRPr sz="2000" baseline="-5999" dirty="0"/>
          </a:p>
        </p:txBody>
      </p:sp>
      <p:sp>
        <p:nvSpPr>
          <p:cNvPr id="35" name="○ Radii OK when fitted!"/>
          <p:cNvSpPr txBox="1"/>
          <p:nvPr/>
        </p:nvSpPr>
        <p:spPr>
          <a:xfrm>
            <a:off x="6429208" y="2284017"/>
            <a:ext cx="60814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/>
              <a:t>New consistent chiral </a:t>
            </a:r>
            <a:r>
              <a:rPr lang="fr-FR" sz="2000" b="1" dirty="0" err="1" smtClean="0"/>
              <a:t>family</a:t>
            </a:r>
            <a:r>
              <a:rPr lang="fr-FR" sz="2000" b="1" dirty="0" smtClean="0"/>
              <a:t> at NLO, N</a:t>
            </a:r>
            <a:r>
              <a:rPr lang="fr-FR" sz="2000" b="1" baseline="30000" dirty="0" smtClean="0"/>
              <a:t>2</a:t>
            </a:r>
            <a:r>
              <a:rPr lang="fr-FR" sz="2000" b="1" dirty="0" smtClean="0"/>
              <a:t>LO, N</a:t>
            </a:r>
            <a:r>
              <a:rPr lang="fr-FR" sz="2000" b="1" baseline="30000" dirty="0" smtClean="0"/>
              <a:t>3</a:t>
            </a:r>
            <a:r>
              <a:rPr lang="fr-FR" sz="2000" b="1" dirty="0" smtClean="0"/>
              <a:t>LO</a:t>
            </a:r>
            <a:endParaRPr sz="2000" b="1" dirty="0"/>
          </a:p>
        </p:txBody>
      </p:sp>
      <p:sp>
        <p:nvSpPr>
          <p:cNvPr id="36" name="○ Considerable improvement N3LO ➝ N3LOlnl"/>
          <p:cNvSpPr txBox="1"/>
          <p:nvPr/>
        </p:nvSpPr>
        <p:spPr>
          <a:xfrm>
            <a:off x="6524744" y="2712169"/>
            <a:ext cx="61087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○ </a:t>
            </a:r>
            <a:r>
              <a:rPr lang="fr-FR" sz="2000" dirty="0" smtClean="0"/>
              <a:t>Non-local 3N </a:t>
            </a:r>
            <a:r>
              <a:rPr lang="fr-FR" sz="2000" dirty="0" err="1" smtClean="0"/>
              <a:t>regulator</a:t>
            </a:r>
            <a:endParaRPr sz="2000" baseline="-5999" dirty="0"/>
          </a:p>
        </p:txBody>
      </p:sp>
      <p:sp>
        <p:nvSpPr>
          <p:cNvPr id="37" name="○ Considerable improvement N3LO ➝ N3LOlnl"/>
          <p:cNvSpPr txBox="1"/>
          <p:nvPr/>
        </p:nvSpPr>
        <p:spPr>
          <a:xfrm>
            <a:off x="6524744" y="3207016"/>
            <a:ext cx="608148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○ </a:t>
            </a:r>
            <a:r>
              <a:rPr lang="fr-FR" sz="2000" dirty="0" smtClean="0"/>
              <a:t>C</a:t>
            </a:r>
            <a:r>
              <a:rPr lang="fr-FR" sz="2000" baseline="-25000" dirty="0" smtClean="0"/>
              <a:t>D</a:t>
            </a:r>
            <a:r>
              <a:rPr lang="fr-FR" sz="2000" dirty="0" smtClean="0"/>
              <a:t> LEC </a:t>
            </a:r>
            <a:r>
              <a:rPr lang="fr-FR" sz="2000" dirty="0" err="1" smtClean="0"/>
              <a:t>tuned</a:t>
            </a:r>
            <a:r>
              <a:rPr lang="fr-FR" sz="2000" dirty="0" smtClean="0"/>
              <a:t> to BE(</a:t>
            </a:r>
            <a:r>
              <a:rPr lang="fr-FR" sz="2000" baseline="30000" dirty="0" smtClean="0"/>
              <a:t>16</a:t>
            </a:r>
            <a:r>
              <a:rPr lang="fr-FR" sz="2000" dirty="0" smtClean="0"/>
              <a:t>O) (</a:t>
            </a:r>
            <a:r>
              <a:rPr lang="fr-FR" sz="2000" baseline="30000" dirty="0" smtClean="0"/>
              <a:t>4</a:t>
            </a:r>
            <a:r>
              <a:rPr lang="fr-FR" sz="2000" dirty="0" smtClean="0"/>
              <a:t>He </a:t>
            </a:r>
            <a:r>
              <a:rPr lang="fr-FR" sz="2000" dirty="0" err="1" smtClean="0"/>
              <a:t>slightly</a:t>
            </a:r>
            <a:r>
              <a:rPr lang="fr-FR" sz="2000" dirty="0" smtClean="0"/>
              <a:t> </a:t>
            </a:r>
            <a:r>
              <a:rPr lang="fr-FR" sz="2000" dirty="0" err="1" smtClean="0"/>
              <a:t>relaxed</a:t>
            </a:r>
            <a:r>
              <a:rPr lang="fr-FR" sz="2000" dirty="0" smtClean="0"/>
              <a:t>)</a:t>
            </a:r>
            <a:endParaRPr sz="2000" baseline="-5999" dirty="0"/>
          </a:p>
        </p:txBody>
      </p:sp>
      <p:sp>
        <p:nvSpPr>
          <p:cNvPr id="25" name="○ New interactions correct for overbinding"/>
          <p:cNvSpPr txBox="1"/>
          <p:nvPr/>
        </p:nvSpPr>
        <p:spPr>
          <a:xfrm>
            <a:off x="333420" y="8214470"/>
            <a:ext cx="661042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○ </a:t>
            </a:r>
            <a:r>
              <a:rPr lang="fr-FR" sz="2000" dirty="0" err="1" smtClean="0"/>
              <a:t>Overbinding</a:t>
            </a:r>
            <a:r>
              <a:rPr lang="fr-FR" sz="2000" dirty="0" smtClean="0"/>
              <a:t> </a:t>
            </a:r>
            <a:r>
              <a:rPr lang="fr-FR" sz="2000" dirty="0" err="1" smtClean="0"/>
              <a:t>beyond</a:t>
            </a:r>
            <a:r>
              <a:rPr lang="fr-FR" sz="2000" dirty="0" smtClean="0"/>
              <a:t> </a:t>
            </a:r>
            <a:r>
              <a:rPr lang="fr-FR" sz="2000" baseline="30000" dirty="0" smtClean="0"/>
              <a:t>A</a:t>
            </a:r>
            <a:r>
              <a:rPr lang="fr-FR" sz="2000" dirty="0" smtClean="0"/>
              <a:t>O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mass</a:t>
            </a:r>
            <a:endParaRPr dirty="0"/>
          </a:p>
        </p:txBody>
      </p:sp>
      <p:sp>
        <p:nvSpPr>
          <p:cNvPr id="26" name="○ ADC(3) necessary for accurate description"/>
          <p:cNvSpPr txBox="1"/>
          <p:nvPr/>
        </p:nvSpPr>
        <p:spPr>
          <a:xfrm>
            <a:off x="333419" y="8673399"/>
            <a:ext cx="683165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○ </a:t>
            </a:r>
            <a:r>
              <a:rPr lang="fr-FR" sz="2000" dirty="0" smtClean="0"/>
              <a:t>Charge </a:t>
            </a:r>
            <a:r>
              <a:rPr lang="fr-FR" sz="2000" dirty="0" err="1" smtClean="0"/>
              <a:t>radii</a:t>
            </a:r>
            <a:r>
              <a:rPr lang="fr-FR" sz="2000" dirty="0" smtClean="0"/>
              <a:t> are </a:t>
            </a:r>
            <a:r>
              <a:rPr lang="fr-FR" sz="2000" dirty="0" err="1" smtClean="0"/>
              <a:t>consistently</a:t>
            </a:r>
            <a:r>
              <a:rPr lang="fr-FR" sz="2000" dirty="0" smtClean="0"/>
              <a:t> </a:t>
            </a:r>
            <a:r>
              <a:rPr lang="fr-FR" sz="2000" dirty="0" err="1" smtClean="0"/>
              <a:t>too</a:t>
            </a:r>
            <a:r>
              <a:rPr lang="fr-FR" sz="2000" dirty="0" smtClean="0"/>
              <a:t> </a:t>
            </a:r>
            <a:r>
              <a:rPr lang="fr-FR" sz="2000" dirty="0" err="1" smtClean="0"/>
              <a:t>small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baseline="30000" dirty="0" smtClean="0"/>
              <a:t>16</a:t>
            </a:r>
            <a:r>
              <a:rPr lang="fr-FR" sz="2000" dirty="0" smtClean="0"/>
              <a:t>O till </a:t>
            </a:r>
            <a:r>
              <a:rPr lang="fr-FR" sz="2000" baseline="30000" dirty="0" smtClean="0"/>
              <a:t>78</a:t>
            </a:r>
            <a:r>
              <a:rPr lang="fr-FR" sz="2000" dirty="0" smtClean="0"/>
              <a:t>Ni</a:t>
            </a:r>
            <a:endParaRPr sz="2000" dirty="0"/>
          </a:p>
        </p:txBody>
      </p:sp>
      <p:sp>
        <p:nvSpPr>
          <p:cNvPr id="28" name="○ New interactions correct for overbinding"/>
          <p:cNvSpPr txBox="1"/>
          <p:nvPr/>
        </p:nvSpPr>
        <p:spPr>
          <a:xfrm>
            <a:off x="476712" y="7753850"/>
            <a:ext cx="708414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/>
              <a:t>(</a:t>
            </a:r>
            <a:r>
              <a:rPr lang="fr-FR" b="1" dirty="0" err="1" smtClean="0"/>
              <a:t>Inconsistent</a:t>
            </a:r>
            <a:r>
              <a:rPr lang="fr-FR" b="1" dirty="0" smtClean="0"/>
              <a:t>) Chiral N</a:t>
            </a:r>
            <a:r>
              <a:rPr lang="fr-FR" b="1" baseline="30000" dirty="0" smtClean="0"/>
              <a:t>3</a:t>
            </a:r>
            <a:r>
              <a:rPr lang="fr-FR" b="1" dirty="0" smtClean="0"/>
              <a:t>LO </a:t>
            </a:r>
            <a:r>
              <a:rPr lang="fr-FR" sz="2000" b="1" dirty="0" smtClean="0"/>
              <a:t>2N + N</a:t>
            </a:r>
            <a:r>
              <a:rPr lang="fr-FR" sz="2000" b="1" baseline="30000" dirty="0" smtClean="0"/>
              <a:t>2</a:t>
            </a:r>
            <a:r>
              <a:rPr lang="fr-FR" sz="2000" b="1" dirty="0" smtClean="0"/>
              <a:t>LO 3N interactions</a:t>
            </a:r>
            <a:endParaRPr b="1" dirty="0"/>
          </a:p>
        </p:txBody>
      </p:sp>
      <p:sp>
        <p:nvSpPr>
          <p:cNvPr id="38" name="○ Radii OK when fitted!"/>
          <p:cNvSpPr txBox="1"/>
          <p:nvPr/>
        </p:nvSpPr>
        <p:spPr>
          <a:xfrm>
            <a:off x="7808807" y="6875886"/>
            <a:ext cx="471400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err="1" smtClean="0">
                <a:solidFill>
                  <a:schemeClr val="tx1"/>
                </a:solidFill>
              </a:rPr>
              <a:t>Successful</a:t>
            </a:r>
            <a:r>
              <a:rPr lang="fr-FR" sz="2000" b="1" dirty="0" smtClean="0">
                <a:solidFill>
                  <a:schemeClr val="tx1"/>
                </a:solidFill>
              </a:rPr>
              <a:t> 	-ab </a:t>
            </a:r>
            <a:r>
              <a:rPr lang="fr-FR" sz="2000" b="1" dirty="0" err="1" smtClean="0">
                <a:solidFill>
                  <a:schemeClr val="tx1"/>
                </a:solidFill>
              </a:rPr>
              <a:t>initio</a:t>
            </a:r>
            <a:r>
              <a:rPr lang="fr-FR" sz="2000" b="1" dirty="0" smtClean="0">
                <a:solidFill>
                  <a:schemeClr val="tx1"/>
                </a:solidFill>
              </a:rPr>
              <a:t> description 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	</a:t>
            </a:r>
            <a:r>
              <a:rPr lang="fr-FR" sz="2000" b="1" dirty="0" smtClean="0">
                <a:solidFill>
                  <a:schemeClr val="tx1"/>
                </a:solidFill>
              </a:rPr>
              <a:t>		-of </a:t>
            </a:r>
            <a:r>
              <a:rPr lang="fr-FR" sz="2000" b="1" dirty="0" err="1" smtClean="0">
                <a:solidFill>
                  <a:schemeClr val="tx1"/>
                </a:solidFill>
              </a:rPr>
              <a:t>doubly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closed-shell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	</a:t>
            </a:r>
            <a:r>
              <a:rPr lang="fr-FR" sz="2000" b="1" dirty="0" smtClean="0">
                <a:solidFill>
                  <a:schemeClr val="tx1"/>
                </a:solidFill>
              </a:rPr>
              <a:t>		-</a:t>
            </a:r>
            <a:r>
              <a:rPr lang="fr-FR" sz="2000" b="1" dirty="0" err="1" smtClean="0">
                <a:solidFill>
                  <a:schemeClr val="tx1"/>
                </a:solidFill>
              </a:rPr>
              <a:t>ground</a:t>
            </a:r>
            <a:r>
              <a:rPr lang="fr-FR" sz="2000" b="1" dirty="0" smtClean="0">
                <a:solidFill>
                  <a:schemeClr val="tx1"/>
                </a:solidFill>
              </a:rPr>
              <a:t> states 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	</a:t>
            </a:r>
            <a:r>
              <a:rPr lang="fr-FR" sz="2000" b="1" dirty="0" smtClean="0">
                <a:solidFill>
                  <a:schemeClr val="tx1"/>
                </a:solidFill>
              </a:rPr>
              <a:t>		-up to A=78  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781511" y="6875886"/>
            <a:ext cx="4741300" cy="1333698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○ Radii OK when fitted!"/>
          <p:cNvSpPr txBox="1"/>
          <p:nvPr/>
        </p:nvSpPr>
        <p:spPr>
          <a:xfrm>
            <a:off x="752227" y="1574475"/>
            <a:ext cx="24822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>
                <a:solidFill>
                  <a:schemeClr val="tx1"/>
                </a:solidFill>
              </a:rPr>
              <a:t>Situation pre-2019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0" name="○ Radii OK when fitted!"/>
          <p:cNvSpPr txBox="1"/>
          <p:nvPr/>
        </p:nvSpPr>
        <p:spPr>
          <a:xfrm>
            <a:off x="3084392" y="1563735"/>
            <a:ext cx="24822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>
                <a:solidFill>
                  <a:schemeClr val="tx1"/>
                </a:solidFill>
              </a:rPr>
              <a:t>New situation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9553434" y="6294682"/>
            <a:ext cx="1050876" cy="37552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7393525" y="8462387"/>
            <a:ext cx="286603" cy="63851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○ Radii OK when fitted!"/>
          <p:cNvSpPr txBox="1"/>
          <p:nvPr/>
        </p:nvSpPr>
        <p:spPr>
          <a:xfrm>
            <a:off x="7952583" y="8564979"/>
            <a:ext cx="321051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>
                <a:solidFill>
                  <a:schemeClr val="tx1"/>
                </a:solidFill>
              </a:rPr>
              <a:t>Up to 20% </a:t>
            </a:r>
            <a:r>
              <a:rPr lang="fr-FR" sz="2000" b="1" dirty="0" err="1" smtClean="0">
                <a:solidFill>
                  <a:schemeClr val="tx1"/>
                </a:solidFill>
              </a:rPr>
              <a:t>error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with</a:t>
            </a:r>
            <a:r>
              <a:rPr lang="fr-FR" sz="2000" b="1" dirty="0" smtClean="0">
                <a:solidFill>
                  <a:schemeClr val="tx1"/>
                </a:solidFill>
              </a:rPr>
              <a:t> data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7928075" y="8564979"/>
            <a:ext cx="3235020" cy="410368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Shape 1924"/>
          <p:cNvSpPr/>
          <p:nvPr/>
        </p:nvSpPr>
        <p:spPr>
          <a:xfrm rot="10800000" flipV="1">
            <a:off x="9762985" y="1774109"/>
            <a:ext cx="3180048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Huther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et </a:t>
            </a: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al</a:t>
            </a:r>
            <a:r>
              <a:rPr sz="1700" dirty="0">
                <a:latin typeface="Palatino"/>
                <a:ea typeface="Palatino"/>
                <a:cs typeface="Palatino"/>
                <a:sym typeface="Palatino"/>
              </a:rPr>
              <a:t>.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2019</a:t>
            </a: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6" name="[Entem &amp; Machleidt 2003, Navrátil 2007, Roth et al. 2012]"/>
          <p:cNvSpPr txBox="1"/>
          <p:nvPr/>
        </p:nvSpPr>
        <p:spPr>
          <a:xfrm>
            <a:off x="1628302" y="7332461"/>
            <a:ext cx="5536772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[</a:t>
            </a:r>
            <a:r>
              <a:rPr dirty="0" err="1" smtClean="0"/>
              <a:t>Entem</a:t>
            </a:r>
            <a:r>
              <a:rPr lang="fr-FR" dirty="0" smtClean="0"/>
              <a:t>, </a:t>
            </a:r>
            <a:r>
              <a:rPr dirty="0" err="1" smtClean="0"/>
              <a:t>Machleidt</a:t>
            </a:r>
            <a:r>
              <a:rPr dirty="0" smtClean="0"/>
              <a:t> </a:t>
            </a:r>
            <a:r>
              <a:rPr dirty="0"/>
              <a:t>2003, </a:t>
            </a:r>
            <a:r>
              <a:rPr dirty="0" err="1"/>
              <a:t>Navrátil</a:t>
            </a:r>
            <a:r>
              <a:rPr dirty="0"/>
              <a:t> 2007, Roth </a:t>
            </a:r>
            <a:r>
              <a:rPr i="1" dirty="0"/>
              <a:t>et al. </a:t>
            </a:r>
            <a:r>
              <a:rPr dirty="0"/>
              <a:t>2012]</a:t>
            </a:r>
          </a:p>
        </p:txBody>
      </p:sp>
      <p:sp>
        <p:nvSpPr>
          <p:cNvPr id="43" name="Shape 436"/>
          <p:cNvSpPr/>
          <p:nvPr/>
        </p:nvSpPr>
        <p:spPr>
          <a:xfrm>
            <a:off x="6321832" y="2229075"/>
            <a:ext cx="6188861" cy="1504382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8" name="Shape 436"/>
          <p:cNvSpPr/>
          <p:nvPr/>
        </p:nvSpPr>
        <p:spPr>
          <a:xfrm>
            <a:off x="6710344" y="4160202"/>
            <a:ext cx="5853534" cy="2039970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9" name="Shape 1924"/>
          <p:cNvSpPr/>
          <p:nvPr/>
        </p:nvSpPr>
        <p:spPr>
          <a:xfrm rot="10800000" flipV="1">
            <a:off x="1152882" y="4551306"/>
            <a:ext cx="1722839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sSR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-IMSRG(2)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3189" y="5691020"/>
            <a:ext cx="958059" cy="17969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6619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0" grpId="0" animBg="1"/>
      <p:bldP spid="27" grpId="0" animBg="1"/>
      <p:bldP spid="35" grpId="0" animBg="1"/>
      <p:bldP spid="36" grpId="0" animBg="1"/>
      <p:bldP spid="37" grpId="0" animBg="1"/>
      <p:bldP spid="38" grpId="0" animBg="1"/>
      <p:bldP spid="10" grpId="0" animBg="1"/>
      <p:bldP spid="39" grpId="0" animBg="1"/>
      <p:bldP spid="40" grpId="0" animBg="1"/>
      <p:bldP spid="11" grpId="0" animBg="1"/>
      <p:bldP spid="12" grpId="0" animBg="1"/>
      <p:bldP spid="41" grpId="0" animBg="1"/>
      <p:bldP spid="42" grpId="0" animBg="1"/>
      <p:bldP spid="44" grpId="0" animBg="1"/>
      <p:bldP spid="43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91304" y="1611707"/>
            <a:ext cx="8151197" cy="740133"/>
          </a:xfrm>
          <a:prstGeom prst="wedgeRoundRectCallout">
            <a:avLst>
              <a:gd name="adj1" fmla="val -32160"/>
              <a:gd name="adj2" fmla="val 81219"/>
              <a:gd name="adj3" fmla="val 16667"/>
            </a:avLst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5" name="Rounded Rectangle"/>
          <p:cNvSpPr/>
          <p:nvPr/>
        </p:nvSpPr>
        <p:spPr>
          <a:xfrm>
            <a:off x="7631187" y="5468067"/>
            <a:ext cx="4779567" cy="1266768"/>
          </a:xfrm>
          <a:prstGeom prst="roundRect">
            <a:avLst>
              <a:gd name="adj" fmla="val 23737"/>
            </a:avLst>
          </a:prstGeom>
          <a:gradFill>
            <a:gsLst>
              <a:gs pos="0">
                <a:srgbClr val="0052FF">
                  <a:alpha val="8094"/>
                </a:srgbClr>
              </a:gs>
              <a:gs pos="100000">
                <a:srgbClr val="FF40FF">
                  <a:alpha val="12298"/>
                </a:srgbClr>
              </a:gs>
            </a:gsLst>
            <a:lin ang="5400000"/>
          </a:gradFill>
          <a:ln w="25400">
            <a:solidFill>
              <a:srgbClr val="000000">
                <a:alpha val="4621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4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5E0F982C-7717-5CEA-2F05-98795018B031}"/>
              </a:ext>
            </a:extLst>
          </p:cNvPr>
          <p:cNvSpPr txBox="1">
            <a:spLocks/>
          </p:cNvSpPr>
          <p:nvPr/>
        </p:nvSpPr>
        <p:spPr>
          <a:xfrm>
            <a:off x="2792316" y="3918903"/>
            <a:ext cx="3264581" cy="1122582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268E46"/>
                </a:solidFill>
              </a:rPr>
              <a:t>Excitation spectra</a:t>
            </a:r>
            <a:endParaRPr lang="en-US" sz="1280" dirty="0">
              <a:solidFill>
                <a:srgbClr val="268E46"/>
              </a:solidFill>
            </a:endParaRPr>
          </a:p>
          <a:p>
            <a:r>
              <a:rPr lang="en-US" sz="1493" b="0" dirty="0">
                <a:solidFill>
                  <a:srgbClr val="268E46"/>
                </a:solidFill>
              </a:rPr>
              <a:t>energies, transition probabilities, response function to electroweak probes, …</a:t>
            </a:r>
            <a:endParaRPr lang="en-US" sz="1280" b="0" dirty="0">
              <a:solidFill>
                <a:srgbClr val="268E46"/>
              </a:solidFill>
            </a:endParaRPr>
          </a:p>
        </p:txBody>
      </p:sp>
      <p:sp>
        <p:nvSpPr>
          <p:cNvPr id="45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2865400" y="5820681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C2141C"/>
                </a:solidFill>
              </a:rPr>
              <a:t>Decay modes</a:t>
            </a:r>
            <a:endParaRPr lang="en-US" sz="1280" dirty="0">
              <a:solidFill>
                <a:srgbClr val="C2141C"/>
              </a:solidFill>
            </a:endParaRPr>
          </a:p>
          <a:p>
            <a:r>
              <a:rPr lang="en-US" sz="1493" b="0" dirty="0">
                <a:solidFill>
                  <a:srgbClr val="C2141C"/>
                </a:solidFill>
              </a:rPr>
              <a:t>lifetime, yields, …</a:t>
            </a:r>
            <a:endParaRPr lang="en-US" sz="1280" b="0" dirty="0">
              <a:solidFill>
                <a:srgbClr val="C2141C"/>
              </a:solidFill>
            </a:endParaRP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E42E10D5-5DAD-0F4B-ABEC-BB7AFA418961}"/>
              </a:ext>
            </a:extLst>
          </p:cNvPr>
          <p:cNvSpPr txBox="1">
            <a:spLocks/>
          </p:cNvSpPr>
          <p:nvPr/>
        </p:nvSpPr>
        <p:spPr>
          <a:xfrm>
            <a:off x="1443291" y="7271043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983893"/>
                </a:solidFill>
              </a:rPr>
              <a:t>Reactions</a:t>
            </a:r>
            <a:endParaRPr lang="en-US" sz="1280" dirty="0">
              <a:solidFill>
                <a:srgbClr val="983893"/>
              </a:solidFill>
            </a:endParaRPr>
          </a:p>
          <a:p>
            <a:r>
              <a:rPr lang="en-US" sz="1493" b="0" dirty="0">
                <a:solidFill>
                  <a:srgbClr val="983893"/>
                </a:solidFill>
              </a:rPr>
              <a:t>cross sections, …</a:t>
            </a:r>
            <a:endParaRPr lang="en-US" sz="1280" b="0" dirty="0">
              <a:solidFill>
                <a:srgbClr val="983893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313A43A-5DCF-CB41-366A-68C58C12FDCA}"/>
              </a:ext>
            </a:extLst>
          </p:cNvPr>
          <p:cNvSpPr>
            <a:spLocks noChangeAspect="1"/>
          </p:cNvSpPr>
          <p:nvPr/>
        </p:nvSpPr>
        <p:spPr>
          <a:xfrm>
            <a:off x="-2225924" y="3133065"/>
            <a:ext cx="4442975" cy="4442975"/>
          </a:xfrm>
          <a:prstGeom prst="ellipse">
            <a:avLst/>
          </a:prstGeom>
          <a:noFill/>
          <a:ln w="952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8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A7D89244-E94E-40AA-E4D6-AAF98951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5988" y="4422204"/>
            <a:ext cx="1837052" cy="1807738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7C6F1655-4B2B-DD1E-727D-16F708DB2606}"/>
              </a:ext>
            </a:extLst>
          </p:cNvPr>
          <p:cNvGrpSpPr/>
          <p:nvPr/>
        </p:nvGrpSpPr>
        <p:grpSpPr>
          <a:xfrm>
            <a:off x="1474040" y="3674952"/>
            <a:ext cx="1267665" cy="1267767"/>
            <a:chOff x="1422106" y="2814733"/>
            <a:chExt cx="1188436" cy="1188532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4363CBCE-FF5D-BD01-DD33-604388E4C568}"/>
                </a:ext>
              </a:extLst>
            </p:cNvPr>
            <p:cNvSpPr/>
            <p:nvPr/>
          </p:nvSpPr>
          <p:spPr>
            <a:xfrm>
              <a:off x="1422106" y="2814733"/>
              <a:ext cx="1188000" cy="1188000"/>
            </a:xfrm>
            <a:prstGeom prst="ellipse">
              <a:avLst/>
            </a:prstGeom>
            <a:solidFill>
              <a:srgbClr val="EDE4E1"/>
            </a:solidFill>
            <a:ln w="1206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95586BD-A6D2-5B08-76F6-C433C2FC8048}"/>
                </a:ext>
              </a:extLst>
            </p:cNvPr>
            <p:cNvSpPr/>
            <p:nvPr/>
          </p:nvSpPr>
          <p:spPr>
            <a:xfrm>
              <a:off x="1422542" y="2815265"/>
              <a:ext cx="1188000" cy="11880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965F5954-393E-CEE5-BD7E-7658B15B9E7C}"/>
                </a:ext>
              </a:extLst>
            </p:cNvPr>
            <p:cNvGrpSpPr/>
            <p:nvPr/>
          </p:nvGrpSpPr>
          <p:grpSpPr>
            <a:xfrm>
              <a:off x="1469476" y="3115425"/>
              <a:ext cx="976263" cy="690112"/>
              <a:chOff x="182534" y="157923"/>
              <a:chExt cx="2785390" cy="1968967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4F926B85-749B-0A50-B30B-4FAC53E5E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17" t="1110" r="162"/>
              <a:stretch/>
            </p:blipFill>
            <p:spPr>
              <a:xfrm>
                <a:off x="182534" y="231973"/>
                <a:ext cx="2783943" cy="1894917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084E51E-160E-27B2-6547-5FD35B2BCF38}"/>
                  </a:ext>
                </a:extLst>
              </p:cNvPr>
              <p:cNvSpPr/>
              <p:nvPr/>
            </p:nvSpPr>
            <p:spPr>
              <a:xfrm>
                <a:off x="2338935" y="1957441"/>
                <a:ext cx="628989" cy="148099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95CA910-8CC6-ECCE-774F-AC86965024EA}"/>
                  </a:ext>
                </a:extLst>
              </p:cNvPr>
              <p:cNvSpPr/>
              <p:nvPr/>
            </p:nvSpPr>
            <p:spPr>
              <a:xfrm>
                <a:off x="337678" y="157923"/>
                <a:ext cx="242500" cy="148098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/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8CA5155-D72A-EAB4-E13B-4A6150C3AB1F}"/>
              </a:ext>
            </a:extLst>
          </p:cNvPr>
          <p:cNvGrpSpPr/>
          <p:nvPr/>
        </p:nvGrpSpPr>
        <p:grpSpPr>
          <a:xfrm>
            <a:off x="18405" y="6746730"/>
            <a:ext cx="1355904" cy="1354887"/>
            <a:chOff x="3599490" y="3167362"/>
            <a:chExt cx="1271160" cy="1270207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03D8FD45-E072-FF11-C5FC-C3464FBE6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9490" y="3167362"/>
              <a:ext cx="1271160" cy="12702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D0FB3220-5E36-0FE6-F2EE-7D4E377AF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611" y="3195422"/>
              <a:ext cx="1185224" cy="1185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40123FA-DD6E-C670-A7F0-6355E9B8D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0614" y="3223418"/>
              <a:ext cx="1155600" cy="115473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E2407448-062D-61D3-41A5-FBE1A327FE99}"/>
              </a:ext>
            </a:extLst>
          </p:cNvPr>
          <p:cNvGrpSpPr/>
          <p:nvPr/>
        </p:nvGrpSpPr>
        <p:grpSpPr>
          <a:xfrm>
            <a:off x="1541238" y="5497823"/>
            <a:ext cx="1268475" cy="1271594"/>
            <a:chOff x="1444910" y="4011209"/>
            <a:chExt cx="1189195" cy="119211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1F8EDA94-A064-D583-4C8C-A6481D1FD093}"/>
                </a:ext>
              </a:extLst>
            </p:cNvPr>
            <p:cNvGrpSpPr/>
            <p:nvPr/>
          </p:nvGrpSpPr>
          <p:grpSpPr>
            <a:xfrm>
              <a:off x="1444910" y="4011209"/>
              <a:ext cx="1189195" cy="1192119"/>
              <a:chOff x="1058049" y="5041148"/>
              <a:chExt cx="1189195" cy="1192119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A2D337E9-2433-B7EF-CF54-7E21CF859E2C}"/>
                  </a:ext>
                </a:extLst>
              </p:cNvPr>
              <p:cNvSpPr/>
              <p:nvPr/>
            </p:nvSpPr>
            <p:spPr>
              <a:xfrm>
                <a:off x="1059244" y="5045267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01D547E5-2453-4CAF-C9EF-A3E96841C23C}"/>
                  </a:ext>
                </a:extLst>
              </p:cNvPr>
              <p:cNvSpPr/>
              <p:nvPr/>
            </p:nvSpPr>
            <p:spPr>
              <a:xfrm>
                <a:off x="1058049" y="5041148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</p:grpSp>
        <p:pic>
          <p:nvPicPr>
            <p:cNvPr id="62" name="Picture 2" descr="FISPACT-II » Fission Yields">
              <a:extLst>
                <a:ext uri="{FF2B5EF4-FFF2-40B4-BE49-F238E27FC236}">
                  <a16:creationId xmlns:a16="http://schemas.microsoft.com/office/drawing/2014/main" id="{B4A5FFDF-829E-EB8E-D9F5-D96981959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726" y="4266042"/>
              <a:ext cx="1039325" cy="72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8EB56D9-32DB-AE5D-AB46-3643A134B4E3}"/>
              </a:ext>
            </a:extLst>
          </p:cNvPr>
          <p:cNvGrpSpPr/>
          <p:nvPr/>
        </p:nvGrpSpPr>
        <p:grpSpPr>
          <a:xfrm>
            <a:off x="112136" y="2638958"/>
            <a:ext cx="1270263" cy="1276400"/>
            <a:chOff x="105127" y="1331023"/>
            <a:chExt cx="1190872" cy="119662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3595ACEE-2AB6-7CF8-CEB7-5C762E9F9B0D}"/>
                </a:ext>
              </a:extLst>
            </p:cNvPr>
            <p:cNvGrpSpPr/>
            <p:nvPr/>
          </p:nvGrpSpPr>
          <p:grpSpPr>
            <a:xfrm>
              <a:off x="105127" y="1331023"/>
              <a:ext cx="1190872" cy="1196625"/>
              <a:chOff x="778343" y="1125039"/>
              <a:chExt cx="1190872" cy="1196625"/>
            </a:xfrm>
          </p:grpSpPr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3313CCD8-3785-7571-6FA8-433BB8587EC1}"/>
                  </a:ext>
                </a:extLst>
              </p:cNvPr>
              <p:cNvSpPr/>
              <p:nvPr/>
            </p:nvSpPr>
            <p:spPr>
              <a:xfrm>
                <a:off x="778343" y="1125039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E7C9F4A8-5632-AD58-7921-54C8894432CF}"/>
                  </a:ext>
                </a:extLst>
              </p:cNvPr>
              <p:cNvSpPr/>
              <p:nvPr/>
            </p:nvSpPr>
            <p:spPr>
              <a:xfrm>
                <a:off x="781215" y="1133664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</p:grp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A27A3A98-B32E-BBB5-EA8B-EE02629C6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100" t="16140" r="35788" b="26140"/>
            <a:stretch/>
          </p:blipFill>
          <p:spPr>
            <a:xfrm>
              <a:off x="179347" y="1452930"/>
              <a:ext cx="926110" cy="832627"/>
            </a:xfrm>
            <a:prstGeom prst="rect">
              <a:avLst/>
            </a:prstGeom>
          </p:spPr>
        </p:pic>
      </p:grpSp>
      <p:sp>
        <p:nvSpPr>
          <p:cNvPr id="78" name="ZoneTexte 77">
            <a:extLst>
              <a:ext uri="{FF2B5EF4-FFF2-40B4-BE49-F238E27FC236}">
                <a16:creationId xmlns:a16="http://schemas.microsoft.com/office/drawing/2014/main" id="{110126C5-8D35-4C7B-6BCE-5392DC934B8B}"/>
              </a:ext>
            </a:extLst>
          </p:cNvPr>
          <p:cNvSpPr txBox="1"/>
          <p:nvPr/>
        </p:nvSpPr>
        <p:spPr>
          <a:xfrm>
            <a:off x="7544424" y="5428914"/>
            <a:ext cx="5322294" cy="143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47" b="1" dirty="0">
              <a:solidFill>
                <a:schemeClr val="bg1"/>
              </a:solidFill>
            </a:endParaRPr>
          </a:p>
          <a:p>
            <a:pPr lvl="0" algn="just">
              <a:defRPr/>
            </a:pPr>
            <a:r>
              <a:rPr lang="en-US" sz="1493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⦿ </a:t>
            </a:r>
            <a:r>
              <a:rPr lang="en-US" sz="1600" b="1" dirty="0">
                <a:solidFill>
                  <a:schemeClr val="tx1"/>
                </a:solidFill>
              </a:rPr>
              <a:t>Strongly </a:t>
            </a:r>
            <a:r>
              <a:rPr lang="en-US" sz="1600" b="1" dirty="0" smtClean="0">
                <a:solidFill>
                  <a:schemeClr val="tx1"/>
                </a:solidFill>
              </a:rPr>
              <a:t>collective correlations emerge</a:t>
            </a:r>
            <a:endParaRPr lang="en-US" sz="1600" b="1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       </a:t>
            </a:r>
            <a:r>
              <a:rPr lang="en-US" sz="1600" b="1" dirty="0">
                <a:solidFill>
                  <a:schemeClr val="tx1"/>
                </a:solidFill>
                <a:ea typeface="Cambria Math" panose="02040503050406030204" pitchFamily="18" charset="0"/>
              </a:rPr>
              <a:t>⤏</a:t>
            </a:r>
            <a:r>
              <a:rPr lang="en-US" sz="1600" b="1" dirty="0">
                <a:solidFill>
                  <a:schemeClr val="tx1"/>
                </a:solidFill>
              </a:rPr>
              <a:t> angular correlations        </a:t>
            </a:r>
            <a:r>
              <a:rPr lang="en-US" sz="1600" b="1" dirty="0" smtClean="0">
                <a:solidFill>
                  <a:schemeClr val="tx1"/>
                </a:solidFill>
                <a:ea typeface="Cambria Math" panose="02040503050406030204" pitchFamily="18" charset="0"/>
              </a:rPr>
              <a:t>⇒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>
                <a:solidFill>
                  <a:schemeClr val="tx1"/>
                </a:solidFill>
              </a:rPr>
              <a:t>deformation</a:t>
            </a: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       </a:t>
            </a:r>
            <a:r>
              <a:rPr lang="en-US" sz="1600" b="1" dirty="0">
                <a:solidFill>
                  <a:schemeClr val="tx1"/>
                </a:solidFill>
                <a:ea typeface="Cambria Math" panose="02040503050406030204" pitchFamily="18" charset="0"/>
              </a:rPr>
              <a:t>⤏</a:t>
            </a:r>
            <a:r>
              <a:rPr lang="en-US" sz="1600" b="1" dirty="0">
                <a:solidFill>
                  <a:schemeClr val="tx1"/>
                </a:solidFill>
              </a:rPr>
              <a:t> pairing correlations         </a:t>
            </a:r>
            <a:r>
              <a:rPr lang="en-US" sz="1600" b="1" dirty="0" smtClean="0">
                <a:solidFill>
                  <a:schemeClr val="tx1"/>
                </a:solidFill>
                <a:ea typeface="Cambria Math" panose="02040503050406030204" pitchFamily="18" charset="0"/>
              </a:rPr>
              <a:t>⇒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>
                <a:solidFill>
                  <a:schemeClr val="tx1"/>
                </a:solidFill>
              </a:rPr>
              <a:t>superfluidity</a:t>
            </a:r>
            <a:endParaRPr lang="en-US" sz="1600" b="1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  <a:ea typeface="Cambria Math" panose="02040503050406030204" pitchFamily="18" charset="0"/>
              </a:rPr>
              <a:t>       ⤏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quartetting</a:t>
            </a:r>
            <a:r>
              <a:rPr lang="en-US" sz="1600" b="1" dirty="0">
                <a:solidFill>
                  <a:schemeClr val="tx1"/>
                </a:solidFill>
              </a:rPr>
              <a:t> correlations  </a:t>
            </a:r>
            <a:r>
              <a:rPr lang="en-US" sz="1600" b="1" dirty="0">
                <a:solidFill>
                  <a:schemeClr val="tx1"/>
                </a:solidFill>
                <a:ea typeface="Cambria Math" panose="02040503050406030204" pitchFamily="18" charset="0"/>
              </a:rPr>
              <a:t>⇒</a:t>
            </a:r>
            <a:r>
              <a:rPr lang="en-US" sz="1600" b="1" dirty="0">
                <a:solidFill>
                  <a:schemeClr val="tx1"/>
                </a:solidFill>
              </a:rPr>
              <a:t>  clustering</a:t>
            </a:r>
          </a:p>
          <a:p>
            <a:pPr algn="just" defTabSz="681213" rtl="0">
              <a:defRPr/>
            </a:pP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5CF44A27-157E-498C-4148-389B2A2B9480}"/>
              </a:ext>
            </a:extLst>
          </p:cNvPr>
          <p:cNvSpPr txBox="1"/>
          <p:nvPr/>
        </p:nvSpPr>
        <p:spPr>
          <a:xfrm>
            <a:off x="190043" y="8755764"/>
            <a:ext cx="492095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20" b="1" dirty="0" smtClean="0">
                <a:solidFill>
                  <a:srgbClr val="000000"/>
                </a:solidFill>
              </a:rPr>
              <a:t>Rich </a:t>
            </a:r>
            <a:r>
              <a:rPr lang="en-US" sz="1920" b="1" dirty="0">
                <a:solidFill>
                  <a:srgbClr val="000000"/>
                </a:solidFill>
              </a:rPr>
              <a:t>diversity of nuclear </a:t>
            </a:r>
            <a:r>
              <a:rPr lang="en-US" sz="1920" b="1" dirty="0" smtClean="0">
                <a:solidFill>
                  <a:srgbClr val="000000"/>
                </a:solidFill>
              </a:rPr>
              <a:t>phenomena      </a:t>
            </a:r>
            <a:endParaRPr lang="en-US" sz="1920" b="1" dirty="0">
              <a:solidFill>
                <a:srgbClr val="000000"/>
              </a:solidFill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616778E1-C72C-0066-BFDA-FF05432AFA91}"/>
              </a:ext>
            </a:extLst>
          </p:cNvPr>
          <p:cNvGrpSpPr/>
          <p:nvPr/>
        </p:nvGrpSpPr>
        <p:grpSpPr>
          <a:xfrm>
            <a:off x="4497690" y="7826671"/>
            <a:ext cx="4392067" cy="1922351"/>
            <a:chOff x="5233481" y="2526631"/>
            <a:chExt cx="6028524" cy="2638606"/>
          </a:xfrm>
        </p:grpSpPr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06E0E764-8BA9-A2A5-0188-FB6E8E597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" t="4060" r="10574" b="8208"/>
            <a:stretch/>
          </p:blipFill>
          <p:spPr>
            <a:xfrm>
              <a:off x="5280104" y="2628913"/>
              <a:ext cx="5981901" cy="2536324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5BE05DC-DB83-E003-5EB9-A413603D9456}"/>
                </a:ext>
              </a:extLst>
            </p:cNvPr>
            <p:cNvSpPr/>
            <p:nvPr/>
          </p:nvSpPr>
          <p:spPr>
            <a:xfrm>
              <a:off x="5233481" y="2526631"/>
              <a:ext cx="616085" cy="287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80"/>
            </a:p>
          </p:txBody>
        </p:sp>
      </p:grpSp>
      <p:sp>
        <p:nvSpPr>
          <p:cNvPr id="83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1358170" y="2673356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 smtClean="0">
                <a:solidFill>
                  <a:srgbClr val="00B0F0"/>
                </a:solidFill>
              </a:rPr>
              <a:t>Ground-state</a:t>
            </a:r>
            <a:endParaRPr lang="en-US" sz="1280" dirty="0">
              <a:solidFill>
                <a:srgbClr val="00B0F0"/>
              </a:solidFill>
            </a:endParaRPr>
          </a:p>
          <a:p>
            <a:r>
              <a:rPr lang="en-US" sz="1493" b="0" dirty="0" smtClean="0">
                <a:solidFill>
                  <a:srgbClr val="00B0F0"/>
                </a:solidFill>
              </a:rPr>
              <a:t>masses, radii, density distributions </a:t>
            </a:r>
            <a:r>
              <a:rPr lang="en-US" sz="1493" b="0" dirty="0">
                <a:solidFill>
                  <a:srgbClr val="00B0F0"/>
                </a:solidFill>
              </a:rPr>
              <a:t>…</a:t>
            </a:r>
            <a:endParaRPr lang="en-US" sz="1280" b="0" dirty="0">
              <a:solidFill>
                <a:srgbClr val="00B0F0"/>
              </a:solidFill>
            </a:endParaRPr>
          </a:p>
        </p:txBody>
      </p:sp>
      <p:sp>
        <p:nvSpPr>
          <p:cNvPr id="84" name="Diversity of nuclear phenomena"/>
          <p:cNvSpPr txBox="1"/>
          <p:nvPr/>
        </p:nvSpPr>
        <p:spPr>
          <a:xfrm>
            <a:off x="249311" y="127000"/>
            <a:ext cx="12384427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 fontScale="85000" lnSpcReduction="10000"/>
          </a:bodyPr>
          <a:lstStyle>
            <a:lvl1pPr defTabSz="457200">
              <a:defRPr sz="3600">
                <a:solidFill>
                  <a:srgbClr val="000000">
                    <a:alpha val="68057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The </a:t>
            </a:r>
            <a:r>
              <a:rPr lang="fr-FR" dirty="0" err="1" smtClean="0"/>
              <a:t>atomic</a:t>
            </a:r>
            <a:r>
              <a:rPr lang="fr-FR" dirty="0" smtClean="0"/>
              <a:t> nucleus as a 4-components quantum </a:t>
            </a:r>
            <a:r>
              <a:rPr lang="fr-FR" dirty="0" err="1" smtClean="0"/>
              <a:t>mesoscopic</a:t>
            </a:r>
            <a:r>
              <a:rPr lang="fr-FR" dirty="0" smtClean="0"/>
              <a:t> system </a:t>
            </a:r>
          </a:p>
          <a:p>
            <a:r>
              <a:rPr lang="fr-FR" b="1" i="1" dirty="0" smtClean="0"/>
              <a:t>An </a:t>
            </a:r>
            <a:r>
              <a:rPr lang="fr-FR" b="1" i="1" dirty="0" err="1" smtClean="0"/>
              <a:t>extremely</a:t>
            </a:r>
            <a:r>
              <a:rPr lang="fr-FR" b="1" i="1" dirty="0" smtClean="0"/>
              <a:t> </a:t>
            </a:r>
            <a:r>
              <a:rPr lang="fr-FR" b="1" i="1" dirty="0" err="1" smtClean="0"/>
              <a:t>rich</a:t>
            </a:r>
            <a:r>
              <a:rPr lang="fr-FR" b="1" i="1" dirty="0" smtClean="0"/>
              <a:t> and d</a:t>
            </a:r>
            <a:r>
              <a:rPr b="1" i="1" dirty="0" err="1" smtClean="0"/>
              <a:t>ivers</a:t>
            </a:r>
            <a:r>
              <a:rPr lang="fr-FR" b="1" i="1" dirty="0" smtClean="0"/>
              <a:t>e </a:t>
            </a:r>
            <a:r>
              <a:rPr b="1" i="1" dirty="0" err="1" smtClean="0"/>
              <a:t>phenomen</a:t>
            </a:r>
            <a:r>
              <a:rPr lang="fr-FR" b="1" i="1" dirty="0" err="1" smtClean="0"/>
              <a:t>ology</a:t>
            </a:r>
            <a:endParaRPr b="1" i="1" dirty="0"/>
          </a:p>
        </p:txBody>
      </p:sp>
      <p:grpSp>
        <p:nvGrpSpPr>
          <p:cNvPr id="85" name="Rectangle"/>
          <p:cNvGrpSpPr/>
          <p:nvPr/>
        </p:nvGrpSpPr>
        <p:grpSpPr>
          <a:xfrm>
            <a:off x="8521517" y="1328779"/>
            <a:ext cx="4345200" cy="3555787"/>
            <a:chOff x="0" y="0"/>
            <a:chExt cx="4345198" cy="3555786"/>
          </a:xfrm>
        </p:grpSpPr>
        <p:sp>
          <p:nvSpPr>
            <p:cNvPr id="86" name="Rectangle"/>
            <p:cNvSpPr/>
            <p:nvPr/>
          </p:nvSpPr>
          <p:spPr>
            <a:xfrm>
              <a:off x="12700" y="355600"/>
              <a:ext cx="4319799" cy="3085887"/>
            </a:xfrm>
            <a:prstGeom prst="rect">
              <a:avLst/>
            </a:prstGeom>
            <a:solidFill>
              <a:srgbClr val="942192">
                <a:alpha val="15515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7" name="Rectangle" descr="Rectangle"/>
            <p:cNvPicPr>
              <a:picLocks/>
            </p:cNvPicPr>
            <p:nvPr/>
          </p:nvPicPr>
          <p:blipFill>
            <a:blip r:embed="rId8">
              <a:alphaModFix amt="20000"/>
              <a:extLst/>
            </a:blip>
            <a:stretch>
              <a:fillRect/>
            </a:stretch>
          </p:blipFill>
          <p:spPr>
            <a:xfrm>
              <a:off x="0" y="0"/>
              <a:ext cx="4345199" cy="3555787"/>
            </a:xfrm>
            <a:prstGeom prst="rect">
              <a:avLst/>
            </a:prstGeom>
            <a:effectLst/>
          </p:spPr>
        </p:pic>
      </p:grpSp>
      <p:sp>
        <p:nvSpPr>
          <p:cNvPr id="89" name="Separation energies ~ 107 eV"/>
          <p:cNvSpPr txBox="1"/>
          <p:nvPr/>
        </p:nvSpPr>
        <p:spPr>
          <a:xfrm>
            <a:off x="8782205" y="3074814"/>
            <a:ext cx="40043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Separation energies ~ </a:t>
            </a:r>
            <a:r>
              <a:rPr b="1" dirty="0" smtClean="0"/>
              <a:t>10</a:t>
            </a:r>
            <a:r>
              <a:rPr baseline="31999" dirty="0" smtClean="0"/>
              <a:t> </a:t>
            </a:r>
            <a:r>
              <a:rPr lang="fr-FR" dirty="0" smtClean="0"/>
              <a:t>M</a:t>
            </a:r>
            <a:r>
              <a:rPr dirty="0" smtClean="0"/>
              <a:t>eV</a:t>
            </a:r>
            <a:endParaRPr dirty="0"/>
          </a:p>
        </p:txBody>
      </p:sp>
      <p:sp>
        <p:nvSpPr>
          <p:cNvPr id="90" name="Vibrational excitations~ 106 eV"/>
          <p:cNvSpPr txBox="1"/>
          <p:nvPr/>
        </p:nvSpPr>
        <p:spPr>
          <a:xfrm>
            <a:off x="8782205" y="3581765"/>
            <a:ext cx="388247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Vibrational excitations~ </a:t>
            </a:r>
            <a:r>
              <a:rPr lang="fr-FR" b="1" dirty="0" smtClean="0"/>
              <a:t>1</a:t>
            </a:r>
            <a:r>
              <a:rPr baseline="31999" dirty="0" smtClean="0"/>
              <a:t> </a:t>
            </a:r>
            <a:r>
              <a:rPr lang="fr-FR" dirty="0" smtClean="0"/>
              <a:t>Me</a:t>
            </a:r>
            <a:r>
              <a:rPr dirty="0" smtClean="0"/>
              <a:t>V</a:t>
            </a:r>
            <a:endParaRPr dirty="0"/>
          </a:p>
        </p:txBody>
      </p:sp>
      <p:sp>
        <p:nvSpPr>
          <p:cNvPr id="91" name="Rotational excitations ~ 104 eV"/>
          <p:cNvSpPr txBox="1"/>
          <p:nvPr/>
        </p:nvSpPr>
        <p:spPr>
          <a:xfrm>
            <a:off x="8782205" y="4086175"/>
            <a:ext cx="429123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Rotational excitations ~ </a:t>
            </a:r>
            <a:r>
              <a:rPr lang="fr-FR" b="1" dirty="0" smtClean="0"/>
              <a:t>0.1</a:t>
            </a:r>
            <a:r>
              <a:rPr baseline="31999" dirty="0" smtClean="0"/>
              <a:t> </a:t>
            </a:r>
            <a:r>
              <a:rPr lang="fr-FR" dirty="0" smtClean="0"/>
              <a:t>Me</a:t>
            </a:r>
            <a:r>
              <a:rPr dirty="0" smtClean="0"/>
              <a:t>V</a:t>
            </a:r>
            <a:endParaRPr dirty="0"/>
          </a:p>
        </p:txBody>
      </p:sp>
      <p:sp>
        <p:nvSpPr>
          <p:cNvPr id="93" name="p &amp; n momenta ~ 108 eV"/>
          <p:cNvSpPr txBox="1"/>
          <p:nvPr/>
        </p:nvSpPr>
        <p:spPr>
          <a:xfrm>
            <a:off x="8782205" y="2567863"/>
            <a:ext cx="347050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p &amp; n momenta ~ </a:t>
            </a:r>
            <a:r>
              <a:rPr b="1" dirty="0" smtClean="0"/>
              <a:t>1</a:t>
            </a:r>
            <a:r>
              <a:rPr lang="fr-FR" b="1" dirty="0" smtClean="0"/>
              <a:t>0</a:t>
            </a:r>
            <a:r>
              <a:rPr b="1" dirty="0" smtClean="0"/>
              <a:t>0</a:t>
            </a:r>
            <a:r>
              <a:rPr baseline="31999" dirty="0" smtClean="0"/>
              <a:t> </a:t>
            </a:r>
            <a:r>
              <a:rPr lang="fr-FR" dirty="0" smtClean="0"/>
              <a:t>M</a:t>
            </a:r>
            <a:r>
              <a:rPr dirty="0" smtClean="0"/>
              <a:t>eV</a:t>
            </a:r>
            <a:endParaRPr dirty="0"/>
          </a:p>
        </p:txBody>
      </p:sp>
      <p:sp>
        <p:nvSpPr>
          <p:cNvPr id="94" name="Several scales at play:"/>
          <p:cNvSpPr txBox="1"/>
          <p:nvPr/>
        </p:nvSpPr>
        <p:spPr>
          <a:xfrm>
            <a:off x="8806497" y="1914734"/>
            <a:ext cx="28766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Several scales at play:</a:t>
            </a:r>
          </a:p>
        </p:txBody>
      </p:sp>
      <p:grpSp>
        <p:nvGrpSpPr>
          <p:cNvPr id="96" name="Groupe 95"/>
          <p:cNvGrpSpPr/>
          <p:nvPr/>
        </p:nvGrpSpPr>
        <p:grpSpPr>
          <a:xfrm>
            <a:off x="9016698" y="7140826"/>
            <a:ext cx="1508068" cy="2598465"/>
            <a:chOff x="3506601" y="1200828"/>
            <a:chExt cx="1508068" cy="2598465"/>
          </a:xfrm>
        </p:grpSpPr>
        <p:grpSp>
          <p:nvGrpSpPr>
            <p:cNvPr id="97" name="Groupe 96"/>
            <p:cNvGrpSpPr/>
            <p:nvPr/>
          </p:nvGrpSpPr>
          <p:grpSpPr>
            <a:xfrm>
              <a:off x="3506601" y="1200828"/>
              <a:ext cx="1508068" cy="2598465"/>
              <a:chOff x="3506601" y="1200828"/>
              <a:chExt cx="1508068" cy="2598465"/>
            </a:xfrm>
          </p:grpSpPr>
          <p:pic>
            <p:nvPicPr>
              <p:cNvPr id="102" name="Image 10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5266" y="1506924"/>
                <a:ext cx="1350139" cy="2083784"/>
              </a:xfrm>
              <a:prstGeom prst="rect">
                <a:avLst/>
              </a:prstGeom>
            </p:spPr>
          </p:pic>
          <p:pic>
            <p:nvPicPr>
              <p:cNvPr id="103" name="Image 10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06601" y="1200828"/>
                <a:ext cx="590955" cy="249536"/>
              </a:xfrm>
              <a:prstGeom prst="rect">
                <a:avLst/>
              </a:prstGeom>
            </p:spPr>
          </p:pic>
          <p:pic>
            <p:nvPicPr>
              <p:cNvPr id="104" name="Image 10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34019" y="1375089"/>
                <a:ext cx="880650" cy="547833"/>
              </a:xfrm>
              <a:prstGeom prst="rect">
                <a:avLst/>
              </a:prstGeom>
            </p:spPr>
          </p:pic>
          <p:pic>
            <p:nvPicPr>
              <p:cNvPr id="105" name="Image 10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83529" y="3615110"/>
                <a:ext cx="234695" cy="184183"/>
              </a:xfrm>
              <a:prstGeom prst="rect">
                <a:avLst/>
              </a:prstGeom>
            </p:spPr>
          </p:pic>
        </p:grpSp>
        <p:sp>
          <p:nvSpPr>
            <p:cNvPr id="98" name="Flèche vers le bas 97"/>
            <p:cNvSpPr/>
            <p:nvPr/>
          </p:nvSpPr>
          <p:spPr>
            <a:xfrm>
              <a:off x="4198144" y="2225912"/>
              <a:ext cx="244674" cy="446322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99" name="Flèche vers le bas 98"/>
            <p:cNvSpPr/>
            <p:nvPr/>
          </p:nvSpPr>
          <p:spPr>
            <a:xfrm>
              <a:off x="4198144" y="2759674"/>
              <a:ext cx="265625" cy="321810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0" name="Flèche vers le bas 99"/>
            <p:cNvSpPr/>
            <p:nvPr/>
          </p:nvSpPr>
          <p:spPr>
            <a:xfrm>
              <a:off x="4198144" y="3145127"/>
              <a:ext cx="272596" cy="219505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1" name="Flèche vers le bas 100"/>
            <p:cNvSpPr/>
            <p:nvPr/>
          </p:nvSpPr>
          <p:spPr>
            <a:xfrm>
              <a:off x="4198144" y="3390904"/>
              <a:ext cx="298636" cy="117744"/>
            </a:xfrm>
            <a:prstGeom prst="down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07" name="Nucleus: bound (or resonant) state of Z protons and N neutrons"/>
          <p:cNvSpPr txBox="1"/>
          <p:nvPr/>
        </p:nvSpPr>
        <p:spPr>
          <a:xfrm>
            <a:off x="246664" y="1715150"/>
            <a:ext cx="80038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/>
              <a:t>Nucleus</a:t>
            </a:r>
            <a:r>
              <a:rPr dirty="0"/>
              <a:t>: bound (or resonant) state of </a:t>
            </a:r>
            <a:r>
              <a:rPr i="1" dirty="0"/>
              <a:t>Z</a:t>
            </a:r>
            <a:r>
              <a:rPr dirty="0"/>
              <a:t> protons and </a:t>
            </a:r>
            <a:r>
              <a:rPr i="1" dirty="0"/>
              <a:t>N</a:t>
            </a:r>
            <a:r>
              <a:rPr dirty="0"/>
              <a:t> neutrons</a:t>
            </a: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98" y="7953160"/>
            <a:ext cx="2065887" cy="1377257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>
            <a:off x="735197" y="3898916"/>
            <a:ext cx="11531459" cy="289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</a:rPr>
              <a:t>Ab initio </a:t>
            </a:r>
            <a:r>
              <a:rPr lang="en-US" sz="2800" dirty="0" smtClean="0">
                <a:solidFill>
                  <a:srgbClr val="FF0000"/>
                </a:solidFill>
              </a:rPr>
              <a:t>long-term endeavor</a:t>
            </a:r>
          </a:p>
          <a:p>
            <a:pPr lvl="0" algn="ctr"/>
            <a:endParaRPr lang="en-US" sz="2200" dirty="0" smtClean="0">
              <a:solidFill>
                <a:srgbClr val="FF0000"/>
              </a:solidFill>
            </a:endParaRPr>
          </a:p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C</a:t>
            </a:r>
            <a:r>
              <a:rPr lang="en-US" sz="2200" b="1" dirty="0" smtClean="0">
                <a:solidFill>
                  <a:srgbClr val="FF0000"/>
                </a:solidFill>
              </a:rPr>
              <a:t>an nuclear systems be described</a:t>
            </a:r>
          </a:p>
          <a:p>
            <a:pPr lvl="0" algn="l"/>
            <a:endParaRPr lang="en-US" sz="2200" dirty="0" smtClean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From nucleons and their interactions (right balance between reductionism/emergence</a:t>
            </a:r>
            <a:r>
              <a:rPr lang="en-US" sz="2200" dirty="0" smtClean="0">
                <a:solidFill>
                  <a:srgbClr val="FF0000"/>
                </a:solidFill>
              </a:rPr>
              <a:t>?)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Rooted in QCD (sound connection to underlying EFT</a:t>
            </a:r>
            <a:r>
              <a:rPr lang="en-US" sz="2200" dirty="0" smtClean="0">
                <a:solidFill>
                  <a:srgbClr val="FF0000"/>
                </a:solidFill>
              </a:rPr>
              <a:t>?)</a:t>
            </a:r>
            <a:endParaRPr lang="en-US" sz="2200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Systematically (complete phenomenology?)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Accurately enough (relevant to experimental uncertainty?)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35197" y="3912168"/>
            <a:ext cx="11531459" cy="2893100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4605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44" grpId="0"/>
      <p:bldP spid="45" grpId="0"/>
      <p:bldP spid="46" grpId="0"/>
      <p:bldP spid="47" grpId="0" animBg="1"/>
      <p:bldP spid="78" grpId="0"/>
      <p:bldP spid="79" grpId="0"/>
      <p:bldP spid="83" grpId="0"/>
      <p:bldP spid="89" grpId="0" animBg="1"/>
      <p:bldP spid="90" grpId="0" animBg="1"/>
      <p:bldP spid="91" grpId="0" animBg="1"/>
      <p:bldP spid="93" grpId="0" animBg="1"/>
      <p:bldP spid="94" grpId="0" animBg="1"/>
      <p:bldP spid="71" grpId="0" animBg="1"/>
      <p:bldP spid="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Evaluating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systematic</a:t>
            </a:r>
            <a:r>
              <a:rPr lang="fr-FR" sz="2200" dirty="0" smtClean="0">
                <a:solidFill>
                  <a:srgbClr val="0033CC"/>
                </a:solidFill>
              </a:rPr>
              <a:t> and </a:t>
            </a:r>
            <a:r>
              <a:rPr lang="fr-FR" sz="2200" dirty="0" err="1" smtClean="0">
                <a:solidFill>
                  <a:srgbClr val="0033CC"/>
                </a:solidFill>
              </a:rPr>
              <a:t>statistical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uncertainties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77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9417276" y="1354630"/>
            <a:ext cx="4395705" cy="3150402"/>
            <a:chOff x="417019" y="2123729"/>
            <a:chExt cx="6281173" cy="4391109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019" y="2133242"/>
              <a:ext cx="6191730" cy="4381596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5172501" y="2123729"/>
              <a:ext cx="1525691" cy="3487086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 smtClean="0">
                <a:solidFill>
                  <a:srgbClr val="0033CC"/>
                </a:solidFill>
              </a:rPr>
              <a:t>Systematic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uncertainties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" y="4398760"/>
            <a:ext cx="5234493" cy="464657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7" y="2644988"/>
            <a:ext cx="4017641" cy="395254"/>
          </a:xfrm>
          <a:prstGeom prst="rect">
            <a:avLst/>
          </a:prstGeom>
        </p:spPr>
      </p:pic>
      <p:sp>
        <p:nvSpPr>
          <p:cNvPr id="73" name="Interdiction 72"/>
          <p:cNvSpPr/>
          <p:nvPr/>
        </p:nvSpPr>
        <p:spPr>
          <a:xfrm>
            <a:off x="3734396" y="2680395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Shape 68"/>
          <p:cNvSpPr/>
          <p:nvPr/>
        </p:nvSpPr>
        <p:spPr>
          <a:xfrm>
            <a:off x="167405" y="1543149"/>
            <a:ext cx="5796073" cy="40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T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runcated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Symbol" panose="05050102010706020507" pitchFamily="18" charset="2"/>
                <a:ea typeface="Palatino"/>
                <a:cs typeface="Times New Roman" panose="02020603050405020304" pitchFamily="18" charset="0"/>
                <a:sym typeface="Palatino"/>
              </a:rPr>
              <a:t>c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EFT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Hamiltonian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expansion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=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(1)   </a:t>
            </a:r>
            <a:endParaRPr sz="24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0" name="Shape 68"/>
          <p:cNvSpPr/>
          <p:nvPr/>
        </p:nvSpPr>
        <p:spPr>
          <a:xfrm>
            <a:off x="214418" y="3591089"/>
            <a:ext cx="4687403" cy="477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Truncated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A-body expansion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=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(5)</a:t>
            </a:r>
            <a:endParaRPr sz="24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4" name="Shape 68"/>
          <p:cNvSpPr/>
          <p:nvPr/>
        </p:nvSpPr>
        <p:spPr>
          <a:xfrm>
            <a:off x="224957" y="6533062"/>
            <a:ext cx="4330625" cy="48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Truncated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basis expansion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=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(3)</a:t>
            </a:r>
            <a:endParaRPr sz="24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6" name="Interdiction 85"/>
          <p:cNvSpPr/>
          <p:nvPr/>
        </p:nvSpPr>
        <p:spPr>
          <a:xfrm>
            <a:off x="4901821" y="4508460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89" name="Groupe 88"/>
          <p:cNvGrpSpPr/>
          <p:nvPr/>
        </p:nvGrpSpPr>
        <p:grpSpPr>
          <a:xfrm>
            <a:off x="5527603" y="4309245"/>
            <a:ext cx="3436623" cy="2516998"/>
            <a:chOff x="5844610" y="4048245"/>
            <a:chExt cx="2639222" cy="2452545"/>
          </a:xfrm>
        </p:grpSpPr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610" y="4048245"/>
              <a:ext cx="2639222" cy="245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ZoneTexte 90"/>
            <p:cNvSpPr txBox="1"/>
            <p:nvPr/>
          </p:nvSpPr>
          <p:spPr>
            <a:xfrm>
              <a:off x="7384401" y="4820503"/>
              <a:ext cx="1036242" cy="274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Symbol" panose="05050102010706020507" pitchFamily="18" charset="2"/>
                </a:rPr>
                <a:t>l</a:t>
              </a:r>
              <a:r>
                <a:rPr lang="en-US" sz="1000" b="1" dirty="0" smtClean="0"/>
                <a:t> = 2.25 fm</a:t>
              </a:r>
              <a:r>
                <a:rPr lang="en-US" sz="1000" b="1" baseline="30000" dirty="0" smtClean="0"/>
                <a:t>-1</a:t>
              </a:r>
              <a:r>
                <a:rPr lang="en-US" sz="1000" b="1" dirty="0" smtClean="0"/>
                <a:t> </a:t>
              </a:r>
              <a:endParaRPr lang="fr-FR" sz="1000" b="1" dirty="0" smtClean="0"/>
            </a:p>
          </p:txBody>
        </p:sp>
      </p:grpSp>
      <p:sp>
        <p:nvSpPr>
          <p:cNvPr id="92" name="Shape 250"/>
          <p:cNvSpPr/>
          <p:nvPr/>
        </p:nvSpPr>
        <p:spPr>
          <a:xfrm>
            <a:off x="6172414" y="4025924"/>
            <a:ext cx="257914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i="1" dirty="0" smtClean="0">
                <a:latin typeface="Palatino"/>
                <a:ea typeface="Palatino"/>
                <a:cs typeface="Palatino"/>
                <a:sym typeface="Palatino"/>
              </a:rPr>
              <a:t>Binder</a:t>
            </a: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et al. 2015]</a:t>
            </a:r>
          </a:p>
        </p:txBody>
      </p:sp>
      <p:pic>
        <p:nvPicPr>
          <p:cNvPr id="94" name="Imag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71" y="4271326"/>
            <a:ext cx="3542942" cy="26350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603" y="6986424"/>
            <a:ext cx="7275236" cy="2730551"/>
          </a:xfrm>
          <a:prstGeom prst="rect">
            <a:avLst/>
          </a:prstGeom>
        </p:spPr>
      </p:pic>
      <p:sp>
        <p:nvSpPr>
          <p:cNvPr id="96" name="Shape 250"/>
          <p:cNvSpPr/>
          <p:nvPr/>
        </p:nvSpPr>
        <p:spPr>
          <a:xfrm>
            <a:off x="8082591" y="9439664"/>
            <a:ext cx="257914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i="1" dirty="0" smtClean="0">
                <a:latin typeface="Palatino"/>
                <a:ea typeface="Palatino"/>
                <a:cs typeface="Palatino"/>
                <a:sym typeface="Palatino"/>
              </a:rPr>
              <a:t>Hu</a:t>
            </a: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et al. </a:t>
            </a:r>
            <a:r>
              <a:rPr lang="fr-FR" sz="1700" i="1" dirty="0" smtClean="0">
                <a:latin typeface="Palatino"/>
                <a:ea typeface="Palatino"/>
                <a:cs typeface="Palatino"/>
                <a:sym typeface="Palatino"/>
              </a:rPr>
              <a:t>2022</a:t>
            </a: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sz="1700" i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7" name="dropped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7526" y="7185499"/>
            <a:ext cx="1547879" cy="208888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8" name="Connecteur droit avec flèche 27"/>
          <p:cNvCxnSpPr/>
          <p:nvPr/>
        </p:nvCxnSpPr>
        <p:spPr>
          <a:xfrm>
            <a:off x="1731515" y="8791208"/>
            <a:ext cx="0" cy="16927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Shape 514"/>
          <p:cNvSpPr/>
          <p:nvPr/>
        </p:nvSpPr>
        <p:spPr>
          <a:xfrm>
            <a:off x="1911485" y="8531811"/>
            <a:ext cx="4648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fr-FR" sz="2000" dirty="0" smtClean="0"/>
              <a:t>  </a:t>
            </a:r>
            <a:endParaRPr sz="2000" dirty="0"/>
          </a:p>
        </p:txBody>
      </p:sp>
      <p:sp>
        <p:nvSpPr>
          <p:cNvPr id="2" name="Flèche droite 1"/>
          <p:cNvSpPr/>
          <p:nvPr/>
        </p:nvSpPr>
        <p:spPr>
          <a:xfrm>
            <a:off x="2094912" y="7700210"/>
            <a:ext cx="319486" cy="715051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Shape 514"/>
          <p:cNvSpPr/>
          <p:nvPr/>
        </p:nvSpPr>
        <p:spPr>
          <a:xfrm>
            <a:off x="653859" y="5362614"/>
            <a:ext cx="304623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 smtClean="0">
                <a:solidFill>
                  <a:srgbClr val="0033CC"/>
                </a:solidFill>
              </a:rPr>
              <a:t>Work</a:t>
            </a:r>
            <a:r>
              <a:rPr lang="fr-FR" sz="1800" b="1" dirty="0" smtClean="0">
                <a:solidFill>
                  <a:srgbClr val="0033CC"/>
                </a:solidFill>
              </a:rPr>
              <a:t>-horse </a:t>
            </a:r>
            <a:r>
              <a:rPr lang="fr-FR" sz="1800" b="1" dirty="0" err="1" smtClean="0">
                <a:solidFill>
                  <a:srgbClr val="0033CC"/>
                </a:solidFill>
              </a:rPr>
              <a:t>methods</a:t>
            </a:r>
            <a:r>
              <a:rPr lang="fr-FR" sz="1800" b="1" dirty="0" smtClean="0">
                <a:solidFill>
                  <a:srgbClr val="0033CC"/>
                </a:solidFill>
              </a:rPr>
              <a:t> = ~3%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</a:rPr>
              <a:t>Top-</a:t>
            </a:r>
            <a:r>
              <a:rPr lang="fr-FR" sz="1800" b="1" dirty="0" err="1" smtClean="0">
                <a:solidFill>
                  <a:srgbClr val="0033CC"/>
                </a:solidFill>
              </a:rPr>
              <a:t>tier</a:t>
            </a:r>
            <a:r>
              <a:rPr lang="fr-FR" sz="1800" b="1" dirty="0" smtClean="0">
                <a:solidFill>
                  <a:srgbClr val="0033CC"/>
                </a:solidFill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</a:rPr>
              <a:t>methods</a:t>
            </a:r>
            <a:r>
              <a:rPr lang="fr-FR" sz="1800" b="1" dirty="0" smtClean="0">
                <a:solidFill>
                  <a:srgbClr val="0033CC"/>
                </a:solidFill>
              </a:rPr>
              <a:t> &lt; 1%</a:t>
            </a:r>
            <a:endParaRPr lang="fr-FR" sz="1800" b="1" dirty="0">
              <a:solidFill>
                <a:srgbClr val="0033CC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469900" y="5308503"/>
            <a:ext cx="3353396" cy="689644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Shape 514"/>
          <p:cNvSpPr/>
          <p:nvPr/>
        </p:nvSpPr>
        <p:spPr>
          <a:xfrm>
            <a:off x="2652563" y="7525066"/>
            <a:ext cx="153947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smtClean="0"/>
              <a:t>1-body: </a:t>
            </a:r>
            <a:r>
              <a:rPr lang="fr-FR" sz="1800" b="1" dirty="0" smtClean="0">
                <a:latin typeface="Palatino Linotype" panose="02040502050505030304" pitchFamily="18" charset="0"/>
              </a:rPr>
              <a:t>e</a:t>
            </a:r>
            <a:r>
              <a:rPr lang="fr-FR" sz="1800" b="1" baseline="-25000" dirty="0" smtClean="0"/>
              <a:t>1max</a:t>
            </a:r>
          </a:p>
          <a:p>
            <a:pPr>
              <a:defRPr sz="1800"/>
            </a:pPr>
            <a:r>
              <a:rPr lang="fr-FR" sz="1800" b="1" dirty="0" smtClean="0"/>
              <a:t>2-body: </a:t>
            </a:r>
            <a:r>
              <a:rPr lang="fr-FR" sz="1800" b="1" dirty="0" smtClean="0">
                <a:latin typeface="Palatino Linotype" panose="02040502050505030304" pitchFamily="18" charset="0"/>
              </a:rPr>
              <a:t>e</a:t>
            </a:r>
            <a:r>
              <a:rPr lang="fr-FR" sz="1800" b="1" baseline="-25000" dirty="0" smtClean="0"/>
              <a:t>2max </a:t>
            </a:r>
          </a:p>
          <a:p>
            <a:pPr>
              <a:defRPr sz="1800"/>
            </a:pPr>
            <a:r>
              <a:rPr lang="fr-FR" sz="1800" b="1" dirty="0" smtClean="0"/>
              <a:t>3-body: </a:t>
            </a:r>
            <a:r>
              <a:rPr lang="fr-FR" sz="1800" b="1" dirty="0" smtClean="0">
                <a:latin typeface="Palatino Linotype" panose="02040502050505030304" pitchFamily="18" charset="0"/>
              </a:rPr>
              <a:t>e</a:t>
            </a:r>
            <a:r>
              <a:rPr lang="fr-FR" sz="1800" b="1" baseline="-25000" dirty="0" smtClean="0"/>
              <a:t>3max</a:t>
            </a:r>
            <a:endParaRPr lang="fr-FR" sz="1800" b="1" baseline="-25000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2551292" y="7434570"/>
            <a:ext cx="1640741" cy="105499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Shape 514"/>
          <p:cNvSpPr/>
          <p:nvPr/>
        </p:nvSpPr>
        <p:spPr>
          <a:xfrm>
            <a:off x="3928801" y="8894887"/>
            <a:ext cx="14371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</a:rPr>
              <a:t>A~50 &lt; 1%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</a:rPr>
              <a:t>A~200 ~ 8%</a:t>
            </a:r>
            <a:endParaRPr lang="fr-FR" sz="1800" b="1" dirty="0">
              <a:solidFill>
                <a:srgbClr val="0033CC"/>
              </a:solidFill>
            </a:endParaRPr>
          </a:p>
        </p:txBody>
      </p:sp>
      <p:sp>
        <p:nvSpPr>
          <p:cNvPr id="39" name="Rectangle à coins arrondis 38"/>
          <p:cNvSpPr/>
          <p:nvPr/>
        </p:nvSpPr>
        <p:spPr>
          <a:xfrm>
            <a:off x="3802033" y="8839588"/>
            <a:ext cx="1444677" cy="689644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3" name="Shape 250"/>
          <p:cNvSpPr/>
          <p:nvPr/>
        </p:nvSpPr>
        <p:spPr>
          <a:xfrm>
            <a:off x="10323713" y="4465584"/>
            <a:ext cx="2336610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sz="1700" i="1" dirty="0" err="1">
                <a:latin typeface="Palatino"/>
                <a:ea typeface="Palatino"/>
                <a:cs typeface="Palatino"/>
                <a:sym typeface="Palatino"/>
              </a:rPr>
              <a:t>Hebeler</a:t>
            </a: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 et al. 2015]</a:t>
            </a:r>
          </a:p>
        </p:txBody>
      </p:sp>
      <p:sp>
        <p:nvSpPr>
          <p:cNvPr id="51" name="○ New interactions correct for overbinding"/>
          <p:cNvSpPr txBox="1"/>
          <p:nvPr/>
        </p:nvSpPr>
        <p:spPr>
          <a:xfrm>
            <a:off x="4649612" y="2497270"/>
            <a:ext cx="449565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b="1" dirty="0" err="1" smtClean="0"/>
              <a:t>Order</a:t>
            </a:r>
            <a:r>
              <a:rPr lang="fr-FR" sz="1800" b="1" dirty="0" smtClean="0"/>
              <a:t>-by-</a:t>
            </a:r>
            <a:r>
              <a:rPr lang="fr-FR" sz="1800" b="1" dirty="0" err="1" smtClean="0"/>
              <a:t>order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estimate</a:t>
            </a:r>
            <a:r>
              <a:rPr lang="fr-FR" sz="1800" b="1" dirty="0" smtClean="0"/>
              <a:t> </a:t>
            </a:r>
            <a:r>
              <a:rPr lang="fr-FR" sz="1600" dirty="0" smtClean="0"/>
              <a:t>[Binder et al. 2018]</a:t>
            </a:r>
          </a:p>
          <a:p>
            <a:r>
              <a:rPr lang="en-US" sz="1800" b="1" dirty="0"/>
              <a:t>BE and </a:t>
            </a:r>
            <a:r>
              <a:rPr lang="en-US" sz="1800" b="1" dirty="0" smtClean="0"/>
              <a:t>radii </a:t>
            </a:r>
            <a:r>
              <a:rPr lang="en-US" sz="1800" b="1" dirty="0"/>
              <a:t>at N</a:t>
            </a:r>
            <a:r>
              <a:rPr lang="en-US" sz="1800" b="1" baseline="30000" dirty="0"/>
              <a:t>3</a:t>
            </a:r>
            <a:r>
              <a:rPr lang="en-US" sz="1800" b="1" dirty="0"/>
              <a:t>LO: </a:t>
            </a:r>
            <a:r>
              <a:rPr lang="en-US" sz="1800" b="1" dirty="0" smtClean="0"/>
              <a:t>5-6% up to A~80</a:t>
            </a:r>
            <a:endParaRPr lang="en-US" sz="1800" b="1" dirty="0"/>
          </a:p>
        </p:txBody>
      </p:sp>
      <p:sp>
        <p:nvSpPr>
          <p:cNvPr id="8" name="Rectangle 7"/>
          <p:cNvSpPr/>
          <p:nvPr/>
        </p:nvSpPr>
        <p:spPr>
          <a:xfrm>
            <a:off x="1033850" y="2584288"/>
            <a:ext cx="2528402" cy="45496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4555582" y="2506207"/>
            <a:ext cx="4618464" cy="72556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" name="Flèche courbée vers le bas 8"/>
          <p:cNvSpPr/>
          <p:nvPr/>
        </p:nvSpPr>
        <p:spPr>
          <a:xfrm>
            <a:off x="3305677" y="1937401"/>
            <a:ext cx="2358523" cy="461901"/>
          </a:xfrm>
          <a:prstGeom prst="curved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Shape 1924"/>
          <p:cNvSpPr/>
          <p:nvPr/>
        </p:nvSpPr>
        <p:spPr>
          <a:xfrm rot="10800000" flipV="1">
            <a:off x="10323713" y="2583768"/>
            <a:ext cx="1943546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Huther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sz="1700" i="1" dirty="0" smtClean="0">
                <a:latin typeface="Palatino"/>
                <a:ea typeface="Palatino"/>
                <a:cs typeface="Palatino"/>
                <a:sym typeface="Palatino"/>
              </a:rPr>
              <a:t>et </a:t>
            </a:r>
            <a:r>
              <a:rPr sz="1700" i="1" dirty="0">
                <a:latin typeface="Palatino"/>
                <a:ea typeface="Palatino"/>
                <a:cs typeface="Palatino"/>
                <a:sym typeface="Palatino"/>
              </a:rPr>
              <a:t>al</a:t>
            </a:r>
            <a:r>
              <a:rPr sz="1700" dirty="0">
                <a:latin typeface="Palatino"/>
                <a:ea typeface="Palatino"/>
                <a:cs typeface="Palatino"/>
                <a:sym typeface="Palatino"/>
              </a:rPr>
              <a:t>.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2019</a:t>
            </a: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lang="fr-FR" sz="1700" dirty="0" smtClean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504169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9" grpId="0" animBg="1"/>
      <p:bldP spid="80" grpId="0" animBg="1"/>
      <p:bldP spid="84" grpId="0" animBg="1"/>
      <p:bldP spid="86" grpId="0" animBg="1"/>
      <p:bldP spid="92" grpId="0" animBg="1"/>
      <p:bldP spid="96" grpId="0" animBg="1"/>
      <p:bldP spid="29" grpId="0" animBg="1"/>
      <p:bldP spid="2" grpId="0" animBg="1"/>
      <p:bldP spid="34" grpId="0" animBg="1"/>
      <p:bldP spid="4" grpId="0" animBg="1"/>
      <p:bldP spid="36" grpId="0" animBg="1"/>
      <p:bldP spid="37" grpId="0" animBg="1"/>
      <p:bldP spid="38" grpId="0" animBg="1"/>
      <p:bldP spid="39" grpId="0" animBg="1"/>
      <p:bldP spid="93" grpId="0" animBg="1"/>
      <p:bldP spid="8" grpId="0" animBg="1"/>
      <p:bldP spid="53" grpId="0" animBg="1"/>
      <p:bldP spid="9" grpId="0" animBg="1"/>
      <p:bldP spid="6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 smtClean="0">
                <a:solidFill>
                  <a:srgbClr val="0033CC"/>
                </a:solidFill>
              </a:rPr>
              <a:t>Statistical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uncertainties</a:t>
            </a:r>
            <a:endParaRPr sz="3600" dirty="0">
              <a:solidFill>
                <a:srgbClr val="0033CC"/>
              </a:solidFill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2" y="3075543"/>
            <a:ext cx="1338326" cy="334581"/>
          </a:xfrm>
          <a:prstGeom prst="rect">
            <a:avLst/>
          </a:prstGeom>
        </p:spPr>
      </p:pic>
      <p:sp>
        <p:nvSpPr>
          <p:cNvPr id="82" name="Flèche vers le bas 81"/>
          <p:cNvSpPr/>
          <p:nvPr/>
        </p:nvSpPr>
        <p:spPr>
          <a:xfrm rot="16200000">
            <a:off x="1764049" y="3127918"/>
            <a:ext cx="543677" cy="229829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3" name="Shape 68"/>
          <p:cNvSpPr/>
          <p:nvPr/>
        </p:nvSpPr>
        <p:spPr>
          <a:xfrm>
            <a:off x="1903526" y="2583940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Flèche vers le bas 8"/>
          <p:cNvSpPr/>
          <p:nvPr/>
        </p:nvSpPr>
        <p:spPr>
          <a:xfrm rot="16200000">
            <a:off x="4786750" y="2925251"/>
            <a:ext cx="596894" cy="612617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692" y="2399652"/>
            <a:ext cx="2119890" cy="4015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811" y="3038292"/>
            <a:ext cx="1436923" cy="3543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668" y="2999271"/>
            <a:ext cx="1321782" cy="383743"/>
          </a:xfrm>
          <a:prstGeom prst="rect">
            <a:avLst/>
          </a:prstGeom>
        </p:spPr>
      </p:pic>
      <p:sp>
        <p:nvSpPr>
          <p:cNvPr id="14" name="Shape 71"/>
          <p:cNvSpPr/>
          <p:nvPr/>
        </p:nvSpPr>
        <p:spPr>
          <a:xfrm>
            <a:off x="168286" y="4141220"/>
            <a:ext cx="76159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Emulator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based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on the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igenvector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Continuation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method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507674" y="2960824"/>
            <a:ext cx="1590625" cy="47701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Shape 76"/>
          <p:cNvSpPr/>
          <p:nvPr/>
        </p:nvSpPr>
        <p:spPr>
          <a:xfrm>
            <a:off x="2706198" y="2556041"/>
            <a:ext cx="800212" cy="359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N sets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828590" y="2323729"/>
            <a:ext cx="2239702" cy="53067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Shape 76"/>
          <p:cNvSpPr/>
          <p:nvPr/>
        </p:nvSpPr>
        <p:spPr>
          <a:xfrm>
            <a:off x="3682924" y="1927893"/>
            <a:ext cx="284357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N simulations =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expensive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00349-6821-2744-9954-BDC8A7E61DAA}"/>
              </a:ext>
            </a:extLst>
          </p:cNvPr>
          <p:cNvSpPr txBox="1"/>
          <p:nvPr/>
        </p:nvSpPr>
        <p:spPr>
          <a:xfrm>
            <a:off x="4727199" y="4576749"/>
            <a:ext cx="305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/>
              <a:t>[Frame </a:t>
            </a:r>
            <a:r>
              <a:rPr lang="en-US" sz="1800" i="1" dirty="0"/>
              <a:t>et al. </a:t>
            </a:r>
            <a:r>
              <a:rPr lang="en-US" sz="1800" i="1" dirty="0" smtClean="0"/>
              <a:t>PRL (2018)]</a:t>
            </a:r>
            <a:endParaRPr lang="en-US" sz="18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958" y="1603723"/>
            <a:ext cx="2808182" cy="5116011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3602432" y="2960824"/>
            <a:ext cx="495868" cy="477010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2" name="Shape 76"/>
          <p:cNvSpPr/>
          <p:nvPr/>
        </p:nvSpPr>
        <p:spPr>
          <a:xfrm>
            <a:off x="2417409" y="3524273"/>
            <a:ext cx="253103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 </a:t>
            </a:r>
            <a:r>
              <a:rPr lang="fr-FR" sz="16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114 112 </a:t>
            </a:r>
            <a:r>
              <a:rPr lang="fr-FR" sz="1600" b="1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samples</a:t>
            </a:r>
            <a:endParaRPr lang="fr-FR" sz="16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76"/>
          <p:cNvSpPr/>
          <p:nvPr/>
        </p:nvSpPr>
        <p:spPr>
          <a:xfrm>
            <a:off x="4136973" y="3019779"/>
            <a:ext cx="62541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±</a:t>
            </a:r>
            <a:r>
              <a:rPr lang="fr-FR" sz="16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5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%</a:t>
            </a:r>
            <a:endParaRPr lang="fr-FR" sz="16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83B00349-6821-2744-9954-BDC8A7E61DAA}"/>
              </a:ext>
            </a:extLst>
          </p:cNvPr>
          <p:cNvSpPr txBox="1"/>
          <p:nvPr/>
        </p:nvSpPr>
        <p:spPr>
          <a:xfrm rot="5400000">
            <a:off x="11070528" y="4339924"/>
            <a:ext cx="356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/>
              <a:t>[</a:t>
            </a:r>
            <a:r>
              <a:rPr lang="en-US" sz="1800" i="1" dirty="0" err="1" smtClean="0"/>
              <a:t>Ekstrom</a:t>
            </a:r>
            <a:r>
              <a:rPr lang="en-US" sz="1800" i="1" dirty="0" smtClean="0"/>
              <a:t>, Hagen. PRL (2019)]</a:t>
            </a:r>
            <a:endParaRPr lang="en-US" sz="1800" i="1" dirty="0"/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83B00349-6821-2744-9954-BDC8A7E61DAA}"/>
              </a:ext>
            </a:extLst>
          </p:cNvPr>
          <p:cNvSpPr txBox="1"/>
          <p:nvPr/>
        </p:nvSpPr>
        <p:spPr>
          <a:xfrm>
            <a:off x="11921764" y="2113837"/>
            <a:ext cx="70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baseline="30000" dirty="0" smtClean="0"/>
              <a:t>16</a:t>
            </a:r>
            <a:r>
              <a:rPr lang="en-US" sz="2400" b="1" dirty="0" smtClean="0"/>
              <a:t>O</a:t>
            </a:r>
            <a:endParaRPr lang="en-US" sz="2400" b="1" dirty="0"/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83B00349-6821-2744-9954-BDC8A7E61DAA}"/>
              </a:ext>
            </a:extLst>
          </p:cNvPr>
          <p:cNvSpPr txBox="1"/>
          <p:nvPr/>
        </p:nvSpPr>
        <p:spPr>
          <a:xfrm>
            <a:off x="10420445" y="2113837"/>
            <a:ext cx="93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baseline="30000" dirty="0" smtClean="0"/>
              <a:t>CCSD</a:t>
            </a:r>
            <a:endParaRPr lang="en-US" sz="24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02935" y="5096626"/>
            <a:ext cx="8754920" cy="401577"/>
            <a:chOff x="628872" y="4627280"/>
            <a:chExt cx="8754920" cy="401577"/>
          </a:xfrm>
        </p:grpSpPr>
        <p:sp>
          <p:nvSpPr>
            <p:cNvPr id="30" name="Shape 76"/>
            <p:cNvSpPr/>
            <p:nvPr/>
          </p:nvSpPr>
          <p:spPr>
            <a:xfrm>
              <a:off x="628872" y="4627949"/>
              <a:ext cx="8754920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0" algn="l">
                <a:defRPr sz="1800"/>
              </a:pP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1)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Solve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                                       for a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small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set (few 100s) of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parameter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values </a:t>
              </a:r>
              <a:r>
                <a:rPr lang="fr-FR" sz="1600" b="1" dirty="0" smtClean="0">
                  <a:solidFill>
                    <a:srgbClr val="0033CC"/>
                  </a:solidFill>
                  <a:latin typeface="Palatino"/>
                  <a:ea typeface="Palatino"/>
                  <a:cs typeface="Palatino"/>
                  <a:sym typeface="Palatino"/>
                </a:rPr>
                <a:t>= </a:t>
              </a:r>
              <a:r>
                <a:rPr lang="fr-FR" sz="1600" b="1" dirty="0" err="1" smtClean="0">
                  <a:solidFill>
                    <a:srgbClr val="0033CC"/>
                  </a:solidFill>
                  <a:latin typeface="Palatino"/>
                  <a:ea typeface="Palatino"/>
                  <a:cs typeface="Palatino"/>
                  <a:sym typeface="Palatino"/>
                </a:rPr>
                <a:t>moderate</a:t>
              </a:r>
              <a:endPara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4854" y="4627280"/>
              <a:ext cx="2119890" cy="401577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401736" y="5620080"/>
            <a:ext cx="8756119" cy="366067"/>
            <a:chOff x="714668" y="5864262"/>
            <a:chExt cx="8756119" cy="366067"/>
          </a:xfrm>
        </p:grpSpPr>
        <p:sp>
          <p:nvSpPr>
            <p:cNvPr id="33" name="Shape 76"/>
            <p:cNvSpPr/>
            <p:nvPr/>
          </p:nvSpPr>
          <p:spPr>
            <a:xfrm>
              <a:off x="714668" y="5864262"/>
              <a:ext cx="8756119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0" algn="l">
                <a:defRPr sz="1800"/>
              </a:pPr>
              <a:r>
                <a:rPr lang="fr-FR" sz="1600" b="1" dirty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2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)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Diagonalize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the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huge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number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of                            in 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small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basis </a:t>
              </a:r>
              <a:r>
                <a:rPr lang="fr-FR" sz="1600" b="1" dirty="0" err="1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g</a:t>
              </a:r>
              <a:r>
                <a:rPr lang="fr-FR" sz="1600" b="1" dirty="0" err="1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enerated</a:t>
              </a:r>
              <a:r>
                <a:rPr lang="fr-FR" sz="1600" b="1" dirty="0" smtClean="0">
                  <a:solidFill>
                    <a:schemeClr val="tx1"/>
                  </a:solidFill>
                  <a:latin typeface="Palatino"/>
                  <a:ea typeface="Palatino"/>
                  <a:cs typeface="Palatino"/>
                  <a:sym typeface="Palatino"/>
                </a:rPr>
                <a:t> in 1) </a:t>
              </a:r>
              <a:r>
                <a:rPr lang="fr-FR" sz="1600" b="1" dirty="0" smtClean="0">
                  <a:solidFill>
                    <a:srgbClr val="0033CC"/>
                  </a:solidFill>
                  <a:latin typeface="Palatino"/>
                  <a:ea typeface="Palatino"/>
                  <a:cs typeface="Palatino"/>
                  <a:sym typeface="Palatino"/>
                </a:rPr>
                <a:t>= cheap  </a:t>
              </a: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89451" y="5864262"/>
              <a:ext cx="1446409" cy="366067"/>
            </a:xfrm>
            <a:prstGeom prst="rect">
              <a:avLst/>
            </a:prstGeom>
          </p:spPr>
        </p:pic>
      </p:grpSp>
      <p:sp>
        <p:nvSpPr>
          <p:cNvPr id="37" name="Shape 76"/>
          <p:cNvSpPr/>
          <p:nvPr/>
        </p:nvSpPr>
        <p:spPr>
          <a:xfrm>
            <a:off x="7967704" y="3741528"/>
            <a:ext cx="253103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A-body observables </a:t>
            </a:r>
          </a:p>
          <a:p>
            <a:pPr>
              <a:defRPr sz="1800"/>
            </a:pP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  <a:p>
            <a:pPr>
              <a:defRPr sz="1800"/>
            </a:pP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statistical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lang="fr-FR" sz="16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35" name="Connecteur droit avec flèche 34"/>
          <p:cNvCxnSpPr>
            <a:stCxn id="17" idx="3"/>
          </p:cNvCxnSpPr>
          <p:nvPr/>
        </p:nvCxnSpPr>
        <p:spPr>
          <a:xfrm flipV="1">
            <a:off x="6068292" y="2583940"/>
            <a:ext cx="3717784" cy="5128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Shape 76"/>
          <p:cNvSpPr/>
          <p:nvPr/>
        </p:nvSpPr>
        <p:spPr>
          <a:xfrm>
            <a:off x="6383953" y="2099070"/>
            <a:ext cx="2955395" cy="84125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Simulations = 20y of CPU</a:t>
            </a:r>
          </a:p>
          <a:p>
            <a:pPr>
              <a:defRPr sz="1800"/>
            </a:pPr>
            <a:r>
              <a:rPr lang="fr-FR" sz="16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↕</a:t>
            </a:r>
            <a:endParaRPr lang="fr-FR" sz="1600" b="1" dirty="0" smtClean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>
              <a:defRPr sz="1800"/>
            </a:pPr>
            <a:r>
              <a:rPr lang="en-US" sz="16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Emulations = 1h on a </a:t>
            </a:r>
            <a:r>
              <a:rPr lang="en-US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laptop</a:t>
            </a:r>
            <a:endParaRPr lang="en-US" sz="16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436"/>
          <p:cNvSpPr/>
          <p:nvPr/>
        </p:nvSpPr>
        <p:spPr>
          <a:xfrm>
            <a:off x="60669" y="7145772"/>
            <a:ext cx="12646567" cy="2021734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" name="1. Use separation of scales to define d.o.f &amp; expansion parameter"/>
          <p:cNvSpPr txBox="1"/>
          <p:nvPr/>
        </p:nvSpPr>
        <p:spPr>
          <a:xfrm>
            <a:off x="285681" y="7593734"/>
            <a:ext cx="12534900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 smtClean="0"/>
              <a:t>Evaluating</a:t>
            </a:r>
            <a:r>
              <a:rPr lang="fr-FR" b="1" dirty="0" smtClean="0"/>
              <a:t> </a:t>
            </a:r>
            <a:r>
              <a:rPr lang="fr-FR" b="1" dirty="0" err="1" smtClean="0"/>
              <a:t>any</a:t>
            </a:r>
            <a:r>
              <a:rPr lang="fr-FR" b="1" dirty="0" smtClean="0"/>
              <a:t> source of </a:t>
            </a:r>
            <a:r>
              <a:rPr lang="fr-FR" b="1" dirty="0" err="1" smtClean="0"/>
              <a:t>error</a:t>
            </a:r>
            <a:r>
              <a:rPr lang="fr-FR" b="1" dirty="0" smtClean="0"/>
              <a:t> </a:t>
            </a:r>
            <a:r>
              <a:rPr lang="fr-FR" dirty="0" smtClean="0"/>
              <a:t>= </a:t>
            </a:r>
            <a:r>
              <a:rPr lang="fr-FR" dirty="0" err="1" smtClean="0"/>
              <a:t>repeating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/</a:t>
            </a:r>
            <a:r>
              <a:rPr lang="fr-FR" dirty="0" err="1" smtClean="0"/>
              <a:t>many</a:t>
            </a:r>
            <a:r>
              <a:rPr lang="fr-FR" dirty="0" smtClean="0"/>
              <a:t>/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times the ab </a:t>
            </a:r>
            <a:r>
              <a:rPr lang="fr-FR" dirty="0" err="1" smtClean="0"/>
              <a:t>initio</a:t>
            </a:r>
            <a:r>
              <a:rPr lang="fr-FR" dirty="0" smtClean="0"/>
              <a:t> </a:t>
            </a:r>
            <a:r>
              <a:rPr lang="fr-FR" dirty="0" err="1" smtClean="0"/>
              <a:t>calculation</a:t>
            </a:r>
            <a:endParaRPr lang="fr-FR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 err="1" smtClean="0"/>
              <a:t>Enormous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 smtClean="0"/>
              <a:t> of the </a:t>
            </a:r>
            <a:r>
              <a:rPr lang="fr-FR" dirty="0" err="1" smtClean="0"/>
              <a:t>cost</a:t>
            </a:r>
            <a:r>
              <a:rPr lang="fr-FR" dirty="0" smtClean="0"/>
              <a:t> </a:t>
            </a:r>
          </a:p>
          <a:p>
            <a:r>
              <a:rPr lang="fr-FR" b="1" dirty="0" err="1" smtClean="0"/>
              <a:t>Reducing</a:t>
            </a:r>
            <a:r>
              <a:rPr lang="fr-FR" b="1" dirty="0" smtClean="0"/>
              <a:t> </a:t>
            </a:r>
            <a:r>
              <a:rPr lang="fr-FR" b="1" dirty="0" err="1" smtClean="0"/>
              <a:t>systematic</a:t>
            </a:r>
            <a:r>
              <a:rPr lang="fr-FR" b="1" dirty="0" smtClean="0"/>
              <a:t> </a:t>
            </a:r>
            <a:r>
              <a:rPr lang="fr-FR" b="1" dirty="0" err="1" smtClean="0"/>
              <a:t>error</a:t>
            </a:r>
            <a:r>
              <a:rPr lang="fr-FR" b="1" dirty="0" smtClean="0"/>
              <a:t> </a:t>
            </a:r>
            <a:r>
              <a:rPr lang="fr-FR" dirty="0" smtClean="0"/>
              <a:t>=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/>
              <a:t> </a:t>
            </a:r>
            <a:r>
              <a:rPr lang="fr-FR" dirty="0" smtClean="0"/>
              <a:t>or </a:t>
            </a:r>
            <a:r>
              <a:rPr lang="fr-FR" dirty="0" err="1" smtClean="0"/>
              <a:t>larger</a:t>
            </a:r>
            <a:r>
              <a:rPr lang="fr-FR" dirty="0" smtClean="0"/>
              <a:t> </a:t>
            </a:r>
            <a:r>
              <a:rPr lang="fr-FR" dirty="0" err="1" smtClean="0"/>
              <a:t>n</a:t>
            </a:r>
            <a:r>
              <a:rPr lang="fr-FR" baseline="-25000" dirty="0" err="1" smtClean="0"/>
              <a:t>dim</a:t>
            </a:r>
            <a:r>
              <a:rPr lang="fr-FR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 smtClean="0"/>
              <a:t> of the </a:t>
            </a:r>
            <a:r>
              <a:rPr lang="fr-FR" dirty="0" err="1" smtClean="0"/>
              <a:t>cost</a:t>
            </a:r>
            <a:endParaRPr lang="fr-FR" dirty="0" smtClean="0"/>
          </a:p>
        </p:txBody>
      </p:sp>
      <p:sp>
        <p:nvSpPr>
          <p:cNvPr id="38" name="Shape 71"/>
          <p:cNvSpPr/>
          <p:nvPr/>
        </p:nvSpPr>
        <p:spPr>
          <a:xfrm>
            <a:off x="141393" y="7239173"/>
            <a:ext cx="76159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Rule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of the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game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68"/>
          <p:cNvSpPr/>
          <p:nvPr/>
        </p:nvSpPr>
        <p:spPr>
          <a:xfrm>
            <a:off x="167404" y="1543149"/>
            <a:ext cx="9322327" cy="46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Propagating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parameter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uncertainties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of H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=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Error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(2) 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+ Global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Sensitivity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Analysis</a:t>
            </a:r>
            <a:endParaRPr sz="24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263" y="2498754"/>
            <a:ext cx="11078667" cy="6231750"/>
          </a:xfrm>
          <a:prstGeom prst="rect">
            <a:avLst/>
          </a:prstGeom>
        </p:spPr>
      </p:pic>
      <p:sp>
        <p:nvSpPr>
          <p:cNvPr id="41" name="Shape 68"/>
          <p:cNvSpPr/>
          <p:nvPr/>
        </p:nvSpPr>
        <p:spPr>
          <a:xfrm>
            <a:off x="887263" y="2517988"/>
            <a:ext cx="11034502" cy="83908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lnSpc>
                <a:spcPct val="150000"/>
              </a:lnSpc>
              <a:defRPr sz="1800"/>
            </a:pP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Intense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activity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around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this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method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in ab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initio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nuclear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structure and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reaction</a:t>
            </a:r>
            <a:endParaRPr sz="2400" b="1" dirty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04247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9" grpId="0" animBg="1"/>
      <p:bldP spid="14" grpId="0" animBg="1"/>
      <p:bldP spid="4" grpId="0" animBg="1"/>
      <p:bldP spid="16" grpId="0" animBg="1"/>
      <p:bldP spid="17" grpId="0" animBg="1"/>
      <p:bldP spid="18" grpId="0" animBg="1"/>
      <p:bldP spid="19" grpId="0"/>
      <p:bldP spid="21" grpId="0" animBg="1"/>
      <p:bldP spid="22" grpId="0" animBg="1"/>
      <p:bldP spid="24" grpId="0" animBg="1"/>
      <p:bldP spid="27" grpId="0"/>
      <p:bldP spid="28" grpId="0"/>
      <p:bldP spid="29" grpId="0"/>
      <p:bldP spid="37" grpId="0" animBg="1"/>
      <p:bldP spid="26" grpId="0" animBg="1"/>
      <p:bldP spid="34" grpId="0" animBg="1"/>
      <p:bldP spid="36" grpId="0" animBg="1"/>
      <p:bldP spid="38" grpId="0" animBg="1"/>
      <p:bldP spid="40" grpId="0" animBg="1"/>
      <p:bldP spid="41" grpId="0" animBg="1"/>
      <p:bldP spid="4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Dealing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with</a:t>
            </a:r>
            <a:r>
              <a:rPr lang="fr-FR" sz="2200" dirty="0" smtClean="0">
                <a:solidFill>
                  <a:srgbClr val="0033CC"/>
                </a:solidFill>
              </a:rPr>
              <a:t> the ~90% of </a:t>
            </a:r>
            <a:r>
              <a:rPr lang="fr-FR" sz="2200" dirty="0" err="1" smtClean="0">
                <a:solidFill>
                  <a:srgbClr val="0033CC"/>
                </a:solidFill>
              </a:rPr>
              <a:t>nuclei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that</a:t>
            </a:r>
            <a:r>
              <a:rPr lang="fr-FR" sz="2200" dirty="0" smtClean="0">
                <a:solidFill>
                  <a:srgbClr val="0033CC"/>
                </a:solidFill>
              </a:rPr>
              <a:t> are of open-</a:t>
            </a:r>
            <a:r>
              <a:rPr lang="fr-FR" sz="2200" dirty="0" err="1" smtClean="0">
                <a:solidFill>
                  <a:srgbClr val="0033CC"/>
                </a:solidFill>
              </a:rPr>
              <a:t>shell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character</a:t>
            </a:r>
            <a:endParaRPr sz="2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278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11" name="chart_closed.pdf" descr="chart_clos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09" y="3359284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>
                <a:solidFill>
                  <a:srgbClr val="0033CC"/>
                </a:solidFill>
              </a:rPr>
              <a:t>1</a:t>
            </a:r>
            <a:r>
              <a:rPr lang="fr-FR" b="1" dirty="0" smtClean="0">
                <a:solidFill>
                  <a:srgbClr val="0033CC"/>
                </a:solidFill>
              </a:rPr>
              <a:t>0</a:t>
            </a:r>
            <a:endParaRPr b="1" dirty="0">
              <a:solidFill>
                <a:srgbClr val="0033CC"/>
              </a:solidFill>
            </a:endParaRPr>
          </a:p>
        </p:txBody>
      </p:sp>
      <p:sp>
        <p:nvSpPr>
          <p:cNvPr id="19" name="Shape 722"/>
          <p:cNvSpPr/>
          <p:nvPr/>
        </p:nvSpPr>
        <p:spPr>
          <a:xfrm>
            <a:off x="6169342" y="6626259"/>
            <a:ext cx="100027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</p:txBody>
      </p:sp>
      <p:sp>
        <p:nvSpPr>
          <p:cNvPr id="30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5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9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8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51" name="Rectangle à coins arrondis 50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9" name="Flèche droite 58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377205" y="7435455"/>
            <a:ext cx="8627595" cy="102592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Do expansion </a:t>
            </a:r>
            <a:r>
              <a:rPr lang="fr-FR" sz="2000" b="1" dirty="0" err="1" smtClean="0">
                <a:solidFill>
                  <a:srgbClr val="FF0000"/>
                </a:solidFill>
              </a:rPr>
              <a:t>methods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mentioned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so</a:t>
            </a:r>
            <a:r>
              <a:rPr lang="fr-FR" sz="2000" b="1" dirty="0" smtClean="0">
                <a:solidFill>
                  <a:srgbClr val="FF0000"/>
                </a:solidFill>
              </a:rPr>
              <a:t> far </a:t>
            </a:r>
            <a:r>
              <a:rPr lang="fr-FR" sz="2000" b="1" dirty="0" err="1" smtClean="0">
                <a:solidFill>
                  <a:srgbClr val="FF0000"/>
                </a:solidFill>
              </a:rPr>
              <a:t>apply</a:t>
            </a:r>
            <a:r>
              <a:rPr lang="fr-FR" sz="2000" b="1" dirty="0" smtClean="0">
                <a:solidFill>
                  <a:srgbClr val="FF0000"/>
                </a:solidFill>
              </a:rPr>
              <a:t> to all types of </a:t>
            </a:r>
            <a:r>
              <a:rPr lang="fr-FR" sz="2000" b="1" dirty="0" err="1" smtClean="0">
                <a:solidFill>
                  <a:srgbClr val="FF0000"/>
                </a:solidFill>
              </a:rPr>
              <a:t>nuclei</a:t>
            </a:r>
            <a:r>
              <a:rPr lang="fr-FR" sz="2000" b="1" dirty="0" smtClean="0">
                <a:solidFill>
                  <a:srgbClr val="FF0000"/>
                </a:solidFill>
              </a:rPr>
              <a:t>?</a:t>
            </a:r>
          </a:p>
          <a:p>
            <a:pPr algn="l" rtl="0" latinLnBrk="1" hangingPunct="0"/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Can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we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keep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benefiting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from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n</a:t>
            </a:r>
            <a:r>
              <a:rPr kumimoji="0" lang="fr-FR" sz="2000" b="1" i="0" u="none" strike="noStrike" cap="none" spc="0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dim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cs typeface="Times New Roman" panose="02020603050405020304" pitchFamily="18" charset="0"/>
                <a:sym typeface="Helvetica Neue Light"/>
              </a:rPr>
              <a:t>→ </a:t>
            </a:r>
            <a:r>
              <a:rPr kumimoji="0" lang="fr-FR" sz="2000" b="1" i="0" u="none" strike="noStrike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cs typeface="Times New Roman" panose="02020603050405020304" pitchFamily="18" charset="0"/>
                <a:sym typeface="Helvetica Neue Light"/>
              </a:rPr>
              <a:t>ň</a:t>
            </a:r>
            <a:r>
              <a:rPr kumimoji="0" lang="fr-FR" sz="2000" b="1" i="0" u="none" strike="noStrike" cap="none" spc="0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cs typeface="Times New Roman" panose="02020603050405020304" pitchFamily="18" charset="0"/>
                <a:sym typeface="Helvetica Neue Light"/>
              </a:rPr>
              <a:t>dim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cs typeface="Times New Roman" panose="02020603050405020304" pitchFamily="18" charset="0"/>
                <a:sym typeface="Helvetica Neue Ligh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from 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JT </a:t>
            </a:r>
            <a:r>
              <a:rPr 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coupling?</a:t>
            </a:r>
            <a:endParaRPr kumimoji="0" lang="fr-FR" sz="2000" b="1" i="0" u="none" strike="noStrike" cap="none" spc="0" normalizeH="0" dirty="0" smtClean="0">
              <a:ln>
                <a:noFill/>
              </a:ln>
              <a:solidFill>
                <a:srgbClr val="FF0000"/>
              </a:solidFill>
              <a:effectLst/>
              <a:uFillTx/>
              <a:cs typeface="Times New Roman" panose="02020603050405020304" pitchFamily="18" charset="0"/>
              <a:sym typeface="Helvetica Neue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Ground-state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properties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so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far: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immediate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access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to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spectroscopy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96367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e 67"/>
          <p:cNvGrpSpPr/>
          <p:nvPr/>
        </p:nvGrpSpPr>
        <p:grpSpPr>
          <a:xfrm>
            <a:off x="4191502" y="8080866"/>
            <a:ext cx="4031202" cy="983722"/>
            <a:chOff x="-33129" y="8580187"/>
            <a:chExt cx="5175416" cy="1061779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500" y="8580187"/>
              <a:ext cx="4171389" cy="1061779"/>
            </a:xfrm>
            <a:prstGeom prst="rect">
              <a:avLst/>
            </a:prstGeom>
          </p:spPr>
        </p:pic>
        <p:sp>
          <p:nvSpPr>
            <p:cNvPr id="71" name="Shape 111"/>
            <p:cNvSpPr/>
            <p:nvPr/>
          </p:nvSpPr>
          <p:spPr>
            <a:xfrm>
              <a:off x="-33129" y="8946567"/>
              <a:ext cx="604558" cy="3131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000" dirty="0" smtClean="0">
                  <a:solidFill>
                    <a:schemeClr val="tx1"/>
                  </a:solidFill>
                </a:rPr>
                <a:t>Ex</a:t>
              </a:r>
              <a:r>
                <a:rPr lang="fr-FR" sz="2000" dirty="0">
                  <a:solidFill>
                    <a:schemeClr val="tx1"/>
                  </a:solidFill>
                </a:rPr>
                <a:t>:</a:t>
              </a:r>
              <a:endParaRPr lang="fr-FR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2187" y="9234050"/>
              <a:ext cx="420100" cy="209068"/>
            </a:xfrm>
            <a:prstGeom prst="rect">
              <a:avLst/>
            </a:prstGeom>
          </p:spPr>
        </p:pic>
      </p:grpSp>
      <p:sp>
        <p:nvSpPr>
          <p:cNvPr id="73" name="Shape 111"/>
          <p:cNvSpPr/>
          <p:nvPr/>
        </p:nvSpPr>
        <p:spPr>
          <a:xfrm>
            <a:off x="4554480" y="7743146"/>
            <a:ext cx="2806675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expansions</a:t>
            </a:r>
            <a:endParaRPr lang="fr-FR" sz="20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74" name="Shape 111"/>
          <p:cNvSpPr/>
          <p:nvPr/>
        </p:nvSpPr>
        <p:spPr>
          <a:xfrm>
            <a:off x="4523964" y="7747020"/>
            <a:ext cx="2806675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Uncontrolled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expansions</a:t>
            </a:r>
            <a:endParaRPr lang="fr-FR" sz="2000" b="1" baseline="-25000" dirty="0" smtClean="0">
              <a:solidFill>
                <a:srgbClr val="FF0000"/>
              </a:solidFill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4165107" y="8087949"/>
            <a:ext cx="4078002" cy="885345"/>
            <a:chOff x="6785710" y="8580187"/>
            <a:chExt cx="5230206" cy="1061779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3326" y="8580187"/>
              <a:ext cx="4171389" cy="1061779"/>
            </a:xfrm>
            <a:prstGeom prst="rect">
              <a:avLst/>
            </a:prstGeom>
          </p:spPr>
        </p:pic>
        <p:sp>
          <p:nvSpPr>
            <p:cNvPr id="66" name="Shape 111"/>
            <p:cNvSpPr/>
            <p:nvPr/>
          </p:nvSpPr>
          <p:spPr>
            <a:xfrm>
              <a:off x="6785710" y="8938905"/>
              <a:ext cx="604558" cy="3131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000" dirty="0" smtClean="0">
                  <a:solidFill>
                    <a:schemeClr val="tx1"/>
                  </a:solidFill>
                </a:rPr>
                <a:t>Ex</a:t>
              </a:r>
              <a:r>
                <a:rPr lang="fr-FR" sz="2000" dirty="0">
                  <a:solidFill>
                    <a:schemeClr val="tx1"/>
                  </a:solidFill>
                </a:rPr>
                <a:t>:</a:t>
              </a:r>
              <a:endParaRPr lang="fr-FR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2342" y="9178842"/>
              <a:ext cx="513574" cy="319483"/>
            </a:xfrm>
            <a:prstGeom prst="rect">
              <a:avLst/>
            </a:prstGeom>
          </p:spPr>
        </p:pic>
      </p:grpSp>
      <p:sp>
        <p:nvSpPr>
          <p:cNvPr id="76" name="Rectangle"/>
          <p:cNvSpPr/>
          <p:nvPr/>
        </p:nvSpPr>
        <p:spPr>
          <a:xfrm>
            <a:off x="294449" y="6770307"/>
            <a:ext cx="9953508" cy="823208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75" name="Shape 111"/>
          <p:cNvSpPr/>
          <p:nvPr/>
        </p:nvSpPr>
        <p:spPr>
          <a:xfrm>
            <a:off x="393341" y="6806268"/>
            <a:ext cx="1007102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="1" dirty="0" err="1" smtClean="0">
                <a:solidFill>
                  <a:schemeClr val="tx1"/>
                </a:solidFill>
              </a:rPr>
              <a:t>Closed-shell</a:t>
            </a:r>
            <a:r>
              <a:rPr lang="fr-FR" sz="2400" b="1" dirty="0" smtClean="0">
                <a:solidFill>
                  <a:schemeClr val="tx1"/>
                </a:solidFill>
              </a:rPr>
              <a:t> = </a:t>
            </a:r>
            <a:r>
              <a:rPr lang="fr-FR" sz="2400" b="1" dirty="0" err="1" smtClean="0">
                <a:solidFill>
                  <a:schemeClr val="tx1"/>
                </a:solidFill>
              </a:rPr>
              <a:t>weak</a:t>
            </a:r>
            <a:r>
              <a:rPr lang="fr-FR" sz="2400" b="1" dirty="0" smtClean="0">
                <a:solidFill>
                  <a:schemeClr val="tx1"/>
                </a:solidFill>
              </a:rPr>
              <a:t> « </a:t>
            </a:r>
            <a:r>
              <a:rPr lang="fr-FR" sz="2400" b="1" dirty="0" err="1" smtClean="0">
                <a:solidFill>
                  <a:schemeClr val="tx1"/>
                </a:solidFill>
              </a:rPr>
              <a:t>dynamical</a:t>
            </a:r>
            <a:r>
              <a:rPr lang="fr-FR" sz="2400" b="1" dirty="0" smtClean="0">
                <a:solidFill>
                  <a:schemeClr val="tx1"/>
                </a:solidFill>
              </a:rPr>
              <a:t> » </a:t>
            </a:r>
            <a:r>
              <a:rPr lang="fr-FR" sz="2400" b="1" dirty="0" err="1" smtClean="0">
                <a:solidFill>
                  <a:schemeClr val="tx1"/>
                </a:solidFill>
              </a:rPr>
              <a:t>correlations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400" b="1" dirty="0" smtClean="0">
                <a:solidFill>
                  <a:schemeClr val="tx1"/>
                </a:solidFill>
              </a:rPr>
              <a:t>Open-</a:t>
            </a:r>
            <a:r>
              <a:rPr lang="fr-FR" sz="2400" b="1" dirty="0" err="1" smtClean="0">
                <a:solidFill>
                  <a:schemeClr val="tx1"/>
                </a:solidFill>
              </a:rPr>
              <a:t>shell</a:t>
            </a:r>
            <a:r>
              <a:rPr lang="fr-FR" sz="2400" b="1" dirty="0" smtClean="0">
                <a:solidFill>
                  <a:schemeClr val="tx1"/>
                </a:solidFill>
              </a:rPr>
              <a:t> = </a:t>
            </a:r>
            <a:r>
              <a:rPr lang="fr-FR" sz="2400" b="1" dirty="0" err="1" smtClean="0">
                <a:solidFill>
                  <a:schemeClr val="tx1"/>
                </a:solidFill>
              </a:rPr>
              <a:t>weak</a:t>
            </a:r>
            <a:r>
              <a:rPr lang="fr-FR" sz="2400" b="1" dirty="0" smtClean="0">
                <a:solidFill>
                  <a:schemeClr val="tx1"/>
                </a:solidFill>
              </a:rPr>
              <a:t> « </a:t>
            </a:r>
            <a:r>
              <a:rPr lang="fr-FR" sz="2400" b="1" dirty="0" err="1" smtClean="0">
                <a:solidFill>
                  <a:schemeClr val="tx1"/>
                </a:solidFill>
              </a:rPr>
              <a:t>dynamical</a:t>
            </a:r>
            <a:r>
              <a:rPr lang="fr-FR" sz="2400" b="1" dirty="0" smtClean="0">
                <a:solidFill>
                  <a:schemeClr val="tx1"/>
                </a:solidFill>
              </a:rPr>
              <a:t> » +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</a:rPr>
              <a:t>strong</a:t>
            </a:r>
            <a:r>
              <a:rPr lang="fr-FR" sz="2400" b="1" dirty="0" smtClean="0">
                <a:solidFill>
                  <a:schemeClr val="tx1"/>
                </a:solidFill>
              </a:rPr>
              <a:t> IR « </a:t>
            </a:r>
            <a:r>
              <a:rPr lang="fr-FR" sz="2400" b="1" dirty="0" err="1" smtClean="0">
                <a:solidFill>
                  <a:schemeClr val="tx1"/>
                </a:solidFill>
              </a:rPr>
              <a:t>static</a:t>
            </a:r>
            <a:r>
              <a:rPr lang="fr-FR" sz="2400" b="1" dirty="0" smtClean="0">
                <a:solidFill>
                  <a:schemeClr val="tx1"/>
                </a:solidFill>
              </a:rPr>
              <a:t> » </a:t>
            </a:r>
            <a:r>
              <a:rPr lang="fr-FR" sz="2400" b="1" dirty="0" err="1" smtClean="0">
                <a:solidFill>
                  <a:schemeClr val="tx1"/>
                </a:solidFill>
              </a:rPr>
              <a:t>correlations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8" name="chart_A12.pdf" descr="chart_A1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309" y="1658448"/>
            <a:ext cx="7326034" cy="523288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Categories</a:t>
            </a:r>
            <a:r>
              <a:rPr lang="fr-FR" sz="3600" dirty="0" smtClean="0">
                <a:solidFill>
                  <a:srgbClr val="0033CC"/>
                </a:solidFill>
              </a:rPr>
              <a:t> of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r>
              <a:rPr lang="fr-FR" sz="3600" dirty="0" smtClean="0">
                <a:solidFill>
                  <a:srgbClr val="0033CC"/>
                </a:solidFill>
              </a:rPr>
              <a:t> vs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vs expansion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233" y="2032348"/>
            <a:ext cx="2466697" cy="4173782"/>
          </a:xfrm>
          <a:prstGeom prst="rect">
            <a:avLst/>
          </a:prstGeom>
        </p:spPr>
      </p:pic>
      <p:sp>
        <p:nvSpPr>
          <p:cNvPr id="14" name="Shape 111"/>
          <p:cNvSpPr/>
          <p:nvPr/>
        </p:nvSpPr>
        <p:spPr>
          <a:xfrm>
            <a:off x="6733312" y="1489171"/>
            <a:ext cx="627610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N</a:t>
            </a:r>
            <a:r>
              <a:rPr lang="fr-FR" sz="2200" b="1" dirty="0" err="1" smtClean="0">
                <a:solidFill>
                  <a:schemeClr val="tx1"/>
                </a:solidFill>
              </a:rPr>
              <a:t>uclear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shells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from</a:t>
            </a:r>
            <a:r>
              <a:rPr lang="fr-FR" sz="2200" b="1" dirty="0" smtClean="0">
                <a:solidFill>
                  <a:schemeClr val="tx1"/>
                </a:solidFill>
              </a:rPr>
              <a:t> SC ([H,J</a:t>
            </a:r>
            <a:r>
              <a:rPr lang="fr-FR" sz="2200" b="1" baseline="30000" dirty="0" smtClean="0">
                <a:solidFill>
                  <a:schemeClr val="tx1"/>
                </a:solidFill>
              </a:rPr>
              <a:t>2</a:t>
            </a:r>
            <a:r>
              <a:rPr lang="fr-FR" sz="2200" b="1" dirty="0" smtClean="0">
                <a:solidFill>
                  <a:schemeClr val="tx1"/>
                </a:solidFill>
              </a:rPr>
              <a:t>]=0) Hartree-</a:t>
            </a:r>
            <a:r>
              <a:rPr lang="fr-FR" sz="2200" b="1" dirty="0" err="1" smtClean="0">
                <a:solidFill>
                  <a:schemeClr val="tx1"/>
                </a:solidFill>
              </a:rPr>
              <a:t>Fock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5" name="Shape 111"/>
          <p:cNvSpPr/>
          <p:nvPr/>
        </p:nvSpPr>
        <p:spPr>
          <a:xfrm>
            <a:off x="1695441" y="5640613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6" name="Shape 111"/>
          <p:cNvSpPr/>
          <p:nvPr/>
        </p:nvSpPr>
        <p:spPr>
          <a:xfrm>
            <a:off x="2868444" y="5185214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7" name="Shape 111"/>
          <p:cNvSpPr/>
          <p:nvPr/>
        </p:nvSpPr>
        <p:spPr>
          <a:xfrm>
            <a:off x="4290825" y="429439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8" name="Shape 111"/>
          <p:cNvSpPr/>
          <p:nvPr/>
        </p:nvSpPr>
        <p:spPr>
          <a:xfrm>
            <a:off x="4575061" y="3705259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9" name="Shape 111"/>
          <p:cNvSpPr/>
          <p:nvPr/>
        </p:nvSpPr>
        <p:spPr>
          <a:xfrm>
            <a:off x="6835483" y="210011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50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20" name="Shape 111"/>
          <p:cNvSpPr/>
          <p:nvPr/>
        </p:nvSpPr>
        <p:spPr>
          <a:xfrm>
            <a:off x="5398395" y="3461231"/>
            <a:ext cx="284471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smtClean="0">
                <a:solidFill>
                  <a:schemeClr val="tx1"/>
                </a:solidFill>
              </a:rPr>
              <a:t>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</a:t>
            </a:r>
            <a:r>
              <a:rPr lang="fr-FR" sz="2200" b="1" dirty="0" err="1" smtClean="0">
                <a:solidFill>
                  <a:schemeClr val="tx1"/>
                </a:solidFill>
              </a:rPr>
              <a:t>numbers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b="1" dirty="0" smtClean="0">
                <a:solidFill>
                  <a:schemeClr val="tx1"/>
                </a:solidFill>
              </a:rPr>
              <a:t>= </a:t>
            </a:r>
          </a:p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Closed</a:t>
            </a:r>
            <a:r>
              <a:rPr lang="fr-FR" sz="2200" b="1" dirty="0" smtClean="0">
                <a:solidFill>
                  <a:schemeClr val="tx1"/>
                </a:solidFill>
              </a:rPr>
              <a:t> major </a:t>
            </a:r>
            <a:r>
              <a:rPr lang="fr-FR" sz="2200" b="1" dirty="0" err="1" smtClean="0">
                <a:solidFill>
                  <a:schemeClr val="tx1"/>
                </a:solidFill>
              </a:rPr>
              <a:t>shells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FF0000"/>
                </a:solidFill>
              </a:rPr>
              <a:t>Protons</a:t>
            </a: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0033CC"/>
                </a:solidFill>
              </a:rPr>
              <a:t>Neutrons</a:t>
            </a:r>
          </a:p>
        </p:txBody>
      </p:sp>
      <p:sp>
        <p:nvSpPr>
          <p:cNvPr id="21" name="Shape 111"/>
          <p:cNvSpPr/>
          <p:nvPr/>
        </p:nvSpPr>
        <p:spPr>
          <a:xfrm>
            <a:off x="940671" y="4737501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2" name="Shape 111"/>
          <p:cNvSpPr/>
          <p:nvPr/>
        </p:nvSpPr>
        <p:spPr>
          <a:xfrm>
            <a:off x="1304854" y="3836105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3" name="Shape 111"/>
          <p:cNvSpPr/>
          <p:nvPr/>
        </p:nvSpPr>
        <p:spPr>
          <a:xfrm>
            <a:off x="1969809" y="3084981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4" name="Shape 111"/>
          <p:cNvSpPr/>
          <p:nvPr/>
        </p:nvSpPr>
        <p:spPr>
          <a:xfrm>
            <a:off x="2458028" y="276351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5" name="Shape 111"/>
          <p:cNvSpPr/>
          <p:nvPr/>
        </p:nvSpPr>
        <p:spPr>
          <a:xfrm>
            <a:off x="3795816" y="159249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50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318992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Shape 111"/>
          <p:cNvSpPr/>
          <p:nvPr/>
        </p:nvSpPr>
        <p:spPr>
          <a:xfrm>
            <a:off x="1081436" y="5005728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16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047755" y="445097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564762" y="443370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2543194" y="385912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3267769" y="385499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3887145" y="2228220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Shape 111"/>
          <p:cNvSpPr/>
          <p:nvPr/>
        </p:nvSpPr>
        <p:spPr>
          <a:xfrm>
            <a:off x="1861775" y="4109249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40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6" name="Shape 111"/>
          <p:cNvSpPr/>
          <p:nvPr/>
        </p:nvSpPr>
        <p:spPr>
          <a:xfrm>
            <a:off x="2305016" y="460139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48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7" name="Shape 111"/>
          <p:cNvSpPr/>
          <p:nvPr/>
        </p:nvSpPr>
        <p:spPr>
          <a:xfrm>
            <a:off x="2339759" y="3509083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56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8" name="Shape 111"/>
          <p:cNvSpPr/>
          <p:nvPr/>
        </p:nvSpPr>
        <p:spPr>
          <a:xfrm>
            <a:off x="3044875" y="3521576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68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834988" y="221405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941673" y="574683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Shape 111"/>
          <p:cNvSpPr/>
          <p:nvPr/>
        </p:nvSpPr>
        <p:spPr>
          <a:xfrm>
            <a:off x="711540" y="5425022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4</a:t>
            </a:r>
            <a:r>
              <a:rPr lang="fr-FR" sz="2000" b="1" dirty="0" smtClean="0">
                <a:solidFill>
                  <a:schemeClr val="tx1"/>
                </a:solidFill>
              </a:rPr>
              <a:t>He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5574424" y="1918097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132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2132622" y="2575232"/>
            <a:ext cx="364308" cy="354433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Shape 111"/>
          <p:cNvSpPr/>
          <p:nvPr/>
        </p:nvSpPr>
        <p:spPr>
          <a:xfrm>
            <a:off x="3707811" y="2385603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100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3887145" y="386123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Shape 111"/>
          <p:cNvSpPr/>
          <p:nvPr/>
        </p:nvSpPr>
        <p:spPr>
          <a:xfrm>
            <a:off x="3707811" y="3538211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2050096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Shape 111"/>
          <p:cNvSpPr/>
          <p:nvPr/>
        </p:nvSpPr>
        <p:spPr>
          <a:xfrm>
            <a:off x="1861775" y="502182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28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9" name="Shape 111"/>
          <p:cNvSpPr/>
          <p:nvPr/>
        </p:nvSpPr>
        <p:spPr>
          <a:xfrm>
            <a:off x="10314942" y="6399118"/>
            <a:ext cx="208152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FF0000"/>
                </a:solidFill>
              </a:rPr>
              <a:t>1 set for protons</a:t>
            </a:r>
            <a:endParaRPr lang="fr-FR" sz="2200" b="1" dirty="0" smtClean="0">
              <a:solidFill>
                <a:srgbClr val="FF0000"/>
              </a:solidFill>
            </a:endParaRPr>
          </a:p>
          <a:p>
            <a:pPr lvl="0">
              <a:defRPr sz="1800"/>
            </a:pPr>
            <a:r>
              <a:rPr lang="fr-FR" b="1" dirty="0" smtClean="0">
                <a:solidFill>
                  <a:srgbClr val="0033CC"/>
                </a:solidFill>
              </a:rPr>
              <a:t>1 set for neutrons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69" name="Shape 111"/>
          <p:cNvSpPr/>
          <p:nvPr/>
        </p:nvSpPr>
        <p:spPr>
          <a:xfrm>
            <a:off x="6755900" y="2734317"/>
            <a:ext cx="339885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j=</a:t>
            </a:r>
            <a:r>
              <a:rPr lang="fr-FR" sz="2000" b="1" dirty="0" err="1" smtClean="0">
                <a:solidFill>
                  <a:schemeClr val="tx1"/>
                </a:solidFill>
              </a:rPr>
              <a:t>l+s</a:t>
            </a:r>
            <a:r>
              <a:rPr lang="fr-FR" sz="2000" b="1" dirty="0" smtClean="0">
                <a:solidFill>
                  <a:schemeClr val="tx1"/>
                </a:solidFill>
              </a:rPr>
              <a:t> → 2j+1 </a:t>
            </a:r>
            <a:r>
              <a:rPr lang="fr-FR" sz="2000" b="1" dirty="0" err="1" smtClean="0">
                <a:solidFill>
                  <a:schemeClr val="tx1"/>
                </a:solidFill>
              </a:rPr>
              <a:t>degeneracy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3176351" y="5394245"/>
            <a:ext cx="654427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Doubly</a:t>
            </a:r>
            <a:r>
              <a:rPr lang="fr-FR" sz="2200" b="1" dirty="0" smtClean="0">
                <a:solidFill>
                  <a:schemeClr val="tx1"/>
                </a:solidFill>
              </a:rPr>
              <a:t> 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nucleus </a:t>
            </a:r>
            <a:r>
              <a:rPr lang="fr-FR" b="1" dirty="0" smtClean="0">
                <a:solidFill>
                  <a:schemeClr val="tx1"/>
                </a:solidFill>
              </a:rPr>
              <a:t>= </a:t>
            </a:r>
            <a:r>
              <a:rPr lang="fr-FR" sz="2200" b="1" dirty="0" smtClean="0">
                <a:solidFill>
                  <a:schemeClr val="tx1"/>
                </a:solidFill>
              </a:rPr>
              <a:t>« double noble </a:t>
            </a:r>
            <a:r>
              <a:rPr lang="fr-FR" sz="2200" b="1" dirty="0" err="1" smtClean="0">
                <a:solidFill>
                  <a:schemeClr val="tx1"/>
                </a:solidFill>
              </a:rPr>
              <a:t>gas</a:t>
            </a:r>
            <a:r>
              <a:rPr lang="fr-FR" sz="2200" b="1" dirty="0" smtClean="0">
                <a:solidFill>
                  <a:schemeClr val="tx1"/>
                </a:solidFill>
              </a:rPr>
              <a:t> »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030233" y="1903336"/>
            <a:ext cx="928712" cy="0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avec flèche 10"/>
          <p:cNvCxnSpPr>
            <a:endCxn id="69" idx="0"/>
          </p:cNvCxnSpPr>
          <p:nvPr/>
        </p:nvCxnSpPr>
        <p:spPr>
          <a:xfrm flipH="1">
            <a:off x="8455328" y="1903336"/>
            <a:ext cx="2009037" cy="83098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4" name="Imag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922" y="1429405"/>
            <a:ext cx="1892679" cy="1374921"/>
          </a:xfrm>
          <a:prstGeom prst="rect">
            <a:avLst/>
          </a:prstGeom>
        </p:spPr>
      </p:pic>
      <p:pic>
        <p:nvPicPr>
          <p:cNvPr id="55" name="Google Shape;333;p23"/>
          <p:cNvPicPr preferRelativeResize="0"/>
          <p:nvPr/>
        </p:nvPicPr>
        <p:blipFill rotWithShape="1">
          <a:blip r:embed="rId8">
            <a:alphaModFix/>
          </a:blip>
          <a:srcRect r="52572" b="71124"/>
          <a:stretch/>
        </p:blipFill>
        <p:spPr>
          <a:xfrm>
            <a:off x="1785403" y="8248848"/>
            <a:ext cx="1868224" cy="101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339;p23"/>
          <p:cNvPicPr preferRelativeResize="0"/>
          <p:nvPr/>
        </p:nvPicPr>
        <p:blipFill rotWithShape="1">
          <a:blip r:embed="rId8">
            <a:alphaModFix/>
          </a:blip>
          <a:srcRect l="50633" r="1939" b="71124"/>
          <a:stretch/>
        </p:blipFill>
        <p:spPr>
          <a:xfrm>
            <a:off x="8672742" y="8207745"/>
            <a:ext cx="1892402" cy="106476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111"/>
          <p:cNvSpPr/>
          <p:nvPr/>
        </p:nvSpPr>
        <p:spPr>
          <a:xfrm>
            <a:off x="1432661" y="7773089"/>
            <a:ext cx="26482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Closed-shell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from</a:t>
            </a:r>
            <a:r>
              <a:rPr lang="fr-FR" sz="2000" b="1" dirty="0" smtClean="0">
                <a:solidFill>
                  <a:schemeClr val="tx1"/>
                </a:solidFill>
              </a:rPr>
              <a:t> H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1" name="Shape 111"/>
          <p:cNvSpPr/>
          <p:nvPr/>
        </p:nvSpPr>
        <p:spPr>
          <a:xfrm>
            <a:off x="8379116" y="7773413"/>
            <a:ext cx="242942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Open-</a:t>
            </a:r>
            <a:r>
              <a:rPr lang="fr-FR" sz="2000" b="1" dirty="0" err="1" smtClean="0">
                <a:solidFill>
                  <a:schemeClr val="tx1"/>
                </a:solidFill>
              </a:rPr>
              <a:t>shell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from</a:t>
            </a:r>
            <a:r>
              <a:rPr lang="fr-FR" sz="2000" b="1" dirty="0" smtClean="0">
                <a:solidFill>
                  <a:schemeClr val="tx1"/>
                </a:solidFill>
              </a:rPr>
              <a:t> H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2" name="Shape 111"/>
          <p:cNvSpPr/>
          <p:nvPr/>
        </p:nvSpPr>
        <p:spPr>
          <a:xfrm>
            <a:off x="319233" y="9347376"/>
            <a:ext cx="54879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 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H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20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63" name="Shape 111"/>
          <p:cNvSpPr/>
          <p:nvPr/>
        </p:nvSpPr>
        <p:spPr>
          <a:xfrm>
            <a:off x="7585288" y="9326493"/>
            <a:ext cx="463447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 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»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20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4" name="Flèche courbée vers la gauche 3"/>
          <p:cNvSpPr/>
          <p:nvPr/>
        </p:nvSpPr>
        <p:spPr>
          <a:xfrm rot="19842532" flipV="1">
            <a:off x="11118012" y="7611081"/>
            <a:ext cx="415344" cy="1715248"/>
          </a:xfrm>
          <a:prstGeom prst="curvedLeftArrow">
            <a:avLst/>
          </a:prstGeom>
          <a:solidFill>
            <a:schemeClr val="bg1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Shape 111"/>
          <p:cNvSpPr/>
          <p:nvPr/>
        </p:nvSpPr>
        <p:spPr>
          <a:xfrm>
            <a:off x="10808536" y="8122295"/>
            <a:ext cx="2146505" cy="92333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 sz="1800"/>
            </a:pPr>
            <a:r>
              <a:rPr lang="fr-FR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hoice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</a:t>
            </a:r>
            <a:endParaRPr lang="fr-FR" sz="2000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0301907" y="7745379"/>
            <a:ext cx="434132" cy="434656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642" y="8522332"/>
            <a:ext cx="484742" cy="36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6" grpId="0" animBg="1"/>
      <p:bldP spid="60" grpId="0" animBg="1"/>
      <p:bldP spid="61" grpId="0" animBg="1"/>
      <p:bldP spid="62" grpId="0" animBg="1"/>
      <p:bldP spid="63" grpId="0" animBg="1"/>
      <p:bldP spid="4" grpId="0" animBg="1"/>
      <p:bldP spid="6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" y="7109693"/>
            <a:ext cx="9672260" cy="2441679"/>
          </a:xfrm>
          <a:prstGeom prst="rect">
            <a:avLst/>
          </a:prstGeom>
        </p:spPr>
      </p:pic>
      <p:sp>
        <p:nvSpPr>
          <p:cNvPr id="60" name="Rectangle"/>
          <p:cNvSpPr/>
          <p:nvPr/>
        </p:nvSpPr>
        <p:spPr>
          <a:xfrm>
            <a:off x="10113360" y="7326215"/>
            <a:ext cx="2530067" cy="1568810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Categories</a:t>
            </a:r>
            <a:r>
              <a:rPr lang="fr-FR" sz="3600" dirty="0" smtClean="0">
                <a:solidFill>
                  <a:srgbClr val="0033CC"/>
                </a:solidFill>
              </a:rPr>
              <a:t> of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r>
              <a:rPr lang="fr-FR" sz="3600" dirty="0" smtClean="0">
                <a:solidFill>
                  <a:srgbClr val="0033CC"/>
                </a:solidFill>
              </a:rPr>
              <a:t> vs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vs expansion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7351648" y="7826135"/>
            <a:ext cx="767116" cy="36014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4" name="Accolade fermante 53"/>
          <p:cNvSpPr/>
          <p:nvPr/>
        </p:nvSpPr>
        <p:spPr>
          <a:xfrm>
            <a:off x="8183289" y="8186280"/>
            <a:ext cx="143292" cy="644998"/>
          </a:xfrm>
          <a:prstGeom prst="rightBrac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5" name="Shape 111"/>
          <p:cNvSpPr/>
          <p:nvPr/>
        </p:nvSpPr>
        <p:spPr>
          <a:xfrm>
            <a:off x="8508241" y="8309753"/>
            <a:ext cx="1122632" cy="3693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="1" dirty="0" smtClean="0">
                <a:solidFill>
                  <a:srgbClr val="0033CC"/>
                </a:solidFill>
              </a:rPr>
              <a:t>91.3%</a:t>
            </a:r>
            <a:endParaRPr sz="2800" b="1" dirty="0">
              <a:solidFill>
                <a:srgbClr val="0033CC"/>
              </a:solidFill>
            </a:endParaRPr>
          </a:p>
        </p:txBody>
      </p:sp>
      <p:sp>
        <p:nvSpPr>
          <p:cNvPr id="57" name="Shape 111"/>
          <p:cNvSpPr/>
          <p:nvPr/>
        </p:nvSpPr>
        <p:spPr>
          <a:xfrm>
            <a:off x="10158186" y="7365735"/>
            <a:ext cx="2498122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400" b="1" dirty="0" err="1" smtClean="0">
                <a:solidFill>
                  <a:schemeClr val="tx1"/>
                </a:solidFill>
              </a:rPr>
              <a:t>Mostly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400" b="1" i="1" dirty="0" smtClean="0">
                <a:solidFill>
                  <a:schemeClr val="tx1"/>
                </a:solidFill>
              </a:rPr>
              <a:t>open-</a:t>
            </a:r>
            <a:r>
              <a:rPr lang="fr-FR" sz="2400" b="1" i="1" dirty="0" err="1" smtClean="0">
                <a:solidFill>
                  <a:schemeClr val="tx1"/>
                </a:solidFill>
              </a:rPr>
              <a:t>shell</a:t>
            </a:r>
            <a:endParaRPr lang="fr-FR" sz="2400" b="1" i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400" b="1" i="1" dirty="0" err="1" smtClean="0">
                <a:solidFill>
                  <a:schemeClr val="tx1"/>
                </a:solidFill>
              </a:rPr>
              <a:t>even-even</a:t>
            </a:r>
            <a:endParaRPr lang="fr-FR" sz="2400" b="1" i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400" b="1" dirty="0" err="1">
                <a:solidFill>
                  <a:schemeClr val="tx1"/>
                </a:solidFill>
              </a:rPr>
              <a:t>g</a:t>
            </a:r>
            <a:r>
              <a:rPr lang="fr-FR" sz="2400" b="1" dirty="0" err="1" smtClean="0">
                <a:solidFill>
                  <a:schemeClr val="tx1"/>
                </a:solidFill>
              </a:rPr>
              <a:t>round</a:t>
            </a:r>
            <a:r>
              <a:rPr lang="fr-FR" sz="2400" b="1" dirty="0" smtClean="0">
                <a:solidFill>
                  <a:schemeClr val="tx1"/>
                </a:solidFill>
              </a:rPr>
              <a:t>-states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2" name="Shape 111"/>
          <p:cNvSpPr/>
          <p:nvPr/>
        </p:nvSpPr>
        <p:spPr>
          <a:xfrm>
            <a:off x="459785" y="6743602"/>
            <a:ext cx="381929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Nuclei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categorization</a:t>
            </a:r>
            <a:endParaRPr sz="2400" b="1" dirty="0">
              <a:solidFill>
                <a:schemeClr val="tx1"/>
              </a:solidFill>
            </a:endParaRPr>
          </a:p>
        </p:txBody>
      </p:sp>
      <p:pic>
        <p:nvPicPr>
          <p:cNvPr id="61" name="chart_A12.pdf" descr="chart_A1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1309" y="1658448"/>
            <a:ext cx="7326034" cy="523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33" y="2032348"/>
            <a:ext cx="2466697" cy="4173782"/>
          </a:xfrm>
          <a:prstGeom prst="rect">
            <a:avLst/>
          </a:prstGeom>
        </p:spPr>
      </p:pic>
      <p:sp>
        <p:nvSpPr>
          <p:cNvPr id="69" name="Shape 111"/>
          <p:cNvSpPr/>
          <p:nvPr/>
        </p:nvSpPr>
        <p:spPr>
          <a:xfrm>
            <a:off x="6733312" y="1489171"/>
            <a:ext cx="627610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N</a:t>
            </a:r>
            <a:r>
              <a:rPr lang="fr-FR" sz="2200" b="1" dirty="0" err="1" smtClean="0">
                <a:solidFill>
                  <a:schemeClr val="tx1"/>
                </a:solidFill>
              </a:rPr>
              <a:t>uclear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shells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from</a:t>
            </a:r>
            <a:r>
              <a:rPr lang="fr-FR" sz="2200" b="1" dirty="0" smtClean="0">
                <a:solidFill>
                  <a:schemeClr val="tx1"/>
                </a:solidFill>
              </a:rPr>
              <a:t> SC ([H,J</a:t>
            </a:r>
            <a:r>
              <a:rPr lang="fr-FR" sz="2200" b="1" baseline="30000" dirty="0" smtClean="0">
                <a:solidFill>
                  <a:schemeClr val="tx1"/>
                </a:solidFill>
              </a:rPr>
              <a:t>2</a:t>
            </a:r>
            <a:r>
              <a:rPr lang="fr-FR" sz="2200" b="1" dirty="0" smtClean="0">
                <a:solidFill>
                  <a:schemeClr val="tx1"/>
                </a:solidFill>
              </a:rPr>
              <a:t>]=0) Hartree-</a:t>
            </a:r>
            <a:r>
              <a:rPr lang="fr-FR" sz="2200" b="1" dirty="0" err="1" smtClean="0">
                <a:solidFill>
                  <a:schemeClr val="tx1"/>
                </a:solidFill>
              </a:rPr>
              <a:t>Fock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0" name="Shape 111"/>
          <p:cNvSpPr/>
          <p:nvPr/>
        </p:nvSpPr>
        <p:spPr>
          <a:xfrm>
            <a:off x="1695441" y="5640613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71" name="Shape 111"/>
          <p:cNvSpPr/>
          <p:nvPr/>
        </p:nvSpPr>
        <p:spPr>
          <a:xfrm>
            <a:off x="2868444" y="5185214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72" name="Shape 111"/>
          <p:cNvSpPr/>
          <p:nvPr/>
        </p:nvSpPr>
        <p:spPr>
          <a:xfrm>
            <a:off x="4290825" y="429439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73" name="Shape 111"/>
          <p:cNvSpPr/>
          <p:nvPr/>
        </p:nvSpPr>
        <p:spPr>
          <a:xfrm>
            <a:off x="4575061" y="3705259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74" name="Shape 111"/>
          <p:cNvSpPr/>
          <p:nvPr/>
        </p:nvSpPr>
        <p:spPr>
          <a:xfrm>
            <a:off x="6835483" y="2100118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50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75" name="Shape 111"/>
          <p:cNvSpPr/>
          <p:nvPr/>
        </p:nvSpPr>
        <p:spPr>
          <a:xfrm>
            <a:off x="5398395" y="3461231"/>
            <a:ext cx="284471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smtClean="0">
                <a:solidFill>
                  <a:schemeClr val="tx1"/>
                </a:solidFill>
              </a:rPr>
              <a:t>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</a:t>
            </a:r>
            <a:r>
              <a:rPr lang="fr-FR" sz="2200" b="1" dirty="0" err="1" smtClean="0">
                <a:solidFill>
                  <a:schemeClr val="tx1"/>
                </a:solidFill>
              </a:rPr>
              <a:t>numbers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b="1" dirty="0" smtClean="0">
                <a:solidFill>
                  <a:schemeClr val="tx1"/>
                </a:solidFill>
              </a:rPr>
              <a:t>= </a:t>
            </a:r>
          </a:p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Closed</a:t>
            </a:r>
            <a:r>
              <a:rPr lang="fr-FR" sz="2200" b="1" dirty="0" smtClean="0">
                <a:solidFill>
                  <a:schemeClr val="tx1"/>
                </a:solidFill>
              </a:rPr>
              <a:t> major </a:t>
            </a:r>
            <a:r>
              <a:rPr lang="fr-FR" sz="2200" b="1" dirty="0" err="1" smtClean="0">
                <a:solidFill>
                  <a:schemeClr val="tx1"/>
                </a:solidFill>
              </a:rPr>
              <a:t>shells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FF0000"/>
                </a:solidFill>
              </a:rPr>
              <a:t>Protons</a:t>
            </a: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0033CC"/>
                </a:solidFill>
              </a:rPr>
              <a:t>Neutrons</a:t>
            </a:r>
          </a:p>
        </p:txBody>
      </p:sp>
      <p:sp>
        <p:nvSpPr>
          <p:cNvPr id="76" name="Shape 111"/>
          <p:cNvSpPr/>
          <p:nvPr/>
        </p:nvSpPr>
        <p:spPr>
          <a:xfrm>
            <a:off x="940671" y="4737501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77" name="Shape 111"/>
          <p:cNvSpPr/>
          <p:nvPr/>
        </p:nvSpPr>
        <p:spPr>
          <a:xfrm>
            <a:off x="1304854" y="3836105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79" name="Shape 111"/>
          <p:cNvSpPr/>
          <p:nvPr/>
        </p:nvSpPr>
        <p:spPr>
          <a:xfrm>
            <a:off x="1969809" y="3084981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80" name="Shape 111"/>
          <p:cNvSpPr/>
          <p:nvPr/>
        </p:nvSpPr>
        <p:spPr>
          <a:xfrm>
            <a:off x="2458028" y="276351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28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81" name="Shape 111"/>
          <p:cNvSpPr/>
          <p:nvPr/>
        </p:nvSpPr>
        <p:spPr>
          <a:xfrm>
            <a:off x="3795816" y="1592492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</a:rPr>
              <a:t>50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1318992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3" name="Shape 111"/>
          <p:cNvSpPr/>
          <p:nvPr/>
        </p:nvSpPr>
        <p:spPr>
          <a:xfrm>
            <a:off x="1081436" y="5005728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16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2047755" y="445097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2564762" y="443370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2543194" y="385912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3267769" y="385499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3887145" y="2228220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9" name="Shape 111"/>
          <p:cNvSpPr/>
          <p:nvPr/>
        </p:nvSpPr>
        <p:spPr>
          <a:xfrm>
            <a:off x="1861775" y="4109249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40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90" name="Shape 111"/>
          <p:cNvSpPr/>
          <p:nvPr/>
        </p:nvSpPr>
        <p:spPr>
          <a:xfrm>
            <a:off x="2305016" y="460139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48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91" name="Shape 111"/>
          <p:cNvSpPr/>
          <p:nvPr/>
        </p:nvSpPr>
        <p:spPr>
          <a:xfrm>
            <a:off x="2339759" y="3509083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56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92" name="Shape 111"/>
          <p:cNvSpPr/>
          <p:nvPr/>
        </p:nvSpPr>
        <p:spPr>
          <a:xfrm>
            <a:off x="3044875" y="3521576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68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5834988" y="221405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941673" y="574683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5" name="Shape 111"/>
          <p:cNvSpPr/>
          <p:nvPr/>
        </p:nvSpPr>
        <p:spPr>
          <a:xfrm>
            <a:off x="711540" y="5425022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4</a:t>
            </a:r>
            <a:r>
              <a:rPr lang="fr-FR" sz="2000" b="1" dirty="0" smtClean="0">
                <a:solidFill>
                  <a:schemeClr val="tx1"/>
                </a:solidFill>
              </a:rPr>
              <a:t>He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96" name="Shape 111"/>
          <p:cNvSpPr/>
          <p:nvPr/>
        </p:nvSpPr>
        <p:spPr>
          <a:xfrm>
            <a:off x="5574424" y="1918097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132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97" name="Rectangle à coins arrondis 96"/>
          <p:cNvSpPr/>
          <p:nvPr/>
        </p:nvSpPr>
        <p:spPr>
          <a:xfrm>
            <a:off x="12132622" y="2575232"/>
            <a:ext cx="364308" cy="354433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8" name="Shape 111"/>
          <p:cNvSpPr/>
          <p:nvPr/>
        </p:nvSpPr>
        <p:spPr>
          <a:xfrm>
            <a:off x="3707811" y="2385603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100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3887145" y="386123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0" name="Shape 111"/>
          <p:cNvSpPr/>
          <p:nvPr/>
        </p:nvSpPr>
        <p:spPr>
          <a:xfrm>
            <a:off x="3707811" y="3538211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101" name="Ellipse 100"/>
          <p:cNvSpPr/>
          <p:nvPr/>
        </p:nvSpPr>
        <p:spPr>
          <a:xfrm>
            <a:off x="2050096" y="5327153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2" name="Shape 111"/>
          <p:cNvSpPr/>
          <p:nvPr/>
        </p:nvSpPr>
        <p:spPr>
          <a:xfrm>
            <a:off x="1861775" y="502182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28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03" name="Shape 111"/>
          <p:cNvSpPr/>
          <p:nvPr/>
        </p:nvSpPr>
        <p:spPr>
          <a:xfrm>
            <a:off x="10314942" y="6399118"/>
            <a:ext cx="208152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FF0000"/>
                </a:solidFill>
              </a:rPr>
              <a:t>1 set for protons</a:t>
            </a:r>
            <a:endParaRPr lang="fr-FR" sz="2200" b="1" dirty="0" smtClean="0">
              <a:solidFill>
                <a:srgbClr val="FF0000"/>
              </a:solidFill>
            </a:endParaRPr>
          </a:p>
          <a:p>
            <a:pPr lvl="0">
              <a:defRPr sz="1800"/>
            </a:pPr>
            <a:r>
              <a:rPr lang="fr-FR" b="1" dirty="0" smtClean="0">
                <a:solidFill>
                  <a:srgbClr val="0033CC"/>
                </a:solidFill>
              </a:rPr>
              <a:t>1 set for neutrons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104" name="Shape 111"/>
          <p:cNvSpPr/>
          <p:nvPr/>
        </p:nvSpPr>
        <p:spPr>
          <a:xfrm>
            <a:off x="6755900" y="2734317"/>
            <a:ext cx="339885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j=</a:t>
            </a:r>
            <a:r>
              <a:rPr lang="fr-FR" sz="2000" b="1" dirty="0" err="1" smtClean="0">
                <a:solidFill>
                  <a:schemeClr val="tx1"/>
                </a:solidFill>
              </a:rPr>
              <a:t>l+s</a:t>
            </a:r>
            <a:r>
              <a:rPr lang="fr-FR" sz="2000" b="1" dirty="0" smtClean="0">
                <a:solidFill>
                  <a:schemeClr val="tx1"/>
                </a:solidFill>
              </a:rPr>
              <a:t> → 2j+1 </a:t>
            </a:r>
            <a:r>
              <a:rPr lang="fr-FR" sz="2000" b="1" dirty="0" err="1" smtClean="0">
                <a:solidFill>
                  <a:schemeClr val="tx1"/>
                </a:solidFill>
              </a:rPr>
              <a:t>degeneracy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105" name="Shape 111"/>
          <p:cNvSpPr/>
          <p:nvPr/>
        </p:nvSpPr>
        <p:spPr>
          <a:xfrm>
            <a:off x="3176351" y="5394245"/>
            <a:ext cx="654427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Doubly</a:t>
            </a:r>
            <a:r>
              <a:rPr lang="fr-FR" sz="2200" b="1" dirty="0" smtClean="0">
                <a:solidFill>
                  <a:schemeClr val="tx1"/>
                </a:solidFill>
              </a:rPr>
              <a:t> 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nucleus </a:t>
            </a:r>
            <a:r>
              <a:rPr lang="fr-FR" b="1" dirty="0" smtClean="0">
                <a:solidFill>
                  <a:schemeClr val="tx1"/>
                </a:solidFill>
              </a:rPr>
              <a:t>= </a:t>
            </a:r>
            <a:r>
              <a:rPr lang="fr-FR" sz="2200" b="1" dirty="0" smtClean="0">
                <a:solidFill>
                  <a:schemeClr val="tx1"/>
                </a:solidFill>
              </a:rPr>
              <a:t>« double noble </a:t>
            </a:r>
            <a:r>
              <a:rPr lang="fr-FR" sz="2200" b="1" dirty="0" err="1" smtClean="0">
                <a:solidFill>
                  <a:schemeClr val="tx1"/>
                </a:solidFill>
              </a:rPr>
              <a:t>gas</a:t>
            </a:r>
            <a:r>
              <a:rPr lang="fr-FR" sz="2200" b="1" dirty="0" smtClean="0">
                <a:solidFill>
                  <a:schemeClr val="tx1"/>
                </a:solidFill>
              </a:rPr>
              <a:t> »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cxnSp>
        <p:nvCxnSpPr>
          <p:cNvPr id="106" name="Connecteur droit 105"/>
          <p:cNvCxnSpPr/>
          <p:nvPr/>
        </p:nvCxnSpPr>
        <p:spPr>
          <a:xfrm>
            <a:off x="10030233" y="1903336"/>
            <a:ext cx="928712" cy="0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8" name="Connecteur droit avec flèche 107"/>
          <p:cNvCxnSpPr>
            <a:endCxn id="104" idx="0"/>
          </p:cNvCxnSpPr>
          <p:nvPr/>
        </p:nvCxnSpPr>
        <p:spPr>
          <a:xfrm flipH="1">
            <a:off x="8455328" y="1903336"/>
            <a:ext cx="2009037" cy="83098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9" name="Image 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922" y="1429405"/>
            <a:ext cx="1892679" cy="13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32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05" y="7169829"/>
            <a:ext cx="3971375" cy="4185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268" y="4875949"/>
            <a:ext cx="2225407" cy="556352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215207"/>
            <a:ext cx="39802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chemeClr val="tx1"/>
                </a:solidFill>
              </a:rPr>
              <a:t>Expansion </a:t>
            </a:r>
            <a:r>
              <a:rPr lang="fr-FR" sz="2000" b="1" dirty="0" err="1" smtClean="0">
                <a:solidFill>
                  <a:schemeClr val="tx1"/>
                </a:solidFill>
              </a:rPr>
              <a:t>many</a:t>
            </a:r>
            <a:r>
              <a:rPr lang="fr-FR" sz="2000" b="1" dirty="0" smtClean="0">
                <a:solidFill>
                  <a:schemeClr val="tx1"/>
                </a:solidFill>
              </a:rPr>
              <a:t>-body </a:t>
            </a:r>
            <a:r>
              <a:rPr lang="fr-FR" sz="2000" b="1" dirty="0" err="1" smtClean="0">
                <a:solidFill>
                  <a:schemeClr val="tx1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860" y="4994549"/>
            <a:ext cx="1850834" cy="402116"/>
          </a:xfrm>
          <a:prstGeom prst="rect">
            <a:avLst/>
          </a:prstGeom>
        </p:spPr>
      </p:pic>
      <p:sp>
        <p:nvSpPr>
          <p:cNvPr id="43" name="Shape 111"/>
          <p:cNvSpPr/>
          <p:nvPr/>
        </p:nvSpPr>
        <p:spPr>
          <a:xfrm>
            <a:off x="292100" y="420974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Appropriate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</a:t>
            </a:r>
            <a:r>
              <a:rPr lang="fr-FR" b="1" dirty="0" err="1" smtClean="0">
                <a:solidFill>
                  <a:schemeClr val="tx1"/>
                </a:solidFill>
              </a:rPr>
              <a:t>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9560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71838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53616" y="3562798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Easy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o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solve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20784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Unperturbed</a:t>
            </a:r>
            <a:r>
              <a:rPr lang="fr-FR" b="1" dirty="0" smtClean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8065756" y="519560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2" name="Groupe 51"/>
          <p:cNvGrpSpPr/>
          <p:nvPr/>
        </p:nvGrpSpPr>
        <p:grpSpPr>
          <a:xfrm>
            <a:off x="8228865" y="4716349"/>
            <a:ext cx="1925782" cy="954436"/>
            <a:chOff x="6774873" y="6735539"/>
            <a:chExt cx="1925782" cy="954436"/>
          </a:xfrm>
        </p:grpSpPr>
        <p:sp>
          <p:nvSpPr>
            <p:cNvPr id="53" name="Ellipse 52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54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series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6" name="Shape 111"/>
          <p:cNvSpPr/>
          <p:nvPr/>
        </p:nvSpPr>
        <p:spPr>
          <a:xfrm>
            <a:off x="10593331" y="417834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Fully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correlated</a:t>
            </a:r>
            <a:r>
              <a:rPr lang="fr-FR" b="1" dirty="0" smtClean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877" y="4870470"/>
            <a:ext cx="2758955" cy="596391"/>
          </a:xfrm>
          <a:prstGeom prst="rect">
            <a:avLst/>
          </a:prstGeom>
        </p:spPr>
      </p:pic>
      <p:sp>
        <p:nvSpPr>
          <p:cNvPr id="57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sp>
        <p:nvSpPr>
          <p:cNvPr id="75" name="A-body Hamiltonian"/>
          <p:cNvSpPr txBox="1"/>
          <p:nvPr/>
        </p:nvSpPr>
        <p:spPr>
          <a:xfrm>
            <a:off x="-5913" y="5925517"/>
            <a:ext cx="175591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err="1" smtClean="0"/>
              <a:t>Symmetries</a:t>
            </a:r>
            <a:endParaRPr dirty="0"/>
          </a:p>
        </p:txBody>
      </p:sp>
      <p:sp>
        <p:nvSpPr>
          <p:cNvPr id="77" name="A-body Hamiltonian"/>
          <p:cNvSpPr txBox="1"/>
          <p:nvPr/>
        </p:nvSpPr>
        <p:spPr>
          <a:xfrm>
            <a:off x="2408370" y="7151077"/>
            <a:ext cx="243663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smtClean="0">
                <a:solidFill>
                  <a:srgbClr val="0033CC"/>
                </a:solidFill>
              </a:rPr>
              <a:t>BUT </a:t>
            </a:r>
            <a:r>
              <a:rPr lang="fr-FR" i="1" dirty="0" err="1" smtClean="0">
                <a:solidFill>
                  <a:srgbClr val="0033CC"/>
                </a:solidFill>
              </a:rPr>
              <a:t>we</a:t>
            </a:r>
            <a:r>
              <a:rPr lang="fr-FR" i="1" dirty="0" smtClean="0">
                <a:solidFill>
                  <a:srgbClr val="0033CC"/>
                </a:solidFill>
              </a:rPr>
              <a:t> </a:t>
            </a:r>
            <a:r>
              <a:rPr lang="fr-FR" i="1" dirty="0" err="1" smtClean="0">
                <a:solidFill>
                  <a:srgbClr val="0033CC"/>
                </a:solidFill>
              </a:rPr>
              <a:t>can</a:t>
            </a:r>
            <a:r>
              <a:rPr lang="fr-FR" i="1" dirty="0" smtClean="0">
                <a:solidFill>
                  <a:srgbClr val="0033CC"/>
                </a:solidFill>
              </a:rPr>
              <a:t> </a:t>
            </a:r>
            <a:r>
              <a:rPr lang="fr-FR" i="1" dirty="0" err="1" smtClean="0">
                <a:solidFill>
                  <a:srgbClr val="0033CC"/>
                </a:solidFill>
              </a:rPr>
              <a:t>allow</a:t>
            </a:r>
            <a:r>
              <a:rPr lang="fr-FR" i="1" dirty="0" smtClean="0">
                <a:solidFill>
                  <a:srgbClr val="0033CC"/>
                </a:solidFill>
              </a:rPr>
              <a:t>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78" name="A-body Hamiltonian"/>
          <p:cNvSpPr txBox="1"/>
          <p:nvPr/>
        </p:nvSpPr>
        <p:spPr>
          <a:xfrm>
            <a:off x="1543397" y="8468425"/>
            <a:ext cx="25486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err="1" smtClean="0"/>
              <a:t>sHF</a:t>
            </a:r>
            <a:r>
              <a:rPr lang="fr-FR" i="1" dirty="0" smtClean="0"/>
              <a:t> </a:t>
            </a:r>
            <a:r>
              <a:rPr lang="fr-FR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i="1" dirty="0" smtClean="0">
                <a:solidFill>
                  <a:srgbClr val="0033CC"/>
                </a:solidFill>
              </a:rPr>
              <a:t> </a:t>
            </a:r>
            <a:r>
              <a:rPr lang="fr-FR" i="1" dirty="0" err="1" smtClean="0">
                <a:solidFill>
                  <a:srgbClr val="0033CC"/>
                </a:solidFill>
              </a:rPr>
              <a:t>dHFB</a:t>
            </a:r>
            <a:r>
              <a:rPr lang="fr-FR" i="1" dirty="0" smtClean="0">
                <a:solidFill>
                  <a:srgbClr val="0033CC"/>
                </a:solidFill>
              </a:rPr>
              <a:t> state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79" name="Flèche droite 78"/>
          <p:cNvSpPr/>
          <p:nvPr/>
        </p:nvSpPr>
        <p:spPr>
          <a:xfrm>
            <a:off x="165148" y="8448919"/>
            <a:ext cx="380183" cy="499112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92" y="8409783"/>
            <a:ext cx="815248" cy="572877"/>
          </a:xfrm>
          <a:prstGeom prst="rect">
            <a:avLst/>
          </a:prstGeom>
        </p:spPr>
      </p:pic>
      <p:pic>
        <p:nvPicPr>
          <p:cNvPr id="81" name="Google Shape;352;p24"/>
          <p:cNvPicPr preferRelativeResize="0"/>
          <p:nvPr/>
        </p:nvPicPr>
        <p:blipFill rotWithShape="1">
          <a:blip r:embed="rId12">
            <a:alphaModFix/>
          </a:blip>
          <a:srcRect l="57312" t="18231" r="123" b="20874"/>
          <a:stretch/>
        </p:blipFill>
        <p:spPr>
          <a:xfrm>
            <a:off x="-721" y="6406668"/>
            <a:ext cx="2103022" cy="195760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Flèche courbée vers le haut 81"/>
          <p:cNvSpPr/>
          <p:nvPr/>
        </p:nvSpPr>
        <p:spPr>
          <a:xfrm rot="3149876" flipV="1">
            <a:off x="1056769" y="6767067"/>
            <a:ext cx="898073" cy="597803"/>
          </a:xfrm>
          <a:prstGeom prst="curvedUp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2034" y="5920984"/>
            <a:ext cx="2538050" cy="464643"/>
          </a:xfrm>
          <a:prstGeom prst="rect">
            <a:avLst/>
          </a:prstGeom>
        </p:spPr>
      </p:pic>
      <p:sp>
        <p:nvSpPr>
          <p:cNvPr id="85" name="Accolade fermante 84"/>
          <p:cNvSpPr/>
          <p:nvPr/>
        </p:nvSpPr>
        <p:spPr>
          <a:xfrm rot="5400000" flipH="1">
            <a:off x="5594042" y="6442945"/>
            <a:ext cx="175600" cy="1428621"/>
          </a:xfrm>
          <a:prstGeom prst="rightBrace">
            <a:avLst/>
          </a:prstGeom>
          <a:noFill/>
          <a:ln w="28575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6" name="Shape 111"/>
          <p:cNvSpPr/>
          <p:nvPr/>
        </p:nvSpPr>
        <p:spPr>
          <a:xfrm>
            <a:off x="6691988" y="6695479"/>
            <a:ext cx="2625205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Singly</a:t>
            </a:r>
            <a:r>
              <a:rPr lang="fr-FR" b="1" dirty="0" smtClean="0">
                <a:solidFill>
                  <a:srgbClr val="0033CC"/>
                </a:solidFill>
              </a:rPr>
              <a:t> open </a:t>
            </a:r>
            <a:r>
              <a:rPr lang="fr-FR" b="1" dirty="0" err="1" smtClean="0">
                <a:solidFill>
                  <a:srgbClr val="0033CC"/>
                </a:solidFill>
              </a:rPr>
              <a:t>shell</a:t>
            </a:r>
            <a:r>
              <a:rPr lang="fr-FR" b="1" dirty="0" smtClean="0">
                <a:solidFill>
                  <a:srgbClr val="0033CC"/>
                </a:solidFill>
              </a:rPr>
              <a:t>: U(1)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87" name="Shape 111"/>
          <p:cNvSpPr/>
          <p:nvPr/>
        </p:nvSpPr>
        <p:spPr>
          <a:xfrm>
            <a:off x="3847412" y="6702650"/>
            <a:ext cx="2772188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Doubly</a:t>
            </a:r>
            <a:r>
              <a:rPr lang="fr-FR" b="1" dirty="0" smtClean="0">
                <a:solidFill>
                  <a:srgbClr val="0033CC"/>
                </a:solidFill>
              </a:rPr>
              <a:t> open </a:t>
            </a:r>
            <a:r>
              <a:rPr lang="fr-FR" b="1" dirty="0" err="1" smtClean="0">
                <a:solidFill>
                  <a:srgbClr val="0033CC"/>
                </a:solidFill>
              </a:rPr>
              <a:t>shell</a:t>
            </a:r>
            <a:r>
              <a:rPr lang="fr-FR" b="1" dirty="0" smtClean="0">
                <a:solidFill>
                  <a:srgbClr val="0033CC"/>
                </a:solidFill>
              </a:rPr>
              <a:t>: SU(2)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88" name="Accolade fermante 87"/>
          <p:cNvSpPr/>
          <p:nvPr/>
        </p:nvSpPr>
        <p:spPr>
          <a:xfrm rot="5400000" flipH="1">
            <a:off x="8018762" y="6481913"/>
            <a:ext cx="145965" cy="1282874"/>
          </a:xfrm>
          <a:prstGeom prst="rightBrace">
            <a:avLst/>
          </a:prstGeom>
          <a:noFill/>
          <a:ln w="28575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89" name="Groupe 88"/>
          <p:cNvGrpSpPr/>
          <p:nvPr/>
        </p:nvGrpSpPr>
        <p:grpSpPr>
          <a:xfrm>
            <a:off x="4184760" y="8456733"/>
            <a:ext cx="1389664" cy="858515"/>
            <a:chOff x="-2335174" y="5516786"/>
            <a:chExt cx="1989965" cy="1052973"/>
          </a:xfrm>
        </p:grpSpPr>
        <p:sp>
          <p:nvSpPr>
            <p:cNvPr id="90" name="Shape 697"/>
            <p:cNvSpPr/>
            <p:nvPr/>
          </p:nvSpPr>
          <p:spPr>
            <a:xfrm>
              <a:off x="-2335174" y="6442757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1" name="Shape 698"/>
            <p:cNvSpPr/>
            <p:nvPr/>
          </p:nvSpPr>
          <p:spPr>
            <a:xfrm>
              <a:off x="-2071943" y="631575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2" name="Shape 699"/>
            <p:cNvSpPr/>
            <p:nvPr/>
          </p:nvSpPr>
          <p:spPr>
            <a:xfrm>
              <a:off x="-1656794" y="631575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3" name="Shape 700"/>
            <p:cNvSpPr/>
            <p:nvPr/>
          </p:nvSpPr>
          <p:spPr>
            <a:xfrm>
              <a:off x="-1241644" y="630491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4" name="Shape 701"/>
            <p:cNvSpPr/>
            <p:nvPr/>
          </p:nvSpPr>
          <p:spPr>
            <a:xfrm>
              <a:off x="-826495" y="630491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5" name="Shape 702"/>
            <p:cNvSpPr/>
            <p:nvPr/>
          </p:nvSpPr>
          <p:spPr>
            <a:xfrm>
              <a:off x="-2335174" y="5654627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6" name="Shape 703"/>
            <p:cNvSpPr/>
            <p:nvPr/>
          </p:nvSpPr>
          <p:spPr>
            <a:xfrm>
              <a:off x="-2071943" y="552762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7" name="Shape 704"/>
            <p:cNvSpPr/>
            <p:nvPr/>
          </p:nvSpPr>
          <p:spPr>
            <a:xfrm>
              <a:off x="-1656794" y="552762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8" name="Shape 705"/>
            <p:cNvSpPr/>
            <p:nvPr/>
          </p:nvSpPr>
          <p:spPr>
            <a:xfrm>
              <a:off x="-1241644" y="5516786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99" name="Shape 706"/>
            <p:cNvSpPr/>
            <p:nvPr/>
          </p:nvSpPr>
          <p:spPr>
            <a:xfrm>
              <a:off x="-826495" y="5516786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0" name="Shape 732"/>
            <p:cNvSpPr/>
            <p:nvPr/>
          </p:nvSpPr>
          <p:spPr>
            <a:xfrm>
              <a:off x="-1530863" y="6258478"/>
              <a:ext cx="422570" cy="18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013"/>
                  </a:moveTo>
                  <a:cubicBezTo>
                    <a:pt x="7237" y="-5400"/>
                    <a:pt x="14437" y="-5338"/>
                    <a:pt x="21600" y="1620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01" name="Shape 734"/>
            <p:cNvSpPr/>
            <p:nvPr/>
          </p:nvSpPr>
          <p:spPr>
            <a:xfrm>
              <a:off x="-1937263" y="6095546"/>
              <a:ext cx="1227375" cy="35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05"/>
                  </a:moveTo>
                  <a:cubicBezTo>
                    <a:pt x="7182" y="-5400"/>
                    <a:pt x="14382" y="-5368"/>
                    <a:pt x="21600" y="1620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7475770" y="8263821"/>
            <a:ext cx="575795" cy="1234849"/>
            <a:chOff x="-1716113" y="4779904"/>
            <a:chExt cx="853664" cy="1555849"/>
          </a:xfrm>
        </p:grpSpPr>
        <p:cxnSp>
          <p:nvCxnSpPr>
            <p:cNvPr id="103" name="Connecteur droit 102"/>
            <p:cNvCxnSpPr/>
            <p:nvPr/>
          </p:nvCxnSpPr>
          <p:spPr>
            <a:xfrm>
              <a:off x="-1635376" y="5773664"/>
              <a:ext cx="678380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4" name="Shape 700"/>
            <p:cNvSpPr/>
            <p:nvPr/>
          </p:nvSpPr>
          <p:spPr>
            <a:xfrm>
              <a:off x="-1565671" y="5647794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cxnSp>
          <p:nvCxnSpPr>
            <p:cNvPr id="105" name="Connecteur droit 104"/>
            <p:cNvCxnSpPr/>
            <p:nvPr/>
          </p:nvCxnSpPr>
          <p:spPr>
            <a:xfrm>
              <a:off x="-1635376" y="4923175"/>
              <a:ext cx="678380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6" name="Connecteur droit 105"/>
            <p:cNvCxnSpPr/>
            <p:nvPr/>
          </p:nvCxnSpPr>
          <p:spPr>
            <a:xfrm>
              <a:off x="-1635376" y="5377021"/>
              <a:ext cx="678380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7" name="Connecteur droit 106"/>
            <p:cNvCxnSpPr/>
            <p:nvPr/>
          </p:nvCxnSpPr>
          <p:spPr>
            <a:xfrm>
              <a:off x="-1635376" y="6198163"/>
              <a:ext cx="678380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8" name="Shape 698"/>
            <p:cNvSpPr/>
            <p:nvPr/>
          </p:nvSpPr>
          <p:spPr>
            <a:xfrm>
              <a:off x="-1549569" y="6081752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9" name="Shape 699"/>
            <p:cNvSpPr/>
            <p:nvPr/>
          </p:nvSpPr>
          <p:spPr>
            <a:xfrm>
              <a:off x="-1257250" y="6081752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0" name="Shape 701"/>
            <p:cNvSpPr/>
            <p:nvPr/>
          </p:nvSpPr>
          <p:spPr>
            <a:xfrm>
              <a:off x="-1259379" y="5634195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1" name="Shape 703"/>
            <p:cNvSpPr/>
            <p:nvPr/>
          </p:nvSpPr>
          <p:spPr>
            <a:xfrm>
              <a:off x="-1563218" y="522771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2" name="Shape 704"/>
            <p:cNvSpPr/>
            <p:nvPr/>
          </p:nvSpPr>
          <p:spPr>
            <a:xfrm>
              <a:off x="-1557088" y="478147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3" name="Shape 705"/>
            <p:cNvSpPr/>
            <p:nvPr/>
          </p:nvSpPr>
          <p:spPr>
            <a:xfrm>
              <a:off x="-1262443" y="4779904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4" name="Shape 706"/>
            <p:cNvSpPr/>
            <p:nvPr/>
          </p:nvSpPr>
          <p:spPr>
            <a:xfrm>
              <a:off x="-1257250" y="5233043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5" name="Shape 734"/>
            <p:cNvSpPr/>
            <p:nvPr/>
          </p:nvSpPr>
          <p:spPr>
            <a:xfrm rot="16200000">
              <a:off x="-1780570" y="5798421"/>
              <a:ext cx="423255" cy="2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05"/>
                  </a:moveTo>
                  <a:cubicBezTo>
                    <a:pt x="7182" y="-5400"/>
                    <a:pt x="14382" y="-5368"/>
                    <a:pt x="21600" y="1620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16" name="Shape 734"/>
            <p:cNvSpPr/>
            <p:nvPr/>
          </p:nvSpPr>
          <p:spPr>
            <a:xfrm rot="16200000" flipV="1">
              <a:off x="-1210182" y="5807606"/>
              <a:ext cx="409606" cy="28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05"/>
                  </a:moveTo>
                  <a:cubicBezTo>
                    <a:pt x="7182" y="-5400"/>
                    <a:pt x="14382" y="-5368"/>
                    <a:pt x="21600" y="1620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</p:grpSp>
      <p:sp>
        <p:nvSpPr>
          <p:cNvPr id="121" name="Flèche droite 120"/>
          <p:cNvSpPr/>
          <p:nvPr/>
        </p:nvSpPr>
        <p:spPr>
          <a:xfrm>
            <a:off x="6281602" y="8522196"/>
            <a:ext cx="260347" cy="556741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2" name="Shape 111"/>
          <p:cNvSpPr/>
          <p:nvPr/>
        </p:nvSpPr>
        <p:spPr>
          <a:xfrm>
            <a:off x="9929083" y="7534223"/>
            <a:ext cx="272875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err="1" smtClean="0">
                <a:solidFill>
                  <a:srgbClr val="FF0000"/>
                </a:solidFill>
              </a:rPr>
              <a:t>Safe</a:t>
            </a:r>
            <a:r>
              <a:rPr lang="fr-FR" sz="2000" b="1" dirty="0" smtClean="0">
                <a:solidFill>
                  <a:srgbClr val="FF0000"/>
                </a:solidFill>
              </a:rPr>
              <a:t> expansion </a:t>
            </a:r>
            <a:r>
              <a:rPr lang="fr-FR" sz="2000" b="1" dirty="0" err="1" smtClean="0">
                <a:solidFill>
                  <a:srgbClr val="FF0000"/>
                </a:solidFill>
              </a:rPr>
              <a:t>methods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again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23" name="A-body Hamiltonian"/>
          <p:cNvSpPr txBox="1"/>
          <p:nvPr/>
        </p:nvSpPr>
        <p:spPr>
          <a:xfrm>
            <a:off x="687746" y="9021041"/>
            <a:ext cx="331256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err="1" smtClean="0">
                <a:solidFill>
                  <a:srgbClr val="0033CC"/>
                </a:solidFill>
              </a:rPr>
              <a:t>Strong</a:t>
            </a:r>
            <a:r>
              <a:rPr lang="fr-FR" i="1" dirty="0" smtClean="0">
                <a:solidFill>
                  <a:srgbClr val="0033CC"/>
                </a:solidFill>
              </a:rPr>
              <a:t> </a:t>
            </a:r>
            <a:r>
              <a:rPr lang="fr-FR" i="1" dirty="0" err="1" smtClean="0">
                <a:solidFill>
                  <a:srgbClr val="0033CC"/>
                </a:solidFill>
              </a:rPr>
              <a:t>static</a:t>
            </a:r>
            <a:r>
              <a:rPr lang="fr-FR" i="1" dirty="0" smtClean="0">
                <a:solidFill>
                  <a:srgbClr val="0033CC"/>
                </a:solidFill>
              </a:rPr>
              <a:t> </a:t>
            </a:r>
            <a:r>
              <a:rPr lang="fr-FR" i="1" dirty="0" err="1" smtClean="0">
                <a:solidFill>
                  <a:srgbClr val="0033CC"/>
                </a:solidFill>
              </a:rPr>
              <a:t>correlations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24" name="Flèche droite 123"/>
          <p:cNvSpPr/>
          <p:nvPr/>
        </p:nvSpPr>
        <p:spPr>
          <a:xfrm>
            <a:off x="160993" y="9025191"/>
            <a:ext cx="380183" cy="499112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5" name="Rectangle à coins arrondis 124"/>
          <p:cNvSpPr/>
          <p:nvPr/>
        </p:nvSpPr>
        <p:spPr>
          <a:xfrm>
            <a:off x="10106825" y="7505199"/>
            <a:ext cx="2306495" cy="78936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5982" y="5891287"/>
            <a:ext cx="3062689" cy="457200"/>
          </a:xfrm>
          <a:prstGeom prst="rect">
            <a:avLst/>
          </a:prstGeom>
        </p:spPr>
      </p:pic>
      <p:sp>
        <p:nvSpPr>
          <p:cNvPr id="126" name="A-body Hamiltonian"/>
          <p:cNvSpPr txBox="1"/>
          <p:nvPr/>
        </p:nvSpPr>
        <p:spPr>
          <a:xfrm>
            <a:off x="4245700" y="5915367"/>
            <a:ext cx="182532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smtClean="0">
                <a:solidFill>
                  <a:schemeClr val="tx1"/>
                </a:solidFill>
              </a:rPr>
              <a:t>…and </a:t>
            </a:r>
            <a:r>
              <a:rPr lang="fr-FR" i="1" dirty="0" err="1" smtClean="0">
                <a:solidFill>
                  <a:schemeClr val="tx1"/>
                </a:solidFill>
              </a:rPr>
              <a:t>so</a:t>
            </a:r>
            <a:r>
              <a:rPr lang="fr-FR" i="1" dirty="0" smtClean="0">
                <a:solidFill>
                  <a:schemeClr val="tx1"/>
                </a:solidFill>
              </a:rPr>
              <a:t> far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0169737" y="5762796"/>
            <a:ext cx="1389664" cy="862932"/>
            <a:chOff x="10515396" y="5736437"/>
            <a:chExt cx="1389664" cy="862932"/>
          </a:xfrm>
        </p:grpSpPr>
        <p:sp>
          <p:nvSpPr>
            <p:cNvPr id="128" name="Shape 697"/>
            <p:cNvSpPr/>
            <p:nvPr/>
          </p:nvSpPr>
          <p:spPr>
            <a:xfrm>
              <a:off x="10515396" y="6491404"/>
              <a:ext cx="1389664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1" name="Shape 700"/>
            <p:cNvSpPr/>
            <p:nvPr/>
          </p:nvSpPr>
          <p:spPr>
            <a:xfrm>
              <a:off x="11279047" y="6379020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2" name="Shape 701"/>
            <p:cNvSpPr/>
            <p:nvPr/>
          </p:nvSpPr>
          <p:spPr>
            <a:xfrm>
              <a:off x="11568961" y="6379020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3" name="Shape 702"/>
            <p:cNvSpPr/>
            <p:nvPr/>
          </p:nvSpPr>
          <p:spPr>
            <a:xfrm>
              <a:off x="10515396" y="5848822"/>
              <a:ext cx="1389664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4" name="Shape 703"/>
            <p:cNvSpPr/>
            <p:nvPr/>
          </p:nvSpPr>
          <p:spPr>
            <a:xfrm>
              <a:off x="10699220" y="5745276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5" name="Shape 704"/>
            <p:cNvSpPr/>
            <p:nvPr/>
          </p:nvSpPr>
          <p:spPr>
            <a:xfrm>
              <a:off x="10989133" y="5745276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6" name="Shape 705"/>
            <p:cNvSpPr/>
            <p:nvPr/>
          </p:nvSpPr>
          <p:spPr>
            <a:xfrm>
              <a:off x="11279047" y="5736437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7" name="Shape 706"/>
            <p:cNvSpPr/>
            <p:nvPr/>
          </p:nvSpPr>
          <p:spPr>
            <a:xfrm>
              <a:off x="11568961" y="5736437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40" name="Shape 700"/>
            <p:cNvSpPr/>
            <p:nvPr/>
          </p:nvSpPr>
          <p:spPr>
            <a:xfrm>
              <a:off x="10980873" y="6385648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41" name="Shape 700"/>
            <p:cNvSpPr/>
            <p:nvPr/>
          </p:nvSpPr>
          <p:spPr>
            <a:xfrm>
              <a:off x="10722455" y="6392276"/>
              <a:ext cx="177378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</p:grpSp>
      <p:sp>
        <p:nvSpPr>
          <p:cNvPr id="142" name="Shape 111"/>
          <p:cNvSpPr/>
          <p:nvPr/>
        </p:nvSpPr>
        <p:spPr>
          <a:xfrm>
            <a:off x="9929083" y="6745257"/>
            <a:ext cx="192398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Degeneracies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43" name="Flèche droite 142"/>
          <p:cNvSpPr/>
          <p:nvPr/>
        </p:nvSpPr>
        <p:spPr>
          <a:xfrm>
            <a:off x="9507658" y="5953131"/>
            <a:ext cx="260347" cy="556741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4" name="Shape 111"/>
          <p:cNvSpPr/>
          <p:nvPr/>
        </p:nvSpPr>
        <p:spPr>
          <a:xfrm>
            <a:off x="3896447" y="7652390"/>
            <a:ext cx="2772188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Physics</a:t>
            </a:r>
            <a:r>
              <a:rPr lang="fr-FR" b="1" dirty="0" smtClean="0">
                <a:solidFill>
                  <a:srgbClr val="0033CC"/>
                </a:solidFill>
              </a:rPr>
              <a:t> of </a:t>
            </a:r>
            <a:r>
              <a:rPr lang="fr-FR" b="1" dirty="0" err="1">
                <a:solidFill>
                  <a:srgbClr val="0033CC"/>
                </a:solidFill>
              </a:rPr>
              <a:t>d</a:t>
            </a:r>
            <a:r>
              <a:rPr lang="fr-FR" b="1" dirty="0" err="1" smtClean="0">
                <a:solidFill>
                  <a:srgbClr val="0033CC"/>
                </a:solidFill>
              </a:rPr>
              <a:t>eformation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145" name="Shape 111"/>
          <p:cNvSpPr/>
          <p:nvPr/>
        </p:nvSpPr>
        <p:spPr>
          <a:xfrm>
            <a:off x="6735470" y="7674738"/>
            <a:ext cx="2772188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Physics</a:t>
            </a:r>
            <a:r>
              <a:rPr lang="fr-FR" b="1" dirty="0" smtClean="0">
                <a:solidFill>
                  <a:srgbClr val="0033CC"/>
                </a:solidFill>
              </a:rPr>
              <a:t> of </a:t>
            </a:r>
            <a:r>
              <a:rPr lang="fr-FR" b="1" dirty="0" err="1" smtClean="0">
                <a:solidFill>
                  <a:srgbClr val="0033CC"/>
                </a:solidFill>
              </a:rPr>
              <a:t>superfluidity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146" name="Shape 111"/>
          <p:cNvSpPr/>
          <p:nvPr/>
        </p:nvSpPr>
        <p:spPr>
          <a:xfrm>
            <a:off x="5440474" y="9109613"/>
            <a:ext cx="192398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Degeneracy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147" name="Shape 111"/>
          <p:cNvSpPr/>
          <p:nvPr/>
        </p:nvSpPr>
        <p:spPr>
          <a:xfrm>
            <a:off x="5429561" y="9418793"/>
            <a:ext cx="192398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lifted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76830" y="6972731"/>
            <a:ext cx="301346" cy="181112"/>
          </a:xfrm>
          <a:prstGeom prst="ellipse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8" name="Ellipse 147"/>
          <p:cNvSpPr/>
          <p:nvPr/>
        </p:nvSpPr>
        <p:spPr>
          <a:xfrm>
            <a:off x="1152192" y="7471278"/>
            <a:ext cx="301346" cy="181112"/>
          </a:xfrm>
          <a:prstGeom prst="ellipse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49" name="Image 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0335" y="5898920"/>
            <a:ext cx="815248" cy="572877"/>
          </a:xfrm>
          <a:prstGeom prst="rect">
            <a:avLst/>
          </a:prstGeom>
        </p:spPr>
      </p:pic>
      <p:sp>
        <p:nvSpPr>
          <p:cNvPr id="150" name="Shape 111"/>
          <p:cNvSpPr/>
          <p:nvPr/>
        </p:nvSpPr>
        <p:spPr>
          <a:xfrm>
            <a:off x="9185704" y="7387924"/>
            <a:ext cx="3672745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smtClean="0">
                <a:solidFill>
                  <a:schemeClr val="tx1"/>
                </a:solidFill>
              </a:rPr>
              <a:t>Prohibitive for open-</a:t>
            </a:r>
            <a:r>
              <a:rPr lang="fr-FR" b="1" dirty="0" err="1" smtClean="0">
                <a:solidFill>
                  <a:schemeClr val="tx1"/>
                </a:solidFill>
              </a:rPr>
              <a:t>shell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nuclei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51" name="Shape 111"/>
          <p:cNvSpPr/>
          <p:nvPr/>
        </p:nvSpPr>
        <p:spPr>
          <a:xfrm>
            <a:off x="1920670" y="6786288"/>
            <a:ext cx="3672745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rgbClr val="0033CC"/>
                </a:solidFill>
              </a:rPr>
              <a:t>Spontaneous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symmetry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breaking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152" name="Flèche droite 151"/>
          <p:cNvSpPr/>
          <p:nvPr/>
        </p:nvSpPr>
        <p:spPr>
          <a:xfrm rot="5400000">
            <a:off x="10757481" y="6930301"/>
            <a:ext cx="267182" cy="638897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0328" y="8448792"/>
            <a:ext cx="4691030" cy="114449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2971" y="8113291"/>
            <a:ext cx="1320413" cy="351264"/>
          </a:xfrm>
          <a:prstGeom prst="rect">
            <a:avLst/>
          </a:prstGeom>
        </p:spPr>
      </p:pic>
      <p:sp>
        <p:nvSpPr>
          <p:cNvPr id="153" name="Shape 111"/>
          <p:cNvSpPr/>
          <p:nvPr/>
        </p:nvSpPr>
        <p:spPr>
          <a:xfrm>
            <a:off x="5591558" y="8150574"/>
            <a:ext cx="432658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0033CC"/>
                </a:solidFill>
              </a:rPr>
              <a:t>Ex:</a:t>
            </a:r>
            <a:endParaRPr sz="2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  <p:bldP spid="79" grpId="0" animBg="1"/>
      <p:bldP spid="82" grpId="0" animBg="1"/>
      <p:bldP spid="85" grpId="0" animBg="1"/>
      <p:bldP spid="86" grpId="0" animBg="1"/>
      <p:bldP spid="87" grpId="0" animBg="1"/>
      <p:bldP spid="8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42" grpId="0" animBg="1"/>
      <p:bldP spid="142" grpId="1" animBg="1"/>
      <p:bldP spid="143" grpId="0" animBg="1"/>
      <p:bldP spid="144" grpId="0" animBg="1"/>
      <p:bldP spid="145" grpId="0" animBg="1"/>
      <p:bldP spid="146" grpId="0" animBg="1"/>
      <p:bldP spid="147" grpId="0" animBg="1"/>
      <p:bldP spid="5" grpId="0" animBg="1"/>
      <p:bldP spid="148" grpId="0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68" y="4875949"/>
            <a:ext cx="2225407" cy="556352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215207"/>
            <a:ext cx="39802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chemeClr val="tx1"/>
                </a:solidFill>
              </a:rPr>
              <a:t>Expansion </a:t>
            </a:r>
            <a:r>
              <a:rPr lang="fr-FR" sz="2000" b="1" dirty="0" err="1" smtClean="0">
                <a:solidFill>
                  <a:schemeClr val="tx1"/>
                </a:solidFill>
              </a:rPr>
              <a:t>many</a:t>
            </a:r>
            <a:r>
              <a:rPr lang="fr-FR" sz="2000" b="1" dirty="0" smtClean="0">
                <a:solidFill>
                  <a:schemeClr val="tx1"/>
                </a:solidFill>
              </a:rPr>
              <a:t>-body </a:t>
            </a:r>
            <a:r>
              <a:rPr lang="fr-FR" sz="2000" b="1" dirty="0" err="1" smtClean="0">
                <a:solidFill>
                  <a:schemeClr val="tx1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60" y="4994549"/>
            <a:ext cx="1850834" cy="402116"/>
          </a:xfrm>
          <a:prstGeom prst="rect">
            <a:avLst/>
          </a:prstGeom>
        </p:spPr>
      </p:pic>
      <p:sp>
        <p:nvSpPr>
          <p:cNvPr id="43" name="Shape 111"/>
          <p:cNvSpPr/>
          <p:nvPr/>
        </p:nvSpPr>
        <p:spPr>
          <a:xfrm>
            <a:off x="292100" y="420974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Appropriate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</a:t>
            </a:r>
            <a:r>
              <a:rPr lang="fr-FR" b="1" dirty="0" err="1" smtClean="0">
                <a:solidFill>
                  <a:schemeClr val="tx1"/>
                </a:solidFill>
              </a:rPr>
              <a:t>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9560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71838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53616" y="3562798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Easy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o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solve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20784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Unperturbed</a:t>
            </a:r>
            <a:r>
              <a:rPr lang="fr-FR" b="1" dirty="0" smtClean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8065756" y="519560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2" name="Groupe 51"/>
          <p:cNvGrpSpPr/>
          <p:nvPr/>
        </p:nvGrpSpPr>
        <p:grpSpPr>
          <a:xfrm>
            <a:off x="8228865" y="4716349"/>
            <a:ext cx="1925782" cy="954436"/>
            <a:chOff x="6774873" y="6735539"/>
            <a:chExt cx="1925782" cy="954436"/>
          </a:xfrm>
        </p:grpSpPr>
        <p:sp>
          <p:nvSpPr>
            <p:cNvPr id="53" name="Ellipse 52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54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series</a:t>
              </a:r>
              <a:endParaRPr lang="fr-FR" sz="20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6" name="Shape 111"/>
          <p:cNvSpPr/>
          <p:nvPr/>
        </p:nvSpPr>
        <p:spPr>
          <a:xfrm>
            <a:off x="10593331" y="417834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 smtClean="0">
                <a:solidFill>
                  <a:schemeClr val="tx1"/>
                </a:solidFill>
              </a:rPr>
              <a:t>Fully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correlated</a:t>
            </a:r>
            <a:r>
              <a:rPr lang="fr-FR" b="1" dirty="0" smtClean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877" y="4870470"/>
            <a:ext cx="2758955" cy="596391"/>
          </a:xfrm>
          <a:prstGeom prst="rect">
            <a:avLst/>
          </a:prstGeom>
        </p:spPr>
      </p:pic>
      <p:sp>
        <p:nvSpPr>
          <p:cNvPr id="57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pic>
        <p:nvPicPr>
          <p:cNvPr id="81" name="Google Shape;352;p24"/>
          <p:cNvPicPr preferRelativeResize="0"/>
          <p:nvPr/>
        </p:nvPicPr>
        <p:blipFill rotWithShape="1">
          <a:blip r:embed="rId10">
            <a:alphaModFix/>
          </a:blip>
          <a:srcRect l="57312" t="18231" r="123" b="20874"/>
          <a:stretch/>
        </p:blipFill>
        <p:spPr>
          <a:xfrm>
            <a:off x="-721" y="6406668"/>
            <a:ext cx="2103022" cy="195760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Flèche courbée vers le haut 81"/>
          <p:cNvSpPr/>
          <p:nvPr/>
        </p:nvSpPr>
        <p:spPr>
          <a:xfrm rot="3149876" flipV="1">
            <a:off x="1056769" y="6767067"/>
            <a:ext cx="898073" cy="597803"/>
          </a:xfrm>
          <a:prstGeom prst="curvedUp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76830" y="6972731"/>
            <a:ext cx="301346" cy="181112"/>
          </a:xfrm>
          <a:prstGeom prst="ellipse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8" name="Ellipse 147"/>
          <p:cNvSpPr/>
          <p:nvPr/>
        </p:nvSpPr>
        <p:spPr>
          <a:xfrm>
            <a:off x="1152192" y="7471278"/>
            <a:ext cx="301346" cy="181112"/>
          </a:xfrm>
          <a:prstGeom prst="ellipse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3275" y="6993477"/>
            <a:ext cx="3150253" cy="1667621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7785" y="7478569"/>
            <a:ext cx="2158606" cy="779870"/>
          </a:xfrm>
          <a:prstGeom prst="rect">
            <a:avLst/>
          </a:prstGeom>
        </p:spPr>
      </p:pic>
      <p:sp>
        <p:nvSpPr>
          <p:cNvPr id="119" name="ZoneTexte 118"/>
          <p:cNvSpPr txBox="1"/>
          <p:nvPr/>
        </p:nvSpPr>
        <p:spPr>
          <a:xfrm>
            <a:off x="2101485" y="6300652"/>
            <a:ext cx="4166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 smtClean="0"/>
              <a:t>Bogoliubov</a:t>
            </a:r>
            <a:r>
              <a:rPr lang="en-US" sz="2400" b="1" dirty="0" smtClean="0"/>
              <a:t> reference state</a:t>
            </a:r>
            <a:endParaRPr lang="en-US" sz="2400" b="1" dirty="0"/>
          </a:p>
        </p:txBody>
      </p:sp>
      <p:sp>
        <p:nvSpPr>
          <p:cNvPr id="138" name="Ellipse 137"/>
          <p:cNvSpPr/>
          <p:nvPr/>
        </p:nvSpPr>
        <p:spPr>
          <a:xfrm>
            <a:off x="2139045" y="6972731"/>
            <a:ext cx="864639" cy="153343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232844" y="8865996"/>
            <a:ext cx="78601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err="1" smtClean="0"/>
              <a:t>Hartree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Fock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Bogoliubov</a:t>
            </a:r>
            <a:r>
              <a:rPr lang="en-US" sz="1800" b="1" dirty="0" smtClean="0"/>
              <a:t> unperturbed  state = </a:t>
            </a:r>
            <a:r>
              <a:rPr lang="en-US" sz="1800" b="1" dirty="0" err="1" smtClean="0"/>
              <a:t>variational</a:t>
            </a:r>
            <a:r>
              <a:rPr lang="en-US" sz="1800" b="1" dirty="0" smtClean="0"/>
              <a:t> optimal</a:t>
            </a:r>
            <a:endParaRPr lang="en-US" sz="1800" b="1" dirty="0"/>
          </a:p>
        </p:txBody>
      </p:sp>
      <p:cxnSp>
        <p:nvCxnSpPr>
          <p:cNvPr id="155" name="Connecteur droit avec flèche 154"/>
          <p:cNvCxnSpPr>
            <a:stCxn id="139" idx="0"/>
          </p:cNvCxnSpPr>
          <p:nvPr/>
        </p:nvCxnSpPr>
        <p:spPr>
          <a:xfrm flipH="1" flipV="1">
            <a:off x="2571365" y="8585681"/>
            <a:ext cx="1591532" cy="280315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5938" y="9329161"/>
            <a:ext cx="2005070" cy="35254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4685" y="6800417"/>
            <a:ext cx="1872867" cy="418641"/>
          </a:xfrm>
          <a:prstGeom prst="rect">
            <a:avLst/>
          </a:prstGeom>
        </p:spPr>
      </p:pic>
      <p:sp>
        <p:nvSpPr>
          <p:cNvPr id="156" name="Shape 111"/>
          <p:cNvSpPr/>
          <p:nvPr/>
        </p:nvSpPr>
        <p:spPr>
          <a:xfrm>
            <a:off x="8287552" y="6800417"/>
            <a:ext cx="268833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b</a:t>
            </a:r>
            <a:r>
              <a:rPr lang="fr-FR" b="1" dirty="0" smtClean="0">
                <a:solidFill>
                  <a:schemeClr val="tx1"/>
                </a:solidFill>
              </a:rPr>
              <a:t>ut </a:t>
            </a:r>
            <a:r>
              <a:rPr lang="fr-FR" b="1" dirty="0" err="1" smtClean="0">
                <a:solidFill>
                  <a:schemeClr val="tx1"/>
                </a:solidFill>
              </a:rPr>
              <a:t>constrain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such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that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59869" y="6799121"/>
            <a:ext cx="1806766" cy="396607"/>
          </a:xfrm>
          <a:prstGeom prst="rect">
            <a:avLst/>
          </a:prstGeom>
        </p:spPr>
      </p:pic>
      <p:sp>
        <p:nvSpPr>
          <p:cNvPr id="157" name="Shape 111"/>
          <p:cNvSpPr/>
          <p:nvPr/>
        </p:nvSpPr>
        <p:spPr>
          <a:xfrm>
            <a:off x="7497002" y="8244837"/>
            <a:ext cx="574103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Perturbative</a:t>
            </a:r>
            <a:r>
              <a:rPr lang="fr-FR" sz="2000" b="1" dirty="0" smtClean="0">
                <a:solidFill>
                  <a:schemeClr val="tx1"/>
                </a:solidFill>
              </a:rPr>
              <a:t>: BMBPT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Non-</a:t>
            </a:r>
            <a:r>
              <a:rPr lang="fr-FR" sz="2000" b="1" dirty="0" err="1" smtClean="0">
                <a:solidFill>
                  <a:schemeClr val="tx1"/>
                </a:solidFill>
              </a:rPr>
              <a:t>perturbative</a:t>
            </a:r>
            <a:r>
              <a:rPr lang="fr-FR" sz="2000" b="1" dirty="0" smtClean="0">
                <a:solidFill>
                  <a:schemeClr val="tx1"/>
                </a:solidFill>
              </a:rPr>
              <a:t>: </a:t>
            </a:r>
            <a:r>
              <a:rPr lang="fr-FR" sz="2000" b="1" dirty="0">
                <a:solidFill>
                  <a:schemeClr val="tx1"/>
                </a:solidFill>
              </a:rPr>
              <a:t>B</a:t>
            </a:r>
            <a:r>
              <a:rPr lang="fr-FR" sz="2000" b="1" dirty="0" smtClean="0">
                <a:solidFill>
                  <a:schemeClr val="tx1"/>
                </a:solidFill>
              </a:rPr>
              <a:t>CC, GSCGF, SR-BIMSRG </a:t>
            </a:r>
          </a:p>
        </p:txBody>
      </p:sp>
    </p:spTree>
    <p:extLst>
      <p:ext uri="{BB962C8B-B14F-4D97-AF65-F5344CB8AC3E}">
        <p14:creationId xmlns:p14="http://schemas.microsoft.com/office/powerpoint/2010/main" val="1248583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  <p:bldP spid="156" grpId="0" animBg="1"/>
      <p:bldP spid="15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4301845"/>
            <a:ext cx="10706851" cy="3638767"/>
          </a:xfrm>
          <a:prstGeom prst="rect">
            <a:avLst/>
          </a:prstGeom>
        </p:spPr>
      </p:pic>
      <p:sp>
        <p:nvSpPr>
          <p:cNvPr id="64" name="ZoneTexte 63"/>
          <p:cNvSpPr txBox="1"/>
          <p:nvPr/>
        </p:nvSpPr>
        <p:spPr>
          <a:xfrm>
            <a:off x="560607" y="3535674"/>
            <a:ext cx="127323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Normal ordering via Wick’s theorem with respect to        in quasi-particle basis</a:t>
            </a:r>
            <a:endParaRPr lang="en-US" sz="2400" b="1" dirty="0"/>
          </a:p>
        </p:txBody>
      </p:sp>
      <p:sp>
        <p:nvSpPr>
          <p:cNvPr id="105" name="Shape 105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50" name="ZoneTexte 49"/>
          <p:cNvSpPr txBox="1"/>
          <p:nvPr/>
        </p:nvSpPr>
        <p:spPr>
          <a:xfrm>
            <a:off x="710736" y="8346046"/>
            <a:ext cx="367019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Six-index tensors</a:t>
            </a:r>
            <a:endParaRPr lang="en-US" sz="2400" b="1" dirty="0">
              <a:solidFill>
                <a:srgbClr val="FF0000"/>
              </a:solidFill>
            </a:endParaRP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Too expensive to handle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788890" y="8379289"/>
            <a:ext cx="333153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NO2B </a:t>
            </a:r>
            <a:r>
              <a:rPr lang="en-US" sz="2400" b="1" dirty="0" smtClean="0">
                <a:solidFill>
                  <a:srgbClr val="FF0000"/>
                </a:solidFill>
              </a:rPr>
              <a:t>approximation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Simply remove H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[6]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2" name="Flèche droite 71"/>
          <p:cNvSpPr/>
          <p:nvPr/>
        </p:nvSpPr>
        <p:spPr>
          <a:xfrm>
            <a:off x="4320475" y="8458470"/>
            <a:ext cx="386526" cy="347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81" name="Flèche droite 80"/>
          <p:cNvSpPr/>
          <p:nvPr/>
        </p:nvSpPr>
        <p:spPr>
          <a:xfrm>
            <a:off x="255969" y="8425227"/>
            <a:ext cx="386526" cy="347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83" name="ZoneTexte 82"/>
          <p:cNvSpPr txBox="1"/>
          <p:nvPr/>
        </p:nvSpPr>
        <p:spPr>
          <a:xfrm>
            <a:off x="9029818" y="4254545"/>
            <a:ext cx="39749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 smtClean="0">
                <a:solidFill>
                  <a:srgbClr val="5264E8"/>
                </a:solidFill>
                <a:latin typeface="Symbol" panose="05050102010706020507" pitchFamily="18" charset="2"/>
              </a:rPr>
              <a:t>H</a:t>
            </a:r>
            <a:r>
              <a:rPr lang="en-US" sz="2000" b="1" baseline="30000" dirty="0" err="1" smtClean="0">
                <a:solidFill>
                  <a:srgbClr val="5264E8"/>
                </a:solidFill>
              </a:rPr>
              <a:t>ij</a:t>
            </a:r>
            <a:r>
              <a:rPr lang="en-US" sz="2000" b="1" dirty="0" smtClean="0">
                <a:solidFill>
                  <a:srgbClr val="5264E8"/>
                </a:solidFill>
              </a:rPr>
              <a:t> matrix elements function of </a:t>
            </a:r>
            <a:endParaRPr lang="en-US" sz="2000" b="1" dirty="0">
              <a:solidFill>
                <a:srgbClr val="5264E8"/>
              </a:solidFill>
            </a:endParaRPr>
          </a:p>
        </p:txBody>
      </p:sp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511" y="4817671"/>
            <a:ext cx="509865" cy="4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602" y="4767321"/>
            <a:ext cx="899941" cy="5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54" y="4773594"/>
            <a:ext cx="1182976" cy="51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775" y="4809356"/>
            <a:ext cx="563061" cy="4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725" y="4803598"/>
            <a:ext cx="494545" cy="45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2470246" y="6970035"/>
            <a:ext cx="928048" cy="52382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3698625" y="7059495"/>
            <a:ext cx="23063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6-qp operators</a:t>
            </a:r>
          </a:p>
        </p:txBody>
      </p:sp>
      <p:sp>
        <p:nvSpPr>
          <p:cNvPr id="93" name="Rectangle à coins arrondis 92"/>
          <p:cNvSpPr/>
          <p:nvPr/>
        </p:nvSpPr>
        <p:spPr>
          <a:xfrm>
            <a:off x="9517660" y="5579146"/>
            <a:ext cx="1550674" cy="100563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1368" y="3577366"/>
            <a:ext cx="556200" cy="403667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8762648" y="7969369"/>
            <a:ext cx="42066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PNO2B approximation</a:t>
            </a:r>
          </a:p>
          <a:p>
            <a:pPr algn="l"/>
            <a:r>
              <a:rPr lang="it-IT" sz="1600" dirty="0" smtClean="0">
                <a:solidFill>
                  <a:srgbClr val="FF0000"/>
                </a:solidFill>
              </a:rPr>
              <a:t>[</a:t>
            </a:r>
            <a:r>
              <a:rPr lang="it-IT" sz="1600" dirty="0">
                <a:solidFill>
                  <a:srgbClr val="FF0000"/>
                </a:solidFill>
              </a:rPr>
              <a:t>Ripoche, Tichai, Duguet, EPJA </a:t>
            </a:r>
            <a:r>
              <a:rPr lang="it-IT" sz="1600" dirty="0" smtClean="0">
                <a:solidFill>
                  <a:srgbClr val="FF0000"/>
                </a:solidFill>
              </a:rPr>
              <a:t>2020]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35" name="Flèche droite 34"/>
          <p:cNvSpPr/>
          <p:nvPr/>
        </p:nvSpPr>
        <p:spPr>
          <a:xfrm>
            <a:off x="8246205" y="8489630"/>
            <a:ext cx="386526" cy="3479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36" name="ZoneTexte 35"/>
          <p:cNvSpPr txBox="1"/>
          <p:nvPr/>
        </p:nvSpPr>
        <p:spPr>
          <a:xfrm>
            <a:off x="8762648" y="8618223"/>
            <a:ext cx="42066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SC rank-reduction</a:t>
            </a:r>
          </a:p>
          <a:p>
            <a:pPr algn="l"/>
            <a:r>
              <a:rPr lang="it-IT" sz="1600" dirty="0" smtClean="0">
                <a:solidFill>
                  <a:srgbClr val="FF0000"/>
                </a:solidFill>
              </a:rPr>
              <a:t>[Frosini et </a:t>
            </a:r>
            <a:r>
              <a:rPr lang="it-IT" sz="1600" i="1" dirty="0" smtClean="0">
                <a:solidFill>
                  <a:srgbClr val="FF0000"/>
                </a:solidFill>
              </a:rPr>
              <a:t>al</a:t>
            </a:r>
            <a:r>
              <a:rPr lang="it-IT" sz="1600" dirty="0" smtClean="0">
                <a:solidFill>
                  <a:srgbClr val="FF0000"/>
                </a:solidFill>
              </a:rPr>
              <a:t>. EPJA 2021]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37" name="Shape 722"/>
          <p:cNvSpPr/>
          <p:nvPr/>
        </p:nvSpPr>
        <p:spPr>
          <a:xfrm>
            <a:off x="8799993" y="7041638"/>
            <a:ext cx="341439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rgbClr val="5264E8"/>
                </a:solidFill>
              </a:rPr>
              <a:t>Similarly</a:t>
            </a:r>
            <a:r>
              <a:rPr lang="fr-FR" sz="2000" b="1" dirty="0" smtClean="0">
                <a:solidFill>
                  <a:srgbClr val="5264E8"/>
                </a:solidFill>
              </a:rPr>
              <a:t> for </a:t>
            </a:r>
            <a:r>
              <a:rPr lang="fr-FR" sz="2000" b="1" i="1" dirty="0" smtClean="0">
                <a:solidFill>
                  <a:srgbClr val="5264E8"/>
                </a:solidFill>
              </a:rPr>
              <a:t>A </a:t>
            </a:r>
            <a:r>
              <a:rPr lang="fr-FR" sz="2000" b="1" dirty="0" smtClean="0">
                <a:solidFill>
                  <a:srgbClr val="5264E8"/>
                </a:solidFill>
              </a:rPr>
              <a:t>and</a:t>
            </a:r>
            <a:r>
              <a:rPr lang="fr-FR" sz="2000" b="1" i="1" dirty="0" smtClean="0">
                <a:solidFill>
                  <a:srgbClr val="5264E8"/>
                </a:solidFill>
              </a:rPr>
              <a:t> </a:t>
            </a:r>
            <a:r>
              <a:rPr lang="fr-FR" sz="2000" b="1" dirty="0" smtClean="0">
                <a:solidFill>
                  <a:srgbClr val="5264E8"/>
                </a:solidFill>
                <a:latin typeface="Symbol" panose="05050102010706020507" pitchFamily="18" charset="2"/>
              </a:rPr>
              <a:t>W=</a:t>
            </a:r>
            <a:r>
              <a:rPr lang="fr-FR" sz="2000" b="1" i="1" dirty="0" err="1" smtClean="0">
                <a:solidFill>
                  <a:srgbClr val="5264E8"/>
                </a:solidFill>
              </a:rPr>
              <a:t>H</a:t>
            </a:r>
            <a:r>
              <a:rPr lang="fr-FR" sz="2000" b="1" dirty="0" err="1">
                <a:solidFill>
                  <a:srgbClr val="5264E8"/>
                </a:solidFill>
                <a:latin typeface="Symbol" panose="05050102010706020507" pitchFamily="18" charset="2"/>
              </a:rPr>
              <a:t>-</a:t>
            </a:r>
            <a:r>
              <a:rPr lang="fr-FR" sz="2000" b="1" dirty="0" err="1" smtClean="0">
                <a:solidFill>
                  <a:srgbClr val="5264E8"/>
                </a:solidFill>
                <a:latin typeface="Symbol" panose="05050102010706020507" pitchFamily="18" charset="2"/>
              </a:rPr>
              <a:t>l</a:t>
            </a:r>
            <a:r>
              <a:rPr lang="fr-FR" sz="2000" b="1" i="1" dirty="0" err="1" smtClean="0">
                <a:solidFill>
                  <a:srgbClr val="5264E8"/>
                </a:solidFill>
              </a:rPr>
              <a:t>A</a:t>
            </a:r>
            <a:endParaRPr sz="2000" b="1" i="1" dirty="0">
              <a:solidFill>
                <a:srgbClr val="5264E8"/>
              </a:solidFill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8752376" y="7034639"/>
            <a:ext cx="3462013" cy="385712"/>
          </a:xfrm>
          <a:prstGeom prst="roundRect">
            <a:avLst/>
          </a:prstGeom>
          <a:noFill/>
          <a:ln w="38100" cap="flat">
            <a:solidFill>
              <a:srgbClr val="5264E8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: </a:t>
            </a:r>
            <a:r>
              <a:rPr lang="fr-FR" sz="3600" dirty="0" err="1" smtClean="0">
                <a:solidFill>
                  <a:srgbClr val="3109D9"/>
                </a:solidFill>
              </a:rPr>
              <a:t>Bogoliubov</a:t>
            </a:r>
            <a:r>
              <a:rPr lang="fr-FR" sz="3600" dirty="0" smtClean="0">
                <a:solidFill>
                  <a:srgbClr val="3109D9"/>
                </a:solidFill>
              </a:rPr>
              <a:t> </a:t>
            </a:r>
            <a:r>
              <a:rPr lang="fr-FR" sz="3600" dirty="0" err="1" smtClean="0">
                <a:solidFill>
                  <a:srgbClr val="3109D9"/>
                </a:solidFill>
              </a:rPr>
              <a:t>Coupled</a:t>
            </a:r>
            <a:r>
              <a:rPr lang="fr-FR" sz="3600" dirty="0" smtClean="0">
                <a:solidFill>
                  <a:srgbClr val="3109D9"/>
                </a:solidFill>
              </a:rPr>
              <a:t> Cluster (BCC)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470" y="2227269"/>
            <a:ext cx="2412207" cy="871492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533312" y="1515654"/>
            <a:ext cx="4166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 smtClean="0"/>
              <a:t>Bogoliubov</a:t>
            </a:r>
            <a:r>
              <a:rPr lang="en-US" sz="2400" b="1" dirty="0" smtClean="0"/>
              <a:t> reference state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3315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50" grpId="0"/>
      <p:bldP spid="69" grpId="0"/>
      <p:bldP spid="72" grpId="0" animBg="1"/>
      <p:bldP spid="81" grpId="0" animBg="1"/>
      <p:bldP spid="83" grpId="0"/>
      <p:bldP spid="11" grpId="0" animBg="1"/>
      <p:bldP spid="92" grpId="0"/>
      <p:bldP spid="93" grpId="0" animBg="1"/>
      <p:bldP spid="34" grpId="0"/>
      <p:bldP spid="35" grpId="0" animBg="1"/>
      <p:bldP spid="36" grpId="0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adioactive decays…"/>
          <p:cNvSpPr txBox="1"/>
          <p:nvPr/>
        </p:nvSpPr>
        <p:spPr>
          <a:xfrm>
            <a:off x="118232" y="5059905"/>
            <a:ext cx="478734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Standard model of </a:t>
            </a:r>
            <a:r>
              <a:rPr lang="fr-FR" dirty="0" err="1" smtClean="0"/>
              <a:t>particle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0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dirty="0" smtClean="0"/>
              <a:t>2β</a:t>
            </a:r>
            <a:r>
              <a:rPr dirty="0"/>
              <a:t>, </a:t>
            </a:r>
            <a:r>
              <a:rPr lang="fr-FR" dirty="0" err="1" smtClean="0"/>
              <a:t>unitarity</a:t>
            </a:r>
            <a:r>
              <a:rPr lang="fr-FR" dirty="0" smtClean="0"/>
              <a:t> of CKM matrix, PT</a:t>
            </a:r>
            <a:endParaRPr dirty="0"/>
          </a:p>
        </p:txBody>
      </p:sp>
      <p:sp>
        <p:nvSpPr>
          <p:cNvPr id="241" name="Callout"/>
          <p:cNvSpPr/>
          <p:nvPr/>
        </p:nvSpPr>
        <p:spPr>
          <a:xfrm>
            <a:off x="1444240" y="1630543"/>
            <a:ext cx="5953660" cy="2407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" y="0"/>
                </a:moveTo>
                <a:cubicBezTo>
                  <a:pt x="76" y="0"/>
                  <a:pt x="0" y="255"/>
                  <a:pt x="0" y="570"/>
                </a:cubicBezTo>
                <a:lnTo>
                  <a:pt x="0" y="6691"/>
                </a:lnTo>
                <a:cubicBezTo>
                  <a:pt x="0" y="7005"/>
                  <a:pt x="76" y="7261"/>
                  <a:pt x="169" y="7261"/>
                </a:cubicBezTo>
                <a:lnTo>
                  <a:pt x="14901" y="7261"/>
                </a:lnTo>
                <a:lnTo>
                  <a:pt x="15120" y="21600"/>
                </a:lnTo>
                <a:lnTo>
                  <a:pt x="15339" y="7261"/>
                </a:lnTo>
                <a:lnTo>
                  <a:pt x="21431" y="7261"/>
                </a:lnTo>
                <a:cubicBezTo>
                  <a:pt x="21524" y="7261"/>
                  <a:pt x="21600" y="7005"/>
                  <a:pt x="21600" y="6691"/>
                </a:cubicBezTo>
                <a:lnTo>
                  <a:pt x="21600" y="570"/>
                </a:lnTo>
                <a:cubicBezTo>
                  <a:pt x="21600" y="255"/>
                  <a:pt x="21524" y="0"/>
                  <a:pt x="21431" y="0"/>
                </a:cubicBezTo>
                <a:lnTo>
                  <a:pt x="169" y="0"/>
                </a:lnTo>
                <a:close/>
              </a:path>
            </a:pathLst>
          </a:custGeom>
          <a:solidFill>
            <a:srgbClr val="008A01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42" name="Diversity of nuclear phenomena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defTabSz="457200">
              <a:defRPr sz="3600">
                <a:solidFill>
                  <a:srgbClr val="000000">
                    <a:alpha val="68057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100" dirty="0" smtClean="0"/>
              <a:t>The </a:t>
            </a:r>
            <a:r>
              <a:rPr lang="fr-FR" sz="3100" dirty="0" err="1" smtClean="0"/>
              <a:t>atomic</a:t>
            </a:r>
            <a:r>
              <a:rPr lang="fr-FR" sz="3100" dirty="0" smtClean="0"/>
              <a:t> nucleus as a </a:t>
            </a:r>
            <a:r>
              <a:rPr lang="fr-FR" sz="3100" dirty="0" err="1" smtClean="0"/>
              <a:t>laboratory</a:t>
            </a:r>
            <a:r>
              <a:rPr lang="fr-FR" sz="3100" dirty="0" smtClean="0"/>
              <a:t> test</a:t>
            </a:r>
          </a:p>
          <a:p>
            <a:r>
              <a:rPr lang="fr-FR" sz="3100" b="1" i="1" dirty="0" smtClean="0"/>
              <a:t>A multi-</a:t>
            </a:r>
            <a:r>
              <a:rPr lang="fr-FR" sz="3100" b="1" i="1" dirty="0" err="1" smtClean="0"/>
              <a:t>scale</a:t>
            </a:r>
            <a:r>
              <a:rPr lang="fr-FR" sz="3100" b="1" i="1" dirty="0" smtClean="0"/>
              <a:t> and multi-</a:t>
            </a:r>
            <a:r>
              <a:rPr lang="fr-FR" sz="3100" b="1" i="1" dirty="0" err="1" smtClean="0"/>
              <a:t>physics</a:t>
            </a:r>
            <a:r>
              <a:rPr lang="fr-FR" sz="3100" b="1" i="1" dirty="0" smtClean="0"/>
              <a:t> </a:t>
            </a:r>
            <a:r>
              <a:rPr lang="fr-FR" sz="3100" b="1" i="1" dirty="0" err="1" smtClean="0"/>
              <a:t>connector</a:t>
            </a:r>
            <a:endParaRPr sz="3100" b="1" i="1" dirty="0"/>
          </a:p>
        </p:txBody>
      </p:sp>
      <p:sp>
        <p:nvSpPr>
          <p:cNvPr id="24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4" name="Ground state…"/>
          <p:cNvSpPr txBox="1"/>
          <p:nvPr/>
        </p:nvSpPr>
        <p:spPr>
          <a:xfrm>
            <a:off x="116419" y="2544086"/>
            <a:ext cx="8470267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/>
              <a:t>Astrophysics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Neutron star, </a:t>
            </a:r>
            <a:r>
              <a:rPr lang="fr-FR" dirty="0" err="1" smtClean="0"/>
              <a:t>supernovae</a:t>
            </a:r>
            <a:r>
              <a:rPr lang="fr-FR" dirty="0" smtClean="0"/>
              <a:t>, </a:t>
            </a:r>
            <a:r>
              <a:rPr lang="fr-FR" dirty="0" err="1" smtClean="0"/>
              <a:t>nucleo-synthesis</a:t>
            </a:r>
            <a:r>
              <a:rPr lang="fr-FR" dirty="0" smtClean="0"/>
              <a:t> (GW and </a:t>
            </a:r>
            <a:r>
              <a:rPr lang="fr-FR" dirty="0" err="1" smtClean="0"/>
              <a:t>kilonova</a:t>
            </a:r>
            <a:r>
              <a:rPr lang="fr-FR" dirty="0" smtClean="0"/>
              <a:t>)… </a:t>
            </a:r>
            <a:endParaRPr dirty="0"/>
          </a:p>
        </p:txBody>
      </p:sp>
      <p:sp>
        <p:nvSpPr>
          <p:cNvPr id="247" name="Spectroscopy…"/>
          <p:cNvSpPr txBox="1"/>
          <p:nvPr/>
        </p:nvSpPr>
        <p:spPr>
          <a:xfrm>
            <a:off x="8509394" y="5105899"/>
            <a:ext cx="328776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/>
              <a:t>Dark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Nucleus-WIMP </a:t>
            </a:r>
            <a:r>
              <a:rPr lang="fr-FR" dirty="0" err="1" smtClean="0"/>
              <a:t>scattering</a:t>
            </a:r>
            <a:endParaRPr dirty="0"/>
          </a:p>
        </p:txBody>
      </p:sp>
      <p:sp>
        <p:nvSpPr>
          <p:cNvPr id="248" name="Exotic structures…"/>
          <p:cNvSpPr txBox="1"/>
          <p:nvPr/>
        </p:nvSpPr>
        <p:spPr>
          <a:xfrm>
            <a:off x="61254" y="7475348"/>
            <a:ext cx="479618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/>
              <a:t>Mesoscopic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-body </a:t>
            </a:r>
            <a:r>
              <a:rPr lang="fr-FR" dirty="0" err="1" smtClean="0"/>
              <a:t>systems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/>
              <a:t>Molecules</a:t>
            </a:r>
            <a:r>
              <a:rPr dirty="0" smtClean="0"/>
              <a:t>, </a:t>
            </a:r>
            <a:r>
              <a:rPr lang="fr-FR" dirty="0" err="1" smtClean="0"/>
              <a:t>atoms</a:t>
            </a:r>
            <a:r>
              <a:rPr lang="fr-FR" dirty="0" smtClean="0"/>
              <a:t>, cold </a:t>
            </a:r>
            <a:r>
              <a:rPr lang="fr-FR" dirty="0" err="1" smtClean="0"/>
              <a:t>atom</a:t>
            </a:r>
            <a:r>
              <a:rPr lang="fr-FR" dirty="0" smtClean="0"/>
              <a:t> </a:t>
            </a:r>
            <a:r>
              <a:rPr lang="fr-FR" dirty="0" err="1" smtClean="0"/>
              <a:t>gases</a:t>
            </a:r>
            <a:r>
              <a:rPr dirty="0" smtClean="0"/>
              <a:t>…</a:t>
            </a:r>
            <a:endParaRPr dirty="0"/>
          </a:p>
        </p:txBody>
      </p:sp>
      <p:pic>
        <p:nvPicPr>
          <p:cNvPr id="2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6152" y="4553170"/>
            <a:ext cx="1984241" cy="1984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Line"/>
          <p:cNvSpPr/>
          <p:nvPr/>
        </p:nvSpPr>
        <p:spPr>
          <a:xfrm>
            <a:off x="7230963" y="5715964"/>
            <a:ext cx="1290554" cy="247670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6" name="Line"/>
          <p:cNvSpPr/>
          <p:nvPr/>
        </p:nvSpPr>
        <p:spPr>
          <a:xfrm>
            <a:off x="6716785" y="6478815"/>
            <a:ext cx="1398396" cy="990744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7" name="Line"/>
          <p:cNvSpPr/>
          <p:nvPr/>
        </p:nvSpPr>
        <p:spPr>
          <a:xfrm flipH="1">
            <a:off x="4021365" y="5825753"/>
            <a:ext cx="1070401" cy="227414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8" name="Line"/>
          <p:cNvSpPr/>
          <p:nvPr/>
        </p:nvSpPr>
        <p:spPr>
          <a:xfrm flipH="1" flipV="1">
            <a:off x="4841774" y="4205831"/>
            <a:ext cx="761839" cy="464312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9" name="Line"/>
          <p:cNvSpPr/>
          <p:nvPr/>
        </p:nvSpPr>
        <p:spPr>
          <a:xfrm flipH="1">
            <a:off x="4657555" y="6634248"/>
            <a:ext cx="884344" cy="909339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60" name="Nucleus: bound (or resonant) state of Z protons and N neutrons"/>
          <p:cNvSpPr txBox="1"/>
          <p:nvPr/>
        </p:nvSpPr>
        <p:spPr>
          <a:xfrm>
            <a:off x="1519582" y="1812657"/>
            <a:ext cx="556883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 err="1" smtClean="0"/>
              <a:t>Nucle</a:t>
            </a:r>
            <a:r>
              <a:rPr lang="fr-FR" b="1" dirty="0" smtClean="0"/>
              <a:t>i and </a:t>
            </a:r>
            <a:r>
              <a:rPr lang="fr-FR" b="1" dirty="0" err="1" smtClean="0"/>
              <a:t>homogeneous</a:t>
            </a:r>
            <a:r>
              <a:rPr lang="fr-FR" b="1" dirty="0" smtClean="0"/>
              <a:t> </a:t>
            </a:r>
            <a:r>
              <a:rPr lang="fr-FR" b="1" dirty="0" err="1" smtClean="0"/>
              <a:t>nuclear</a:t>
            </a:r>
            <a:r>
              <a:rPr lang="fr-FR" b="1" dirty="0" smtClean="0"/>
              <a:t> </a:t>
            </a:r>
            <a:r>
              <a:rPr lang="fr-FR" b="1" dirty="0" err="1" smtClean="0"/>
              <a:t>matter</a:t>
            </a:r>
            <a:endParaRPr b="1" dirty="0"/>
          </a:p>
        </p:txBody>
      </p:sp>
      <p:grpSp>
        <p:nvGrpSpPr>
          <p:cNvPr id="263" name="Rectangle"/>
          <p:cNvGrpSpPr/>
          <p:nvPr/>
        </p:nvGrpSpPr>
        <p:grpSpPr>
          <a:xfrm>
            <a:off x="8521517" y="1328779"/>
            <a:ext cx="4345200" cy="3555787"/>
            <a:chOff x="0" y="0"/>
            <a:chExt cx="4345198" cy="3555786"/>
          </a:xfrm>
        </p:grpSpPr>
        <p:sp>
          <p:nvSpPr>
            <p:cNvPr id="262" name="Rectangle"/>
            <p:cNvSpPr/>
            <p:nvPr/>
          </p:nvSpPr>
          <p:spPr>
            <a:xfrm>
              <a:off x="12700" y="355600"/>
              <a:ext cx="4319799" cy="3085887"/>
            </a:xfrm>
            <a:prstGeom prst="rect">
              <a:avLst/>
            </a:prstGeom>
            <a:solidFill>
              <a:srgbClr val="942192">
                <a:alpha val="15515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61" name="Rectangle" descr="Rectangle"/>
            <p:cNvPicPr>
              <a:picLocks/>
            </p:cNvPicPr>
            <p:nvPr/>
          </p:nvPicPr>
          <p:blipFill>
            <a:blip r:embed="rId3">
              <a:alphaModFix amt="20000"/>
              <a:extLst/>
            </a:blip>
            <a:stretch>
              <a:fillRect/>
            </a:stretch>
          </p:blipFill>
          <p:spPr>
            <a:xfrm>
              <a:off x="0" y="0"/>
              <a:ext cx="4345199" cy="3555787"/>
            </a:xfrm>
            <a:prstGeom prst="rect">
              <a:avLst/>
            </a:prstGeom>
            <a:effectLst/>
          </p:spPr>
        </p:pic>
      </p:grpSp>
      <p:sp>
        <p:nvSpPr>
          <p:cNvPr id="264" name="p &amp; n momenta ~ 108 eV"/>
          <p:cNvSpPr txBox="1"/>
          <p:nvPr/>
        </p:nvSpPr>
        <p:spPr>
          <a:xfrm>
            <a:off x="9573364" y="2623283"/>
            <a:ext cx="194284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/>
              <a:t>Nuclei</a:t>
            </a:r>
            <a:r>
              <a:rPr lang="fr-FR" dirty="0" smtClean="0"/>
              <a:t>: 10</a:t>
            </a:r>
            <a:r>
              <a:rPr lang="fr-FR" baseline="30000" dirty="0" smtClean="0"/>
              <a:t>-15</a:t>
            </a:r>
            <a:r>
              <a:rPr lang="fr-FR" dirty="0" smtClean="0"/>
              <a:t> m</a:t>
            </a:r>
            <a:endParaRPr dirty="0"/>
          </a:p>
        </p:txBody>
      </p:sp>
      <p:sp>
        <p:nvSpPr>
          <p:cNvPr id="267" name="Rotational excitations ~ 104 eV"/>
          <p:cNvSpPr txBox="1"/>
          <p:nvPr/>
        </p:nvSpPr>
        <p:spPr>
          <a:xfrm>
            <a:off x="9354997" y="4141595"/>
            <a:ext cx="258404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Neutron star: 10 km</a:t>
            </a:r>
            <a:endParaRPr dirty="0"/>
          </a:p>
        </p:txBody>
      </p:sp>
      <p:sp>
        <p:nvSpPr>
          <p:cNvPr id="268" name="Several scales at play:"/>
          <p:cNvSpPr txBox="1"/>
          <p:nvPr/>
        </p:nvSpPr>
        <p:spPr>
          <a:xfrm>
            <a:off x="8778787" y="1984531"/>
            <a:ext cx="338714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dirty="0" smtClean="0"/>
              <a:t>scales </a:t>
            </a:r>
            <a:r>
              <a:rPr dirty="0"/>
              <a:t>at </a:t>
            </a:r>
            <a:r>
              <a:rPr dirty="0" smtClean="0"/>
              <a:t>play</a:t>
            </a:r>
            <a:r>
              <a:rPr lang="fr-FR" dirty="0" smtClean="0"/>
              <a:t>, </a:t>
            </a:r>
            <a:r>
              <a:rPr lang="fr-FR" dirty="0" err="1" smtClean="0"/>
              <a:t>e.g</a:t>
            </a:r>
            <a:r>
              <a:rPr lang="fr-FR" dirty="0" smtClean="0"/>
              <a:t>.</a:t>
            </a:r>
            <a:endParaRPr dirty="0"/>
          </a:p>
        </p:txBody>
      </p:sp>
      <p:sp>
        <p:nvSpPr>
          <p:cNvPr id="49" name="Exotic structures…"/>
          <p:cNvSpPr txBox="1"/>
          <p:nvPr/>
        </p:nvSpPr>
        <p:spPr>
          <a:xfrm>
            <a:off x="7581347" y="7619687"/>
            <a:ext cx="3900107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Large-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experiments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Radioactive ion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facilities</a:t>
            </a:r>
            <a:endParaRPr dirty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11" y="8893356"/>
            <a:ext cx="1678471" cy="571615"/>
          </a:xfrm>
          <a:prstGeom prst="rect">
            <a:avLst/>
          </a:prstGeom>
        </p:spPr>
      </p:pic>
      <p:pic>
        <p:nvPicPr>
          <p:cNvPr id="51" name="Picture 2" descr="BE3D5F52-79AE-441A-8D3B-3786F4A09F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383" y="8567042"/>
            <a:ext cx="1614616" cy="3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98" y="8555017"/>
            <a:ext cx="1904044" cy="38081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75" y="9010015"/>
            <a:ext cx="2398833" cy="39769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502" y="8520822"/>
            <a:ext cx="1460671" cy="445827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>
            <a:off x="10420288" y="3235897"/>
            <a:ext cx="13647" cy="820729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p &amp; n momenta ~ 108 eV"/>
          <p:cNvSpPr txBox="1"/>
          <p:nvPr/>
        </p:nvSpPr>
        <p:spPr>
          <a:xfrm>
            <a:off x="10733528" y="3364817"/>
            <a:ext cx="166231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b="1" dirty="0" smtClean="0"/>
              <a:t>Factor 10</a:t>
            </a:r>
            <a:r>
              <a:rPr lang="fr-FR" b="1" baseline="30000" dirty="0" smtClean="0"/>
              <a:t>19</a:t>
            </a:r>
            <a:r>
              <a:rPr lang="fr-FR" b="1" dirty="0" smtClean="0"/>
              <a:t>!</a:t>
            </a:r>
            <a:endParaRPr b="1" dirty="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" y="3442059"/>
            <a:ext cx="1171448" cy="131689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94" y="3432685"/>
            <a:ext cx="1848048" cy="13262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77" y="3445311"/>
            <a:ext cx="1641479" cy="12639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" y="8403974"/>
            <a:ext cx="2167279" cy="12196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36" y="8403267"/>
            <a:ext cx="1560496" cy="12203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47" y="8407982"/>
            <a:ext cx="1215593" cy="12155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" y="6051239"/>
            <a:ext cx="2221814" cy="10999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65" y="6231575"/>
            <a:ext cx="2609850" cy="7239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7022" y="6068182"/>
            <a:ext cx="4665417" cy="9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00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86" y="8701698"/>
            <a:ext cx="12441686" cy="106385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711" y="6238123"/>
            <a:ext cx="2896875" cy="18049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626" y="2138628"/>
            <a:ext cx="4611825" cy="6170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452" y="4723405"/>
            <a:ext cx="4774051" cy="104376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194" y="3687961"/>
            <a:ext cx="1575900" cy="8765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46" y="4308081"/>
            <a:ext cx="2178450" cy="599733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90" name="ZoneTexte 89"/>
          <p:cNvSpPr txBox="1"/>
          <p:nvPr/>
        </p:nvSpPr>
        <p:spPr>
          <a:xfrm>
            <a:off x="6223379" y="1527410"/>
            <a:ext cx="39202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Quasi-particle excitations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470" y="2227269"/>
            <a:ext cx="2412207" cy="871492"/>
          </a:xfrm>
          <a:prstGeom prst="rect">
            <a:avLst/>
          </a:prstGeom>
        </p:spPr>
      </p:pic>
      <p:sp>
        <p:nvSpPr>
          <p:cNvPr id="39" name="Shape 722"/>
          <p:cNvSpPr/>
          <p:nvPr/>
        </p:nvSpPr>
        <p:spPr>
          <a:xfrm>
            <a:off x="6276647" y="2835117"/>
            <a:ext cx="386163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Orthonormal</a:t>
            </a:r>
            <a:r>
              <a:rPr lang="fr-FR" sz="2000" dirty="0" smtClean="0">
                <a:solidFill>
                  <a:schemeClr val="tx1"/>
                </a:solidFill>
              </a:rPr>
              <a:t> basis of </a:t>
            </a:r>
            <a:r>
              <a:rPr lang="fr-FR" sz="2000" dirty="0" err="1" smtClean="0">
                <a:solidFill>
                  <a:schemeClr val="tx1"/>
                </a:solidFill>
              </a:rPr>
              <a:t>Fock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space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028" y="5415322"/>
            <a:ext cx="2941112" cy="2892435"/>
          </a:xfrm>
          <a:prstGeom prst="rect">
            <a:avLst/>
          </a:prstGeom>
        </p:spPr>
      </p:pic>
      <p:sp>
        <p:nvSpPr>
          <p:cNvPr id="52" name="Ellipse 51"/>
          <p:cNvSpPr/>
          <p:nvPr/>
        </p:nvSpPr>
        <p:spPr>
          <a:xfrm>
            <a:off x="11432114" y="6544776"/>
            <a:ext cx="232940" cy="1696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53" name="Flèche courbée vers la droite 52"/>
          <p:cNvSpPr/>
          <p:nvPr/>
        </p:nvSpPr>
        <p:spPr>
          <a:xfrm rot="19610252" flipH="1">
            <a:off x="12000696" y="6167015"/>
            <a:ext cx="619582" cy="1196740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>
              <a:solidFill>
                <a:srgbClr val="7030A0"/>
              </a:solidFill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559" y="6112759"/>
            <a:ext cx="572965" cy="358589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66881" y="7340483"/>
            <a:ext cx="406211" cy="332114"/>
          </a:xfrm>
          <a:prstGeom prst="rect">
            <a:avLst/>
          </a:prstGeom>
        </p:spPr>
      </p:pic>
      <p:sp>
        <p:nvSpPr>
          <p:cNvPr id="58" name="Ellipse 57"/>
          <p:cNvSpPr/>
          <p:nvPr/>
        </p:nvSpPr>
        <p:spPr>
          <a:xfrm>
            <a:off x="11994017" y="7401888"/>
            <a:ext cx="232940" cy="1696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5973"/>
          </a:p>
        </p:txBody>
      </p:sp>
      <p:sp>
        <p:nvSpPr>
          <p:cNvPr id="54" name="ZoneTexte 53"/>
          <p:cNvSpPr txBox="1"/>
          <p:nvPr/>
        </p:nvSpPr>
        <p:spPr>
          <a:xfrm>
            <a:off x="533312" y="1515654"/>
            <a:ext cx="4166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 smtClean="0"/>
              <a:t>Bogoliubov</a:t>
            </a:r>
            <a:r>
              <a:rPr lang="en-US" sz="2400" b="1" dirty="0" smtClean="0"/>
              <a:t> reference state</a:t>
            </a:r>
            <a:endParaRPr lang="en-US" sz="2400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533312" y="3173142"/>
            <a:ext cx="4166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 smtClean="0"/>
              <a:t>Bogoliubov</a:t>
            </a:r>
            <a:r>
              <a:rPr lang="en-US" sz="2400" b="1" dirty="0" smtClean="0"/>
              <a:t> CC ansatz</a:t>
            </a:r>
            <a:endParaRPr lang="en-US" sz="2400" b="1" dirty="0"/>
          </a:p>
        </p:txBody>
      </p:sp>
      <p:sp>
        <p:nvSpPr>
          <p:cNvPr id="60" name="Accolade ouvrante 59"/>
          <p:cNvSpPr/>
          <p:nvPr/>
        </p:nvSpPr>
        <p:spPr>
          <a:xfrm>
            <a:off x="3862852" y="3744242"/>
            <a:ext cx="219431" cy="1842332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69899" y="5815424"/>
            <a:ext cx="5071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Energy and amplitude equations</a:t>
            </a:r>
            <a:endParaRPr lang="en-US" sz="2400" b="1" dirty="0"/>
          </a:p>
        </p:txBody>
      </p:sp>
      <p:sp>
        <p:nvSpPr>
          <p:cNvPr id="62" name="Shape 722"/>
          <p:cNvSpPr/>
          <p:nvPr/>
        </p:nvSpPr>
        <p:spPr>
          <a:xfrm>
            <a:off x="2852178" y="4402764"/>
            <a:ext cx="55944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with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63" name="Shape 722"/>
          <p:cNvSpPr/>
          <p:nvPr/>
        </p:nvSpPr>
        <p:spPr>
          <a:xfrm>
            <a:off x="9050033" y="4953389"/>
            <a:ext cx="398987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solidFill>
                  <a:schemeClr val="tx1"/>
                </a:solidFill>
              </a:rPr>
              <a:t>n</a:t>
            </a:r>
            <a:r>
              <a:rPr lang="fr-FR" sz="2000" dirty="0" smtClean="0">
                <a:solidFill>
                  <a:schemeClr val="tx1"/>
                </a:solidFill>
              </a:rPr>
              <a:t>-</a:t>
            </a:r>
            <a:r>
              <a:rPr lang="fr-FR" sz="2000" dirty="0" err="1" smtClean="0">
                <a:solidFill>
                  <a:schemeClr val="tx1"/>
                </a:solidFill>
              </a:rPr>
              <a:t>tuple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connected</a:t>
            </a:r>
            <a:r>
              <a:rPr lang="fr-FR" sz="2000" dirty="0" smtClean="0">
                <a:solidFill>
                  <a:schemeClr val="tx1"/>
                </a:solidFill>
              </a:rPr>
              <a:t> cluster </a:t>
            </a:r>
            <a:r>
              <a:rPr lang="fr-FR" sz="2000" dirty="0" err="1" smtClean="0">
                <a:solidFill>
                  <a:schemeClr val="tx1"/>
                </a:solidFill>
              </a:rPr>
              <a:t>operator</a:t>
            </a:r>
            <a:endParaRPr sz="2000" dirty="0">
              <a:solidFill>
                <a:schemeClr val="tx1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828737" y="4356958"/>
            <a:ext cx="354841" cy="230208"/>
            <a:chOff x="1624084" y="5053365"/>
            <a:chExt cx="354841" cy="230208"/>
          </a:xfrm>
        </p:grpSpPr>
        <p:cxnSp>
          <p:nvCxnSpPr>
            <p:cNvPr id="24" name="Connecteur droit 23"/>
            <p:cNvCxnSpPr/>
            <p:nvPr/>
          </p:nvCxnSpPr>
          <p:spPr>
            <a:xfrm flipV="1">
              <a:off x="1624084" y="5068120"/>
              <a:ext cx="343675" cy="21545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678675" y="5053365"/>
              <a:ext cx="300250" cy="23020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5" name="Shape 722"/>
          <p:cNvSpPr/>
          <p:nvPr/>
        </p:nvSpPr>
        <p:spPr>
          <a:xfrm>
            <a:off x="95096" y="4891571"/>
            <a:ext cx="420394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solidFill>
                  <a:srgbClr val="FF0000"/>
                </a:solidFill>
              </a:rPr>
              <a:t>a</a:t>
            </a:r>
            <a:r>
              <a:rPr lang="fr-FR" sz="2000" dirty="0" smtClean="0">
                <a:solidFill>
                  <a:srgbClr val="FF0000"/>
                </a:solidFill>
              </a:rPr>
              <a:t>s </a:t>
            </a:r>
            <a:r>
              <a:rPr lang="fr-FR" sz="2000" dirty="0" err="1" smtClean="0">
                <a:solidFill>
                  <a:srgbClr val="FF0000"/>
                </a:solidFill>
              </a:rPr>
              <a:t>soon</a:t>
            </a:r>
            <a:r>
              <a:rPr lang="fr-FR" sz="2000" dirty="0" smtClean="0">
                <a:solidFill>
                  <a:srgbClr val="FF0000"/>
                </a:solidFill>
              </a:rPr>
              <a:t> as T </a:t>
            </a:r>
            <a:r>
              <a:rPr lang="fr-FR" sz="2000" dirty="0" err="1" smtClean="0">
                <a:solidFill>
                  <a:srgbClr val="FF0000"/>
                </a:solidFill>
              </a:rPr>
              <a:t>is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truncated</a:t>
            </a:r>
            <a:endParaRPr lang="fr-FR" sz="2000" dirty="0" smtClean="0">
              <a:solidFill>
                <a:srgbClr val="FF0000"/>
              </a:solidFill>
            </a:endParaRPr>
          </a:p>
          <a:p>
            <a:pPr lvl="0">
              <a:defRPr sz="1800"/>
            </a:pP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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symmetry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contamination</a:t>
            </a:r>
          </a:p>
          <a:p>
            <a:pPr lvl="0">
              <a:defRPr sz="1800"/>
            </a:pP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but « simple » 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theory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with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n</a:t>
            </a:r>
            <a:r>
              <a:rPr lang="fr-FR" sz="2000" baseline="30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cost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66" name="Accolade ouvrante 65"/>
          <p:cNvSpPr/>
          <p:nvPr/>
        </p:nvSpPr>
        <p:spPr>
          <a:xfrm rot="16200000" flipH="1">
            <a:off x="6744193" y="4222892"/>
            <a:ext cx="338566" cy="1010974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7" name="Shape 722"/>
          <p:cNvSpPr/>
          <p:nvPr/>
        </p:nvSpPr>
        <p:spPr>
          <a:xfrm>
            <a:off x="5903628" y="3744454"/>
            <a:ext cx="300883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FF0000"/>
                </a:solidFill>
              </a:rPr>
              <a:t>Cluster amplitudes</a:t>
            </a:r>
          </a:p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Unknowns</a:t>
            </a:r>
            <a:r>
              <a:rPr lang="fr-FR" sz="2000" dirty="0" smtClean="0">
                <a:solidFill>
                  <a:srgbClr val="FF0000"/>
                </a:solidFill>
              </a:rPr>
              <a:t> of the </a:t>
            </a:r>
            <a:r>
              <a:rPr lang="fr-FR" sz="2000" dirty="0" err="1" smtClean="0">
                <a:solidFill>
                  <a:srgbClr val="FF0000"/>
                </a:solidFill>
              </a:rPr>
              <a:t>problem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3037994" y="6724560"/>
            <a:ext cx="406183" cy="61736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0" name="Shape 722"/>
          <p:cNvSpPr/>
          <p:nvPr/>
        </p:nvSpPr>
        <p:spPr>
          <a:xfrm>
            <a:off x="6836596" y="6843008"/>
            <a:ext cx="40679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Truncate</a:t>
            </a:r>
            <a:r>
              <a:rPr lang="fr-FR" sz="2000" dirty="0" smtClean="0">
                <a:solidFill>
                  <a:srgbClr val="FF0000"/>
                </a:solidFill>
              </a:rPr>
              <a:t>, </a:t>
            </a:r>
            <a:r>
              <a:rPr lang="fr-FR" sz="2000" dirty="0" err="1" smtClean="0">
                <a:solidFill>
                  <a:srgbClr val="FF0000"/>
                </a:solidFill>
              </a:rPr>
              <a:t>e.g</a:t>
            </a:r>
            <a:r>
              <a:rPr lang="fr-FR" sz="2000" dirty="0" smtClean="0">
                <a:solidFill>
                  <a:srgbClr val="FF0000"/>
                </a:solidFill>
              </a:rPr>
              <a:t>. T= T</a:t>
            </a:r>
            <a:r>
              <a:rPr lang="fr-FR" sz="2000" baseline="-25000" dirty="0" smtClean="0">
                <a:solidFill>
                  <a:srgbClr val="FF0000"/>
                </a:solidFill>
              </a:rPr>
              <a:t>1</a:t>
            </a:r>
            <a:r>
              <a:rPr lang="fr-FR" sz="2000" dirty="0" smtClean="0">
                <a:solidFill>
                  <a:srgbClr val="FF0000"/>
                </a:solidFill>
              </a:rPr>
              <a:t>+T</a:t>
            </a:r>
            <a:r>
              <a:rPr lang="fr-FR" sz="2000" baseline="-25000" dirty="0" smtClean="0">
                <a:solidFill>
                  <a:srgbClr val="FF0000"/>
                </a:solidFill>
              </a:rPr>
              <a:t>2 </a:t>
            </a:r>
            <a:r>
              <a:rPr lang="fr-FR" sz="2000" dirty="0" smtClean="0">
                <a:solidFill>
                  <a:srgbClr val="FF0000"/>
                </a:solidFill>
              </a:rPr>
              <a:t>(BCCSD) </a:t>
            </a:r>
          </a:p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Solve</a:t>
            </a:r>
            <a:r>
              <a:rPr lang="fr-FR" sz="2000" dirty="0" smtClean="0">
                <a:solidFill>
                  <a:srgbClr val="FF0000"/>
                </a:solidFill>
              </a:rPr>
              <a:t> for n=1,2</a:t>
            </a:r>
            <a:endParaRPr sz="2000" dirty="0">
              <a:solidFill>
                <a:srgbClr val="FF0000"/>
              </a:solidFill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6794086" y="6924059"/>
            <a:ext cx="0" cy="53675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Shape 722"/>
          <p:cNvSpPr/>
          <p:nvPr/>
        </p:nvSpPr>
        <p:spPr>
          <a:xfrm>
            <a:off x="8490102" y="3293556"/>
            <a:ext cx="440703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Reduces</a:t>
            </a:r>
            <a:r>
              <a:rPr lang="fr-FR" sz="2000" dirty="0" smtClean="0">
                <a:solidFill>
                  <a:srgbClr val="FF0000"/>
                </a:solidFill>
              </a:rPr>
              <a:t> to </a:t>
            </a:r>
            <a:r>
              <a:rPr lang="fr-FR" sz="2000" dirty="0" err="1" smtClean="0">
                <a:solidFill>
                  <a:srgbClr val="FF0000"/>
                </a:solidFill>
              </a:rPr>
              <a:t>npnh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excit</a:t>
            </a:r>
            <a:r>
              <a:rPr lang="fr-FR" sz="2000" dirty="0" smtClean="0">
                <a:solidFill>
                  <a:srgbClr val="FF0000"/>
                </a:solidFill>
              </a:rPr>
              <a:t>. </a:t>
            </a:r>
            <a:r>
              <a:rPr lang="fr-FR" sz="2000" dirty="0">
                <a:solidFill>
                  <a:srgbClr val="FF0000"/>
                </a:solidFill>
              </a:rPr>
              <a:t>i</a:t>
            </a:r>
            <a:r>
              <a:rPr lang="fr-FR" sz="2000" dirty="0" smtClean="0">
                <a:solidFill>
                  <a:srgbClr val="FF0000"/>
                </a:solidFill>
              </a:rPr>
              <a:t>n </a:t>
            </a:r>
            <a:r>
              <a:rPr lang="fr-FR" sz="2000" dirty="0" err="1" smtClean="0">
                <a:solidFill>
                  <a:srgbClr val="FF0000"/>
                </a:solidFill>
              </a:rPr>
              <a:t>closed-shell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78" name="Accolade ouvrante 77"/>
          <p:cNvSpPr/>
          <p:nvPr/>
        </p:nvSpPr>
        <p:spPr>
          <a:xfrm rot="16200000">
            <a:off x="8063559" y="4874443"/>
            <a:ext cx="283037" cy="1414774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9" name="Shape 722"/>
          <p:cNvSpPr/>
          <p:nvPr/>
        </p:nvSpPr>
        <p:spPr>
          <a:xfrm>
            <a:off x="6846805" y="5815266"/>
            <a:ext cx="295112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Pure excitation </a:t>
            </a:r>
            <a:r>
              <a:rPr lang="fr-FR" sz="2000" dirty="0" err="1" smtClean="0">
                <a:solidFill>
                  <a:schemeClr val="tx1"/>
                </a:solidFill>
              </a:rPr>
              <a:t>operators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80" name="Shape 722"/>
          <p:cNvSpPr/>
          <p:nvPr/>
        </p:nvSpPr>
        <p:spPr>
          <a:xfrm>
            <a:off x="3500677" y="8024775"/>
            <a:ext cx="806771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Connected</a:t>
            </a:r>
            <a:r>
              <a:rPr lang="fr-FR" sz="2000" b="1" dirty="0" smtClean="0">
                <a:solidFill>
                  <a:schemeClr val="tx1"/>
                </a:solidFill>
              </a:rPr>
              <a:t> = </a:t>
            </a:r>
            <a:r>
              <a:rPr lang="fr-FR" sz="2000" b="1" dirty="0" err="1" smtClean="0">
                <a:solidFill>
                  <a:schemeClr val="tx1"/>
                </a:solidFill>
              </a:rPr>
              <a:t>terminating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exponential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Algebraic</a:t>
            </a:r>
            <a:r>
              <a:rPr lang="fr-FR" sz="2000" b="1" dirty="0" smtClean="0">
                <a:solidFill>
                  <a:schemeClr val="tx1"/>
                </a:solidFill>
              </a:rPr>
              <a:t> expression </a:t>
            </a:r>
            <a:r>
              <a:rPr lang="fr-FR" sz="2000" b="1" dirty="0" err="1" smtClean="0">
                <a:solidFill>
                  <a:schemeClr val="tx1"/>
                </a:solidFill>
              </a:rPr>
              <a:t>through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Wick’s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theorem</a:t>
            </a:r>
            <a:r>
              <a:rPr lang="fr-FR" sz="2000" b="1" dirty="0" smtClean="0">
                <a:solidFill>
                  <a:schemeClr val="tx1"/>
                </a:solidFill>
              </a:rPr>
              <a:t>/</a:t>
            </a:r>
            <a:r>
              <a:rPr lang="fr-FR" sz="2000" b="1" dirty="0" err="1" smtClean="0">
                <a:solidFill>
                  <a:schemeClr val="tx1"/>
                </a:solidFill>
              </a:rPr>
              <a:t>diagrammatic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rules</a:t>
            </a:r>
            <a:endParaRPr sz="2000" b="1" dirty="0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H="1">
            <a:off x="6627229" y="6225635"/>
            <a:ext cx="1585957" cy="31914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Ellipse 67"/>
          <p:cNvSpPr/>
          <p:nvPr/>
        </p:nvSpPr>
        <p:spPr>
          <a:xfrm>
            <a:off x="6155139" y="6431479"/>
            <a:ext cx="389301" cy="356100"/>
          </a:xfrm>
          <a:prstGeom prst="ellipse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>
            <a:off x="6143262" y="2189603"/>
            <a:ext cx="0" cy="107384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Flèche droite 50"/>
          <p:cNvSpPr/>
          <p:nvPr/>
        </p:nvSpPr>
        <p:spPr>
          <a:xfrm>
            <a:off x="5122657" y="2275470"/>
            <a:ext cx="418333" cy="92524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Shape 722"/>
          <p:cNvSpPr/>
          <p:nvPr/>
        </p:nvSpPr>
        <p:spPr>
          <a:xfrm>
            <a:off x="519652" y="8252233"/>
            <a:ext cx="212237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Ex: for the </a:t>
            </a:r>
            <a:r>
              <a:rPr lang="fr-FR" sz="2000" dirty="0" err="1" smtClean="0">
                <a:solidFill>
                  <a:schemeClr val="tx1"/>
                </a:solidFill>
              </a:rPr>
              <a:t>energy</a:t>
            </a:r>
            <a:endParaRPr sz="2000" dirty="0">
              <a:solidFill>
                <a:schemeClr val="tx1"/>
              </a:solidFill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3905113" y="6269206"/>
            <a:ext cx="354841" cy="230208"/>
            <a:chOff x="1624084" y="5053365"/>
            <a:chExt cx="354841" cy="230208"/>
          </a:xfrm>
        </p:grpSpPr>
        <p:cxnSp>
          <p:nvCxnSpPr>
            <p:cNvPr id="74" name="Connecteur droit 73"/>
            <p:cNvCxnSpPr/>
            <p:nvPr/>
          </p:nvCxnSpPr>
          <p:spPr>
            <a:xfrm flipV="1">
              <a:off x="1624084" y="5068120"/>
              <a:ext cx="343675" cy="21545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1678675" y="5053365"/>
              <a:ext cx="300250" cy="23020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1" name="Groupe 80"/>
          <p:cNvGrpSpPr/>
          <p:nvPr/>
        </p:nvGrpSpPr>
        <p:grpSpPr>
          <a:xfrm>
            <a:off x="603540" y="8846640"/>
            <a:ext cx="354841" cy="230208"/>
            <a:chOff x="1624084" y="5053365"/>
            <a:chExt cx="354841" cy="230208"/>
          </a:xfrm>
        </p:grpSpPr>
        <p:cxnSp>
          <p:nvCxnSpPr>
            <p:cNvPr id="83" name="Connecteur droit 82"/>
            <p:cNvCxnSpPr/>
            <p:nvPr/>
          </p:nvCxnSpPr>
          <p:spPr>
            <a:xfrm flipV="1">
              <a:off x="1624084" y="5068120"/>
              <a:ext cx="343675" cy="21545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1678675" y="5053365"/>
              <a:ext cx="300250" cy="23020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85" name="Groupe 84"/>
          <p:cNvGrpSpPr/>
          <p:nvPr/>
        </p:nvGrpSpPr>
        <p:grpSpPr>
          <a:xfrm>
            <a:off x="3893947" y="7595883"/>
            <a:ext cx="354841" cy="230208"/>
            <a:chOff x="1624084" y="5053365"/>
            <a:chExt cx="354841" cy="230208"/>
          </a:xfrm>
        </p:grpSpPr>
        <p:cxnSp>
          <p:nvCxnSpPr>
            <p:cNvPr id="86" name="Connecteur droit 85"/>
            <p:cNvCxnSpPr/>
            <p:nvPr/>
          </p:nvCxnSpPr>
          <p:spPr>
            <a:xfrm flipV="1">
              <a:off x="1624084" y="5068120"/>
              <a:ext cx="343675" cy="215453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1678675" y="5053365"/>
              <a:ext cx="300250" cy="23020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88" name="Connecteur droit 87"/>
          <p:cNvCxnSpPr/>
          <p:nvPr/>
        </p:nvCxnSpPr>
        <p:spPr>
          <a:xfrm>
            <a:off x="6793862" y="7460810"/>
            <a:ext cx="0" cy="53675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9" name="Shape 722"/>
          <p:cNvSpPr/>
          <p:nvPr/>
        </p:nvSpPr>
        <p:spPr>
          <a:xfrm>
            <a:off x="6828578" y="7573877"/>
            <a:ext cx="406796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Constrained</a:t>
            </a:r>
            <a:r>
              <a:rPr lang="fr-FR" sz="2000" dirty="0" smtClean="0">
                <a:solidFill>
                  <a:srgbClr val="FF0000"/>
                </a:solidFill>
              </a:rPr>
              <a:t> to </a:t>
            </a:r>
            <a:r>
              <a:rPr lang="fr-FR" sz="2000" dirty="0" err="1" smtClean="0">
                <a:solidFill>
                  <a:srgbClr val="FF0000"/>
                </a:solidFill>
              </a:rPr>
              <a:t>be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true</a:t>
            </a:r>
            <a:r>
              <a:rPr lang="fr-FR" sz="2000" dirty="0" smtClean="0">
                <a:solidFill>
                  <a:srgbClr val="FF0000"/>
                </a:solidFill>
              </a:rPr>
              <a:t> in </a:t>
            </a:r>
            <a:r>
              <a:rPr lang="fr-FR" sz="2000" dirty="0" err="1" smtClean="0">
                <a:solidFill>
                  <a:srgbClr val="FF0000"/>
                </a:solidFill>
              </a:rPr>
              <a:t>average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8712" y="6251347"/>
            <a:ext cx="509850" cy="4440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9187" y="7438383"/>
            <a:ext cx="648900" cy="392133"/>
          </a:xfrm>
          <a:prstGeom prst="rect">
            <a:avLst/>
          </a:prstGeom>
        </p:spPr>
      </p:pic>
      <p:cxnSp>
        <p:nvCxnSpPr>
          <p:cNvPr id="69" name="Connecteur droit 68"/>
          <p:cNvCxnSpPr/>
          <p:nvPr/>
        </p:nvCxnSpPr>
        <p:spPr>
          <a:xfrm>
            <a:off x="3683001" y="6324905"/>
            <a:ext cx="23251" cy="154655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Flèche courbée vers la gauche 5"/>
          <p:cNvSpPr/>
          <p:nvPr/>
        </p:nvSpPr>
        <p:spPr>
          <a:xfrm rot="19826647">
            <a:off x="11347633" y="2030616"/>
            <a:ext cx="563635" cy="1406628"/>
          </a:xfrm>
          <a:prstGeom prst="curvedLef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84623" y="3623486"/>
            <a:ext cx="5237551" cy="490167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443" y="6456410"/>
            <a:ext cx="2572425" cy="5363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876" y="7127971"/>
            <a:ext cx="2363850" cy="547833"/>
          </a:xfrm>
          <a:prstGeom prst="rect">
            <a:avLst/>
          </a:prstGeom>
        </p:spPr>
      </p:pic>
      <p:sp>
        <p:nvSpPr>
          <p:cNvPr id="64" name="Shape 722"/>
          <p:cNvSpPr/>
          <p:nvPr/>
        </p:nvSpPr>
        <p:spPr>
          <a:xfrm>
            <a:off x="579083" y="9342225"/>
            <a:ext cx="1586534" cy="417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FF0000"/>
                </a:solidFill>
              </a:rPr>
              <a:t>Unperturbed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75" name="Rectangle à coins arrondis 74"/>
          <p:cNvSpPr/>
          <p:nvPr/>
        </p:nvSpPr>
        <p:spPr>
          <a:xfrm>
            <a:off x="1251055" y="8778191"/>
            <a:ext cx="605042" cy="537561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2" name="Shape 106"/>
          <p:cNvSpPr/>
          <p:nvPr/>
        </p:nvSpPr>
        <p:spPr>
          <a:xfrm>
            <a:off x="0" y="238138"/>
            <a:ext cx="13004800" cy="87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l" defTabSz="457200">
              <a:defRPr sz="3600">
                <a:solidFill>
                  <a:srgbClr val="032CE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3109D9"/>
                </a:solidFill>
              </a:rPr>
              <a:t>Example</a:t>
            </a:r>
            <a:r>
              <a:rPr lang="fr-FR" sz="3600" dirty="0" smtClean="0">
                <a:solidFill>
                  <a:srgbClr val="3109D9"/>
                </a:solidFill>
              </a:rPr>
              <a:t>: </a:t>
            </a:r>
            <a:r>
              <a:rPr lang="fr-FR" sz="3600" dirty="0" err="1" smtClean="0">
                <a:solidFill>
                  <a:srgbClr val="3109D9"/>
                </a:solidFill>
              </a:rPr>
              <a:t>Bogoliubov</a:t>
            </a:r>
            <a:r>
              <a:rPr lang="fr-FR" sz="3600" dirty="0" smtClean="0">
                <a:solidFill>
                  <a:srgbClr val="3109D9"/>
                </a:solidFill>
              </a:rPr>
              <a:t> </a:t>
            </a:r>
            <a:r>
              <a:rPr lang="fr-FR" sz="3600" dirty="0" err="1" smtClean="0">
                <a:solidFill>
                  <a:srgbClr val="3109D9"/>
                </a:solidFill>
              </a:rPr>
              <a:t>Coupled</a:t>
            </a:r>
            <a:r>
              <a:rPr lang="fr-FR" sz="3600" dirty="0" smtClean="0">
                <a:solidFill>
                  <a:srgbClr val="3109D9"/>
                </a:solidFill>
              </a:rPr>
              <a:t> Cluster (BCC) </a:t>
            </a:r>
            <a:r>
              <a:rPr lang="fr-FR" sz="3600" dirty="0" err="1" smtClean="0">
                <a:solidFill>
                  <a:srgbClr val="3109D9"/>
                </a:solidFill>
              </a:rPr>
              <a:t>method</a:t>
            </a:r>
            <a:endParaRPr sz="3600" dirty="0">
              <a:solidFill>
                <a:srgbClr val="3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39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9" grpId="0" animBg="1"/>
      <p:bldP spid="59" grpId="0"/>
      <p:bldP spid="60" grpId="0" animBg="1"/>
      <p:bldP spid="61" grpId="0"/>
      <p:bldP spid="62" grpId="0" animBg="1"/>
      <p:bldP spid="63" grpId="0" animBg="1"/>
      <p:bldP spid="65" grpId="0" animBg="1"/>
      <p:bldP spid="66" grpId="0" animBg="1"/>
      <p:bldP spid="67" grpId="0" animBg="1"/>
      <p:bldP spid="27" grpId="0" animBg="1"/>
      <p:bldP spid="70" grpId="0" animBg="1"/>
      <p:bldP spid="76" grpId="0" animBg="1"/>
      <p:bldP spid="76" grpId="1" animBg="1"/>
      <p:bldP spid="78" grpId="0" animBg="1"/>
      <p:bldP spid="79" grpId="0" animBg="1"/>
      <p:bldP spid="80" grpId="0" animBg="1"/>
      <p:bldP spid="68" grpId="0" animBg="1"/>
      <p:bldP spid="51" grpId="0" animBg="1"/>
      <p:bldP spid="71" grpId="0" animBg="1"/>
      <p:bldP spid="89" grpId="0" animBg="1"/>
      <p:bldP spid="6" grpId="0" animBg="1"/>
      <p:bldP spid="6" grpId="1" animBg="1"/>
      <p:bldP spid="64" grpId="0" animBg="1"/>
      <p:bldP spid="7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Zoology</a:t>
            </a:r>
            <a:r>
              <a:rPr lang="fr-FR" sz="3600" dirty="0" smtClean="0">
                <a:solidFill>
                  <a:srgbClr val="0033CC"/>
                </a:solidFill>
              </a:rPr>
              <a:t> of expansion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3" name="Line"/>
          <p:cNvSpPr/>
          <p:nvPr/>
        </p:nvSpPr>
        <p:spPr>
          <a:xfrm flipV="1">
            <a:off x="1879403" y="2410615"/>
            <a:ext cx="1" cy="61147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4" name="Line"/>
          <p:cNvSpPr/>
          <p:nvPr/>
        </p:nvSpPr>
        <p:spPr>
          <a:xfrm flipV="1">
            <a:off x="1854003" y="8509147"/>
            <a:ext cx="8453782" cy="1623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5" name="dynamic…"/>
          <p:cNvSpPr txBox="1"/>
          <p:nvPr/>
        </p:nvSpPr>
        <p:spPr>
          <a:xfrm>
            <a:off x="-57415" y="1507211"/>
            <a:ext cx="53075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lang="fr-FR" b="1" dirty="0" smtClean="0"/>
              <a:t>D</a:t>
            </a:r>
            <a:r>
              <a:rPr b="1" dirty="0" err="1" smtClean="0"/>
              <a:t>ynamic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endParaRPr b="1" dirty="0"/>
          </a:p>
          <a:p>
            <a:pPr>
              <a:defRPr sz="1600" b="0">
                <a:solidFill>
                  <a:srgbClr val="5E5E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/>
              <a:t>(</a:t>
            </a:r>
            <a:r>
              <a:rPr lang="fr-FR" dirty="0"/>
              <a:t>E</a:t>
            </a:r>
            <a:r>
              <a:rPr dirty="0" err="1" smtClean="0"/>
              <a:t>xpansion</a:t>
            </a:r>
            <a:r>
              <a:rPr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operator</a:t>
            </a:r>
            <a:r>
              <a:rPr lang="fr-FR" dirty="0" smtClean="0"/>
              <a:t> </a:t>
            </a:r>
            <a:r>
              <a:rPr dirty="0" smtClean="0"/>
              <a:t>on </a:t>
            </a:r>
            <a:r>
              <a:rPr dirty="0"/>
              <a:t>top </a:t>
            </a:r>
            <a:r>
              <a:rPr dirty="0" smtClean="0"/>
              <a:t>of </a:t>
            </a:r>
            <a:r>
              <a:rPr lang="fr-FR" dirty="0" err="1" smtClean="0"/>
              <a:t>unperturbed</a:t>
            </a:r>
            <a:r>
              <a:rPr lang="fr-FR" dirty="0" smtClean="0"/>
              <a:t> state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57" name="Circle"/>
          <p:cNvSpPr/>
          <p:nvPr/>
        </p:nvSpPr>
        <p:spPr>
          <a:xfrm>
            <a:off x="2724763" y="8007864"/>
            <a:ext cx="226228" cy="228601"/>
          </a:xfrm>
          <a:prstGeom prst="ellipse">
            <a:avLst/>
          </a:prstGeom>
          <a:solidFill>
            <a:srgbClr val="66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0" name="Hartree-Fock"/>
          <p:cNvSpPr txBox="1"/>
          <p:nvPr/>
        </p:nvSpPr>
        <p:spPr>
          <a:xfrm>
            <a:off x="2181392" y="7356658"/>
            <a:ext cx="130003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fr-FR" dirty="0" err="1" smtClean="0"/>
              <a:t>Spherical</a:t>
            </a:r>
            <a:endParaRPr lang="fr-FR" dirty="0" smtClean="0"/>
          </a:p>
          <a:p>
            <a:r>
              <a:rPr dirty="0" err="1" smtClean="0"/>
              <a:t>Hartree-Fock</a:t>
            </a:r>
            <a:endParaRPr dirty="0"/>
          </a:p>
        </p:txBody>
      </p:sp>
      <p:grpSp>
        <p:nvGrpSpPr>
          <p:cNvPr id="72" name="Group"/>
          <p:cNvGrpSpPr/>
          <p:nvPr/>
        </p:nvGrpSpPr>
        <p:grpSpPr>
          <a:xfrm>
            <a:off x="4552680" y="7356658"/>
            <a:ext cx="2952732" cy="874100"/>
            <a:chOff x="-852901" y="-5417"/>
            <a:chExt cx="2952730" cy="874098"/>
          </a:xfrm>
        </p:grpSpPr>
        <p:sp>
          <p:nvSpPr>
            <p:cNvPr id="73" name="Circle"/>
            <p:cNvSpPr/>
            <p:nvPr/>
          </p:nvSpPr>
          <p:spPr>
            <a:xfrm>
              <a:off x="593472" y="640080"/>
              <a:ext cx="226229" cy="228601"/>
            </a:xfrm>
            <a:prstGeom prst="ellipse">
              <a:avLst/>
            </a:prstGeom>
            <a:solidFill>
              <a:srgbClr val="92D05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74" name="sym.-broken…"/>
            <p:cNvSpPr txBox="1"/>
            <p:nvPr/>
          </p:nvSpPr>
          <p:spPr>
            <a:xfrm>
              <a:off x="-852901" y="-5417"/>
              <a:ext cx="2952730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rPr lang="fr-FR" dirty="0" err="1" smtClean="0"/>
                <a:t>Deformed</a:t>
              </a:r>
              <a:r>
                <a:rPr lang="fr-FR" dirty="0" smtClean="0"/>
                <a:t> [SU(2)]</a:t>
              </a:r>
              <a:endParaRPr dirty="0"/>
            </a:p>
            <a:p>
              <a:pPr>
                <a:defRPr sz="1600"/>
              </a:pPr>
              <a:r>
                <a:rPr lang="fr-FR" dirty="0" smtClean="0"/>
                <a:t>Hartree-</a:t>
              </a:r>
              <a:r>
                <a:rPr lang="fr-FR" dirty="0" err="1" smtClean="0"/>
                <a:t>Fock</a:t>
              </a:r>
              <a:r>
                <a:rPr lang="fr-FR" dirty="0" smtClean="0"/>
                <a:t>-</a:t>
              </a:r>
              <a:r>
                <a:rPr lang="fr-FR" dirty="0" err="1" smtClean="0"/>
                <a:t>Bogoliubov</a:t>
              </a:r>
              <a:r>
                <a:rPr lang="fr-FR" dirty="0" smtClean="0"/>
                <a:t> [U(1)]</a:t>
              </a:r>
              <a:endParaRPr dirty="0"/>
            </a:p>
          </p:txBody>
        </p:sp>
      </p:grpSp>
      <p:grpSp>
        <p:nvGrpSpPr>
          <p:cNvPr id="89" name="Group"/>
          <p:cNvGrpSpPr/>
          <p:nvPr/>
        </p:nvGrpSpPr>
        <p:grpSpPr>
          <a:xfrm>
            <a:off x="-71716" y="3895288"/>
            <a:ext cx="3942166" cy="872979"/>
            <a:chOff x="-404906" y="152210"/>
            <a:chExt cx="3942165" cy="872977"/>
          </a:xfrm>
        </p:grpSpPr>
        <p:sp>
          <p:nvSpPr>
            <p:cNvPr id="90" name="CCSD"/>
            <p:cNvSpPr txBox="1"/>
            <p:nvPr/>
          </p:nvSpPr>
          <p:spPr>
            <a:xfrm>
              <a:off x="2311404" y="430522"/>
              <a:ext cx="500137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s</a:t>
              </a:r>
              <a:r>
                <a:rPr dirty="0" smtClean="0"/>
                <a:t>CC</a:t>
              </a:r>
              <a:endParaRPr dirty="0"/>
            </a:p>
          </p:txBody>
        </p:sp>
        <p:sp>
          <p:nvSpPr>
            <p:cNvPr id="91" name="Circle"/>
            <p:cNvSpPr/>
            <p:nvPr/>
          </p:nvSpPr>
          <p:spPr>
            <a:xfrm>
              <a:off x="1948221" y="494025"/>
              <a:ext cx="226229" cy="2286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92" name="IMSRG(2)"/>
            <p:cNvSpPr txBox="1"/>
            <p:nvPr/>
          </p:nvSpPr>
          <p:spPr>
            <a:xfrm>
              <a:off x="2306153" y="152210"/>
              <a:ext cx="1231106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err="1" smtClean="0"/>
                <a:t>sSR</a:t>
              </a:r>
              <a:r>
                <a:rPr lang="fr-FR" dirty="0" smtClean="0"/>
                <a:t>-</a:t>
              </a:r>
              <a:r>
                <a:rPr dirty="0" smtClean="0"/>
                <a:t>IMSRG</a:t>
              </a:r>
              <a:endParaRPr dirty="0"/>
            </a:p>
          </p:txBody>
        </p:sp>
        <p:sp>
          <p:nvSpPr>
            <p:cNvPr id="93" name="ADC(2,3)"/>
            <p:cNvSpPr txBox="1"/>
            <p:nvPr/>
          </p:nvSpPr>
          <p:spPr>
            <a:xfrm>
              <a:off x="2322291" y="676375"/>
              <a:ext cx="921727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err="1" smtClean="0"/>
                <a:t>sDSCGF</a:t>
              </a:r>
              <a:endParaRPr dirty="0"/>
            </a:p>
          </p:txBody>
        </p:sp>
        <p:sp>
          <p:nvSpPr>
            <p:cNvPr id="94" name="work-horse"/>
            <p:cNvSpPr txBox="1"/>
            <p:nvPr/>
          </p:nvSpPr>
          <p:spPr>
            <a:xfrm>
              <a:off x="-404906" y="426920"/>
              <a:ext cx="1962076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1800" b="0"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lang="fr-FR" b="1" dirty="0"/>
                <a:t>N</a:t>
              </a:r>
              <a:r>
                <a:rPr lang="fr-FR" b="1" dirty="0" smtClean="0"/>
                <a:t>on-</a:t>
              </a:r>
              <a:r>
                <a:rPr lang="fr-FR" b="1" dirty="0" err="1" smtClean="0"/>
                <a:t>perturbative</a:t>
              </a:r>
              <a:endParaRPr b="1" dirty="0"/>
            </a:p>
          </p:txBody>
        </p:sp>
      </p:grpSp>
      <p:sp>
        <p:nvSpPr>
          <p:cNvPr id="99" name="IMSRG(3)"/>
          <p:cNvSpPr/>
          <p:nvPr/>
        </p:nvSpPr>
        <p:spPr>
          <a:xfrm>
            <a:off x="3104153" y="2864390"/>
            <a:ext cx="1173697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600"/>
            </a:lvl1pPr>
          </a:lstStyle>
          <a:p>
            <a:endParaRPr dirty="0"/>
          </a:p>
        </p:txBody>
      </p:sp>
      <p:grpSp>
        <p:nvGrpSpPr>
          <p:cNvPr id="8" name="Groupe 7"/>
          <p:cNvGrpSpPr/>
          <p:nvPr/>
        </p:nvGrpSpPr>
        <p:grpSpPr>
          <a:xfrm>
            <a:off x="4246045" y="3835611"/>
            <a:ext cx="1698645" cy="913320"/>
            <a:chOff x="13070862" y="3658687"/>
            <a:chExt cx="1698645" cy="913320"/>
          </a:xfrm>
        </p:grpSpPr>
        <p:sp>
          <p:nvSpPr>
            <p:cNvPr id="104" name="CCSD"/>
            <p:cNvSpPr txBox="1"/>
            <p:nvPr/>
          </p:nvSpPr>
          <p:spPr>
            <a:xfrm>
              <a:off x="13388530" y="3658687"/>
              <a:ext cx="647613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smtClean="0"/>
                <a:t>d</a:t>
              </a:r>
              <a:r>
                <a:rPr lang="fr-FR" dirty="0" smtClean="0"/>
                <a:t>B</a:t>
              </a:r>
              <a:r>
                <a:rPr dirty="0" smtClean="0"/>
                <a:t>CC</a:t>
              </a:r>
              <a:endParaRPr dirty="0"/>
            </a:p>
          </p:txBody>
        </p:sp>
        <p:sp>
          <p:nvSpPr>
            <p:cNvPr id="106" name="IMSRG(2)"/>
            <p:cNvSpPr txBox="1"/>
            <p:nvPr/>
          </p:nvSpPr>
          <p:spPr>
            <a:xfrm>
              <a:off x="13390924" y="3942575"/>
              <a:ext cx="1378583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err="1" smtClean="0"/>
                <a:t>dSR</a:t>
              </a:r>
              <a:r>
                <a:rPr lang="fr-FR" i="1" dirty="0" smtClean="0"/>
                <a:t>-B</a:t>
              </a:r>
              <a:r>
                <a:rPr i="1" dirty="0" smtClean="0"/>
                <a:t>IMSRG</a:t>
              </a:r>
              <a:endParaRPr i="1" dirty="0"/>
            </a:p>
          </p:txBody>
        </p:sp>
        <p:sp>
          <p:nvSpPr>
            <p:cNvPr id="108" name="ADC(2,3)"/>
            <p:cNvSpPr txBox="1"/>
            <p:nvPr/>
          </p:nvSpPr>
          <p:spPr>
            <a:xfrm>
              <a:off x="13405707" y="4223194"/>
              <a:ext cx="945772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err="1" smtClean="0"/>
                <a:t>d</a:t>
              </a:r>
              <a:r>
                <a:rPr lang="fr-FR" dirty="0" err="1" smtClean="0"/>
                <a:t>GSCGF</a:t>
              </a:r>
              <a:endParaRPr dirty="0"/>
            </a:p>
          </p:txBody>
        </p:sp>
        <p:sp>
          <p:nvSpPr>
            <p:cNvPr id="4" name="Rectangle à coins arrondis 3"/>
            <p:cNvSpPr/>
            <p:nvPr/>
          </p:nvSpPr>
          <p:spPr>
            <a:xfrm>
              <a:off x="13070862" y="4034528"/>
              <a:ext cx="217055" cy="206727"/>
            </a:xfrm>
            <a:prstGeom prst="roundRect">
              <a:avLst/>
            </a:prstGeom>
            <a:solidFill>
              <a:srgbClr val="325D6B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40186" y="5481838"/>
            <a:ext cx="3235576" cy="965154"/>
            <a:chOff x="46219" y="5481838"/>
            <a:chExt cx="3235576" cy="965154"/>
          </a:xfrm>
        </p:grpSpPr>
        <p:sp>
          <p:nvSpPr>
            <p:cNvPr id="83" name="MBPT2"/>
            <p:cNvSpPr txBox="1"/>
            <p:nvPr/>
          </p:nvSpPr>
          <p:spPr>
            <a:xfrm>
              <a:off x="2507544" y="6098179"/>
              <a:ext cx="77425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s</a:t>
              </a:r>
              <a:r>
                <a:rPr dirty="0" smtClean="0"/>
                <a:t>MBPT</a:t>
              </a:r>
              <a:endParaRPr dirty="0"/>
            </a:p>
          </p:txBody>
        </p:sp>
        <p:sp>
          <p:nvSpPr>
            <p:cNvPr id="87" name="cheap…"/>
            <p:cNvSpPr txBox="1"/>
            <p:nvPr/>
          </p:nvSpPr>
          <p:spPr>
            <a:xfrm>
              <a:off x="46219" y="5905577"/>
              <a:ext cx="1449115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1800" b="0"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b="1" dirty="0" err="1" smtClean="0"/>
                <a:t>Perturbative</a:t>
              </a:r>
              <a:endParaRPr b="1" dirty="0"/>
            </a:p>
          </p:txBody>
        </p:sp>
        <p:sp>
          <p:nvSpPr>
            <p:cNvPr id="88" name="Line"/>
            <p:cNvSpPr/>
            <p:nvPr/>
          </p:nvSpPr>
          <p:spPr>
            <a:xfrm>
              <a:off x="1371719" y="5481838"/>
              <a:ext cx="62230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143" name="Circle"/>
            <p:cNvSpPr/>
            <p:nvPr/>
          </p:nvSpPr>
          <p:spPr>
            <a:xfrm>
              <a:off x="2115153" y="6151357"/>
              <a:ext cx="226229" cy="228601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249992" y="6045086"/>
            <a:ext cx="1313038" cy="348813"/>
            <a:chOff x="4056025" y="6045086"/>
            <a:chExt cx="1313038" cy="348813"/>
          </a:xfrm>
        </p:grpSpPr>
        <p:sp>
          <p:nvSpPr>
            <p:cNvPr id="113" name="MBPT3"/>
            <p:cNvSpPr txBox="1"/>
            <p:nvPr/>
          </p:nvSpPr>
          <p:spPr>
            <a:xfrm>
              <a:off x="4447336" y="6045086"/>
              <a:ext cx="921727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dB</a:t>
              </a:r>
              <a:r>
                <a:rPr dirty="0" smtClean="0"/>
                <a:t>MBPT</a:t>
              </a:r>
              <a:endParaRPr dirty="0"/>
            </a:p>
          </p:txBody>
        </p:sp>
        <p:sp>
          <p:nvSpPr>
            <p:cNvPr id="144" name="Rectangle à coins arrondis 143"/>
            <p:cNvSpPr/>
            <p:nvPr/>
          </p:nvSpPr>
          <p:spPr>
            <a:xfrm>
              <a:off x="4056025" y="6116122"/>
              <a:ext cx="217055" cy="206727"/>
            </a:xfrm>
            <a:prstGeom prst="roundRect">
              <a:avLst/>
            </a:prstGeom>
            <a:solidFill>
              <a:srgbClr val="FF0000"/>
            </a:solidFill>
            <a:ln w="28575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27" name="Rectangle à coins arrondis 26"/>
          <p:cNvSpPr/>
          <p:nvPr/>
        </p:nvSpPr>
        <p:spPr>
          <a:xfrm>
            <a:off x="4587256" y="6036773"/>
            <a:ext cx="1010334" cy="3431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0" name="Rectangle à coins arrondis 149"/>
          <p:cNvSpPr/>
          <p:nvPr/>
        </p:nvSpPr>
        <p:spPr>
          <a:xfrm>
            <a:off x="4584642" y="4453829"/>
            <a:ext cx="1031544" cy="27962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2" name="Line"/>
          <p:cNvSpPr/>
          <p:nvPr/>
        </p:nvSpPr>
        <p:spPr>
          <a:xfrm>
            <a:off x="3909616" y="8208562"/>
            <a:ext cx="3505" cy="602101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50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7936272" y="8208096"/>
            <a:ext cx="3505" cy="602101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5000"/>
            </a:pPr>
            <a:endParaRPr/>
          </a:p>
        </p:txBody>
      </p:sp>
      <p:sp>
        <p:nvSpPr>
          <p:cNvPr id="175" name="cheap…"/>
          <p:cNvSpPr txBox="1"/>
          <p:nvPr/>
        </p:nvSpPr>
        <p:spPr>
          <a:xfrm>
            <a:off x="2076181" y="8661249"/>
            <a:ext cx="1461939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/>
              <a:t>Closed</a:t>
            </a:r>
            <a:r>
              <a:rPr lang="fr-FR" b="1" dirty="0" smtClean="0"/>
              <a:t> </a:t>
            </a:r>
            <a:r>
              <a:rPr lang="fr-FR" b="1" dirty="0" err="1" smtClean="0"/>
              <a:t>shell</a:t>
            </a:r>
            <a:endParaRPr lang="fr-FR" b="1" dirty="0" smtClean="0"/>
          </a:p>
        </p:txBody>
      </p:sp>
      <p:sp>
        <p:nvSpPr>
          <p:cNvPr id="176" name="cheap…"/>
          <p:cNvSpPr txBox="1"/>
          <p:nvPr/>
        </p:nvSpPr>
        <p:spPr>
          <a:xfrm>
            <a:off x="4314846" y="9120678"/>
            <a:ext cx="1243931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/>
              <a:t>Lost</a:t>
            </a:r>
            <a:r>
              <a:rPr lang="fr-FR" b="1" dirty="0" smtClean="0"/>
              <a:t>. </a:t>
            </a:r>
            <a:r>
              <a:rPr lang="fr-FR" b="1" dirty="0" err="1"/>
              <a:t>s</a:t>
            </a:r>
            <a:r>
              <a:rPr lang="fr-FR" b="1" dirty="0" err="1" smtClean="0"/>
              <a:t>ym</a:t>
            </a:r>
            <a:r>
              <a:rPr lang="fr-FR" b="1" dirty="0" smtClean="0"/>
              <a:t>.</a:t>
            </a:r>
          </a:p>
        </p:txBody>
      </p:sp>
      <p:sp>
        <p:nvSpPr>
          <p:cNvPr id="180" name="cheap…"/>
          <p:cNvSpPr txBox="1"/>
          <p:nvPr/>
        </p:nvSpPr>
        <p:spPr>
          <a:xfrm>
            <a:off x="5477459" y="8649818"/>
            <a:ext cx="1282403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Open </a:t>
            </a:r>
            <a:r>
              <a:rPr lang="fr-FR" b="1" dirty="0" err="1" smtClean="0"/>
              <a:t>shell</a:t>
            </a:r>
            <a:endParaRPr lang="fr-FR" b="1" dirty="0" smtClean="0"/>
          </a:p>
        </p:txBody>
      </p:sp>
      <p:grpSp>
        <p:nvGrpSpPr>
          <p:cNvPr id="203" name="Groupe 202"/>
          <p:cNvGrpSpPr/>
          <p:nvPr/>
        </p:nvGrpSpPr>
        <p:grpSpPr>
          <a:xfrm>
            <a:off x="9936492" y="1440743"/>
            <a:ext cx="2926652" cy="3968452"/>
            <a:chOff x="9936492" y="1440743"/>
            <a:chExt cx="2926652" cy="3968452"/>
          </a:xfrm>
        </p:grpSpPr>
        <p:grpSp>
          <p:nvGrpSpPr>
            <p:cNvPr id="187" name="Groupe 186"/>
            <p:cNvGrpSpPr/>
            <p:nvPr/>
          </p:nvGrpSpPr>
          <p:grpSpPr>
            <a:xfrm>
              <a:off x="10022189" y="1817993"/>
              <a:ext cx="2840955" cy="3212267"/>
              <a:chOff x="10105725" y="1402038"/>
              <a:chExt cx="2840955" cy="3212267"/>
            </a:xfrm>
          </p:grpSpPr>
          <p:pic>
            <p:nvPicPr>
              <p:cNvPr id="183" name="Google Shape;352;p24"/>
              <p:cNvPicPr preferRelativeResize="0"/>
              <p:nvPr/>
            </p:nvPicPr>
            <p:blipFill rotWithShape="1">
              <a:blip r:embed="rId2">
                <a:alphaModFix/>
              </a:blip>
              <a:srcRect l="57312" t="18231" r="123" b="20874"/>
              <a:stretch/>
            </p:blipFill>
            <p:spPr>
              <a:xfrm>
                <a:off x="10105725" y="1437024"/>
                <a:ext cx="2840955" cy="31467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Rectangle 183"/>
              <p:cNvSpPr/>
              <p:nvPr/>
            </p:nvSpPr>
            <p:spPr>
              <a:xfrm>
                <a:off x="10446327" y="1526976"/>
                <a:ext cx="394823" cy="40575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10216895" y="3952020"/>
                <a:ext cx="2305916" cy="66228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11425188" y="1402038"/>
                <a:ext cx="945737" cy="50298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</p:grpSp>
        <p:sp>
          <p:nvSpPr>
            <p:cNvPr id="56" name="static…"/>
            <p:cNvSpPr txBox="1"/>
            <p:nvPr/>
          </p:nvSpPr>
          <p:spPr>
            <a:xfrm>
              <a:off x="10098886" y="4325846"/>
              <a:ext cx="2584041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000"/>
              </a:pPr>
              <a:r>
                <a:rPr lang="fr-FR" b="1" dirty="0" err="1" smtClean="0">
                  <a:solidFill>
                    <a:srgbClr val="FF0000"/>
                  </a:solidFill>
                </a:rPr>
                <a:t>Breaking&amp;Restoring</a:t>
              </a:r>
              <a:endParaRPr lang="fr-FR" b="1" dirty="0" smtClean="0">
                <a:solidFill>
                  <a:srgbClr val="FF0000"/>
                </a:solidFill>
              </a:endParaRPr>
            </a:p>
            <a:p>
              <a:pPr>
                <a:defRPr sz="2000"/>
              </a:pPr>
              <a:r>
                <a:rPr lang="fr-FR" b="1" dirty="0" err="1" smtClean="0">
                  <a:solidFill>
                    <a:srgbClr val="FF0000"/>
                  </a:solidFill>
                </a:rPr>
                <a:t>Symmetries</a:t>
              </a:r>
              <a:r>
                <a:rPr lang="fr-FR" b="1" dirty="0" smtClean="0">
                  <a:solidFill>
                    <a:srgbClr val="FF0000"/>
                  </a:solidFill>
                </a:rPr>
                <a:t> for </a:t>
              </a:r>
            </a:p>
            <a:p>
              <a:pPr>
                <a:defRPr sz="2000"/>
              </a:pPr>
              <a:r>
                <a:rPr lang="fr-FR" b="1" dirty="0" smtClean="0">
                  <a:solidFill>
                    <a:srgbClr val="FF0000"/>
                  </a:solidFill>
                </a:rPr>
                <a:t>Open-</a:t>
              </a:r>
              <a:r>
                <a:rPr lang="fr-FR" b="1" dirty="0" err="1" smtClean="0">
                  <a:solidFill>
                    <a:srgbClr val="FF0000"/>
                  </a:solidFill>
                </a:rPr>
                <a:t>shell</a:t>
              </a:r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</a:rPr>
                <a:t>nuclei</a:t>
              </a:r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149" name="Ellipse 148"/>
            <p:cNvSpPr/>
            <p:nvPr/>
          </p:nvSpPr>
          <p:spPr>
            <a:xfrm>
              <a:off x="10133359" y="1440743"/>
              <a:ext cx="2337207" cy="92935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720000" rtlCol="0" anchor="t" anchorCtr="0">
              <a:noAutofit/>
            </a:bodyPr>
            <a:lstStyle/>
            <a:p>
              <a:pPr lvl="0" algn="ctr"/>
              <a:r>
                <a:rPr lang="fr-FR" sz="2800" b="1" dirty="0" smtClean="0">
                  <a:solidFill>
                    <a:srgbClr val="FF0000"/>
                  </a:solidFill>
                </a:rPr>
                <a:t>PAN@CEA</a:t>
              </a:r>
              <a:endParaRPr lang="fr-FR" sz="2000" b="1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8" name="Rectangle à coins arrondis 187"/>
            <p:cNvSpPr/>
            <p:nvPr/>
          </p:nvSpPr>
          <p:spPr>
            <a:xfrm>
              <a:off x="9936492" y="1469154"/>
              <a:ext cx="2926652" cy="3940041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89" name="static…"/>
          <p:cNvSpPr txBox="1"/>
          <p:nvPr/>
        </p:nvSpPr>
        <p:spPr>
          <a:xfrm>
            <a:off x="10333185" y="8153607"/>
            <a:ext cx="264816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lang="fr-FR" b="1" dirty="0" smtClean="0"/>
              <a:t>S</a:t>
            </a:r>
            <a:r>
              <a:rPr b="1" dirty="0" err="1" smtClean="0"/>
              <a:t>tatic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endParaRPr b="1" dirty="0"/>
          </a:p>
          <a:p>
            <a:pPr>
              <a:defRPr sz="1600" b="0">
                <a:solidFill>
                  <a:srgbClr val="5E5E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/>
              <a:t>(</a:t>
            </a:r>
            <a:r>
              <a:rPr lang="fr-FR" dirty="0" smtClean="0"/>
              <a:t>Class of </a:t>
            </a:r>
            <a:r>
              <a:rPr lang="fr-FR" dirty="0" err="1" smtClean="0"/>
              <a:t>unperturbed</a:t>
            </a:r>
            <a:r>
              <a:rPr lang="fr-FR" dirty="0" smtClean="0"/>
              <a:t> state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191" name="cheap…"/>
          <p:cNvSpPr txBox="1"/>
          <p:nvPr/>
        </p:nvSpPr>
        <p:spPr>
          <a:xfrm>
            <a:off x="2236484" y="9134303"/>
            <a:ext cx="1295226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Good </a:t>
            </a:r>
            <a:r>
              <a:rPr lang="fr-FR" b="1" dirty="0" err="1" smtClean="0"/>
              <a:t>sym</a:t>
            </a:r>
            <a:r>
              <a:rPr lang="fr-FR" b="1" dirty="0" smtClean="0"/>
              <a:t>.</a:t>
            </a:r>
          </a:p>
        </p:txBody>
      </p:sp>
      <p:sp>
        <p:nvSpPr>
          <p:cNvPr id="206" name="cheap…"/>
          <p:cNvSpPr txBox="1"/>
          <p:nvPr/>
        </p:nvSpPr>
        <p:spPr>
          <a:xfrm>
            <a:off x="4535895" y="4794988"/>
            <a:ext cx="1962076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Somà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2013</a:t>
            </a:r>
          </a:p>
        </p:txBody>
      </p:sp>
      <p:sp>
        <p:nvSpPr>
          <p:cNvPr id="208" name="configuration…"/>
          <p:cNvSpPr txBox="1"/>
          <p:nvPr/>
        </p:nvSpPr>
        <p:spPr>
          <a:xfrm>
            <a:off x="5132224" y="1403706"/>
            <a:ext cx="260808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1600"/>
            </a:pPr>
            <a:r>
              <a:rPr lang="fr-FR" i="1" dirty="0" smtClean="0"/>
              <a:t>Italic</a:t>
            </a:r>
            <a:r>
              <a:rPr lang="fr-FR" dirty="0" smtClean="0"/>
              <a:t> = not </a:t>
            </a:r>
            <a:r>
              <a:rPr lang="fr-FR" dirty="0" err="1" smtClean="0"/>
              <a:t>yet</a:t>
            </a:r>
            <a:r>
              <a:rPr lang="fr-FR" dirty="0" smtClean="0"/>
              <a:t> </a:t>
            </a:r>
            <a:r>
              <a:rPr lang="fr-FR" dirty="0" err="1" smtClean="0"/>
              <a:t>implemented</a:t>
            </a:r>
            <a:endParaRPr lang="fr-FR" dirty="0" smtClean="0"/>
          </a:p>
        </p:txBody>
      </p:sp>
      <p:cxnSp>
        <p:nvCxnSpPr>
          <p:cNvPr id="210" name="Connecteur droit avec flèche 209"/>
          <p:cNvCxnSpPr/>
          <p:nvPr/>
        </p:nvCxnSpPr>
        <p:spPr>
          <a:xfrm flipV="1">
            <a:off x="2823838" y="6697918"/>
            <a:ext cx="7571" cy="51954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2" name="Connecteur droit avec flèche 211"/>
          <p:cNvCxnSpPr/>
          <p:nvPr/>
        </p:nvCxnSpPr>
        <p:spPr>
          <a:xfrm flipH="1" flipV="1">
            <a:off x="5450175" y="6639328"/>
            <a:ext cx="628462" cy="578136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5" name="cheap…"/>
          <p:cNvSpPr txBox="1"/>
          <p:nvPr/>
        </p:nvSpPr>
        <p:spPr>
          <a:xfrm>
            <a:off x="4476661" y="6490066"/>
            <a:ext cx="2103140" cy="490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Tichai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2018</a:t>
            </a:r>
          </a:p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Frosini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et al., </a:t>
            </a:r>
            <a:r>
              <a:rPr lang="fr-FR" b="1" dirty="0" smtClean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119" name="cheap…"/>
          <p:cNvSpPr txBox="1"/>
          <p:nvPr/>
        </p:nvSpPr>
        <p:spPr>
          <a:xfrm>
            <a:off x="4540781" y="5706490"/>
            <a:ext cx="1538883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Duguet</a:t>
            </a:r>
            <a:r>
              <a:rPr lang="fr-FR" b="1" dirty="0" smtClean="0">
                <a:solidFill>
                  <a:srgbClr val="FF0000"/>
                </a:solidFill>
              </a:rPr>
              <a:t>, 2015</a:t>
            </a:r>
          </a:p>
        </p:txBody>
      </p:sp>
      <p:sp>
        <p:nvSpPr>
          <p:cNvPr id="121" name="Rectangle à coins arrondis 120"/>
          <p:cNvSpPr/>
          <p:nvPr/>
        </p:nvSpPr>
        <p:spPr>
          <a:xfrm>
            <a:off x="4578901" y="4142531"/>
            <a:ext cx="1423937" cy="283584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2" name="Rectangle à coins arrondis 121"/>
          <p:cNvSpPr/>
          <p:nvPr/>
        </p:nvSpPr>
        <p:spPr>
          <a:xfrm>
            <a:off x="4598854" y="3858207"/>
            <a:ext cx="670621" cy="26357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3" name="cheap…"/>
          <p:cNvSpPr txBox="1"/>
          <p:nvPr/>
        </p:nvSpPr>
        <p:spPr>
          <a:xfrm>
            <a:off x="4491732" y="2504302"/>
            <a:ext cx="2000548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Tichai</a:t>
            </a:r>
            <a:r>
              <a:rPr lang="fr-FR" b="1" i="1" dirty="0" smtClean="0">
                <a:solidFill>
                  <a:srgbClr val="FF0000"/>
                </a:solidFill>
              </a:rPr>
              <a:t> et al</a:t>
            </a:r>
            <a:r>
              <a:rPr lang="fr-FR" b="1" dirty="0" smtClean="0">
                <a:solidFill>
                  <a:srgbClr val="FF0000"/>
                </a:solidFill>
              </a:rPr>
              <a:t>., 2022</a:t>
            </a:r>
          </a:p>
        </p:txBody>
      </p:sp>
      <p:sp>
        <p:nvSpPr>
          <p:cNvPr id="124" name="cheap…"/>
          <p:cNvSpPr txBox="1"/>
          <p:nvPr/>
        </p:nvSpPr>
        <p:spPr>
          <a:xfrm>
            <a:off x="4491732" y="2777922"/>
            <a:ext cx="2513509" cy="494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Signoracci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2015</a:t>
            </a:r>
          </a:p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rgbClr val="FF0000"/>
                </a:solidFill>
              </a:rPr>
              <a:t>Demol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2022</a:t>
            </a:r>
          </a:p>
        </p:txBody>
      </p:sp>
      <p:sp>
        <p:nvSpPr>
          <p:cNvPr id="120" name="CCSD"/>
          <p:cNvSpPr txBox="1"/>
          <p:nvPr/>
        </p:nvSpPr>
        <p:spPr>
          <a:xfrm>
            <a:off x="4553146" y="3529566"/>
            <a:ext cx="70767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1600"/>
            </a:lvl1pPr>
          </a:lstStyle>
          <a:p>
            <a:r>
              <a:rPr lang="fr-FR" dirty="0" smtClean="0"/>
              <a:t>d</a:t>
            </a:r>
            <a:r>
              <a:rPr dirty="0" smtClean="0"/>
              <a:t>CC</a:t>
            </a:r>
            <a:endParaRPr dirty="0"/>
          </a:p>
        </p:txBody>
      </p:sp>
      <p:sp>
        <p:nvSpPr>
          <p:cNvPr id="125" name="Rectangle à coins arrondis 124"/>
          <p:cNvSpPr/>
          <p:nvPr/>
        </p:nvSpPr>
        <p:spPr>
          <a:xfrm>
            <a:off x="4603147" y="3560297"/>
            <a:ext cx="670621" cy="263578"/>
          </a:xfrm>
          <a:prstGeom prst="roundRect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6" name="cheap…"/>
          <p:cNvSpPr txBox="1"/>
          <p:nvPr/>
        </p:nvSpPr>
        <p:spPr>
          <a:xfrm>
            <a:off x="4488060" y="3225634"/>
            <a:ext cx="2039020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chemeClr val="tx1"/>
                </a:solidFill>
              </a:rPr>
              <a:t>Hagen</a:t>
            </a:r>
            <a:r>
              <a:rPr lang="fr-FR" b="1" i="1" dirty="0" smtClean="0">
                <a:solidFill>
                  <a:schemeClr val="tx1"/>
                </a:solidFill>
              </a:rPr>
              <a:t> et al</a:t>
            </a:r>
            <a:r>
              <a:rPr lang="fr-FR" b="1" dirty="0" smtClean="0">
                <a:solidFill>
                  <a:schemeClr val="tx1"/>
                </a:solidFill>
              </a:rPr>
              <a:t>., 2022</a:t>
            </a:r>
          </a:p>
        </p:txBody>
      </p:sp>
      <p:sp>
        <p:nvSpPr>
          <p:cNvPr id="75" name="cheap…"/>
          <p:cNvSpPr txBox="1"/>
          <p:nvPr/>
        </p:nvSpPr>
        <p:spPr>
          <a:xfrm>
            <a:off x="4539145" y="5089869"/>
            <a:ext cx="1551707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chemeClr val="tx1"/>
                </a:solidFill>
              </a:rPr>
              <a:t>Gorkov</a:t>
            </a:r>
            <a:r>
              <a:rPr lang="fr-FR" b="1" dirty="0" smtClean="0">
                <a:solidFill>
                  <a:schemeClr val="tx1"/>
                </a:solidFill>
              </a:rPr>
              <a:t>, 1958</a:t>
            </a:r>
          </a:p>
        </p:txBody>
      </p:sp>
    </p:spTree>
    <p:extLst>
      <p:ext uri="{BB962C8B-B14F-4D97-AF65-F5344CB8AC3E}">
        <p14:creationId xmlns:p14="http://schemas.microsoft.com/office/powerpoint/2010/main" val="1127317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0" grpId="0" animBg="1"/>
      <p:bldP spid="176" grpId="0"/>
      <p:bldP spid="180" grpId="0"/>
      <p:bldP spid="189" grpId="0" animBg="1"/>
      <p:bldP spid="191" grpId="0"/>
      <p:bldP spid="206" grpId="0"/>
      <p:bldP spid="205" grpId="0" animBg="1"/>
      <p:bldP spid="119" grpId="0"/>
      <p:bldP spid="121" grpId="0" animBg="1"/>
      <p:bldP spid="122" grpId="0" animBg="1"/>
      <p:bldP spid="123" grpId="0"/>
      <p:bldP spid="124" grpId="0"/>
      <p:bldP spid="120" grpId="0"/>
      <p:bldP spid="125" grpId="0" animBg="1"/>
      <p:bldP spid="126" grpId="0"/>
      <p:bldP spid="7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Complexity</a:t>
            </a:r>
            <a:r>
              <a:rPr lang="fr-FR" dirty="0" smtClean="0">
                <a:solidFill>
                  <a:srgbClr val="0033CC"/>
                </a:solidFill>
              </a:rPr>
              <a:t> of </a:t>
            </a:r>
            <a:r>
              <a:rPr lang="fr-FR" dirty="0" err="1" smtClean="0">
                <a:solidFill>
                  <a:srgbClr val="0033CC"/>
                </a:solidFill>
              </a:rPr>
              <a:t>developing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novel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many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formalisms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28" name="Formalism"/>
          <p:cNvSpPr/>
          <p:nvPr/>
        </p:nvSpPr>
        <p:spPr>
          <a:xfrm>
            <a:off x="204354" y="2365491"/>
            <a:ext cx="1427163" cy="701631"/>
          </a:xfrm>
          <a:prstGeom prst="roundRect">
            <a:avLst>
              <a:gd name="adj" fmla="val 17979"/>
            </a:avLst>
          </a:prstGeom>
          <a:solidFill>
            <a:srgbClr val="9C1C2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Formalism</a:t>
            </a:r>
          </a:p>
        </p:txBody>
      </p:sp>
      <p:grpSp>
        <p:nvGrpSpPr>
          <p:cNvPr id="29" name="Grouper"/>
          <p:cNvGrpSpPr/>
          <p:nvPr/>
        </p:nvGrpSpPr>
        <p:grpSpPr>
          <a:xfrm>
            <a:off x="1634423" y="2365491"/>
            <a:ext cx="1770690" cy="701631"/>
            <a:chOff x="0" y="0"/>
            <a:chExt cx="1770689" cy="701629"/>
          </a:xfrm>
        </p:grpSpPr>
        <p:sp>
          <p:nvSpPr>
            <p:cNvPr id="30" name="Truncation scheme"/>
            <p:cNvSpPr/>
            <p:nvPr/>
          </p:nvSpPr>
          <p:spPr>
            <a:xfrm>
              <a:off x="343526" y="0"/>
              <a:ext cx="1427164" cy="701630"/>
            </a:xfrm>
            <a:prstGeom prst="roundRect">
              <a:avLst>
                <a:gd name="adj" fmla="val 17615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Truncation scheme</a:t>
              </a:r>
            </a:p>
          </p:txBody>
        </p:sp>
        <p:sp>
          <p:nvSpPr>
            <p:cNvPr id="31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32" name="Grouper"/>
          <p:cNvGrpSpPr/>
          <p:nvPr/>
        </p:nvGrpSpPr>
        <p:grpSpPr>
          <a:xfrm>
            <a:off x="3420167" y="2365491"/>
            <a:ext cx="1758542" cy="701631"/>
            <a:chOff x="0" y="0"/>
            <a:chExt cx="1758540" cy="701629"/>
          </a:xfrm>
        </p:grpSpPr>
        <p:sp>
          <p:nvSpPr>
            <p:cNvPr id="40" name="First numerical code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6783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First numerical code</a:t>
              </a:r>
            </a:p>
          </p:txBody>
        </p:sp>
        <p:sp>
          <p:nvSpPr>
            <p:cNvPr id="41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2" name="Grouper"/>
          <p:cNvGrpSpPr/>
          <p:nvPr/>
        </p:nvGrpSpPr>
        <p:grpSpPr>
          <a:xfrm>
            <a:off x="5193764" y="2365491"/>
            <a:ext cx="1758541" cy="701631"/>
            <a:chOff x="0" y="0"/>
            <a:chExt cx="1758540" cy="701629"/>
          </a:xfrm>
        </p:grpSpPr>
        <p:sp>
          <p:nvSpPr>
            <p:cNvPr id="43" name="Symmetry reduc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Symmetry reduction</a:t>
              </a:r>
            </a:p>
          </p:txBody>
        </p:sp>
        <p:sp>
          <p:nvSpPr>
            <p:cNvPr id="45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6" name="Grouper"/>
          <p:cNvGrpSpPr/>
          <p:nvPr/>
        </p:nvGrpSpPr>
        <p:grpSpPr>
          <a:xfrm>
            <a:off x="6967360" y="2365491"/>
            <a:ext cx="1758542" cy="701631"/>
            <a:chOff x="0" y="0"/>
            <a:chExt cx="1758540" cy="701629"/>
          </a:xfrm>
        </p:grpSpPr>
        <p:sp>
          <p:nvSpPr>
            <p:cNvPr id="47" name="Optimisa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Optimisation</a:t>
              </a:r>
            </a:p>
          </p:txBody>
        </p:sp>
        <p:sp>
          <p:nvSpPr>
            <p:cNvPr id="48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sp>
        <p:nvSpPr>
          <p:cNvPr id="49" name="Months to years"/>
          <p:cNvSpPr txBox="1"/>
          <p:nvPr/>
        </p:nvSpPr>
        <p:spPr>
          <a:xfrm>
            <a:off x="1136754" y="1969620"/>
            <a:ext cx="1278705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Months to years</a:t>
            </a:r>
          </a:p>
        </p:txBody>
      </p:sp>
      <p:sp>
        <p:nvSpPr>
          <p:cNvPr id="50" name="~ 6 months"/>
          <p:cNvSpPr txBox="1"/>
          <p:nvPr/>
        </p:nvSpPr>
        <p:spPr>
          <a:xfrm>
            <a:off x="4002362" y="2003234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1" name="~ 6 months"/>
          <p:cNvSpPr txBox="1"/>
          <p:nvPr/>
        </p:nvSpPr>
        <p:spPr>
          <a:xfrm>
            <a:off x="5813487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2" name="~ 6 months"/>
          <p:cNvSpPr txBox="1"/>
          <p:nvPr/>
        </p:nvSpPr>
        <p:spPr>
          <a:xfrm>
            <a:off x="7532199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4" name="Formal stage"/>
          <p:cNvSpPr/>
          <p:nvPr/>
        </p:nvSpPr>
        <p:spPr>
          <a:xfrm>
            <a:off x="838705" y="1519277"/>
            <a:ext cx="1874802" cy="366686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Formal stage</a:t>
            </a:r>
          </a:p>
        </p:txBody>
      </p:sp>
      <p:sp>
        <p:nvSpPr>
          <p:cNvPr id="55" name="Prototyping"/>
          <p:cNvSpPr/>
          <p:nvPr/>
        </p:nvSpPr>
        <p:spPr>
          <a:xfrm>
            <a:off x="3620889" y="1567472"/>
            <a:ext cx="1557820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Prototyping</a:t>
            </a:r>
          </a:p>
        </p:txBody>
      </p:sp>
      <p:sp>
        <p:nvSpPr>
          <p:cNvPr id="56" name="Production"/>
          <p:cNvSpPr/>
          <p:nvPr/>
        </p:nvSpPr>
        <p:spPr>
          <a:xfrm>
            <a:off x="7340387" y="1567472"/>
            <a:ext cx="1427163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Production</a:t>
            </a:r>
          </a:p>
        </p:txBody>
      </p:sp>
      <p:sp>
        <p:nvSpPr>
          <p:cNvPr id="57" name="Reduction"/>
          <p:cNvSpPr/>
          <p:nvPr/>
        </p:nvSpPr>
        <p:spPr>
          <a:xfrm>
            <a:off x="5573696" y="1567472"/>
            <a:ext cx="1371704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Reduction</a:t>
            </a:r>
          </a:p>
        </p:txBody>
      </p:sp>
      <p:sp>
        <p:nvSpPr>
          <p:cNvPr id="63" name="Wick theorem + diagrammatic representation"/>
          <p:cNvSpPr txBox="1"/>
          <p:nvPr/>
        </p:nvSpPr>
        <p:spPr>
          <a:xfrm>
            <a:off x="92247" y="3352435"/>
            <a:ext cx="3367719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/>
            </a:lvl1pPr>
          </a:lstStyle>
          <a:p>
            <a:r>
              <a:rPr dirty="0"/>
              <a:t>Wick theorem + diagrammatic representation</a:t>
            </a: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" y="4376170"/>
            <a:ext cx="4823217" cy="5321084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955" y="4352821"/>
            <a:ext cx="2011150" cy="5246100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221870" y="3901227"/>
            <a:ext cx="367408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diagrams</a:t>
            </a:r>
            <a:r>
              <a:rPr lang="fr-F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fr-F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BIMSRG(2)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80" name="Flèche droite 79"/>
          <p:cNvSpPr/>
          <p:nvPr/>
        </p:nvSpPr>
        <p:spPr>
          <a:xfrm>
            <a:off x="4728066" y="6599629"/>
            <a:ext cx="347467" cy="44829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570" y="4386834"/>
            <a:ext cx="2381554" cy="2423214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686" y="7017468"/>
            <a:ext cx="1905995" cy="1328262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4724" y="4490058"/>
            <a:ext cx="2331531" cy="2557318"/>
          </a:xfrm>
          <a:prstGeom prst="rect">
            <a:avLst/>
          </a:prstGeom>
        </p:spPr>
      </p:pic>
      <p:sp>
        <p:nvSpPr>
          <p:cNvPr id="84" name="cheap…"/>
          <p:cNvSpPr txBox="1"/>
          <p:nvPr/>
        </p:nvSpPr>
        <p:spPr>
          <a:xfrm>
            <a:off x="10794411" y="9369111"/>
            <a:ext cx="2051844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chemeClr val="tx1"/>
                </a:solidFill>
              </a:rPr>
              <a:t>[</a:t>
            </a:r>
            <a:r>
              <a:rPr lang="fr-FR" dirty="0" err="1" smtClean="0">
                <a:solidFill>
                  <a:schemeClr val="tx1"/>
                </a:solidFill>
              </a:rPr>
              <a:t>Tichai</a:t>
            </a:r>
            <a:r>
              <a:rPr lang="fr-FR" i="1" dirty="0" smtClean="0">
                <a:solidFill>
                  <a:schemeClr val="tx1"/>
                </a:solidFill>
              </a:rPr>
              <a:t> et al</a:t>
            </a:r>
            <a:r>
              <a:rPr lang="fr-FR" dirty="0" smtClean="0">
                <a:solidFill>
                  <a:schemeClr val="tx1"/>
                </a:solidFill>
              </a:rPr>
              <a:t>., 2022]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7298738" y="8536467"/>
            <a:ext cx="564738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Deriving</a:t>
            </a:r>
            <a:r>
              <a:rPr lang="fr-F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BIMSRG(3,4…)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fr-F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hand ►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forget</a:t>
            </a:r>
            <a:r>
              <a:rPr lang="fr-FR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it!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158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63" grpId="0" animBg="1"/>
      <p:bldP spid="79" grpId="0"/>
      <p:bldP spid="80" grpId="0" animBg="1"/>
      <p:bldP spid="84" grpId="0"/>
      <p:bldP spid="8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Complexity</a:t>
            </a:r>
            <a:r>
              <a:rPr lang="fr-FR" dirty="0" smtClean="0">
                <a:solidFill>
                  <a:srgbClr val="0033CC"/>
                </a:solidFill>
              </a:rPr>
              <a:t> of </a:t>
            </a:r>
            <a:r>
              <a:rPr lang="fr-FR" dirty="0" err="1" smtClean="0">
                <a:solidFill>
                  <a:srgbClr val="0033CC"/>
                </a:solidFill>
              </a:rPr>
              <a:t>developing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novel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many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formalisms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28" name="Formalism"/>
          <p:cNvSpPr/>
          <p:nvPr/>
        </p:nvSpPr>
        <p:spPr>
          <a:xfrm>
            <a:off x="204354" y="2365491"/>
            <a:ext cx="1427163" cy="701631"/>
          </a:xfrm>
          <a:prstGeom prst="roundRect">
            <a:avLst>
              <a:gd name="adj" fmla="val 17979"/>
            </a:avLst>
          </a:prstGeom>
          <a:solidFill>
            <a:srgbClr val="9C1C2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Formalism</a:t>
            </a:r>
          </a:p>
        </p:txBody>
      </p:sp>
      <p:grpSp>
        <p:nvGrpSpPr>
          <p:cNvPr id="29" name="Grouper"/>
          <p:cNvGrpSpPr/>
          <p:nvPr/>
        </p:nvGrpSpPr>
        <p:grpSpPr>
          <a:xfrm>
            <a:off x="1634423" y="2365491"/>
            <a:ext cx="1770690" cy="701631"/>
            <a:chOff x="0" y="0"/>
            <a:chExt cx="1770689" cy="701629"/>
          </a:xfrm>
        </p:grpSpPr>
        <p:sp>
          <p:nvSpPr>
            <p:cNvPr id="30" name="Truncation scheme"/>
            <p:cNvSpPr/>
            <p:nvPr/>
          </p:nvSpPr>
          <p:spPr>
            <a:xfrm>
              <a:off x="343526" y="0"/>
              <a:ext cx="1427164" cy="701630"/>
            </a:xfrm>
            <a:prstGeom prst="roundRect">
              <a:avLst>
                <a:gd name="adj" fmla="val 17615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Truncation scheme</a:t>
              </a:r>
            </a:p>
          </p:txBody>
        </p:sp>
        <p:sp>
          <p:nvSpPr>
            <p:cNvPr id="31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32" name="Grouper"/>
          <p:cNvGrpSpPr/>
          <p:nvPr/>
        </p:nvGrpSpPr>
        <p:grpSpPr>
          <a:xfrm>
            <a:off x="3420167" y="2365491"/>
            <a:ext cx="1758542" cy="701631"/>
            <a:chOff x="0" y="0"/>
            <a:chExt cx="1758540" cy="701629"/>
          </a:xfrm>
        </p:grpSpPr>
        <p:sp>
          <p:nvSpPr>
            <p:cNvPr id="40" name="First numerical code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6783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First numerical code</a:t>
              </a:r>
            </a:p>
          </p:txBody>
        </p:sp>
        <p:sp>
          <p:nvSpPr>
            <p:cNvPr id="41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2" name="Grouper"/>
          <p:cNvGrpSpPr/>
          <p:nvPr/>
        </p:nvGrpSpPr>
        <p:grpSpPr>
          <a:xfrm>
            <a:off x="5193764" y="2365491"/>
            <a:ext cx="1758541" cy="701631"/>
            <a:chOff x="0" y="0"/>
            <a:chExt cx="1758540" cy="701629"/>
          </a:xfrm>
        </p:grpSpPr>
        <p:sp>
          <p:nvSpPr>
            <p:cNvPr id="43" name="Symmetry reduc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Symmetry reduction</a:t>
              </a:r>
            </a:p>
          </p:txBody>
        </p:sp>
        <p:sp>
          <p:nvSpPr>
            <p:cNvPr id="45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6" name="Grouper"/>
          <p:cNvGrpSpPr/>
          <p:nvPr/>
        </p:nvGrpSpPr>
        <p:grpSpPr>
          <a:xfrm>
            <a:off x="6967360" y="2365491"/>
            <a:ext cx="1758542" cy="701631"/>
            <a:chOff x="0" y="0"/>
            <a:chExt cx="1758540" cy="701629"/>
          </a:xfrm>
        </p:grpSpPr>
        <p:sp>
          <p:nvSpPr>
            <p:cNvPr id="47" name="Optimisa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Optimisation</a:t>
              </a:r>
            </a:p>
          </p:txBody>
        </p:sp>
        <p:sp>
          <p:nvSpPr>
            <p:cNvPr id="48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sp>
        <p:nvSpPr>
          <p:cNvPr id="49" name="Months to years"/>
          <p:cNvSpPr txBox="1"/>
          <p:nvPr/>
        </p:nvSpPr>
        <p:spPr>
          <a:xfrm>
            <a:off x="1136754" y="1969620"/>
            <a:ext cx="1278705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rPr dirty="0"/>
              <a:t>Months to years</a:t>
            </a:r>
          </a:p>
        </p:txBody>
      </p:sp>
      <p:sp>
        <p:nvSpPr>
          <p:cNvPr id="50" name="~ 6 months"/>
          <p:cNvSpPr txBox="1"/>
          <p:nvPr/>
        </p:nvSpPr>
        <p:spPr>
          <a:xfrm>
            <a:off x="4002362" y="2003234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1" name="~ 6 months"/>
          <p:cNvSpPr txBox="1"/>
          <p:nvPr/>
        </p:nvSpPr>
        <p:spPr>
          <a:xfrm>
            <a:off x="5813487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2" name="~ 6 months"/>
          <p:cNvSpPr txBox="1"/>
          <p:nvPr/>
        </p:nvSpPr>
        <p:spPr>
          <a:xfrm>
            <a:off x="7532199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3" name="Signe multiplication"/>
          <p:cNvSpPr/>
          <p:nvPr/>
        </p:nvSpPr>
        <p:spPr>
          <a:xfrm>
            <a:off x="1600669" y="1932453"/>
            <a:ext cx="350874" cy="350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9C1C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/>
            </a:pPr>
            <a:endParaRPr/>
          </a:p>
        </p:txBody>
      </p:sp>
      <p:sp>
        <p:nvSpPr>
          <p:cNvPr id="54" name="Formal stage"/>
          <p:cNvSpPr/>
          <p:nvPr/>
        </p:nvSpPr>
        <p:spPr>
          <a:xfrm>
            <a:off x="838705" y="1519277"/>
            <a:ext cx="1874802" cy="366686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Formal stage</a:t>
            </a:r>
          </a:p>
        </p:txBody>
      </p:sp>
      <p:sp>
        <p:nvSpPr>
          <p:cNvPr id="55" name="Prototyping"/>
          <p:cNvSpPr/>
          <p:nvPr/>
        </p:nvSpPr>
        <p:spPr>
          <a:xfrm>
            <a:off x="3620889" y="1567472"/>
            <a:ext cx="1557820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Prototyping</a:t>
            </a:r>
          </a:p>
        </p:txBody>
      </p:sp>
      <p:sp>
        <p:nvSpPr>
          <p:cNvPr id="56" name="Production"/>
          <p:cNvSpPr/>
          <p:nvPr/>
        </p:nvSpPr>
        <p:spPr>
          <a:xfrm>
            <a:off x="7340387" y="1567472"/>
            <a:ext cx="1427163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Production</a:t>
            </a:r>
          </a:p>
        </p:txBody>
      </p:sp>
      <p:sp>
        <p:nvSpPr>
          <p:cNvPr id="57" name="Reduction"/>
          <p:cNvSpPr/>
          <p:nvPr/>
        </p:nvSpPr>
        <p:spPr>
          <a:xfrm>
            <a:off x="5573696" y="1567472"/>
            <a:ext cx="1371704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Reduction</a:t>
            </a:r>
          </a:p>
        </p:txBody>
      </p:sp>
      <p:sp>
        <p:nvSpPr>
          <p:cNvPr id="63" name="Wick theorem + diagrammatic representation"/>
          <p:cNvSpPr txBox="1"/>
          <p:nvPr/>
        </p:nvSpPr>
        <p:spPr>
          <a:xfrm>
            <a:off x="92247" y="3352435"/>
            <a:ext cx="3367719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/>
            </a:lvl1pPr>
          </a:lstStyle>
          <a:p>
            <a:r>
              <a:t>Wick theorem + diagrammatic representation</a:t>
            </a:r>
          </a:p>
        </p:txBody>
      </p:sp>
      <p:sp>
        <p:nvSpPr>
          <p:cNvPr id="154" name="Automated Diagram Generator…"/>
          <p:cNvSpPr/>
          <p:nvPr/>
        </p:nvSpPr>
        <p:spPr>
          <a:xfrm>
            <a:off x="228196" y="4092907"/>
            <a:ext cx="4039311" cy="910166"/>
          </a:xfrm>
          <a:prstGeom prst="roundRect">
            <a:avLst>
              <a:gd name="adj" fmla="val 11422"/>
            </a:avLst>
          </a:prstGeom>
          <a:solidFill>
            <a:srgbClr val="E2DDCE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309562">
              <a:defRPr sz="12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Automated Diagram Generator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Arthuis, Duguet, Tichai, Lasseri, Ebran, </a:t>
            </a:r>
            <a:r>
              <a:rPr i="1"/>
              <a:t>CPC</a:t>
            </a:r>
            <a:r>
              <a:t> </a:t>
            </a:r>
            <a:r>
              <a:rPr b="1"/>
              <a:t>240</a:t>
            </a:r>
            <a:r>
              <a:t> (2019)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Arthuis, Tichai, Ripoche, Duguet, </a:t>
            </a:r>
            <a:r>
              <a:rPr i="1"/>
              <a:t>CPC</a:t>
            </a:r>
            <a:r>
              <a:t> </a:t>
            </a:r>
            <a:r>
              <a:rPr b="1"/>
              <a:t>261</a:t>
            </a:r>
            <a:r>
              <a:t> (2021)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Tichai, Arthuis, Hergert, Duguet, </a:t>
            </a:r>
            <a:r>
              <a:rPr i="1"/>
              <a:t>EPJA </a:t>
            </a:r>
            <a:r>
              <a:rPr b="1"/>
              <a:t>58</a:t>
            </a:r>
            <a:r>
              <a:rPr i="1"/>
              <a:t> </a:t>
            </a:r>
            <a:r>
              <a:t>(2022)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228196" y="5230634"/>
            <a:ext cx="1093889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Design </a:t>
            </a:r>
            <a:r>
              <a:rPr lang="fr-FR" sz="1800" b="1" dirty="0" err="1" smtClean="0">
                <a:solidFill>
                  <a:schemeClr val="tx1"/>
                </a:solidFill>
              </a:rPr>
              <a:t>numerical</a:t>
            </a:r>
            <a:r>
              <a:rPr lang="fr-FR" sz="1800" b="1" dirty="0" smtClean="0">
                <a:solidFill>
                  <a:schemeClr val="tx1"/>
                </a:solidFill>
              </a:rPr>
              <a:t> code to </a:t>
            </a:r>
            <a:r>
              <a:rPr lang="fr-FR" sz="1800" b="1" dirty="0" err="1" smtClean="0">
                <a:solidFill>
                  <a:schemeClr val="tx1"/>
                </a:solidFill>
              </a:rPr>
              <a:t>perform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automated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derivation&amp;mathematical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evaluation</a:t>
            </a:r>
            <a:r>
              <a:rPr lang="fr-FR" sz="1800" b="1" dirty="0" smtClean="0">
                <a:solidFill>
                  <a:schemeClr val="tx1"/>
                </a:solidFill>
              </a:rPr>
              <a:t> of the </a:t>
            </a:r>
            <a:r>
              <a:rPr lang="fr-FR" sz="1800" b="1" dirty="0" err="1" smtClean="0">
                <a:solidFill>
                  <a:schemeClr val="tx1"/>
                </a:solidFill>
              </a:rPr>
              <a:t>diagrams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2119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9468" y="3927425"/>
            <a:ext cx="5661041" cy="2916294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Complexity</a:t>
            </a:r>
            <a:r>
              <a:rPr lang="fr-FR" dirty="0" smtClean="0">
                <a:solidFill>
                  <a:srgbClr val="0033CC"/>
                </a:solidFill>
              </a:rPr>
              <a:t> of </a:t>
            </a:r>
            <a:r>
              <a:rPr lang="fr-FR" dirty="0" err="1" smtClean="0">
                <a:solidFill>
                  <a:srgbClr val="0033CC"/>
                </a:solidFill>
              </a:rPr>
              <a:t>developing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novel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many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formalisms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28" name="Formalism"/>
          <p:cNvSpPr/>
          <p:nvPr/>
        </p:nvSpPr>
        <p:spPr>
          <a:xfrm>
            <a:off x="204354" y="2365491"/>
            <a:ext cx="1427163" cy="701631"/>
          </a:xfrm>
          <a:prstGeom prst="roundRect">
            <a:avLst>
              <a:gd name="adj" fmla="val 17979"/>
            </a:avLst>
          </a:prstGeom>
          <a:solidFill>
            <a:srgbClr val="9C1C2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Formalism</a:t>
            </a:r>
          </a:p>
        </p:txBody>
      </p:sp>
      <p:grpSp>
        <p:nvGrpSpPr>
          <p:cNvPr id="29" name="Grouper"/>
          <p:cNvGrpSpPr/>
          <p:nvPr/>
        </p:nvGrpSpPr>
        <p:grpSpPr>
          <a:xfrm>
            <a:off x="1634423" y="2365491"/>
            <a:ext cx="1770690" cy="701631"/>
            <a:chOff x="0" y="0"/>
            <a:chExt cx="1770689" cy="701629"/>
          </a:xfrm>
        </p:grpSpPr>
        <p:sp>
          <p:nvSpPr>
            <p:cNvPr id="30" name="Truncation scheme"/>
            <p:cNvSpPr/>
            <p:nvPr/>
          </p:nvSpPr>
          <p:spPr>
            <a:xfrm>
              <a:off x="343526" y="0"/>
              <a:ext cx="1427164" cy="701630"/>
            </a:xfrm>
            <a:prstGeom prst="roundRect">
              <a:avLst>
                <a:gd name="adj" fmla="val 17615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Truncation scheme</a:t>
              </a:r>
            </a:p>
          </p:txBody>
        </p:sp>
        <p:sp>
          <p:nvSpPr>
            <p:cNvPr id="31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32" name="Grouper"/>
          <p:cNvGrpSpPr/>
          <p:nvPr/>
        </p:nvGrpSpPr>
        <p:grpSpPr>
          <a:xfrm>
            <a:off x="3420167" y="2365491"/>
            <a:ext cx="1758542" cy="701631"/>
            <a:chOff x="0" y="0"/>
            <a:chExt cx="1758540" cy="701629"/>
          </a:xfrm>
        </p:grpSpPr>
        <p:sp>
          <p:nvSpPr>
            <p:cNvPr id="40" name="First numerical code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6783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First numerical code</a:t>
              </a:r>
            </a:p>
          </p:txBody>
        </p:sp>
        <p:sp>
          <p:nvSpPr>
            <p:cNvPr id="41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2" name="Grouper"/>
          <p:cNvGrpSpPr/>
          <p:nvPr/>
        </p:nvGrpSpPr>
        <p:grpSpPr>
          <a:xfrm>
            <a:off x="5193764" y="2365491"/>
            <a:ext cx="1758541" cy="701631"/>
            <a:chOff x="0" y="0"/>
            <a:chExt cx="1758540" cy="701629"/>
          </a:xfrm>
        </p:grpSpPr>
        <p:sp>
          <p:nvSpPr>
            <p:cNvPr id="43" name="Symmetry reduc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Symmetry reduction</a:t>
              </a:r>
            </a:p>
          </p:txBody>
        </p:sp>
        <p:sp>
          <p:nvSpPr>
            <p:cNvPr id="45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6" name="Grouper"/>
          <p:cNvGrpSpPr/>
          <p:nvPr/>
        </p:nvGrpSpPr>
        <p:grpSpPr>
          <a:xfrm>
            <a:off x="6967360" y="2365491"/>
            <a:ext cx="1758542" cy="701631"/>
            <a:chOff x="0" y="0"/>
            <a:chExt cx="1758540" cy="701629"/>
          </a:xfrm>
        </p:grpSpPr>
        <p:sp>
          <p:nvSpPr>
            <p:cNvPr id="47" name="Optimisa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Optimisation</a:t>
              </a:r>
            </a:p>
          </p:txBody>
        </p:sp>
        <p:sp>
          <p:nvSpPr>
            <p:cNvPr id="48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sp>
        <p:nvSpPr>
          <p:cNvPr id="49" name="Months to years"/>
          <p:cNvSpPr txBox="1"/>
          <p:nvPr/>
        </p:nvSpPr>
        <p:spPr>
          <a:xfrm>
            <a:off x="1136754" y="1969620"/>
            <a:ext cx="1278705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Months to years</a:t>
            </a:r>
          </a:p>
        </p:txBody>
      </p:sp>
      <p:sp>
        <p:nvSpPr>
          <p:cNvPr id="50" name="~ 6 months"/>
          <p:cNvSpPr txBox="1"/>
          <p:nvPr/>
        </p:nvSpPr>
        <p:spPr>
          <a:xfrm>
            <a:off x="4002362" y="2003234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1" name="~ 6 months"/>
          <p:cNvSpPr txBox="1"/>
          <p:nvPr/>
        </p:nvSpPr>
        <p:spPr>
          <a:xfrm>
            <a:off x="5813487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2" name="~ 6 months"/>
          <p:cNvSpPr txBox="1"/>
          <p:nvPr/>
        </p:nvSpPr>
        <p:spPr>
          <a:xfrm>
            <a:off x="7532199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3" name="Signe multiplication"/>
          <p:cNvSpPr/>
          <p:nvPr/>
        </p:nvSpPr>
        <p:spPr>
          <a:xfrm>
            <a:off x="1600669" y="1932453"/>
            <a:ext cx="350874" cy="350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9C1C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/>
            </a:pPr>
            <a:endParaRPr/>
          </a:p>
        </p:txBody>
      </p:sp>
      <p:sp>
        <p:nvSpPr>
          <p:cNvPr id="54" name="Formal stage"/>
          <p:cNvSpPr/>
          <p:nvPr/>
        </p:nvSpPr>
        <p:spPr>
          <a:xfrm>
            <a:off x="838705" y="1519277"/>
            <a:ext cx="1874802" cy="366686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Formal stage</a:t>
            </a:r>
          </a:p>
        </p:txBody>
      </p:sp>
      <p:sp>
        <p:nvSpPr>
          <p:cNvPr id="55" name="Prototyping"/>
          <p:cNvSpPr/>
          <p:nvPr/>
        </p:nvSpPr>
        <p:spPr>
          <a:xfrm>
            <a:off x="3620889" y="1567472"/>
            <a:ext cx="1557820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Prototyping</a:t>
            </a:r>
          </a:p>
        </p:txBody>
      </p:sp>
      <p:sp>
        <p:nvSpPr>
          <p:cNvPr id="56" name="Production"/>
          <p:cNvSpPr/>
          <p:nvPr/>
        </p:nvSpPr>
        <p:spPr>
          <a:xfrm>
            <a:off x="7340387" y="1567472"/>
            <a:ext cx="1427163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Production</a:t>
            </a:r>
          </a:p>
        </p:txBody>
      </p:sp>
      <p:sp>
        <p:nvSpPr>
          <p:cNvPr id="57" name="Reduction"/>
          <p:cNvSpPr/>
          <p:nvPr/>
        </p:nvSpPr>
        <p:spPr>
          <a:xfrm>
            <a:off x="5573696" y="1567472"/>
            <a:ext cx="1371704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Reduction</a:t>
            </a:r>
          </a:p>
        </p:txBody>
      </p:sp>
      <p:sp>
        <p:nvSpPr>
          <p:cNvPr id="63" name="Wick theorem + diagrammatic representation"/>
          <p:cNvSpPr txBox="1"/>
          <p:nvPr/>
        </p:nvSpPr>
        <p:spPr>
          <a:xfrm>
            <a:off x="92247" y="3352435"/>
            <a:ext cx="3367719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/>
            </a:lvl1pPr>
          </a:lstStyle>
          <a:p>
            <a:r>
              <a:t>Wick theorem + diagrammatic representation</a:t>
            </a:r>
          </a:p>
        </p:txBody>
      </p:sp>
      <p:sp>
        <p:nvSpPr>
          <p:cNvPr id="65" name="Algebra recoupling"/>
          <p:cNvSpPr txBox="1"/>
          <p:nvPr/>
        </p:nvSpPr>
        <p:spPr>
          <a:xfrm>
            <a:off x="5458887" y="3382907"/>
            <a:ext cx="1492857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 b="1"/>
            </a:lvl1pPr>
          </a:lstStyle>
          <a:p>
            <a:r>
              <a:rPr dirty="0"/>
              <a:t>Algebra recoupling</a:t>
            </a:r>
          </a:p>
        </p:txBody>
      </p:sp>
      <p:grpSp>
        <p:nvGrpSpPr>
          <p:cNvPr id="62" name="Group"/>
          <p:cNvGrpSpPr/>
          <p:nvPr/>
        </p:nvGrpSpPr>
        <p:grpSpPr>
          <a:xfrm>
            <a:off x="232605" y="6531480"/>
            <a:ext cx="5348610" cy="3813065"/>
            <a:chOff x="0" y="0"/>
            <a:chExt cx="5348609" cy="3813064"/>
          </a:xfrm>
        </p:grpSpPr>
        <p:sp>
          <p:nvSpPr>
            <p:cNvPr id="70" name="Rectangle"/>
            <p:cNvSpPr/>
            <p:nvPr/>
          </p:nvSpPr>
          <p:spPr>
            <a:xfrm>
              <a:off x="0" y="0"/>
              <a:ext cx="5348609" cy="3194858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71" name="#[nlj]"/>
            <p:cNvSpPr txBox="1"/>
            <p:nvPr/>
          </p:nvSpPr>
          <p:spPr>
            <a:xfrm>
              <a:off x="1171191" y="26968"/>
              <a:ext cx="78226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i="1"/>
              </a:lvl1pPr>
            </a:lstStyle>
            <a:p>
              <a:r>
                <a:rPr dirty="0"/>
                <a:t>#[</a:t>
              </a:r>
              <a:r>
                <a:rPr dirty="0" err="1" smtClean="0"/>
                <a:t>nlj</a:t>
              </a:r>
              <a:r>
                <a:rPr lang="fr-FR" dirty="0" smtClean="0"/>
                <a:t>m</a:t>
              </a:r>
              <a:r>
                <a:rPr dirty="0" smtClean="0"/>
                <a:t>]</a:t>
              </a:r>
              <a:endParaRPr dirty="0"/>
            </a:p>
          </p:txBody>
        </p:sp>
        <p:sp>
          <p:nvSpPr>
            <p:cNvPr id="75" name="#[nljm]"/>
            <p:cNvSpPr txBox="1"/>
            <p:nvPr/>
          </p:nvSpPr>
          <p:spPr>
            <a:xfrm>
              <a:off x="2461766" y="4277"/>
              <a:ext cx="589905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i="1"/>
              </a:lvl1pPr>
            </a:lstStyle>
            <a:p>
              <a:r>
                <a:rPr dirty="0"/>
                <a:t>#[</a:t>
              </a:r>
              <a:r>
                <a:rPr dirty="0" err="1" smtClean="0"/>
                <a:t>nlj</a:t>
              </a:r>
              <a:r>
                <a:rPr dirty="0" smtClean="0"/>
                <a:t>]</a:t>
              </a:r>
              <a:endParaRPr dirty="0"/>
            </a:p>
          </p:txBody>
        </p:sp>
        <p:sp>
          <p:nvSpPr>
            <p:cNvPr id="76" name="emax"/>
            <p:cNvSpPr txBox="1"/>
            <p:nvPr/>
          </p:nvSpPr>
          <p:spPr>
            <a:xfrm>
              <a:off x="112408" y="21481"/>
              <a:ext cx="53025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t>e</a:t>
              </a:r>
              <a:r>
                <a:rPr baseline="-5999"/>
                <a:t>max</a:t>
              </a:r>
            </a:p>
          </p:txBody>
        </p:sp>
        <p:sp>
          <p:nvSpPr>
            <p:cNvPr id="80" name="2"/>
            <p:cNvSpPr txBox="1"/>
            <p:nvPr/>
          </p:nvSpPr>
          <p:spPr>
            <a:xfrm>
              <a:off x="260012" y="501253"/>
              <a:ext cx="23505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2</a:t>
              </a:r>
            </a:p>
          </p:txBody>
        </p:sp>
        <p:sp>
          <p:nvSpPr>
            <p:cNvPr id="81" name="4"/>
            <p:cNvSpPr txBox="1"/>
            <p:nvPr/>
          </p:nvSpPr>
          <p:spPr>
            <a:xfrm>
              <a:off x="260012" y="901303"/>
              <a:ext cx="23505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4</a:t>
              </a:r>
            </a:p>
          </p:txBody>
        </p:sp>
        <p:sp>
          <p:nvSpPr>
            <p:cNvPr id="82" name="6"/>
            <p:cNvSpPr txBox="1"/>
            <p:nvPr/>
          </p:nvSpPr>
          <p:spPr>
            <a:xfrm>
              <a:off x="260012" y="1301353"/>
              <a:ext cx="23505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6</a:t>
              </a:r>
            </a:p>
          </p:txBody>
        </p:sp>
        <p:sp>
          <p:nvSpPr>
            <p:cNvPr id="83" name="8"/>
            <p:cNvSpPr txBox="1"/>
            <p:nvPr/>
          </p:nvSpPr>
          <p:spPr>
            <a:xfrm>
              <a:off x="260012" y="1670260"/>
              <a:ext cx="23505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8</a:t>
              </a:r>
            </a:p>
          </p:txBody>
        </p:sp>
        <p:sp>
          <p:nvSpPr>
            <p:cNvPr id="84" name="10"/>
            <p:cNvSpPr txBox="1"/>
            <p:nvPr/>
          </p:nvSpPr>
          <p:spPr>
            <a:xfrm>
              <a:off x="199638" y="2045984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10</a:t>
              </a:r>
            </a:p>
          </p:txBody>
        </p:sp>
        <p:sp>
          <p:nvSpPr>
            <p:cNvPr id="85" name="12"/>
            <p:cNvSpPr txBox="1"/>
            <p:nvPr/>
          </p:nvSpPr>
          <p:spPr>
            <a:xfrm>
              <a:off x="199638" y="2436355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12</a:t>
              </a:r>
            </a:p>
          </p:txBody>
        </p:sp>
        <p:sp>
          <p:nvSpPr>
            <p:cNvPr id="86" name="40"/>
            <p:cNvSpPr txBox="1"/>
            <p:nvPr/>
          </p:nvSpPr>
          <p:spPr>
            <a:xfrm>
              <a:off x="1346324" y="500556"/>
              <a:ext cx="3558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40</a:t>
              </a:r>
            </a:p>
          </p:txBody>
        </p:sp>
        <p:sp>
          <p:nvSpPr>
            <p:cNvPr id="87" name="140"/>
            <p:cNvSpPr txBox="1"/>
            <p:nvPr/>
          </p:nvSpPr>
          <p:spPr>
            <a:xfrm>
              <a:off x="1285950" y="890025"/>
              <a:ext cx="47654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140</a:t>
              </a:r>
            </a:p>
          </p:txBody>
        </p:sp>
        <p:sp>
          <p:nvSpPr>
            <p:cNvPr id="88" name="336"/>
            <p:cNvSpPr txBox="1"/>
            <p:nvPr/>
          </p:nvSpPr>
          <p:spPr>
            <a:xfrm>
              <a:off x="1284608" y="1301353"/>
              <a:ext cx="476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336</a:t>
              </a:r>
            </a:p>
          </p:txBody>
        </p:sp>
        <p:sp>
          <p:nvSpPr>
            <p:cNvPr id="89" name="1820"/>
            <p:cNvSpPr txBox="1"/>
            <p:nvPr/>
          </p:nvSpPr>
          <p:spPr>
            <a:xfrm>
              <a:off x="1225575" y="2436355"/>
              <a:ext cx="5972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1820</a:t>
              </a:r>
            </a:p>
          </p:txBody>
        </p:sp>
        <p:sp>
          <p:nvSpPr>
            <p:cNvPr id="90" name="182"/>
            <p:cNvSpPr txBox="1"/>
            <p:nvPr/>
          </p:nvSpPr>
          <p:spPr>
            <a:xfrm>
              <a:off x="2510824" y="2436355"/>
              <a:ext cx="476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182</a:t>
              </a:r>
            </a:p>
          </p:txBody>
        </p:sp>
        <p:sp>
          <p:nvSpPr>
            <p:cNvPr id="91" name="12"/>
            <p:cNvSpPr txBox="1"/>
            <p:nvPr/>
          </p:nvSpPr>
          <p:spPr>
            <a:xfrm>
              <a:off x="2578819" y="500556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12</a:t>
              </a:r>
            </a:p>
          </p:txBody>
        </p:sp>
        <p:sp>
          <p:nvSpPr>
            <p:cNvPr id="92" name="Line"/>
            <p:cNvSpPr/>
            <p:nvPr/>
          </p:nvSpPr>
          <p:spPr>
            <a:xfrm flipV="1">
              <a:off x="892121" y="21481"/>
              <a:ext cx="1" cy="31744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93" name="Line"/>
            <p:cNvSpPr/>
            <p:nvPr/>
          </p:nvSpPr>
          <p:spPr>
            <a:xfrm flipV="1">
              <a:off x="2162121" y="21480"/>
              <a:ext cx="1" cy="31744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94" name="Line"/>
            <p:cNvSpPr/>
            <p:nvPr/>
          </p:nvSpPr>
          <p:spPr>
            <a:xfrm>
              <a:off x="5048" y="428316"/>
              <a:ext cx="53385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95" name="14"/>
            <p:cNvSpPr txBox="1"/>
            <p:nvPr/>
          </p:nvSpPr>
          <p:spPr>
            <a:xfrm>
              <a:off x="199638" y="2788232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14</a:t>
              </a:r>
            </a:p>
          </p:txBody>
        </p:sp>
        <p:sp>
          <p:nvSpPr>
            <p:cNvPr id="96" name="2740"/>
            <p:cNvSpPr txBox="1"/>
            <p:nvPr/>
          </p:nvSpPr>
          <p:spPr>
            <a:xfrm>
              <a:off x="1225575" y="2777608"/>
              <a:ext cx="5972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2740</a:t>
              </a:r>
            </a:p>
          </p:txBody>
        </p:sp>
        <p:sp>
          <p:nvSpPr>
            <p:cNvPr id="97" name="30"/>
            <p:cNvSpPr txBox="1"/>
            <p:nvPr/>
          </p:nvSpPr>
          <p:spPr>
            <a:xfrm>
              <a:off x="2578819" y="881556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30</a:t>
              </a:r>
            </a:p>
          </p:txBody>
        </p:sp>
        <p:sp>
          <p:nvSpPr>
            <p:cNvPr id="98" name="56"/>
            <p:cNvSpPr txBox="1"/>
            <p:nvPr/>
          </p:nvSpPr>
          <p:spPr>
            <a:xfrm>
              <a:off x="2578819" y="1301353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56</a:t>
              </a:r>
            </a:p>
          </p:txBody>
        </p:sp>
        <p:sp>
          <p:nvSpPr>
            <p:cNvPr id="99" name="660"/>
            <p:cNvSpPr txBox="1"/>
            <p:nvPr/>
          </p:nvSpPr>
          <p:spPr>
            <a:xfrm>
              <a:off x="1284608" y="1670260"/>
              <a:ext cx="476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660</a:t>
              </a:r>
            </a:p>
          </p:txBody>
        </p:sp>
        <p:sp>
          <p:nvSpPr>
            <p:cNvPr id="100" name="90"/>
            <p:cNvSpPr txBox="1"/>
            <p:nvPr/>
          </p:nvSpPr>
          <p:spPr>
            <a:xfrm>
              <a:off x="2578819" y="1670260"/>
              <a:ext cx="3557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90</a:t>
              </a:r>
            </a:p>
          </p:txBody>
        </p:sp>
        <p:sp>
          <p:nvSpPr>
            <p:cNvPr id="101" name="1140"/>
            <p:cNvSpPr txBox="1"/>
            <p:nvPr/>
          </p:nvSpPr>
          <p:spPr>
            <a:xfrm>
              <a:off x="1211534" y="2045984"/>
              <a:ext cx="5972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1140</a:t>
              </a:r>
            </a:p>
          </p:txBody>
        </p:sp>
        <p:sp>
          <p:nvSpPr>
            <p:cNvPr id="102" name="132"/>
            <p:cNvSpPr txBox="1"/>
            <p:nvPr/>
          </p:nvSpPr>
          <p:spPr>
            <a:xfrm>
              <a:off x="2518444" y="2045984"/>
              <a:ext cx="476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132</a:t>
              </a:r>
            </a:p>
          </p:txBody>
        </p:sp>
        <p:sp>
          <p:nvSpPr>
            <p:cNvPr id="103" name="240"/>
            <p:cNvSpPr txBox="1"/>
            <p:nvPr/>
          </p:nvSpPr>
          <p:spPr>
            <a:xfrm>
              <a:off x="2510824" y="2785506"/>
              <a:ext cx="476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240</a:t>
              </a:r>
            </a:p>
          </p:txBody>
        </p:sp>
        <p:sp>
          <p:nvSpPr>
            <p:cNvPr id="104" name="Line"/>
            <p:cNvSpPr/>
            <p:nvPr/>
          </p:nvSpPr>
          <p:spPr>
            <a:xfrm flipV="1">
              <a:off x="3355921" y="21480"/>
              <a:ext cx="1" cy="31744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105" name="ratio"/>
            <p:cNvSpPr txBox="1"/>
            <p:nvPr/>
          </p:nvSpPr>
          <p:spPr>
            <a:xfrm>
              <a:off x="3562150" y="26957"/>
              <a:ext cx="615256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ratio</a:t>
              </a:r>
            </a:p>
          </p:txBody>
        </p:sp>
        <p:sp>
          <p:nvSpPr>
            <p:cNvPr id="106" name="0.3"/>
            <p:cNvSpPr txBox="1"/>
            <p:nvPr/>
          </p:nvSpPr>
          <p:spPr>
            <a:xfrm>
              <a:off x="3647844" y="507603"/>
              <a:ext cx="41285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dirty="0"/>
                <a:t>0.3</a:t>
              </a:r>
            </a:p>
          </p:txBody>
        </p:sp>
        <p:sp>
          <p:nvSpPr>
            <p:cNvPr id="107" name="0.214"/>
            <p:cNvSpPr txBox="1"/>
            <p:nvPr/>
          </p:nvSpPr>
          <p:spPr>
            <a:xfrm>
              <a:off x="3527095" y="875903"/>
              <a:ext cx="6543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0.214</a:t>
              </a:r>
            </a:p>
          </p:txBody>
        </p:sp>
        <p:sp>
          <p:nvSpPr>
            <p:cNvPr id="108" name="0.166"/>
            <p:cNvSpPr txBox="1"/>
            <p:nvPr/>
          </p:nvSpPr>
          <p:spPr>
            <a:xfrm>
              <a:off x="3527095" y="1301353"/>
              <a:ext cx="6543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0.166</a:t>
              </a:r>
            </a:p>
          </p:txBody>
        </p:sp>
        <p:sp>
          <p:nvSpPr>
            <p:cNvPr id="109" name="0.136"/>
            <p:cNvSpPr txBox="1"/>
            <p:nvPr/>
          </p:nvSpPr>
          <p:spPr>
            <a:xfrm>
              <a:off x="3512859" y="1670260"/>
              <a:ext cx="65434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0.136</a:t>
              </a:r>
            </a:p>
          </p:txBody>
        </p:sp>
        <p:sp>
          <p:nvSpPr>
            <p:cNvPr id="110" name="0.116"/>
            <p:cNvSpPr txBox="1"/>
            <p:nvPr/>
          </p:nvSpPr>
          <p:spPr>
            <a:xfrm>
              <a:off x="3527095" y="2045984"/>
              <a:ext cx="6543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0.116</a:t>
              </a:r>
            </a:p>
          </p:txBody>
        </p:sp>
        <p:sp>
          <p:nvSpPr>
            <p:cNvPr id="111" name="0.1"/>
            <p:cNvSpPr txBox="1"/>
            <p:nvPr/>
          </p:nvSpPr>
          <p:spPr>
            <a:xfrm>
              <a:off x="3676370" y="2436355"/>
              <a:ext cx="41285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0.1</a:t>
              </a:r>
            </a:p>
          </p:txBody>
        </p:sp>
        <p:sp>
          <p:nvSpPr>
            <p:cNvPr id="112" name="0.088"/>
            <p:cNvSpPr txBox="1"/>
            <p:nvPr/>
          </p:nvSpPr>
          <p:spPr>
            <a:xfrm>
              <a:off x="3527095" y="2801406"/>
              <a:ext cx="6543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0.088</a:t>
              </a:r>
            </a:p>
          </p:txBody>
        </p:sp>
        <p:sp>
          <p:nvSpPr>
            <p:cNvPr id="113" name="Line"/>
            <p:cNvSpPr/>
            <p:nvPr/>
          </p:nvSpPr>
          <p:spPr>
            <a:xfrm flipV="1">
              <a:off x="4333821" y="21480"/>
              <a:ext cx="1" cy="31744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114" name="(ratio)-6"/>
            <p:cNvSpPr txBox="1"/>
            <p:nvPr/>
          </p:nvSpPr>
          <p:spPr>
            <a:xfrm>
              <a:off x="4389569" y="31353"/>
              <a:ext cx="918535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t>(ratio)</a:t>
              </a:r>
              <a:r>
                <a:rPr baseline="31999"/>
                <a:t>-6</a:t>
              </a:r>
            </a:p>
          </p:txBody>
        </p:sp>
        <p:sp>
          <p:nvSpPr>
            <p:cNvPr id="115" name="~1300"/>
            <p:cNvSpPr txBox="1"/>
            <p:nvPr/>
          </p:nvSpPr>
          <p:spPr>
            <a:xfrm>
              <a:off x="4482421" y="507999"/>
              <a:ext cx="73283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~1300</a:t>
              </a:r>
            </a:p>
          </p:txBody>
        </p:sp>
        <p:sp>
          <p:nvSpPr>
            <p:cNvPr id="116" name="~10400"/>
            <p:cNvSpPr txBox="1"/>
            <p:nvPr/>
          </p:nvSpPr>
          <p:spPr>
            <a:xfrm>
              <a:off x="4422047" y="860202"/>
              <a:ext cx="85358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~10400</a:t>
              </a:r>
            </a:p>
          </p:txBody>
        </p:sp>
        <p:sp>
          <p:nvSpPr>
            <p:cNvPr id="117" name="~48000"/>
            <p:cNvSpPr txBox="1"/>
            <p:nvPr/>
          </p:nvSpPr>
          <p:spPr>
            <a:xfrm>
              <a:off x="4397242" y="1301678"/>
              <a:ext cx="85358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~48000</a:t>
              </a:r>
            </a:p>
          </p:txBody>
        </p:sp>
        <p:sp>
          <p:nvSpPr>
            <p:cNvPr id="118" name="1.6 · 105"/>
            <p:cNvSpPr txBox="1"/>
            <p:nvPr/>
          </p:nvSpPr>
          <p:spPr>
            <a:xfrm>
              <a:off x="4392562" y="1670260"/>
              <a:ext cx="912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t>1.6 · 10</a:t>
              </a:r>
              <a:r>
                <a:rPr baseline="31999"/>
                <a:t>5</a:t>
              </a:r>
            </a:p>
          </p:txBody>
        </p:sp>
        <p:sp>
          <p:nvSpPr>
            <p:cNvPr id="119" name="4.1 · 105"/>
            <p:cNvSpPr txBox="1"/>
            <p:nvPr/>
          </p:nvSpPr>
          <p:spPr>
            <a:xfrm>
              <a:off x="4392562" y="2045984"/>
              <a:ext cx="912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t>4.1 · 10</a:t>
              </a:r>
              <a:r>
                <a:rPr baseline="31999"/>
                <a:t>5</a:t>
              </a:r>
            </a:p>
          </p:txBody>
        </p:sp>
        <p:sp>
          <p:nvSpPr>
            <p:cNvPr id="120" name="106"/>
            <p:cNvSpPr txBox="1"/>
            <p:nvPr/>
          </p:nvSpPr>
          <p:spPr>
            <a:xfrm>
              <a:off x="4651320" y="2436355"/>
              <a:ext cx="43629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t>10</a:t>
              </a:r>
              <a:r>
                <a:rPr baseline="31999"/>
                <a:t>6</a:t>
              </a:r>
            </a:p>
          </p:txBody>
        </p:sp>
        <p:sp>
          <p:nvSpPr>
            <p:cNvPr id="121" name="2.1 · 106"/>
            <p:cNvSpPr txBox="1"/>
            <p:nvPr/>
          </p:nvSpPr>
          <p:spPr>
            <a:xfrm>
              <a:off x="4413195" y="2806303"/>
              <a:ext cx="912549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t>2.1 · 10</a:t>
              </a:r>
              <a:r>
                <a:rPr baseline="31999"/>
                <a:t>6</a:t>
              </a:r>
            </a:p>
          </p:txBody>
        </p:sp>
        <p:pic>
          <p:nvPicPr>
            <p:cNvPr id="12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29006" y="3591507"/>
              <a:ext cx="1920145" cy="221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Ellipse 1"/>
          <p:cNvSpPr/>
          <p:nvPr/>
        </p:nvSpPr>
        <p:spPr>
          <a:xfrm>
            <a:off x="1689227" y="5500856"/>
            <a:ext cx="147253" cy="387132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" name="Connecteur droit avec flèche 3"/>
          <p:cNvCxnSpPr>
            <a:endCxn id="71" idx="0"/>
          </p:cNvCxnSpPr>
          <p:nvPr/>
        </p:nvCxnSpPr>
        <p:spPr>
          <a:xfrm>
            <a:off x="727668" y="6175686"/>
            <a:ext cx="1067261" cy="382762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Connecteur droit avec flèche 5"/>
          <p:cNvCxnSpPr>
            <a:endCxn id="75" idx="0"/>
          </p:cNvCxnSpPr>
          <p:nvPr/>
        </p:nvCxnSpPr>
        <p:spPr>
          <a:xfrm>
            <a:off x="2658158" y="6222230"/>
            <a:ext cx="331166" cy="313527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à coins arrondis 6"/>
          <p:cNvSpPr/>
          <p:nvPr/>
        </p:nvSpPr>
        <p:spPr>
          <a:xfrm>
            <a:off x="4566427" y="6531480"/>
            <a:ext cx="991923" cy="3194859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5" name="Shape 111"/>
          <p:cNvSpPr/>
          <p:nvPr/>
        </p:nvSpPr>
        <p:spPr>
          <a:xfrm>
            <a:off x="4187908" y="6182364"/>
            <a:ext cx="1858257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smtClean="0">
                <a:solidFill>
                  <a:srgbClr val="0033CC"/>
                </a:solidFill>
              </a:rPr>
              <a:t>Gain n</a:t>
            </a:r>
            <a:r>
              <a:rPr lang="fr-FR" b="1" baseline="-25000" dirty="0" smtClean="0">
                <a:solidFill>
                  <a:srgbClr val="0033CC"/>
                </a:solidFill>
              </a:rPr>
              <a:t>dim</a:t>
            </a:r>
            <a:r>
              <a:rPr lang="fr-FR" b="1" baseline="30000" dirty="0" smtClean="0">
                <a:solidFill>
                  <a:srgbClr val="0033CC"/>
                </a:solidFill>
              </a:rPr>
              <a:t>6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theory</a:t>
            </a:r>
            <a:endParaRPr sz="2200" b="1" baseline="30000" dirty="0">
              <a:solidFill>
                <a:srgbClr val="0033CC"/>
              </a:solidFill>
            </a:endParaRP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617" y="5059046"/>
            <a:ext cx="3232731" cy="67942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Ellipse 135"/>
          <p:cNvSpPr/>
          <p:nvPr/>
        </p:nvSpPr>
        <p:spPr>
          <a:xfrm>
            <a:off x="6767484" y="3954384"/>
            <a:ext cx="341982" cy="475811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7" name="Ellipse 136"/>
          <p:cNvSpPr/>
          <p:nvPr/>
        </p:nvSpPr>
        <p:spPr>
          <a:xfrm>
            <a:off x="9159548" y="3867032"/>
            <a:ext cx="433701" cy="810985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8" name="Shape 111"/>
          <p:cNvSpPr/>
          <p:nvPr/>
        </p:nvSpPr>
        <p:spPr>
          <a:xfrm>
            <a:off x="9005046" y="3524052"/>
            <a:ext cx="1662127" cy="24622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600" b="1" dirty="0" smtClean="0">
                <a:solidFill>
                  <a:srgbClr val="0033CC"/>
                </a:solidFill>
              </a:rPr>
              <a:t>To </a:t>
            </a:r>
            <a:r>
              <a:rPr lang="fr-FR" sz="1600" b="1" dirty="0" err="1" smtClean="0">
                <a:solidFill>
                  <a:srgbClr val="0033CC"/>
                </a:solidFill>
              </a:rPr>
              <a:t>be</a:t>
            </a:r>
            <a:r>
              <a:rPr lang="fr-FR" sz="1600" b="1" dirty="0" smtClean="0">
                <a:solidFill>
                  <a:srgbClr val="0033CC"/>
                </a:solidFill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</a:rPr>
              <a:t>eliminated</a:t>
            </a:r>
            <a:endParaRPr sz="1600" b="1" dirty="0">
              <a:solidFill>
                <a:srgbClr val="0033CC"/>
              </a:solidFill>
            </a:endParaRPr>
          </a:p>
        </p:txBody>
      </p:sp>
      <p:sp>
        <p:nvSpPr>
          <p:cNvPr id="140" name="Ellipse 139"/>
          <p:cNvSpPr/>
          <p:nvPr/>
        </p:nvSpPr>
        <p:spPr>
          <a:xfrm>
            <a:off x="7617526" y="3955765"/>
            <a:ext cx="341982" cy="475811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1" name="Ellipse 140"/>
          <p:cNvSpPr/>
          <p:nvPr/>
        </p:nvSpPr>
        <p:spPr>
          <a:xfrm>
            <a:off x="10100406" y="6446484"/>
            <a:ext cx="341982" cy="475811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2" name="Ellipse 141"/>
          <p:cNvSpPr/>
          <p:nvPr/>
        </p:nvSpPr>
        <p:spPr>
          <a:xfrm>
            <a:off x="10694918" y="6457133"/>
            <a:ext cx="341982" cy="475811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44" name="(_tilde_p_tilde_.pdf" descr="(_tilde_p_tilde_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76155" y="8526024"/>
            <a:ext cx="7288779" cy="52364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8" name="Connecteur droit avec flèche 17"/>
          <p:cNvCxnSpPr/>
          <p:nvPr/>
        </p:nvCxnSpPr>
        <p:spPr>
          <a:xfrm>
            <a:off x="9589988" y="7064586"/>
            <a:ext cx="0" cy="1297312"/>
          </a:xfrm>
          <a:prstGeom prst="straightConnector1">
            <a:avLst/>
          </a:prstGeom>
          <a:noFill/>
          <a:ln w="5715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6" name="Shape 111"/>
          <p:cNvSpPr/>
          <p:nvPr/>
        </p:nvSpPr>
        <p:spPr>
          <a:xfrm>
            <a:off x="7612995" y="7561761"/>
            <a:ext cx="4127766" cy="24622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b="1" dirty="0" err="1" smtClean="0">
                <a:solidFill>
                  <a:srgbClr val="0033CC"/>
                </a:solidFill>
              </a:rPr>
              <a:t>Clehsch</a:t>
            </a:r>
            <a:r>
              <a:rPr lang="fr-FR" sz="1600" b="1" dirty="0" smtClean="0">
                <a:solidFill>
                  <a:srgbClr val="0033CC"/>
                </a:solidFill>
              </a:rPr>
              <a:t>-Gordon coefficient </a:t>
            </a:r>
            <a:r>
              <a:rPr lang="fr-FR" sz="1600" b="1" dirty="0" err="1" smtClean="0">
                <a:solidFill>
                  <a:srgbClr val="0033CC"/>
                </a:solidFill>
              </a:rPr>
              <a:t>identities</a:t>
            </a:r>
            <a:r>
              <a:rPr lang="fr-FR" sz="1600" b="1" dirty="0" smtClean="0">
                <a:solidFill>
                  <a:srgbClr val="0033CC"/>
                </a:solidFill>
              </a:rPr>
              <a:t>…</a:t>
            </a:r>
            <a:endParaRPr sz="1600" b="1" dirty="0">
              <a:solidFill>
                <a:srgbClr val="0033CC"/>
              </a:solidFill>
            </a:endParaRPr>
          </a:p>
        </p:txBody>
      </p:sp>
      <p:sp>
        <p:nvSpPr>
          <p:cNvPr id="147" name="Rectangle à coins arrondis 146"/>
          <p:cNvSpPr/>
          <p:nvPr/>
        </p:nvSpPr>
        <p:spPr>
          <a:xfrm>
            <a:off x="9707674" y="8542165"/>
            <a:ext cx="392732" cy="560511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8" name="Rectangle à coins arrondis 147"/>
          <p:cNvSpPr/>
          <p:nvPr/>
        </p:nvSpPr>
        <p:spPr>
          <a:xfrm>
            <a:off x="5673011" y="8625426"/>
            <a:ext cx="276753" cy="23259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9" name="Rectangle à coins arrondis 148"/>
          <p:cNvSpPr/>
          <p:nvPr/>
        </p:nvSpPr>
        <p:spPr>
          <a:xfrm>
            <a:off x="6408509" y="8618802"/>
            <a:ext cx="276753" cy="23259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0" name="Rectangle à coins arrondis 149"/>
          <p:cNvSpPr/>
          <p:nvPr/>
        </p:nvSpPr>
        <p:spPr>
          <a:xfrm>
            <a:off x="10443799" y="8612177"/>
            <a:ext cx="276753" cy="23259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1" name="Rectangle à coins arrondis 150"/>
          <p:cNvSpPr/>
          <p:nvPr/>
        </p:nvSpPr>
        <p:spPr>
          <a:xfrm>
            <a:off x="11205799" y="8605552"/>
            <a:ext cx="276753" cy="23259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2" name="Rectangle à coins arrondis 151"/>
          <p:cNvSpPr/>
          <p:nvPr/>
        </p:nvSpPr>
        <p:spPr>
          <a:xfrm>
            <a:off x="11702754" y="8612180"/>
            <a:ext cx="276753" cy="23259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3" name="Rectangle à coins arrondis 152"/>
          <p:cNvSpPr/>
          <p:nvPr/>
        </p:nvSpPr>
        <p:spPr>
          <a:xfrm>
            <a:off x="12491259" y="8618808"/>
            <a:ext cx="276753" cy="23259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963" y="6417332"/>
            <a:ext cx="390587" cy="692019"/>
          </a:xfrm>
          <a:prstGeom prst="rect">
            <a:avLst/>
          </a:prstGeom>
        </p:spPr>
      </p:pic>
      <p:sp>
        <p:nvSpPr>
          <p:cNvPr id="154" name="Automated Diagram Generator…"/>
          <p:cNvSpPr/>
          <p:nvPr/>
        </p:nvSpPr>
        <p:spPr>
          <a:xfrm>
            <a:off x="228196" y="4092907"/>
            <a:ext cx="4039311" cy="910166"/>
          </a:xfrm>
          <a:prstGeom prst="roundRect">
            <a:avLst>
              <a:gd name="adj" fmla="val 11422"/>
            </a:avLst>
          </a:prstGeom>
          <a:solidFill>
            <a:srgbClr val="E2DDCE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309562">
              <a:defRPr sz="12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Automated Diagram Generator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Arthuis, Duguet, Tichai, Lasseri, Ebran, </a:t>
            </a:r>
            <a:r>
              <a:rPr i="1"/>
              <a:t>CPC</a:t>
            </a:r>
            <a:r>
              <a:t> </a:t>
            </a:r>
            <a:r>
              <a:rPr b="1"/>
              <a:t>240</a:t>
            </a:r>
            <a:r>
              <a:t> (2019)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Arthuis, Tichai, Ripoche, Duguet, </a:t>
            </a:r>
            <a:r>
              <a:rPr i="1"/>
              <a:t>CPC</a:t>
            </a:r>
            <a:r>
              <a:t> </a:t>
            </a:r>
            <a:r>
              <a:rPr b="1"/>
              <a:t>261</a:t>
            </a:r>
            <a:r>
              <a:t> (2021)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Tichai, Arthuis, Hergert, Duguet, </a:t>
            </a:r>
            <a:r>
              <a:rPr i="1"/>
              <a:t>EPJA </a:t>
            </a:r>
            <a:r>
              <a:rPr b="1"/>
              <a:t>58</a:t>
            </a:r>
            <a:r>
              <a:rPr i="1"/>
              <a:t> </a:t>
            </a:r>
            <a:r>
              <a:t>(2022)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908976" y="4170436"/>
            <a:ext cx="2720526" cy="1170190"/>
          </a:xfrm>
          <a:prstGeom prst="straightConnector1">
            <a:avLst/>
          </a:prstGeom>
          <a:noFill/>
          <a:ln w="5715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6" name="Shape 111"/>
          <p:cNvSpPr/>
          <p:nvPr/>
        </p:nvSpPr>
        <p:spPr>
          <a:xfrm>
            <a:off x="4676987" y="4705202"/>
            <a:ext cx="3589517" cy="73866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b="1" dirty="0" smtClean="0">
                <a:solidFill>
                  <a:srgbClr val="0033CC"/>
                </a:solidFill>
              </a:rPr>
              <a:t>SU(2) </a:t>
            </a:r>
            <a:r>
              <a:rPr lang="fr-FR" sz="1600" b="1" dirty="0" err="1" smtClean="0">
                <a:solidFill>
                  <a:srgbClr val="0033CC"/>
                </a:solidFill>
              </a:rPr>
              <a:t>symmetry</a:t>
            </a:r>
            <a:endParaRPr lang="fr-FR" sz="1600" b="1" dirty="0" smtClean="0">
              <a:solidFill>
                <a:srgbClr val="0033CC"/>
              </a:solidFill>
            </a:endParaRPr>
          </a:p>
          <a:p>
            <a:pPr lvl="0" algn="ctr">
              <a:defRPr sz="1800"/>
            </a:pPr>
            <a:r>
              <a:rPr lang="fr-FR" sz="1600" b="1" dirty="0" smtClean="0">
                <a:solidFill>
                  <a:srgbClr val="0033CC"/>
                </a:solidFill>
              </a:rPr>
              <a:t>+</a:t>
            </a:r>
          </a:p>
          <a:p>
            <a:pPr lvl="0" algn="ctr">
              <a:defRPr sz="1800"/>
            </a:pPr>
            <a:r>
              <a:rPr lang="fr-FR" sz="1600" b="1" dirty="0" err="1" smtClean="0">
                <a:solidFill>
                  <a:srgbClr val="0033CC"/>
                </a:solidFill>
              </a:rPr>
              <a:t>Angular</a:t>
            </a:r>
            <a:r>
              <a:rPr lang="fr-FR" sz="1600" b="1" dirty="0" smtClean="0">
                <a:solidFill>
                  <a:srgbClr val="0033CC"/>
                </a:solidFill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</a:rPr>
              <a:t>momentum</a:t>
            </a:r>
            <a:r>
              <a:rPr lang="fr-FR" sz="1600" b="1" dirty="0" smtClean="0">
                <a:solidFill>
                  <a:srgbClr val="0033CC"/>
                </a:solidFill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</a:rPr>
              <a:t>recoupling</a:t>
            </a:r>
            <a:endParaRPr sz="1600" b="1" dirty="0">
              <a:solidFill>
                <a:srgbClr val="0033CC"/>
              </a:solidFill>
            </a:endParaRPr>
          </a:p>
        </p:txBody>
      </p:sp>
      <p:sp>
        <p:nvSpPr>
          <p:cNvPr id="131" name="Shape 111"/>
          <p:cNvSpPr/>
          <p:nvPr/>
        </p:nvSpPr>
        <p:spPr>
          <a:xfrm>
            <a:off x="6219751" y="9315600"/>
            <a:ext cx="2504934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rgbClr val="0033CC"/>
                </a:solidFill>
              </a:rPr>
              <a:t>BIMSRG(3) ~100 </a:t>
            </a:r>
            <a:r>
              <a:rPr lang="fr-FR" sz="1800" b="1" dirty="0" err="1" smtClean="0">
                <a:solidFill>
                  <a:srgbClr val="0033CC"/>
                </a:solidFill>
              </a:rPr>
              <a:t>terms</a:t>
            </a:r>
            <a:endParaRPr lang="fr-FR" sz="1800" b="1" dirty="0">
              <a:solidFill>
                <a:srgbClr val="0033CC"/>
              </a:solidFill>
            </a:endParaRPr>
          </a:p>
        </p:txBody>
      </p:sp>
      <p:sp>
        <p:nvSpPr>
          <p:cNvPr id="132" name="Shape 111"/>
          <p:cNvSpPr/>
          <p:nvPr/>
        </p:nvSpPr>
        <p:spPr>
          <a:xfrm>
            <a:off x="8859514" y="9330150"/>
            <a:ext cx="2950586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</a:rPr>
              <a:t>Do </a:t>
            </a:r>
            <a:r>
              <a:rPr lang="fr-FR" sz="1800" b="1" dirty="0" err="1" smtClean="0">
                <a:solidFill>
                  <a:srgbClr val="0033CC"/>
                </a:solidFill>
              </a:rPr>
              <a:t>it</a:t>
            </a:r>
            <a:r>
              <a:rPr lang="fr-FR" sz="1800" b="1" dirty="0" smtClean="0">
                <a:solidFill>
                  <a:srgbClr val="0033CC"/>
                </a:solidFill>
              </a:rPr>
              <a:t> by hand? </a:t>
            </a:r>
            <a:r>
              <a:rPr lang="fr-FR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fr-FR" sz="18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f</a:t>
            </a:r>
            <a:r>
              <a:rPr lang="fr-FR" sz="1800" b="1" dirty="0" err="1" smtClean="0">
                <a:solidFill>
                  <a:srgbClr val="0033CC"/>
                </a:solidFill>
              </a:rPr>
              <a:t>orget</a:t>
            </a:r>
            <a:r>
              <a:rPr lang="fr-FR" sz="1800" b="1" dirty="0" smtClean="0">
                <a:solidFill>
                  <a:srgbClr val="0033CC"/>
                </a:solidFill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</a:rPr>
              <a:t>it!</a:t>
            </a:r>
            <a:endParaRPr lang="fr-FR" sz="1800" b="1" dirty="0">
              <a:solidFill>
                <a:srgbClr val="0033CC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45013" y="9332887"/>
            <a:ext cx="3075154" cy="32700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2337825" y="6137771"/>
            <a:ext cx="541387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ň</a:t>
            </a:r>
            <a:r>
              <a:rPr lang="fr-FR" sz="1600" b="1" baseline="-25000" dirty="0" err="1" smtClean="0">
                <a:solidFill>
                  <a:srgbClr val="0033CC"/>
                </a:solidFill>
                <a:cs typeface="Times New Roman" panose="02020603050405020304" pitchFamily="18" charset="0"/>
              </a:rPr>
              <a:t>dim</a:t>
            </a:r>
            <a:endParaRPr lang="fr-FR" sz="1600" b="1" baseline="-25000" dirty="0" smtClean="0">
              <a:solidFill>
                <a:srgbClr val="0033CC"/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893629" y="6165514"/>
            <a:ext cx="469126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FF0000"/>
                </a:solidFill>
              </a:rPr>
              <a:t>n</a:t>
            </a:r>
            <a:r>
              <a:rPr lang="fr-FR" sz="1600" b="1" baseline="-25000" dirty="0" err="1" smtClean="0">
                <a:solidFill>
                  <a:srgbClr val="FF0000"/>
                </a:solidFill>
              </a:rPr>
              <a:t>dim</a:t>
            </a:r>
            <a:endParaRPr lang="fr-FR" sz="1600" b="1" baseline="-25000" dirty="0" smtClean="0">
              <a:solidFill>
                <a:srgbClr val="FF0000"/>
              </a:solidFill>
            </a:endParaRPr>
          </a:p>
        </p:txBody>
      </p:sp>
      <p:pic>
        <p:nvPicPr>
          <p:cNvPr id="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6496" y="5880447"/>
            <a:ext cx="2566409" cy="25756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Ellipse 122"/>
          <p:cNvSpPr/>
          <p:nvPr/>
        </p:nvSpPr>
        <p:spPr>
          <a:xfrm>
            <a:off x="432243" y="5851525"/>
            <a:ext cx="177357" cy="324161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Ellipse 123"/>
          <p:cNvSpPr/>
          <p:nvPr/>
        </p:nvSpPr>
        <p:spPr>
          <a:xfrm>
            <a:off x="2473216" y="5818246"/>
            <a:ext cx="177357" cy="324161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0612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5" grpId="0" animBg="1"/>
      <p:bldP spid="136" grpId="0" animBg="1"/>
      <p:bldP spid="137" grpId="0" animBg="1"/>
      <p:bldP spid="138" grpId="0" animBg="1"/>
      <p:bldP spid="140" grpId="0" animBg="1"/>
      <p:bldP spid="141" grpId="0" animBg="1"/>
      <p:bldP spid="142" grpId="0" animBg="1"/>
      <p:bldP spid="12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46" grpId="0" animBg="1"/>
      <p:bldP spid="131" grpId="0" animBg="1"/>
      <p:bldP spid="132" grpId="0" animBg="1"/>
      <p:bldP spid="5" grpId="0" animBg="1"/>
      <p:bldP spid="134" grpId="0" animBg="1"/>
      <p:bldP spid="133" grpId="0" animBg="1"/>
      <p:bldP spid="123" grpId="0" animBg="1"/>
      <p:bldP spid="1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Complexity</a:t>
            </a:r>
            <a:r>
              <a:rPr lang="fr-FR" dirty="0" smtClean="0">
                <a:solidFill>
                  <a:srgbClr val="0033CC"/>
                </a:solidFill>
              </a:rPr>
              <a:t> of </a:t>
            </a:r>
            <a:r>
              <a:rPr lang="fr-FR" dirty="0" err="1" smtClean="0">
                <a:solidFill>
                  <a:srgbClr val="0033CC"/>
                </a:solidFill>
              </a:rPr>
              <a:t>developing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novel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many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formalisms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28" name="Formalism"/>
          <p:cNvSpPr/>
          <p:nvPr/>
        </p:nvSpPr>
        <p:spPr>
          <a:xfrm>
            <a:off x="204354" y="2365491"/>
            <a:ext cx="1427163" cy="701631"/>
          </a:xfrm>
          <a:prstGeom prst="roundRect">
            <a:avLst>
              <a:gd name="adj" fmla="val 17979"/>
            </a:avLst>
          </a:prstGeom>
          <a:solidFill>
            <a:srgbClr val="9C1C2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Formalism</a:t>
            </a:r>
          </a:p>
        </p:txBody>
      </p:sp>
      <p:grpSp>
        <p:nvGrpSpPr>
          <p:cNvPr id="29" name="Grouper"/>
          <p:cNvGrpSpPr/>
          <p:nvPr/>
        </p:nvGrpSpPr>
        <p:grpSpPr>
          <a:xfrm>
            <a:off x="1634423" y="2365491"/>
            <a:ext cx="1770690" cy="701631"/>
            <a:chOff x="0" y="0"/>
            <a:chExt cx="1770689" cy="701629"/>
          </a:xfrm>
        </p:grpSpPr>
        <p:sp>
          <p:nvSpPr>
            <p:cNvPr id="30" name="Truncation scheme"/>
            <p:cNvSpPr/>
            <p:nvPr/>
          </p:nvSpPr>
          <p:spPr>
            <a:xfrm>
              <a:off x="343526" y="0"/>
              <a:ext cx="1427164" cy="701630"/>
            </a:xfrm>
            <a:prstGeom prst="roundRect">
              <a:avLst>
                <a:gd name="adj" fmla="val 17615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Truncation scheme</a:t>
              </a:r>
            </a:p>
          </p:txBody>
        </p:sp>
        <p:sp>
          <p:nvSpPr>
            <p:cNvPr id="31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32" name="Grouper"/>
          <p:cNvGrpSpPr/>
          <p:nvPr/>
        </p:nvGrpSpPr>
        <p:grpSpPr>
          <a:xfrm>
            <a:off x="3420167" y="2365491"/>
            <a:ext cx="1758542" cy="701631"/>
            <a:chOff x="0" y="0"/>
            <a:chExt cx="1758540" cy="701629"/>
          </a:xfrm>
        </p:grpSpPr>
        <p:sp>
          <p:nvSpPr>
            <p:cNvPr id="40" name="First numerical code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6783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First numerical code</a:t>
              </a:r>
            </a:p>
          </p:txBody>
        </p:sp>
        <p:sp>
          <p:nvSpPr>
            <p:cNvPr id="41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2" name="Grouper"/>
          <p:cNvGrpSpPr/>
          <p:nvPr/>
        </p:nvGrpSpPr>
        <p:grpSpPr>
          <a:xfrm>
            <a:off x="5193764" y="2365491"/>
            <a:ext cx="1758541" cy="701631"/>
            <a:chOff x="0" y="0"/>
            <a:chExt cx="1758540" cy="701629"/>
          </a:xfrm>
        </p:grpSpPr>
        <p:sp>
          <p:nvSpPr>
            <p:cNvPr id="43" name="Symmetry reduc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Symmetry reduction</a:t>
              </a:r>
            </a:p>
          </p:txBody>
        </p:sp>
        <p:sp>
          <p:nvSpPr>
            <p:cNvPr id="45" name="Ligne"/>
            <p:cNvSpPr/>
            <p:nvPr/>
          </p:nvSpPr>
          <p:spPr>
            <a:xfrm>
              <a:off x="0" y="374467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grpSp>
        <p:nvGrpSpPr>
          <p:cNvPr id="46" name="Grouper"/>
          <p:cNvGrpSpPr/>
          <p:nvPr/>
        </p:nvGrpSpPr>
        <p:grpSpPr>
          <a:xfrm>
            <a:off x="6967360" y="2365491"/>
            <a:ext cx="1758542" cy="701631"/>
            <a:chOff x="0" y="0"/>
            <a:chExt cx="1758540" cy="701629"/>
          </a:xfrm>
        </p:grpSpPr>
        <p:sp>
          <p:nvSpPr>
            <p:cNvPr id="47" name="Optimisation"/>
            <p:cNvSpPr/>
            <p:nvPr/>
          </p:nvSpPr>
          <p:spPr>
            <a:xfrm>
              <a:off x="331378" y="0"/>
              <a:ext cx="1427163" cy="701630"/>
            </a:xfrm>
            <a:prstGeom prst="roundRect">
              <a:avLst>
                <a:gd name="adj" fmla="val 17780"/>
              </a:avLst>
            </a:prstGeom>
            <a:solidFill>
              <a:srgbClr val="9C1C2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Optimisation</a:t>
              </a:r>
            </a:p>
          </p:txBody>
        </p:sp>
        <p:sp>
          <p:nvSpPr>
            <p:cNvPr id="48" name="Ligne"/>
            <p:cNvSpPr/>
            <p:nvPr/>
          </p:nvSpPr>
          <p:spPr>
            <a:xfrm>
              <a:off x="0" y="370975"/>
              <a:ext cx="3417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sp>
        <p:nvSpPr>
          <p:cNvPr id="49" name="Months to years"/>
          <p:cNvSpPr txBox="1"/>
          <p:nvPr/>
        </p:nvSpPr>
        <p:spPr>
          <a:xfrm>
            <a:off x="1136754" y="1969620"/>
            <a:ext cx="1278705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Months to years</a:t>
            </a:r>
          </a:p>
        </p:txBody>
      </p:sp>
      <p:sp>
        <p:nvSpPr>
          <p:cNvPr id="50" name="~ 6 months"/>
          <p:cNvSpPr txBox="1"/>
          <p:nvPr/>
        </p:nvSpPr>
        <p:spPr>
          <a:xfrm>
            <a:off x="4002362" y="2003234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1" name="~ 6 months"/>
          <p:cNvSpPr txBox="1"/>
          <p:nvPr/>
        </p:nvSpPr>
        <p:spPr>
          <a:xfrm>
            <a:off x="5813487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2" name="~ 6 months"/>
          <p:cNvSpPr txBox="1"/>
          <p:nvPr/>
        </p:nvSpPr>
        <p:spPr>
          <a:xfrm>
            <a:off x="7532199" y="1982105"/>
            <a:ext cx="92553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~ 6 months</a:t>
            </a:r>
          </a:p>
        </p:txBody>
      </p:sp>
      <p:sp>
        <p:nvSpPr>
          <p:cNvPr id="53" name="Signe multiplication"/>
          <p:cNvSpPr/>
          <p:nvPr/>
        </p:nvSpPr>
        <p:spPr>
          <a:xfrm>
            <a:off x="1600669" y="1932453"/>
            <a:ext cx="350874" cy="350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9C1C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/>
            </a:pPr>
            <a:endParaRPr/>
          </a:p>
        </p:txBody>
      </p:sp>
      <p:sp>
        <p:nvSpPr>
          <p:cNvPr id="54" name="Formal stage"/>
          <p:cNvSpPr/>
          <p:nvPr/>
        </p:nvSpPr>
        <p:spPr>
          <a:xfrm>
            <a:off x="838705" y="1519277"/>
            <a:ext cx="1874802" cy="366686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Formal stage</a:t>
            </a:r>
          </a:p>
        </p:txBody>
      </p:sp>
      <p:sp>
        <p:nvSpPr>
          <p:cNvPr id="55" name="Prototyping"/>
          <p:cNvSpPr/>
          <p:nvPr/>
        </p:nvSpPr>
        <p:spPr>
          <a:xfrm>
            <a:off x="3620889" y="1567472"/>
            <a:ext cx="1557820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Prototyping</a:t>
            </a:r>
          </a:p>
        </p:txBody>
      </p:sp>
      <p:sp>
        <p:nvSpPr>
          <p:cNvPr id="56" name="Production"/>
          <p:cNvSpPr/>
          <p:nvPr/>
        </p:nvSpPr>
        <p:spPr>
          <a:xfrm>
            <a:off x="7340387" y="1567472"/>
            <a:ext cx="1427163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Production</a:t>
            </a:r>
          </a:p>
        </p:txBody>
      </p:sp>
      <p:sp>
        <p:nvSpPr>
          <p:cNvPr id="57" name="Reduction"/>
          <p:cNvSpPr/>
          <p:nvPr/>
        </p:nvSpPr>
        <p:spPr>
          <a:xfrm>
            <a:off x="5573696" y="1567472"/>
            <a:ext cx="1371704" cy="366687"/>
          </a:xfrm>
          <a:prstGeom prst="roundRect">
            <a:avLst>
              <a:gd name="adj" fmla="val 29181"/>
            </a:avLst>
          </a:prstGeom>
          <a:solidFill>
            <a:srgbClr val="C2A20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309562">
              <a:spcBef>
                <a:spcPts val="5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Reduction</a:t>
            </a:r>
          </a:p>
        </p:txBody>
      </p:sp>
      <p:sp>
        <p:nvSpPr>
          <p:cNvPr id="58" name="Faster and safer with automation…"/>
          <p:cNvSpPr/>
          <p:nvPr/>
        </p:nvSpPr>
        <p:spPr>
          <a:xfrm>
            <a:off x="8926750" y="2261618"/>
            <a:ext cx="4039312" cy="882775"/>
          </a:xfrm>
          <a:prstGeom prst="roundRect">
            <a:avLst>
              <a:gd name="adj" fmla="val 10169"/>
            </a:avLst>
          </a:prstGeom>
          <a:solidFill>
            <a:srgbClr val="00674E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309562">
              <a:defRPr sz="1400">
                <a:solidFill>
                  <a:schemeClr val="accent3">
                    <a:lumOff val="44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Faster and safer with automation</a:t>
            </a:r>
          </a:p>
          <a:p>
            <a:pPr marL="246062" indent="-119062" defTabSz="309562">
              <a:spcBef>
                <a:spcPts val="500"/>
              </a:spcBef>
              <a:buClr>
                <a:srgbClr val="F1CB00"/>
              </a:buClr>
              <a:buSzPct val="125000"/>
              <a:buChar char="•"/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Graph theory methods &amp; open-source libraries</a:t>
            </a:r>
          </a:p>
          <a:p>
            <a:pPr marL="246062" indent="-119062" defTabSz="309562">
              <a:spcBef>
                <a:spcPts val="500"/>
              </a:spcBef>
              <a:buClr>
                <a:srgbClr val="F1CB00"/>
              </a:buClr>
              <a:buSzPct val="125000"/>
              <a:buChar char="•"/>
              <a:defRPr sz="1400">
                <a:solidFill>
                  <a:schemeClr val="accent3">
                    <a:lumOff val="44000"/>
                  </a:schemeClr>
                </a:solidFill>
              </a:defRPr>
            </a:pPr>
            <a:r>
              <a:t>Gain formal and numerical insights</a:t>
            </a:r>
          </a:p>
        </p:txBody>
      </p:sp>
      <p:sp>
        <p:nvSpPr>
          <p:cNvPr id="63" name="Wick theorem + diagrammatic representation"/>
          <p:cNvSpPr txBox="1"/>
          <p:nvPr/>
        </p:nvSpPr>
        <p:spPr>
          <a:xfrm>
            <a:off x="92247" y="3352435"/>
            <a:ext cx="3367719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/>
            </a:lvl1pPr>
          </a:lstStyle>
          <a:p>
            <a:r>
              <a:t>Wick theorem + diagrammatic representation</a:t>
            </a:r>
          </a:p>
        </p:txBody>
      </p:sp>
      <p:sp>
        <p:nvSpPr>
          <p:cNvPr id="64" name="Programming language…"/>
          <p:cNvSpPr txBox="1"/>
          <p:nvPr/>
        </p:nvSpPr>
        <p:spPr>
          <a:xfrm>
            <a:off x="3540849" y="3243207"/>
            <a:ext cx="1848556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 b="1"/>
            </a:pPr>
            <a:r>
              <a:rPr dirty="0"/>
              <a:t>Programming language </a:t>
            </a:r>
          </a:p>
          <a:p>
            <a:pPr algn="ctr">
              <a:defRPr sz="1200" b="1"/>
            </a:pPr>
            <a:r>
              <a:rPr dirty="0"/>
              <a:t>+</a:t>
            </a:r>
          </a:p>
          <a:p>
            <a:pPr algn="ctr">
              <a:defRPr sz="1200" b="1"/>
            </a:pPr>
            <a:r>
              <a:rPr dirty="0"/>
              <a:t>Desktop computer</a:t>
            </a:r>
          </a:p>
        </p:txBody>
      </p:sp>
      <p:sp>
        <p:nvSpPr>
          <p:cNvPr id="65" name="Algebra recoupling"/>
          <p:cNvSpPr txBox="1"/>
          <p:nvPr/>
        </p:nvSpPr>
        <p:spPr>
          <a:xfrm>
            <a:off x="5458887" y="3382907"/>
            <a:ext cx="1492857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 b="1"/>
            </a:lvl1pPr>
          </a:lstStyle>
          <a:p>
            <a:r>
              <a:t>Algebra recoupling</a:t>
            </a:r>
          </a:p>
        </p:txBody>
      </p:sp>
      <p:sp>
        <p:nvSpPr>
          <p:cNvPr id="66" name="Programming language…"/>
          <p:cNvSpPr txBox="1"/>
          <p:nvPr/>
        </p:nvSpPr>
        <p:spPr>
          <a:xfrm>
            <a:off x="7070686" y="3243207"/>
            <a:ext cx="1848555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 b="1"/>
            </a:pPr>
            <a:r>
              <a:rPr dirty="0"/>
              <a:t>Programming language </a:t>
            </a:r>
          </a:p>
          <a:p>
            <a:pPr algn="ctr">
              <a:defRPr sz="1200" b="1"/>
            </a:pPr>
            <a:r>
              <a:rPr dirty="0"/>
              <a:t>+</a:t>
            </a:r>
          </a:p>
          <a:p>
            <a:pPr algn="ctr">
              <a:defRPr sz="1200" b="1"/>
            </a:pPr>
            <a:r>
              <a:rPr dirty="0"/>
              <a:t>HPC cluster</a:t>
            </a:r>
          </a:p>
        </p:txBody>
      </p:sp>
      <p:sp>
        <p:nvSpPr>
          <p:cNvPr id="67" name="Automated Diagram Generator…"/>
          <p:cNvSpPr/>
          <p:nvPr/>
        </p:nvSpPr>
        <p:spPr>
          <a:xfrm>
            <a:off x="228196" y="4092907"/>
            <a:ext cx="4039311" cy="910166"/>
          </a:xfrm>
          <a:prstGeom prst="roundRect">
            <a:avLst>
              <a:gd name="adj" fmla="val 11422"/>
            </a:avLst>
          </a:prstGeom>
          <a:solidFill>
            <a:srgbClr val="E2DDCE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309562">
              <a:defRPr sz="12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Automated Diagram Generator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Arthuis, Duguet, Tichai, Lasseri, Ebran, </a:t>
            </a:r>
            <a:r>
              <a:rPr i="1"/>
              <a:t>CPC</a:t>
            </a:r>
            <a:r>
              <a:t> </a:t>
            </a:r>
            <a:r>
              <a:rPr b="1"/>
              <a:t>240</a:t>
            </a:r>
            <a:r>
              <a:t> (2019)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Arthuis, Tichai, Ripoche, Duguet, </a:t>
            </a:r>
            <a:r>
              <a:rPr i="1"/>
              <a:t>CPC</a:t>
            </a:r>
            <a:r>
              <a:t> </a:t>
            </a:r>
            <a:r>
              <a:rPr b="1"/>
              <a:t>261</a:t>
            </a:r>
            <a:r>
              <a:t> (2021)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t>Tichai, Arthuis, Hergert, Duguet, </a:t>
            </a:r>
            <a:r>
              <a:rPr i="1"/>
              <a:t>EPJA </a:t>
            </a:r>
            <a:r>
              <a:rPr b="1"/>
              <a:t>58</a:t>
            </a:r>
            <a:r>
              <a:rPr i="1"/>
              <a:t> </a:t>
            </a:r>
            <a:r>
              <a:t>(2022)</a:t>
            </a:r>
          </a:p>
        </p:txBody>
      </p:sp>
      <p:sp>
        <p:nvSpPr>
          <p:cNvPr id="68" name="Angular Momentum Coupling…"/>
          <p:cNvSpPr/>
          <p:nvPr/>
        </p:nvSpPr>
        <p:spPr>
          <a:xfrm>
            <a:off x="4693551" y="4315166"/>
            <a:ext cx="3396108" cy="555537"/>
          </a:xfrm>
          <a:prstGeom prst="roundRect">
            <a:avLst>
              <a:gd name="adj" fmla="val 16974"/>
            </a:avLst>
          </a:prstGeom>
          <a:solidFill>
            <a:srgbClr val="E2DDCE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309562">
              <a:defRPr sz="12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Angular Momentum Coupling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rPr dirty="0" err="1"/>
              <a:t>Tichai</a:t>
            </a:r>
            <a:r>
              <a:rPr dirty="0"/>
              <a:t>, Wirth, </a:t>
            </a:r>
            <a:r>
              <a:rPr dirty="0" err="1"/>
              <a:t>Ripoche</a:t>
            </a:r>
            <a:r>
              <a:rPr dirty="0"/>
              <a:t>, </a:t>
            </a:r>
            <a:r>
              <a:rPr dirty="0" err="1"/>
              <a:t>Duguet</a:t>
            </a:r>
            <a:r>
              <a:rPr dirty="0"/>
              <a:t>, </a:t>
            </a:r>
            <a:r>
              <a:rPr i="1" dirty="0"/>
              <a:t>EPJA </a:t>
            </a:r>
            <a:r>
              <a:rPr b="1" dirty="0"/>
              <a:t>56</a:t>
            </a:r>
            <a:r>
              <a:rPr dirty="0"/>
              <a:t> (2020)</a:t>
            </a:r>
          </a:p>
        </p:txBody>
      </p:sp>
      <p:sp>
        <p:nvSpPr>
          <p:cNvPr id="69" name="Automated Code Generation…"/>
          <p:cNvSpPr/>
          <p:nvPr/>
        </p:nvSpPr>
        <p:spPr>
          <a:xfrm>
            <a:off x="8346351" y="4320753"/>
            <a:ext cx="3247391" cy="555537"/>
          </a:xfrm>
          <a:prstGeom prst="roundRect">
            <a:avLst>
              <a:gd name="adj" fmla="val 16974"/>
            </a:avLst>
          </a:prstGeom>
          <a:solidFill>
            <a:srgbClr val="E2DDCE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309562">
              <a:defRPr sz="12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Automated Code Generation</a:t>
            </a:r>
          </a:p>
          <a:p>
            <a:pPr lvl="1" indent="63500" defTabSz="309562">
              <a:spcBef>
                <a:spcPts val="100"/>
              </a:spcBef>
              <a:defRPr sz="1200"/>
            </a:pPr>
            <a:r>
              <a:rPr dirty="0" err="1"/>
              <a:t>Drischler</a:t>
            </a:r>
            <a:r>
              <a:rPr dirty="0"/>
              <a:t>, </a:t>
            </a:r>
            <a:r>
              <a:rPr dirty="0" err="1"/>
              <a:t>Hebeler</a:t>
            </a:r>
            <a:r>
              <a:rPr dirty="0"/>
              <a:t>, </a:t>
            </a:r>
            <a:r>
              <a:rPr dirty="0" err="1"/>
              <a:t>Schwenk</a:t>
            </a:r>
            <a:r>
              <a:rPr dirty="0"/>
              <a:t>, </a:t>
            </a:r>
            <a:r>
              <a:rPr i="1" dirty="0"/>
              <a:t>PRL</a:t>
            </a:r>
            <a:r>
              <a:rPr dirty="0"/>
              <a:t> </a:t>
            </a:r>
            <a:r>
              <a:rPr b="1" dirty="0"/>
              <a:t>122</a:t>
            </a:r>
            <a:r>
              <a:rPr dirty="0"/>
              <a:t> (2019)</a:t>
            </a:r>
          </a:p>
        </p:txBody>
      </p:sp>
      <p:sp>
        <p:nvSpPr>
          <p:cNvPr id="72" name="Signe multiplication"/>
          <p:cNvSpPr/>
          <p:nvPr/>
        </p:nvSpPr>
        <p:spPr>
          <a:xfrm>
            <a:off x="6054609" y="1974388"/>
            <a:ext cx="350873" cy="350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9C1C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/>
            </a:pPr>
            <a:endParaRPr/>
          </a:p>
        </p:txBody>
      </p:sp>
      <p:sp>
        <p:nvSpPr>
          <p:cNvPr id="73" name="Signe multiplication"/>
          <p:cNvSpPr/>
          <p:nvPr/>
        </p:nvSpPr>
        <p:spPr>
          <a:xfrm>
            <a:off x="4289690" y="1974388"/>
            <a:ext cx="350874" cy="350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9C1C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/>
            </a:pPr>
            <a:endParaRPr/>
          </a:p>
        </p:txBody>
      </p:sp>
      <p:sp>
        <p:nvSpPr>
          <p:cNvPr id="74" name="Signe multiplication"/>
          <p:cNvSpPr/>
          <p:nvPr/>
        </p:nvSpPr>
        <p:spPr>
          <a:xfrm>
            <a:off x="7819527" y="1944938"/>
            <a:ext cx="350873" cy="350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9C1C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/>
            </a:pPr>
            <a:endParaRPr/>
          </a:p>
        </p:txBody>
      </p:sp>
      <p:sp>
        <p:nvSpPr>
          <p:cNvPr id="37" name="ZoneTexte 36"/>
          <p:cNvSpPr txBox="1"/>
          <p:nvPr/>
        </p:nvSpPr>
        <p:spPr>
          <a:xfrm>
            <a:off x="965177" y="5230634"/>
            <a:ext cx="1118254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Design </a:t>
            </a:r>
            <a:r>
              <a:rPr lang="fr-FR" sz="1800" b="1" dirty="0" err="1" smtClean="0">
                <a:solidFill>
                  <a:schemeClr val="tx1"/>
                </a:solidFill>
              </a:rPr>
              <a:t>numerical</a:t>
            </a:r>
            <a:r>
              <a:rPr lang="fr-FR" sz="1800" b="1" dirty="0" smtClean="0">
                <a:solidFill>
                  <a:schemeClr val="tx1"/>
                </a:solidFill>
              </a:rPr>
              <a:t> code to </a:t>
            </a:r>
            <a:r>
              <a:rPr lang="fr-FR" sz="1800" b="1" dirty="0" err="1" smtClean="0">
                <a:solidFill>
                  <a:schemeClr val="tx1"/>
                </a:solidFill>
              </a:rPr>
              <a:t>identify</a:t>
            </a:r>
            <a:r>
              <a:rPr lang="fr-FR" sz="1800" b="1" dirty="0" smtClean="0">
                <a:solidFill>
                  <a:schemeClr val="tx1"/>
                </a:solidFill>
              </a:rPr>
              <a:t> network of </a:t>
            </a:r>
            <a:r>
              <a:rPr lang="fr-FR" sz="1800" b="1" dirty="0" err="1">
                <a:solidFill>
                  <a:schemeClr val="tx1"/>
                </a:solidFill>
              </a:rPr>
              <a:t>C</a:t>
            </a:r>
            <a:r>
              <a:rPr lang="fr-FR" sz="1800" b="1" dirty="0" err="1" smtClean="0">
                <a:solidFill>
                  <a:schemeClr val="tx1"/>
                </a:solidFill>
              </a:rPr>
              <a:t>lebsch</a:t>
            </a:r>
            <a:r>
              <a:rPr lang="fr-FR" sz="1800" b="1" dirty="0" smtClean="0">
                <a:solidFill>
                  <a:schemeClr val="tx1"/>
                </a:solidFill>
              </a:rPr>
              <a:t>-Gordon coefficients and </a:t>
            </a:r>
            <a:r>
              <a:rPr lang="fr-FR" sz="1800" b="1" dirty="0" err="1" smtClean="0">
                <a:solidFill>
                  <a:schemeClr val="tx1"/>
                </a:solidFill>
              </a:rPr>
              <a:t>perform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its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reduction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25" y="3352435"/>
            <a:ext cx="11119913" cy="6254951"/>
          </a:xfrm>
          <a:prstGeom prst="rect">
            <a:avLst/>
          </a:prstGeom>
        </p:spPr>
      </p:pic>
      <p:sp>
        <p:nvSpPr>
          <p:cNvPr id="38" name="Shape 68"/>
          <p:cNvSpPr/>
          <p:nvPr/>
        </p:nvSpPr>
        <p:spPr>
          <a:xfrm>
            <a:off x="874354" y="3391731"/>
            <a:ext cx="11034502" cy="83908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Intense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activity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in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many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-body </a:t>
            </a:r>
            <a:r>
              <a:rPr lang="fr-FR" sz="20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community</a:t>
            </a:r>
            <a:r>
              <a:rPr lang="fr-FR" sz="20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at large</a:t>
            </a:r>
          </a:p>
          <a:p>
            <a:pPr lvl="0">
              <a:lnSpc>
                <a:spcPct val="150000"/>
              </a:lnSpc>
              <a:defRPr sz="1800"/>
            </a:pP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Quantum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chemistry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nuclear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physics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atomic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physics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condensed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matter</a:t>
            </a:r>
            <a:r>
              <a:rPr lang="fr-FR" sz="18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physics</a:t>
            </a:r>
            <a:endParaRPr sz="2000" b="1" dirty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84125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4" grpId="0" animBg="1"/>
      <p:bldP spid="66" grpId="0" animBg="1"/>
      <p:bldP spid="68" grpId="0" animBg="1"/>
      <p:bldP spid="69" grpId="0" animBg="1"/>
      <p:bldP spid="72" grpId="0" animBg="1"/>
      <p:bldP spid="73" grpId="0" animBg="1"/>
      <p:bldP spid="74" grpId="0" animBg="1"/>
      <p:bldP spid="37" grpId="0"/>
      <p:bldP spid="3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11" name="chart_closed.pdf" descr="chart_clos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09" y="3359284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>
                <a:solidFill>
                  <a:srgbClr val="0033CC"/>
                </a:solidFill>
              </a:rPr>
              <a:t>1</a:t>
            </a:r>
            <a:r>
              <a:rPr lang="fr-FR" b="1" dirty="0" smtClean="0">
                <a:solidFill>
                  <a:srgbClr val="0033CC"/>
                </a:solidFill>
              </a:rPr>
              <a:t>0</a:t>
            </a:r>
            <a:endParaRPr b="1" dirty="0">
              <a:solidFill>
                <a:srgbClr val="0033CC"/>
              </a:solidFill>
            </a:endParaRPr>
          </a:p>
        </p:txBody>
      </p:sp>
      <p:sp>
        <p:nvSpPr>
          <p:cNvPr id="19" name="Shape 722"/>
          <p:cNvSpPr/>
          <p:nvPr/>
        </p:nvSpPr>
        <p:spPr>
          <a:xfrm>
            <a:off x="6169342" y="6626259"/>
            <a:ext cx="1000274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</p:txBody>
      </p:sp>
      <p:sp>
        <p:nvSpPr>
          <p:cNvPr id="30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5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9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8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51" name="Rectangle à coins arrondis 50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9" name="Flèche droite 58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296226" y="7722297"/>
            <a:ext cx="5416152" cy="7181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Breaking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only</a:t>
            </a:r>
            <a:r>
              <a:rPr lang="fr-FR" sz="2000" b="1" dirty="0" smtClean="0">
                <a:solidFill>
                  <a:srgbClr val="FF0000"/>
                </a:solidFill>
              </a:rPr>
              <a:t> U(1): </a:t>
            </a:r>
            <a:r>
              <a:rPr lang="fr-FR" sz="2000" b="1" dirty="0" err="1" smtClean="0">
                <a:solidFill>
                  <a:srgbClr val="FF0000"/>
                </a:solidFill>
              </a:rPr>
              <a:t>sHFB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unperturbed</a:t>
            </a:r>
            <a:r>
              <a:rPr lang="fr-FR" sz="2000" b="1" dirty="0" smtClean="0">
                <a:solidFill>
                  <a:srgbClr val="FF0000"/>
                </a:solidFill>
              </a:rPr>
              <a:t> state</a:t>
            </a:r>
          </a:p>
          <a:p>
            <a:pPr algn="l" rtl="0" latinLnBrk="1" hangingPunct="0"/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►</a:t>
            </a:r>
            <a:r>
              <a:rPr lang="fr-FR" sz="2000" b="1" dirty="0" err="1" smtClean="0">
                <a:solidFill>
                  <a:srgbClr val="FF0000"/>
                </a:solidFill>
              </a:rPr>
              <a:t>Still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benefiting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from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  <a:ea typeface="Palatino"/>
                <a:cs typeface="Times New Roman" panose="02020603050405020304" pitchFamily="18" charset="0"/>
                <a:sym typeface="Palatino"/>
              </a:rPr>
              <a:t>→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ň</a:t>
            </a:r>
            <a:r>
              <a:rPr lang="fr-FR" sz="2000" b="1" baseline="-25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dim</a:t>
            </a:r>
            <a:endParaRPr lang="fr-FR" sz="2000" b="1" baseline="-25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66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27" name="chart_open4.pdf" descr="chart_open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152" y="3352421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 smtClean="0">
                <a:solidFill>
                  <a:srgbClr val="F682EB"/>
                </a:solidFill>
              </a:rPr>
              <a:t>13</a:t>
            </a:r>
            <a:endParaRPr b="1" dirty="0">
              <a:solidFill>
                <a:srgbClr val="F682EB"/>
              </a:solidFill>
            </a:endParaRPr>
          </a:p>
        </p:txBody>
      </p:sp>
      <p:sp>
        <p:nvSpPr>
          <p:cNvPr id="29" name="Shape 722"/>
          <p:cNvSpPr/>
          <p:nvPr/>
        </p:nvSpPr>
        <p:spPr>
          <a:xfrm>
            <a:off x="6169342" y="6616546"/>
            <a:ext cx="1000274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682EB"/>
                </a:solidFill>
                <a:cs typeface="Times New Roman" panose="02020603050405020304" pitchFamily="18" charset="0"/>
              </a:rPr>
              <a:t>~840</a:t>
            </a:r>
          </a:p>
        </p:txBody>
      </p:sp>
      <p:sp>
        <p:nvSpPr>
          <p:cNvPr id="46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49" name="Google Shape;236;p19"/>
          <p:cNvSpPr txBox="1"/>
          <p:nvPr/>
        </p:nvSpPr>
        <p:spPr>
          <a:xfrm>
            <a:off x="7533442" y="6336664"/>
            <a:ext cx="2423400" cy="8001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Singly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53" name="Google Shape;244;p19"/>
          <p:cNvSpPr txBox="1"/>
          <p:nvPr/>
        </p:nvSpPr>
        <p:spPr>
          <a:xfrm>
            <a:off x="10968796" y="6315366"/>
            <a:ext cx="1998510" cy="4000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n’’</a:t>
            </a:r>
            <a:r>
              <a:rPr lang="fr-FR" sz="1400" kern="0" baseline="30000" dirty="0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242;p19"/>
          <p:cNvSpPr txBox="1"/>
          <p:nvPr/>
        </p:nvSpPr>
        <p:spPr>
          <a:xfrm>
            <a:off x="10936091" y="6730970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sGSCGF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3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66" name="Rectangle à coins arrondis 65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74" name="Flèche droite 73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Rectangle à coins arrondis 74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6" name="Rectangle à coins arrondis 75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296226" y="7722297"/>
            <a:ext cx="5416152" cy="7181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Breaking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only</a:t>
            </a:r>
            <a:r>
              <a:rPr lang="fr-FR" sz="2000" b="1" dirty="0" smtClean="0">
                <a:solidFill>
                  <a:srgbClr val="FF0000"/>
                </a:solidFill>
              </a:rPr>
              <a:t> U(1): </a:t>
            </a:r>
            <a:r>
              <a:rPr lang="fr-FR" sz="2000" b="1" dirty="0" err="1" smtClean="0">
                <a:solidFill>
                  <a:srgbClr val="FF0000"/>
                </a:solidFill>
              </a:rPr>
              <a:t>sHFB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unperturbed</a:t>
            </a:r>
            <a:r>
              <a:rPr lang="fr-FR" sz="2000" b="1" dirty="0" smtClean="0">
                <a:solidFill>
                  <a:srgbClr val="FF0000"/>
                </a:solidFill>
              </a:rPr>
              <a:t> state</a:t>
            </a:r>
          </a:p>
          <a:p>
            <a:pPr algn="l" rtl="0" latinLnBrk="1" hangingPunct="0"/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►</a:t>
            </a:r>
            <a:r>
              <a:rPr lang="fr-FR" sz="2000" b="1" dirty="0" err="1" smtClean="0">
                <a:solidFill>
                  <a:srgbClr val="FF0000"/>
                </a:solidFill>
              </a:rPr>
              <a:t>Still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benefiting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from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baseline="-25000" dirty="0" err="1" smtClean="0">
                <a:solidFill>
                  <a:srgbClr val="FF0000"/>
                </a:solidFill>
              </a:rPr>
              <a:t>dim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  <a:ea typeface="Palatino"/>
                <a:cs typeface="Times New Roman" panose="02020603050405020304" pitchFamily="18" charset="0"/>
                <a:sym typeface="Palatino"/>
              </a:rPr>
              <a:t>→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ň</a:t>
            </a:r>
            <a:r>
              <a:rPr lang="fr-FR" sz="2000" b="1" baseline="-25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dim</a:t>
            </a:r>
            <a:endParaRPr lang="fr-FR" sz="2000" b="1" baseline="-25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61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avec flèche 8"/>
          <p:cNvCxnSpPr>
            <a:stCxn id="65" idx="2"/>
            <a:endCxn id="25" idx="0"/>
          </p:cNvCxnSpPr>
          <p:nvPr/>
        </p:nvCxnSpPr>
        <p:spPr>
          <a:xfrm flipH="1">
            <a:off x="6894161" y="3028366"/>
            <a:ext cx="1976423" cy="888018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Ab </a:t>
            </a:r>
            <a:r>
              <a:rPr lang="fr-FR" sz="3600" dirty="0" err="1" smtClean="0">
                <a:solidFill>
                  <a:srgbClr val="0033CC"/>
                </a:solidFill>
              </a:rPr>
              <a:t>initio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calculations</a:t>
            </a:r>
            <a:r>
              <a:rPr lang="fr-FR" sz="3600" dirty="0" smtClean="0">
                <a:solidFill>
                  <a:srgbClr val="0033CC"/>
                </a:solidFill>
              </a:rPr>
              <a:t> of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singly</a:t>
            </a:r>
            <a:r>
              <a:rPr lang="fr-FR" sz="3600" dirty="0" smtClean="0">
                <a:solidFill>
                  <a:srgbClr val="0033CC"/>
                </a:solidFill>
              </a:rPr>
              <a:t> open-</a:t>
            </a:r>
            <a:r>
              <a:rPr lang="fr-FR" sz="3600" dirty="0" err="1" smtClean="0">
                <a:solidFill>
                  <a:srgbClr val="0033CC"/>
                </a:solidFill>
              </a:rPr>
              <a:t>shell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r>
              <a:rPr lang="fr-FR" sz="3600" dirty="0" smtClean="0">
                <a:solidFill>
                  <a:srgbClr val="0033CC"/>
                </a:solidFill>
              </a:rPr>
              <a:t> - 1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4" name="Shape 1924"/>
          <p:cNvSpPr/>
          <p:nvPr/>
        </p:nvSpPr>
        <p:spPr>
          <a:xfrm rot="10800000" flipV="1">
            <a:off x="469900" y="1739943"/>
            <a:ext cx="470018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Tichai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Demol,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Duguet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in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preparation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2023</a:t>
            </a: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302" y="1826838"/>
            <a:ext cx="2225407" cy="556352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8870585" y="1813586"/>
            <a:ext cx="804871" cy="556352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9" name="Shape 1924"/>
          <p:cNvSpPr/>
          <p:nvPr/>
        </p:nvSpPr>
        <p:spPr>
          <a:xfrm rot="10800000" flipV="1">
            <a:off x="8943556" y="1441231"/>
            <a:ext cx="7451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sHFB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2" name="Shape 1924"/>
          <p:cNvSpPr/>
          <p:nvPr/>
        </p:nvSpPr>
        <p:spPr>
          <a:xfrm rot="10800000" flipV="1">
            <a:off x="9475999" y="5093257"/>
            <a:ext cx="3855013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-q=0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sHFB</a:t>
            </a:r>
            <a:endParaRPr lang="fr-FR" sz="1700" b="1" dirty="0" smtClean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-q=1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sBCCS</a:t>
            </a:r>
            <a:endParaRPr lang="fr-FR" sz="1700" b="1" dirty="0" smtClean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-q=2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sBCCSD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(BMBPT(3) </a:t>
            </a:r>
            <a:r>
              <a:rPr lang="fr-FR" sz="1400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complete</a:t>
            </a:r>
            <a:r>
              <a:rPr lang="fr-FR" sz="1400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)</a:t>
            </a: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-q=3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sBCCSDT</a:t>
            </a:r>
            <a:endParaRPr lang="fr-FR" sz="1700" b="1" dirty="0" smtClean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700" b="1" dirty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	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⸽</a:t>
            </a:r>
          </a:p>
        </p:txBody>
      </p:sp>
      <p:sp>
        <p:nvSpPr>
          <p:cNvPr id="65" name="Shape 1924"/>
          <p:cNvSpPr/>
          <p:nvPr/>
        </p:nvSpPr>
        <p:spPr>
          <a:xfrm rot="10800000" flipV="1">
            <a:off x="7514019" y="2766756"/>
            <a:ext cx="2713131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>
                <a:latin typeface="Palatino"/>
                <a:ea typeface="Palatino"/>
                <a:cs typeface="Palatino"/>
                <a:sym typeface="Palatino"/>
              </a:rPr>
              <a:t>D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ynamical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correlations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4" name="calcium_reduced_EM1.8_2.0.pdf" descr="calcium_reduced_EM1.8_2.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57" y="2135076"/>
            <a:ext cx="4840844" cy="518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1924"/>
          <p:cNvSpPr/>
          <p:nvPr/>
        </p:nvSpPr>
        <p:spPr>
          <a:xfrm rot="10800000" flipV="1">
            <a:off x="7463302" y="3357499"/>
            <a:ext cx="983534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BMBPT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8" name="Shape 1924"/>
          <p:cNvSpPr/>
          <p:nvPr/>
        </p:nvSpPr>
        <p:spPr>
          <a:xfrm rot="10800000" flipV="1">
            <a:off x="5759593" y="5093256"/>
            <a:ext cx="2500317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-q=0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sHFB</a:t>
            </a:r>
            <a:endParaRPr lang="fr-FR" sz="1700" b="1" dirty="0" smtClean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-q=1 : 0</a:t>
            </a: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-q=2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sBMBPT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(2)</a:t>
            </a: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-q=3 : 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sBMBPT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(3)</a:t>
            </a:r>
          </a:p>
          <a:p>
            <a:pPr lvl="0" algn="l">
              <a:defRPr sz="1800"/>
            </a:pPr>
            <a:r>
              <a:rPr lang="fr-FR" sz="1700" b="1" dirty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	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⸽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811" y="3900780"/>
            <a:ext cx="2492306" cy="86033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230" y="3916384"/>
            <a:ext cx="1903861" cy="966651"/>
          </a:xfrm>
          <a:prstGeom prst="rect">
            <a:avLst/>
          </a:prstGeom>
        </p:spPr>
      </p:pic>
      <p:sp>
        <p:nvSpPr>
          <p:cNvPr id="57" name="Shape 436"/>
          <p:cNvSpPr/>
          <p:nvPr/>
        </p:nvSpPr>
        <p:spPr>
          <a:xfrm>
            <a:off x="177874" y="7644739"/>
            <a:ext cx="12494582" cy="1885453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60" name="1. Use separation of scales to define d.o.f &amp; expansion parameter"/>
          <p:cNvSpPr txBox="1"/>
          <p:nvPr/>
        </p:nvSpPr>
        <p:spPr>
          <a:xfrm>
            <a:off x="357368" y="7650176"/>
            <a:ext cx="12361608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latin typeface="+mn-lt"/>
              </a:rPr>
              <a:t>Long semi-</a:t>
            </a:r>
            <a:r>
              <a:rPr lang="fr-FR" dirty="0" err="1" smtClean="0">
                <a:latin typeface="+mn-lt"/>
              </a:rPr>
              <a:t>magic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isotopic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chains</a:t>
            </a:r>
            <a:r>
              <a:rPr lang="fr-FR" dirty="0" smtClean="0">
                <a:latin typeface="+mn-lt"/>
              </a:rPr>
              <a:t> of </a:t>
            </a:r>
            <a:r>
              <a:rPr lang="fr-FR" dirty="0" err="1" smtClean="0">
                <a:latin typeface="+mn-lt"/>
              </a:rPr>
              <a:t>mid</a:t>
            </a:r>
            <a:r>
              <a:rPr lang="fr-FR" dirty="0" smtClean="0">
                <a:latin typeface="+mn-lt"/>
              </a:rPr>
              <a:t>-mass </a:t>
            </a:r>
            <a:r>
              <a:rPr lang="fr-FR" dirty="0" err="1" smtClean="0">
                <a:latin typeface="+mn-lt"/>
              </a:rPr>
              <a:t>nuclei</a:t>
            </a:r>
            <a:r>
              <a:rPr lang="fr-FR" dirty="0" smtClean="0">
                <a:latin typeface="+mn-lt"/>
              </a:rPr>
              <a:t> are accessible</a:t>
            </a:r>
          </a:p>
          <a:p>
            <a:r>
              <a:rPr lang="fr-FR" b="1" dirty="0" err="1" smtClean="0">
                <a:latin typeface="+mn-lt"/>
              </a:rPr>
              <a:t>Two</a:t>
            </a:r>
            <a:r>
              <a:rPr lang="fr-FR" b="1" dirty="0" smtClean="0">
                <a:latin typeface="+mn-lt"/>
              </a:rPr>
              <a:t>-neutron </a:t>
            </a:r>
            <a:r>
              <a:rPr lang="fr-FR" b="1" dirty="0" err="1" smtClean="0">
                <a:latin typeface="+mn-lt"/>
              </a:rPr>
              <a:t>drip</a:t>
            </a:r>
            <a:r>
              <a:rPr lang="fr-FR" b="1" dirty="0" smtClean="0">
                <a:latin typeface="+mn-lt"/>
              </a:rPr>
              <a:t> line </a:t>
            </a:r>
            <a:r>
              <a:rPr lang="fr-FR" b="1" dirty="0" err="1" smtClean="0">
                <a:latin typeface="+mn-lt"/>
              </a:rPr>
              <a:t>predicted</a:t>
            </a:r>
            <a:r>
              <a:rPr lang="fr-FR" b="1" dirty="0" smtClean="0">
                <a:latin typeface="+mn-lt"/>
              </a:rPr>
              <a:t> at N=40 for all </a:t>
            </a:r>
            <a:r>
              <a:rPr lang="fr-FR" b="1" dirty="0" err="1" smtClean="0">
                <a:latin typeface="+mn-lt"/>
              </a:rPr>
              <a:t>three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methods</a:t>
            </a:r>
            <a:endParaRPr lang="fr-FR" b="1" dirty="0" smtClean="0">
              <a:latin typeface="+mn-lt"/>
            </a:endParaRPr>
          </a:p>
          <a:p>
            <a:r>
              <a:rPr lang="fr-FR" dirty="0" smtClean="0">
                <a:latin typeface="+mn-lt"/>
              </a:rPr>
              <a:t>BCC </a:t>
            </a:r>
            <a:r>
              <a:rPr lang="fr-FR" dirty="0" err="1" smtClean="0">
                <a:latin typeface="+mn-lt"/>
              </a:rPr>
              <a:t>error</a:t>
            </a:r>
            <a:r>
              <a:rPr lang="fr-FR" dirty="0" smtClean="0">
                <a:latin typeface="+mn-lt"/>
              </a:rPr>
              <a:t> band </a:t>
            </a:r>
            <a:r>
              <a:rPr lang="fr-FR" dirty="0" err="1" smtClean="0">
                <a:latin typeface="+mn-lt"/>
              </a:rPr>
              <a:t>from</a:t>
            </a:r>
            <a:r>
              <a:rPr lang="fr-FR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many-body </a:t>
            </a:r>
            <a:r>
              <a:rPr lang="en-US" dirty="0">
                <a:latin typeface="+mn-lt"/>
              </a:rPr>
              <a:t>uncertainty estimate due to missing triples </a:t>
            </a:r>
            <a:r>
              <a:rPr lang="en-US" dirty="0" smtClean="0">
                <a:latin typeface="+mn-lt"/>
              </a:rPr>
              <a:t>correlations</a:t>
            </a:r>
            <a:endParaRPr lang="fr-FR" baseline="-25000" dirty="0" smtClean="0">
              <a:latin typeface="+mn-lt"/>
            </a:endParaRPr>
          </a:p>
          <a:p>
            <a:r>
              <a:rPr lang="fr-FR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Consistent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with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non-polynomial VS-IMSRG(2) (~ab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initio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shell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model)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calculation</a:t>
            </a:r>
            <a:endParaRPr lang="fr-FR" dirty="0" smtClean="0">
              <a:latin typeface="+mn-lt"/>
              <a:sym typeface="Wingdings" panose="05000000000000000000" pitchFamily="2" charset="2"/>
            </a:endParaRPr>
          </a:p>
          <a:p>
            <a:r>
              <a:rPr lang="fr-FR" b="1" dirty="0" smtClean="0">
                <a:latin typeface="+mn-lt"/>
                <a:sym typeface="Wingdings" panose="05000000000000000000" pitchFamily="2" charset="2"/>
              </a:rPr>
              <a:t>BMBP(2) 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≈ BCCSD 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because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« soft » interaction 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making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A-body 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problem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perturbative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fr-FR" b="1" dirty="0" smtClean="0">
              <a:latin typeface="+mn-lt"/>
              <a:sym typeface="Wingdings" panose="05000000000000000000" pitchFamily="2" charset="2"/>
            </a:endParaRPr>
          </a:p>
        </p:txBody>
      </p:sp>
      <p:cxnSp>
        <p:nvCxnSpPr>
          <p:cNvPr id="45" name="Connecteur droit avec flèche 44"/>
          <p:cNvCxnSpPr>
            <a:stCxn id="65" idx="2"/>
            <a:endCxn id="24" idx="0"/>
          </p:cNvCxnSpPr>
          <p:nvPr/>
        </p:nvCxnSpPr>
        <p:spPr>
          <a:xfrm>
            <a:off x="8870584" y="3028366"/>
            <a:ext cx="1800380" cy="872414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Shape 1924"/>
          <p:cNvSpPr/>
          <p:nvPr/>
        </p:nvSpPr>
        <p:spPr>
          <a:xfrm rot="10800000" flipV="1">
            <a:off x="9475999" y="3333303"/>
            <a:ext cx="751150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BCC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7" name="Shape 1924"/>
          <p:cNvSpPr/>
          <p:nvPr/>
        </p:nvSpPr>
        <p:spPr>
          <a:xfrm rot="10800000" flipV="1">
            <a:off x="5780836" y="3389085"/>
            <a:ext cx="1376632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>
                <a:latin typeface="Palatino"/>
                <a:ea typeface="Palatino"/>
                <a:cs typeface="Palatino"/>
                <a:sym typeface="Palatino"/>
              </a:rPr>
              <a:t>B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reak U(1) </a:t>
            </a:r>
            <a:r>
              <a:rPr lang="fr-FR" sz="1700" dirty="0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►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967408" y="4611757"/>
            <a:ext cx="873681" cy="22886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3647934" y="2383190"/>
            <a:ext cx="1252506" cy="444992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Calculations for neutron-rich tin isotopes ongoing (A~150)!"/>
          <p:cNvSpPr/>
          <p:nvPr/>
        </p:nvSpPr>
        <p:spPr>
          <a:xfrm>
            <a:off x="1743741" y="3766194"/>
            <a:ext cx="9740670" cy="207283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300"/>
            </a:pPr>
            <a:r>
              <a:rPr dirty="0"/>
              <a:t>Calculations for </a:t>
            </a:r>
            <a:r>
              <a:rPr dirty="0">
                <a:solidFill>
                  <a:schemeClr val="accent5">
                    <a:lumOff val="-29866"/>
                  </a:schemeClr>
                </a:solidFill>
              </a:rPr>
              <a:t>neutron-rich tin isotopes</a:t>
            </a:r>
            <a:r>
              <a:rPr dirty="0"/>
              <a:t> </a:t>
            </a:r>
            <a:endParaRPr lang="fr-FR" dirty="0" smtClean="0"/>
          </a:p>
          <a:p>
            <a:pPr>
              <a:defRPr sz="2300"/>
            </a:pPr>
            <a:r>
              <a:rPr lang="fr-FR" dirty="0" err="1" smtClean="0"/>
              <a:t>coming</a:t>
            </a:r>
            <a:r>
              <a:rPr lang="fr-FR" dirty="0" smtClean="0"/>
              <a:t> out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week</a:t>
            </a:r>
            <a:r>
              <a:rPr lang="fr-FR" dirty="0" smtClean="0"/>
              <a:t> </a:t>
            </a:r>
            <a:r>
              <a:rPr dirty="0" smtClean="0"/>
              <a:t>(</a:t>
            </a:r>
            <a:r>
              <a:rPr i="1" dirty="0" smtClean="0"/>
              <a:t>A~150</a:t>
            </a:r>
            <a:r>
              <a:rPr dirty="0" smtClean="0"/>
              <a:t>)!</a:t>
            </a:r>
            <a:endParaRPr lang="fr-FR" dirty="0" smtClean="0"/>
          </a:p>
          <a:p>
            <a:pPr>
              <a:defRPr sz="2300"/>
            </a:pPr>
            <a:r>
              <a:rPr lang="fr-FR" dirty="0" err="1" smtClean="0"/>
              <a:t>Heaviest</a:t>
            </a:r>
            <a:r>
              <a:rPr lang="fr-FR" dirty="0" smtClean="0"/>
              <a:t> open-</a:t>
            </a:r>
            <a:r>
              <a:rPr lang="fr-FR" dirty="0" err="1" smtClean="0"/>
              <a:t>shell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computed</a:t>
            </a:r>
            <a:r>
              <a:rPr lang="fr-FR" dirty="0" smtClean="0"/>
              <a:t> ab </a:t>
            </a:r>
            <a:r>
              <a:rPr lang="fr-FR" dirty="0" err="1" smtClean="0"/>
              <a:t>initio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349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" grpId="0" animBg="1"/>
      <p:bldP spid="59" grpId="0" animBg="1"/>
      <p:bldP spid="62" grpId="0" animBg="1"/>
      <p:bldP spid="65" grpId="0" animBg="1"/>
      <p:bldP spid="36" grpId="0" animBg="1"/>
      <p:bldP spid="38" grpId="0" animBg="1"/>
      <p:bldP spid="57" grpId="0" animBg="1"/>
      <p:bldP spid="58" grpId="0" animBg="1"/>
      <p:bldP spid="67" grpId="0" animBg="1"/>
      <p:bldP spid="33" grpId="0" animBg="1"/>
      <p:bldP spid="69" grpId="0" animBg="1"/>
      <p:bldP spid="6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0" y="1805040"/>
            <a:ext cx="4662637" cy="4948393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Ab </a:t>
            </a:r>
            <a:r>
              <a:rPr lang="fr-FR" sz="3600" dirty="0" err="1" smtClean="0">
                <a:solidFill>
                  <a:srgbClr val="0033CC"/>
                </a:solidFill>
              </a:rPr>
              <a:t>initio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calculations</a:t>
            </a:r>
            <a:r>
              <a:rPr lang="fr-FR" sz="3600" dirty="0" smtClean="0">
                <a:solidFill>
                  <a:srgbClr val="0033CC"/>
                </a:solidFill>
              </a:rPr>
              <a:t> of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singly</a:t>
            </a:r>
            <a:r>
              <a:rPr lang="fr-FR" sz="3600" dirty="0" smtClean="0">
                <a:solidFill>
                  <a:srgbClr val="0033CC"/>
                </a:solidFill>
              </a:rPr>
              <a:t> open-</a:t>
            </a:r>
            <a:r>
              <a:rPr lang="fr-FR" sz="3600" dirty="0" err="1" smtClean="0">
                <a:solidFill>
                  <a:srgbClr val="0033CC"/>
                </a:solidFill>
              </a:rPr>
              <a:t>shell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r>
              <a:rPr lang="fr-FR" sz="3600" dirty="0" smtClean="0">
                <a:solidFill>
                  <a:srgbClr val="0033CC"/>
                </a:solidFill>
              </a:rPr>
              <a:t> - 2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4" name="Shape 1924"/>
          <p:cNvSpPr/>
          <p:nvPr/>
        </p:nvSpPr>
        <p:spPr>
          <a:xfrm rot="10800000" flipV="1">
            <a:off x="4654957" y="6795894"/>
            <a:ext cx="470018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Somà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Barbieri,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Duguet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Navaratil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2021</a:t>
            </a: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9" name="Shape 1924"/>
          <p:cNvSpPr/>
          <p:nvPr/>
        </p:nvSpPr>
        <p:spPr>
          <a:xfrm rot="10800000" flipV="1">
            <a:off x="2708731" y="2783109"/>
            <a:ext cx="1722839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sGSCGF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-ADC(2)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0" name="Shape 436"/>
          <p:cNvSpPr/>
          <p:nvPr/>
        </p:nvSpPr>
        <p:spPr>
          <a:xfrm>
            <a:off x="177873" y="7548325"/>
            <a:ext cx="12642837" cy="1902355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1" name="1. Use separation of scales to define d.o.f &amp; expansion parameter"/>
          <p:cNvSpPr txBox="1"/>
          <p:nvPr/>
        </p:nvSpPr>
        <p:spPr>
          <a:xfrm>
            <a:off x="357368" y="7610419"/>
            <a:ext cx="12361608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latin typeface="+mn-lt"/>
              </a:rPr>
              <a:t>Neutron </a:t>
            </a:r>
            <a:r>
              <a:rPr lang="fr-FR" b="1" dirty="0" err="1" smtClean="0">
                <a:latin typeface="+mn-lt"/>
              </a:rPr>
              <a:t>drip</a:t>
            </a:r>
            <a:r>
              <a:rPr lang="fr-FR" b="1" dirty="0" smtClean="0">
                <a:latin typeface="+mn-lt"/>
              </a:rPr>
              <a:t> line </a:t>
            </a:r>
            <a:r>
              <a:rPr lang="fr-FR" b="1" dirty="0" err="1" smtClean="0">
                <a:latin typeface="+mn-lt"/>
              </a:rPr>
              <a:t>predicted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beyond</a:t>
            </a:r>
            <a:r>
              <a:rPr lang="fr-FR" b="1" dirty="0" smtClean="0">
                <a:latin typeface="+mn-lt"/>
              </a:rPr>
              <a:t> N=40 for the 7 </a:t>
            </a:r>
            <a:r>
              <a:rPr lang="fr-FR" b="1" dirty="0" err="1" smtClean="0">
                <a:latin typeface="+mn-lt"/>
              </a:rPr>
              <a:t>isotopic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chains</a:t>
            </a:r>
            <a:endParaRPr lang="fr-FR" b="1" dirty="0" smtClean="0">
              <a:latin typeface="+mn-lt"/>
            </a:endParaRPr>
          </a:p>
          <a:p>
            <a:r>
              <a:rPr lang="fr-FR" dirty="0" err="1" smtClean="0">
                <a:latin typeface="+mn-lt"/>
              </a:rPr>
              <a:t>Singly</a:t>
            </a:r>
            <a:r>
              <a:rPr lang="fr-FR" dirty="0" smtClean="0">
                <a:latin typeface="+mn-lt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[</a:t>
            </a:r>
            <a:r>
              <a:rPr lang="fr-FR" dirty="0" err="1" smtClean="0">
                <a:solidFill>
                  <a:srgbClr val="FF0000"/>
                </a:solidFill>
                <a:latin typeface="+mn-lt"/>
              </a:rPr>
              <a:t>doubly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] </a:t>
            </a:r>
            <a:r>
              <a:rPr lang="fr-FR" dirty="0" err="1" smtClean="0">
                <a:latin typeface="+mn-lt"/>
              </a:rPr>
              <a:t>closed-shell</a:t>
            </a:r>
            <a:r>
              <a:rPr lang="fr-FR" dirty="0" smtClean="0">
                <a:latin typeface="+mn-lt"/>
              </a:rPr>
              <a:t> Ca isotopes at ADC(2)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[ADC(3)] </a:t>
            </a:r>
            <a:r>
              <a:rPr lang="fr-FR" dirty="0" err="1" smtClean="0">
                <a:latin typeface="+mn-lt"/>
              </a:rPr>
              <a:t>truncation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level</a:t>
            </a:r>
            <a:endParaRPr lang="fr-FR" baseline="-25000" dirty="0" smtClean="0">
              <a:latin typeface="+mn-lt"/>
            </a:endParaRPr>
          </a:p>
          <a:p>
            <a:r>
              <a:rPr lang="fr-FR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~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3% </a:t>
            </a:r>
            <a:r>
              <a:rPr lang="fr-FR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[0.6%]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error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on BE !</a:t>
            </a:r>
          </a:p>
          <a:p>
            <a:r>
              <a:rPr lang="fr-FR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►~6% on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rms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charge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radii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(&lt;1%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with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optimized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EFT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interaction)</a:t>
            </a:r>
          </a:p>
          <a:p>
            <a:r>
              <a:rPr lang="fr-FR" b="1" dirty="0" smtClean="0">
                <a:latin typeface="+mn-lt"/>
                <a:sym typeface="Wingdings" panose="05000000000000000000" pitchFamily="2" charset="2"/>
              </a:rPr>
              <a:t>BE and 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shell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structure 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deteriorates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going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from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b="1" baseline="30000" dirty="0" err="1" smtClean="0">
                <a:latin typeface="+mn-lt"/>
                <a:sym typeface="Wingdings" panose="05000000000000000000" pitchFamily="2" charset="2"/>
              </a:rPr>
              <a:t>A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Ca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to 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doubly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open-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shell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b="1" baseline="30000" dirty="0" err="1" smtClean="0">
                <a:latin typeface="+mn-lt"/>
                <a:sym typeface="Wingdings" panose="05000000000000000000" pitchFamily="2" charset="2"/>
              </a:rPr>
              <a:t>A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Sc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, </a:t>
            </a:r>
            <a:r>
              <a:rPr lang="fr-FR" b="1" baseline="30000" dirty="0" err="1" smtClean="0">
                <a:latin typeface="+mn-lt"/>
                <a:sym typeface="Wingdings" panose="05000000000000000000" pitchFamily="2" charset="2"/>
              </a:rPr>
              <a:t>A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Ti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, </a:t>
            </a:r>
            <a:r>
              <a:rPr lang="fr-FR" b="1" baseline="30000" dirty="0" smtClean="0">
                <a:latin typeface="+mn-lt"/>
                <a:sym typeface="Wingdings" panose="05000000000000000000" pitchFamily="2" charset="2"/>
              </a:rPr>
              <a:t>A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K, </a:t>
            </a:r>
            <a:r>
              <a:rPr lang="fr-FR" b="1" baseline="30000" dirty="0" err="1" smtClean="0">
                <a:latin typeface="+mn-lt"/>
                <a:sym typeface="Wingdings" panose="05000000000000000000" pitchFamily="2" charset="2"/>
              </a:rPr>
              <a:t>A</a:t>
            </a:r>
            <a:r>
              <a:rPr lang="fr-FR" b="1" dirty="0" err="1" smtClean="0">
                <a:latin typeface="+mn-lt"/>
                <a:sym typeface="Wingdings" panose="05000000000000000000" pitchFamily="2" charset="2"/>
              </a:rPr>
              <a:t>Ar</a:t>
            </a:r>
            <a:r>
              <a:rPr lang="fr-FR" b="1" dirty="0" smtClean="0">
                <a:latin typeface="+mn-lt"/>
                <a:sym typeface="Wingdings" panose="05000000000000000000" pitchFamily="2" charset="2"/>
              </a:rPr>
              <a:t>…?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87" y="1805040"/>
            <a:ext cx="4103179" cy="49483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14049" y="1844796"/>
            <a:ext cx="2385392" cy="73881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87" y="1947488"/>
            <a:ext cx="3357354" cy="264186"/>
          </a:xfrm>
          <a:prstGeom prst="rect">
            <a:avLst/>
          </a:prstGeom>
        </p:spPr>
      </p:pic>
      <p:sp>
        <p:nvSpPr>
          <p:cNvPr id="52" name="Shape 1924"/>
          <p:cNvSpPr/>
          <p:nvPr/>
        </p:nvSpPr>
        <p:spPr>
          <a:xfrm rot="10800000" flipV="1">
            <a:off x="5883962" y="1501351"/>
            <a:ext cx="247360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-neutron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gap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H="1" flipV="1">
            <a:off x="9037982" y="2875724"/>
            <a:ext cx="13252" cy="1722783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necteur droit avec flèche 18"/>
          <p:cNvCxnSpPr/>
          <p:nvPr/>
        </p:nvCxnSpPr>
        <p:spPr>
          <a:xfrm>
            <a:off x="9051234" y="5300873"/>
            <a:ext cx="0" cy="78731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Shape 1924"/>
          <p:cNvSpPr/>
          <p:nvPr/>
        </p:nvSpPr>
        <p:spPr>
          <a:xfrm rot="5400000" flipV="1">
            <a:off x="8113022" y="4204602"/>
            <a:ext cx="247360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Proton open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shell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5" name="Shape 1924"/>
          <p:cNvSpPr/>
          <p:nvPr/>
        </p:nvSpPr>
        <p:spPr>
          <a:xfrm rot="10800000" flipV="1">
            <a:off x="7038624" y="2336280"/>
            <a:ext cx="1722839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2N+3N (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lnl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) </a:t>
            </a:r>
            <a:r>
              <a:rPr lang="fr-FR" sz="1700" b="1" dirty="0" err="1" smtClean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c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EFT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092" y="1947723"/>
            <a:ext cx="2225407" cy="556352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11423375" y="1934471"/>
            <a:ext cx="804871" cy="556352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Shape 1924"/>
          <p:cNvSpPr/>
          <p:nvPr/>
        </p:nvSpPr>
        <p:spPr>
          <a:xfrm rot="10800000" flipV="1">
            <a:off x="10000090" y="4754333"/>
            <a:ext cx="2389929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>
                <a:latin typeface="Palatino"/>
                <a:ea typeface="Palatino"/>
                <a:cs typeface="Palatino"/>
                <a:sym typeface="Palatino"/>
              </a:rPr>
              <a:t>B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reak U(1) </a:t>
            </a:r>
            <a:r>
              <a:rPr lang="fr-FR" sz="1700" dirty="0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►</a:t>
            </a:r>
            <a:r>
              <a:rPr lang="fr-FR" sz="1700" dirty="0" err="1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s</a:t>
            </a:r>
            <a:r>
              <a:rPr lang="fr-FR" sz="1700" b="1" dirty="0" err="1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G</a:t>
            </a:r>
            <a:r>
              <a:rPr lang="fr-FR" sz="1700" dirty="0" err="1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SCGF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9" name="Shape 1924"/>
          <p:cNvSpPr/>
          <p:nvPr/>
        </p:nvSpPr>
        <p:spPr>
          <a:xfrm rot="10800000" flipV="1">
            <a:off x="11496346" y="1562116"/>
            <a:ext cx="7451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sHFB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6635" y="3104306"/>
            <a:ext cx="2136840" cy="990622"/>
          </a:xfrm>
          <a:prstGeom prst="rect">
            <a:avLst/>
          </a:prstGeom>
        </p:spPr>
      </p:pic>
      <p:sp>
        <p:nvSpPr>
          <p:cNvPr id="62" name="Shape 1924"/>
          <p:cNvSpPr/>
          <p:nvPr/>
        </p:nvSpPr>
        <p:spPr>
          <a:xfrm rot="10800000" flipV="1">
            <a:off x="10022494" y="5265318"/>
            <a:ext cx="2500317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-q=0 : « ADC(1) » (</a:t>
            </a:r>
            <a:r>
              <a:rPr lang="fr-FR" sz="1700" b="1" dirty="0" err="1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sHFB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)</a:t>
            </a: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-q=1 : « ADC(2) »</a:t>
            </a: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-q=2 : « ADC (3) »</a:t>
            </a:r>
          </a:p>
          <a:p>
            <a:pPr lvl="0" algn="l">
              <a:defRPr sz="1800"/>
            </a:pPr>
            <a:r>
              <a:rPr lang="fr-FR" sz="1700" b="1" dirty="0">
                <a:solidFill>
                  <a:schemeClr val="tx1"/>
                </a:solidFill>
                <a:ea typeface="Palatino"/>
                <a:cs typeface="Palatino"/>
                <a:sym typeface="Palatino"/>
              </a:rPr>
              <a:t>	</a:t>
            </a:r>
            <a:r>
              <a:rPr lang="fr-FR" sz="17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⸽</a:t>
            </a:r>
          </a:p>
          <a:p>
            <a:pPr lvl="0" algn="l">
              <a:defRPr sz="1800"/>
            </a:pPr>
            <a:r>
              <a:rPr lang="fr-FR" sz="1700" b="1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-q=n-1 : « ADC(n) » </a:t>
            </a:r>
            <a:endParaRPr sz="1700" b="1" dirty="0">
              <a:solidFill>
                <a:schemeClr val="tx1"/>
              </a:solidFill>
              <a:ea typeface="Palatino"/>
              <a:cs typeface="Palatino"/>
              <a:sym typeface="Palatino"/>
            </a:endParaRPr>
          </a:p>
        </p:txBody>
      </p:sp>
      <p:sp>
        <p:nvSpPr>
          <p:cNvPr id="63" name="Shape 1924"/>
          <p:cNvSpPr/>
          <p:nvPr/>
        </p:nvSpPr>
        <p:spPr>
          <a:xfrm rot="10800000" flipV="1">
            <a:off x="9714672" y="4362909"/>
            <a:ext cx="3291567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Green’s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function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formulation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4" name="Shape 1924"/>
          <p:cNvSpPr/>
          <p:nvPr/>
        </p:nvSpPr>
        <p:spPr>
          <a:xfrm rot="10800000" flipV="1">
            <a:off x="839285" y="5652484"/>
            <a:ext cx="2129201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sSCGF</a:t>
            </a:r>
            <a:r>
              <a:rPr lang="fr-FR" sz="17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-ADC(3) </a:t>
            </a:r>
            <a:endParaRPr sz="32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5" name="Shape 1924"/>
          <p:cNvSpPr/>
          <p:nvPr/>
        </p:nvSpPr>
        <p:spPr>
          <a:xfrm rot="10800000" flipV="1">
            <a:off x="9936328" y="2722408"/>
            <a:ext cx="2713131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Dynamical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correlations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 flipV="1">
            <a:off x="1073427" y="2875725"/>
            <a:ext cx="547800" cy="277675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Connecteur droit avec flèche 5"/>
          <p:cNvCxnSpPr/>
          <p:nvPr/>
        </p:nvCxnSpPr>
        <p:spPr>
          <a:xfrm flipH="1" flipV="1">
            <a:off x="1527411" y="3546616"/>
            <a:ext cx="120322" cy="2105871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1621227" y="4200943"/>
            <a:ext cx="936217" cy="1451541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621227" y="4359968"/>
            <a:ext cx="1506286" cy="1292516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1621227" y="4426229"/>
            <a:ext cx="1797833" cy="122625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1621227" y="4537238"/>
            <a:ext cx="2542176" cy="1115246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Shape 1924"/>
          <p:cNvSpPr/>
          <p:nvPr/>
        </p:nvSpPr>
        <p:spPr>
          <a:xfrm rot="10800000" flipV="1">
            <a:off x="1227770" y="1489402"/>
            <a:ext cx="348143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Absolute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binding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8" name="Flèche courbée vers la droite 27"/>
          <p:cNvSpPr/>
          <p:nvPr/>
        </p:nvSpPr>
        <p:spPr>
          <a:xfrm>
            <a:off x="9480629" y="5599476"/>
            <a:ext cx="455699" cy="488714"/>
          </a:xfrm>
          <a:prstGeom prst="curved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Shape 1505"/>
          <p:cNvSpPr/>
          <p:nvPr/>
        </p:nvSpPr>
        <p:spPr>
          <a:xfrm>
            <a:off x="9532153" y="6743945"/>
            <a:ext cx="328855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2" indent="0" algn="l"/>
            <a:r>
              <a:rPr lang="en-US" sz="2000" b="1" dirty="0" smtClean="0">
                <a:solidFill>
                  <a:srgbClr val="FF0000"/>
                </a:solidFill>
              </a:rPr>
              <a:t>See V. </a:t>
            </a:r>
            <a:r>
              <a:rPr lang="en-US" sz="2000" b="1" dirty="0" err="1" smtClean="0">
                <a:solidFill>
                  <a:srgbClr val="FF0000"/>
                </a:solidFill>
              </a:rPr>
              <a:t>Somà’s</a:t>
            </a:r>
            <a:r>
              <a:rPr lang="en-US" sz="2000" b="1" dirty="0" smtClean="0">
                <a:solidFill>
                  <a:srgbClr val="FF0000"/>
                </a:solidFill>
              </a:rPr>
              <a:t> lecture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Shape 1924"/>
          <p:cNvSpPr/>
          <p:nvPr/>
        </p:nvSpPr>
        <p:spPr>
          <a:xfrm rot="10800000" flipV="1">
            <a:off x="1201265" y="1898801"/>
            <a:ext cx="117718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600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e</a:t>
            </a:r>
            <a:r>
              <a:rPr lang="fr-FR" sz="1600" baseline="-25000" dirty="0" err="1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max</a:t>
            </a:r>
            <a:r>
              <a:rPr lang="fr-FR" sz="1600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= 13</a:t>
            </a:r>
          </a:p>
          <a:p>
            <a:pPr lvl="0" algn="l">
              <a:defRPr sz="1800"/>
            </a:pPr>
            <a:r>
              <a:rPr lang="fr-FR" sz="1600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E</a:t>
            </a:r>
            <a:r>
              <a:rPr lang="fr-FR" sz="1600" baseline="-25000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3max</a:t>
            </a:r>
            <a:r>
              <a:rPr lang="fr-FR" sz="1600" dirty="0" smtClean="0">
                <a:solidFill>
                  <a:schemeClr val="tx1"/>
                </a:solidFill>
                <a:ea typeface="Palatino"/>
                <a:cs typeface="Times New Roman" panose="02020603050405020304" pitchFamily="18" charset="0"/>
                <a:sym typeface="Palatino"/>
              </a:rPr>
              <a:t> = 16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1166191" y="2153792"/>
            <a:ext cx="1007165" cy="263956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176655" y="3313043"/>
            <a:ext cx="0" cy="326032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74969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  <p:bldP spid="50" grpId="0" animBg="1"/>
      <p:bldP spid="15" grpId="0" animBg="1"/>
      <p:bldP spid="52" grpId="0" animBg="1"/>
      <p:bldP spid="53" grpId="0" animBg="1"/>
      <p:bldP spid="55" grpId="0" animBg="1"/>
      <p:bldP spid="21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41" grpId="0" animBg="1"/>
      <p:bldP spid="28" grpId="0" animBg="1"/>
      <p:bldP spid="34" grpId="0" animBg="1"/>
      <p:bldP spid="3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9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Ground-state </a:t>
            </a:r>
            <a:r>
              <a:rPr lang="fr-FR" i="1" dirty="0" smtClean="0"/>
              <a:t>a</a:t>
            </a:r>
            <a:r>
              <a:rPr i="1" dirty="0" smtClean="0"/>
              <a:t>b </a:t>
            </a:r>
            <a:r>
              <a:rPr i="1" dirty="0"/>
              <a:t>initio </a:t>
            </a:r>
            <a:r>
              <a:rPr dirty="0"/>
              <a:t>nuclear </a:t>
            </a:r>
            <a:r>
              <a:rPr dirty="0" smtClean="0"/>
              <a:t>chart</a:t>
            </a:r>
            <a:r>
              <a:rPr lang="fr-FR" dirty="0" smtClean="0"/>
              <a:t>… </a:t>
            </a:r>
            <a:r>
              <a:rPr lang="fr-FR" dirty="0" err="1" smtClean="0"/>
              <a:t>then</a:t>
            </a:r>
            <a:endParaRPr dirty="0"/>
          </a:p>
        </p:txBody>
      </p:sp>
      <p:sp>
        <p:nvSpPr>
          <p:cNvPr id="530" name="[Figure: B. Bally]"/>
          <p:cNvSpPr txBox="1"/>
          <p:nvPr/>
        </p:nvSpPr>
        <p:spPr>
          <a:xfrm>
            <a:off x="10695709" y="8367230"/>
            <a:ext cx="1909635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[</a:t>
            </a:r>
            <a:r>
              <a:rPr i="1" dirty="0"/>
              <a:t>Figure</a:t>
            </a:r>
            <a:r>
              <a:rPr dirty="0"/>
              <a:t>: B. Bally]</a:t>
            </a:r>
          </a:p>
        </p:txBody>
      </p:sp>
      <p:pic>
        <p:nvPicPr>
          <p:cNvPr id="532" name="nuclearchart_abinitio_2010_07022023.pdf" descr="nuclearchart_abinitio_2010_070220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15" y="2239820"/>
            <a:ext cx="12700000" cy="599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2010"/>
          <p:cNvSpPr txBox="1"/>
          <p:nvPr/>
        </p:nvSpPr>
        <p:spPr>
          <a:xfrm>
            <a:off x="1886249" y="2263217"/>
            <a:ext cx="90409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20</a:t>
            </a:r>
            <a:r>
              <a:rPr lang="fr-FR" dirty="0" smtClean="0"/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380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66" y="7839414"/>
            <a:ext cx="555055" cy="390039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Ab </a:t>
            </a:r>
            <a:r>
              <a:rPr lang="fr-FR" sz="3600" dirty="0" err="1" smtClean="0">
                <a:solidFill>
                  <a:srgbClr val="0033CC"/>
                </a:solidFill>
              </a:rPr>
              <a:t>initio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calculations</a:t>
            </a:r>
            <a:r>
              <a:rPr lang="fr-FR" sz="3600" dirty="0" smtClean="0">
                <a:solidFill>
                  <a:srgbClr val="0033CC"/>
                </a:solidFill>
              </a:rPr>
              <a:t> of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singly</a:t>
            </a:r>
            <a:r>
              <a:rPr lang="fr-FR" sz="3600" dirty="0" smtClean="0">
                <a:solidFill>
                  <a:srgbClr val="0033CC"/>
                </a:solidFill>
              </a:rPr>
              <a:t> open-</a:t>
            </a:r>
            <a:r>
              <a:rPr lang="fr-FR" sz="3600" dirty="0" err="1" smtClean="0">
                <a:solidFill>
                  <a:srgbClr val="0033CC"/>
                </a:solidFill>
              </a:rPr>
              <a:t>shell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r>
              <a:rPr lang="fr-FR" sz="3600" dirty="0" smtClean="0">
                <a:solidFill>
                  <a:srgbClr val="0033CC"/>
                </a:solidFill>
              </a:rPr>
              <a:t> - 2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4" name="Shape 1924"/>
          <p:cNvSpPr/>
          <p:nvPr/>
        </p:nvSpPr>
        <p:spPr>
          <a:xfrm rot="10800000" flipV="1">
            <a:off x="7374697" y="1562662"/>
            <a:ext cx="4700181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[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Somà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Barbieri,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Duguet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Navaratil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, 2021</a:t>
            </a:r>
            <a:r>
              <a:rPr sz="1700" dirty="0" smtClean="0">
                <a:latin typeface="Palatino"/>
                <a:ea typeface="Palatino"/>
                <a:cs typeface="Palatino"/>
                <a:sym typeface="Palatino"/>
              </a:rPr>
              <a:t>]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0" name="Shape 436"/>
          <p:cNvSpPr/>
          <p:nvPr/>
        </p:nvSpPr>
        <p:spPr>
          <a:xfrm>
            <a:off x="323648" y="5951202"/>
            <a:ext cx="9615481" cy="1590743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1" name="1. Use separation of scales to define d.o.f &amp; expansion parameter"/>
          <p:cNvSpPr txBox="1"/>
          <p:nvPr/>
        </p:nvSpPr>
        <p:spPr>
          <a:xfrm>
            <a:off x="404330" y="5995529"/>
            <a:ext cx="11635850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 smtClean="0">
                <a:latin typeface="+mn-lt"/>
              </a:rPr>
              <a:t>Error</a:t>
            </a:r>
            <a:r>
              <a:rPr lang="fr-FR" b="1" dirty="0" smtClean="0">
                <a:latin typeface="+mn-lt"/>
              </a:rPr>
              <a:t> at </a:t>
            </a:r>
            <a:r>
              <a:rPr lang="fr-FR" b="1" dirty="0" err="1" smtClean="0">
                <a:latin typeface="+mn-lt"/>
              </a:rPr>
              <a:t>sGSCGF</a:t>
            </a:r>
            <a:r>
              <a:rPr lang="fr-FR" b="1" dirty="0" smtClean="0">
                <a:latin typeface="+mn-lt"/>
              </a:rPr>
              <a:t>-ADC(2) </a:t>
            </a:r>
            <a:r>
              <a:rPr lang="fr-FR" b="1" dirty="0" err="1" smtClean="0">
                <a:latin typeface="+mn-lt"/>
              </a:rPr>
              <a:t>level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grows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with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doubly</a:t>
            </a:r>
            <a:r>
              <a:rPr lang="fr-FR" b="1" dirty="0" smtClean="0">
                <a:latin typeface="+mn-lt"/>
              </a:rPr>
              <a:t> open-</a:t>
            </a:r>
            <a:r>
              <a:rPr lang="fr-FR" b="1" dirty="0" err="1" smtClean="0">
                <a:latin typeface="+mn-lt"/>
              </a:rPr>
              <a:t>shell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character</a:t>
            </a:r>
            <a:endParaRPr lang="fr-FR" b="1" dirty="0" smtClean="0">
              <a:latin typeface="+mn-lt"/>
            </a:endParaRPr>
          </a:p>
          <a:p>
            <a:r>
              <a:rPr lang="fr-FR" dirty="0" err="1" smtClean="0">
                <a:latin typeface="+mn-lt"/>
              </a:rPr>
              <a:t>Error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correlated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with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empirical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measure</a:t>
            </a:r>
            <a:r>
              <a:rPr lang="fr-FR" dirty="0" smtClean="0">
                <a:latin typeface="+mn-lt"/>
              </a:rPr>
              <a:t> of </a:t>
            </a:r>
            <a:r>
              <a:rPr lang="fr-FR" dirty="0" err="1" smtClean="0">
                <a:latin typeface="+mn-lt"/>
              </a:rPr>
              <a:t>deformation</a:t>
            </a:r>
            <a:endParaRPr lang="fr-FR" baseline="-25000" dirty="0" smtClean="0">
              <a:latin typeface="+mn-lt"/>
            </a:endParaRPr>
          </a:p>
          <a:p>
            <a:r>
              <a:rPr lang="fr-FR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Missing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quadrupole</a:t>
            </a:r>
            <a:r>
              <a:rPr lang="fr-FR" dirty="0" smtClean="0">
                <a:latin typeface="+mn-lt"/>
                <a:sym typeface="Wingdings" panose="05000000000000000000" pitchFamily="2" charset="2"/>
              </a:rPr>
              <a:t> collective </a:t>
            </a:r>
            <a:r>
              <a:rPr lang="fr-FR" dirty="0" err="1" smtClean="0">
                <a:latin typeface="+mn-lt"/>
                <a:sym typeface="Wingdings" panose="05000000000000000000" pitchFamily="2" charset="2"/>
              </a:rPr>
              <a:t>correlations</a:t>
            </a:r>
            <a:endParaRPr lang="fr-FR" dirty="0" smtClean="0">
              <a:latin typeface="+mn-lt"/>
              <a:sym typeface="Wingdings" panose="05000000000000000000" pitchFamily="2" charset="2"/>
            </a:endParaRPr>
          </a:p>
          <a:p>
            <a:r>
              <a:rPr lang="fr-FR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What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are the options to 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improve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on </a:t>
            </a:r>
            <a:r>
              <a:rPr lang="fr-FR" b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that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fr-FR" b="1" dirty="0" smtClean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2" name="Shape 1924"/>
          <p:cNvSpPr/>
          <p:nvPr/>
        </p:nvSpPr>
        <p:spPr>
          <a:xfrm rot="10800000" flipV="1">
            <a:off x="927653" y="1552805"/>
            <a:ext cx="487680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(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1700" b="1" baseline="-25000" dirty="0" err="1" smtClean="0">
                <a:latin typeface="Palatino"/>
                <a:ea typeface="Palatino"/>
                <a:cs typeface="Palatino"/>
                <a:sym typeface="Palatino"/>
              </a:rPr>
              <a:t>th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-E</a:t>
            </a:r>
            <a:r>
              <a:rPr lang="fr-FR" sz="1700" b="1" baseline="-25000" dirty="0" err="1" smtClean="0">
                <a:latin typeface="Palatino"/>
                <a:ea typeface="Palatino"/>
                <a:cs typeface="Palatino"/>
                <a:sym typeface="Palatino"/>
              </a:rPr>
              <a:t>exp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)/A vs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empirical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deformation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parameter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2" y="1906506"/>
            <a:ext cx="12165494" cy="3298881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6366639" y="5287621"/>
            <a:ext cx="5308528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927654" y="5287621"/>
            <a:ext cx="2597426" cy="13253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Shape 1924"/>
          <p:cNvSpPr/>
          <p:nvPr/>
        </p:nvSpPr>
        <p:spPr>
          <a:xfrm rot="10800000" flipV="1">
            <a:off x="1341163" y="5478131"/>
            <a:ext cx="247360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Proton open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shell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2" name="Shape 1924"/>
          <p:cNvSpPr/>
          <p:nvPr/>
        </p:nvSpPr>
        <p:spPr>
          <a:xfrm rot="10800000" flipV="1">
            <a:off x="8112605" y="5478131"/>
            <a:ext cx="247360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Proton open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shell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3" name="Shape 1924"/>
          <p:cNvSpPr/>
          <p:nvPr/>
        </p:nvSpPr>
        <p:spPr>
          <a:xfrm rot="10800000" flipV="1">
            <a:off x="4356645" y="2127939"/>
            <a:ext cx="1722839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sGSCGF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-ADC(2)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1924"/>
          <p:cNvSpPr/>
          <p:nvPr/>
        </p:nvSpPr>
        <p:spPr>
          <a:xfrm rot="10800000" flipV="1">
            <a:off x="4356644" y="2546814"/>
            <a:ext cx="1722839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2N+3N (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lnl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) </a:t>
            </a:r>
            <a:r>
              <a:rPr lang="fr-FR" sz="1700" b="1" dirty="0" err="1" smtClean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c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EFT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6" name="1. Use separation of scales to define d.o.f &amp; expansion parameter"/>
          <p:cNvSpPr txBox="1"/>
          <p:nvPr/>
        </p:nvSpPr>
        <p:spPr>
          <a:xfrm>
            <a:off x="323649" y="7769993"/>
            <a:ext cx="1219916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1)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Keep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        as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spherical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HFB state but go to (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much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higher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order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in ADC(n) expansion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series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? </a:t>
            </a:r>
          </a:p>
          <a:p>
            <a:r>
              <a:rPr lang="fr-FR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Cost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ň</a:t>
            </a:r>
            <a:r>
              <a:rPr lang="fr-FR" baseline="-25000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dim</a:t>
            </a:r>
            <a:r>
              <a:rPr lang="fr-FR" baseline="30000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with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significant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p ⸕…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very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much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not optimal</a:t>
            </a:r>
          </a:p>
          <a:p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2) </a:t>
            </a:r>
            <a:r>
              <a:rPr lang="fr-FR" b="1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Break SU(2):         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becomes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i="1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deformed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HFB state</a:t>
            </a:r>
          </a:p>
          <a:p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	►Natural inclusion of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quadrupole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correlations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without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of p!</a:t>
            </a:r>
          </a:p>
          <a:p>
            <a:r>
              <a:rPr lang="fr-FR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►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However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ň</a:t>
            </a:r>
            <a:r>
              <a:rPr lang="fr-FR" baseline="-25000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dim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→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fr-FR" baseline="-25000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dim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: more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manageable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scaling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but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significant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fr-FR" dirty="0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still</a:t>
            </a:r>
            <a:endParaRPr lang="fr-FR" dirty="0" smtClean="0">
              <a:latin typeface="+mn-lt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03" y="8485906"/>
            <a:ext cx="555055" cy="390039"/>
          </a:xfrm>
          <a:prstGeom prst="rect">
            <a:avLst/>
          </a:prstGeom>
        </p:spPr>
      </p:pic>
      <p:sp>
        <p:nvSpPr>
          <p:cNvPr id="35" name="Shape 436"/>
          <p:cNvSpPr/>
          <p:nvPr/>
        </p:nvSpPr>
        <p:spPr>
          <a:xfrm>
            <a:off x="323649" y="7734110"/>
            <a:ext cx="12199162" cy="1851707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848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1" grpId="0" animBg="1"/>
      <p:bldP spid="32" grpId="0" animBg="1"/>
      <p:bldP spid="3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" y="3356669"/>
            <a:ext cx="8868343" cy="6334531"/>
          </a:xfrm>
          <a:prstGeom prst="rect">
            <a:avLst/>
          </a:prstGeom>
        </p:spPr>
      </p:pic>
      <p:sp>
        <p:nvSpPr>
          <p:cNvPr id="1245" name="Line"/>
          <p:cNvSpPr/>
          <p:nvPr/>
        </p:nvSpPr>
        <p:spPr>
          <a:xfrm flipV="1">
            <a:off x="401660" y="1395574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sp>
        <p:nvSpPr>
          <p:cNvPr id="39" name="Shape 722"/>
          <p:cNvSpPr/>
          <p:nvPr/>
        </p:nvSpPr>
        <p:spPr>
          <a:xfrm>
            <a:off x="6161043" y="6634429"/>
            <a:ext cx="1136530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682EB"/>
                </a:solidFill>
                <a:cs typeface="Times New Roman" panose="02020603050405020304" pitchFamily="18" charset="0"/>
              </a:rPr>
              <a:t>~840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&gt;1000</a:t>
            </a:r>
          </a:p>
        </p:txBody>
      </p:sp>
      <p:sp>
        <p:nvSpPr>
          <p:cNvPr id="43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54" name="Google Shape;236;p19"/>
          <p:cNvSpPr txBox="1"/>
          <p:nvPr/>
        </p:nvSpPr>
        <p:spPr>
          <a:xfrm>
            <a:off x="7533442" y="6336664"/>
            <a:ext cx="2423400" cy="8001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Singly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240;p19"/>
          <p:cNvSpPr txBox="1"/>
          <p:nvPr/>
        </p:nvSpPr>
        <p:spPr>
          <a:xfrm>
            <a:off x="7533442" y="7383372"/>
            <a:ext cx="2423400" cy="800179"/>
          </a:xfrm>
          <a:prstGeom prst="rect">
            <a:avLst/>
          </a:prstGeom>
          <a:solidFill>
            <a:srgbClr val="92D050">
              <a:alpha val="709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61" name="Google Shape;244;p19"/>
          <p:cNvSpPr txBox="1"/>
          <p:nvPr/>
        </p:nvSpPr>
        <p:spPr>
          <a:xfrm>
            <a:off x="10968796" y="6315366"/>
            <a:ext cx="1998510" cy="4000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n’’</a:t>
            </a:r>
            <a:r>
              <a:rPr lang="fr-FR" sz="1400" kern="0" baseline="30000" dirty="0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245;p19"/>
          <p:cNvSpPr txBox="1"/>
          <p:nvPr/>
        </p:nvSpPr>
        <p:spPr>
          <a:xfrm>
            <a:off x="10968796" y="7339302"/>
            <a:ext cx="1998510" cy="4000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42;p19"/>
          <p:cNvSpPr txBox="1"/>
          <p:nvPr/>
        </p:nvSpPr>
        <p:spPr>
          <a:xfrm>
            <a:off x="10654149" y="7694418"/>
            <a:ext cx="241117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dBMBPT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i="1" dirty="0" err="1" smtClean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i="1" dirty="0" err="1" smtClean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GSCGF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51" name="Rectangle à coins arrondis 50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5" name="Flèche droite 64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 smtClean="0">
                <a:solidFill>
                  <a:srgbClr val="00B050"/>
                </a:solidFill>
              </a:rPr>
              <a:t>23</a:t>
            </a:r>
            <a:endParaRPr b="1" dirty="0">
              <a:solidFill>
                <a:srgbClr val="00B050"/>
              </a:solidFill>
            </a:endParaRPr>
          </a:p>
        </p:txBody>
      </p:sp>
      <p:sp>
        <p:nvSpPr>
          <p:cNvPr id="42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242;p19"/>
          <p:cNvSpPr txBox="1"/>
          <p:nvPr/>
        </p:nvSpPr>
        <p:spPr>
          <a:xfrm>
            <a:off x="10936091" y="6730970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sGSCGF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485827" y="9200995"/>
            <a:ext cx="851862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Ground-state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properties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so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far: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access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to collective </a:t>
            </a:r>
            <a:r>
              <a:rPr lang="fr-FR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spectroscopy</a:t>
            </a:r>
            <a:r>
              <a:rPr lang="fr-FR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708463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Zoology</a:t>
            </a:r>
            <a:r>
              <a:rPr lang="fr-FR" sz="3600" dirty="0" smtClean="0">
                <a:solidFill>
                  <a:srgbClr val="0033CC"/>
                </a:solidFill>
              </a:rPr>
              <a:t> of expansion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3" name="Line"/>
          <p:cNvSpPr/>
          <p:nvPr/>
        </p:nvSpPr>
        <p:spPr>
          <a:xfrm flipV="1">
            <a:off x="1879403" y="2410615"/>
            <a:ext cx="1" cy="611476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4" name="Line"/>
          <p:cNvSpPr/>
          <p:nvPr/>
        </p:nvSpPr>
        <p:spPr>
          <a:xfrm flipV="1">
            <a:off x="1854003" y="8509147"/>
            <a:ext cx="8453782" cy="1623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55" name="dynamic…"/>
          <p:cNvSpPr txBox="1"/>
          <p:nvPr/>
        </p:nvSpPr>
        <p:spPr>
          <a:xfrm>
            <a:off x="-57415" y="1507211"/>
            <a:ext cx="53075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lang="fr-FR" b="1" dirty="0" smtClean="0"/>
              <a:t>D</a:t>
            </a:r>
            <a:r>
              <a:rPr b="1" dirty="0" err="1" smtClean="0"/>
              <a:t>ynamic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endParaRPr b="1" dirty="0"/>
          </a:p>
          <a:p>
            <a:pPr>
              <a:defRPr sz="1600" b="0">
                <a:solidFill>
                  <a:srgbClr val="5E5E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/>
              <a:t>(</a:t>
            </a:r>
            <a:r>
              <a:rPr lang="fr-FR" dirty="0"/>
              <a:t>E</a:t>
            </a:r>
            <a:r>
              <a:rPr dirty="0" err="1" smtClean="0"/>
              <a:t>xpansion</a:t>
            </a:r>
            <a:r>
              <a:rPr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operator</a:t>
            </a:r>
            <a:r>
              <a:rPr lang="fr-FR" dirty="0" smtClean="0"/>
              <a:t> </a:t>
            </a:r>
            <a:r>
              <a:rPr dirty="0" smtClean="0"/>
              <a:t>on </a:t>
            </a:r>
            <a:r>
              <a:rPr dirty="0"/>
              <a:t>top </a:t>
            </a:r>
            <a:r>
              <a:rPr dirty="0" smtClean="0"/>
              <a:t>of </a:t>
            </a:r>
            <a:r>
              <a:rPr lang="fr-FR" dirty="0" err="1" smtClean="0"/>
              <a:t>unperturbed</a:t>
            </a:r>
            <a:r>
              <a:rPr lang="fr-FR" dirty="0" smtClean="0"/>
              <a:t> state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57" name="Circle"/>
          <p:cNvSpPr/>
          <p:nvPr/>
        </p:nvSpPr>
        <p:spPr>
          <a:xfrm>
            <a:off x="2724763" y="8007864"/>
            <a:ext cx="226228" cy="228601"/>
          </a:xfrm>
          <a:prstGeom prst="ellipse">
            <a:avLst/>
          </a:prstGeom>
          <a:solidFill>
            <a:srgbClr val="66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0" name="Hartree-Fock"/>
          <p:cNvSpPr txBox="1"/>
          <p:nvPr/>
        </p:nvSpPr>
        <p:spPr>
          <a:xfrm>
            <a:off x="2181392" y="7356658"/>
            <a:ext cx="130003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fr-FR" dirty="0" err="1" smtClean="0"/>
              <a:t>Spherical</a:t>
            </a:r>
            <a:endParaRPr lang="fr-FR" dirty="0" smtClean="0"/>
          </a:p>
          <a:p>
            <a:r>
              <a:rPr dirty="0" err="1" smtClean="0"/>
              <a:t>Hartree-Fock</a:t>
            </a:r>
            <a:endParaRPr dirty="0"/>
          </a:p>
        </p:txBody>
      </p:sp>
      <p:sp>
        <p:nvSpPr>
          <p:cNvPr id="61" name="Circle"/>
          <p:cNvSpPr/>
          <p:nvPr/>
        </p:nvSpPr>
        <p:spPr>
          <a:xfrm>
            <a:off x="8179758" y="2477589"/>
            <a:ext cx="226229" cy="2286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2" name="Full CI…"/>
          <p:cNvSpPr txBox="1"/>
          <p:nvPr/>
        </p:nvSpPr>
        <p:spPr>
          <a:xfrm>
            <a:off x="7448749" y="1765991"/>
            <a:ext cx="162063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rPr b="1" dirty="0"/>
              <a:t>Full CI</a:t>
            </a:r>
          </a:p>
          <a:p>
            <a:pPr>
              <a:defRPr sz="1600"/>
            </a:pPr>
            <a:r>
              <a:rPr b="1" dirty="0"/>
              <a:t>(exact solution)</a:t>
            </a:r>
          </a:p>
        </p:txBody>
      </p:sp>
      <p:grpSp>
        <p:nvGrpSpPr>
          <p:cNvPr id="72" name="Group"/>
          <p:cNvGrpSpPr/>
          <p:nvPr/>
        </p:nvGrpSpPr>
        <p:grpSpPr>
          <a:xfrm>
            <a:off x="4552680" y="7356658"/>
            <a:ext cx="2952732" cy="874100"/>
            <a:chOff x="-852901" y="-5417"/>
            <a:chExt cx="2952730" cy="874098"/>
          </a:xfrm>
        </p:grpSpPr>
        <p:sp>
          <p:nvSpPr>
            <p:cNvPr id="73" name="Circle"/>
            <p:cNvSpPr/>
            <p:nvPr/>
          </p:nvSpPr>
          <p:spPr>
            <a:xfrm>
              <a:off x="593472" y="640080"/>
              <a:ext cx="226229" cy="228601"/>
            </a:xfrm>
            <a:prstGeom prst="ellipse">
              <a:avLst/>
            </a:prstGeom>
            <a:solidFill>
              <a:srgbClr val="92D05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74" name="sym.-broken…"/>
            <p:cNvSpPr txBox="1"/>
            <p:nvPr/>
          </p:nvSpPr>
          <p:spPr>
            <a:xfrm>
              <a:off x="-852901" y="-5417"/>
              <a:ext cx="2952730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rPr lang="fr-FR" dirty="0" err="1" smtClean="0"/>
                <a:t>Deformed</a:t>
              </a:r>
              <a:r>
                <a:rPr lang="fr-FR" dirty="0" smtClean="0"/>
                <a:t> [SU(2)]</a:t>
              </a:r>
              <a:endParaRPr dirty="0"/>
            </a:p>
            <a:p>
              <a:pPr>
                <a:defRPr sz="1600"/>
              </a:pPr>
              <a:r>
                <a:rPr lang="fr-FR" dirty="0" smtClean="0"/>
                <a:t>Hartree-</a:t>
              </a:r>
              <a:r>
                <a:rPr lang="fr-FR" dirty="0" err="1" smtClean="0"/>
                <a:t>Fock</a:t>
              </a:r>
              <a:r>
                <a:rPr lang="fr-FR" dirty="0" smtClean="0"/>
                <a:t>-</a:t>
              </a:r>
              <a:r>
                <a:rPr lang="fr-FR" dirty="0" err="1" smtClean="0"/>
                <a:t>Bogoliubov</a:t>
              </a:r>
              <a:r>
                <a:rPr lang="fr-FR" dirty="0" smtClean="0"/>
                <a:t> [U(1)]</a:t>
              </a:r>
              <a:endParaRPr dirty="0"/>
            </a:p>
          </p:txBody>
        </p:sp>
      </p:grpSp>
      <p:grpSp>
        <p:nvGrpSpPr>
          <p:cNvPr id="75" name="Group"/>
          <p:cNvGrpSpPr/>
          <p:nvPr/>
        </p:nvGrpSpPr>
        <p:grpSpPr>
          <a:xfrm>
            <a:off x="7760253" y="7233548"/>
            <a:ext cx="3024867" cy="997210"/>
            <a:chOff x="-740403" y="-128527"/>
            <a:chExt cx="3024867" cy="997208"/>
          </a:xfrm>
        </p:grpSpPr>
        <p:sp>
          <p:nvSpPr>
            <p:cNvPr id="76" name="Circle"/>
            <p:cNvSpPr/>
            <p:nvPr/>
          </p:nvSpPr>
          <p:spPr>
            <a:xfrm>
              <a:off x="637381" y="640080"/>
              <a:ext cx="226229" cy="228601"/>
            </a:xfrm>
            <a:prstGeom prst="ellipse">
              <a:avLst/>
            </a:prstGeom>
            <a:solidFill>
              <a:srgbClr val="FF99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77" name="configuration…"/>
            <p:cNvSpPr txBox="1"/>
            <p:nvPr/>
          </p:nvSpPr>
          <p:spPr>
            <a:xfrm>
              <a:off x="-740403" y="-128527"/>
              <a:ext cx="3024867" cy="8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600"/>
              </a:pPr>
              <a:r>
                <a:rPr lang="fr-FR" dirty="0" err="1" smtClean="0"/>
                <a:t>Mixing</a:t>
              </a:r>
              <a:r>
                <a:rPr lang="fr-FR" dirty="0" smtClean="0"/>
                <a:t> of </a:t>
              </a:r>
            </a:p>
            <a:p>
              <a:pPr>
                <a:defRPr sz="1600"/>
              </a:pPr>
              <a:r>
                <a:rPr lang="fr-FR" dirty="0" err="1"/>
                <a:t>S</a:t>
              </a:r>
              <a:r>
                <a:rPr lang="fr-FR" dirty="0" err="1" smtClean="0"/>
                <a:t>ym</a:t>
              </a:r>
              <a:r>
                <a:rPr lang="fr-FR" dirty="0" smtClean="0"/>
                <a:t> </a:t>
              </a:r>
              <a:r>
                <a:rPr lang="fr-FR" dirty="0" err="1" smtClean="0"/>
                <a:t>restr</a:t>
              </a:r>
              <a:r>
                <a:rPr lang="fr-FR" dirty="0" smtClean="0"/>
                <a:t> HF (MCHF)</a:t>
              </a:r>
            </a:p>
            <a:p>
              <a:pPr>
                <a:defRPr sz="1600"/>
              </a:pPr>
              <a:r>
                <a:rPr lang="fr-FR" dirty="0" err="1"/>
                <a:t>S</a:t>
              </a:r>
              <a:r>
                <a:rPr lang="fr-FR" dirty="0" err="1" smtClean="0"/>
                <a:t>ym</a:t>
              </a:r>
              <a:r>
                <a:rPr lang="fr-FR" dirty="0" smtClean="0"/>
                <a:t> </a:t>
              </a:r>
              <a:r>
                <a:rPr lang="fr-FR" dirty="0" err="1" smtClean="0"/>
                <a:t>brok</a:t>
              </a:r>
              <a:r>
                <a:rPr lang="fr-FR" dirty="0" smtClean="0"/>
                <a:t>.&amp;</a:t>
              </a:r>
              <a:r>
                <a:rPr lang="fr-FR" dirty="0" err="1" smtClean="0"/>
                <a:t>restor</a:t>
              </a:r>
              <a:r>
                <a:rPr lang="fr-FR" dirty="0" smtClean="0"/>
                <a:t>. HFB (PGCM)</a:t>
              </a:r>
            </a:p>
          </p:txBody>
        </p:sp>
      </p:grpSp>
      <p:grpSp>
        <p:nvGrpSpPr>
          <p:cNvPr id="89" name="Group"/>
          <p:cNvGrpSpPr/>
          <p:nvPr/>
        </p:nvGrpSpPr>
        <p:grpSpPr>
          <a:xfrm>
            <a:off x="-71716" y="3895288"/>
            <a:ext cx="3942166" cy="872979"/>
            <a:chOff x="-404906" y="152210"/>
            <a:chExt cx="3942165" cy="872977"/>
          </a:xfrm>
        </p:grpSpPr>
        <p:sp>
          <p:nvSpPr>
            <p:cNvPr id="90" name="CCSD"/>
            <p:cNvSpPr txBox="1"/>
            <p:nvPr/>
          </p:nvSpPr>
          <p:spPr>
            <a:xfrm>
              <a:off x="2311404" y="430522"/>
              <a:ext cx="500137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s</a:t>
              </a:r>
              <a:r>
                <a:rPr dirty="0" smtClean="0"/>
                <a:t>CC</a:t>
              </a:r>
              <a:endParaRPr dirty="0"/>
            </a:p>
          </p:txBody>
        </p:sp>
        <p:sp>
          <p:nvSpPr>
            <p:cNvPr id="91" name="Circle"/>
            <p:cNvSpPr/>
            <p:nvPr/>
          </p:nvSpPr>
          <p:spPr>
            <a:xfrm>
              <a:off x="1948221" y="494025"/>
              <a:ext cx="226229" cy="2286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92" name="IMSRG(2)"/>
            <p:cNvSpPr txBox="1"/>
            <p:nvPr/>
          </p:nvSpPr>
          <p:spPr>
            <a:xfrm>
              <a:off x="2306153" y="152210"/>
              <a:ext cx="1231106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err="1" smtClean="0"/>
                <a:t>sSR</a:t>
              </a:r>
              <a:r>
                <a:rPr lang="fr-FR" dirty="0" smtClean="0"/>
                <a:t>-</a:t>
              </a:r>
              <a:r>
                <a:rPr dirty="0" smtClean="0"/>
                <a:t>IMSRG</a:t>
              </a:r>
              <a:endParaRPr dirty="0"/>
            </a:p>
          </p:txBody>
        </p:sp>
        <p:sp>
          <p:nvSpPr>
            <p:cNvPr id="93" name="ADC(2,3)"/>
            <p:cNvSpPr txBox="1"/>
            <p:nvPr/>
          </p:nvSpPr>
          <p:spPr>
            <a:xfrm>
              <a:off x="2322291" y="676375"/>
              <a:ext cx="921727" cy="348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err="1" smtClean="0"/>
                <a:t>sDSCGF</a:t>
              </a:r>
              <a:endParaRPr dirty="0"/>
            </a:p>
          </p:txBody>
        </p:sp>
        <p:sp>
          <p:nvSpPr>
            <p:cNvPr id="94" name="work-horse"/>
            <p:cNvSpPr txBox="1"/>
            <p:nvPr/>
          </p:nvSpPr>
          <p:spPr>
            <a:xfrm>
              <a:off x="-404906" y="426920"/>
              <a:ext cx="1962076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70000"/>
                </a:lnSpc>
                <a:defRPr sz="1800" b="0"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lang="fr-FR" b="1" dirty="0"/>
                <a:t>N</a:t>
              </a:r>
              <a:r>
                <a:rPr lang="fr-FR" b="1" dirty="0" smtClean="0"/>
                <a:t>on-</a:t>
              </a:r>
              <a:r>
                <a:rPr lang="fr-FR" b="1" dirty="0" err="1" smtClean="0"/>
                <a:t>perturbative</a:t>
              </a:r>
              <a:endParaRPr b="1" dirty="0"/>
            </a:p>
          </p:txBody>
        </p:sp>
      </p:grpSp>
      <p:sp>
        <p:nvSpPr>
          <p:cNvPr id="99" name="IMSRG(3)"/>
          <p:cNvSpPr/>
          <p:nvPr/>
        </p:nvSpPr>
        <p:spPr>
          <a:xfrm>
            <a:off x="3104153" y="2864390"/>
            <a:ext cx="1173697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600"/>
            </a:lvl1pPr>
          </a:lstStyle>
          <a:p>
            <a:endParaRPr dirty="0"/>
          </a:p>
        </p:txBody>
      </p:sp>
      <p:grpSp>
        <p:nvGrpSpPr>
          <p:cNvPr id="8" name="Groupe 7"/>
          <p:cNvGrpSpPr/>
          <p:nvPr/>
        </p:nvGrpSpPr>
        <p:grpSpPr>
          <a:xfrm>
            <a:off x="4246045" y="3835611"/>
            <a:ext cx="1698645" cy="913320"/>
            <a:chOff x="13070862" y="3658687"/>
            <a:chExt cx="1698645" cy="913320"/>
          </a:xfrm>
        </p:grpSpPr>
        <p:sp>
          <p:nvSpPr>
            <p:cNvPr id="104" name="CCSD"/>
            <p:cNvSpPr txBox="1"/>
            <p:nvPr/>
          </p:nvSpPr>
          <p:spPr>
            <a:xfrm>
              <a:off x="13388530" y="3658687"/>
              <a:ext cx="647613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smtClean="0"/>
                <a:t>d</a:t>
              </a:r>
              <a:r>
                <a:rPr lang="fr-FR" dirty="0" smtClean="0"/>
                <a:t>B</a:t>
              </a:r>
              <a:r>
                <a:rPr dirty="0" smtClean="0"/>
                <a:t>CC</a:t>
              </a:r>
              <a:endParaRPr dirty="0"/>
            </a:p>
          </p:txBody>
        </p:sp>
        <p:sp>
          <p:nvSpPr>
            <p:cNvPr id="106" name="IMSRG(2)"/>
            <p:cNvSpPr txBox="1"/>
            <p:nvPr/>
          </p:nvSpPr>
          <p:spPr>
            <a:xfrm>
              <a:off x="13390924" y="3942575"/>
              <a:ext cx="1378583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err="1" smtClean="0"/>
                <a:t>dSR</a:t>
              </a:r>
              <a:r>
                <a:rPr lang="fr-FR" i="1" dirty="0" smtClean="0"/>
                <a:t>-B</a:t>
              </a:r>
              <a:r>
                <a:rPr i="1" dirty="0" smtClean="0"/>
                <a:t>IMSRG</a:t>
              </a:r>
              <a:endParaRPr i="1" dirty="0"/>
            </a:p>
          </p:txBody>
        </p:sp>
        <p:sp>
          <p:nvSpPr>
            <p:cNvPr id="108" name="ADC(2,3)"/>
            <p:cNvSpPr txBox="1"/>
            <p:nvPr/>
          </p:nvSpPr>
          <p:spPr>
            <a:xfrm>
              <a:off x="13405707" y="4223194"/>
              <a:ext cx="945772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err="1" smtClean="0"/>
                <a:t>d</a:t>
              </a:r>
              <a:r>
                <a:rPr lang="fr-FR" dirty="0" err="1" smtClean="0"/>
                <a:t>GSCGF</a:t>
              </a:r>
              <a:endParaRPr dirty="0"/>
            </a:p>
          </p:txBody>
        </p:sp>
        <p:sp>
          <p:nvSpPr>
            <p:cNvPr id="4" name="Rectangle à coins arrondis 3"/>
            <p:cNvSpPr/>
            <p:nvPr/>
          </p:nvSpPr>
          <p:spPr>
            <a:xfrm>
              <a:off x="13070862" y="4034528"/>
              <a:ext cx="217055" cy="206727"/>
            </a:xfrm>
            <a:prstGeom prst="roundRect">
              <a:avLst/>
            </a:prstGeom>
            <a:solidFill>
              <a:srgbClr val="325D6B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201" name="Groupe 200"/>
          <p:cNvGrpSpPr/>
          <p:nvPr/>
        </p:nvGrpSpPr>
        <p:grpSpPr>
          <a:xfrm>
            <a:off x="6399369" y="4151489"/>
            <a:ext cx="1249672" cy="348813"/>
            <a:chOff x="6399369" y="4622559"/>
            <a:chExt cx="1249672" cy="348813"/>
          </a:xfrm>
        </p:grpSpPr>
        <p:sp>
          <p:nvSpPr>
            <p:cNvPr id="134" name="CCSD"/>
            <p:cNvSpPr txBox="1"/>
            <p:nvPr/>
          </p:nvSpPr>
          <p:spPr>
            <a:xfrm>
              <a:off x="6695254" y="4622559"/>
              <a:ext cx="95378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/>
                <a:t>P</a:t>
              </a:r>
              <a:r>
                <a:rPr lang="fr-FR" i="1" dirty="0" smtClean="0"/>
                <a:t>B</a:t>
              </a:r>
              <a:r>
                <a:rPr dirty="0" smtClean="0"/>
                <a:t>CCSD</a:t>
              </a:r>
              <a:endParaRPr dirty="0"/>
            </a:p>
          </p:txBody>
        </p:sp>
        <p:sp>
          <p:nvSpPr>
            <p:cNvPr id="138" name="Triangle isocèle 137"/>
            <p:cNvSpPr/>
            <p:nvPr/>
          </p:nvSpPr>
          <p:spPr>
            <a:xfrm>
              <a:off x="6399369" y="4671870"/>
              <a:ext cx="234069" cy="184723"/>
            </a:xfrm>
            <a:prstGeom prst="triangle">
              <a:avLst/>
            </a:prstGeom>
            <a:solidFill>
              <a:srgbClr val="002060"/>
            </a:solidFill>
            <a:ln w="28575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40186" y="5481838"/>
            <a:ext cx="3235576" cy="965154"/>
            <a:chOff x="46219" y="5481838"/>
            <a:chExt cx="3235576" cy="965154"/>
          </a:xfrm>
        </p:grpSpPr>
        <p:sp>
          <p:nvSpPr>
            <p:cNvPr id="83" name="MBPT2"/>
            <p:cNvSpPr txBox="1"/>
            <p:nvPr/>
          </p:nvSpPr>
          <p:spPr>
            <a:xfrm>
              <a:off x="2507544" y="6098179"/>
              <a:ext cx="77425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s</a:t>
              </a:r>
              <a:r>
                <a:rPr dirty="0" smtClean="0"/>
                <a:t>MBPT</a:t>
              </a:r>
              <a:endParaRPr dirty="0"/>
            </a:p>
          </p:txBody>
        </p:sp>
        <p:sp>
          <p:nvSpPr>
            <p:cNvPr id="87" name="cheap…"/>
            <p:cNvSpPr txBox="1"/>
            <p:nvPr/>
          </p:nvSpPr>
          <p:spPr>
            <a:xfrm>
              <a:off x="46219" y="5905577"/>
              <a:ext cx="1449115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1800" b="0"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b="1" dirty="0" err="1" smtClean="0"/>
                <a:t>Perturbative</a:t>
              </a:r>
              <a:endParaRPr b="1" dirty="0"/>
            </a:p>
          </p:txBody>
        </p:sp>
        <p:sp>
          <p:nvSpPr>
            <p:cNvPr id="88" name="Line"/>
            <p:cNvSpPr/>
            <p:nvPr/>
          </p:nvSpPr>
          <p:spPr>
            <a:xfrm>
              <a:off x="1371719" y="5481838"/>
              <a:ext cx="62230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143" name="Circle"/>
            <p:cNvSpPr/>
            <p:nvPr/>
          </p:nvSpPr>
          <p:spPr>
            <a:xfrm>
              <a:off x="2115153" y="6151357"/>
              <a:ext cx="226229" cy="228601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249992" y="6045086"/>
            <a:ext cx="1313038" cy="348813"/>
            <a:chOff x="4056025" y="6045086"/>
            <a:chExt cx="1313038" cy="348813"/>
          </a:xfrm>
        </p:grpSpPr>
        <p:sp>
          <p:nvSpPr>
            <p:cNvPr id="113" name="MBPT3"/>
            <p:cNvSpPr txBox="1"/>
            <p:nvPr/>
          </p:nvSpPr>
          <p:spPr>
            <a:xfrm>
              <a:off x="4447336" y="6045086"/>
              <a:ext cx="921727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dB</a:t>
              </a:r>
              <a:r>
                <a:rPr dirty="0" smtClean="0"/>
                <a:t>MBPT</a:t>
              </a:r>
              <a:endParaRPr dirty="0"/>
            </a:p>
          </p:txBody>
        </p:sp>
        <p:sp>
          <p:nvSpPr>
            <p:cNvPr id="144" name="Rectangle à coins arrondis 143"/>
            <p:cNvSpPr/>
            <p:nvPr/>
          </p:nvSpPr>
          <p:spPr>
            <a:xfrm>
              <a:off x="4056025" y="6116122"/>
              <a:ext cx="217055" cy="206727"/>
            </a:xfrm>
            <a:prstGeom prst="roundRect">
              <a:avLst/>
            </a:prstGeom>
            <a:solidFill>
              <a:srgbClr val="FF0000"/>
            </a:solidFill>
            <a:ln w="28575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399369" y="6053943"/>
            <a:ext cx="1389937" cy="348813"/>
            <a:chOff x="6205402" y="6053943"/>
            <a:chExt cx="1389937" cy="348813"/>
          </a:xfrm>
        </p:grpSpPr>
        <p:sp>
          <p:nvSpPr>
            <p:cNvPr id="131" name="MBPT3"/>
            <p:cNvSpPr txBox="1"/>
            <p:nvPr/>
          </p:nvSpPr>
          <p:spPr>
            <a:xfrm>
              <a:off x="6651170" y="6053943"/>
              <a:ext cx="94416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i="1" dirty="0" smtClean="0"/>
                <a:t>PB</a:t>
              </a:r>
              <a:r>
                <a:rPr i="1" dirty="0" smtClean="0"/>
                <a:t>MBPT</a:t>
              </a:r>
              <a:endParaRPr i="1" dirty="0"/>
            </a:p>
          </p:txBody>
        </p:sp>
        <p:sp>
          <p:nvSpPr>
            <p:cNvPr id="145" name="Triangle isocèle 144"/>
            <p:cNvSpPr/>
            <p:nvPr/>
          </p:nvSpPr>
          <p:spPr>
            <a:xfrm>
              <a:off x="6205402" y="6093340"/>
              <a:ext cx="234069" cy="184723"/>
            </a:xfrm>
            <a:prstGeom prst="triangle">
              <a:avLst/>
            </a:prstGeom>
            <a:solidFill>
              <a:srgbClr val="FF0000"/>
            </a:solidFill>
            <a:ln w="28575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199" name="Groupe 198"/>
          <p:cNvGrpSpPr/>
          <p:nvPr/>
        </p:nvGrpSpPr>
        <p:grpSpPr>
          <a:xfrm>
            <a:off x="8533893" y="5896848"/>
            <a:ext cx="1594936" cy="624037"/>
            <a:chOff x="8533893" y="5896848"/>
            <a:chExt cx="1594936" cy="624037"/>
          </a:xfrm>
        </p:grpSpPr>
        <p:sp>
          <p:nvSpPr>
            <p:cNvPr id="140" name="MBPT2"/>
            <p:cNvSpPr txBox="1"/>
            <p:nvPr/>
          </p:nvSpPr>
          <p:spPr>
            <a:xfrm>
              <a:off x="9080465" y="5896848"/>
              <a:ext cx="1048364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PGCM-</a:t>
              </a:r>
              <a:r>
                <a:rPr dirty="0" smtClean="0"/>
                <a:t>PT</a:t>
              </a:r>
              <a:endParaRPr dirty="0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8533893" y="6060701"/>
              <a:ext cx="379170" cy="168657"/>
            </a:xfrm>
            <a:prstGeom prst="ellipse">
              <a:avLst/>
            </a:prstGeom>
            <a:solidFill>
              <a:srgbClr val="FF0000"/>
            </a:solidFill>
            <a:ln w="28575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7" name="MBPT2"/>
            <p:cNvSpPr txBox="1"/>
            <p:nvPr/>
          </p:nvSpPr>
          <p:spPr>
            <a:xfrm>
              <a:off x="9069241" y="6172072"/>
              <a:ext cx="682879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lang="fr-FR" dirty="0" smtClean="0"/>
                <a:t>MC</a:t>
              </a:r>
              <a:r>
                <a:rPr dirty="0" smtClean="0"/>
                <a:t>PT</a:t>
              </a:r>
              <a:endParaRPr dirty="0"/>
            </a:p>
          </p:txBody>
        </p:sp>
      </p:grpSp>
      <p:sp>
        <p:nvSpPr>
          <p:cNvPr id="151" name="Rectangle à coins arrondis 150"/>
          <p:cNvSpPr/>
          <p:nvPr/>
        </p:nvSpPr>
        <p:spPr>
          <a:xfrm>
            <a:off x="6822105" y="6095930"/>
            <a:ext cx="1058748" cy="28138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3" name="Rectangle à coins arrondis 152"/>
          <p:cNvSpPr/>
          <p:nvPr/>
        </p:nvSpPr>
        <p:spPr>
          <a:xfrm>
            <a:off x="6720977" y="4152168"/>
            <a:ext cx="908800" cy="34305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2" name="Line"/>
          <p:cNvSpPr/>
          <p:nvPr/>
        </p:nvSpPr>
        <p:spPr>
          <a:xfrm>
            <a:off x="3909616" y="8208562"/>
            <a:ext cx="3505" cy="602101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50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7936272" y="8208096"/>
            <a:ext cx="3505" cy="602101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5000"/>
            </a:pPr>
            <a:endParaRPr/>
          </a:p>
        </p:txBody>
      </p:sp>
      <p:sp>
        <p:nvSpPr>
          <p:cNvPr id="175" name="cheap…"/>
          <p:cNvSpPr txBox="1"/>
          <p:nvPr/>
        </p:nvSpPr>
        <p:spPr>
          <a:xfrm>
            <a:off x="2076181" y="8661249"/>
            <a:ext cx="1461939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/>
              <a:t>Closed</a:t>
            </a:r>
            <a:r>
              <a:rPr lang="fr-FR" b="1" dirty="0" smtClean="0"/>
              <a:t> </a:t>
            </a:r>
            <a:r>
              <a:rPr lang="fr-FR" b="1" dirty="0" err="1" smtClean="0"/>
              <a:t>shell</a:t>
            </a:r>
            <a:endParaRPr lang="fr-FR" b="1" dirty="0" smtClean="0"/>
          </a:p>
        </p:txBody>
      </p:sp>
      <p:sp>
        <p:nvSpPr>
          <p:cNvPr id="176" name="cheap…"/>
          <p:cNvSpPr txBox="1"/>
          <p:nvPr/>
        </p:nvSpPr>
        <p:spPr>
          <a:xfrm>
            <a:off x="4314846" y="9120678"/>
            <a:ext cx="1243931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/>
              <a:t>Lost</a:t>
            </a:r>
            <a:r>
              <a:rPr lang="fr-FR" b="1" dirty="0" smtClean="0"/>
              <a:t>. </a:t>
            </a:r>
            <a:r>
              <a:rPr lang="fr-FR" b="1" dirty="0" err="1"/>
              <a:t>s</a:t>
            </a:r>
            <a:r>
              <a:rPr lang="fr-FR" b="1" dirty="0" err="1" smtClean="0"/>
              <a:t>ym</a:t>
            </a:r>
            <a:r>
              <a:rPr lang="fr-FR" b="1" dirty="0" smtClean="0"/>
              <a:t>.</a:t>
            </a:r>
          </a:p>
        </p:txBody>
      </p:sp>
      <p:sp>
        <p:nvSpPr>
          <p:cNvPr id="177" name="cheap…"/>
          <p:cNvSpPr txBox="1"/>
          <p:nvPr/>
        </p:nvSpPr>
        <p:spPr>
          <a:xfrm>
            <a:off x="6204933" y="9091624"/>
            <a:ext cx="1821011" cy="490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Good. </a:t>
            </a:r>
            <a:r>
              <a:rPr lang="fr-FR" b="1" dirty="0" err="1"/>
              <a:t>s</a:t>
            </a:r>
            <a:r>
              <a:rPr lang="fr-FR" b="1" dirty="0" err="1" smtClean="0"/>
              <a:t>ym</a:t>
            </a:r>
            <a:r>
              <a:rPr lang="fr-FR" b="1" dirty="0" smtClean="0"/>
              <a:t>.</a:t>
            </a:r>
          </a:p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Rot. excitations</a:t>
            </a:r>
            <a:endParaRPr b="1" dirty="0"/>
          </a:p>
        </p:txBody>
      </p:sp>
      <p:sp>
        <p:nvSpPr>
          <p:cNvPr id="179" name="cheap…"/>
          <p:cNvSpPr txBox="1"/>
          <p:nvPr/>
        </p:nvSpPr>
        <p:spPr>
          <a:xfrm>
            <a:off x="8259067" y="9114385"/>
            <a:ext cx="1846659" cy="6842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Good. </a:t>
            </a:r>
            <a:r>
              <a:rPr lang="fr-FR" b="1" dirty="0" err="1" smtClean="0"/>
              <a:t>Sym</a:t>
            </a:r>
            <a:r>
              <a:rPr lang="fr-FR" b="1" dirty="0" smtClean="0"/>
              <a:t>.</a:t>
            </a:r>
          </a:p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Rot. excitations</a:t>
            </a:r>
          </a:p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/>
              <a:t>Vib</a:t>
            </a:r>
            <a:r>
              <a:rPr lang="fr-FR" b="1" dirty="0" smtClean="0"/>
              <a:t>. excitations</a:t>
            </a:r>
            <a:endParaRPr b="1" dirty="0"/>
          </a:p>
        </p:txBody>
      </p:sp>
      <p:sp>
        <p:nvSpPr>
          <p:cNvPr id="180" name="cheap…"/>
          <p:cNvSpPr txBox="1"/>
          <p:nvPr/>
        </p:nvSpPr>
        <p:spPr>
          <a:xfrm>
            <a:off x="5477459" y="8649818"/>
            <a:ext cx="1282403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Open </a:t>
            </a:r>
            <a:r>
              <a:rPr lang="fr-FR" b="1" dirty="0" err="1" smtClean="0"/>
              <a:t>shell</a:t>
            </a:r>
            <a:endParaRPr lang="fr-FR" b="1" dirty="0" smtClean="0"/>
          </a:p>
        </p:txBody>
      </p:sp>
      <p:sp>
        <p:nvSpPr>
          <p:cNvPr id="182" name="cheap…"/>
          <p:cNvSpPr txBox="1"/>
          <p:nvPr/>
        </p:nvSpPr>
        <p:spPr>
          <a:xfrm>
            <a:off x="8496835" y="8649818"/>
            <a:ext cx="1282403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Open </a:t>
            </a:r>
            <a:r>
              <a:rPr lang="fr-FR" b="1" dirty="0" err="1" smtClean="0"/>
              <a:t>shell</a:t>
            </a:r>
            <a:endParaRPr lang="fr-FR" b="1" dirty="0" smtClean="0"/>
          </a:p>
        </p:txBody>
      </p:sp>
      <p:grpSp>
        <p:nvGrpSpPr>
          <p:cNvPr id="203" name="Groupe 202"/>
          <p:cNvGrpSpPr/>
          <p:nvPr/>
        </p:nvGrpSpPr>
        <p:grpSpPr>
          <a:xfrm>
            <a:off x="9936492" y="1440743"/>
            <a:ext cx="2926652" cy="3968452"/>
            <a:chOff x="9936492" y="1440743"/>
            <a:chExt cx="2926652" cy="3968452"/>
          </a:xfrm>
        </p:grpSpPr>
        <p:grpSp>
          <p:nvGrpSpPr>
            <p:cNvPr id="187" name="Groupe 186"/>
            <p:cNvGrpSpPr/>
            <p:nvPr/>
          </p:nvGrpSpPr>
          <p:grpSpPr>
            <a:xfrm>
              <a:off x="10022189" y="1817993"/>
              <a:ext cx="2840955" cy="3212267"/>
              <a:chOff x="10105725" y="1402038"/>
              <a:chExt cx="2840955" cy="3212267"/>
            </a:xfrm>
          </p:grpSpPr>
          <p:pic>
            <p:nvPicPr>
              <p:cNvPr id="183" name="Google Shape;352;p24"/>
              <p:cNvPicPr preferRelativeResize="0"/>
              <p:nvPr/>
            </p:nvPicPr>
            <p:blipFill rotWithShape="1">
              <a:blip r:embed="rId2">
                <a:alphaModFix/>
              </a:blip>
              <a:srcRect l="57312" t="18231" r="123" b="20874"/>
              <a:stretch/>
            </p:blipFill>
            <p:spPr>
              <a:xfrm>
                <a:off x="10105725" y="1437024"/>
                <a:ext cx="2840955" cy="31467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Rectangle 183"/>
              <p:cNvSpPr/>
              <p:nvPr/>
            </p:nvSpPr>
            <p:spPr>
              <a:xfrm>
                <a:off x="10446327" y="1526976"/>
                <a:ext cx="394823" cy="40575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10216895" y="3952020"/>
                <a:ext cx="2305916" cy="66228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11425188" y="1402038"/>
                <a:ext cx="945737" cy="50298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</p:grpSp>
        <p:sp>
          <p:nvSpPr>
            <p:cNvPr id="56" name="static…"/>
            <p:cNvSpPr txBox="1"/>
            <p:nvPr/>
          </p:nvSpPr>
          <p:spPr>
            <a:xfrm>
              <a:off x="10098886" y="4325846"/>
              <a:ext cx="2584041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000"/>
              </a:pPr>
              <a:r>
                <a:rPr lang="fr-FR" b="1" dirty="0" err="1" smtClean="0">
                  <a:solidFill>
                    <a:srgbClr val="FF0000"/>
                  </a:solidFill>
                </a:rPr>
                <a:t>Breaking&amp;Restoring</a:t>
              </a:r>
              <a:endParaRPr lang="fr-FR" b="1" dirty="0" smtClean="0">
                <a:solidFill>
                  <a:srgbClr val="FF0000"/>
                </a:solidFill>
              </a:endParaRPr>
            </a:p>
            <a:p>
              <a:pPr>
                <a:defRPr sz="2000"/>
              </a:pPr>
              <a:r>
                <a:rPr lang="fr-FR" b="1" dirty="0" err="1" smtClean="0">
                  <a:solidFill>
                    <a:srgbClr val="FF0000"/>
                  </a:solidFill>
                </a:rPr>
                <a:t>Symmetries</a:t>
              </a:r>
              <a:r>
                <a:rPr lang="fr-FR" b="1" dirty="0" smtClean="0">
                  <a:solidFill>
                    <a:srgbClr val="FF0000"/>
                  </a:solidFill>
                </a:rPr>
                <a:t> for </a:t>
              </a:r>
            </a:p>
            <a:p>
              <a:pPr>
                <a:defRPr sz="2000"/>
              </a:pPr>
              <a:r>
                <a:rPr lang="fr-FR" b="1" dirty="0" smtClean="0">
                  <a:solidFill>
                    <a:srgbClr val="FF0000"/>
                  </a:solidFill>
                </a:rPr>
                <a:t>Open-</a:t>
              </a:r>
              <a:r>
                <a:rPr lang="fr-FR" b="1" dirty="0" err="1" smtClean="0">
                  <a:solidFill>
                    <a:srgbClr val="FF0000"/>
                  </a:solidFill>
                </a:rPr>
                <a:t>shell</a:t>
              </a:r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</a:rPr>
                <a:t>nuclei</a:t>
              </a:r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149" name="Ellipse 148"/>
            <p:cNvSpPr/>
            <p:nvPr/>
          </p:nvSpPr>
          <p:spPr>
            <a:xfrm>
              <a:off x="10133359" y="1440743"/>
              <a:ext cx="2337207" cy="929350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720000" rtlCol="0" anchor="t" anchorCtr="0">
              <a:noAutofit/>
            </a:bodyPr>
            <a:lstStyle/>
            <a:p>
              <a:pPr lvl="0" algn="ctr"/>
              <a:r>
                <a:rPr lang="fr-FR" sz="2800" b="1" dirty="0" smtClean="0">
                  <a:solidFill>
                    <a:srgbClr val="FF0000"/>
                  </a:solidFill>
                </a:rPr>
                <a:t>PAN@CEA</a:t>
              </a:r>
              <a:endParaRPr lang="fr-FR" sz="2000" b="1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8" name="Rectangle à coins arrondis 187"/>
            <p:cNvSpPr/>
            <p:nvPr/>
          </p:nvSpPr>
          <p:spPr>
            <a:xfrm>
              <a:off x="9936492" y="1469154"/>
              <a:ext cx="2926652" cy="3940041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89" name="static…"/>
          <p:cNvSpPr txBox="1"/>
          <p:nvPr/>
        </p:nvSpPr>
        <p:spPr>
          <a:xfrm>
            <a:off x="10450920" y="8333252"/>
            <a:ext cx="264816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lang="fr-FR" b="1" dirty="0" smtClean="0"/>
              <a:t>S</a:t>
            </a:r>
            <a:r>
              <a:rPr b="1" dirty="0" err="1" smtClean="0"/>
              <a:t>tatic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endParaRPr b="1" dirty="0"/>
          </a:p>
          <a:p>
            <a:pPr>
              <a:defRPr sz="1600" b="0">
                <a:solidFill>
                  <a:srgbClr val="5E5E5E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/>
              <a:t>(</a:t>
            </a:r>
            <a:r>
              <a:rPr lang="fr-FR" dirty="0" smtClean="0"/>
              <a:t>Class of </a:t>
            </a:r>
            <a:r>
              <a:rPr lang="fr-FR" dirty="0" err="1" smtClean="0"/>
              <a:t>unperturbed</a:t>
            </a:r>
            <a:r>
              <a:rPr lang="fr-FR" dirty="0" smtClean="0"/>
              <a:t> state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190" name="Rectangle à coins arrondis 189"/>
          <p:cNvSpPr/>
          <p:nvPr/>
        </p:nvSpPr>
        <p:spPr>
          <a:xfrm>
            <a:off x="7790065" y="7763698"/>
            <a:ext cx="2962882" cy="2724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1" name="cheap…"/>
          <p:cNvSpPr txBox="1"/>
          <p:nvPr/>
        </p:nvSpPr>
        <p:spPr>
          <a:xfrm>
            <a:off x="2236484" y="9134303"/>
            <a:ext cx="1295226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/>
              <a:t>Good </a:t>
            </a:r>
            <a:r>
              <a:rPr lang="fr-FR" b="1" dirty="0" err="1" smtClean="0"/>
              <a:t>sym</a:t>
            </a:r>
            <a:r>
              <a:rPr lang="fr-FR" b="1" dirty="0" smtClean="0"/>
              <a:t>.</a:t>
            </a:r>
          </a:p>
        </p:txBody>
      </p:sp>
      <p:sp>
        <p:nvSpPr>
          <p:cNvPr id="198" name="MBPT2"/>
          <p:cNvSpPr txBox="1"/>
          <p:nvPr/>
        </p:nvSpPr>
        <p:spPr>
          <a:xfrm>
            <a:off x="9225594" y="3928863"/>
            <a:ext cx="35266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600"/>
            </a:lvl1pPr>
          </a:lstStyle>
          <a:p>
            <a:r>
              <a:rPr lang="fr-FR" sz="3200" b="1" dirty="0" smtClean="0"/>
              <a:t>?</a:t>
            </a:r>
            <a:endParaRPr b="1" dirty="0"/>
          </a:p>
        </p:txBody>
      </p:sp>
      <p:sp>
        <p:nvSpPr>
          <p:cNvPr id="200" name="cheap…"/>
          <p:cNvSpPr txBox="1"/>
          <p:nvPr/>
        </p:nvSpPr>
        <p:spPr>
          <a:xfrm>
            <a:off x="8970619" y="5559170"/>
            <a:ext cx="2103140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Frosini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2022</a:t>
            </a:r>
          </a:p>
        </p:txBody>
      </p:sp>
      <p:sp>
        <p:nvSpPr>
          <p:cNvPr id="202" name="cheap…"/>
          <p:cNvSpPr txBox="1"/>
          <p:nvPr/>
        </p:nvSpPr>
        <p:spPr>
          <a:xfrm>
            <a:off x="6658198" y="4523208"/>
            <a:ext cx="2039020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rgbClr val="FF0000"/>
                </a:solidFill>
              </a:rPr>
              <a:t>Hagen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2022</a:t>
            </a:r>
          </a:p>
        </p:txBody>
      </p:sp>
      <p:sp>
        <p:nvSpPr>
          <p:cNvPr id="208" name="configuration…"/>
          <p:cNvSpPr txBox="1"/>
          <p:nvPr/>
        </p:nvSpPr>
        <p:spPr>
          <a:xfrm>
            <a:off x="5132224" y="1403706"/>
            <a:ext cx="260808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1600"/>
            </a:pPr>
            <a:r>
              <a:rPr lang="fr-FR" i="1" dirty="0" smtClean="0"/>
              <a:t>Italic</a:t>
            </a:r>
            <a:r>
              <a:rPr lang="fr-FR" dirty="0" smtClean="0"/>
              <a:t> = not </a:t>
            </a:r>
            <a:r>
              <a:rPr lang="fr-FR" dirty="0" err="1" smtClean="0"/>
              <a:t>yet</a:t>
            </a:r>
            <a:r>
              <a:rPr lang="fr-FR" dirty="0" smtClean="0"/>
              <a:t> </a:t>
            </a:r>
            <a:r>
              <a:rPr lang="fr-FR" dirty="0" err="1" smtClean="0"/>
              <a:t>implemented</a:t>
            </a:r>
            <a:endParaRPr lang="fr-FR" dirty="0" smtClean="0"/>
          </a:p>
        </p:txBody>
      </p:sp>
      <p:sp>
        <p:nvSpPr>
          <p:cNvPr id="209" name="cheap…"/>
          <p:cNvSpPr txBox="1"/>
          <p:nvPr/>
        </p:nvSpPr>
        <p:spPr>
          <a:xfrm>
            <a:off x="7748499" y="8063352"/>
            <a:ext cx="2103140" cy="4944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smtClean="0">
                <a:solidFill>
                  <a:schemeClr val="tx1"/>
                </a:solidFill>
              </a:rPr>
              <a:t>Bally </a:t>
            </a:r>
            <a:r>
              <a:rPr lang="fr-FR" b="1" i="1" dirty="0" smtClean="0">
                <a:solidFill>
                  <a:schemeClr val="tx1"/>
                </a:solidFill>
              </a:rPr>
              <a:t>et al</a:t>
            </a:r>
            <a:r>
              <a:rPr lang="fr-FR" b="1" dirty="0" smtClean="0">
                <a:solidFill>
                  <a:schemeClr val="tx1"/>
                </a:solidFill>
              </a:rPr>
              <a:t>., 2020</a:t>
            </a:r>
          </a:p>
          <a:p>
            <a:pPr algn="l"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Frosini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>
                <a:solidFill>
                  <a:srgbClr val="FF0000"/>
                </a:solidFill>
              </a:rPr>
              <a:t>et al</a:t>
            </a:r>
            <a:r>
              <a:rPr lang="fr-FR" b="1" dirty="0" smtClean="0">
                <a:solidFill>
                  <a:srgbClr val="FF0000"/>
                </a:solidFill>
              </a:rPr>
              <a:t>., 2021</a:t>
            </a:r>
          </a:p>
        </p:txBody>
      </p:sp>
      <p:cxnSp>
        <p:nvCxnSpPr>
          <p:cNvPr id="210" name="Connecteur droit avec flèche 209"/>
          <p:cNvCxnSpPr/>
          <p:nvPr/>
        </p:nvCxnSpPr>
        <p:spPr>
          <a:xfrm flipV="1">
            <a:off x="2823838" y="6697918"/>
            <a:ext cx="7571" cy="51954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1" name="Connecteur droit avec flèche 210"/>
          <p:cNvCxnSpPr/>
          <p:nvPr/>
        </p:nvCxnSpPr>
        <p:spPr>
          <a:xfrm flipV="1">
            <a:off x="9251125" y="6697918"/>
            <a:ext cx="7571" cy="519545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2" name="Connecteur droit avec flèche 211"/>
          <p:cNvCxnSpPr/>
          <p:nvPr/>
        </p:nvCxnSpPr>
        <p:spPr>
          <a:xfrm flipH="1" flipV="1">
            <a:off x="5450175" y="6639328"/>
            <a:ext cx="628462" cy="578136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4" name="Connecteur droit avec flèche 213"/>
          <p:cNvCxnSpPr/>
          <p:nvPr/>
        </p:nvCxnSpPr>
        <p:spPr>
          <a:xfrm flipV="1">
            <a:off x="6071844" y="6653604"/>
            <a:ext cx="623410" cy="5433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2" name="cheap…"/>
          <p:cNvSpPr txBox="1"/>
          <p:nvPr/>
        </p:nvSpPr>
        <p:spPr>
          <a:xfrm>
            <a:off x="6677684" y="3841087"/>
            <a:ext cx="1538883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Duguet</a:t>
            </a:r>
            <a:r>
              <a:rPr lang="fr-FR" b="1" dirty="0" smtClean="0">
                <a:solidFill>
                  <a:srgbClr val="FF0000"/>
                </a:solidFill>
              </a:rPr>
              <a:t>, 2015</a:t>
            </a:r>
          </a:p>
        </p:txBody>
      </p:sp>
      <p:sp>
        <p:nvSpPr>
          <p:cNvPr id="116" name="cheap…"/>
          <p:cNvSpPr txBox="1"/>
          <p:nvPr/>
        </p:nvSpPr>
        <p:spPr>
          <a:xfrm>
            <a:off x="6724240" y="6441268"/>
            <a:ext cx="1538883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rgbClr val="FF0000"/>
                </a:solidFill>
              </a:rPr>
              <a:t>Duguet</a:t>
            </a:r>
            <a:r>
              <a:rPr lang="fr-FR" b="1" dirty="0" smtClean="0">
                <a:solidFill>
                  <a:srgbClr val="FF0000"/>
                </a:solidFill>
              </a:rPr>
              <a:t>, 2015</a:t>
            </a:r>
          </a:p>
        </p:txBody>
      </p:sp>
      <p:sp>
        <p:nvSpPr>
          <p:cNvPr id="117" name="Rectangle à coins arrondis 116"/>
          <p:cNvSpPr/>
          <p:nvPr/>
        </p:nvSpPr>
        <p:spPr>
          <a:xfrm>
            <a:off x="9026988" y="6205597"/>
            <a:ext cx="824651" cy="298891"/>
          </a:xfrm>
          <a:prstGeom prst="roundRect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8" name="cheap…"/>
          <p:cNvSpPr txBox="1"/>
          <p:nvPr/>
        </p:nvSpPr>
        <p:spPr>
          <a:xfrm>
            <a:off x="9837784" y="6236189"/>
            <a:ext cx="2000548" cy="300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lnSpc>
                <a:spcPct val="70000"/>
              </a:lnSpc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b="1" dirty="0" err="1" smtClean="0">
                <a:solidFill>
                  <a:schemeClr val="tx1"/>
                </a:solidFill>
              </a:rPr>
              <a:t>Tichai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i="1" dirty="0" smtClean="0">
                <a:solidFill>
                  <a:schemeClr val="tx1"/>
                </a:solidFill>
              </a:rPr>
              <a:t>et al</a:t>
            </a:r>
            <a:r>
              <a:rPr lang="fr-FR" b="1" dirty="0" smtClean="0">
                <a:solidFill>
                  <a:schemeClr val="tx1"/>
                </a:solidFill>
              </a:rPr>
              <a:t>., 2018</a:t>
            </a:r>
          </a:p>
        </p:txBody>
      </p:sp>
      <p:sp>
        <p:nvSpPr>
          <p:cNvPr id="152" name="Rectangle à coins arrondis 151"/>
          <p:cNvSpPr/>
          <p:nvPr/>
        </p:nvSpPr>
        <p:spPr>
          <a:xfrm>
            <a:off x="9040316" y="5886791"/>
            <a:ext cx="1088513" cy="31938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5" name="CCSD"/>
          <p:cNvSpPr txBox="1"/>
          <p:nvPr/>
        </p:nvSpPr>
        <p:spPr>
          <a:xfrm>
            <a:off x="4539894" y="3556070"/>
            <a:ext cx="70767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1600"/>
            </a:lvl1pPr>
          </a:lstStyle>
          <a:p>
            <a:r>
              <a:rPr lang="fr-FR" dirty="0" smtClean="0"/>
              <a:t>d</a:t>
            </a:r>
            <a:r>
              <a:rPr dirty="0" smtClean="0"/>
              <a:t>CC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4211590" y="8989842"/>
            <a:ext cx="1447089" cy="576291"/>
          </a:xfrm>
          <a:prstGeom prst="rect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09330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3" grpId="0" animBg="1"/>
      <p:bldP spid="177" grpId="0"/>
      <p:bldP spid="179" grpId="0"/>
      <p:bldP spid="182" grpId="0"/>
      <p:bldP spid="190" grpId="0" animBg="1"/>
      <p:bldP spid="198" grpId="0"/>
      <p:bldP spid="200" grpId="0"/>
      <p:bldP spid="202" grpId="0"/>
      <p:bldP spid="209" grpId="0" animBg="1"/>
      <p:bldP spid="112" grpId="0"/>
      <p:bldP spid="116" grpId="0"/>
      <p:bldP spid="117" grpId="0" animBg="1"/>
      <p:bldP spid="118" grpId="0"/>
      <p:bldP spid="15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" y="3356669"/>
            <a:ext cx="8868343" cy="6334531"/>
          </a:xfrm>
          <a:prstGeom prst="rect">
            <a:avLst/>
          </a:prstGeom>
        </p:spPr>
      </p:pic>
      <p:sp>
        <p:nvSpPr>
          <p:cNvPr id="1245" name="Line"/>
          <p:cNvSpPr/>
          <p:nvPr/>
        </p:nvSpPr>
        <p:spPr>
          <a:xfrm flipV="1">
            <a:off x="401660" y="1395574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sp>
        <p:nvSpPr>
          <p:cNvPr id="39" name="Shape 722"/>
          <p:cNvSpPr/>
          <p:nvPr/>
        </p:nvSpPr>
        <p:spPr>
          <a:xfrm>
            <a:off x="6161043" y="6634429"/>
            <a:ext cx="1136530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682EB"/>
                </a:solidFill>
                <a:cs typeface="Times New Roman" panose="02020603050405020304" pitchFamily="18" charset="0"/>
              </a:rPr>
              <a:t>~840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&gt;1000</a:t>
            </a:r>
          </a:p>
        </p:txBody>
      </p:sp>
      <p:sp>
        <p:nvSpPr>
          <p:cNvPr id="43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54" name="Google Shape;236;p19"/>
          <p:cNvSpPr txBox="1"/>
          <p:nvPr/>
        </p:nvSpPr>
        <p:spPr>
          <a:xfrm>
            <a:off x="7533442" y="6336664"/>
            <a:ext cx="2423400" cy="8001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Singly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240;p19"/>
          <p:cNvSpPr txBox="1"/>
          <p:nvPr/>
        </p:nvSpPr>
        <p:spPr>
          <a:xfrm>
            <a:off x="7533442" y="7383372"/>
            <a:ext cx="2423400" cy="800179"/>
          </a:xfrm>
          <a:prstGeom prst="rect">
            <a:avLst/>
          </a:prstGeom>
          <a:solidFill>
            <a:srgbClr val="92D050">
              <a:alpha val="709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61" name="Google Shape;244;p19"/>
          <p:cNvSpPr txBox="1"/>
          <p:nvPr/>
        </p:nvSpPr>
        <p:spPr>
          <a:xfrm>
            <a:off x="10968796" y="6315366"/>
            <a:ext cx="1998510" cy="4000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n’’</a:t>
            </a:r>
            <a:r>
              <a:rPr lang="fr-FR" sz="1400" kern="0" baseline="30000" dirty="0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245;p19"/>
          <p:cNvSpPr txBox="1"/>
          <p:nvPr/>
        </p:nvSpPr>
        <p:spPr>
          <a:xfrm>
            <a:off x="10968796" y="7339302"/>
            <a:ext cx="1998510" cy="4000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42;p19"/>
          <p:cNvSpPr txBox="1"/>
          <p:nvPr/>
        </p:nvSpPr>
        <p:spPr>
          <a:xfrm>
            <a:off x="10654149" y="7694418"/>
            <a:ext cx="241117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dBMBPT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i="1" dirty="0" err="1" smtClean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i="1" dirty="0" err="1" smtClean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GSCGF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51" name="Rectangle à coins arrondis 50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5" name="Flèche droite 64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 smtClean="0">
                <a:solidFill>
                  <a:srgbClr val="00B050"/>
                </a:solidFill>
              </a:rPr>
              <a:t>23</a:t>
            </a:r>
            <a:endParaRPr b="1" dirty="0">
              <a:solidFill>
                <a:srgbClr val="00B050"/>
              </a:solidFill>
            </a:endParaRPr>
          </a:p>
        </p:txBody>
      </p:sp>
      <p:sp>
        <p:nvSpPr>
          <p:cNvPr id="42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242;p19"/>
          <p:cNvSpPr txBox="1"/>
          <p:nvPr/>
        </p:nvSpPr>
        <p:spPr>
          <a:xfrm>
            <a:off x="10936091" y="6730970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sGSCGF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895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9" y="3356669"/>
            <a:ext cx="8868343" cy="6334531"/>
          </a:xfrm>
          <a:prstGeom prst="rect">
            <a:avLst/>
          </a:prstGeom>
        </p:spPr>
      </p:pic>
      <p:sp>
        <p:nvSpPr>
          <p:cNvPr id="1245" name="Line"/>
          <p:cNvSpPr/>
          <p:nvPr/>
        </p:nvSpPr>
        <p:spPr>
          <a:xfrm flipV="1">
            <a:off x="401660" y="1395574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Evolution of ab initio nuclear chart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Evolution of ab initio nuclear </a:t>
            </a:r>
            <a:r>
              <a:rPr dirty="0" smtClean="0"/>
              <a:t>chart</a:t>
            </a:r>
            <a:r>
              <a:rPr lang="fr-FR" dirty="0" smtClean="0"/>
              <a:t> vs type of </a:t>
            </a:r>
            <a:r>
              <a:rPr lang="fr-FR" dirty="0" err="1" smtClean="0"/>
              <a:t>method</a:t>
            </a:r>
            <a:endParaRPr dirty="0"/>
          </a:p>
        </p:txBody>
      </p:sp>
      <p:sp>
        <p:nvSpPr>
          <p:cNvPr id="39" name="Shape 722"/>
          <p:cNvSpPr/>
          <p:nvPr/>
        </p:nvSpPr>
        <p:spPr>
          <a:xfrm>
            <a:off x="6161043" y="6634429"/>
            <a:ext cx="1136530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F9900"/>
                </a:solidFill>
                <a:cs typeface="Times New Roman" panose="02020603050405020304" pitchFamily="18" charset="0"/>
              </a:rPr>
              <a:t>~50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33CC"/>
                </a:solidFill>
                <a:cs typeface="Times New Roman" panose="02020603050405020304" pitchFamily="18" charset="0"/>
              </a:rPr>
              <a:t>~180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F682EB"/>
                </a:solidFill>
                <a:cs typeface="Times New Roman" panose="02020603050405020304" pitchFamily="18" charset="0"/>
              </a:rPr>
              <a:t>~840</a:t>
            </a:r>
          </a:p>
          <a:p>
            <a:pPr marL="342900" lvl="0" indent="-342900">
              <a:buFont typeface="Wingdings" panose="05000000000000000000" pitchFamily="2" charset="2"/>
              <a:buChar char="§"/>
              <a:defRPr sz="1800"/>
            </a:pPr>
            <a:r>
              <a:rPr lang="fr-FR" sz="19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&gt;1000</a:t>
            </a:r>
          </a:p>
        </p:txBody>
      </p:sp>
      <p:sp>
        <p:nvSpPr>
          <p:cNvPr id="43" name="Google Shape;220;p19"/>
          <p:cNvSpPr/>
          <p:nvPr/>
        </p:nvSpPr>
        <p:spPr>
          <a:xfrm>
            <a:off x="10083117" y="4224950"/>
            <a:ext cx="726900" cy="403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227;p19"/>
          <p:cNvSpPr txBox="1"/>
          <p:nvPr/>
        </p:nvSpPr>
        <p:spPr>
          <a:xfrm>
            <a:off x="7533442" y="4224950"/>
            <a:ext cx="2423400" cy="52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Light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228;p19"/>
          <p:cNvSpPr txBox="1"/>
          <p:nvPr/>
        </p:nvSpPr>
        <p:spPr>
          <a:xfrm>
            <a:off x="7533442" y="5280807"/>
            <a:ext cx="2423400" cy="8001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closed-shell</a:t>
            </a:r>
            <a:r>
              <a:rPr lang="fr-FR" sz="1800" b="1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54" name="Google Shape;236;p19"/>
          <p:cNvSpPr txBox="1"/>
          <p:nvPr/>
        </p:nvSpPr>
        <p:spPr>
          <a:xfrm>
            <a:off x="7533442" y="6336664"/>
            <a:ext cx="2423400" cy="8001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Singly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240;p19"/>
          <p:cNvSpPr txBox="1"/>
          <p:nvPr/>
        </p:nvSpPr>
        <p:spPr>
          <a:xfrm>
            <a:off x="7533442" y="7383372"/>
            <a:ext cx="2423400" cy="800179"/>
          </a:xfrm>
          <a:prstGeom prst="rect">
            <a:avLst/>
          </a:prstGeom>
          <a:solidFill>
            <a:srgbClr val="92D050">
              <a:alpha val="709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400">
              <a:buClr>
                <a:srgbClr val="3F3F3F"/>
              </a:buClr>
              <a:buSzPts val="1500"/>
              <a:buFont typeface="Arial"/>
              <a:buNone/>
            </a:pP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Doubly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open-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shell</a:t>
            </a:r>
            <a:r>
              <a:rPr lang="fr-FR" sz="1800" b="1" kern="0" dirty="0" smtClean="0">
                <a:solidFill>
                  <a:srgbClr val="3F3F3F"/>
                </a:solidFill>
                <a:cs typeface="Arial"/>
                <a:sym typeface="Arial"/>
              </a:rPr>
              <a:t> </a:t>
            </a:r>
            <a:r>
              <a:rPr lang="fr-FR" sz="1800" b="1" kern="0" dirty="0" err="1" smtClean="0">
                <a:solidFill>
                  <a:srgbClr val="3F3F3F"/>
                </a:solidFill>
                <a:cs typeface="Arial"/>
                <a:sym typeface="Arial"/>
              </a:rPr>
              <a:t>nuclei</a:t>
            </a:r>
            <a:endParaRPr sz="1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242;p19"/>
          <p:cNvSpPr txBox="1"/>
          <p:nvPr/>
        </p:nvSpPr>
        <p:spPr>
          <a:xfrm>
            <a:off x="10976627" y="4273562"/>
            <a:ext cx="1990680" cy="400079"/>
          </a:xfrm>
          <a:prstGeom prst="rect">
            <a:avLst/>
          </a:prstGeom>
          <a:solidFill>
            <a:srgbClr val="FFC000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A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243;p19"/>
          <p:cNvSpPr txBox="1"/>
          <p:nvPr/>
        </p:nvSpPr>
        <p:spPr>
          <a:xfrm>
            <a:off x="10968795" y="5315238"/>
            <a:ext cx="1998511" cy="400079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chemeClr val="bg1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chemeClr val="bg1"/>
                </a:solidFill>
                <a:cs typeface="Arial"/>
                <a:sym typeface="Arial"/>
              </a:rPr>
              <a:t> n’</a:t>
            </a:r>
            <a:r>
              <a:rPr lang="fr-FR" sz="1400" kern="0" baseline="30000" dirty="0" smtClean="0">
                <a:solidFill>
                  <a:schemeClr val="bg1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61" name="Google Shape;244;p19"/>
          <p:cNvSpPr txBox="1"/>
          <p:nvPr/>
        </p:nvSpPr>
        <p:spPr>
          <a:xfrm>
            <a:off x="10968796" y="6315366"/>
            <a:ext cx="1998510" cy="400079"/>
          </a:xfrm>
          <a:prstGeom prst="rect">
            <a:avLst/>
          </a:prstGeom>
          <a:solidFill>
            <a:srgbClr val="F682E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n’’</a:t>
            </a:r>
            <a:r>
              <a:rPr lang="fr-FR" sz="1400" kern="0" baseline="30000" dirty="0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245;p19"/>
          <p:cNvSpPr txBox="1"/>
          <p:nvPr/>
        </p:nvSpPr>
        <p:spPr>
          <a:xfrm>
            <a:off x="10968796" y="7339302"/>
            <a:ext cx="1998510" cy="4000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Exponential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cost</a:t>
            </a:r>
            <a:r>
              <a:rPr lang="fr-FR" sz="1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fr-FR" sz="1400" kern="0" dirty="0" err="1" smtClean="0">
                <a:solidFill>
                  <a:srgbClr val="000000"/>
                </a:solidFill>
                <a:cs typeface="Arial"/>
                <a:sym typeface="Arial"/>
              </a:rPr>
              <a:t>n</a:t>
            </a:r>
            <a:r>
              <a:rPr lang="fr-FR" sz="1400" kern="0" baseline="30000" dirty="0" err="1" smtClean="0">
                <a:solidFill>
                  <a:srgbClr val="000000"/>
                </a:solidFill>
                <a:cs typeface="Arial"/>
                <a:sym typeface="Arial"/>
              </a:rPr>
              <a:t>p</a:t>
            </a:r>
            <a:endParaRPr sz="1400" kern="0" baseline="30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242;p19"/>
          <p:cNvSpPr txBox="1"/>
          <p:nvPr/>
        </p:nvSpPr>
        <p:spPr>
          <a:xfrm>
            <a:off x="10905154" y="4753262"/>
            <a:ext cx="19906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GFCM, NCSM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42;p19"/>
          <p:cNvSpPr txBox="1"/>
          <p:nvPr/>
        </p:nvSpPr>
        <p:spPr>
          <a:xfrm>
            <a:off x="10654149" y="7694418"/>
            <a:ext cx="241117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dBMBPT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i="1" dirty="0" err="1" smtClean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i="1" dirty="0" err="1" smtClean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GSCGF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 P</a:t>
            </a:r>
            <a:r>
              <a:rPr lang="fr-FR" sz="1400" b="1" i="1" dirty="0" smtClean="0">
                <a:solidFill>
                  <a:srgbClr val="000000"/>
                </a:solidFill>
                <a:cs typeface="Arial"/>
                <a:sym typeface="Arial"/>
              </a:rPr>
              <a:t>B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CC, MR-IMSRG, 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PGCM-PT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26036" y="4125553"/>
            <a:ext cx="5578764" cy="1002848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042280" y="3634020"/>
            <a:ext cx="457817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Full-</a:t>
            </a:r>
            <a:r>
              <a:rPr lang="fr-FR" sz="1800" b="1" dirty="0" err="1" smtClean="0">
                <a:solidFill>
                  <a:schemeClr val="tx1"/>
                </a:solidFill>
              </a:rPr>
              <a:t>fledged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method</a:t>
            </a:r>
            <a:r>
              <a:rPr lang="fr-FR" sz="1800" b="1" dirty="0" smtClean="0">
                <a:solidFill>
                  <a:schemeClr val="tx1"/>
                </a:solidFill>
              </a:rPr>
              <a:t>, </a:t>
            </a:r>
            <a:r>
              <a:rPr lang="fr-FR" sz="1800" b="1" dirty="0" err="1" smtClean="0">
                <a:solidFill>
                  <a:schemeClr val="tx1"/>
                </a:solidFill>
              </a:rPr>
              <a:t>e.g</a:t>
            </a:r>
            <a:r>
              <a:rPr lang="fr-FR" sz="1800" b="1" dirty="0" smtClean="0">
                <a:solidFill>
                  <a:schemeClr val="tx1"/>
                </a:solidFill>
              </a:rPr>
              <a:t>. </a:t>
            </a:r>
            <a:r>
              <a:rPr lang="fr-FR" sz="1800" b="1" dirty="0" err="1" smtClean="0">
                <a:solidFill>
                  <a:schemeClr val="tx1"/>
                </a:solidFill>
              </a:rPr>
              <a:t>diagonalization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26038" y="5240849"/>
            <a:ext cx="5578762" cy="3198857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312842" y="8609495"/>
            <a:ext cx="229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Expansion </a:t>
            </a:r>
            <a:r>
              <a:rPr lang="fr-FR" sz="1800" b="1" dirty="0" err="1" smtClean="0">
                <a:solidFill>
                  <a:schemeClr val="tx1"/>
                </a:solidFill>
              </a:rPr>
              <a:t>methods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36" y="2545034"/>
            <a:ext cx="2423711" cy="52330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" y="1976135"/>
            <a:ext cx="2758988" cy="522643"/>
          </a:xfrm>
          <a:prstGeom prst="rect">
            <a:avLst/>
          </a:prstGeom>
        </p:spPr>
      </p:pic>
      <p:sp>
        <p:nvSpPr>
          <p:cNvPr id="51" name="Rectangle à coins arrondis 50"/>
          <p:cNvSpPr/>
          <p:nvPr/>
        </p:nvSpPr>
        <p:spPr>
          <a:xfrm>
            <a:off x="7742536" y="2535138"/>
            <a:ext cx="2423400" cy="5478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9529060" y="2433455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0852228" y="2409550"/>
            <a:ext cx="2109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FF0000"/>
                </a:solidFill>
              </a:rPr>
              <a:t>« The </a:t>
            </a:r>
            <a:r>
              <a:rPr lang="fr-FR" sz="2000" b="1" dirty="0" err="1" smtClean="0">
                <a:solidFill>
                  <a:srgbClr val="FF0000"/>
                </a:solidFill>
              </a:rPr>
              <a:t>curse</a:t>
            </a:r>
            <a:r>
              <a:rPr lang="fr-FR" sz="2000" b="1" dirty="0" smtClean="0">
                <a:solidFill>
                  <a:srgbClr val="FF0000"/>
                </a:solidFill>
              </a:rPr>
              <a:t> of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FF0000"/>
                </a:solidFill>
              </a:rPr>
              <a:t>dimensionality</a:t>
            </a:r>
            <a:r>
              <a:rPr lang="fr-FR" sz="2000" b="1" dirty="0" smtClean="0">
                <a:solidFill>
                  <a:srgbClr val="FF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281" y="1997358"/>
            <a:ext cx="3429634" cy="399694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204" y="2002625"/>
            <a:ext cx="762250" cy="36880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842" y="2529094"/>
            <a:ext cx="2357610" cy="446183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3573125" y="1458290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7753522" y="1458290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smtClean="0">
                <a:solidFill>
                  <a:schemeClr val="tx1"/>
                </a:solidFill>
              </a:rPr>
              <a:t>A-body Hilbert </a:t>
            </a:r>
            <a:r>
              <a:rPr lang="fr-FR" sz="1800" b="1" dirty="0" err="1" smtClean="0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65" name="Flèche droite 64"/>
          <p:cNvSpPr/>
          <p:nvPr/>
        </p:nvSpPr>
        <p:spPr>
          <a:xfrm>
            <a:off x="6565575" y="1923176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3531560" y="1458290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7300275" y="1428534"/>
            <a:ext cx="3416639" cy="182218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2005"/>
          <p:cNvSpPr txBox="1"/>
          <p:nvPr/>
        </p:nvSpPr>
        <p:spPr>
          <a:xfrm>
            <a:off x="1919193" y="4928713"/>
            <a:ext cx="1045159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300">
                <a:solidFill>
                  <a:srgbClr val="575757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 smtClean="0">
                <a:solidFill>
                  <a:schemeClr val="tx1"/>
                </a:solidFill>
              </a:rPr>
              <a:t>20</a:t>
            </a:r>
            <a:r>
              <a:rPr lang="fr-FR" b="1" dirty="0" smtClean="0">
                <a:solidFill>
                  <a:srgbClr val="00B050"/>
                </a:solidFill>
              </a:rPr>
              <a:t>23</a:t>
            </a:r>
            <a:endParaRPr b="1" dirty="0">
              <a:solidFill>
                <a:srgbClr val="00B050"/>
              </a:solidFill>
            </a:endParaRPr>
          </a:p>
        </p:txBody>
      </p:sp>
      <p:sp>
        <p:nvSpPr>
          <p:cNvPr id="42" name="Google Shape;242;p19"/>
          <p:cNvSpPr txBox="1"/>
          <p:nvPr/>
        </p:nvSpPr>
        <p:spPr>
          <a:xfrm>
            <a:off x="10976627" y="5730471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sDSCGF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sSR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-IMSRG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242;p19"/>
          <p:cNvSpPr txBox="1"/>
          <p:nvPr/>
        </p:nvSpPr>
        <p:spPr>
          <a:xfrm>
            <a:off x="10936091" y="6730970"/>
            <a:ext cx="199068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sBMBPT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sBCC</a:t>
            </a:r>
            <a:r>
              <a:rPr lang="fr-FR" sz="1400" b="1" dirty="0" smtClean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fr-FR" sz="1400" b="1" dirty="0" err="1" smtClean="0">
                <a:solidFill>
                  <a:srgbClr val="000000"/>
                </a:solidFill>
                <a:cs typeface="Arial"/>
                <a:sym typeface="Arial"/>
              </a:rPr>
              <a:t>sGSCGF</a:t>
            </a:r>
            <a:endParaRPr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092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36"/>
          <p:cNvSpPr/>
          <p:nvPr/>
        </p:nvSpPr>
        <p:spPr>
          <a:xfrm>
            <a:off x="165169" y="6147838"/>
            <a:ext cx="7161351" cy="1335606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0" name="Shape 436"/>
          <p:cNvSpPr/>
          <p:nvPr/>
        </p:nvSpPr>
        <p:spPr>
          <a:xfrm>
            <a:off x="165170" y="7743743"/>
            <a:ext cx="11695526" cy="1835475"/>
          </a:xfrm>
          <a:prstGeom prst="roundRect">
            <a:avLst>
              <a:gd name="adj" fmla="val 15864"/>
            </a:avLst>
          </a:prstGeom>
          <a:solidFill>
            <a:srgbClr val="0053FD">
              <a:alpha val="1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154" name="Google Shape;1454;p58"/>
          <p:cNvPicPr preferRelativeResize="0"/>
          <p:nvPr/>
        </p:nvPicPr>
        <p:blipFill rotWithShape="1">
          <a:blip r:embed="rId2">
            <a:alphaModFix/>
          </a:blip>
          <a:srcRect t="2856"/>
          <a:stretch/>
        </p:blipFill>
        <p:spPr>
          <a:xfrm>
            <a:off x="37742" y="1938279"/>
            <a:ext cx="3776194" cy="399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453;p58"/>
          <p:cNvSpPr txBox="1"/>
          <p:nvPr/>
        </p:nvSpPr>
        <p:spPr>
          <a:xfrm>
            <a:off x="232627" y="7701811"/>
            <a:ext cx="1162807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 err="1" smtClean="0"/>
              <a:t>Rotational</a:t>
            </a:r>
            <a:r>
              <a:rPr lang="fr-FR" sz="2200" b="1" dirty="0" smtClean="0"/>
              <a:t> excitations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dirty="0"/>
              <a:t>→ </a:t>
            </a:r>
            <a:r>
              <a:rPr lang="fr-FR" sz="2200" dirty="0" smtClean="0"/>
              <a:t>Good vs FCI (~250keV </a:t>
            </a:r>
            <a:r>
              <a:rPr lang="fr-FR" sz="2200" dirty="0" err="1" smtClean="0"/>
              <a:t>too</a:t>
            </a:r>
            <a:r>
              <a:rPr lang="fr-FR" sz="2200" dirty="0" smtClean="0"/>
              <a:t> </a:t>
            </a:r>
            <a:r>
              <a:rPr lang="fr-FR" sz="2200" dirty="0" err="1" smtClean="0"/>
              <a:t>dilated</a:t>
            </a:r>
            <a:r>
              <a:rPr lang="fr-FR" sz="2200" dirty="0" smtClean="0"/>
              <a:t>)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dirty="0" smtClean="0"/>
              <a:t>→ Fine </a:t>
            </a:r>
            <a:r>
              <a:rPr lang="fr-FR" sz="2200" dirty="0" err="1" smtClean="0"/>
              <a:t>cancellation</a:t>
            </a:r>
            <a:r>
              <a:rPr lang="fr-FR" sz="2200" dirty="0" smtClean="0"/>
              <a:t> of PT(2) </a:t>
            </a:r>
            <a:r>
              <a:rPr lang="fr-FR" sz="2200" dirty="0" err="1" smtClean="0"/>
              <a:t>correlations</a:t>
            </a:r>
            <a:endParaRPr lang="fr-FR" sz="22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dirty="0"/>
              <a:t>	</a:t>
            </a:r>
            <a:r>
              <a:rPr lang="fr-FR" sz="2200" b="1" dirty="0" smtClean="0"/>
              <a:t>PGCM good </a:t>
            </a:r>
            <a:r>
              <a:rPr lang="fr-FR" sz="2200" b="1" dirty="0" err="1" smtClean="0"/>
              <a:t>approx</a:t>
            </a:r>
            <a:r>
              <a:rPr lang="fr-FR" sz="2200" b="1" dirty="0" smtClean="0"/>
              <a:t>. to ab </a:t>
            </a:r>
            <a:r>
              <a:rPr lang="fr-FR" sz="2200" b="1" dirty="0" err="1" smtClean="0"/>
              <a:t>initio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spectroscopy</a:t>
            </a:r>
            <a:r>
              <a:rPr lang="fr-FR" sz="2200" b="1" dirty="0" smtClean="0"/>
              <a:t>: </a:t>
            </a:r>
            <a:r>
              <a:rPr lang="fr-FR" sz="2200" b="1" dirty="0" err="1" smtClean="0"/>
              <a:t>only</a:t>
            </a:r>
            <a:r>
              <a:rPr lang="fr-FR" sz="2200" b="1" dirty="0" smtClean="0"/>
              <a:t> n</a:t>
            </a:r>
            <a:r>
              <a:rPr lang="fr-FR" sz="2200" b="1" baseline="-25000" dirty="0" smtClean="0"/>
              <a:t>dim</a:t>
            </a:r>
            <a:r>
              <a:rPr lang="fr-FR" sz="2200" b="1" baseline="30000" dirty="0" smtClean="0"/>
              <a:t>4</a:t>
            </a:r>
            <a:r>
              <a:rPr lang="fr-FR" sz="2200" b="1" dirty="0" smtClean="0"/>
              <a:t> vs n</a:t>
            </a:r>
            <a:r>
              <a:rPr lang="fr-FR" sz="2200" b="1" baseline="-25000" dirty="0" smtClean="0"/>
              <a:t>dim</a:t>
            </a:r>
            <a:r>
              <a:rPr lang="fr-FR" sz="2200" b="1" baseline="30000" dirty="0" smtClean="0"/>
              <a:t>8</a:t>
            </a:r>
            <a:r>
              <a:rPr lang="fr-FR" sz="2200" b="1" dirty="0"/>
              <a:t> </a:t>
            </a:r>
            <a:r>
              <a:rPr lang="fr-FR" sz="2200" b="1" dirty="0" smtClean="0"/>
              <a:t>for PGCM-PT(2)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dirty="0" smtClean="0"/>
              <a:t>→ Consistent </a:t>
            </a:r>
            <a:r>
              <a:rPr lang="fr-FR" sz="2200" dirty="0" err="1"/>
              <a:t>with</a:t>
            </a:r>
            <a:r>
              <a:rPr lang="fr-FR" sz="2200" dirty="0"/>
              <a:t> </a:t>
            </a:r>
            <a:r>
              <a:rPr lang="fr-FR" sz="2200" dirty="0" smtClean="0"/>
              <a:t>PCC</a:t>
            </a:r>
            <a:endParaRPr lang="fr-FR" sz="2200" dirty="0"/>
          </a:p>
        </p:txBody>
      </p:sp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Ab </a:t>
            </a:r>
            <a:r>
              <a:rPr lang="fr-FR" dirty="0" err="1" smtClean="0">
                <a:solidFill>
                  <a:srgbClr val="0033CC"/>
                </a:solidFill>
              </a:rPr>
              <a:t>initio</a:t>
            </a:r>
            <a:r>
              <a:rPr lang="fr-FR" dirty="0" smtClean="0">
                <a:solidFill>
                  <a:srgbClr val="0033CC"/>
                </a:solidFill>
              </a:rPr>
              <a:t> collective </a:t>
            </a:r>
            <a:r>
              <a:rPr lang="fr-FR" dirty="0" err="1" smtClean="0">
                <a:solidFill>
                  <a:srgbClr val="0033CC"/>
                </a:solidFill>
              </a:rPr>
              <a:t>spectroscopy</a:t>
            </a:r>
            <a:r>
              <a:rPr lang="fr-FR" dirty="0" smtClean="0">
                <a:solidFill>
                  <a:srgbClr val="0033CC"/>
                </a:solidFill>
              </a:rPr>
              <a:t> in </a:t>
            </a:r>
            <a:r>
              <a:rPr lang="fr-FR" dirty="0" err="1" smtClean="0">
                <a:solidFill>
                  <a:srgbClr val="0033CC"/>
                </a:solidFill>
              </a:rPr>
              <a:t>doubly</a:t>
            </a:r>
            <a:r>
              <a:rPr lang="fr-FR" dirty="0" smtClean="0">
                <a:solidFill>
                  <a:srgbClr val="0033CC"/>
                </a:solidFill>
              </a:rPr>
              <a:t> open-</a:t>
            </a:r>
            <a:r>
              <a:rPr lang="fr-FR" dirty="0" err="1" smtClean="0">
                <a:solidFill>
                  <a:srgbClr val="0033CC"/>
                </a:solidFill>
              </a:rPr>
              <a:t>shell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nuclei</a:t>
            </a:r>
            <a:endParaRPr sz="2400" dirty="0">
              <a:solidFill>
                <a:srgbClr val="0033CC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8950749" y="1931498"/>
            <a:ext cx="3955153" cy="4010151"/>
            <a:chOff x="8950749" y="1931498"/>
            <a:chExt cx="3955153" cy="401015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0749" y="1931498"/>
              <a:ext cx="3607266" cy="4010151"/>
            </a:xfrm>
            <a:prstGeom prst="rect">
              <a:avLst/>
            </a:prstGeom>
          </p:spPr>
        </p:pic>
        <p:sp>
          <p:nvSpPr>
            <p:cNvPr id="132" name="TextBox 59">
              <a:extLst>
                <a:ext uri="{FF2B5EF4-FFF2-40B4-BE49-F238E27FC236}">
                  <a16:creationId xmlns:a16="http://schemas.microsoft.com/office/drawing/2014/main" id="{AE066829-5BDF-1668-67D5-3F54CA913D87}"/>
                </a:ext>
              </a:extLst>
            </p:cNvPr>
            <p:cNvSpPr txBox="1"/>
            <p:nvPr/>
          </p:nvSpPr>
          <p:spPr>
            <a:xfrm rot="5400000">
              <a:off x="11684891" y="3559591"/>
              <a:ext cx="2088079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" sz="1700" dirty="0" smtClean="0"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[</a:t>
              </a:r>
              <a:r>
                <a:rPr lang="it-IT" sz="1700" dirty="0" smtClean="0"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Hagen </a:t>
              </a:r>
              <a:r>
                <a:rPr lang="it-IT" sz="1700" dirty="0"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et al</a:t>
              </a:r>
              <a:r>
                <a:rPr lang="it-IT" sz="1700" dirty="0" smtClean="0"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., 2022</a:t>
              </a:r>
              <a:r>
                <a:rPr lang="it" sz="1700" dirty="0" smtClean="0">
                  <a:latin typeface="Palatino"/>
                  <a:ea typeface="Tahoma" panose="020B0604030504040204" pitchFamily="34" charset="0"/>
                  <a:cs typeface="Tahoma" panose="020B0604030504040204" pitchFamily="34" charset="0"/>
                  <a:sym typeface="Comfortaa Light"/>
                </a:rPr>
                <a:t>]</a:t>
              </a:r>
              <a:endParaRPr lang="en-GB" sz="1700" dirty="0">
                <a:latin typeface="Palatino"/>
              </a:endParaRPr>
            </a:p>
          </p:txBody>
        </p:sp>
      </p:grpSp>
      <p:sp>
        <p:nvSpPr>
          <p:cNvPr id="148" name="Google Shape;1061;p39"/>
          <p:cNvSpPr txBox="1"/>
          <p:nvPr/>
        </p:nvSpPr>
        <p:spPr>
          <a:xfrm>
            <a:off x="9017009" y="1424963"/>
            <a:ext cx="441913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cs typeface="Arial" panose="020B0604020202020204" pitchFamily="34" charset="0"/>
              </a:rPr>
              <a:t>Ground-state </a:t>
            </a:r>
            <a:r>
              <a:rPr lang="fr-FR" sz="2000" b="1" dirty="0" err="1" smtClean="0">
                <a:cs typeface="Arial" panose="020B0604020202020204" pitchFamily="34" charset="0"/>
              </a:rPr>
              <a:t>rotational</a:t>
            </a:r>
            <a:r>
              <a:rPr lang="fr-FR" sz="2000" b="1" dirty="0" smtClean="0">
                <a:cs typeface="Arial" panose="020B0604020202020204" pitchFamily="34" charset="0"/>
              </a:rPr>
              <a:t> band</a:t>
            </a:r>
            <a:endParaRPr sz="2000" b="1" dirty="0">
              <a:cs typeface="Arial" panose="020B0604020202020204" pitchFamily="34" charset="0"/>
            </a:endParaRPr>
          </a:p>
        </p:txBody>
      </p:sp>
      <p:sp>
        <p:nvSpPr>
          <p:cNvPr id="158" name="Google Shape;1453;p58"/>
          <p:cNvSpPr txBox="1"/>
          <p:nvPr/>
        </p:nvSpPr>
        <p:spPr>
          <a:xfrm>
            <a:off x="303109" y="6202727"/>
            <a:ext cx="6927877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 err="1" smtClean="0"/>
              <a:t>Absolute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energies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dirty="0" smtClean="0"/>
              <a:t>→ </a:t>
            </a:r>
            <a:r>
              <a:rPr lang="fr-FR" sz="2200" b="1" dirty="0" smtClean="0"/>
              <a:t>1-2% </a:t>
            </a:r>
            <a:r>
              <a:rPr lang="fr-FR" sz="2200" b="1" dirty="0" err="1" smtClean="0"/>
              <a:t>systematic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error</a:t>
            </a:r>
            <a:r>
              <a:rPr lang="fr-FR" sz="2200" b="1" dirty="0" smtClean="0"/>
              <a:t> at PGCM-PT(2) vs FCI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→ Consistent dynamical correlations for each </a:t>
            </a:r>
            <a:r>
              <a:rPr lang="en-US" sz="2200" dirty="0" smtClean="0"/>
              <a:t>J</a:t>
            </a:r>
            <a:endParaRPr lang="en-US" sz="2200" dirty="0"/>
          </a:p>
        </p:txBody>
      </p:sp>
      <p:sp>
        <p:nvSpPr>
          <p:cNvPr id="167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3286718" y="1412252"/>
            <a:ext cx="22380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700" dirty="0" smtClean="0"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700" dirty="0" smtClean="0"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700" i="1" dirty="0"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</a:t>
            </a:r>
            <a:r>
              <a:rPr lang="it-IT" sz="1700" dirty="0" smtClean="0"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2022</a:t>
            </a:r>
            <a:r>
              <a:rPr lang="it" sz="1700" dirty="0" smtClean="0"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700" dirty="0">
              <a:latin typeface="Palatino"/>
            </a:endParaRPr>
          </a:p>
        </p:txBody>
      </p:sp>
      <p:sp>
        <p:nvSpPr>
          <p:cNvPr id="107" name="Google Shape;1165;p43"/>
          <p:cNvSpPr txBox="1"/>
          <p:nvPr/>
        </p:nvSpPr>
        <p:spPr>
          <a:xfrm>
            <a:off x="8653447" y="6098587"/>
            <a:ext cx="3739488" cy="1510371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 marL="196432" algn="l" rtl="0">
              <a:buSzPts val="1900"/>
            </a:pPr>
            <a:r>
              <a:rPr lang="fr-FR" sz="2027" dirty="0" err="1" smtClean="0"/>
              <a:t>Extend</a:t>
            </a:r>
            <a:r>
              <a:rPr lang="fr-FR" sz="2027" dirty="0" smtClean="0"/>
              <a:t> applications to</a:t>
            </a:r>
          </a:p>
          <a:p>
            <a:pPr marL="196432" algn="l" rtl="0">
              <a:buSzPts val="1900"/>
            </a:pPr>
            <a:r>
              <a:rPr lang="fr-FR" sz="2027" b="1" dirty="0"/>
              <a:t>	</a:t>
            </a:r>
            <a:r>
              <a:rPr lang="fr-FR" sz="2027" b="1" dirty="0" err="1"/>
              <a:t>V</a:t>
            </a:r>
            <a:r>
              <a:rPr lang="fr-FR" sz="2027" b="1" dirty="0" err="1" smtClean="0"/>
              <a:t>ibrational</a:t>
            </a:r>
            <a:r>
              <a:rPr lang="fr-FR" sz="2027" b="1" dirty="0" smtClean="0"/>
              <a:t> excitations</a:t>
            </a:r>
          </a:p>
          <a:p>
            <a:pPr marL="196432" algn="l" rtl="0">
              <a:buSzPts val="1900"/>
            </a:pPr>
            <a:r>
              <a:rPr lang="fr-FR" sz="2027" b="1" dirty="0"/>
              <a:t>	</a:t>
            </a:r>
            <a:r>
              <a:rPr lang="fr-FR" sz="2027" b="1" dirty="0" err="1"/>
              <a:t>T</a:t>
            </a:r>
            <a:r>
              <a:rPr lang="fr-FR" sz="2027" b="1" dirty="0" err="1" smtClean="0"/>
              <a:t>ransitional</a:t>
            </a:r>
            <a:r>
              <a:rPr lang="fr-FR" sz="2027" b="1" dirty="0" smtClean="0"/>
              <a:t> </a:t>
            </a:r>
            <a:r>
              <a:rPr lang="fr-FR" sz="2027" b="1" dirty="0" err="1" smtClean="0"/>
              <a:t>nuclei</a:t>
            </a:r>
            <a:endParaRPr lang="fr-FR" sz="2027" b="1" dirty="0"/>
          </a:p>
          <a:p>
            <a:pPr marL="196432" algn="l" rtl="0">
              <a:buSzPts val="1900"/>
            </a:pPr>
            <a:r>
              <a:rPr lang="fr-FR" sz="2027" b="1" dirty="0" smtClean="0"/>
              <a:t>	Shape coexistence</a:t>
            </a:r>
          </a:p>
        </p:txBody>
      </p:sp>
      <p:sp>
        <p:nvSpPr>
          <p:cNvPr id="45" name="Shape 1924"/>
          <p:cNvSpPr/>
          <p:nvPr/>
        </p:nvSpPr>
        <p:spPr>
          <a:xfrm rot="10800000" flipV="1">
            <a:off x="2275815" y="2052887"/>
            <a:ext cx="1169825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2N </a:t>
            </a:r>
            <a:r>
              <a:rPr lang="fr-FR" sz="1700" b="1" dirty="0" err="1" smtClean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c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EFT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6" name="Google Shape;1061;p39"/>
          <p:cNvSpPr txBox="1"/>
          <p:nvPr/>
        </p:nvSpPr>
        <p:spPr>
          <a:xfrm>
            <a:off x="1408477" y="1451227"/>
            <a:ext cx="215357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err="1" smtClean="0">
                <a:cs typeface="Arial" panose="020B0604020202020204" pitchFamily="34" charset="0"/>
              </a:rPr>
              <a:t>Yrast</a:t>
            </a:r>
            <a:r>
              <a:rPr lang="fr-FR" sz="2000" b="1" dirty="0" smtClean="0">
                <a:cs typeface="Arial" panose="020B0604020202020204" pitchFamily="34" charset="0"/>
              </a:rPr>
              <a:t> states</a:t>
            </a:r>
            <a:endParaRPr sz="2000" b="1" dirty="0">
              <a:cs typeface="Arial" panose="020B0604020202020204" pitchFamily="34" charset="0"/>
            </a:endParaRPr>
          </a:p>
        </p:txBody>
      </p:sp>
      <p:sp>
        <p:nvSpPr>
          <p:cNvPr id="48" name="Shape 1924"/>
          <p:cNvSpPr/>
          <p:nvPr/>
        </p:nvSpPr>
        <p:spPr>
          <a:xfrm rot="10800000" flipV="1">
            <a:off x="2334259" y="2879843"/>
            <a:ext cx="822045" cy="43088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800" b="1" baseline="30000" dirty="0" smtClean="0">
                <a:latin typeface="Palatino"/>
                <a:ea typeface="Palatino"/>
                <a:cs typeface="Palatino"/>
                <a:sym typeface="Palatino"/>
              </a:rPr>
              <a:t>20</a:t>
            </a:r>
            <a:r>
              <a:rPr lang="fr-FR" sz="2800" b="1" dirty="0" smtClean="0">
                <a:latin typeface="Palatino"/>
                <a:ea typeface="Palatino"/>
                <a:cs typeface="Palatino"/>
                <a:sym typeface="Palatino"/>
              </a:rPr>
              <a:t>Ne</a:t>
            </a:r>
            <a:endParaRPr sz="28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4340" y="5555035"/>
            <a:ext cx="2767711" cy="256364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857193" y="1814668"/>
            <a:ext cx="3496745" cy="4190118"/>
            <a:chOff x="5459579" y="1783780"/>
            <a:chExt cx="3496745" cy="4190118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579" y="1783780"/>
              <a:ext cx="3496745" cy="4190118"/>
            </a:xfrm>
            <a:prstGeom prst="rect">
              <a:avLst/>
            </a:prstGeom>
          </p:spPr>
        </p:pic>
        <p:sp>
          <p:nvSpPr>
            <p:cNvPr id="49" name="Shape 1924"/>
            <p:cNvSpPr/>
            <p:nvPr/>
          </p:nvSpPr>
          <p:spPr>
            <a:xfrm rot="10800000" flipV="1">
              <a:off x="7897200" y="2026871"/>
              <a:ext cx="822045" cy="43088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2800" b="1" baseline="30000" dirty="0" smtClean="0">
                  <a:latin typeface="Palatino"/>
                  <a:ea typeface="Palatino"/>
                  <a:cs typeface="Palatino"/>
                  <a:sym typeface="Palatino"/>
                </a:rPr>
                <a:t>20</a:t>
              </a:r>
              <a:r>
                <a:rPr lang="fr-FR" sz="2800" b="1" dirty="0" smtClean="0">
                  <a:latin typeface="Palatino"/>
                  <a:ea typeface="Palatino"/>
                  <a:cs typeface="Palatino"/>
                  <a:sym typeface="Palatino"/>
                </a:rPr>
                <a:t>Ne</a:t>
              </a:r>
              <a:endParaRPr sz="28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10586" y="5620783"/>
              <a:ext cx="2608660" cy="203868"/>
            </a:xfrm>
            <a:prstGeom prst="rect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792" y="1900056"/>
            <a:ext cx="2225407" cy="556352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6013571" y="1886804"/>
            <a:ext cx="804871" cy="556352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6" name="Shape 1924"/>
          <p:cNvSpPr/>
          <p:nvPr/>
        </p:nvSpPr>
        <p:spPr>
          <a:xfrm rot="10800000" flipV="1">
            <a:off x="6113046" y="1514449"/>
            <a:ext cx="7451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PGCM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8" name="Shape 1924"/>
          <p:cNvSpPr/>
          <p:nvPr/>
        </p:nvSpPr>
        <p:spPr>
          <a:xfrm rot="10800000" flipV="1">
            <a:off x="4498825" y="3866512"/>
            <a:ext cx="2713131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Dynamical</a:t>
            </a:r>
            <a:r>
              <a:rPr lang="fr-FR" sz="17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 smtClean="0">
                <a:latin typeface="Palatino"/>
                <a:ea typeface="Palatino"/>
                <a:cs typeface="Palatino"/>
                <a:sym typeface="Palatino"/>
              </a:rPr>
              <a:t>correlations</a:t>
            </a:r>
            <a:endParaRPr sz="17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343" y="4284161"/>
            <a:ext cx="2010992" cy="925853"/>
          </a:xfrm>
          <a:prstGeom prst="rect">
            <a:avLst/>
          </a:prstGeom>
        </p:spPr>
      </p:pic>
      <p:sp>
        <p:nvSpPr>
          <p:cNvPr id="30" name="Shape 1924"/>
          <p:cNvSpPr/>
          <p:nvPr/>
        </p:nvSpPr>
        <p:spPr>
          <a:xfrm rot="10800000" flipV="1">
            <a:off x="4405733" y="5251946"/>
            <a:ext cx="3646700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 smtClean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Multi-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reference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 perturbation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theory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1" name="Shape 1924"/>
          <p:cNvSpPr/>
          <p:nvPr/>
        </p:nvSpPr>
        <p:spPr>
          <a:xfrm rot="10800000" flipV="1">
            <a:off x="4499288" y="2624987"/>
            <a:ext cx="4010017" cy="104644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dirty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1700" dirty="0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Beyond </a:t>
            </a:r>
            <a:r>
              <a:rPr lang="fr-FR" sz="1700" dirty="0" err="1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mean-field</a:t>
            </a:r>
            <a:r>
              <a:rPr lang="fr-FR" sz="1700" dirty="0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700" dirty="0" err="1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unperturbed</a:t>
            </a:r>
            <a:r>
              <a:rPr lang="fr-FR" sz="1700" dirty="0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state</a:t>
            </a:r>
            <a:endParaRPr lang="fr-FR" sz="1700" dirty="0"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 algn="l">
              <a:defRPr sz="1800"/>
            </a:pPr>
            <a:r>
              <a:rPr lang="fr-FR" sz="1700" dirty="0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1700" dirty="0" err="1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Appropriate</a:t>
            </a:r>
            <a:r>
              <a:rPr lang="fr-FR" sz="1700" dirty="0" smtClean="0"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to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all types of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lang="fr-FR" sz="1700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700" dirty="0">
                <a:latin typeface="Palatino"/>
                <a:ea typeface="Palatino"/>
                <a:cs typeface="Palatino"/>
                <a:sym typeface="Palatino"/>
              </a:rPr>
              <a:t>→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Good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symmetries</a:t>
            </a:r>
            <a:endParaRPr lang="fr-FR" sz="1700" dirty="0" smtClean="0"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r>
              <a:rPr lang="fr-FR" sz="1700" dirty="0">
                <a:latin typeface="Palatino"/>
                <a:ea typeface="Palatino"/>
                <a:cs typeface="Palatino"/>
                <a:sym typeface="Palatino"/>
              </a:rPr>
              <a:t>→ </a:t>
            </a:r>
            <a:r>
              <a:rPr lang="fr-FR" sz="1700" dirty="0" smtClean="0">
                <a:latin typeface="Palatino"/>
                <a:ea typeface="Palatino"/>
                <a:cs typeface="Palatino"/>
                <a:sym typeface="Palatino"/>
              </a:rPr>
              <a:t>Collective </a:t>
            </a:r>
            <a:r>
              <a:rPr lang="fr-FR" sz="1700" dirty="0" err="1" smtClean="0">
                <a:latin typeface="Palatino"/>
                <a:ea typeface="Palatino"/>
                <a:cs typeface="Palatino"/>
                <a:sym typeface="Palatino"/>
              </a:rPr>
              <a:t>spectroscopy</a:t>
            </a:r>
            <a:endParaRPr sz="17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8227895" y="3074405"/>
            <a:ext cx="298434" cy="121465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4220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148" grpId="0"/>
      <p:bldP spid="158" grpId="0"/>
      <p:bldP spid="107" grpId="0" animBg="1"/>
      <p:bldP spid="45" grpId="0" animBg="1"/>
      <p:bldP spid="46" grpId="0"/>
      <p:bldP spid="48" grpId="0" animBg="1"/>
      <p:bldP spid="3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Flèche droite 2"/>
          <p:cNvSpPr/>
          <p:nvPr/>
        </p:nvSpPr>
        <p:spPr>
          <a:xfrm>
            <a:off x="83119" y="2923385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uban vers le haut 3"/>
          <p:cNvSpPr/>
          <p:nvPr/>
        </p:nvSpPr>
        <p:spPr>
          <a:xfrm>
            <a:off x="193950" y="339447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1884205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uban vers le haut 10"/>
          <p:cNvSpPr/>
          <p:nvPr/>
        </p:nvSpPr>
        <p:spPr>
          <a:xfrm>
            <a:off x="3574460" y="339447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uban vers le haut 11"/>
          <p:cNvSpPr/>
          <p:nvPr/>
        </p:nvSpPr>
        <p:spPr>
          <a:xfrm>
            <a:off x="5264715" y="339447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uban vers le haut 15"/>
          <p:cNvSpPr/>
          <p:nvPr/>
        </p:nvSpPr>
        <p:spPr>
          <a:xfrm>
            <a:off x="6954970" y="3394474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uban vers le haut 16"/>
          <p:cNvSpPr/>
          <p:nvPr/>
        </p:nvSpPr>
        <p:spPr>
          <a:xfrm>
            <a:off x="8645225" y="3394473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uban vers le haut 17"/>
          <p:cNvSpPr/>
          <p:nvPr/>
        </p:nvSpPr>
        <p:spPr>
          <a:xfrm>
            <a:off x="10280062" y="3402241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uban vers le haut 18"/>
          <p:cNvSpPr/>
          <p:nvPr/>
        </p:nvSpPr>
        <p:spPr>
          <a:xfrm>
            <a:off x="11914898" y="3388235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Parchemin vertical 4"/>
          <p:cNvSpPr/>
          <p:nvPr/>
        </p:nvSpPr>
        <p:spPr>
          <a:xfrm>
            <a:off x="-535112" y="4094310"/>
            <a:ext cx="1033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Yukawa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Parchemin vertical 19"/>
          <p:cNvSpPr/>
          <p:nvPr/>
        </p:nvSpPr>
        <p:spPr>
          <a:xfrm>
            <a:off x="2624318" y="4094310"/>
            <a:ext cx="1033272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model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Parchemin vertical 20"/>
          <p:cNvSpPr/>
          <p:nvPr/>
        </p:nvSpPr>
        <p:spPr>
          <a:xfrm>
            <a:off x="6573969" y="2340692"/>
            <a:ext cx="1794169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OBE-</a:t>
            </a:r>
            <a:r>
              <a:rPr lang="fr-FR" sz="1600" b="1" dirty="0" err="1" smtClean="0">
                <a:solidFill>
                  <a:srgbClr val="000000"/>
                </a:solidFill>
              </a:rPr>
              <a:t>inspired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Parchemin vertical 21"/>
          <p:cNvSpPr/>
          <p:nvPr/>
        </p:nvSpPr>
        <p:spPr>
          <a:xfrm>
            <a:off x="6643244" y="4092096"/>
            <a:ext cx="1752605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Chiral EFT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(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anose="05050102010706020507" pitchFamily="18" charset="2"/>
                <a:sym typeface="Helvetica Neue Light"/>
              </a:rPr>
              <a:t>c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EFT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)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3" name="Parchemin vertical 22"/>
          <p:cNvSpPr/>
          <p:nvPr/>
        </p:nvSpPr>
        <p:spPr>
          <a:xfrm>
            <a:off x="8309771" y="1750281"/>
            <a:ext cx="1866919" cy="132937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High-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precision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SRG transfo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4" name="Parchemin vertical 23"/>
          <p:cNvSpPr/>
          <p:nvPr/>
        </p:nvSpPr>
        <p:spPr>
          <a:xfrm>
            <a:off x="10054912" y="2601367"/>
            <a:ext cx="2280864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EFT-based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era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6" name="Parchemin vertical 25"/>
          <p:cNvSpPr/>
          <p:nvPr/>
        </p:nvSpPr>
        <p:spPr>
          <a:xfrm>
            <a:off x="8543631" y="4091069"/>
            <a:ext cx="1310944" cy="429644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less</a:t>
            </a:r>
            <a:r>
              <a:rPr lang="fr-FR" sz="1600" b="1" dirty="0">
                <a:solidFill>
                  <a:srgbClr val="000000"/>
                </a:solidFill>
              </a:rPr>
              <a:t> </a:t>
            </a:r>
            <a:r>
              <a:rPr lang="fr-FR" sz="1600" b="1" dirty="0" smtClean="0">
                <a:solidFill>
                  <a:srgbClr val="000000"/>
                </a:solidFill>
              </a:rPr>
              <a:t>EFT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3119" y="7424042"/>
            <a:ext cx="12824696" cy="133003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Ruban vers le haut 27"/>
          <p:cNvSpPr/>
          <p:nvPr/>
        </p:nvSpPr>
        <p:spPr>
          <a:xfrm>
            <a:off x="193950" y="7895210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1950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uban vers le haut 28"/>
          <p:cNvSpPr/>
          <p:nvPr/>
        </p:nvSpPr>
        <p:spPr>
          <a:xfrm>
            <a:off x="1884205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1960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uban vers le haut 29"/>
          <p:cNvSpPr/>
          <p:nvPr/>
        </p:nvSpPr>
        <p:spPr>
          <a:xfrm>
            <a:off x="3574460" y="7895209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1970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uban vers le haut 30"/>
          <p:cNvSpPr/>
          <p:nvPr/>
        </p:nvSpPr>
        <p:spPr>
          <a:xfrm>
            <a:off x="5264715" y="789520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1980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Ruban vers le haut 31"/>
          <p:cNvSpPr/>
          <p:nvPr/>
        </p:nvSpPr>
        <p:spPr>
          <a:xfrm>
            <a:off x="6954970" y="7895207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1990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Ruban vers le haut 32"/>
          <p:cNvSpPr/>
          <p:nvPr/>
        </p:nvSpPr>
        <p:spPr>
          <a:xfrm>
            <a:off x="8645225" y="7895206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2000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Ruban vers le haut 33"/>
          <p:cNvSpPr/>
          <p:nvPr/>
        </p:nvSpPr>
        <p:spPr>
          <a:xfrm>
            <a:off x="10280062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2010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uban vers le haut 34"/>
          <p:cNvSpPr/>
          <p:nvPr/>
        </p:nvSpPr>
        <p:spPr>
          <a:xfrm>
            <a:off x="11914898" y="7886448"/>
            <a:ext cx="1094509" cy="379551"/>
          </a:xfrm>
          <a:prstGeom prst="ribbon2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2020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Parchemin vertical 35"/>
          <p:cNvSpPr/>
          <p:nvPr/>
        </p:nvSpPr>
        <p:spPr>
          <a:xfrm>
            <a:off x="1353705" y="8581345"/>
            <a:ext cx="1033272" cy="72739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SCGF,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Parchemin vertical 36"/>
          <p:cNvSpPr/>
          <p:nvPr/>
        </p:nvSpPr>
        <p:spPr>
          <a:xfrm>
            <a:off x="5093276" y="6558691"/>
            <a:ext cx="1690252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lang="fr-FR" sz="1600" b="1" dirty="0" smtClean="0">
                <a:solidFill>
                  <a:srgbClr val="000000"/>
                </a:solidFill>
              </a:rPr>
              <a:t>-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(A&lt;16)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VMC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Parchemin vertical 39"/>
          <p:cNvSpPr/>
          <p:nvPr/>
        </p:nvSpPr>
        <p:spPr>
          <a:xfrm>
            <a:off x="8551682" y="5952966"/>
            <a:ext cx="1811510" cy="163036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Closed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(A&lt;70)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sMBPT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  <a:r>
              <a:rPr lang="fr-FR" sz="1600" b="1" dirty="0" err="1" smtClean="0">
                <a:solidFill>
                  <a:srgbClr val="000000"/>
                </a:solidFill>
              </a:rPr>
              <a:t>sCC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sDSCGF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>
                <a:solidFill>
                  <a:srgbClr val="000000"/>
                </a:solidFill>
              </a:rPr>
              <a:t>s</a:t>
            </a:r>
            <a:r>
              <a:rPr lang="fr-FR" sz="1600" b="1" dirty="0" err="1" smtClean="0">
                <a:solidFill>
                  <a:srgbClr val="000000"/>
                </a:solidFill>
              </a:rPr>
              <a:t>SR</a:t>
            </a:r>
            <a:r>
              <a:rPr lang="fr-FR" sz="1600" b="1" dirty="0" smtClean="0">
                <a:solidFill>
                  <a:srgbClr val="000000"/>
                </a:solidFill>
              </a:rPr>
              <a:t>-IMSRG  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42" name="Parchemin vertical 41"/>
          <p:cNvSpPr/>
          <p:nvPr/>
        </p:nvSpPr>
        <p:spPr>
          <a:xfrm>
            <a:off x="10516638" y="8558599"/>
            <a:ext cx="2488162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(P)BMBPT, (P)BCC,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MR-IMSRG, MCPT,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PGCM-PT</a:t>
            </a:r>
          </a:p>
        </p:txBody>
      </p:sp>
      <p:sp>
        <p:nvSpPr>
          <p:cNvPr id="43" name="Parchemin vertical 42"/>
          <p:cNvSpPr/>
          <p:nvPr/>
        </p:nvSpPr>
        <p:spPr>
          <a:xfrm>
            <a:off x="8946451" y="8560204"/>
            <a:ext cx="1482437" cy="42640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SR-IMSRG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44" name="Parchemin vertical 43"/>
          <p:cNvSpPr/>
          <p:nvPr/>
        </p:nvSpPr>
        <p:spPr>
          <a:xfrm>
            <a:off x="1870341" y="2636542"/>
            <a:ext cx="2198272" cy="42640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Phenomenological</a:t>
            </a:r>
            <a:endParaRPr kumimoji="0" lang="fr-FR" sz="16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Parchemin vertical 44"/>
          <p:cNvSpPr/>
          <p:nvPr/>
        </p:nvSpPr>
        <p:spPr>
          <a:xfrm>
            <a:off x="4170213" y="2625955"/>
            <a:ext cx="886682" cy="42833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OBE </a:t>
            </a:r>
          </a:p>
        </p:txBody>
      </p:sp>
      <p:sp>
        <p:nvSpPr>
          <p:cNvPr id="46" name="Parchemin vertical 45"/>
          <p:cNvSpPr/>
          <p:nvPr/>
        </p:nvSpPr>
        <p:spPr>
          <a:xfrm>
            <a:off x="12323601" y="2599885"/>
            <a:ext cx="584214" cy="426695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?</a:t>
            </a:r>
          </a:p>
        </p:txBody>
      </p:sp>
      <p:sp>
        <p:nvSpPr>
          <p:cNvPr id="6" name="Ruban courbé vers le bas 5"/>
          <p:cNvSpPr/>
          <p:nvPr/>
        </p:nvSpPr>
        <p:spPr>
          <a:xfrm>
            <a:off x="1131140" y="1266024"/>
            <a:ext cx="4062838" cy="715209"/>
          </a:xfrm>
          <a:prstGeom prst="ellipseRibbon">
            <a:avLst>
              <a:gd name="adj1" fmla="val 25000"/>
              <a:gd name="adj2" fmla="val 66368"/>
              <a:gd name="adj3" fmla="val 12500"/>
            </a:avLst>
          </a:prstGeom>
          <a:gradFill flip="none" rotWithShape="1">
            <a:gsLst>
              <a:gs pos="0">
                <a:srgbClr val="325D6B">
                  <a:tint val="66000"/>
                  <a:satMod val="160000"/>
                </a:srgbClr>
              </a:gs>
              <a:gs pos="50000">
                <a:srgbClr val="325D6B">
                  <a:tint val="44500"/>
                  <a:satMod val="160000"/>
                </a:srgbClr>
              </a:gs>
              <a:gs pos="100000">
                <a:srgbClr val="325D6B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1720689" y="1370590"/>
            <a:ext cx="282082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Hamiltonian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Ruban courbé vers le bas 46"/>
          <p:cNvSpPr/>
          <p:nvPr/>
        </p:nvSpPr>
        <p:spPr>
          <a:xfrm>
            <a:off x="199740" y="5457547"/>
            <a:ext cx="6201059" cy="715209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ZoneTexte 47"/>
          <p:cNvSpPr txBox="1"/>
          <p:nvPr/>
        </p:nvSpPr>
        <p:spPr>
          <a:xfrm flipH="1">
            <a:off x="1121799" y="5562113"/>
            <a:ext cx="44062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Many</a:t>
            </a:r>
            <a:r>
              <a:rPr kumimoji="0" lang="fr-FR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-body </a:t>
            </a:r>
            <a:r>
              <a:rPr kumimoji="0" lang="fr-FR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calculations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Parchemin vertical 48"/>
          <p:cNvSpPr/>
          <p:nvPr/>
        </p:nvSpPr>
        <p:spPr>
          <a:xfrm>
            <a:off x="-407394" y="8592927"/>
            <a:ext cx="1033272" cy="42640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MBPT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Parchemin vertical 49"/>
          <p:cNvSpPr/>
          <p:nvPr/>
        </p:nvSpPr>
        <p:spPr>
          <a:xfrm>
            <a:off x="6846156" y="6558691"/>
            <a:ext cx="1759534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GFMC, NCSM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Parchemin vertical 50"/>
          <p:cNvSpPr/>
          <p:nvPr/>
        </p:nvSpPr>
        <p:spPr>
          <a:xfrm>
            <a:off x="3296149" y="6560009"/>
            <a:ext cx="1748128" cy="102838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000000"/>
                </a:solidFill>
              </a:rPr>
              <a:t>p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-</a:t>
            </a: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shell</a:t>
            </a: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(A&lt;16)</a:t>
            </a:r>
            <a:endParaRPr lang="fr-FR" sz="1600" b="1" dirty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Variational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Parchemin vertical 51"/>
          <p:cNvSpPr/>
          <p:nvPr/>
        </p:nvSpPr>
        <p:spPr>
          <a:xfrm>
            <a:off x="10179600" y="5950121"/>
            <a:ext cx="2829808" cy="163036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Closed</a:t>
            </a:r>
            <a:r>
              <a:rPr lang="fr-FR" sz="1600" b="1" dirty="0" smtClean="0">
                <a:solidFill>
                  <a:srgbClr val="000000"/>
                </a:solidFill>
              </a:rPr>
              <a:t> and open </a:t>
            </a:r>
            <a:r>
              <a:rPr lang="fr-FR" sz="1600" b="1" dirty="0" err="1" smtClean="0">
                <a:solidFill>
                  <a:srgbClr val="000000"/>
                </a:solidFill>
              </a:rPr>
              <a:t>shell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(A&lt;130)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>
                <a:solidFill>
                  <a:srgbClr val="000000"/>
                </a:solidFill>
              </a:rPr>
              <a:t>d</a:t>
            </a:r>
            <a:r>
              <a:rPr lang="fr-FR" sz="1600" b="1" dirty="0" err="1" smtClean="0">
                <a:solidFill>
                  <a:srgbClr val="000000"/>
                </a:solidFill>
              </a:rPr>
              <a:t>BMBPT</a:t>
            </a:r>
            <a:r>
              <a:rPr lang="fr-FR" sz="1600" b="1" dirty="0" smtClean="0">
                <a:solidFill>
                  <a:srgbClr val="000000"/>
                </a:solidFill>
              </a:rPr>
              <a:t>, </a:t>
            </a:r>
            <a:r>
              <a:rPr lang="fr-FR" sz="1600" b="1" dirty="0" err="1">
                <a:solidFill>
                  <a:srgbClr val="000000"/>
                </a:solidFill>
              </a:rPr>
              <a:t>d</a:t>
            </a:r>
            <a:r>
              <a:rPr lang="fr-FR" sz="1600" b="1" dirty="0" err="1" smtClean="0">
                <a:solidFill>
                  <a:srgbClr val="000000"/>
                </a:solidFill>
              </a:rPr>
              <a:t>BCC</a:t>
            </a:r>
            <a:r>
              <a:rPr lang="fr-FR" sz="1600" b="1" dirty="0" smtClean="0">
                <a:solidFill>
                  <a:srgbClr val="000000"/>
                </a:solidFill>
              </a:rPr>
              <a:t>, PBCC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>
                <a:solidFill>
                  <a:srgbClr val="000000"/>
                </a:solidFill>
              </a:rPr>
              <a:t>d</a:t>
            </a:r>
            <a:r>
              <a:rPr lang="fr-FR" sz="1600" b="1" dirty="0" err="1" smtClean="0">
                <a:solidFill>
                  <a:srgbClr val="000000"/>
                </a:solidFill>
              </a:rPr>
              <a:t>GSCGF</a:t>
            </a:r>
            <a:r>
              <a:rPr lang="fr-FR" sz="1600" b="1" dirty="0" smtClean="0">
                <a:solidFill>
                  <a:srgbClr val="000000"/>
                </a:solidFill>
              </a:rPr>
              <a:t>, MR-IMSRG,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LEFT, MCPT, PGCM-PT  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3" name="Parchemin vertical 52"/>
          <p:cNvSpPr/>
          <p:nvPr/>
        </p:nvSpPr>
        <p:spPr>
          <a:xfrm>
            <a:off x="10406737" y="4084911"/>
            <a:ext cx="1854854" cy="727393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bg2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err="1" smtClean="0">
                <a:solidFill>
                  <a:srgbClr val="000000"/>
                </a:solidFill>
              </a:rPr>
              <a:t>Novel</a:t>
            </a:r>
            <a:r>
              <a:rPr lang="fr-FR" sz="16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fr-FR" sz="1600" b="1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c</a:t>
            </a:r>
            <a:r>
              <a:rPr lang="fr-FR" sz="1600" b="1" dirty="0" err="1" smtClean="0">
                <a:solidFill>
                  <a:srgbClr val="000000"/>
                </a:solidFill>
              </a:rPr>
              <a:t>EFT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000000"/>
                </a:solidFill>
              </a:rPr>
              <a:t>Power </a:t>
            </a:r>
            <a:r>
              <a:rPr lang="fr-FR" sz="1600" b="1" dirty="0" err="1" smtClean="0">
                <a:solidFill>
                  <a:srgbClr val="000000"/>
                </a:solidFill>
              </a:rPr>
              <a:t>counting</a:t>
            </a:r>
            <a:r>
              <a:rPr lang="fr-FR" sz="16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4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Oversimplified</a:t>
            </a:r>
            <a:r>
              <a:rPr lang="fr-FR" dirty="0" smtClean="0"/>
              <a:t>/</a:t>
            </a:r>
            <a:r>
              <a:rPr lang="fr-FR" dirty="0" err="1" smtClean="0"/>
              <a:t>schematic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021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8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 smtClean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</a:t>
            </a:r>
            <a:r>
              <a:rPr lang="it" sz="1493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Memory&amp;CPU: N</a:t>
            </a:r>
            <a:r>
              <a:rPr lang="it" sz="1493" spc="320" baseline="3000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 smtClean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  <a:endParaRPr lang="it" sz="1707" b="1" spc="640" dirty="0">
              <a:latin typeface="Montserrat Semi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 smtClean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  <a:endParaRPr lang="it" sz="1707" b="1" spc="640" dirty="0">
              <a:latin typeface="Montserrat Semi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 smtClean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  <a:endParaRPr lang="it" sz="1707" b="1" spc="640" dirty="0">
              <a:latin typeface="Montserrat Semi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</a:t>
            </a:r>
            <a:r>
              <a:rPr lang="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al, 2022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</a:t>
            </a: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</a:t>
            </a:r>
            <a:r>
              <a:rPr lang="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, 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Some</a:t>
            </a:r>
            <a:r>
              <a:rPr lang="fr-FR" dirty="0" smtClean="0">
                <a:solidFill>
                  <a:srgbClr val="0033CC"/>
                </a:solidFill>
              </a:rPr>
              <a:t> a</a:t>
            </a:r>
            <a:r>
              <a:rPr dirty="0" smtClean="0">
                <a:solidFill>
                  <a:srgbClr val="0033CC"/>
                </a:solidFill>
              </a:rPr>
              <a:t>b initio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sp>
        <p:nvSpPr>
          <p:cNvPr id="67" name="Flèche courbée vers le haut 66"/>
          <p:cNvSpPr/>
          <p:nvPr/>
        </p:nvSpPr>
        <p:spPr>
          <a:xfrm flipV="1">
            <a:off x="9933422" y="2194804"/>
            <a:ext cx="878684" cy="299549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8" name="Interdiction 77"/>
          <p:cNvSpPr/>
          <p:nvPr/>
        </p:nvSpPr>
        <p:spPr>
          <a:xfrm>
            <a:off x="10863562" y="2524227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89" name="Interdiction 88"/>
          <p:cNvSpPr/>
          <p:nvPr/>
        </p:nvSpPr>
        <p:spPr>
          <a:xfrm>
            <a:off x="12559024" y="3461841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0" name="Interdiction 89"/>
          <p:cNvSpPr/>
          <p:nvPr/>
        </p:nvSpPr>
        <p:spPr>
          <a:xfrm>
            <a:off x="9292409" y="4295721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2" name="Flèche courbée vers le haut 91"/>
          <p:cNvSpPr/>
          <p:nvPr/>
        </p:nvSpPr>
        <p:spPr>
          <a:xfrm flipV="1">
            <a:off x="11880776" y="3072444"/>
            <a:ext cx="878684" cy="299549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  <a:endParaRPr lang="it" sz="1493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  <a:endParaRPr lang="it" sz="1493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  <a:endParaRPr lang="it" sz="1493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1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/</a:t>
            </a:r>
            <a:r>
              <a:rPr lang="en-US" sz="1400" dirty="0"/>
              <a:t>3</a:t>
            </a:r>
            <a:r>
              <a:rPr lang="en-US" sz="1400" baseline="30000" dirty="0"/>
              <a:t>-</a:t>
            </a:r>
            <a:r>
              <a:rPr lang="en-US" sz="1400" dirty="0"/>
              <a:t> vibration </a:t>
            </a:r>
            <a:r>
              <a:rPr lang="en-US" sz="1400" dirty="0" smtClean="0"/>
              <a:t>(</a:t>
            </a:r>
            <a:r>
              <a:rPr lang="en-US" sz="1400" baseline="30000" dirty="0" smtClean="0"/>
              <a:t>16</a:t>
            </a:r>
            <a:r>
              <a:rPr lang="en-US" sz="1400" dirty="0" smtClean="0"/>
              <a:t>O+</a:t>
            </a:r>
            <a:r>
              <a:rPr lang="en-US" sz="1400" dirty="0" smtClean="0">
                <a:latin typeface="Symbol" panose="05050102010706020507" pitchFamily="18" charset="2"/>
              </a:rPr>
              <a:t>a</a:t>
            </a:r>
            <a:r>
              <a:rPr lang="en-US" sz="1400" dirty="0" smtClean="0"/>
              <a:t> </a:t>
            </a:r>
            <a:r>
              <a:rPr lang="en-US" sz="1400" dirty="0" smtClean="0">
                <a:sym typeface="Symbol" panose="05050102010706020507" pitchFamily="18" charset="2"/>
              </a:rPr>
              <a:t></a:t>
            </a:r>
            <a:r>
              <a:rPr lang="en-US" sz="1400" dirty="0" smtClean="0"/>
              <a:t> </a:t>
            </a:r>
            <a:r>
              <a:rPr lang="en-US" sz="1400" baseline="30000" dirty="0" smtClean="0"/>
              <a:t>12</a:t>
            </a:r>
            <a:r>
              <a:rPr lang="en-US" sz="1400" dirty="0" smtClean="0"/>
              <a:t>C + 2</a:t>
            </a:r>
            <a:r>
              <a:rPr lang="en-US" sz="1400" dirty="0" smtClean="0">
                <a:latin typeface="Symbol" panose="05050102010706020507" pitchFamily="18" charset="2"/>
              </a:rPr>
              <a:t>a</a:t>
            </a:r>
            <a:r>
              <a:rPr lang="en-US" sz="1400" dirty="0" smtClean="0"/>
              <a:t>) at 7.2 MeV</a:t>
            </a:r>
            <a:endParaRPr lang="en-US" sz="1400" dirty="0"/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 smtClean="0"/>
              <a:t>20</a:t>
            </a:r>
            <a:r>
              <a:rPr lang="en-US" sz="1600" b="1" dirty="0" smtClean="0"/>
              <a:t>Ne</a:t>
            </a:r>
            <a:endParaRPr lang="en-US" sz="1600" b="1" dirty="0"/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2023</a:t>
            </a:r>
            <a:r>
              <a:rPr lang="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 smtClean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 smtClean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  <a:endParaRPr lang="it" sz="1600" b="1" spc="640" dirty="0">
              <a:latin typeface="Montserrat Semi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b="1" spc="320" baseline="30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 smtClean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 smtClean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Tetrahedral</a:t>
            </a:r>
          </a:p>
          <a:p>
            <a:r>
              <a:rPr lang="en-US" sz="1400" dirty="0" smtClean="0"/>
              <a:t>ground state </a:t>
            </a:r>
          </a:p>
          <a:p>
            <a:r>
              <a:rPr lang="en-US" sz="1400" dirty="0" smtClean="0"/>
              <a:t>intrinsic density</a:t>
            </a:r>
            <a:endParaRPr lang="en-US" sz="1400" dirty="0"/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al., </a:t>
            </a:r>
            <a:r>
              <a:rPr lang="it-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2023</a:t>
            </a:r>
            <a:r>
              <a:rPr lang="it" sz="1280" dirty="0" smtClean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</p:spTree>
    <p:extLst>
      <p:ext uri="{BB962C8B-B14F-4D97-AF65-F5344CB8AC3E}">
        <p14:creationId xmlns:p14="http://schemas.microsoft.com/office/powerpoint/2010/main" val="1253208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60" grpId="0"/>
      <p:bldP spid="2060" grpId="0"/>
      <p:bldP spid="2061" grpId="0"/>
      <p:bldP spid="67" grpId="0" animBg="1"/>
      <p:bldP spid="67" grpId="1" animBg="1"/>
      <p:bldP spid="78" grpId="0" animBg="1"/>
      <p:bldP spid="78" grpId="1" animBg="1"/>
      <p:bldP spid="85" grpId="0" animBg="1"/>
      <p:bldP spid="86" grpId="0" animBg="1"/>
      <p:bldP spid="89" grpId="0" animBg="1"/>
      <p:bldP spid="89" grpId="1" animBg="1"/>
      <p:bldP spid="90" grpId="0" animBg="1"/>
      <p:bldP spid="90" grpId="1" animBg="1"/>
      <p:bldP spid="92" grpId="0" animBg="1"/>
      <p:bldP spid="92" grpId="1" animBg="1"/>
      <p:bldP spid="93" grpId="0"/>
      <p:bldP spid="94" grpId="0"/>
      <p:bldP spid="95" grpId="0"/>
      <p:bldP spid="96" grpId="0"/>
      <p:bldP spid="97" grpId="0"/>
      <p:bldP spid="120" grpId="0"/>
      <p:bldP spid="122" grpId="0"/>
      <p:bldP spid="123" grpId="0"/>
      <p:bldP spid="150" grpId="0"/>
      <p:bldP spid="159" grpId="0"/>
      <p:bldP spid="160" grpId="0"/>
      <p:bldP spid="161" grpId="0"/>
      <p:bldP spid="71" grpId="0"/>
      <p:bldP spid="73" grpId="0"/>
      <p:bldP spid="7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726" y="6430358"/>
            <a:ext cx="3011255" cy="902442"/>
          </a:xfrm>
          <a:prstGeom prst="rect">
            <a:avLst/>
          </a:prstGeom>
        </p:spPr>
      </p:pic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78" y="2590661"/>
            <a:ext cx="4525532" cy="2701130"/>
          </a:xfrm>
          <a:prstGeom prst="rect">
            <a:avLst/>
          </a:prstGeom>
        </p:spPr>
      </p:pic>
      <p:sp>
        <p:nvSpPr>
          <p:cNvPr id="33" name="Shape 76"/>
          <p:cNvSpPr/>
          <p:nvPr/>
        </p:nvSpPr>
        <p:spPr>
          <a:xfrm>
            <a:off x="451611" y="2386417"/>
            <a:ext cx="187036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 Input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76"/>
          <p:cNvSpPr/>
          <p:nvPr/>
        </p:nvSpPr>
        <p:spPr>
          <a:xfrm>
            <a:off x="475639" y="5705916"/>
            <a:ext cx="963817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2) Output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: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example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for CC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many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-body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theory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in the CCD approximation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6" name="Shape 76"/>
          <p:cNvSpPr/>
          <p:nvPr/>
        </p:nvSpPr>
        <p:spPr>
          <a:xfrm>
            <a:off x="5612432" y="2869474"/>
            <a:ext cx="320535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k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-body force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2k-index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 smtClean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3552" y="4713286"/>
            <a:ext cx="837898" cy="355127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8808" y="3921815"/>
            <a:ext cx="608419" cy="31472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Shape 76"/>
          <p:cNvSpPr/>
          <p:nvPr/>
        </p:nvSpPr>
        <p:spPr>
          <a:xfrm>
            <a:off x="7873289" y="6359389"/>
            <a:ext cx="459688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Energy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evaluation</a:t>
            </a:r>
            <a:endParaRPr lang="fr-FR" sz="1800" b="1" dirty="0" smtClean="0">
              <a:solidFill>
                <a:schemeClr val="tx1"/>
              </a:solidFill>
              <a:latin typeface="Palatino"/>
              <a:ea typeface="Palatino"/>
              <a:cs typeface="Palatino"/>
              <a:sym typeface="Wingdings"/>
            </a:endParaRP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network of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here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p=4)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69603" y="6401630"/>
            <a:ext cx="1583378" cy="89134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50360" y="6491352"/>
            <a:ext cx="402621" cy="574992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6" name="Shape 71"/>
          <p:cNvSpPr/>
          <p:nvPr/>
        </p:nvSpPr>
        <p:spPr>
          <a:xfrm>
            <a:off x="253964" y="1592147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M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any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employ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compute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7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Going</a:t>
            </a:r>
            <a:r>
              <a:rPr lang="fr-FR" dirty="0" smtClean="0">
                <a:solidFill>
                  <a:srgbClr val="0033CC"/>
                </a:solidFill>
              </a:rPr>
              <a:t> to </a:t>
            </a:r>
            <a:r>
              <a:rPr lang="fr-FR" dirty="0" err="1" smtClean="0">
                <a:solidFill>
                  <a:srgbClr val="0033CC"/>
                </a:solidFill>
              </a:rPr>
              <a:t>heavier</a:t>
            </a:r>
            <a:r>
              <a:rPr lang="fr-FR" dirty="0" smtClean="0">
                <a:solidFill>
                  <a:srgbClr val="0033CC"/>
                </a:solidFill>
              </a:rPr>
              <a:t>/open-</a:t>
            </a:r>
            <a:r>
              <a:rPr lang="fr-FR" dirty="0" err="1" smtClean="0">
                <a:solidFill>
                  <a:srgbClr val="0033CC"/>
                </a:solidFill>
              </a:rPr>
              <a:t>shell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nuclei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with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greater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accuracy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68" name="Shape 76"/>
          <p:cNvSpPr/>
          <p:nvPr/>
        </p:nvSpPr>
        <p:spPr>
          <a:xfrm>
            <a:off x="6750561" y="4350555"/>
            <a:ext cx="568430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Naive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-25000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 </a:t>
            </a:r>
            <a:endParaRPr lang="fr-FR" sz="1800" b="1" dirty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 ►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grows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polynomially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with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 ►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grows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i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exponentially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with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interaction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rank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k </a:t>
            </a:r>
            <a:endParaRPr lang="pl-PL" sz="1800" b="1" baseline="300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9" name="Shape 76"/>
          <p:cNvSpPr/>
          <p:nvPr/>
        </p:nvSpPr>
        <p:spPr>
          <a:xfrm>
            <a:off x="7985186" y="7679468"/>
            <a:ext cx="498709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	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Unknown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T</a:t>
            </a:r>
            <a:r>
              <a:rPr lang="fr-FR" sz="1800" b="1" baseline="-25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evaluation</a:t>
            </a:r>
            <a:endParaRPr lang="fr-FR" sz="1800" b="1" dirty="0" smtClean="0">
              <a:solidFill>
                <a:schemeClr val="tx1"/>
              </a:solidFill>
              <a:latin typeface="Palatino"/>
              <a:ea typeface="Palatino"/>
              <a:cs typeface="Palatino"/>
              <a:sym typeface="Wingdings"/>
            </a:endParaRPr>
          </a:p>
          <a:p>
            <a:pPr lvl="0" algn="l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			     </a:t>
            </a:r>
            <a:r>
              <a:rPr lang="pl-PL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FF0000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 algn="l">
              <a:defRPr sz="1800"/>
            </a:pPr>
            <a:r>
              <a:rPr lang="fr-FR" sz="1800" b="1" i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Iterative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(=non-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perturbative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)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network </a:t>
            </a:r>
            <a:endParaRPr lang="fr-FR" sz="1800" b="1" dirty="0">
              <a:solidFill>
                <a:srgbClr val="FF0000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 algn="l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	►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q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CPU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here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q=6) </a:t>
            </a:r>
          </a:p>
          <a:p>
            <a:pPr lvl="0" algn="l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	►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here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r=4)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310" y="8111807"/>
            <a:ext cx="3575644" cy="864603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5636256" y="8085839"/>
            <a:ext cx="1485415" cy="856445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178" y="7758782"/>
            <a:ext cx="1182242" cy="2911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72" y="6639791"/>
            <a:ext cx="2430255" cy="1082383"/>
          </a:xfrm>
          <a:prstGeom prst="rect">
            <a:avLst/>
          </a:prstGeom>
        </p:spPr>
      </p:pic>
      <p:sp>
        <p:nvSpPr>
          <p:cNvPr id="9" name="Accolade fermante 8"/>
          <p:cNvSpPr/>
          <p:nvPr/>
        </p:nvSpPr>
        <p:spPr>
          <a:xfrm>
            <a:off x="2563089" y="6639792"/>
            <a:ext cx="428951" cy="1925860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12" y="7987265"/>
            <a:ext cx="2313542" cy="578386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1227773" y="7970418"/>
            <a:ext cx="603743" cy="53627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3" name="Shape 76"/>
          <p:cNvSpPr/>
          <p:nvPr/>
        </p:nvSpPr>
        <p:spPr>
          <a:xfrm>
            <a:off x="200846" y="8745995"/>
            <a:ext cx="347256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Wave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operator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Symbol" panose="05050102010706020507" pitchFamily="18" charset="2"/>
                <a:ea typeface="Palatino"/>
                <a:cs typeface="Times New Roman" panose="02020603050405020304" pitchFamily="18" charset="0"/>
                <a:sym typeface="Palatino"/>
              </a:rPr>
              <a:t>W</a:t>
            </a:r>
            <a:r>
              <a:rPr lang="fr-FR" sz="1800" b="1" baseline="-25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k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in CCD</a:t>
            </a:r>
          </a:p>
          <a:p>
            <a:pPr lvl="0" algn="l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</a:t>
            </a:r>
            <a:r>
              <a:rPr lang="fr-FR" sz="1800" b="1" baseline="-25000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= 2p-2h excitation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operator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endParaRPr lang="pl-PL" sz="1800" b="1" baseline="30000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3191123" y="7123270"/>
            <a:ext cx="287970" cy="958904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Accolade fermante 73"/>
          <p:cNvSpPr/>
          <p:nvPr/>
        </p:nvSpPr>
        <p:spPr>
          <a:xfrm flipH="1">
            <a:off x="3640425" y="6439376"/>
            <a:ext cx="329050" cy="2254918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Flèche courbée vers la droite 12"/>
          <p:cNvSpPr/>
          <p:nvPr/>
        </p:nvSpPr>
        <p:spPr>
          <a:xfrm rot="21097272" flipH="1" flipV="1">
            <a:off x="7058942" y="6520977"/>
            <a:ext cx="611532" cy="1645653"/>
          </a:xfrm>
          <a:prstGeom prst="curved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5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250881" y="1891983"/>
            <a:ext cx="1547879" cy="208888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6" name="Connecteur droit avec flèche 75"/>
          <p:cNvCxnSpPr/>
          <p:nvPr/>
        </p:nvCxnSpPr>
        <p:spPr>
          <a:xfrm>
            <a:off x="12434870" y="3497692"/>
            <a:ext cx="0" cy="16927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Shape 514"/>
          <p:cNvSpPr/>
          <p:nvPr/>
        </p:nvSpPr>
        <p:spPr>
          <a:xfrm>
            <a:off x="12559420" y="3418406"/>
            <a:ext cx="4648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fr-FR" sz="2000" dirty="0" smtClean="0"/>
              <a:t>  </a:t>
            </a:r>
            <a:endParaRPr sz="2000" dirty="0"/>
          </a:p>
        </p:txBody>
      </p:sp>
      <p:cxnSp>
        <p:nvCxnSpPr>
          <p:cNvPr id="78" name="Connecteur droit avec flèche 77"/>
          <p:cNvCxnSpPr/>
          <p:nvPr/>
        </p:nvCxnSpPr>
        <p:spPr>
          <a:xfrm flipV="1">
            <a:off x="11305473" y="2337020"/>
            <a:ext cx="0" cy="1398189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Shape 514"/>
          <p:cNvSpPr/>
          <p:nvPr/>
        </p:nvSpPr>
        <p:spPr>
          <a:xfrm>
            <a:off x="10645396" y="2442701"/>
            <a:ext cx="64555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dirty="0"/>
              <a:t>e</a:t>
            </a:r>
            <a:r>
              <a:rPr lang="fr-FR" baseline="-25000" dirty="0" smtClean="0"/>
              <a:t>1</a:t>
            </a:r>
            <a:r>
              <a:rPr lang="fr-FR" sz="2200" baseline="-25000" dirty="0" smtClean="0"/>
              <a:t>max</a:t>
            </a:r>
          </a:p>
          <a:p>
            <a:pPr algn="ctr">
              <a:defRPr sz="1800"/>
            </a:pP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↕</a:t>
            </a:r>
            <a:endParaRPr lang="fr-F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 sz="1800"/>
            </a:pPr>
            <a:r>
              <a:rPr lang="fr-FR" sz="2200" dirty="0" err="1" smtClean="0"/>
              <a:t>n</a:t>
            </a:r>
            <a:r>
              <a:rPr lang="fr-FR" sz="2200" baseline="-25000" dirty="0" err="1" smtClean="0"/>
              <a:t>dim</a:t>
            </a:r>
            <a:endParaRPr sz="2200" baseline="-25000" dirty="0"/>
          </a:p>
        </p:txBody>
      </p:sp>
      <p:sp>
        <p:nvSpPr>
          <p:cNvPr id="80" name="⦿  Is the chiral expansion converging quickly enough?"/>
          <p:cNvSpPr txBox="1"/>
          <p:nvPr/>
        </p:nvSpPr>
        <p:spPr>
          <a:xfrm>
            <a:off x="10243894" y="1416038"/>
            <a:ext cx="285502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/>
              <a:t>HO single-</a:t>
            </a:r>
            <a:r>
              <a:rPr lang="fr-FR" sz="2000" dirty="0" err="1" smtClean="0"/>
              <a:t>particle</a:t>
            </a:r>
            <a:r>
              <a:rPr lang="fr-FR" sz="2000" dirty="0" smtClean="0"/>
              <a:t> basis</a:t>
            </a:r>
            <a:endParaRPr sz="2000" dirty="0"/>
          </a:p>
        </p:txBody>
      </p:sp>
      <p:sp>
        <p:nvSpPr>
          <p:cNvPr id="81" name="⦿  Is the chiral expansion converging quickly enough?"/>
          <p:cNvSpPr txBox="1"/>
          <p:nvPr/>
        </p:nvSpPr>
        <p:spPr>
          <a:xfrm>
            <a:off x="8423352" y="2215765"/>
            <a:ext cx="2297880" cy="44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a = (</a:t>
            </a:r>
            <a:r>
              <a:rPr lang="fr-FR" dirty="0" err="1" smtClean="0"/>
              <a:t>n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,l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,j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,m</a:t>
            </a:r>
            <a:r>
              <a:rPr lang="fr-FR" baseline="-25000" dirty="0" err="1" smtClean="0"/>
              <a:t>a</a:t>
            </a:r>
            <a:r>
              <a:rPr lang="fr-FR" dirty="0" err="1" smtClean="0"/>
              <a:t>,t</a:t>
            </a:r>
            <a:r>
              <a:rPr lang="fr-FR" baseline="-25000" dirty="0" err="1" smtClean="0"/>
              <a:t>a</a:t>
            </a:r>
            <a:r>
              <a:rPr lang="fr-FR" dirty="0" smtClean="0"/>
              <a:t>)</a:t>
            </a:r>
            <a:endParaRPr dirty="0"/>
          </a:p>
        </p:txBody>
      </p:sp>
      <p:sp>
        <p:nvSpPr>
          <p:cNvPr id="14" name="Flèche vers le bas 13"/>
          <p:cNvSpPr/>
          <p:nvPr/>
        </p:nvSpPr>
        <p:spPr>
          <a:xfrm>
            <a:off x="6944414" y="3933697"/>
            <a:ext cx="508581" cy="290155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3664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9" grpId="0" animBg="1"/>
      <p:bldP spid="71" grpId="0" animBg="1"/>
      <p:bldP spid="9" grpId="0" animBg="1"/>
      <p:bldP spid="11" grpId="0" animBg="1"/>
      <p:bldP spid="73" grpId="0" animBg="1"/>
      <p:bldP spid="12" grpId="0" animBg="1"/>
      <p:bldP spid="7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ircle"/>
          <p:cNvSpPr/>
          <p:nvPr/>
        </p:nvSpPr>
        <p:spPr>
          <a:xfrm>
            <a:off x="6288835" y="3824165"/>
            <a:ext cx="317501" cy="317501"/>
          </a:xfrm>
          <a:prstGeom prst="ellipse">
            <a:avLst/>
          </a:prstGeom>
          <a:ln w="25400">
            <a:solidFill>
              <a:srgbClr val="54545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2" name="Connection Line"/>
          <p:cNvSpPr/>
          <p:nvPr/>
        </p:nvSpPr>
        <p:spPr>
          <a:xfrm>
            <a:off x="5694338" y="2730343"/>
            <a:ext cx="713851" cy="1069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45" extrusionOk="0">
                <a:moveTo>
                  <a:pt x="0" y="3"/>
                </a:moveTo>
                <a:cubicBezTo>
                  <a:pt x="14473" y="-155"/>
                  <a:pt x="21600" y="6992"/>
                  <a:pt x="21382" y="21445"/>
                </a:cubicBezTo>
              </a:path>
            </a:pathLst>
          </a:custGeom>
          <a:ln w="25400">
            <a:solidFill>
              <a:srgbClr val="545454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537" name="208Pb"/>
          <p:cNvSpPr txBox="1"/>
          <p:nvPr/>
        </p:nvSpPr>
        <p:spPr>
          <a:xfrm>
            <a:off x="4924242" y="2422366"/>
            <a:ext cx="7350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208</a:t>
            </a:r>
            <a:r>
              <a:t>Pb</a:t>
            </a:r>
          </a:p>
        </p:txBody>
      </p:sp>
      <p:sp>
        <p:nvSpPr>
          <p:cNvPr id="538" name="Line"/>
          <p:cNvSpPr/>
          <p:nvPr/>
        </p:nvSpPr>
        <p:spPr>
          <a:xfrm flipV="1">
            <a:off x="469900" y="965199"/>
            <a:ext cx="12052911" cy="2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9" name="Ab initio nuclear chart"/>
          <p:cNvSpPr txBox="1"/>
          <p:nvPr/>
        </p:nvSpPr>
        <p:spPr>
          <a:xfrm>
            <a:off x="444500" y="127000"/>
            <a:ext cx="12115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204DAA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Ground-state </a:t>
            </a:r>
            <a:r>
              <a:rPr lang="fr-FR" i="1" dirty="0" smtClean="0"/>
              <a:t>a</a:t>
            </a:r>
            <a:r>
              <a:rPr i="1" dirty="0" smtClean="0"/>
              <a:t>b </a:t>
            </a:r>
            <a:r>
              <a:rPr i="1" dirty="0"/>
              <a:t>initio </a:t>
            </a:r>
            <a:r>
              <a:rPr dirty="0"/>
              <a:t>nuclear </a:t>
            </a:r>
            <a:r>
              <a:rPr dirty="0" smtClean="0"/>
              <a:t>chart</a:t>
            </a:r>
            <a:r>
              <a:rPr lang="fr-FR" dirty="0" smtClean="0"/>
              <a:t>… </a:t>
            </a:r>
            <a:r>
              <a:rPr lang="fr-FR" dirty="0" err="1" smtClean="0"/>
              <a:t>now</a:t>
            </a:r>
            <a:r>
              <a:rPr lang="fr-FR" dirty="0" smtClean="0"/>
              <a:t>!</a:t>
            </a:r>
            <a:endParaRPr dirty="0"/>
          </a:p>
        </p:txBody>
      </p:sp>
      <p:pic>
        <p:nvPicPr>
          <p:cNvPr id="540" name="nuclearchart_abinitio_2023_07022023.pdf" descr="nuclearchart_abinitio_2023_070220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89" y="2244206"/>
            <a:ext cx="12700000" cy="599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2023"/>
          <p:cNvSpPr txBox="1"/>
          <p:nvPr/>
        </p:nvSpPr>
        <p:spPr>
          <a:xfrm>
            <a:off x="1886249" y="2244206"/>
            <a:ext cx="8255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2023</a:t>
            </a:r>
          </a:p>
        </p:txBody>
      </p:sp>
      <p:sp>
        <p:nvSpPr>
          <p:cNvPr id="10" name="[Figure: B. Bally]"/>
          <p:cNvSpPr txBox="1"/>
          <p:nvPr/>
        </p:nvSpPr>
        <p:spPr>
          <a:xfrm>
            <a:off x="10695709" y="8367230"/>
            <a:ext cx="1909635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[</a:t>
            </a:r>
            <a:r>
              <a:rPr i="1" dirty="0"/>
              <a:t>Figure</a:t>
            </a:r>
            <a:r>
              <a:rPr dirty="0"/>
              <a:t>: B. Bally]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393768704"/>
              </p:ext>
            </p:extLst>
          </p:nvPr>
        </p:nvGraphicFramePr>
        <p:xfrm>
          <a:off x="8259731" y="1517688"/>
          <a:ext cx="4621262" cy="274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4502226" y="2216496"/>
            <a:ext cx="1847876" cy="116581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6247" y="3969060"/>
            <a:ext cx="45719" cy="45719"/>
          </a:xfrm>
          <a:prstGeom prst="rect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Line"/>
          <p:cNvSpPr/>
          <p:nvPr/>
        </p:nvSpPr>
        <p:spPr>
          <a:xfrm>
            <a:off x="-140598" y="3747320"/>
            <a:ext cx="167641" cy="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8" name="Line"/>
          <p:cNvSpPr/>
          <p:nvPr/>
        </p:nvSpPr>
        <p:spPr>
          <a:xfrm>
            <a:off x="-140598" y="5576120"/>
            <a:ext cx="167641" cy="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19" name="Line"/>
          <p:cNvSpPr/>
          <p:nvPr/>
        </p:nvSpPr>
        <p:spPr>
          <a:xfrm>
            <a:off x="1464148" y="6781800"/>
            <a:ext cx="167641" cy="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0" name="detailed structure of 100Sn…"/>
          <p:cNvSpPr txBox="1"/>
          <p:nvPr/>
        </p:nvSpPr>
        <p:spPr>
          <a:xfrm>
            <a:off x="542912" y="4617840"/>
            <a:ext cx="2947923" cy="625812"/>
          </a:xfrm>
          <a:prstGeom prst="rect">
            <a:avLst/>
          </a:prstGeom>
          <a:solidFill>
            <a:schemeClr val="bg1">
              <a:alpha val="3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/>
              <a:t>D</a:t>
            </a:r>
            <a:r>
              <a:rPr b="1" dirty="0" err="1" smtClean="0"/>
              <a:t>etailed</a:t>
            </a:r>
            <a:r>
              <a:rPr b="1" dirty="0" smtClean="0"/>
              <a:t> structure of </a:t>
            </a:r>
            <a:r>
              <a:rPr b="1" baseline="31999" dirty="0" smtClean="0"/>
              <a:t>100</a:t>
            </a:r>
            <a:r>
              <a:rPr dirty="0" smtClean="0"/>
              <a:t>Sn</a:t>
            </a:r>
            <a:endParaRPr dirty="0"/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>
                <a:solidFill>
                  <a:srgbClr val="0033CC"/>
                </a:solidFill>
              </a:rPr>
              <a:t>Morris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PRL (2018)</a:t>
            </a:r>
          </a:p>
        </p:txBody>
      </p:sp>
      <p:sp>
        <p:nvSpPr>
          <p:cNvPr id="21" name="charge radii in 138Xe…"/>
          <p:cNvSpPr txBox="1"/>
          <p:nvPr/>
        </p:nvSpPr>
        <p:spPr>
          <a:xfrm>
            <a:off x="3982720" y="4403664"/>
            <a:ext cx="2431756" cy="625812"/>
          </a:xfrm>
          <a:prstGeom prst="rect">
            <a:avLst/>
          </a:prstGeom>
          <a:solidFill>
            <a:schemeClr val="bg1">
              <a:alpha val="71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 smtClean="0"/>
              <a:t>C</a:t>
            </a:r>
            <a:r>
              <a:rPr b="1" dirty="0" err="1" smtClean="0"/>
              <a:t>harge</a:t>
            </a:r>
            <a:r>
              <a:rPr b="1" dirty="0" smtClean="0"/>
              <a:t> </a:t>
            </a:r>
            <a:r>
              <a:rPr b="1" dirty="0"/>
              <a:t>radii in </a:t>
            </a:r>
            <a:r>
              <a:rPr b="1" baseline="31999" dirty="0"/>
              <a:t>138</a:t>
            </a:r>
            <a:r>
              <a:rPr b="1" dirty="0"/>
              <a:t>Xe</a:t>
            </a:r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err="1">
                <a:solidFill>
                  <a:srgbClr val="0033CC"/>
                </a:solidFill>
              </a:rPr>
              <a:t>Arthuis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PRL (2020)</a:t>
            </a:r>
          </a:p>
        </p:txBody>
      </p:sp>
      <p:sp>
        <p:nvSpPr>
          <p:cNvPr id="22" name="global mass predictions of ~700 nuclei…"/>
          <p:cNvSpPr txBox="1"/>
          <p:nvPr/>
        </p:nvSpPr>
        <p:spPr>
          <a:xfrm>
            <a:off x="1937944" y="6742924"/>
            <a:ext cx="4379404" cy="625812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 smtClean="0"/>
              <a:t>G</a:t>
            </a:r>
            <a:r>
              <a:rPr b="1" dirty="0" err="1" smtClean="0"/>
              <a:t>lobal</a:t>
            </a:r>
            <a:r>
              <a:rPr b="1" dirty="0" smtClean="0"/>
              <a:t> </a:t>
            </a:r>
            <a:r>
              <a:rPr b="1" dirty="0"/>
              <a:t>mass predictions of ~700 nuclei</a:t>
            </a:r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err="1">
                <a:solidFill>
                  <a:srgbClr val="0033CC"/>
                </a:solidFill>
              </a:rPr>
              <a:t>Stroberg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PRL (2021)</a:t>
            </a:r>
          </a:p>
        </p:txBody>
      </p:sp>
      <p:sp>
        <p:nvSpPr>
          <p:cNvPr id="23" name="extension to heavy systems…"/>
          <p:cNvSpPr txBox="1"/>
          <p:nvPr/>
        </p:nvSpPr>
        <p:spPr>
          <a:xfrm>
            <a:off x="2691695" y="5841805"/>
            <a:ext cx="3597140" cy="625812"/>
          </a:xfrm>
          <a:prstGeom prst="rect">
            <a:avLst/>
          </a:prstGeom>
          <a:solidFill>
            <a:schemeClr val="bg1">
              <a:alpha val="6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 smtClean="0"/>
              <a:t>Mass and </a:t>
            </a:r>
            <a:r>
              <a:rPr lang="fr-FR" b="1" dirty="0" err="1" smtClean="0"/>
              <a:t>spectroscopy</a:t>
            </a:r>
            <a:r>
              <a:rPr lang="fr-FR" b="1" dirty="0" smtClean="0"/>
              <a:t> ~</a:t>
            </a:r>
            <a:r>
              <a:rPr lang="fr-FR" b="1" baseline="30000" dirty="0" smtClean="0"/>
              <a:t>132</a:t>
            </a:r>
            <a:r>
              <a:rPr lang="fr-FR" b="1" dirty="0" smtClean="0"/>
              <a:t>Sn</a:t>
            </a:r>
            <a:endParaRPr b="1" dirty="0"/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>
                <a:solidFill>
                  <a:srgbClr val="0033CC"/>
                </a:solidFill>
              </a:rPr>
              <a:t>Miyagi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PRC (2022)</a:t>
            </a:r>
          </a:p>
        </p:txBody>
      </p:sp>
      <p:sp>
        <p:nvSpPr>
          <p:cNvPr id="25" name="Star"/>
          <p:cNvSpPr/>
          <p:nvPr/>
        </p:nvSpPr>
        <p:spPr>
          <a:xfrm>
            <a:off x="4157530" y="5231186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6" name="Star"/>
          <p:cNvSpPr/>
          <p:nvPr/>
        </p:nvSpPr>
        <p:spPr>
          <a:xfrm>
            <a:off x="6166031" y="3864902"/>
            <a:ext cx="301961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27" name="uncertainty quantification in 208Pb…"/>
          <p:cNvSpPr txBox="1"/>
          <p:nvPr/>
        </p:nvSpPr>
        <p:spPr>
          <a:xfrm>
            <a:off x="2708146" y="3188646"/>
            <a:ext cx="3832781" cy="625812"/>
          </a:xfrm>
          <a:prstGeom prst="rect">
            <a:avLst/>
          </a:prstGeom>
          <a:solidFill>
            <a:schemeClr val="bg1">
              <a:alpha val="59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 smtClean="0"/>
              <a:t>U</a:t>
            </a:r>
            <a:r>
              <a:rPr b="1" dirty="0" err="1" smtClean="0"/>
              <a:t>ncertainty</a:t>
            </a:r>
            <a:r>
              <a:rPr b="1" dirty="0" smtClean="0"/>
              <a:t> </a:t>
            </a:r>
            <a:r>
              <a:rPr b="1" dirty="0"/>
              <a:t>quantification in </a:t>
            </a:r>
            <a:r>
              <a:rPr b="1" baseline="31999" dirty="0"/>
              <a:t>208</a:t>
            </a:r>
            <a:r>
              <a:rPr b="1" dirty="0"/>
              <a:t>Pb</a:t>
            </a:r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>
                <a:solidFill>
                  <a:srgbClr val="0033CC"/>
                </a:solidFill>
              </a:rPr>
              <a:t>Hu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Nature Physics (2022) </a:t>
            </a:r>
          </a:p>
        </p:txBody>
      </p:sp>
      <p:sp>
        <p:nvSpPr>
          <p:cNvPr id="28" name="deformation physics…"/>
          <p:cNvSpPr txBox="1"/>
          <p:nvPr/>
        </p:nvSpPr>
        <p:spPr>
          <a:xfrm>
            <a:off x="469901" y="7796482"/>
            <a:ext cx="2532745" cy="1118255"/>
          </a:xfrm>
          <a:prstGeom prst="rect">
            <a:avLst/>
          </a:prstGeom>
          <a:solidFill>
            <a:schemeClr val="bg1">
              <a:alpha val="7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 err="1" smtClean="0"/>
              <a:t>Rotational</a:t>
            </a:r>
            <a:r>
              <a:rPr b="1" dirty="0" smtClean="0"/>
              <a:t> </a:t>
            </a:r>
            <a:r>
              <a:rPr lang="fr-FR" b="1" dirty="0" smtClean="0"/>
              <a:t>excitations</a:t>
            </a:r>
            <a:endParaRPr b="1" dirty="0"/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err="1">
                <a:solidFill>
                  <a:srgbClr val="0033CC"/>
                </a:solidFill>
              </a:rPr>
              <a:t>Novario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PRC (</a:t>
            </a:r>
            <a:r>
              <a:rPr dirty="0" smtClean="0">
                <a:solidFill>
                  <a:srgbClr val="0033CC"/>
                </a:solidFill>
              </a:rPr>
              <a:t>2021)</a:t>
            </a:r>
            <a:endParaRPr lang="fr-FR" dirty="0" smtClean="0">
              <a:solidFill>
                <a:srgbClr val="0033CC"/>
              </a:solidFill>
            </a:endParaRPr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smtClean="0">
                <a:solidFill>
                  <a:srgbClr val="0033CC"/>
                </a:solidFill>
              </a:rPr>
              <a:t>Hagen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PRC (2022)</a:t>
            </a:r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err="1">
                <a:solidFill>
                  <a:srgbClr val="0033CC"/>
                </a:solidFill>
              </a:rPr>
              <a:t>Frosini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EPJA (2022)</a:t>
            </a:r>
          </a:p>
        </p:txBody>
      </p:sp>
      <p:sp>
        <p:nvSpPr>
          <p:cNvPr id="29" name="Star"/>
          <p:cNvSpPr/>
          <p:nvPr/>
        </p:nvSpPr>
        <p:spPr>
          <a:xfrm>
            <a:off x="4165668" y="5441691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0" name="Star"/>
          <p:cNvSpPr/>
          <p:nvPr/>
        </p:nvSpPr>
        <p:spPr>
          <a:xfrm>
            <a:off x="4506734" y="5446103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1" name="Star"/>
          <p:cNvSpPr/>
          <p:nvPr/>
        </p:nvSpPr>
        <p:spPr>
          <a:xfrm>
            <a:off x="4836726" y="5449335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3" name="Star"/>
          <p:cNvSpPr/>
          <p:nvPr/>
        </p:nvSpPr>
        <p:spPr>
          <a:xfrm>
            <a:off x="951029" y="7344072"/>
            <a:ext cx="301962" cy="28527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4" name="Star"/>
          <p:cNvSpPr/>
          <p:nvPr/>
        </p:nvSpPr>
        <p:spPr>
          <a:xfrm>
            <a:off x="3815379" y="5446735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5" name="Star"/>
          <p:cNvSpPr/>
          <p:nvPr/>
        </p:nvSpPr>
        <p:spPr>
          <a:xfrm>
            <a:off x="3451397" y="5452332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6" name="Star"/>
          <p:cNvSpPr/>
          <p:nvPr/>
        </p:nvSpPr>
        <p:spPr>
          <a:xfrm>
            <a:off x="3072264" y="5446735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7" name="Star"/>
          <p:cNvSpPr/>
          <p:nvPr/>
        </p:nvSpPr>
        <p:spPr>
          <a:xfrm>
            <a:off x="2774091" y="5453363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8" name="Star"/>
          <p:cNvSpPr/>
          <p:nvPr/>
        </p:nvSpPr>
        <p:spPr>
          <a:xfrm>
            <a:off x="2462667" y="5446739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9" name="Star"/>
          <p:cNvSpPr/>
          <p:nvPr/>
        </p:nvSpPr>
        <p:spPr>
          <a:xfrm>
            <a:off x="5108394" y="5442711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0" name="Star"/>
          <p:cNvSpPr/>
          <p:nvPr/>
        </p:nvSpPr>
        <p:spPr>
          <a:xfrm>
            <a:off x="5393314" y="5449339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1" name="Star"/>
          <p:cNvSpPr/>
          <p:nvPr/>
        </p:nvSpPr>
        <p:spPr>
          <a:xfrm>
            <a:off x="5717990" y="5442715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42" name="Star"/>
          <p:cNvSpPr/>
          <p:nvPr/>
        </p:nvSpPr>
        <p:spPr>
          <a:xfrm>
            <a:off x="6108931" y="5449343"/>
            <a:ext cx="301962" cy="28527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32" name="extension to heavy systems…"/>
          <p:cNvSpPr txBox="1"/>
          <p:nvPr/>
        </p:nvSpPr>
        <p:spPr>
          <a:xfrm>
            <a:off x="6442039" y="5142037"/>
            <a:ext cx="2838919" cy="625812"/>
          </a:xfrm>
          <a:prstGeom prst="rect">
            <a:avLst/>
          </a:prstGeom>
          <a:solidFill>
            <a:schemeClr val="bg1">
              <a:alpha val="6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lang="fr-FR" b="1" dirty="0" smtClean="0"/>
              <a:t>Binding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baseline="30000" dirty="0" smtClean="0"/>
              <a:t>100-170</a:t>
            </a:r>
            <a:r>
              <a:rPr lang="fr-FR" b="1" dirty="0" smtClean="0"/>
              <a:t>Sn</a:t>
            </a:r>
            <a:endParaRPr b="1" dirty="0"/>
          </a:p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 smtClean="0">
                <a:solidFill>
                  <a:srgbClr val="0033CC"/>
                </a:solidFill>
              </a:rPr>
              <a:t>Tichai</a:t>
            </a:r>
            <a:r>
              <a:rPr lang="fr-FR" dirty="0" smtClean="0">
                <a:solidFill>
                  <a:srgbClr val="0033CC"/>
                </a:solidFill>
              </a:rPr>
              <a:t>, Demol, </a:t>
            </a:r>
            <a:r>
              <a:rPr lang="fr-FR" dirty="0" err="1" smtClean="0">
                <a:solidFill>
                  <a:srgbClr val="0033CC"/>
                </a:solidFill>
              </a:rPr>
              <a:t>Duguet</a:t>
            </a:r>
            <a:r>
              <a:rPr dirty="0" smtClean="0">
                <a:solidFill>
                  <a:srgbClr val="0033CC"/>
                </a:solidFill>
              </a:rPr>
              <a:t> (202</a:t>
            </a:r>
            <a:r>
              <a:rPr lang="fr-FR" dirty="0" smtClean="0">
                <a:solidFill>
                  <a:srgbClr val="0033CC"/>
                </a:solidFill>
              </a:rPr>
              <a:t>3</a:t>
            </a:r>
            <a:r>
              <a:rPr dirty="0" smtClean="0">
                <a:solidFill>
                  <a:srgbClr val="0033CC"/>
                </a:solidFill>
              </a:rPr>
              <a:t>)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endParaRPr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 animBg="1"/>
      <p:bldGraphic spid="3" grpId="0">
        <p:bldAsOne/>
      </p:bldGraphic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52" y="5897841"/>
            <a:ext cx="4721039" cy="3853271"/>
          </a:xfrm>
          <a:prstGeom prst="rect">
            <a:avLst/>
          </a:prstGeom>
        </p:spPr>
      </p:pic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smtClean="0">
                <a:solidFill>
                  <a:srgbClr val="0033CC"/>
                </a:solidFill>
              </a:rPr>
              <a:t>Push ab </a:t>
            </a:r>
            <a:r>
              <a:rPr lang="fr-FR" sz="3600" dirty="0" err="1" smtClean="0">
                <a:solidFill>
                  <a:srgbClr val="0033CC"/>
                </a:solidFill>
              </a:rPr>
              <a:t>initio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calculations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71"/>
          <p:cNvSpPr/>
          <p:nvPr/>
        </p:nvSpPr>
        <p:spPr>
          <a:xfrm>
            <a:off x="168286" y="4591604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Techniques to push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heavier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/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/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better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accuracy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(&lt;1%)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76"/>
          <p:cNvSpPr/>
          <p:nvPr/>
        </p:nvSpPr>
        <p:spPr>
          <a:xfrm>
            <a:off x="99011" y="5035061"/>
            <a:ext cx="1001480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Wingdings"/>
              </a:rPr>
              <a:t>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D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ata compression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techniques for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with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b="1" baseline="-25000" dirty="0" err="1" smtClean="0">
                <a:latin typeface="Palatino"/>
                <a:ea typeface="Palatino"/>
                <a:cs typeface="Palatino"/>
                <a:sym typeface="Palatino"/>
              </a:rPr>
              <a:t>dim</a:t>
            </a:r>
            <a:r>
              <a:rPr lang="fr-FR" sz="2000" b="1" baseline="30000" dirty="0" err="1" smtClean="0">
                <a:latin typeface="Palatino"/>
                <a:ea typeface="Palatino"/>
                <a:cs typeface="Palatino"/>
                <a:sym typeface="Palatino"/>
              </a:rPr>
              <a:t>p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cost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 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76"/>
          <p:cNvSpPr/>
          <p:nvPr/>
        </p:nvSpPr>
        <p:spPr>
          <a:xfrm>
            <a:off x="256033" y="5528768"/>
            <a:ext cx="52202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=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reduce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p</a:t>
            </a:r>
          </a:p>
        </p:txBody>
      </p:sp>
      <p:sp>
        <p:nvSpPr>
          <p:cNvPr id="20" name="Shape 76"/>
          <p:cNvSpPr/>
          <p:nvPr/>
        </p:nvSpPr>
        <p:spPr>
          <a:xfrm>
            <a:off x="242384" y="6722270"/>
            <a:ext cx="781959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Importance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Truncation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based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on (B)MBPT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=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reduce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b="1" baseline="-25000" dirty="0" err="1" smtClean="0">
                <a:latin typeface="Palatino"/>
                <a:ea typeface="Palatino"/>
                <a:cs typeface="Palatino"/>
                <a:sym typeface="Palatino"/>
              </a:rPr>
              <a:t>dim</a:t>
            </a:r>
            <a:endParaRPr lang="fr-FR" sz="2000" b="1" baseline="-25000" dirty="0" smtClean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Shape 76"/>
          <p:cNvSpPr/>
          <p:nvPr/>
        </p:nvSpPr>
        <p:spPr>
          <a:xfrm>
            <a:off x="570839" y="5994164"/>
            <a:ext cx="487721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Tichai 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al.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,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201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9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sMBPT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(3))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76"/>
          <p:cNvSpPr/>
          <p:nvPr/>
        </p:nvSpPr>
        <p:spPr>
          <a:xfrm>
            <a:off x="570838" y="7198397"/>
            <a:ext cx="543467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Tichai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Ripoche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Duguet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, 2019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(sBMBPT4)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76"/>
          <p:cNvSpPr/>
          <p:nvPr/>
        </p:nvSpPr>
        <p:spPr>
          <a:xfrm rot="5400000">
            <a:off x="11703627" y="6936859"/>
            <a:ext cx="185893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10</a:t>
            </a:r>
            <a:r>
              <a:rPr lang="fr-FR" sz="1600" b="1" baseline="30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5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compression</a:t>
            </a:r>
          </a:p>
          <a:p>
            <a:pPr lvl="0" algn="l">
              <a:defRPr sz="1800"/>
            </a:pP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1% </a:t>
            </a: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error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on </a:t>
            </a:r>
            <a:r>
              <a:rPr lang="fr-FR" sz="1600" b="1" dirty="0" smtClean="0">
                <a:solidFill>
                  <a:srgbClr val="0033CC"/>
                </a:solidFill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D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1600" b="1" baseline="30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(4)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2217491" y="6539673"/>
            <a:ext cx="0" cy="1298497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/>
          <p:cNvSpPr/>
          <p:nvPr/>
        </p:nvSpPr>
        <p:spPr>
          <a:xfrm>
            <a:off x="11160684" y="6128970"/>
            <a:ext cx="354842" cy="189795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Shape 71"/>
          <p:cNvSpPr/>
          <p:nvPr/>
        </p:nvSpPr>
        <p:spPr>
          <a:xfrm>
            <a:off x="168286" y="1656806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trick to push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heavier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closed-shell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2F877CD3-3BF4-BD4A-92B9-7E57D2D40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533" y="1445588"/>
            <a:ext cx="3972965" cy="3100554"/>
          </a:xfrm>
          <a:prstGeom prst="rect">
            <a:avLst/>
          </a:prstGeom>
        </p:spPr>
      </p:pic>
      <p:sp>
        <p:nvSpPr>
          <p:cNvPr id="40" name="TextBox 18">
            <a:extLst>
              <a:ext uri="{FF2B5EF4-FFF2-40B4-BE49-F238E27FC236}">
                <a16:creationId xmlns:a16="http://schemas.microsoft.com/office/drawing/2014/main" id="{83B00349-6821-2744-9954-BDC8A7E61DAA}"/>
              </a:ext>
            </a:extLst>
          </p:cNvPr>
          <p:cNvSpPr txBox="1"/>
          <p:nvPr/>
        </p:nvSpPr>
        <p:spPr>
          <a:xfrm>
            <a:off x="10771119" y="3925087"/>
            <a:ext cx="223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[Hu </a:t>
            </a:r>
            <a:r>
              <a:rPr lang="en-US" sz="1800" i="1" dirty="0"/>
              <a:t>et al</a:t>
            </a:r>
            <a:r>
              <a:rPr lang="en-US" sz="1800" i="1" dirty="0" smtClean="0"/>
              <a:t>.</a:t>
            </a:r>
            <a:r>
              <a:rPr lang="en-US" sz="1800" dirty="0" smtClean="0"/>
              <a:t>, 2022]</a:t>
            </a:r>
            <a:endParaRPr lang="en-US" sz="1800" dirty="0"/>
          </a:p>
        </p:txBody>
      </p:sp>
      <p:sp>
        <p:nvSpPr>
          <p:cNvPr id="2" name="Flèche courbée vers le bas 1"/>
          <p:cNvSpPr/>
          <p:nvPr/>
        </p:nvSpPr>
        <p:spPr>
          <a:xfrm rot="19210903">
            <a:off x="10288978" y="1530055"/>
            <a:ext cx="1163781" cy="446432"/>
          </a:xfrm>
          <a:prstGeom prst="curved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8" y="2201594"/>
            <a:ext cx="6849630" cy="88862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951021" y="2632364"/>
            <a:ext cx="4334347" cy="412195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Shape 76"/>
          <p:cNvSpPr/>
          <p:nvPr/>
        </p:nvSpPr>
        <p:spPr>
          <a:xfrm>
            <a:off x="311943" y="3290399"/>
            <a:ext cx="800124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Careful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on-the-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fly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decoupling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 of the sole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needed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matrix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elements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each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step</a:t>
            </a:r>
            <a:endParaRPr lang="fr-FR" sz="1600" b="1" dirty="0" smtClean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8" name="➝  If not, the approach becomes unfeasible"/>
          <p:cNvSpPr txBox="1"/>
          <p:nvPr/>
        </p:nvSpPr>
        <p:spPr>
          <a:xfrm>
            <a:off x="435738" y="3827692"/>
            <a:ext cx="679543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➝ </a:t>
            </a:r>
            <a:r>
              <a:rPr lang="fr-FR" dirty="0">
                <a:solidFill>
                  <a:srgbClr val="FF0000"/>
                </a:solidFill>
              </a:rPr>
              <a:t>M</a:t>
            </a:r>
            <a:r>
              <a:rPr lang="fr-FR" dirty="0" smtClean="0">
                <a:solidFill>
                  <a:srgbClr val="FF0000"/>
                </a:solidFill>
              </a:rPr>
              <a:t>ass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A~208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e</a:t>
            </a:r>
            <a:r>
              <a:rPr lang="fr-FR" baseline="-25000" dirty="0" smtClean="0"/>
              <a:t>1max</a:t>
            </a:r>
            <a:r>
              <a:rPr lang="fr-FR" dirty="0" smtClean="0"/>
              <a:t> = 14 / e</a:t>
            </a:r>
            <a:r>
              <a:rPr lang="fr-FR" baseline="-25000" dirty="0" smtClean="0"/>
              <a:t>2max</a:t>
            </a:r>
            <a:r>
              <a:rPr lang="fr-FR" dirty="0" smtClean="0"/>
              <a:t> = 28 / </a:t>
            </a:r>
            <a:r>
              <a:rPr lang="fr-FR" dirty="0" smtClean="0">
                <a:solidFill>
                  <a:srgbClr val="FF0000"/>
                </a:solidFill>
              </a:rPr>
              <a:t>e</a:t>
            </a:r>
            <a:r>
              <a:rPr lang="fr-FR" baseline="-25000" dirty="0" smtClean="0">
                <a:solidFill>
                  <a:srgbClr val="FF0000"/>
                </a:solidFill>
              </a:rPr>
              <a:t>3max</a:t>
            </a:r>
            <a:r>
              <a:rPr lang="fr-FR" dirty="0" smtClean="0">
                <a:solidFill>
                  <a:srgbClr val="FF0000"/>
                </a:solidFill>
              </a:rPr>
              <a:t> = 28</a:t>
            </a:r>
            <a:r>
              <a:rPr lang="fr-FR" dirty="0" smtClean="0"/>
              <a:t>) </a:t>
            </a:r>
            <a:endParaRPr dirty="0"/>
          </a:p>
        </p:txBody>
      </p:sp>
      <p:sp>
        <p:nvSpPr>
          <p:cNvPr id="50" name="Shape 76"/>
          <p:cNvSpPr/>
          <p:nvPr/>
        </p:nvSpPr>
        <p:spPr>
          <a:xfrm>
            <a:off x="570839" y="7570365"/>
            <a:ext cx="511773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Porro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., 2021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sGSCGF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(2))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1" name="Shape 76"/>
          <p:cNvSpPr/>
          <p:nvPr/>
        </p:nvSpPr>
        <p:spPr>
          <a:xfrm>
            <a:off x="261658" y="8421703"/>
            <a:ext cx="744883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Natural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orbitals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based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on (BMBPT)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=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reduce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b="1" baseline="-25000" dirty="0" err="1" smtClean="0">
                <a:latin typeface="Palatino"/>
                <a:ea typeface="Palatino"/>
                <a:cs typeface="Palatino"/>
                <a:sym typeface="Palatino"/>
              </a:rPr>
              <a:t>dim</a:t>
            </a:r>
            <a:endParaRPr lang="fr-FR" sz="2000" b="1" baseline="-25000" dirty="0" smtClean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2" name="Shape 76"/>
          <p:cNvSpPr/>
          <p:nvPr/>
        </p:nvSpPr>
        <p:spPr>
          <a:xfrm>
            <a:off x="590113" y="8842410"/>
            <a:ext cx="511773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Hoppe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., 2021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sSR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-IMSRG(2))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3" name="Shape 76"/>
          <p:cNvSpPr/>
          <p:nvPr/>
        </p:nvSpPr>
        <p:spPr>
          <a:xfrm>
            <a:off x="590112" y="9227191"/>
            <a:ext cx="757021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Scalesi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., 2022 in 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preparation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dBMBPT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(3); 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sGSCGF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(2))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4" name="Shape 76"/>
          <p:cNvSpPr/>
          <p:nvPr/>
        </p:nvSpPr>
        <p:spPr>
          <a:xfrm>
            <a:off x="7171498" y="5511196"/>
            <a:ext cx="571323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High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accuracy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(BCC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T</a:t>
            </a:r>
            <a:r>
              <a:rPr lang="fr-FR" sz="1800" b="1" baseline="-25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3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 in light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closed-shell</a:t>
            </a:r>
            <a:endParaRPr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H="1">
            <a:off x="9365672" y="7772972"/>
            <a:ext cx="2386020" cy="27710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Connecteur droit 54"/>
          <p:cNvCxnSpPr/>
          <p:nvPr/>
        </p:nvCxnSpPr>
        <p:spPr>
          <a:xfrm flipV="1">
            <a:off x="9365671" y="6332620"/>
            <a:ext cx="1" cy="2959675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Shape 76"/>
          <p:cNvSpPr/>
          <p:nvPr/>
        </p:nvSpPr>
        <p:spPr>
          <a:xfrm rot="16200000">
            <a:off x="6382079" y="7563063"/>
            <a:ext cx="2308013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Number</a:t>
            </a:r>
            <a:r>
              <a:rPr lang="fr-FR" sz="16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of T</a:t>
            </a:r>
            <a:r>
              <a:rPr lang="fr-FR" sz="1600" b="1" baseline="-25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3</a:t>
            </a:r>
            <a:r>
              <a:rPr lang="fr-FR" sz="16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entries</a:t>
            </a:r>
            <a:endParaRPr lang="fr-FR" sz="1600" b="1" baseline="30000" dirty="0" smtClean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1" name="Shape 514"/>
          <p:cNvSpPr/>
          <p:nvPr/>
        </p:nvSpPr>
        <p:spPr>
          <a:xfrm>
            <a:off x="9521777" y="5848012"/>
            <a:ext cx="774313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err="1" smtClean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ň</a:t>
            </a:r>
            <a:r>
              <a:rPr lang="fr-FR" sz="1600" baseline="-250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dim</a:t>
            </a:r>
            <a:endParaRPr sz="1800" baseline="-25000" dirty="0">
              <a:solidFill>
                <a:schemeClr val="tx1"/>
              </a:solidFill>
            </a:endParaRPr>
          </a:p>
        </p:txBody>
      </p:sp>
      <p:sp>
        <p:nvSpPr>
          <p:cNvPr id="28" name="Shape 76"/>
          <p:cNvSpPr/>
          <p:nvPr/>
        </p:nvSpPr>
        <p:spPr>
          <a:xfrm>
            <a:off x="9125106" y="6421528"/>
            <a:ext cx="2597271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Realistic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J-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coupled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basis</a:t>
            </a:r>
            <a:endParaRPr lang="fr-FR" sz="1600" b="1" baseline="30000" dirty="0" smtClean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3" name="Shape 76"/>
          <p:cNvSpPr/>
          <p:nvPr/>
        </p:nvSpPr>
        <p:spPr>
          <a:xfrm>
            <a:off x="9194464" y="5924978"/>
            <a:ext cx="35872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40</a:t>
            </a:r>
            <a:endParaRPr lang="fr-FR" sz="1600" b="1" baseline="30000" dirty="0" smtClean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5" name="Shape 76"/>
          <p:cNvSpPr/>
          <p:nvPr/>
        </p:nvSpPr>
        <p:spPr>
          <a:xfrm>
            <a:off x="9267442" y="9333860"/>
            <a:ext cx="35872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5</a:t>
            </a:r>
            <a:endParaRPr lang="fr-FR" sz="1600" b="1" baseline="30000" dirty="0" smtClean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6" name="Shape 76"/>
          <p:cNvSpPr/>
          <p:nvPr/>
        </p:nvSpPr>
        <p:spPr>
          <a:xfrm>
            <a:off x="570839" y="8010972"/>
            <a:ext cx="511773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Hoppe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., 2022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sSR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-IMSRG(2))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6" name="Shape 76"/>
          <p:cNvSpPr/>
          <p:nvPr/>
        </p:nvSpPr>
        <p:spPr>
          <a:xfrm>
            <a:off x="8758677" y="8574463"/>
            <a:ext cx="1910686" cy="37959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IT on </a:t>
            </a:r>
            <a:r>
              <a:rPr lang="fr-FR" sz="1800" b="1" dirty="0" smtClean="0">
                <a:solidFill>
                  <a:schemeClr val="tx1"/>
                </a:solidFill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D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(4) 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 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18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O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58678" y="8597883"/>
            <a:ext cx="1910686" cy="336906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1160684" y="9303962"/>
            <a:ext cx="354842" cy="189795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2" name="Shape 76"/>
          <p:cNvSpPr/>
          <p:nvPr/>
        </p:nvSpPr>
        <p:spPr>
          <a:xfrm>
            <a:off x="8295751" y="6753047"/>
            <a:ext cx="3440481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Strongly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reduced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J-</a:t>
            </a:r>
            <a:r>
              <a:rPr lang="fr-FR" sz="1600" b="1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coupled</a:t>
            </a:r>
            <a:r>
              <a:rPr lang="fr-FR" sz="1600" b="1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basis</a:t>
            </a:r>
            <a:endParaRPr lang="fr-FR" sz="1600" b="1" baseline="30000" dirty="0" smtClean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9" name="Shape 76"/>
          <p:cNvSpPr/>
          <p:nvPr/>
        </p:nvSpPr>
        <p:spPr>
          <a:xfrm>
            <a:off x="570412" y="6332896"/>
            <a:ext cx="487721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Zurek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al.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,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20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24, in 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preparation</a:t>
            </a:r>
            <a:r>
              <a:rPr lang="pl-PL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53670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7" grpId="0" animBg="1"/>
      <p:bldP spid="40" grpId="0"/>
      <p:bldP spid="2" grpId="0" animBg="1"/>
      <p:bldP spid="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0" grpId="0" animBg="1"/>
      <p:bldP spid="61" grpId="0" animBg="1"/>
      <p:bldP spid="28" grpId="0" animBg="1"/>
      <p:bldP spid="63" grpId="0" animBg="1"/>
      <p:bldP spid="65" grpId="0" animBg="1"/>
      <p:bldP spid="66" grpId="0" animBg="1"/>
      <p:bldP spid="26" grpId="0" animBg="1"/>
      <p:bldP spid="29" grpId="0" animBg="1"/>
      <p:bldP spid="71" grpId="0" animBg="1"/>
      <p:bldP spid="72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04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060438" y="2617303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« 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 »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approach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atomic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energy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1091369" y="736587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challenges 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view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further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extensions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1091369" y="340502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Solving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A-body Schrödinger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equation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889914" y="4138273"/>
            <a:ext cx="92419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smtClean="0">
                <a:solidFill>
                  <a:schemeClr val="tx1"/>
                </a:solidFill>
              </a:rPr>
              <a:t>The </a:t>
            </a:r>
            <a:r>
              <a:rPr lang="fr-FR" sz="2200" dirty="0" err="1" smtClean="0">
                <a:solidFill>
                  <a:schemeClr val="tx1"/>
                </a:solidFill>
              </a:rPr>
              <a:t>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beating</a:t>
            </a:r>
            <a:r>
              <a:rPr lang="fr-FR" sz="2200" dirty="0" smtClean="0">
                <a:solidFill>
                  <a:schemeClr val="tx1"/>
                </a:solidFill>
              </a:rPr>
              <a:t> the « </a:t>
            </a:r>
            <a:r>
              <a:rPr lang="fr-FR" sz="2200" dirty="0" err="1" smtClean="0">
                <a:solidFill>
                  <a:schemeClr val="tx1"/>
                </a:solidFill>
              </a:rPr>
              <a:t>curse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r>
              <a:rPr lang="fr-FR" sz="2200" dirty="0" smtClean="0">
                <a:solidFill>
                  <a:schemeClr val="tx1"/>
                </a:solidFill>
              </a:rPr>
              <a:t> »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889914" y="475225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subleading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technical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problem</a:t>
            </a:r>
            <a:r>
              <a:rPr lang="fr-FR" sz="2200" dirty="0" smtClean="0">
                <a:solidFill>
                  <a:schemeClr val="tx1"/>
                </a:solidFill>
              </a:rPr>
              <a:t>: </a:t>
            </a:r>
            <a:r>
              <a:rPr lang="fr-FR" sz="2200" dirty="0" err="1" smtClean="0">
                <a:solidFill>
                  <a:schemeClr val="tx1"/>
                </a:solidFill>
              </a:rPr>
              <a:t>further</a:t>
            </a:r>
            <a:r>
              <a:rPr lang="fr-FR" sz="2200" dirty="0" smtClean="0">
                <a:solidFill>
                  <a:schemeClr val="tx1"/>
                </a:solidFill>
              </a:rPr>
              <a:t> handling the </a:t>
            </a:r>
            <a:r>
              <a:rPr lang="fr-FR" sz="2200" dirty="0" err="1" smtClean="0">
                <a:solidFill>
                  <a:schemeClr val="tx1"/>
                </a:solidFill>
              </a:rPr>
              <a:t>dimensionality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924906" y="536777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Going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beyond</a:t>
            </a:r>
            <a:r>
              <a:rPr lang="fr-FR" sz="2200" dirty="0" smtClean="0">
                <a:solidFill>
                  <a:schemeClr val="tx1"/>
                </a:solidFill>
              </a:rPr>
              <a:t> p-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to </a:t>
            </a:r>
            <a:r>
              <a:rPr lang="fr-FR" sz="2200" dirty="0" err="1" smtClean="0">
                <a:solidFill>
                  <a:schemeClr val="tx1"/>
                </a:solidFill>
              </a:rPr>
              <a:t>doubly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closed-shell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924906" y="5980213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Evaluating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systematic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statistical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uncertainties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889914" y="659573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the ~90% of </a:t>
            </a:r>
            <a:r>
              <a:rPr lang="fr-FR" sz="2200" dirty="0" err="1" smtClean="0">
                <a:solidFill>
                  <a:schemeClr val="tx1"/>
                </a:solidFill>
              </a:rPr>
              <a:t>nuclei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that</a:t>
            </a:r>
            <a:r>
              <a:rPr lang="fr-FR" sz="2200" dirty="0" smtClean="0">
                <a:solidFill>
                  <a:schemeClr val="tx1"/>
                </a:solidFill>
              </a:rPr>
              <a:t> are of open-</a:t>
            </a:r>
            <a:r>
              <a:rPr lang="fr-FR" sz="2200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character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55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79106</TotalTime>
  <Words>7188</Words>
  <Application>Microsoft Office PowerPoint</Application>
  <PresentationFormat>Personnalisé</PresentationFormat>
  <Paragraphs>1665</Paragraphs>
  <Slides>70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92" baseType="lpstr">
      <vt:lpstr>Arial</vt:lpstr>
      <vt:lpstr>Arial Black</vt:lpstr>
      <vt:lpstr>Blackadder ITC</vt:lpstr>
      <vt:lpstr>Calibri</vt:lpstr>
      <vt:lpstr>Cambria Math</vt:lpstr>
      <vt:lpstr>Comfortaa Light</vt:lpstr>
      <vt:lpstr>Gill Sans</vt:lpstr>
      <vt:lpstr>Gill Sans SemiBold</vt:lpstr>
      <vt:lpstr>Helvetica</vt:lpstr>
      <vt:lpstr>Helvetica Neue</vt:lpstr>
      <vt:lpstr>Helvetica Neue Light</vt:lpstr>
      <vt:lpstr>Lucida Grande</vt:lpstr>
      <vt:lpstr>Montserrat Light</vt:lpstr>
      <vt:lpstr>Montserrat Semi</vt:lpstr>
      <vt:lpstr>ＭＳ Ｐ明朝</vt:lpstr>
      <vt:lpstr>Palatino</vt:lpstr>
      <vt:lpstr>Palatino Linotype</vt:lpstr>
      <vt:lpstr>Symbol</vt:lpstr>
      <vt:lpstr>Tahoma</vt:lpstr>
      <vt:lpstr>Times New Roman</vt:lpstr>
      <vt:lpstr>Wingdings</vt:lpstr>
      <vt:lpstr>ModernPortfolio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DUGUET Thomas</dc:creator>
  <cp:lastModifiedBy>DUGUET Thomas</cp:lastModifiedBy>
  <cp:revision>1454</cp:revision>
  <dcterms:modified xsi:type="dcterms:W3CDTF">2023-06-12T20:52:21Z</dcterms:modified>
</cp:coreProperties>
</file>