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6"/>
  </p:notesMasterIdLst>
  <p:handoutMasterIdLst>
    <p:handoutMasterId r:id="rId57"/>
  </p:handoutMasterIdLst>
  <p:sldIdLst>
    <p:sldId id="256" r:id="rId5"/>
    <p:sldId id="380" r:id="rId6"/>
    <p:sldId id="381" r:id="rId7"/>
    <p:sldId id="397" r:id="rId8"/>
    <p:sldId id="347" r:id="rId9"/>
    <p:sldId id="349" r:id="rId10"/>
    <p:sldId id="353" r:id="rId11"/>
    <p:sldId id="357" r:id="rId12"/>
    <p:sldId id="354" r:id="rId13"/>
    <p:sldId id="355" r:id="rId14"/>
    <p:sldId id="356" r:id="rId15"/>
    <p:sldId id="383" r:id="rId16"/>
    <p:sldId id="384" r:id="rId17"/>
    <p:sldId id="350" r:id="rId18"/>
    <p:sldId id="386" r:id="rId19"/>
    <p:sldId id="387" r:id="rId20"/>
    <p:sldId id="388" r:id="rId21"/>
    <p:sldId id="391" r:id="rId22"/>
    <p:sldId id="389" r:id="rId23"/>
    <p:sldId id="392" r:id="rId24"/>
    <p:sldId id="398" r:id="rId25"/>
    <p:sldId id="390" r:id="rId26"/>
    <p:sldId id="351" r:id="rId27"/>
    <p:sldId id="393" r:id="rId28"/>
    <p:sldId id="361" r:id="rId29"/>
    <p:sldId id="358" r:id="rId30"/>
    <p:sldId id="359" r:id="rId31"/>
    <p:sldId id="360" r:id="rId32"/>
    <p:sldId id="362" r:id="rId33"/>
    <p:sldId id="394" r:id="rId34"/>
    <p:sldId id="395" r:id="rId35"/>
    <p:sldId id="363" r:id="rId36"/>
    <p:sldId id="364" r:id="rId37"/>
    <p:sldId id="396" r:id="rId38"/>
    <p:sldId id="366" r:id="rId39"/>
    <p:sldId id="368" r:id="rId40"/>
    <p:sldId id="369" r:id="rId41"/>
    <p:sldId id="370" r:id="rId42"/>
    <p:sldId id="371" r:id="rId43"/>
    <p:sldId id="376" r:id="rId44"/>
    <p:sldId id="399" r:id="rId45"/>
    <p:sldId id="372" r:id="rId46"/>
    <p:sldId id="367" r:id="rId47"/>
    <p:sldId id="373" r:id="rId48"/>
    <p:sldId id="377" r:id="rId49"/>
    <p:sldId id="374" r:id="rId50"/>
    <p:sldId id="402" r:id="rId51"/>
    <p:sldId id="403" r:id="rId52"/>
    <p:sldId id="375" r:id="rId53"/>
    <p:sldId id="400" r:id="rId54"/>
    <p:sldId id="404" r:id="rId5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79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4A83"/>
    <a:srgbClr val="E60019"/>
    <a:srgbClr val="000000"/>
    <a:srgbClr val="BD987A"/>
    <a:srgbClr val="A558A0"/>
    <a:srgbClr val="993D3F"/>
    <a:srgbClr val="E18B76"/>
    <a:srgbClr val="D18B8B"/>
    <a:srgbClr val="009099"/>
    <a:srgbClr val="6B13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878" autoAdjust="0"/>
    <p:restoredTop sz="93979" autoAdjust="0"/>
  </p:normalViewPr>
  <p:slideViewPr>
    <p:cSldViewPr snapToGrid="0">
      <p:cViewPr>
        <p:scale>
          <a:sx n="66" d="100"/>
          <a:sy n="66" d="100"/>
        </p:scale>
        <p:origin x="82" y="408"/>
      </p:cViewPr>
      <p:guideLst>
        <p:guide orient="horz" pos="2160"/>
        <p:guide pos="379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4" d="100"/>
          <a:sy n="64" d="100"/>
        </p:scale>
        <p:origin x="3115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1230463-975F-1FC5-F130-344B42C6A7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79A2308-FA37-6278-0449-3B38B9528E0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398CF4-0D8F-4DD3-B28A-923FF3FEE419}" type="datetimeFigureOut">
              <a:rPr lang="fr-FR" smtClean="0"/>
              <a:t>11/06/2023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A7B76CB-13A6-4357-471D-C13C8A6F57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515A29A-0630-2B6D-5C6E-AD2B8E0564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57BD6-0A34-47E4-9D7D-D4D6BB6549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56703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C2B5AC-F81D-469C-ADE7-402A20B32007}" type="datetimeFigureOut">
              <a:rPr lang="fr-FR" smtClean="0"/>
              <a:t>11/06/2023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7C14E6-2559-451E-807A-4A34163A34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4140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35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26982-0BD3-80B2-D0C1-E141B8AD1D26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pic>
        <p:nvPicPr>
          <p:cNvPr id="8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</a:t>
            </a:r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828EFF-0769-991A-745D-86154BF58E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1286138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14/06/2023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Nuclear collective behaviors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Bleu</a:t>
            </a:r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4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1EE20C3D-7EDC-C467-57AB-6011AB94E6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7F06A08C-C6D3-6EB1-26CF-BBE33E5D7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6FC69820-7AD8-8DE6-6DD2-0BCC3DF92B8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635319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14/06/2023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Nuclear collective behaviors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1303A6F-3D61-F6AC-9302-9FE476FE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8390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36000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14/06/2023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Nuclear collective behaviors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 2 colonnes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90406E3-1995-7E53-4201-E3BFE87AE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934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14/06/2023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Nuclear collective behaviors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93B771A-F9FE-5447-E51C-40360A182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0753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271B01-F4E4-B2FD-ADE2-0F5A74232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FD7597D-BC71-3CA1-38C9-B6FBD6A7F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838" y="2298700"/>
            <a:ext cx="5220000" cy="389096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5B97958-7FD8-2766-D566-D383863BB3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163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642EBB1-652D-E679-13E7-0B6ECA9011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163" y="2298700"/>
            <a:ext cx="5220000" cy="389096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2ADA965-F8EA-5D12-7ED9-A3674AF66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14/06/2023</a:t>
            </a:r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B16C217-F7F2-6EE2-D15A-89EA21D27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Nuclear collective behaviors</a:t>
            </a:r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F7D0E24-8938-8209-D803-6F81B0B44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73701A9-B73D-CA83-ABED-FAE572A2B991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Comparaison</a:t>
            </a:r>
          </a:p>
        </p:txBody>
      </p:sp>
      <p:pic>
        <p:nvPicPr>
          <p:cNvPr id="12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48A9086-96BC-9730-CABD-6DAB6AC20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7373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Fond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gris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14/06/2023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Nuclear collective behaviors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6F77F40-08E8-9301-36C7-9AA7D4B91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66678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rou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rouge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14/06/2023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Nuclear collective behaviors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2D5ECB44-F5B7-CEEC-4B2D-A554A8F1E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E4B43398-30BC-703C-A14C-DC9A429930A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44B12903-F071-BF45-FDEC-76B53C495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67314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+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14/06/2023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Nuclear collective behaviors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Contenu + visuel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15483" y="0"/>
            <a:ext cx="5957423" cy="6858000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</a:cxnLst>
            <a:rect l="l" t="t" r="r" b="b"/>
            <a:pathLst>
              <a:path w="5957423" h="6858000">
                <a:moveTo>
                  <a:pt x="738225" y="6793932"/>
                </a:moveTo>
                <a:cubicBezTo>
                  <a:pt x="771350" y="6819166"/>
                  <a:pt x="796195" y="6838092"/>
                  <a:pt x="814828" y="6852286"/>
                </a:cubicBezTo>
                <a:lnTo>
                  <a:pt x="822329" y="6858000"/>
                </a:lnTo>
                <a:lnTo>
                  <a:pt x="655724" y="6858000"/>
                </a:lnTo>
                <a:lnTo>
                  <a:pt x="656989" y="6857017"/>
                </a:lnTo>
                <a:cubicBezTo>
                  <a:pt x="738225" y="6793932"/>
                  <a:pt x="738225" y="6793932"/>
                  <a:pt x="738225" y="6793932"/>
                </a:cubicBezTo>
                <a:close/>
                <a:moveTo>
                  <a:pt x="733493" y="6434348"/>
                </a:moveTo>
                <a:cubicBezTo>
                  <a:pt x="733493" y="6780527"/>
                  <a:pt x="733493" y="6780527"/>
                  <a:pt x="733493" y="6780527"/>
                </a:cubicBezTo>
                <a:cubicBezTo>
                  <a:pt x="639637" y="6853075"/>
                  <a:pt x="639637" y="6853075"/>
                  <a:pt x="639637" y="6853075"/>
                </a:cubicBezTo>
                <a:cubicBezTo>
                  <a:pt x="645158" y="6854652"/>
                  <a:pt x="650679" y="6855440"/>
                  <a:pt x="656989" y="6857017"/>
                </a:cubicBezTo>
                <a:cubicBezTo>
                  <a:pt x="650679" y="6856229"/>
                  <a:pt x="644369" y="6854652"/>
                  <a:pt x="638848" y="6853863"/>
                </a:cubicBezTo>
                <a:lnTo>
                  <a:pt x="633515" y="6858000"/>
                </a:lnTo>
                <a:lnTo>
                  <a:pt x="371479" y="6858000"/>
                </a:lnTo>
                <a:lnTo>
                  <a:pt x="371479" y="6799592"/>
                </a:lnTo>
                <a:cubicBezTo>
                  <a:pt x="371479" y="6715076"/>
                  <a:pt x="371479" y="6715076"/>
                  <a:pt x="371479" y="6715076"/>
                </a:cubicBezTo>
                <a:cubicBezTo>
                  <a:pt x="733493" y="6434348"/>
                  <a:pt x="733493" y="6434348"/>
                  <a:pt x="733493" y="6434348"/>
                </a:cubicBezTo>
                <a:close/>
                <a:moveTo>
                  <a:pt x="1106548" y="5786939"/>
                </a:moveTo>
                <a:cubicBezTo>
                  <a:pt x="1106548" y="6133906"/>
                  <a:pt x="1106548" y="6133906"/>
                  <a:pt x="1106548" y="6133906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744534" y="6413845"/>
                  <a:pt x="744534" y="6413845"/>
                  <a:pt x="744534" y="6413845"/>
                </a:cubicBezTo>
                <a:cubicBezTo>
                  <a:pt x="744534" y="6067667"/>
                  <a:pt x="744534" y="6067667"/>
                  <a:pt x="744534" y="6067667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1106548" y="5786939"/>
                  <a:pt x="1106548" y="5786939"/>
                  <a:pt x="1106548" y="5786939"/>
                </a:cubicBezTo>
                <a:close/>
                <a:moveTo>
                  <a:pt x="1739875" y="5671020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739875" y="5671020"/>
                  <a:pt x="1739875" y="5671020"/>
                  <a:pt x="1739875" y="5671020"/>
                </a:cubicBezTo>
                <a:close/>
                <a:moveTo>
                  <a:pt x="1488280" y="5495959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853448" y="5773533"/>
                  <a:pt x="1853448" y="5773533"/>
                  <a:pt x="1853448" y="5773533"/>
                </a:cubicBezTo>
                <a:cubicBezTo>
                  <a:pt x="1489068" y="6056627"/>
                  <a:pt x="1489068" y="6056627"/>
                  <a:pt x="1489068" y="6056627"/>
                </a:cubicBezTo>
                <a:cubicBezTo>
                  <a:pt x="1123900" y="5779053"/>
                  <a:pt x="1123900" y="5779053"/>
                  <a:pt x="1123900" y="5779053"/>
                </a:cubicBezTo>
                <a:cubicBezTo>
                  <a:pt x="1488280" y="5495959"/>
                  <a:pt x="1488280" y="5495959"/>
                  <a:pt x="1488280" y="5495959"/>
                </a:cubicBezTo>
                <a:close/>
                <a:moveTo>
                  <a:pt x="359648" y="4847761"/>
                </a:moveTo>
                <a:cubicBezTo>
                  <a:pt x="724817" y="5125335"/>
                  <a:pt x="724817" y="5125335"/>
                  <a:pt x="724817" y="5125335"/>
                </a:cubicBezTo>
                <a:cubicBezTo>
                  <a:pt x="487418" y="5309070"/>
                  <a:pt x="487418" y="5309070"/>
                  <a:pt x="487418" y="5309070"/>
                </a:cubicBezTo>
                <a:cubicBezTo>
                  <a:pt x="493727" y="5320110"/>
                  <a:pt x="493727" y="5320110"/>
                  <a:pt x="493727" y="5320110"/>
                </a:cubicBezTo>
                <a:cubicBezTo>
                  <a:pt x="733493" y="5134798"/>
                  <a:pt x="733493" y="5134798"/>
                  <a:pt x="733493" y="5134798"/>
                </a:cubicBezTo>
                <a:cubicBezTo>
                  <a:pt x="733493" y="5480976"/>
                  <a:pt x="733493" y="5480976"/>
                  <a:pt x="733493" y="5480976"/>
                </a:cubicBezTo>
                <a:cubicBezTo>
                  <a:pt x="633328" y="5558256"/>
                  <a:pt x="633328" y="5558256"/>
                  <a:pt x="633328" y="5558256"/>
                </a:cubicBezTo>
                <a:cubicBezTo>
                  <a:pt x="641215" y="5570873"/>
                  <a:pt x="641215" y="5570873"/>
                  <a:pt x="641215" y="5570873"/>
                </a:cubicBezTo>
                <a:cubicBezTo>
                  <a:pt x="737436" y="5495959"/>
                  <a:pt x="737436" y="5495959"/>
                  <a:pt x="737436" y="5495959"/>
                </a:cubicBezTo>
                <a:cubicBezTo>
                  <a:pt x="1102605" y="5773533"/>
                  <a:pt x="1102605" y="5773533"/>
                  <a:pt x="1102605" y="5773533"/>
                </a:cubicBezTo>
                <a:cubicBezTo>
                  <a:pt x="866783" y="5956479"/>
                  <a:pt x="866783" y="5956479"/>
                  <a:pt x="866783" y="5956479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865994" y="5957268"/>
                  <a:pt x="865994" y="5957268"/>
                  <a:pt x="865994" y="5957268"/>
                </a:cubicBezTo>
                <a:cubicBezTo>
                  <a:pt x="738225" y="6056627"/>
                  <a:pt x="738225" y="6056627"/>
                  <a:pt x="738225" y="6056627"/>
                </a:cubicBezTo>
                <a:cubicBezTo>
                  <a:pt x="373056" y="5779053"/>
                  <a:pt x="373056" y="5779053"/>
                  <a:pt x="373056" y="5779053"/>
                </a:cubicBezTo>
                <a:cubicBezTo>
                  <a:pt x="640426" y="5571661"/>
                  <a:pt x="640426" y="5571661"/>
                  <a:pt x="640426" y="5571661"/>
                </a:cubicBezTo>
                <a:cubicBezTo>
                  <a:pt x="633328" y="5559044"/>
                  <a:pt x="633328" y="5559044"/>
                  <a:pt x="633328" y="5559044"/>
                </a:cubicBezTo>
                <a:cubicBezTo>
                  <a:pt x="371479" y="5761705"/>
                  <a:pt x="371479" y="5761705"/>
                  <a:pt x="371479" y="5761705"/>
                </a:cubicBezTo>
                <a:cubicBezTo>
                  <a:pt x="371479" y="5415526"/>
                  <a:pt x="371479" y="5415526"/>
                  <a:pt x="371479" y="5415526"/>
                </a:cubicBezTo>
                <a:cubicBezTo>
                  <a:pt x="493727" y="5320898"/>
                  <a:pt x="493727" y="5320898"/>
                  <a:pt x="493727" y="5320898"/>
                </a:cubicBezTo>
                <a:cubicBezTo>
                  <a:pt x="486629" y="5309070"/>
                  <a:pt x="486629" y="5309070"/>
                  <a:pt x="486629" y="5309070"/>
                </a:cubicBezTo>
                <a:cubicBezTo>
                  <a:pt x="365169" y="5403697"/>
                  <a:pt x="365169" y="5403697"/>
                  <a:pt x="365169" y="5403697"/>
                </a:cubicBezTo>
                <a:cubicBezTo>
                  <a:pt x="0" y="5126124"/>
                  <a:pt x="0" y="5126124"/>
                  <a:pt x="0" y="5126124"/>
                </a:cubicBezTo>
                <a:cubicBezTo>
                  <a:pt x="359648" y="4847761"/>
                  <a:pt x="359648" y="4847761"/>
                  <a:pt x="359648" y="4847761"/>
                </a:cubicBezTo>
                <a:close/>
                <a:moveTo>
                  <a:pt x="1106548" y="4487388"/>
                </a:moveTo>
                <a:cubicBezTo>
                  <a:pt x="1106548" y="4833567"/>
                  <a:pt x="1106548" y="4833567"/>
                  <a:pt x="1106548" y="4833567"/>
                </a:cubicBezTo>
                <a:cubicBezTo>
                  <a:pt x="1018214" y="4902172"/>
                  <a:pt x="1018214" y="4902172"/>
                  <a:pt x="1018214" y="4902172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017425" y="4902960"/>
                  <a:pt x="1017425" y="4902960"/>
                  <a:pt x="1017425" y="4902960"/>
                </a:cubicBezTo>
                <a:cubicBezTo>
                  <a:pt x="744534" y="5114295"/>
                  <a:pt x="744534" y="5114295"/>
                  <a:pt x="744534" y="5114295"/>
                </a:cubicBezTo>
                <a:cubicBezTo>
                  <a:pt x="744534" y="4768116"/>
                  <a:pt x="744534" y="4768116"/>
                  <a:pt x="744534" y="4768116"/>
                </a:cubicBezTo>
                <a:cubicBezTo>
                  <a:pt x="856530" y="4680586"/>
                  <a:pt x="856530" y="4680586"/>
                  <a:pt x="856530" y="4680586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857319" y="4680586"/>
                  <a:pt x="857319" y="4680586"/>
                  <a:pt x="857319" y="4680586"/>
                </a:cubicBezTo>
                <a:cubicBezTo>
                  <a:pt x="1106548" y="4487388"/>
                  <a:pt x="1106548" y="4487388"/>
                  <a:pt x="1106548" y="4487388"/>
                </a:cubicBezTo>
                <a:close/>
                <a:moveTo>
                  <a:pt x="737436" y="4196409"/>
                </a:moveTo>
                <a:cubicBezTo>
                  <a:pt x="1102605" y="4473983"/>
                  <a:pt x="1102605" y="4473983"/>
                  <a:pt x="1102605" y="4473983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738225" y="4756288"/>
                  <a:pt x="738225" y="4756288"/>
                  <a:pt x="738225" y="4756288"/>
                </a:cubicBezTo>
                <a:cubicBezTo>
                  <a:pt x="373056" y="4478714"/>
                  <a:pt x="373056" y="4478714"/>
                  <a:pt x="373056" y="4478714"/>
                </a:cubicBezTo>
                <a:cubicBezTo>
                  <a:pt x="737436" y="4196409"/>
                  <a:pt x="737436" y="4196409"/>
                  <a:pt x="737436" y="4196409"/>
                </a:cubicBezTo>
                <a:close/>
                <a:moveTo>
                  <a:pt x="1115224" y="3544268"/>
                </a:moveTo>
                <a:cubicBezTo>
                  <a:pt x="1125477" y="3552154"/>
                  <a:pt x="1125477" y="3552154"/>
                  <a:pt x="1125477" y="3552154"/>
                </a:cubicBezTo>
                <a:cubicBezTo>
                  <a:pt x="1480393" y="3821842"/>
                  <a:pt x="1480393" y="3821842"/>
                  <a:pt x="1480393" y="3821842"/>
                </a:cubicBezTo>
                <a:cubicBezTo>
                  <a:pt x="1116013" y="4104935"/>
                  <a:pt x="1116013" y="4104935"/>
                  <a:pt x="1116013" y="4104935"/>
                </a:cubicBezTo>
                <a:cubicBezTo>
                  <a:pt x="750844" y="3826573"/>
                  <a:pt x="750844" y="3826573"/>
                  <a:pt x="750844" y="3826573"/>
                </a:cubicBezTo>
                <a:cubicBezTo>
                  <a:pt x="1115224" y="3544268"/>
                  <a:pt x="1115224" y="3544268"/>
                  <a:pt x="1115224" y="3544268"/>
                </a:cubicBezTo>
                <a:close/>
                <a:moveTo>
                  <a:pt x="1480393" y="2538851"/>
                </a:moveTo>
                <a:cubicBezTo>
                  <a:pt x="1480393" y="2885030"/>
                  <a:pt x="1480393" y="2885030"/>
                  <a:pt x="1480393" y="2885030"/>
                </a:cubicBezTo>
                <a:cubicBezTo>
                  <a:pt x="1386537" y="2957578"/>
                  <a:pt x="1386537" y="2957578"/>
                  <a:pt x="1386537" y="2957578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385748" y="2958366"/>
                  <a:pt x="1385748" y="2958366"/>
                  <a:pt x="1385748" y="2958366"/>
                </a:cubicBezTo>
                <a:cubicBezTo>
                  <a:pt x="1118379" y="3165758"/>
                  <a:pt x="1118379" y="3165758"/>
                  <a:pt x="1118379" y="3165758"/>
                </a:cubicBezTo>
                <a:cubicBezTo>
                  <a:pt x="1118379" y="2819579"/>
                  <a:pt x="1118379" y="2819579"/>
                  <a:pt x="1118379" y="2819579"/>
                </a:cubicBezTo>
                <a:cubicBezTo>
                  <a:pt x="1246148" y="2720221"/>
                  <a:pt x="1246148" y="2720221"/>
                  <a:pt x="1246148" y="2720221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246937" y="2719432"/>
                  <a:pt x="1246937" y="2719432"/>
                  <a:pt x="1246937" y="2719432"/>
                </a:cubicBezTo>
                <a:cubicBezTo>
                  <a:pt x="1480393" y="2538851"/>
                  <a:pt x="1480393" y="2538851"/>
                  <a:pt x="1480393" y="2538851"/>
                </a:cubicBezTo>
                <a:close/>
                <a:moveTo>
                  <a:pt x="732704" y="1598885"/>
                </a:moveTo>
                <a:cubicBezTo>
                  <a:pt x="1097873" y="1876459"/>
                  <a:pt x="1097873" y="1876459"/>
                  <a:pt x="1097873" y="1876459"/>
                </a:cubicBezTo>
                <a:cubicBezTo>
                  <a:pt x="860473" y="2060194"/>
                  <a:pt x="860473" y="2060194"/>
                  <a:pt x="860473" y="2060194"/>
                </a:cubicBezTo>
                <a:cubicBezTo>
                  <a:pt x="867572" y="2072022"/>
                  <a:pt x="867572" y="2072022"/>
                  <a:pt x="867572" y="2072022"/>
                </a:cubicBezTo>
                <a:cubicBezTo>
                  <a:pt x="1106548" y="1885922"/>
                  <a:pt x="1106548" y="1885922"/>
                  <a:pt x="1106548" y="1885922"/>
                </a:cubicBezTo>
                <a:cubicBezTo>
                  <a:pt x="1106548" y="2232889"/>
                  <a:pt x="1106548" y="2232889"/>
                  <a:pt x="1106548" y="2232889"/>
                </a:cubicBezTo>
                <a:cubicBezTo>
                  <a:pt x="1007172" y="2310168"/>
                  <a:pt x="1007172" y="2310168"/>
                  <a:pt x="1007172" y="2310168"/>
                </a:cubicBezTo>
                <a:cubicBezTo>
                  <a:pt x="1014270" y="2322785"/>
                  <a:pt x="1014270" y="2322785"/>
                  <a:pt x="1014270" y="2322785"/>
                </a:cubicBezTo>
                <a:cubicBezTo>
                  <a:pt x="1110492" y="2247872"/>
                  <a:pt x="1110492" y="2247872"/>
                  <a:pt x="1110492" y="2247872"/>
                </a:cubicBezTo>
                <a:cubicBezTo>
                  <a:pt x="1475660" y="2525446"/>
                  <a:pt x="1475660" y="2525446"/>
                  <a:pt x="1475660" y="2525446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112069" y="2807751"/>
                  <a:pt x="1112069" y="2807751"/>
                  <a:pt x="1112069" y="2807751"/>
                </a:cubicBezTo>
                <a:cubicBezTo>
                  <a:pt x="746900" y="2530177"/>
                  <a:pt x="746900" y="2530177"/>
                  <a:pt x="746900" y="2530177"/>
                </a:cubicBezTo>
                <a:cubicBezTo>
                  <a:pt x="1013481" y="2322785"/>
                  <a:pt x="1013481" y="2322785"/>
                  <a:pt x="1013481" y="2322785"/>
                </a:cubicBezTo>
                <a:cubicBezTo>
                  <a:pt x="1006383" y="2310168"/>
                  <a:pt x="1006383" y="2310168"/>
                  <a:pt x="1006383" y="2310168"/>
                </a:cubicBezTo>
                <a:cubicBezTo>
                  <a:pt x="744534" y="2513617"/>
                  <a:pt x="744534" y="2513617"/>
                  <a:pt x="744534" y="2513617"/>
                </a:cubicBezTo>
                <a:cubicBezTo>
                  <a:pt x="744534" y="2166650"/>
                  <a:pt x="744534" y="2166650"/>
                  <a:pt x="744534" y="2166650"/>
                </a:cubicBezTo>
                <a:cubicBezTo>
                  <a:pt x="866783" y="2072022"/>
                  <a:pt x="866783" y="2072022"/>
                  <a:pt x="866783" y="2072022"/>
                </a:cubicBezTo>
                <a:cubicBezTo>
                  <a:pt x="860473" y="2060983"/>
                  <a:pt x="860473" y="2060983"/>
                  <a:pt x="860473" y="2060983"/>
                </a:cubicBezTo>
                <a:cubicBezTo>
                  <a:pt x="738225" y="2155610"/>
                  <a:pt x="738225" y="2155610"/>
                  <a:pt x="738225" y="2155610"/>
                </a:cubicBezTo>
                <a:cubicBezTo>
                  <a:pt x="373056" y="1878036"/>
                  <a:pt x="373056" y="1878036"/>
                  <a:pt x="373056" y="1878036"/>
                </a:cubicBezTo>
                <a:cubicBezTo>
                  <a:pt x="732704" y="1598885"/>
                  <a:pt x="732704" y="1598885"/>
                  <a:pt x="732704" y="1598885"/>
                </a:cubicBezTo>
                <a:close/>
                <a:moveTo>
                  <a:pt x="1480393" y="1238512"/>
                </a:moveTo>
                <a:cubicBezTo>
                  <a:pt x="1480393" y="1585480"/>
                  <a:pt x="1480393" y="1585480"/>
                  <a:pt x="1480393" y="1585480"/>
                </a:cubicBezTo>
                <a:cubicBezTo>
                  <a:pt x="1391269" y="1654085"/>
                  <a:pt x="1391269" y="1654085"/>
                  <a:pt x="1391269" y="1654085"/>
                </a:cubicBezTo>
                <a:cubicBezTo>
                  <a:pt x="1399156" y="1664336"/>
                  <a:pt x="1399156" y="1664336"/>
                  <a:pt x="1399156" y="1664336"/>
                </a:cubicBezTo>
                <a:cubicBezTo>
                  <a:pt x="1483547" y="1598885"/>
                  <a:pt x="1483547" y="1598885"/>
                  <a:pt x="1483547" y="1598885"/>
                </a:cubicBezTo>
                <a:cubicBezTo>
                  <a:pt x="1848716" y="1876459"/>
                  <a:pt x="1848716" y="1876459"/>
                  <a:pt x="1848716" y="1876459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489068" y="2155610"/>
                  <a:pt x="1489068" y="2155610"/>
                  <a:pt x="1489068" y="2155610"/>
                </a:cubicBezTo>
                <a:cubicBezTo>
                  <a:pt x="1123900" y="1878036"/>
                  <a:pt x="1123900" y="1878036"/>
                  <a:pt x="1123900" y="1878036"/>
                </a:cubicBezTo>
                <a:cubicBezTo>
                  <a:pt x="1398368" y="1665124"/>
                  <a:pt x="1398368" y="1665124"/>
                  <a:pt x="1398368" y="1665124"/>
                </a:cubicBezTo>
                <a:cubicBezTo>
                  <a:pt x="1390481" y="1654085"/>
                  <a:pt x="1390481" y="1654085"/>
                  <a:pt x="1390481" y="1654085"/>
                </a:cubicBezTo>
                <a:cubicBezTo>
                  <a:pt x="1118379" y="1865419"/>
                  <a:pt x="1118379" y="1865419"/>
                  <a:pt x="1118379" y="1865419"/>
                </a:cubicBezTo>
                <a:cubicBezTo>
                  <a:pt x="1118379" y="1519240"/>
                  <a:pt x="1118379" y="1519240"/>
                  <a:pt x="1118379" y="1519240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480393" y="1238512"/>
                  <a:pt x="1480393" y="1238512"/>
                  <a:pt x="1480393" y="1238512"/>
                </a:cubicBezTo>
                <a:close/>
                <a:moveTo>
                  <a:pt x="1110492" y="947533"/>
                </a:moveTo>
                <a:cubicBezTo>
                  <a:pt x="1475660" y="1225107"/>
                  <a:pt x="1475660" y="1225107"/>
                  <a:pt x="1475660" y="1225107"/>
                </a:cubicBezTo>
                <a:cubicBezTo>
                  <a:pt x="1223276" y="1421459"/>
                  <a:pt x="1223276" y="1421459"/>
                  <a:pt x="1223276" y="1421459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222487" y="1422247"/>
                  <a:pt x="1222487" y="1422247"/>
                  <a:pt x="1222487" y="1422247"/>
                </a:cubicBezTo>
                <a:cubicBezTo>
                  <a:pt x="1112069" y="1508201"/>
                  <a:pt x="1112069" y="1508201"/>
                  <a:pt x="1112069" y="1508201"/>
                </a:cubicBezTo>
                <a:cubicBezTo>
                  <a:pt x="746900" y="1230627"/>
                  <a:pt x="746900" y="1230627"/>
                  <a:pt x="746900" y="1230627"/>
                </a:cubicBezTo>
                <a:cubicBezTo>
                  <a:pt x="1110492" y="947533"/>
                  <a:pt x="1110492" y="947533"/>
                  <a:pt x="1110492" y="947533"/>
                </a:cubicBezTo>
                <a:close/>
                <a:moveTo>
                  <a:pt x="1488280" y="296181"/>
                </a:moveTo>
                <a:cubicBezTo>
                  <a:pt x="1498533" y="304066"/>
                  <a:pt x="1498533" y="304066"/>
                  <a:pt x="1498533" y="304066"/>
                </a:cubicBezTo>
                <a:cubicBezTo>
                  <a:pt x="1853448" y="573754"/>
                  <a:pt x="1853448" y="573754"/>
                  <a:pt x="1853448" y="573754"/>
                </a:cubicBezTo>
                <a:cubicBezTo>
                  <a:pt x="1489068" y="856060"/>
                  <a:pt x="1489068" y="856060"/>
                  <a:pt x="1489068" y="856060"/>
                </a:cubicBezTo>
                <a:cubicBezTo>
                  <a:pt x="1123900" y="578486"/>
                  <a:pt x="1123900" y="578486"/>
                  <a:pt x="1123900" y="578486"/>
                </a:cubicBezTo>
                <a:cubicBezTo>
                  <a:pt x="1488280" y="296181"/>
                  <a:pt x="1488280" y="296181"/>
                  <a:pt x="1488280" y="296181"/>
                </a:cubicBezTo>
                <a:close/>
                <a:moveTo>
                  <a:pt x="1493012" y="0"/>
                </a:moveTo>
                <a:lnTo>
                  <a:pt x="5957423" y="0"/>
                </a:lnTo>
                <a:lnTo>
                  <a:pt x="5957423" y="6858000"/>
                </a:lnTo>
                <a:lnTo>
                  <a:pt x="843615" y="6858000"/>
                </a:lnTo>
                <a:lnTo>
                  <a:pt x="810785" y="6833040"/>
                </a:lnTo>
                <a:cubicBezTo>
                  <a:pt x="746900" y="6784470"/>
                  <a:pt x="746900" y="6784470"/>
                  <a:pt x="746900" y="6784470"/>
                </a:cubicBezTo>
                <a:cubicBezTo>
                  <a:pt x="746900" y="6429617"/>
                  <a:pt x="746900" y="6429617"/>
                  <a:pt x="746900" y="6429617"/>
                </a:cubicBezTo>
                <a:cubicBezTo>
                  <a:pt x="1019002" y="6218282"/>
                  <a:pt x="1019002" y="6218282"/>
                  <a:pt x="1019002" y="6218282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1019791" y="6217493"/>
                  <a:pt x="1019791" y="6217493"/>
                  <a:pt x="1019791" y="6217493"/>
                </a:cubicBezTo>
                <a:cubicBezTo>
                  <a:pt x="1110492" y="6147311"/>
                  <a:pt x="1110492" y="6147311"/>
                  <a:pt x="1110492" y="6147311"/>
                </a:cubicBezTo>
                <a:cubicBezTo>
                  <a:pt x="1489068" y="6435925"/>
                  <a:pt x="1489068" y="6435925"/>
                  <a:pt x="1489068" y="6435925"/>
                </a:cubicBezTo>
                <a:cubicBezTo>
                  <a:pt x="1870800" y="6140214"/>
                  <a:pt x="1870800" y="6140214"/>
                  <a:pt x="1870800" y="6140214"/>
                </a:cubicBezTo>
                <a:cubicBezTo>
                  <a:pt x="1870800" y="6021930"/>
                  <a:pt x="1870800" y="6021930"/>
                  <a:pt x="1870800" y="6021930"/>
                </a:cubicBezTo>
                <a:cubicBezTo>
                  <a:pt x="1857392" y="6027450"/>
                  <a:pt x="1857392" y="6027450"/>
                  <a:pt x="1857392" y="6027450"/>
                </a:cubicBezTo>
                <a:cubicBezTo>
                  <a:pt x="1857392" y="6133906"/>
                  <a:pt x="1857392" y="6133906"/>
                  <a:pt x="1857392" y="6133906"/>
                </a:cubicBezTo>
                <a:cubicBezTo>
                  <a:pt x="1495378" y="6413845"/>
                  <a:pt x="1495378" y="6413845"/>
                  <a:pt x="1495378" y="6413845"/>
                </a:cubicBezTo>
                <a:cubicBezTo>
                  <a:pt x="1495378" y="6067667"/>
                  <a:pt x="1495378" y="6067667"/>
                  <a:pt x="1495378" y="6067667"/>
                </a:cubicBezTo>
                <a:cubicBezTo>
                  <a:pt x="1857392" y="5786939"/>
                  <a:pt x="1857392" y="5786939"/>
                  <a:pt x="1857392" y="5786939"/>
                </a:cubicBezTo>
                <a:cubicBezTo>
                  <a:pt x="1857392" y="6026661"/>
                  <a:pt x="1857392" y="6026661"/>
                  <a:pt x="1857392" y="6026661"/>
                </a:cubicBezTo>
                <a:cubicBezTo>
                  <a:pt x="1870800" y="6021141"/>
                  <a:pt x="1870800" y="6021141"/>
                  <a:pt x="1870800" y="6021141"/>
                </a:cubicBezTo>
                <a:cubicBezTo>
                  <a:pt x="1870800" y="5770379"/>
                  <a:pt x="1870800" y="5770379"/>
                  <a:pt x="1870800" y="5770379"/>
                </a:cubicBezTo>
                <a:cubicBezTo>
                  <a:pt x="1739875" y="5671020"/>
                  <a:pt x="1739875" y="5671020"/>
                  <a:pt x="1739875" y="5671020"/>
                </a:cubicBezTo>
                <a:cubicBezTo>
                  <a:pt x="1497744" y="5487285"/>
                  <a:pt x="1497744" y="5487285"/>
                  <a:pt x="1497744" y="5487285"/>
                </a:cubicBezTo>
                <a:cubicBezTo>
                  <a:pt x="1497744" y="5307493"/>
                  <a:pt x="1497744" y="5307493"/>
                  <a:pt x="1497744" y="5307493"/>
                </a:cubicBezTo>
                <a:cubicBezTo>
                  <a:pt x="1484336" y="5309858"/>
                  <a:pt x="1484336" y="5309858"/>
                  <a:pt x="1484336" y="5309858"/>
                </a:cubicBezTo>
                <a:cubicBezTo>
                  <a:pt x="1484336" y="5480976"/>
                  <a:pt x="1484336" y="5480976"/>
                  <a:pt x="1484336" y="5480976"/>
                </a:cubicBezTo>
                <a:cubicBezTo>
                  <a:pt x="1122322" y="5761705"/>
                  <a:pt x="1122322" y="5761705"/>
                  <a:pt x="1122322" y="5761705"/>
                </a:cubicBezTo>
                <a:cubicBezTo>
                  <a:pt x="1122322" y="5415526"/>
                  <a:pt x="1122322" y="5415526"/>
                  <a:pt x="1122322" y="5415526"/>
                </a:cubicBezTo>
                <a:cubicBezTo>
                  <a:pt x="1292682" y="5283047"/>
                  <a:pt x="1292682" y="5283047"/>
                  <a:pt x="1292682" y="5283047"/>
                </a:cubicBezTo>
                <a:cubicBezTo>
                  <a:pt x="1285583" y="5272796"/>
                  <a:pt x="1285583" y="5272796"/>
                  <a:pt x="1285583" y="5272796"/>
                </a:cubicBezTo>
                <a:cubicBezTo>
                  <a:pt x="1116013" y="5403697"/>
                  <a:pt x="1116013" y="5403697"/>
                  <a:pt x="1116013" y="5403697"/>
                </a:cubicBezTo>
                <a:cubicBezTo>
                  <a:pt x="750844" y="5126124"/>
                  <a:pt x="750844" y="5126124"/>
                  <a:pt x="750844" y="5126124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110492" y="4847761"/>
                  <a:pt x="1110492" y="4847761"/>
                  <a:pt x="1110492" y="4847761"/>
                </a:cubicBezTo>
                <a:cubicBezTo>
                  <a:pt x="1475660" y="5125335"/>
                  <a:pt x="1475660" y="5125335"/>
                  <a:pt x="1475660" y="5125335"/>
                </a:cubicBezTo>
                <a:cubicBezTo>
                  <a:pt x="1285583" y="5272008"/>
                  <a:pt x="1285583" y="5272008"/>
                  <a:pt x="1285583" y="5272008"/>
                </a:cubicBezTo>
                <a:cubicBezTo>
                  <a:pt x="1293470" y="5283047"/>
                  <a:pt x="1293470" y="5283047"/>
                  <a:pt x="1293470" y="5283047"/>
                </a:cubicBezTo>
                <a:cubicBezTo>
                  <a:pt x="1484336" y="5134798"/>
                  <a:pt x="1484336" y="5134798"/>
                  <a:pt x="1484336" y="5134798"/>
                </a:cubicBezTo>
                <a:cubicBezTo>
                  <a:pt x="1484336" y="5309070"/>
                  <a:pt x="1484336" y="5309070"/>
                  <a:pt x="1484336" y="5309070"/>
                </a:cubicBezTo>
                <a:cubicBezTo>
                  <a:pt x="1497744" y="5306704"/>
                  <a:pt x="1497744" y="5306704"/>
                  <a:pt x="1497744" y="5306704"/>
                </a:cubicBezTo>
                <a:cubicBezTo>
                  <a:pt x="1497744" y="5129278"/>
                  <a:pt x="1497744" y="5129278"/>
                  <a:pt x="1497744" y="5129278"/>
                </a:cubicBezTo>
                <a:cubicBezTo>
                  <a:pt x="1513518" y="5116661"/>
                  <a:pt x="1513518" y="5116661"/>
                  <a:pt x="1513518" y="5116661"/>
                </a:cubicBezTo>
                <a:cubicBezTo>
                  <a:pt x="1513518" y="5100101"/>
                  <a:pt x="1513518" y="5100101"/>
                  <a:pt x="1513518" y="5100101"/>
                </a:cubicBezTo>
                <a:cubicBezTo>
                  <a:pt x="1495378" y="5114295"/>
                  <a:pt x="1495378" y="5114295"/>
                  <a:pt x="1495378" y="5114295"/>
                </a:cubicBezTo>
                <a:cubicBezTo>
                  <a:pt x="1495378" y="4768116"/>
                  <a:pt x="1495378" y="4768116"/>
                  <a:pt x="1495378" y="4768116"/>
                </a:cubicBezTo>
                <a:cubicBezTo>
                  <a:pt x="1513518" y="4753922"/>
                  <a:pt x="1513518" y="4753922"/>
                  <a:pt x="1513518" y="4753922"/>
                </a:cubicBezTo>
                <a:cubicBezTo>
                  <a:pt x="1513518" y="4737362"/>
                  <a:pt x="1513518" y="4737362"/>
                  <a:pt x="1513518" y="4737362"/>
                </a:cubicBezTo>
                <a:cubicBezTo>
                  <a:pt x="1489068" y="4756288"/>
                  <a:pt x="1489068" y="4756288"/>
                  <a:pt x="1489068" y="4756288"/>
                </a:cubicBezTo>
                <a:cubicBezTo>
                  <a:pt x="1123900" y="4478714"/>
                  <a:pt x="1123900" y="4478714"/>
                  <a:pt x="1123900" y="4478714"/>
                </a:cubicBezTo>
                <a:cubicBezTo>
                  <a:pt x="1488280" y="4196409"/>
                  <a:pt x="1488280" y="4196409"/>
                  <a:pt x="1488280" y="4196409"/>
                </a:cubicBezTo>
                <a:cubicBezTo>
                  <a:pt x="1853448" y="4473983"/>
                  <a:pt x="1853448" y="4473983"/>
                  <a:pt x="1853448" y="4473983"/>
                </a:cubicBezTo>
                <a:cubicBezTo>
                  <a:pt x="1514307" y="4737362"/>
                  <a:pt x="1514307" y="4737362"/>
                  <a:pt x="1514307" y="4737362"/>
                </a:cubicBezTo>
                <a:cubicBezTo>
                  <a:pt x="1514307" y="4753134"/>
                  <a:pt x="1514307" y="4753134"/>
                  <a:pt x="1514307" y="4753134"/>
                </a:cubicBezTo>
                <a:cubicBezTo>
                  <a:pt x="1857392" y="4487388"/>
                  <a:pt x="1857392" y="4487388"/>
                  <a:pt x="1857392" y="4487388"/>
                </a:cubicBezTo>
                <a:cubicBezTo>
                  <a:pt x="1857392" y="4833567"/>
                  <a:pt x="1857392" y="4833567"/>
                  <a:pt x="1857392" y="4833567"/>
                </a:cubicBezTo>
                <a:cubicBezTo>
                  <a:pt x="1514307" y="5100101"/>
                  <a:pt x="1514307" y="5100101"/>
                  <a:pt x="1514307" y="5100101"/>
                </a:cubicBezTo>
                <a:cubicBezTo>
                  <a:pt x="1514307" y="5116661"/>
                  <a:pt x="1514307" y="5116661"/>
                  <a:pt x="1514307" y="5116661"/>
                </a:cubicBezTo>
                <a:cubicBezTo>
                  <a:pt x="1870800" y="4839875"/>
                  <a:pt x="1870800" y="4839875"/>
                  <a:pt x="1870800" y="4839875"/>
                </a:cubicBezTo>
                <a:cubicBezTo>
                  <a:pt x="1870800" y="4470828"/>
                  <a:pt x="1870800" y="4470828"/>
                  <a:pt x="1870800" y="4470828"/>
                </a:cubicBezTo>
                <a:cubicBezTo>
                  <a:pt x="1497744" y="4186946"/>
                  <a:pt x="1497744" y="4186946"/>
                  <a:pt x="1497744" y="4186946"/>
                </a:cubicBezTo>
                <a:cubicBezTo>
                  <a:pt x="1497744" y="3839190"/>
                  <a:pt x="1497744" y="3839190"/>
                  <a:pt x="1497744" y="3839190"/>
                </a:cubicBezTo>
                <a:cubicBezTo>
                  <a:pt x="1484336" y="3849441"/>
                  <a:pt x="1484336" y="3849441"/>
                  <a:pt x="1484336" y="3849441"/>
                </a:cubicBezTo>
                <a:cubicBezTo>
                  <a:pt x="1484336" y="4182215"/>
                  <a:pt x="1484336" y="4182215"/>
                  <a:pt x="1484336" y="4182215"/>
                </a:cubicBezTo>
                <a:cubicBezTo>
                  <a:pt x="1122322" y="4462154"/>
                  <a:pt x="1122322" y="4462154"/>
                  <a:pt x="1122322" y="4462154"/>
                </a:cubicBezTo>
                <a:cubicBezTo>
                  <a:pt x="1122322" y="4115975"/>
                  <a:pt x="1122322" y="4115975"/>
                  <a:pt x="1122322" y="4115975"/>
                </a:cubicBezTo>
                <a:cubicBezTo>
                  <a:pt x="1484336" y="3835248"/>
                  <a:pt x="1484336" y="3835248"/>
                  <a:pt x="1484336" y="3835248"/>
                </a:cubicBezTo>
                <a:cubicBezTo>
                  <a:pt x="1484336" y="3848653"/>
                  <a:pt x="1484336" y="3848653"/>
                  <a:pt x="1484336" y="3848653"/>
                </a:cubicBezTo>
                <a:cubicBezTo>
                  <a:pt x="1497744" y="3838402"/>
                  <a:pt x="1497744" y="3838402"/>
                  <a:pt x="1497744" y="3838402"/>
                </a:cubicBezTo>
                <a:cubicBezTo>
                  <a:pt x="1497744" y="3818688"/>
                  <a:pt x="1497744" y="3818688"/>
                  <a:pt x="1497744" y="3818688"/>
                </a:cubicBezTo>
                <a:cubicBezTo>
                  <a:pt x="1136519" y="3544268"/>
                  <a:pt x="1136519" y="3544268"/>
                  <a:pt x="1136519" y="3544268"/>
                </a:cubicBezTo>
                <a:cubicBezTo>
                  <a:pt x="1125477" y="3552154"/>
                  <a:pt x="1125477" y="3552154"/>
                  <a:pt x="1125477" y="3552154"/>
                </a:cubicBezTo>
                <a:cubicBezTo>
                  <a:pt x="1135730" y="3543479"/>
                  <a:pt x="1135730" y="3543479"/>
                  <a:pt x="1135730" y="3543479"/>
                </a:cubicBezTo>
                <a:cubicBezTo>
                  <a:pt x="1119956" y="3531651"/>
                  <a:pt x="1119956" y="3531651"/>
                  <a:pt x="1119956" y="3531651"/>
                </a:cubicBezTo>
                <a:cubicBezTo>
                  <a:pt x="1119956" y="3519822"/>
                  <a:pt x="1119956" y="3519822"/>
                  <a:pt x="1119956" y="3519822"/>
                </a:cubicBezTo>
                <a:cubicBezTo>
                  <a:pt x="1106548" y="3519822"/>
                  <a:pt x="1106548" y="3519822"/>
                  <a:pt x="1106548" y="3519822"/>
                </a:cubicBezTo>
                <a:cubicBezTo>
                  <a:pt x="1106548" y="3532439"/>
                  <a:pt x="1106548" y="3532439"/>
                  <a:pt x="1106548" y="3532439"/>
                </a:cubicBezTo>
                <a:cubicBezTo>
                  <a:pt x="744534" y="3812379"/>
                  <a:pt x="744534" y="3812379"/>
                  <a:pt x="744534" y="3812379"/>
                </a:cubicBezTo>
                <a:cubicBezTo>
                  <a:pt x="744534" y="3495377"/>
                  <a:pt x="744534" y="3495377"/>
                  <a:pt x="744534" y="3495377"/>
                </a:cubicBezTo>
                <a:cubicBezTo>
                  <a:pt x="744534" y="3466989"/>
                  <a:pt x="744534" y="3466989"/>
                  <a:pt x="744534" y="3466989"/>
                </a:cubicBezTo>
                <a:cubicBezTo>
                  <a:pt x="1106548" y="3186261"/>
                  <a:pt x="1106548" y="3186261"/>
                  <a:pt x="1106548" y="3186261"/>
                </a:cubicBezTo>
                <a:cubicBezTo>
                  <a:pt x="1106548" y="3500109"/>
                  <a:pt x="1106548" y="3500109"/>
                  <a:pt x="1106548" y="3500109"/>
                </a:cubicBezTo>
                <a:cubicBezTo>
                  <a:pt x="1106548" y="3519034"/>
                  <a:pt x="1106548" y="3519034"/>
                  <a:pt x="1106548" y="3519034"/>
                </a:cubicBezTo>
                <a:cubicBezTo>
                  <a:pt x="1119956" y="3519034"/>
                  <a:pt x="1119956" y="3519034"/>
                  <a:pt x="1119956" y="3519034"/>
                </a:cubicBezTo>
                <a:cubicBezTo>
                  <a:pt x="1119956" y="3180741"/>
                  <a:pt x="1119956" y="3180741"/>
                  <a:pt x="1119956" y="3180741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483547" y="2899224"/>
                  <a:pt x="1483547" y="2899224"/>
                  <a:pt x="1483547" y="2899224"/>
                </a:cubicBezTo>
                <a:cubicBezTo>
                  <a:pt x="1862913" y="3187049"/>
                  <a:pt x="1862913" y="3187049"/>
                  <a:pt x="1862913" y="3187049"/>
                </a:cubicBezTo>
                <a:cubicBezTo>
                  <a:pt x="2243855" y="2891339"/>
                  <a:pt x="2243855" y="2891339"/>
                  <a:pt x="2243855" y="2891339"/>
                </a:cubicBezTo>
                <a:cubicBezTo>
                  <a:pt x="2243855" y="2773843"/>
                  <a:pt x="2243855" y="2773843"/>
                  <a:pt x="2243855" y="2773843"/>
                </a:cubicBezTo>
                <a:cubicBezTo>
                  <a:pt x="2231236" y="2779363"/>
                  <a:pt x="2231236" y="2779363"/>
                  <a:pt x="2231236" y="2779363"/>
                </a:cubicBezTo>
                <a:cubicBezTo>
                  <a:pt x="2231236" y="2885030"/>
                  <a:pt x="2231236" y="2885030"/>
                  <a:pt x="2231236" y="2885030"/>
                </a:cubicBezTo>
                <a:cubicBezTo>
                  <a:pt x="1869222" y="3165758"/>
                  <a:pt x="1869222" y="3165758"/>
                  <a:pt x="1869222" y="3165758"/>
                </a:cubicBezTo>
                <a:cubicBezTo>
                  <a:pt x="1869222" y="2819579"/>
                  <a:pt x="1869222" y="2819579"/>
                  <a:pt x="1869222" y="2819579"/>
                </a:cubicBezTo>
                <a:cubicBezTo>
                  <a:pt x="2231236" y="2538851"/>
                  <a:pt x="2231236" y="2538851"/>
                  <a:pt x="2231236" y="2538851"/>
                </a:cubicBezTo>
                <a:cubicBezTo>
                  <a:pt x="2231236" y="2778574"/>
                  <a:pt x="2231236" y="2778574"/>
                  <a:pt x="2231236" y="2778574"/>
                </a:cubicBezTo>
                <a:cubicBezTo>
                  <a:pt x="2243855" y="2773054"/>
                  <a:pt x="2243855" y="2773054"/>
                  <a:pt x="2243855" y="2773054"/>
                </a:cubicBezTo>
                <a:cubicBezTo>
                  <a:pt x="2243855" y="2522291"/>
                  <a:pt x="2243855" y="2522291"/>
                  <a:pt x="2243855" y="2522291"/>
                </a:cubicBezTo>
                <a:cubicBezTo>
                  <a:pt x="2113720" y="2422933"/>
                  <a:pt x="2113720" y="2422933"/>
                  <a:pt x="2113720" y="2422933"/>
                </a:cubicBezTo>
                <a:cubicBezTo>
                  <a:pt x="2100312" y="2429241"/>
                  <a:pt x="2100312" y="2429241"/>
                  <a:pt x="2100312" y="2429241"/>
                </a:cubicBezTo>
                <a:cubicBezTo>
                  <a:pt x="2226503" y="2525446"/>
                  <a:pt x="2226503" y="2525446"/>
                  <a:pt x="2226503" y="2525446"/>
                </a:cubicBezTo>
                <a:cubicBezTo>
                  <a:pt x="1862124" y="2807751"/>
                  <a:pt x="1862124" y="2807751"/>
                  <a:pt x="1862124" y="2807751"/>
                </a:cubicBezTo>
                <a:cubicBezTo>
                  <a:pt x="1496955" y="2530177"/>
                  <a:pt x="1496955" y="2530177"/>
                  <a:pt x="1496955" y="2530177"/>
                </a:cubicBezTo>
                <a:cubicBezTo>
                  <a:pt x="1861335" y="2247872"/>
                  <a:pt x="1861335" y="2247872"/>
                  <a:pt x="1861335" y="2247872"/>
                </a:cubicBezTo>
                <a:cubicBezTo>
                  <a:pt x="2099523" y="2428452"/>
                  <a:pt x="2099523" y="2428452"/>
                  <a:pt x="2099523" y="2428452"/>
                </a:cubicBezTo>
                <a:cubicBezTo>
                  <a:pt x="2112931" y="2422144"/>
                  <a:pt x="2112931" y="2422144"/>
                  <a:pt x="2112931" y="2422144"/>
                </a:cubicBezTo>
                <a:cubicBezTo>
                  <a:pt x="1870800" y="2238409"/>
                  <a:pt x="1870800" y="2238409"/>
                  <a:pt x="1870800" y="2238409"/>
                </a:cubicBezTo>
                <a:cubicBezTo>
                  <a:pt x="1870800" y="2059405"/>
                  <a:pt x="1870800" y="2059405"/>
                  <a:pt x="1870800" y="2059405"/>
                </a:cubicBezTo>
                <a:cubicBezTo>
                  <a:pt x="1857392" y="2060983"/>
                  <a:pt x="1857392" y="2060983"/>
                  <a:pt x="1857392" y="2060983"/>
                </a:cubicBezTo>
                <a:cubicBezTo>
                  <a:pt x="1857392" y="2232889"/>
                  <a:pt x="1857392" y="2232889"/>
                  <a:pt x="1857392" y="2232889"/>
                </a:cubicBezTo>
                <a:cubicBezTo>
                  <a:pt x="1496167" y="2513617"/>
                  <a:pt x="1496167" y="2513617"/>
                  <a:pt x="1496167" y="2513617"/>
                </a:cubicBezTo>
                <a:cubicBezTo>
                  <a:pt x="1496167" y="2166650"/>
                  <a:pt x="1496167" y="2166650"/>
                  <a:pt x="1496167" y="2166650"/>
                </a:cubicBezTo>
                <a:cubicBezTo>
                  <a:pt x="1666526" y="2034960"/>
                  <a:pt x="1666526" y="2034960"/>
                  <a:pt x="1666526" y="2034960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666526" y="2034172"/>
                  <a:pt x="1666526" y="2034172"/>
                  <a:pt x="1666526" y="2034172"/>
                </a:cubicBezTo>
                <a:cubicBezTo>
                  <a:pt x="1857392" y="1885922"/>
                  <a:pt x="1857392" y="1885922"/>
                  <a:pt x="1857392" y="1885922"/>
                </a:cubicBezTo>
                <a:cubicBezTo>
                  <a:pt x="1857392" y="2060194"/>
                  <a:pt x="1857392" y="2060194"/>
                  <a:pt x="1857392" y="2060194"/>
                </a:cubicBezTo>
                <a:cubicBezTo>
                  <a:pt x="1870800" y="2058617"/>
                  <a:pt x="1870800" y="2058617"/>
                  <a:pt x="1870800" y="2058617"/>
                </a:cubicBezTo>
                <a:cubicBezTo>
                  <a:pt x="1870800" y="1881190"/>
                  <a:pt x="1870800" y="1881190"/>
                  <a:pt x="1870800" y="1881190"/>
                </a:cubicBezTo>
                <a:cubicBezTo>
                  <a:pt x="1886574" y="1868573"/>
                  <a:pt x="1886574" y="1868573"/>
                  <a:pt x="1886574" y="1868573"/>
                </a:cubicBezTo>
                <a:cubicBezTo>
                  <a:pt x="1886574" y="1852014"/>
                  <a:pt x="1886574" y="1852014"/>
                  <a:pt x="1886574" y="1852014"/>
                </a:cubicBezTo>
                <a:cubicBezTo>
                  <a:pt x="1869222" y="1865419"/>
                  <a:pt x="1869222" y="1865419"/>
                  <a:pt x="1869222" y="1865419"/>
                </a:cubicBezTo>
                <a:cubicBezTo>
                  <a:pt x="1869222" y="1519240"/>
                  <a:pt x="1869222" y="1519240"/>
                  <a:pt x="1869222" y="1519240"/>
                </a:cubicBezTo>
                <a:cubicBezTo>
                  <a:pt x="1886574" y="1505835"/>
                  <a:pt x="1886574" y="1505835"/>
                  <a:pt x="1886574" y="1505835"/>
                </a:cubicBezTo>
                <a:cubicBezTo>
                  <a:pt x="1886574" y="1489275"/>
                  <a:pt x="1886574" y="1489275"/>
                  <a:pt x="1886574" y="1489275"/>
                </a:cubicBezTo>
                <a:cubicBezTo>
                  <a:pt x="1862124" y="1508201"/>
                  <a:pt x="1862124" y="1508201"/>
                  <a:pt x="1862124" y="1508201"/>
                </a:cubicBezTo>
                <a:cubicBezTo>
                  <a:pt x="1496955" y="1230627"/>
                  <a:pt x="1496955" y="1230627"/>
                  <a:pt x="1496955" y="1230627"/>
                </a:cubicBezTo>
                <a:cubicBezTo>
                  <a:pt x="1861335" y="947533"/>
                  <a:pt x="1861335" y="947533"/>
                  <a:pt x="1861335" y="947533"/>
                </a:cubicBezTo>
                <a:cubicBezTo>
                  <a:pt x="2226503" y="1225107"/>
                  <a:pt x="2226503" y="1225107"/>
                  <a:pt x="2226503" y="1225107"/>
                </a:cubicBezTo>
                <a:cubicBezTo>
                  <a:pt x="1887362" y="1488487"/>
                  <a:pt x="1887362" y="1488487"/>
                  <a:pt x="1887362" y="1488487"/>
                </a:cubicBezTo>
                <a:cubicBezTo>
                  <a:pt x="1887362" y="1505046"/>
                  <a:pt x="1887362" y="1505046"/>
                  <a:pt x="1887362" y="1505046"/>
                </a:cubicBezTo>
                <a:cubicBezTo>
                  <a:pt x="2231236" y="1238512"/>
                  <a:pt x="2231236" y="1238512"/>
                  <a:pt x="2231236" y="1238512"/>
                </a:cubicBezTo>
                <a:cubicBezTo>
                  <a:pt x="2231236" y="1585480"/>
                  <a:pt x="2231236" y="1585480"/>
                  <a:pt x="2231236" y="1585480"/>
                </a:cubicBezTo>
                <a:lnTo>
                  <a:pt x="1887362" y="1851225"/>
                </a:lnTo>
                <a:cubicBezTo>
                  <a:pt x="1887362" y="1867785"/>
                  <a:pt x="1887362" y="1867785"/>
                  <a:pt x="1887362" y="1867785"/>
                </a:cubicBezTo>
                <a:cubicBezTo>
                  <a:pt x="2243855" y="1591788"/>
                  <a:pt x="2243855" y="1591788"/>
                  <a:pt x="2243855" y="1591788"/>
                </a:cubicBezTo>
                <a:cubicBezTo>
                  <a:pt x="2243855" y="1221952"/>
                  <a:pt x="2243855" y="1221952"/>
                  <a:pt x="2243855" y="1221952"/>
                </a:cubicBezTo>
                <a:cubicBezTo>
                  <a:pt x="1870800" y="938859"/>
                  <a:pt x="1870800" y="938859"/>
                  <a:pt x="1870800" y="938859"/>
                </a:cubicBezTo>
                <a:cubicBezTo>
                  <a:pt x="1870800" y="590314"/>
                  <a:pt x="1870800" y="590314"/>
                  <a:pt x="1870800" y="590314"/>
                </a:cubicBezTo>
                <a:cubicBezTo>
                  <a:pt x="1857392" y="600566"/>
                  <a:pt x="1857392" y="600566"/>
                  <a:pt x="1857392" y="600566"/>
                </a:cubicBezTo>
                <a:cubicBezTo>
                  <a:pt x="1857392" y="933339"/>
                  <a:pt x="1857392" y="933339"/>
                  <a:pt x="1857392" y="933339"/>
                </a:cubicBezTo>
                <a:cubicBezTo>
                  <a:pt x="1496167" y="1214067"/>
                  <a:pt x="1496167" y="1214067"/>
                  <a:pt x="1496167" y="1214067"/>
                </a:cubicBezTo>
                <a:cubicBezTo>
                  <a:pt x="1496167" y="867888"/>
                  <a:pt x="1496167" y="867888"/>
                  <a:pt x="1496167" y="867888"/>
                </a:cubicBezTo>
                <a:cubicBezTo>
                  <a:pt x="1857392" y="587160"/>
                  <a:pt x="1857392" y="587160"/>
                  <a:pt x="1857392" y="587160"/>
                </a:cubicBezTo>
                <a:cubicBezTo>
                  <a:pt x="1857392" y="599777"/>
                  <a:pt x="1857392" y="599777"/>
                  <a:pt x="1857392" y="599777"/>
                </a:cubicBezTo>
                <a:cubicBezTo>
                  <a:pt x="1870800" y="589526"/>
                  <a:pt x="1870800" y="589526"/>
                  <a:pt x="1870800" y="589526"/>
                </a:cubicBezTo>
                <a:cubicBezTo>
                  <a:pt x="1870800" y="570600"/>
                  <a:pt x="1870800" y="570600"/>
                  <a:pt x="1870800" y="570600"/>
                </a:cubicBezTo>
                <a:cubicBezTo>
                  <a:pt x="1509574" y="295392"/>
                  <a:pt x="1509574" y="295392"/>
                  <a:pt x="1509574" y="295392"/>
                </a:cubicBezTo>
                <a:cubicBezTo>
                  <a:pt x="1498533" y="304066"/>
                  <a:pt x="1498533" y="304066"/>
                  <a:pt x="1498533" y="304066"/>
                </a:cubicBezTo>
                <a:cubicBezTo>
                  <a:pt x="1508786" y="295392"/>
                  <a:pt x="1508786" y="295392"/>
                  <a:pt x="1508786" y="295392"/>
                </a:cubicBezTo>
                <a:cubicBezTo>
                  <a:pt x="1493012" y="283564"/>
                  <a:pt x="1493012" y="283564"/>
                  <a:pt x="1493012" y="283564"/>
                </a:cubicBezTo>
                <a:cubicBezTo>
                  <a:pt x="1493012" y="97759"/>
                  <a:pt x="1493012" y="28082"/>
                  <a:pt x="1493012" y="1953"/>
                </a:cubicBezTo>
                <a:close/>
                <a:moveTo>
                  <a:pt x="1398859" y="0"/>
                </a:moveTo>
                <a:lnTo>
                  <a:pt x="1480393" y="0"/>
                </a:lnTo>
                <a:lnTo>
                  <a:pt x="1480393" y="84404"/>
                </a:lnTo>
                <a:cubicBezTo>
                  <a:pt x="1480393" y="283564"/>
                  <a:pt x="1480393" y="283564"/>
                  <a:pt x="1480393" y="283564"/>
                </a:cubicBezTo>
                <a:cubicBezTo>
                  <a:pt x="1118379" y="564292"/>
                  <a:pt x="1118379" y="564292"/>
                  <a:pt x="1118379" y="564292"/>
                </a:cubicBezTo>
                <a:cubicBezTo>
                  <a:pt x="1118379" y="218113"/>
                  <a:pt x="1118379" y="218113"/>
                  <a:pt x="1118379" y="218113"/>
                </a:cubicBezTo>
                <a:cubicBezTo>
                  <a:pt x="1267443" y="102194"/>
                  <a:pt x="1341976" y="44235"/>
                  <a:pt x="1379242" y="15255"/>
                </a:cubicBezTo>
                <a:close/>
                <a:moveTo>
                  <a:pt x="840168" y="0"/>
                </a:moveTo>
                <a:lnTo>
                  <a:pt x="1377550" y="0"/>
                </a:lnTo>
                <a:lnTo>
                  <a:pt x="1301753" y="58896"/>
                </a:lnTo>
                <a:cubicBezTo>
                  <a:pt x="1112069" y="206284"/>
                  <a:pt x="1112069" y="206284"/>
                  <a:pt x="1112069" y="206284"/>
                </a:cubicBezTo>
                <a:cubicBezTo>
                  <a:pt x="966554" y="95886"/>
                  <a:pt x="893796" y="40686"/>
                  <a:pt x="857417" y="1308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6118657" cy="453231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9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40" y="314036"/>
            <a:ext cx="6118656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5994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8ADFDDB7-8C7E-D45A-96B3-1A9EBD1B6760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EBA0BEC-B644-623E-6D5F-4028774EC28B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2" name="Logo CEA">
              <a:extLst>
                <a:ext uri="{FF2B5EF4-FFF2-40B4-BE49-F238E27FC236}">
                  <a16:creationId xmlns:a16="http://schemas.microsoft.com/office/drawing/2014/main" id="{41781B71-FA7E-3A77-138A-F8EC208614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0F05E3D2-1467-BBD4-EE19-55F1FF901071}"/>
              </a:ext>
            </a:extLst>
          </p:cNvPr>
          <p:cNvSpPr/>
          <p:nvPr userDrawn="1"/>
        </p:nvSpPr>
        <p:spPr>
          <a:xfrm>
            <a:off x="7170057" y="0"/>
            <a:ext cx="502194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14/06/2023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0916" y="1381125"/>
            <a:ext cx="5979247" cy="453231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3721" y="314036"/>
            <a:ext cx="5976441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Nuclear collective behaviors</a:t>
            </a:r>
            <a:endParaRPr lang="fr-FR"/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id="{99E12E89-87DE-B6F7-B1A1-FBC84445BA6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" y="0"/>
            <a:ext cx="5305156" cy="6858000"/>
          </a:xfrm>
          <a:custGeom>
            <a:avLst/>
            <a:gdLst>
              <a:gd name="connsiteX0" fmla="*/ 4647758 w 5305156"/>
              <a:gd name="connsiteY0" fmla="*/ 6793932 h 6858000"/>
              <a:gd name="connsiteX1" fmla="*/ 4720099 w 5305156"/>
              <a:gd name="connsiteY1" fmla="*/ 6857017 h 6858000"/>
              <a:gd name="connsiteX2" fmla="*/ 4721226 w 5305156"/>
              <a:gd name="connsiteY2" fmla="*/ 6858000 h 6858000"/>
              <a:gd name="connsiteX3" fmla="*/ 4572862 w 5305156"/>
              <a:gd name="connsiteY3" fmla="*/ 6858000 h 6858000"/>
              <a:gd name="connsiteX4" fmla="*/ 4579542 w 5305156"/>
              <a:gd name="connsiteY4" fmla="*/ 6852286 h 6858000"/>
              <a:gd name="connsiteX5" fmla="*/ 4647758 w 5305156"/>
              <a:gd name="connsiteY5" fmla="*/ 6793932 h 6858000"/>
              <a:gd name="connsiteX6" fmla="*/ 4651972 w 5305156"/>
              <a:gd name="connsiteY6" fmla="*/ 6434348 h 6858000"/>
              <a:gd name="connsiteX7" fmla="*/ 4974349 w 5305156"/>
              <a:gd name="connsiteY7" fmla="*/ 6715076 h 6858000"/>
              <a:gd name="connsiteX8" fmla="*/ 4974349 w 5305156"/>
              <a:gd name="connsiteY8" fmla="*/ 6799592 h 6858000"/>
              <a:gd name="connsiteX9" fmla="*/ 4974349 w 5305156"/>
              <a:gd name="connsiteY9" fmla="*/ 6858000 h 6858000"/>
              <a:gd name="connsiteX10" fmla="*/ 4741003 w 5305156"/>
              <a:gd name="connsiteY10" fmla="*/ 6858000 h 6858000"/>
              <a:gd name="connsiteX11" fmla="*/ 4736254 w 5305156"/>
              <a:gd name="connsiteY11" fmla="*/ 6853863 h 6858000"/>
              <a:gd name="connsiteX12" fmla="*/ 4720099 w 5305156"/>
              <a:gd name="connsiteY12" fmla="*/ 6857017 h 6858000"/>
              <a:gd name="connsiteX13" fmla="*/ 4735551 w 5305156"/>
              <a:gd name="connsiteY13" fmla="*/ 6853075 h 6858000"/>
              <a:gd name="connsiteX14" fmla="*/ 4651972 w 5305156"/>
              <a:gd name="connsiteY14" fmla="*/ 6780527 h 6858000"/>
              <a:gd name="connsiteX15" fmla="*/ 4651972 w 5305156"/>
              <a:gd name="connsiteY15" fmla="*/ 6434348 h 6858000"/>
              <a:gd name="connsiteX16" fmla="*/ 4319762 w 5305156"/>
              <a:gd name="connsiteY16" fmla="*/ 5786939 h 6858000"/>
              <a:gd name="connsiteX17" fmla="*/ 4527656 w 5305156"/>
              <a:gd name="connsiteY17" fmla="*/ 5968308 h 6858000"/>
              <a:gd name="connsiteX18" fmla="*/ 4642139 w 5305156"/>
              <a:gd name="connsiteY18" fmla="*/ 6067667 h 6858000"/>
              <a:gd name="connsiteX19" fmla="*/ 4642139 w 5305156"/>
              <a:gd name="connsiteY19" fmla="*/ 6413845 h 6858000"/>
              <a:gd name="connsiteX20" fmla="*/ 4403341 w 5305156"/>
              <a:gd name="connsiteY20" fmla="*/ 6206454 h 6858000"/>
              <a:gd name="connsiteX21" fmla="*/ 4319762 w 5305156"/>
              <a:gd name="connsiteY21" fmla="*/ 6133906 h 6858000"/>
              <a:gd name="connsiteX22" fmla="*/ 4319762 w 5305156"/>
              <a:gd name="connsiteY22" fmla="*/ 5786939 h 6858000"/>
              <a:gd name="connsiteX23" fmla="*/ 3755776 w 5305156"/>
              <a:gd name="connsiteY23" fmla="*/ 5671020 h 6858000"/>
              <a:gd name="connsiteX24" fmla="*/ 3767716 w 5305156"/>
              <a:gd name="connsiteY24" fmla="*/ 5677328 h 6858000"/>
              <a:gd name="connsiteX25" fmla="*/ 3755776 w 5305156"/>
              <a:gd name="connsiteY25" fmla="*/ 5671020 h 6858000"/>
              <a:gd name="connsiteX26" fmla="*/ 3979825 w 5305156"/>
              <a:gd name="connsiteY26" fmla="*/ 5495959 h 6858000"/>
              <a:gd name="connsiteX27" fmla="*/ 4304309 w 5305156"/>
              <a:gd name="connsiteY27" fmla="*/ 5779053 h 6858000"/>
              <a:gd name="connsiteX28" fmla="*/ 3979123 w 5305156"/>
              <a:gd name="connsiteY28" fmla="*/ 6056627 h 6858000"/>
              <a:gd name="connsiteX29" fmla="*/ 3654638 w 5305156"/>
              <a:gd name="connsiteY29" fmla="*/ 5773533 h 6858000"/>
              <a:gd name="connsiteX30" fmla="*/ 3767716 w 5305156"/>
              <a:gd name="connsiteY30" fmla="*/ 5677328 h 6858000"/>
              <a:gd name="connsiteX31" fmla="*/ 3979825 w 5305156"/>
              <a:gd name="connsiteY31" fmla="*/ 5495959 h 6858000"/>
              <a:gd name="connsiteX32" fmla="*/ 4984885 w 5305156"/>
              <a:gd name="connsiteY32" fmla="*/ 4847761 h 6858000"/>
              <a:gd name="connsiteX33" fmla="*/ 5305156 w 5305156"/>
              <a:gd name="connsiteY33" fmla="*/ 5126124 h 6858000"/>
              <a:gd name="connsiteX34" fmla="*/ 4979968 w 5305156"/>
              <a:gd name="connsiteY34" fmla="*/ 5403697 h 6858000"/>
              <a:gd name="connsiteX35" fmla="*/ 4871807 w 5305156"/>
              <a:gd name="connsiteY35" fmla="*/ 5309070 h 6858000"/>
              <a:gd name="connsiteX36" fmla="*/ 4865486 w 5305156"/>
              <a:gd name="connsiteY36" fmla="*/ 5320898 h 6858000"/>
              <a:gd name="connsiteX37" fmla="*/ 4974349 w 5305156"/>
              <a:gd name="connsiteY37" fmla="*/ 5415526 h 6858000"/>
              <a:gd name="connsiteX38" fmla="*/ 4974349 w 5305156"/>
              <a:gd name="connsiteY38" fmla="*/ 5761705 h 6858000"/>
              <a:gd name="connsiteX39" fmla="*/ 4741170 w 5305156"/>
              <a:gd name="connsiteY39" fmla="*/ 5559044 h 6858000"/>
              <a:gd name="connsiteX40" fmla="*/ 4734849 w 5305156"/>
              <a:gd name="connsiteY40" fmla="*/ 5571661 h 6858000"/>
              <a:gd name="connsiteX41" fmla="*/ 4972945 w 5305156"/>
              <a:gd name="connsiteY41" fmla="*/ 5779053 h 6858000"/>
              <a:gd name="connsiteX42" fmla="*/ 4647758 w 5305156"/>
              <a:gd name="connsiteY42" fmla="*/ 6056627 h 6858000"/>
              <a:gd name="connsiteX43" fmla="*/ 4533978 w 5305156"/>
              <a:gd name="connsiteY43" fmla="*/ 5957268 h 6858000"/>
              <a:gd name="connsiteX44" fmla="*/ 4527656 w 5305156"/>
              <a:gd name="connsiteY44" fmla="*/ 5968308 h 6858000"/>
              <a:gd name="connsiteX45" fmla="*/ 4533275 w 5305156"/>
              <a:gd name="connsiteY45" fmla="*/ 5956479 h 6858000"/>
              <a:gd name="connsiteX46" fmla="*/ 4323273 w 5305156"/>
              <a:gd name="connsiteY46" fmla="*/ 5773533 h 6858000"/>
              <a:gd name="connsiteX47" fmla="*/ 4648460 w 5305156"/>
              <a:gd name="connsiteY47" fmla="*/ 5495959 h 6858000"/>
              <a:gd name="connsiteX48" fmla="*/ 4734146 w 5305156"/>
              <a:gd name="connsiteY48" fmla="*/ 5570873 h 6858000"/>
              <a:gd name="connsiteX49" fmla="*/ 4741170 w 5305156"/>
              <a:gd name="connsiteY49" fmla="*/ 5558256 h 6858000"/>
              <a:gd name="connsiteX50" fmla="*/ 4651972 w 5305156"/>
              <a:gd name="connsiteY50" fmla="*/ 5480976 h 6858000"/>
              <a:gd name="connsiteX51" fmla="*/ 4651972 w 5305156"/>
              <a:gd name="connsiteY51" fmla="*/ 5134798 h 6858000"/>
              <a:gd name="connsiteX52" fmla="*/ 4865486 w 5305156"/>
              <a:gd name="connsiteY52" fmla="*/ 5320110 h 6858000"/>
              <a:gd name="connsiteX53" fmla="*/ 4871104 w 5305156"/>
              <a:gd name="connsiteY53" fmla="*/ 5309070 h 6858000"/>
              <a:gd name="connsiteX54" fmla="*/ 4659698 w 5305156"/>
              <a:gd name="connsiteY54" fmla="*/ 5125335 h 6858000"/>
              <a:gd name="connsiteX55" fmla="*/ 4984885 w 5305156"/>
              <a:gd name="connsiteY55" fmla="*/ 4847761 h 6858000"/>
              <a:gd name="connsiteX56" fmla="*/ 4319762 w 5305156"/>
              <a:gd name="connsiteY56" fmla="*/ 4487388 h 6858000"/>
              <a:gd name="connsiteX57" fmla="*/ 4541703 w 5305156"/>
              <a:gd name="connsiteY57" fmla="*/ 4680586 h 6858000"/>
              <a:gd name="connsiteX58" fmla="*/ 4548726 w 5305156"/>
              <a:gd name="connsiteY58" fmla="*/ 4670335 h 6858000"/>
              <a:gd name="connsiteX59" fmla="*/ 4542406 w 5305156"/>
              <a:gd name="connsiteY59" fmla="*/ 4680586 h 6858000"/>
              <a:gd name="connsiteX60" fmla="*/ 4642139 w 5305156"/>
              <a:gd name="connsiteY60" fmla="*/ 4768116 h 6858000"/>
              <a:gd name="connsiteX61" fmla="*/ 4642139 w 5305156"/>
              <a:gd name="connsiteY61" fmla="*/ 5114295 h 6858000"/>
              <a:gd name="connsiteX62" fmla="*/ 4399127 w 5305156"/>
              <a:gd name="connsiteY62" fmla="*/ 4902960 h 6858000"/>
              <a:gd name="connsiteX63" fmla="*/ 4392103 w 5305156"/>
              <a:gd name="connsiteY63" fmla="*/ 4913212 h 6858000"/>
              <a:gd name="connsiteX64" fmla="*/ 4398424 w 5305156"/>
              <a:gd name="connsiteY64" fmla="*/ 4902172 h 6858000"/>
              <a:gd name="connsiteX65" fmla="*/ 4319762 w 5305156"/>
              <a:gd name="connsiteY65" fmla="*/ 4833567 h 6858000"/>
              <a:gd name="connsiteX66" fmla="*/ 4319762 w 5305156"/>
              <a:gd name="connsiteY66" fmla="*/ 4487388 h 6858000"/>
              <a:gd name="connsiteX67" fmla="*/ 4648460 w 5305156"/>
              <a:gd name="connsiteY67" fmla="*/ 4196409 h 6858000"/>
              <a:gd name="connsiteX68" fmla="*/ 4972945 w 5305156"/>
              <a:gd name="connsiteY68" fmla="*/ 4478714 h 6858000"/>
              <a:gd name="connsiteX69" fmla="*/ 4647758 w 5305156"/>
              <a:gd name="connsiteY69" fmla="*/ 4756288 h 6858000"/>
              <a:gd name="connsiteX70" fmla="*/ 4548726 w 5305156"/>
              <a:gd name="connsiteY70" fmla="*/ 4670335 h 6858000"/>
              <a:gd name="connsiteX71" fmla="*/ 4323273 w 5305156"/>
              <a:gd name="connsiteY71" fmla="*/ 4473983 h 6858000"/>
              <a:gd name="connsiteX72" fmla="*/ 4648460 w 5305156"/>
              <a:gd name="connsiteY72" fmla="*/ 4196409 h 6858000"/>
              <a:gd name="connsiteX73" fmla="*/ 4312036 w 5305156"/>
              <a:gd name="connsiteY73" fmla="*/ 3544268 h 6858000"/>
              <a:gd name="connsiteX74" fmla="*/ 4636520 w 5305156"/>
              <a:gd name="connsiteY74" fmla="*/ 3826573 h 6858000"/>
              <a:gd name="connsiteX75" fmla="*/ 4311333 w 5305156"/>
              <a:gd name="connsiteY75" fmla="*/ 4104935 h 6858000"/>
              <a:gd name="connsiteX76" fmla="*/ 3986848 w 5305156"/>
              <a:gd name="connsiteY76" fmla="*/ 3821842 h 6858000"/>
              <a:gd name="connsiteX77" fmla="*/ 4302905 w 5305156"/>
              <a:gd name="connsiteY77" fmla="*/ 3552154 h 6858000"/>
              <a:gd name="connsiteX78" fmla="*/ 4312036 w 5305156"/>
              <a:gd name="connsiteY78" fmla="*/ 3544268 h 6858000"/>
              <a:gd name="connsiteX79" fmla="*/ 3986848 w 5305156"/>
              <a:gd name="connsiteY79" fmla="*/ 2538851 h 6858000"/>
              <a:gd name="connsiteX80" fmla="*/ 4194744 w 5305156"/>
              <a:gd name="connsiteY80" fmla="*/ 2719432 h 6858000"/>
              <a:gd name="connsiteX81" fmla="*/ 4201064 w 5305156"/>
              <a:gd name="connsiteY81" fmla="*/ 2708392 h 6858000"/>
              <a:gd name="connsiteX82" fmla="*/ 4195446 w 5305156"/>
              <a:gd name="connsiteY82" fmla="*/ 2720221 h 6858000"/>
              <a:gd name="connsiteX83" fmla="*/ 4309226 w 5305156"/>
              <a:gd name="connsiteY83" fmla="*/ 2819579 h 6858000"/>
              <a:gd name="connsiteX84" fmla="*/ 4309226 w 5305156"/>
              <a:gd name="connsiteY84" fmla="*/ 3165758 h 6858000"/>
              <a:gd name="connsiteX85" fmla="*/ 4071131 w 5305156"/>
              <a:gd name="connsiteY85" fmla="*/ 2958366 h 6858000"/>
              <a:gd name="connsiteX86" fmla="*/ 4064809 w 5305156"/>
              <a:gd name="connsiteY86" fmla="*/ 2969406 h 6858000"/>
              <a:gd name="connsiteX87" fmla="*/ 4070428 w 5305156"/>
              <a:gd name="connsiteY87" fmla="*/ 2957578 h 6858000"/>
              <a:gd name="connsiteX88" fmla="*/ 3986848 w 5305156"/>
              <a:gd name="connsiteY88" fmla="*/ 2885030 h 6858000"/>
              <a:gd name="connsiteX89" fmla="*/ 3986848 w 5305156"/>
              <a:gd name="connsiteY89" fmla="*/ 2538851 h 6858000"/>
              <a:gd name="connsiteX90" fmla="*/ 4652674 w 5305156"/>
              <a:gd name="connsiteY90" fmla="*/ 1598885 h 6858000"/>
              <a:gd name="connsiteX91" fmla="*/ 4972945 w 5305156"/>
              <a:gd name="connsiteY91" fmla="*/ 1878036 h 6858000"/>
              <a:gd name="connsiteX92" fmla="*/ 4647758 w 5305156"/>
              <a:gd name="connsiteY92" fmla="*/ 2155610 h 6858000"/>
              <a:gd name="connsiteX93" fmla="*/ 4538894 w 5305156"/>
              <a:gd name="connsiteY93" fmla="*/ 2060983 h 6858000"/>
              <a:gd name="connsiteX94" fmla="*/ 4533275 w 5305156"/>
              <a:gd name="connsiteY94" fmla="*/ 2072022 h 6858000"/>
              <a:gd name="connsiteX95" fmla="*/ 4642139 w 5305156"/>
              <a:gd name="connsiteY95" fmla="*/ 2166650 h 6858000"/>
              <a:gd name="connsiteX96" fmla="*/ 4642139 w 5305156"/>
              <a:gd name="connsiteY96" fmla="*/ 2513617 h 6858000"/>
              <a:gd name="connsiteX97" fmla="*/ 4408960 w 5305156"/>
              <a:gd name="connsiteY97" fmla="*/ 2310168 h 6858000"/>
              <a:gd name="connsiteX98" fmla="*/ 4402639 w 5305156"/>
              <a:gd name="connsiteY98" fmla="*/ 2322785 h 6858000"/>
              <a:gd name="connsiteX99" fmla="*/ 4640032 w 5305156"/>
              <a:gd name="connsiteY99" fmla="*/ 2530177 h 6858000"/>
              <a:gd name="connsiteX100" fmla="*/ 4314845 w 5305156"/>
              <a:gd name="connsiteY100" fmla="*/ 2807751 h 6858000"/>
              <a:gd name="connsiteX101" fmla="*/ 4201064 w 5305156"/>
              <a:gd name="connsiteY101" fmla="*/ 2708392 h 6858000"/>
              <a:gd name="connsiteX102" fmla="*/ 3991063 w 5305156"/>
              <a:gd name="connsiteY102" fmla="*/ 2525446 h 6858000"/>
              <a:gd name="connsiteX103" fmla="*/ 4316249 w 5305156"/>
              <a:gd name="connsiteY103" fmla="*/ 2247872 h 6858000"/>
              <a:gd name="connsiteX104" fmla="*/ 4401936 w 5305156"/>
              <a:gd name="connsiteY104" fmla="*/ 2322785 h 6858000"/>
              <a:gd name="connsiteX105" fmla="*/ 4408257 w 5305156"/>
              <a:gd name="connsiteY105" fmla="*/ 2310168 h 6858000"/>
              <a:gd name="connsiteX106" fmla="*/ 4319762 w 5305156"/>
              <a:gd name="connsiteY106" fmla="*/ 2232889 h 6858000"/>
              <a:gd name="connsiteX107" fmla="*/ 4319762 w 5305156"/>
              <a:gd name="connsiteY107" fmla="*/ 1885922 h 6858000"/>
              <a:gd name="connsiteX108" fmla="*/ 4532573 w 5305156"/>
              <a:gd name="connsiteY108" fmla="*/ 2072022 h 6858000"/>
              <a:gd name="connsiteX109" fmla="*/ 4538894 w 5305156"/>
              <a:gd name="connsiteY109" fmla="*/ 2060194 h 6858000"/>
              <a:gd name="connsiteX110" fmla="*/ 4327487 w 5305156"/>
              <a:gd name="connsiteY110" fmla="*/ 1876459 h 6858000"/>
              <a:gd name="connsiteX111" fmla="*/ 4652674 w 5305156"/>
              <a:gd name="connsiteY111" fmla="*/ 1598885 h 6858000"/>
              <a:gd name="connsiteX112" fmla="*/ 3986848 w 5305156"/>
              <a:gd name="connsiteY112" fmla="*/ 1238512 h 6858000"/>
              <a:gd name="connsiteX113" fmla="*/ 4209493 w 5305156"/>
              <a:gd name="connsiteY113" fmla="*/ 1432499 h 6858000"/>
              <a:gd name="connsiteX114" fmla="*/ 4309226 w 5305156"/>
              <a:gd name="connsiteY114" fmla="*/ 1519240 h 6858000"/>
              <a:gd name="connsiteX115" fmla="*/ 4309226 w 5305156"/>
              <a:gd name="connsiteY115" fmla="*/ 1865419 h 6858000"/>
              <a:gd name="connsiteX116" fmla="*/ 4066916 w 5305156"/>
              <a:gd name="connsiteY116" fmla="*/ 1654085 h 6858000"/>
              <a:gd name="connsiteX117" fmla="*/ 4059892 w 5305156"/>
              <a:gd name="connsiteY117" fmla="*/ 1665124 h 6858000"/>
              <a:gd name="connsiteX118" fmla="*/ 4304309 w 5305156"/>
              <a:gd name="connsiteY118" fmla="*/ 1878036 h 6858000"/>
              <a:gd name="connsiteX119" fmla="*/ 3979123 w 5305156"/>
              <a:gd name="connsiteY119" fmla="*/ 2155610 h 6858000"/>
              <a:gd name="connsiteX120" fmla="*/ 3828118 w 5305156"/>
              <a:gd name="connsiteY120" fmla="*/ 2023920 h 6858000"/>
              <a:gd name="connsiteX121" fmla="*/ 3658852 w 5305156"/>
              <a:gd name="connsiteY121" fmla="*/ 1876459 h 6858000"/>
              <a:gd name="connsiteX122" fmla="*/ 3984040 w 5305156"/>
              <a:gd name="connsiteY122" fmla="*/ 1598885 h 6858000"/>
              <a:gd name="connsiteX123" fmla="*/ 4059191 w 5305156"/>
              <a:gd name="connsiteY123" fmla="*/ 1664336 h 6858000"/>
              <a:gd name="connsiteX124" fmla="*/ 4066214 w 5305156"/>
              <a:gd name="connsiteY124" fmla="*/ 1654085 h 6858000"/>
              <a:gd name="connsiteX125" fmla="*/ 3986848 w 5305156"/>
              <a:gd name="connsiteY125" fmla="*/ 1585480 h 6858000"/>
              <a:gd name="connsiteX126" fmla="*/ 3986848 w 5305156"/>
              <a:gd name="connsiteY126" fmla="*/ 1238512 h 6858000"/>
              <a:gd name="connsiteX127" fmla="*/ 4316249 w 5305156"/>
              <a:gd name="connsiteY127" fmla="*/ 947533 h 6858000"/>
              <a:gd name="connsiteX128" fmla="*/ 4640032 w 5305156"/>
              <a:gd name="connsiteY128" fmla="*/ 1230627 h 6858000"/>
              <a:gd name="connsiteX129" fmla="*/ 4314845 w 5305156"/>
              <a:gd name="connsiteY129" fmla="*/ 1508201 h 6858000"/>
              <a:gd name="connsiteX130" fmla="*/ 4216517 w 5305156"/>
              <a:gd name="connsiteY130" fmla="*/ 1422247 h 6858000"/>
              <a:gd name="connsiteX131" fmla="*/ 4209493 w 5305156"/>
              <a:gd name="connsiteY131" fmla="*/ 1432499 h 6858000"/>
              <a:gd name="connsiteX132" fmla="*/ 4215814 w 5305156"/>
              <a:gd name="connsiteY132" fmla="*/ 1421459 h 6858000"/>
              <a:gd name="connsiteX133" fmla="*/ 3991063 w 5305156"/>
              <a:gd name="connsiteY133" fmla="*/ 1225107 h 6858000"/>
              <a:gd name="connsiteX134" fmla="*/ 4316249 w 5305156"/>
              <a:gd name="connsiteY134" fmla="*/ 947533 h 6858000"/>
              <a:gd name="connsiteX135" fmla="*/ 3979825 w 5305156"/>
              <a:gd name="connsiteY135" fmla="*/ 296181 h 6858000"/>
              <a:gd name="connsiteX136" fmla="*/ 4304309 w 5305156"/>
              <a:gd name="connsiteY136" fmla="*/ 578486 h 6858000"/>
              <a:gd name="connsiteX137" fmla="*/ 3979123 w 5305156"/>
              <a:gd name="connsiteY137" fmla="*/ 856060 h 6858000"/>
              <a:gd name="connsiteX138" fmla="*/ 3654638 w 5305156"/>
              <a:gd name="connsiteY138" fmla="*/ 573754 h 6858000"/>
              <a:gd name="connsiteX139" fmla="*/ 3970694 w 5305156"/>
              <a:gd name="connsiteY139" fmla="*/ 304066 h 6858000"/>
              <a:gd name="connsiteX140" fmla="*/ 3979825 w 5305156"/>
              <a:gd name="connsiteY140" fmla="*/ 296181 h 6858000"/>
              <a:gd name="connsiteX141" fmla="*/ 4078431 w 5305156"/>
              <a:gd name="connsiteY141" fmla="*/ 0 h 6858000"/>
              <a:gd name="connsiteX142" fmla="*/ 4556976 w 5305156"/>
              <a:gd name="connsiteY142" fmla="*/ 0 h 6858000"/>
              <a:gd name="connsiteX143" fmla="*/ 4541616 w 5305156"/>
              <a:gd name="connsiteY143" fmla="*/ 13087 h 6858000"/>
              <a:gd name="connsiteX144" fmla="*/ 4314845 w 5305156"/>
              <a:gd name="connsiteY144" fmla="*/ 206284 h 6858000"/>
              <a:gd name="connsiteX145" fmla="*/ 4145929 w 5305156"/>
              <a:gd name="connsiteY145" fmla="*/ 58896 h 6858000"/>
              <a:gd name="connsiteX146" fmla="*/ 3986848 w 5305156"/>
              <a:gd name="connsiteY146" fmla="*/ 0 h 6858000"/>
              <a:gd name="connsiteX147" fmla="*/ 4059455 w 5305156"/>
              <a:gd name="connsiteY147" fmla="*/ 0 h 6858000"/>
              <a:gd name="connsiteX148" fmla="*/ 4076924 w 5305156"/>
              <a:gd name="connsiteY148" fmla="*/ 15255 h 6858000"/>
              <a:gd name="connsiteX149" fmla="*/ 4309226 w 5305156"/>
              <a:gd name="connsiteY149" fmla="*/ 218113 h 6858000"/>
              <a:gd name="connsiteX150" fmla="*/ 4309226 w 5305156"/>
              <a:gd name="connsiteY150" fmla="*/ 564292 h 6858000"/>
              <a:gd name="connsiteX151" fmla="*/ 3986848 w 5305156"/>
              <a:gd name="connsiteY151" fmla="*/ 283564 h 6858000"/>
              <a:gd name="connsiteX152" fmla="*/ 3986848 w 5305156"/>
              <a:gd name="connsiteY152" fmla="*/ 84404 h 6858000"/>
              <a:gd name="connsiteX153" fmla="*/ 0 w 5305156"/>
              <a:gd name="connsiteY153" fmla="*/ 0 h 6858000"/>
              <a:gd name="connsiteX154" fmla="*/ 3038475 w 5305156"/>
              <a:gd name="connsiteY154" fmla="*/ 0 h 6858000"/>
              <a:gd name="connsiteX155" fmla="*/ 3975611 w 5305156"/>
              <a:gd name="connsiteY155" fmla="*/ 0 h 6858000"/>
              <a:gd name="connsiteX156" fmla="*/ 3975611 w 5305156"/>
              <a:gd name="connsiteY156" fmla="*/ 1953 h 6858000"/>
              <a:gd name="connsiteX157" fmla="*/ 3975611 w 5305156"/>
              <a:gd name="connsiteY157" fmla="*/ 283564 h 6858000"/>
              <a:gd name="connsiteX158" fmla="*/ 3961564 w 5305156"/>
              <a:gd name="connsiteY158" fmla="*/ 295392 h 6858000"/>
              <a:gd name="connsiteX159" fmla="*/ 3970694 w 5305156"/>
              <a:gd name="connsiteY159" fmla="*/ 304066 h 6858000"/>
              <a:gd name="connsiteX160" fmla="*/ 3960862 w 5305156"/>
              <a:gd name="connsiteY160" fmla="*/ 295392 h 6858000"/>
              <a:gd name="connsiteX161" fmla="*/ 3639186 w 5305156"/>
              <a:gd name="connsiteY161" fmla="*/ 570600 h 6858000"/>
              <a:gd name="connsiteX162" fmla="*/ 3639186 w 5305156"/>
              <a:gd name="connsiteY162" fmla="*/ 589526 h 6858000"/>
              <a:gd name="connsiteX163" fmla="*/ 3651126 w 5305156"/>
              <a:gd name="connsiteY163" fmla="*/ 599777 h 6858000"/>
              <a:gd name="connsiteX164" fmla="*/ 3651126 w 5305156"/>
              <a:gd name="connsiteY164" fmla="*/ 587160 h 6858000"/>
              <a:gd name="connsiteX165" fmla="*/ 3972801 w 5305156"/>
              <a:gd name="connsiteY165" fmla="*/ 867888 h 6858000"/>
              <a:gd name="connsiteX166" fmla="*/ 3972801 w 5305156"/>
              <a:gd name="connsiteY166" fmla="*/ 1214067 h 6858000"/>
              <a:gd name="connsiteX167" fmla="*/ 3651126 w 5305156"/>
              <a:gd name="connsiteY167" fmla="*/ 933339 h 6858000"/>
              <a:gd name="connsiteX168" fmla="*/ 3651126 w 5305156"/>
              <a:gd name="connsiteY168" fmla="*/ 600566 h 6858000"/>
              <a:gd name="connsiteX169" fmla="*/ 3639186 w 5305156"/>
              <a:gd name="connsiteY169" fmla="*/ 590314 h 6858000"/>
              <a:gd name="connsiteX170" fmla="*/ 3639186 w 5305156"/>
              <a:gd name="connsiteY170" fmla="*/ 938859 h 6858000"/>
              <a:gd name="connsiteX171" fmla="*/ 3306976 w 5305156"/>
              <a:gd name="connsiteY171" fmla="*/ 1221952 h 6858000"/>
              <a:gd name="connsiteX172" fmla="*/ 3306976 w 5305156"/>
              <a:gd name="connsiteY172" fmla="*/ 1591788 h 6858000"/>
              <a:gd name="connsiteX173" fmla="*/ 3624438 w 5305156"/>
              <a:gd name="connsiteY173" fmla="*/ 1867785 h 6858000"/>
              <a:gd name="connsiteX174" fmla="*/ 3624438 w 5305156"/>
              <a:gd name="connsiteY174" fmla="*/ 1851225 h 6858000"/>
              <a:gd name="connsiteX175" fmla="*/ 3318214 w 5305156"/>
              <a:gd name="connsiteY175" fmla="*/ 1585480 h 6858000"/>
              <a:gd name="connsiteX176" fmla="*/ 3318214 w 5305156"/>
              <a:gd name="connsiteY176" fmla="*/ 1238512 h 6858000"/>
              <a:gd name="connsiteX177" fmla="*/ 3624438 w 5305156"/>
              <a:gd name="connsiteY177" fmla="*/ 1505046 h 6858000"/>
              <a:gd name="connsiteX178" fmla="*/ 3624438 w 5305156"/>
              <a:gd name="connsiteY178" fmla="*/ 1488487 h 6858000"/>
              <a:gd name="connsiteX179" fmla="*/ 3322428 w 5305156"/>
              <a:gd name="connsiteY179" fmla="*/ 1225107 h 6858000"/>
              <a:gd name="connsiteX180" fmla="*/ 3647615 w 5305156"/>
              <a:gd name="connsiteY180" fmla="*/ 947533 h 6858000"/>
              <a:gd name="connsiteX181" fmla="*/ 3972100 w 5305156"/>
              <a:gd name="connsiteY181" fmla="*/ 1230627 h 6858000"/>
              <a:gd name="connsiteX182" fmla="*/ 3646912 w 5305156"/>
              <a:gd name="connsiteY182" fmla="*/ 1508201 h 6858000"/>
              <a:gd name="connsiteX183" fmla="*/ 3625139 w 5305156"/>
              <a:gd name="connsiteY183" fmla="*/ 1489275 h 6858000"/>
              <a:gd name="connsiteX184" fmla="*/ 3625139 w 5305156"/>
              <a:gd name="connsiteY184" fmla="*/ 1505835 h 6858000"/>
              <a:gd name="connsiteX185" fmla="*/ 3640591 w 5305156"/>
              <a:gd name="connsiteY185" fmla="*/ 1519240 h 6858000"/>
              <a:gd name="connsiteX186" fmla="*/ 3640591 w 5305156"/>
              <a:gd name="connsiteY186" fmla="*/ 1865419 h 6858000"/>
              <a:gd name="connsiteX187" fmla="*/ 3625139 w 5305156"/>
              <a:gd name="connsiteY187" fmla="*/ 1852014 h 6858000"/>
              <a:gd name="connsiteX188" fmla="*/ 3625139 w 5305156"/>
              <a:gd name="connsiteY188" fmla="*/ 1868573 h 6858000"/>
              <a:gd name="connsiteX189" fmla="*/ 3639186 w 5305156"/>
              <a:gd name="connsiteY189" fmla="*/ 1881190 h 6858000"/>
              <a:gd name="connsiteX190" fmla="*/ 3639186 w 5305156"/>
              <a:gd name="connsiteY190" fmla="*/ 2058617 h 6858000"/>
              <a:gd name="connsiteX191" fmla="*/ 3651126 w 5305156"/>
              <a:gd name="connsiteY191" fmla="*/ 2060194 h 6858000"/>
              <a:gd name="connsiteX192" fmla="*/ 3651126 w 5305156"/>
              <a:gd name="connsiteY192" fmla="*/ 1885922 h 6858000"/>
              <a:gd name="connsiteX193" fmla="*/ 3821095 w 5305156"/>
              <a:gd name="connsiteY193" fmla="*/ 2034172 h 6858000"/>
              <a:gd name="connsiteX194" fmla="*/ 3828118 w 5305156"/>
              <a:gd name="connsiteY194" fmla="*/ 2023920 h 6858000"/>
              <a:gd name="connsiteX195" fmla="*/ 3821095 w 5305156"/>
              <a:gd name="connsiteY195" fmla="*/ 2034960 h 6858000"/>
              <a:gd name="connsiteX196" fmla="*/ 3972801 w 5305156"/>
              <a:gd name="connsiteY196" fmla="*/ 2166650 h 6858000"/>
              <a:gd name="connsiteX197" fmla="*/ 3972801 w 5305156"/>
              <a:gd name="connsiteY197" fmla="*/ 2513617 h 6858000"/>
              <a:gd name="connsiteX198" fmla="*/ 3651126 w 5305156"/>
              <a:gd name="connsiteY198" fmla="*/ 2232889 h 6858000"/>
              <a:gd name="connsiteX199" fmla="*/ 3651126 w 5305156"/>
              <a:gd name="connsiteY199" fmla="*/ 2060983 h 6858000"/>
              <a:gd name="connsiteX200" fmla="*/ 3639186 w 5305156"/>
              <a:gd name="connsiteY200" fmla="*/ 2059405 h 6858000"/>
              <a:gd name="connsiteX201" fmla="*/ 3639186 w 5305156"/>
              <a:gd name="connsiteY201" fmla="*/ 2238409 h 6858000"/>
              <a:gd name="connsiteX202" fmla="*/ 3423566 w 5305156"/>
              <a:gd name="connsiteY202" fmla="*/ 2422144 h 6858000"/>
              <a:gd name="connsiteX203" fmla="*/ 3435506 w 5305156"/>
              <a:gd name="connsiteY203" fmla="*/ 2428452 h 6858000"/>
              <a:gd name="connsiteX204" fmla="*/ 3647615 w 5305156"/>
              <a:gd name="connsiteY204" fmla="*/ 2247872 h 6858000"/>
              <a:gd name="connsiteX205" fmla="*/ 3972100 w 5305156"/>
              <a:gd name="connsiteY205" fmla="*/ 2530177 h 6858000"/>
              <a:gd name="connsiteX206" fmla="*/ 3646912 w 5305156"/>
              <a:gd name="connsiteY206" fmla="*/ 2807751 h 6858000"/>
              <a:gd name="connsiteX207" fmla="*/ 3322428 w 5305156"/>
              <a:gd name="connsiteY207" fmla="*/ 2525446 h 6858000"/>
              <a:gd name="connsiteX208" fmla="*/ 3434803 w 5305156"/>
              <a:gd name="connsiteY208" fmla="*/ 2429241 h 6858000"/>
              <a:gd name="connsiteX209" fmla="*/ 3422863 w 5305156"/>
              <a:gd name="connsiteY209" fmla="*/ 2422933 h 6858000"/>
              <a:gd name="connsiteX210" fmla="*/ 3306976 w 5305156"/>
              <a:gd name="connsiteY210" fmla="*/ 2522291 h 6858000"/>
              <a:gd name="connsiteX211" fmla="*/ 3306976 w 5305156"/>
              <a:gd name="connsiteY211" fmla="*/ 2773054 h 6858000"/>
              <a:gd name="connsiteX212" fmla="*/ 3318214 w 5305156"/>
              <a:gd name="connsiteY212" fmla="*/ 2778574 h 6858000"/>
              <a:gd name="connsiteX213" fmla="*/ 3318214 w 5305156"/>
              <a:gd name="connsiteY213" fmla="*/ 2538851 h 6858000"/>
              <a:gd name="connsiteX214" fmla="*/ 3640591 w 5305156"/>
              <a:gd name="connsiteY214" fmla="*/ 2819579 h 6858000"/>
              <a:gd name="connsiteX215" fmla="*/ 3640591 w 5305156"/>
              <a:gd name="connsiteY215" fmla="*/ 3165758 h 6858000"/>
              <a:gd name="connsiteX216" fmla="*/ 3318214 w 5305156"/>
              <a:gd name="connsiteY216" fmla="*/ 2885030 h 6858000"/>
              <a:gd name="connsiteX217" fmla="*/ 3318214 w 5305156"/>
              <a:gd name="connsiteY217" fmla="*/ 2779363 h 6858000"/>
              <a:gd name="connsiteX218" fmla="*/ 3306976 w 5305156"/>
              <a:gd name="connsiteY218" fmla="*/ 2773843 h 6858000"/>
              <a:gd name="connsiteX219" fmla="*/ 3306976 w 5305156"/>
              <a:gd name="connsiteY219" fmla="*/ 2891339 h 6858000"/>
              <a:gd name="connsiteX220" fmla="*/ 3646210 w 5305156"/>
              <a:gd name="connsiteY220" fmla="*/ 3187049 h 6858000"/>
              <a:gd name="connsiteX221" fmla="*/ 3984040 w 5305156"/>
              <a:gd name="connsiteY221" fmla="*/ 2899224 h 6858000"/>
              <a:gd name="connsiteX222" fmla="*/ 4064809 w 5305156"/>
              <a:gd name="connsiteY222" fmla="*/ 2969406 h 6858000"/>
              <a:gd name="connsiteX223" fmla="*/ 4307822 w 5305156"/>
              <a:gd name="connsiteY223" fmla="*/ 3180741 h 6858000"/>
              <a:gd name="connsiteX224" fmla="*/ 4307822 w 5305156"/>
              <a:gd name="connsiteY224" fmla="*/ 3519034 h 6858000"/>
              <a:gd name="connsiteX225" fmla="*/ 4319762 w 5305156"/>
              <a:gd name="connsiteY225" fmla="*/ 3519034 h 6858000"/>
              <a:gd name="connsiteX226" fmla="*/ 4319762 w 5305156"/>
              <a:gd name="connsiteY226" fmla="*/ 3500109 h 6858000"/>
              <a:gd name="connsiteX227" fmla="*/ 4319762 w 5305156"/>
              <a:gd name="connsiteY227" fmla="*/ 3186261 h 6858000"/>
              <a:gd name="connsiteX228" fmla="*/ 4642139 w 5305156"/>
              <a:gd name="connsiteY228" fmla="*/ 3466989 h 6858000"/>
              <a:gd name="connsiteX229" fmla="*/ 4642139 w 5305156"/>
              <a:gd name="connsiteY229" fmla="*/ 3495377 h 6858000"/>
              <a:gd name="connsiteX230" fmla="*/ 4642139 w 5305156"/>
              <a:gd name="connsiteY230" fmla="*/ 3812379 h 6858000"/>
              <a:gd name="connsiteX231" fmla="*/ 4319762 w 5305156"/>
              <a:gd name="connsiteY231" fmla="*/ 3532439 h 6858000"/>
              <a:gd name="connsiteX232" fmla="*/ 4319762 w 5305156"/>
              <a:gd name="connsiteY232" fmla="*/ 3519822 h 6858000"/>
              <a:gd name="connsiteX233" fmla="*/ 4307822 w 5305156"/>
              <a:gd name="connsiteY233" fmla="*/ 3519822 h 6858000"/>
              <a:gd name="connsiteX234" fmla="*/ 4307822 w 5305156"/>
              <a:gd name="connsiteY234" fmla="*/ 3531651 h 6858000"/>
              <a:gd name="connsiteX235" fmla="*/ 4293775 w 5305156"/>
              <a:gd name="connsiteY235" fmla="*/ 3543479 h 6858000"/>
              <a:gd name="connsiteX236" fmla="*/ 4302905 w 5305156"/>
              <a:gd name="connsiteY236" fmla="*/ 3552154 h 6858000"/>
              <a:gd name="connsiteX237" fmla="*/ 4293072 w 5305156"/>
              <a:gd name="connsiteY237" fmla="*/ 3544268 h 6858000"/>
              <a:gd name="connsiteX238" fmla="*/ 3971397 w 5305156"/>
              <a:gd name="connsiteY238" fmla="*/ 3818688 h 6858000"/>
              <a:gd name="connsiteX239" fmla="*/ 3971397 w 5305156"/>
              <a:gd name="connsiteY239" fmla="*/ 3838402 h 6858000"/>
              <a:gd name="connsiteX240" fmla="*/ 3983337 w 5305156"/>
              <a:gd name="connsiteY240" fmla="*/ 3848653 h 6858000"/>
              <a:gd name="connsiteX241" fmla="*/ 3983337 w 5305156"/>
              <a:gd name="connsiteY241" fmla="*/ 3835248 h 6858000"/>
              <a:gd name="connsiteX242" fmla="*/ 4305715 w 5305156"/>
              <a:gd name="connsiteY242" fmla="*/ 4115975 h 6858000"/>
              <a:gd name="connsiteX243" fmla="*/ 4305715 w 5305156"/>
              <a:gd name="connsiteY243" fmla="*/ 4462154 h 6858000"/>
              <a:gd name="connsiteX244" fmla="*/ 3983337 w 5305156"/>
              <a:gd name="connsiteY244" fmla="*/ 4182215 h 6858000"/>
              <a:gd name="connsiteX245" fmla="*/ 3983337 w 5305156"/>
              <a:gd name="connsiteY245" fmla="*/ 3849441 h 6858000"/>
              <a:gd name="connsiteX246" fmla="*/ 3971397 w 5305156"/>
              <a:gd name="connsiteY246" fmla="*/ 3839190 h 6858000"/>
              <a:gd name="connsiteX247" fmla="*/ 3971397 w 5305156"/>
              <a:gd name="connsiteY247" fmla="*/ 4186946 h 6858000"/>
              <a:gd name="connsiteX248" fmla="*/ 3639186 w 5305156"/>
              <a:gd name="connsiteY248" fmla="*/ 4470828 h 6858000"/>
              <a:gd name="connsiteX249" fmla="*/ 3639186 w 5305156"/>
              <a:gd name="connsiteY249" fmla="*/ 4839875 h 6858000"/>
              <a:gd name="connsiteX250" fmla="*/ 3956647 w 5305156"/>
              <a:gd name="connsiteY250" fmla="*/ 5116661 h 6858000"/>
              <a:gd name="connsiteX251" fmla="*/ 3956647 w 5305156"/>
              <a:gd name="connsiteY251" fmla="*/ 5100101 h 6858000"/>
              <a:gd name="connsiteX252" fmla="*/ 3651126 w 5305156"/>
              <a:gd name="connsiteY252" fmla="*/ 4833567 h 6858000"/>
              <a:gd name="connsiteX253" fmla="*/ 3651126 w 5305156"/>
              <a:gd name="connsiteY253" fmla="*/ 4487388 h 6858000"/>
              <a:gd name="connsiteX254" fmla="*/ 3956647 w 5305156"/>
              <a:gd name="connsiteY254" fmla="*/ 4753134 h 6858000"/>
              <a:gd name="connsiteX255" fmla="*/ 3956647 w 5305156"/>
              <a:gd name="connsiteY255" fmla="*/ 4737362 h 6858000"/>
              <a:gd name="connsiteX256" fmla="*/ 3654638 w 5305156"/>
              <a:gd name="connsiteY256" fmla="*/ 4473983 h 6858000"/>
              <a:gd name="connsiteX257" fmla="*/ 3979825 w 5305156"/>
              <a:gd name="connsiteY257" fmla="*/ 4196409 h 6858000"/>
              <a:gd name="connsiteX258" fmla="*/ 4304309 w 5305156"/>
              <a:gd name="connsiteY258" fmla="*/ 4478714 h 6858000"/>
              <a:gd name="connsiteX259" fmla="*/ 3979123 w 5305156"/>
              <a:gd name="connsiteY259" fmla="*/ 4756288 h 6858000"/>
              <a:gd name="connsiteX260" fmla="*/ 3957350 w 5305156"/>
              <a:gd name="connsiteY260" fmla="*/ 4737362 h 6858000"/>
              <a:gd name="connsiteX261" fmla="*/ 3957350 w 5305156"/>
              <a:gd name="connsiteY261" fmla="*/ 4753922 h 6858000"/>
              <a:gd name="connsiteX262" fmla="*/ 3973504 w 5305156"/>
              <a:gd name="connsiteY262" fmla="*/ 4768116 h 6858000"/>
              <a:gd name="connsiteX263" fmla="*/ 3973504 w 5305156"/>
              <a:gd name="connsiteY263" fmla="*/ 5114295 h 6858000"/>
              <a:gd name="connsiteX264" fmla="*/ 3957350 w 5305156"/>
              <a:gd name="connsiteY264" fmla="*/ 5100101 h 6858000"/>
              <a:gd name="connsiteX265" fmla="*/ 3957350 w 5305156"/>
              <a:gd name="connsiteY265" fmla="*/ 5116661 h 6858000"/>
              <a:gd name="connsiteX266" fmla="*/ 3971397 w 5305156"/>
              <a:gd name="connsiteY266" fmla="*/ 5129278 h 6858000"/>
              <a:gd name="connsiteX267" fmla="*/ 3971397 w 5305156"/>
              <a:gd name="connsiteY267" fmla="*/ 5306704 h 6858000"/>
              <a:gd name="connsiteX268" fmla="*/ 3983337 w 5305156"/>
              <a:gd name="connsiteY268" fmla="*/ 5309070 h 6858000"/>
              <a:gd name="connsiteX269" fmla="*/ 3983337 w 5305156"/>
              <a:gd name="connsiteY269" fmla="*/ 5134798 h 6858000"/>
              <a:gd name="connsiteX270" fmla="*/ 4153305 w 5305156"/>
              <a:gd name="connsiteY270" fmla="*/ 5283047 h 6858000"/>
              <a:gd name="connsiteX271" fmla="*/ 4160329 w 5305156"/>
              <a:gd name="connsiteY271" fmla="*/ 5272008 h 6858000"/>
              <a:gd name="connsiteX272" fmla="*/ 3991063 w 5305156"/>
              <a:gd name="connsiteY272" fmla="*/ 5125335 h 6858000"/>
              <a:gd name="connsiteX273" fmla="*/ 4316249 w 5305156"/>
              <a:gd name="connsiteY273" fmla="*/ 4847761 h 6858000"/>
              <a:gd name="connsiteX274" fmla="*/ 4392103 w 5305156"/>
              <a:gd name="connsiteY274" fmla="*/ 4913212 h 6858000"/>
              <a:gd name="connsiteX275" fmla="*/ 4636520 w 5305156"/>
              <a:gd name="connsiteY275" fmla="*/ 5126124 h 6858000"/>
              <a:gd name="connsiteX276" fmla="*/ 4311333 w 5305156"/>
              <a:gd name="connsiteY276" fmla="*/ 5403697 h 6858000"/>
              <a:gd name="connsiteX277" fmla="*/ 4160329 w 5305156"/>
              <a:gd name="connsiteY277" fmla="*/ 5272796 h 6858000"/>
              <a:gd name="connsiteX278" fmla="*/ 4154007 w 5305156"/>
              <a:gd name="connsiteY278" fmla="*/ 5283047 h 6858000"/>
              <a:gd name="connsiteX279" fmla="*/ 4305715 w 5305156"/>
              <a:gd name="connsiteY279" fmla="*/ 5415526 h 6858000"/>
              <a:gd name="connsiteX280" fmla="*/ 4305715 w 5305156"/>
              <a:gd name="connsiteY280" fmla="*/ 5761705 h 6858000"/>
              <a:gd name="connsiteX281" fmla="*/ 3983337 w 5305156"/>
              <a:gd name="connsiteY281" fmla="*/ 5480976 h 6858000"/>
              <a:gd name="connsiteX282" fmla="*/ 3983337 w 5305156"/>
              <a:gd name="connsiteY282" fmla="*/ 5309858 h 6858000"/>
              <a:gd name="connsiteX283" fmla="*/ 3971397 w 5305156"/>
              <a:gd name="connsiteY283" fmla="*/ 5307493 h 6858000"/>
              <a:gd name="connsiteX284" fmla="*/ 3971397 w 5305156"/>
              <a:gd name="connsiteY284" fmla="*/ 5487285 h 6858000"/>
              <a:gd name="connsiteX285" fmla="*/ 3755776 w 5305156"/>
              <a:gd name="connsiteY285" fmla="*/ 5671020 h 6858000"/>
              <a:gd name="connsiteX286" fmla="*/ 3639186 w 5305156"/>
              <a:gd name="connsiteY286" fmla="*/ 5770379 h 6858000"/>
              <a:gd name="connsiteX287" fmla="*/ 3639186 w 5305156"/>
              <a:gd name="connsiteY287" fmla="*/ 6021141 h 6858000"/>
              <a:gd name="connsiteX288" fmla="*/ 3651126 w 5305156"/>
              <a:gd name="connsiteY288" fmla="*/ 6026661 h 6858000"/>
              <a:gd name="connsiteX289" fmla="*/ 3651126 w 5305156"/>
              <a:gd name="connsiteY289" fmla="*/ 5786939 h 6858000"/>
              <a:gd name="connsiteX290" fmla="*/ 3973504 w 5305156"/>
              <a:gd name="connsiteY290" fmla="*/ 6067667 h 6858000"/>
              <a:gd name="connsiteX291" fmla="*/ 3973504 w 5305156"/>
              <a:gd name="connsiteY291" fmla="*/ 6413845 h 6858000"/>
              <a:gd name="connsiteX292" fmla="*/ 3651126 w 5305156"/>
              <a:gd name="connsiteY292" fmla="*/ 6133906 h 6858000"/>
              <a:gd name="connsiteX293" fmla="*/ 3651126 w 5305156"/>
              <a:gd name="connsiteY293" fmla="*/ 6027450 h 6858000"/>
              <a:gd name="connsiteX294" fmla="*/ 3639186 w 5305156"/>
              <a:gd name="connsiteY294" fmla="*/ 6021930 h 6858000"/>
              <a:gd name="connsiteX295" fmla="*/ 3639186 w 5305156"/>
              <a:gd name="connsiteY295" fmla="*/ 6140214 h 6858000"/>
              <a:gd name="connsiteX296" fmla="*/ 3979123 w 5305156"/>
              <a:gd name="connsiteY296" fmla="*/ 6435925 h 6858000"/>
              <a:gd name="connsiteX297" fmla="*/ 4316249 w 5305156"/>
              <a:gd name="connsiteY297" fmla="*/ 6147311 h 6858000"/>
              <a:gd name="connsiteX298" fmla="*/ 4397020 w 5305156"/>
              <a:gd name="connsiteY298" fmla="*/ 6217493 h 6858000"/>
              <a:gd name="connsiteX299" fmla="*/ 4403341 w 5305156"/>
              <a:gd name="connsiteY299" fmla="*/ 6206454 h 6858000"/>
              <a:gd name="connsiteX300" fmla="*/ 4397722 w 5305156"/>
              <a:gd name="connsiteY300" fmla="*/ 6218282 h 6858000"/>
              <a:gd name="connsiteX301" fmla="*/ 4640032 w 5305156"/>
              <a:gd name="connsiteY301" fmla="*/ 6429617 h 6858000"/>
              <a:gd name="connsiteX302" fmla="*/ 4640032 w 5305156"/>
              <a:gd name="connsiteY302" fmla="*/ 6784470 h 6858000"/>
              <a:gd name="connsiteX303" fmla="*/ 4583142 w 5305156"/>
              <a:gd name="connsiteY303" fmla="*/ 6833040 h 6858000"/>
              <a:gd name="connsiteX304" fmla="*/ 4553907 w 5305156"/>
              <a:gd name="connsiteY304" fmla="*/ 6858000 h 6858000"/>
              <a:gd name="connsiteX305" fmla="*/ 3038475 w 5305156"/>
              <a:gd name="connsiteY305" fmla="*/ 6858000 h 6858000"/>
              <a:gd name="connsiteX306" fmla="*/ 0 w 5305156"/>
              <a:gd name="connsiteY30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</a:cxnLst>
            <a:rect l="l" t="t" r="r" b="b"/>
            <a:pathLst>
              <a:path w="5305156" h="6858000">
                <a:moveTo>
                  <a:pt x="4647758" y="6793932"/>
                </a:moveTo>
                <a:cubicBezTo>
                  <a:pt x="4647758" y="6793932"/>
                  <a:pt x="4647758" y="6793932"/>
                  <a:pt x="4720099" y="6857017"/>
                </a:cubicBezTo>
                <a:lnTo>
                  <a:pt x="4721226" y="6858000"/>
                </a:lnTo>
                <a:lnTo>
                  <a:pt x="4572862" y="6858000"/>
                </a:lnTo>
                <a:lnTo>
                  <a:pt x="4579542" y="6852286"/>
                </a:lnTo>
                <a:cubicBezTo>
                  <a:pt x="4596135" y="6838092"/>
                  <a:pt x="4618259" y="6819166"/>
                  <a:pt x="4647758" y="6793932"/>
                </a:cubicBezTo>
                <a:close/>
                <a:moveTo>
                  <a:pt x="4651972" y="6434348"/>
                </a:moveTo>
                <a:cubicBezTo>
                  <a:pt x="4651972" y="6434348"/>
                  <a:pt x="4651972" y="6434348"/>
                  <a:pt x="4974349" y="6715076"/>
                </a:cubicBezTo>
                <a:cubicBezTo>
                  <a:pt x="4974349" y="6715076"/>
                  <a:pt x="4974349" y="6715076"/>
                  <a:pt x="4974349" y="6799592"/>
                </a:cubicBezTo>
                <a:lnTo>
                  <a:pt x="4974349" y="6858000"/>
                </a:lnTo>
                <a:lnTo>
                  <a:pt x="4741003" y="6858000"/>
                </a:lnTo>
                <a:lnTo>
                  <a:pt x="4736254" y="6853863"/>
                </a:lnTo>
                <a:cubicBezTo>
                  <a:pt x="4731338" y="6854652"/>
                  <a:pt x="4725718" y="6856229"/>
                  <a:pt x="4720099" y="6857017"/>
                </a:cubicBezTo>
                <a:cubicBezTo>
                  <a:pt x="4725718" y="6855440"/>
                  <a:pt x="4730635" y="6854652"/>
                  <a:pt x="4735551" y="6853075"/>
                </a:cubicBezTo>
                <a:cubicBezTo>
                  <a:pt x="4735551" y="6853075"/>
                  <a:pt x="4735551" y="6853075"/>
                  <a:pt x="4651972" y="6780527"/>
                </a:cubicBezTo>
                <a:cubicBezTo>
                  <a:pt x="4651972" y="6780527"/>
                  <a:pt x="4651972" y="6780527"/>
                  <a:pt x="4651972" y="6434348"/>
                </a:cubicBezTo>
                <a:close/>
                <a:moveTo>
                  <a:pt x="4319762" y="5786939"/>
                </a:moveTo>
                <a:cubicBezTo>
                  <a:pt x="4319762" y="5786939"/>
                  <a:pt x="4319762" y="5786939"/>
                  <a:pt x="4527656" y="5968308"/>
                </a:cubicBezTo>
                <a:cubicBezTo>
                  <a:pt x="4527656" y="5968308"/>
                  <a:pt x="4527656" y="5968308"/>
                  <a:pt x="4642139" y="6067667"/>
                </a:cubicBezTo>
                <a:cubicBezTo>
                  <a:pt x="4642139" y="6067667"/>
                  <a:pt x="4642139" y="6067667"/>
                  <a:pt x="4642139" y="6413845"/>
                </a:cubicBezTo>
                <a:cubicBezTo>
                  <a:pt x="4642139" y="6413845"/>
                  <a:pt x="4642139" y="6413845"/>
                  <a:pt x="4403341" y="6206454"/>
                </a:cubicBezTo>
                <a:cubicBezTo>
                  <a:pt x="4403341" y="6206454"/>
                  <a:pt x="4403341" y="6206454"/>
                  <a:pt x="4319762" y="6133906"/>
                </a:cubicBezTo>
                <a:cubicBezTo>
                  <a:pt x="4319762" y="6133906"/>
                  <a:pt x="4319762" y="6133906"/>
                  <a:pt x="4319762" y="5786939"/>
                </a:cubicBezTo>
                <a:close/>
                <a:moveTo>
                  <a:pt x="3755776" y="5671020"/>
                </a:moveTo>
                <a:cubicBezTo>
                  <a:pt x="3767716" y="5677328"/>
                  <a:pt x="3767716" y="5677328"/>
                  <a:pt x="3767716" y="5677328"/>
                </a:cubicBezTo>
                <a:cubicBezTo>
                  <a:pt x="3755776" y="5671020"/>
                  <a:pt x="3755776" y="5671020"/>
                  <a:pt x="3755776" y="5671020"/>
                </a:cubicBezTo>
                <a:close/>
                <a:moveTo>
                  <a:pt x="3979825" y="5495959"/>
                </a:moveTo>
                <a:cubicBezTo>
                  <a:pt x="3979825" y="5495959"/>
                  <a:pt x="3979825" y="5495959"/>
                  <a:pt x="4304309" y="5779053"/>
                </a:cubicBezTo>
                <a:cubicBezTo>
                  <a:pt x="4304309" y="5779053"/>
                  <a:pt x="4304309" y="5779053"/>
                  <a:pt x="3979123" y="6056627"/>
                </a:cubicBezTo>
                <a:cubicBezTo>
                  <a:pt x="3979123" y="6056627"/>
                  <a:pt x="3979123" y="6056627"/>
                  <a:pt x="3654638" y="5773533"/>
                </a:cubicBezTo>
                <a:cubicBezTo>
                  <a:pt x="3654638" y="5773533"/>
                  <a:pt x="3654638" y="5773533"/>
                  <a:pt x="3767716" y="5677328"/>
                </a:cubicBezTo>
                <a:cubicBezTo>
                  <a:pt x="3767716" y="5677328"/>
                  <a:pt x="3767716" y="5677328"/>
                  <a:pt x="3979825" y="5495959"/>
                </a:cubicBezTo>
                <a:close/>
                <a:moveTo>
                  <a:pt x="4984885" y="4847761"/>
                </a:moveTo>
                <a:cubicBezTo>
                  <a:pt x="4984885" y="4847761"/>
                  <a:pt x="4984885" y="4847761"/>
                  <a:pt x="5305156" y="5126124"/>
                </a:cubicBezTo>
                <a:cubicBezTo>
                  <a:pt x="5305156" y="5126124"/>
                  <a:pt x="5305156" y="5126124"/>
                  <a:pt x="4979968" y="5403697"/>
                </a:cubicBezTo>
                <a:cubicBezTo>
                  <a:pt x="4979968" y="5403697"/>
                  <a:pt x="4979968" y="5403697"/>
                  <a:pt x="4871807" y="5309070"/>
                </a:cubicBezTo>
                <a:cubicBezTo>
                  <a:pt x="4871807" y="5309070"/>
                  <a:pt x="4871807" y="5309070"/>
                  <a:pt x="4865486" y="5320898"/>
                </a:cubicBezTo>
                <a:cubicBezTo>
                  <a:pt x="4865486" y="5320898"/>
                  <a:pt x="4865486" y="5320898"/>
                  <a:pt x="4974349" y="5415526"/>
                </a:cubicBezTo>
                <a:cubicBezTo>
                  <a:pt x="4974349" y="5415526"/>
                  <a:pt x="4974349" y="5415526"/>
                  <a:pt x="4974349" y="5761705"/>
                </a:cubicBezTo>
                <a:cubicBezTo>
                  <a:pt x="4974349" y="5761705"/>
                  <a:pt x="4974349" y="5761705"/>
                  <a:pt x="4741170" y="5559044"/>
                </a:cubicBezTo>
                <a:cubicBezTo>
                  <a:pt x="4741170" y="5559044"/>
                  <a:pt x="4741170" y="5559044"/>
                  <a:pt x="4734849" y="5571661"/>
                </a:cubicBezTo>
                <a:cubicBezTo>
                  <a:pt x="4734849" y="5571661"/>
                  <a:pt x="4734849" y="5571661"/>
                  <a:pt x="4972945" y="5779053"/>
                </a:cubicBezTo>
                <a:cubicBezTo>
                  <a:pt x="4972945" y="5779053"/>
                  <a:pt x="4972945" y="5779053"/>
                  <a:pt x="4647758" y="6056627"/>
                </a:cubicBezTo>
                <a:cubicBezTo>
                  <a:pt x="4647758" y="6056627"/>
                  <a:pt x="4647758" y="6056627"/>
                  <a:pt x="4533978" y="5957268"/>
                </a:cubicBezTo>
                <a:cubicBezTo>
                  <a:pt x="4533978" y="5957268"/>
                  <a:pt x="4533978" y="5957268"/>
                  <a:pt x="4527656" y="5968308"/>
                </a:cubicBezTo>
                <a:cubicBezTo>
                  <a:pt x="4527656" y="5968308"/>
                  <a:pt x="4527656" y="5968308"/>
                  <a:pt x="4533275" y="5956479"/>
                </a:cubicBezTo>
                <a:cubicBezTo>
                  <a:pt x="4533275" y="5956479"/>
                  <a:pt x="4533275" y="5956479"/>
                  <a:pt x="4323273" y="5773533"/>
                </a:cubicBezTo>
                <a:cubicBezTo>
                  <a:pt x="4323273" y="5773533"/>
                  <a:pt x="4323273" y="5773533"/>
                  <a:pt x="4648460" y="5495959"/>
                </a:cubicBezTo>
                <a:cubicBezTo>
                  <a:pt x="4648460" y="5495959"/>
                  <a:pt x="4648460" y="5495959"/>
                  <a:pt x="4734146" y="5570873"/>
                </a:cubicBezTo>
                <a:cubicBezTo>
                  <a:pt x="4734146" y="5570873"/>
                  <a:pt x="4734146" y="5570873"/>
                  <a:pt x="4741170" y="5558256"/>
                </a:cubicBezTo>
                <a:cubicBezTo>
                  <a:pt x="4741170" y="5558256"/>
                  <a:pt x="4741170" y="5558256"/>
                  <a:pt x="4651972" y="5480976"/>
                </a:cubicBezTo>
                <a:cubicBezTo>
                  <a:pt x="4651972" y="5480976"/>
                  <a:pt x="4651972" y="5480976"/>
                  <a:pt x="4651972" y="5134798"/>
                </a:cubicBezTo>
                <a:cubicBezTo>
                  <a:pt x="4651972" y="5134798"/>
                  <a:pt x="4651972" y="5134798"/>
                  <a:pt x="4865486" y="5320110"/>
                </a:cubicBezTo>
                <a:cubicBezTo>
                  <a:pt x="4865486" y="5320110"/>
                  <a:pt x="4865486" y="5320110"/>
                  <a:pt x="4871104" y="5309070"/>
                </a:cubicBezTo>
                <a:cubicBezTo>
                  <a:pt x="4871104" y="5309070"/>
                  <a:pt x="4871104" y="5309070"/>
                  <a:pt x="4659698" y="5125335"/>
                </a:cubicBezTo>
                <a:cubicBezTo>
                  <a:pt x="4659698" y="5125335"/>
                  <a:pt x="4659698" y="5125335"/>
                  <a:pt x="4984885" y="4847761"/>
                </a:cubicBezTo>
                <a:close/>
                <a:moveTo>
                  <a:pt x="4319762" y="4487388"/>
                </a:moveTo>
                <a:cubicBezTo>
                  <a:pt x="4319762" y="4487388"/>
                  <a:pt x="4319762" y="4487388"/>
                  <a:pt x="4541703" y="4680586"/>
                </a:cubicBezTo>
                <a:cubicBezTo>
                  <a:pt x="4541703" y="4680586"/>
                  <a:pt x="4541703" y="4680586"/>
                  <a:pt x="4548726" y="4670335"/>
                </a:cubicBezTo>
                <a:cubicBezTo>
                  <a:pt x="4548726" y="4670335"/>
                  <a:pt x="4548726" y="4670335"/>
                  <a:pt x="4542406" y="4680586"/>
                </a:cubicBezTo>
                <a:cubicBezTo>
                  <a:pt x="4542406" y="4680586"/>
                  <a:pt x="4542406" y="4680586"/>
                  <a:pt x="4642139" y="4768116"/>
                </a:cubicBezTo>
                <a:cubicBezTo>
                  <a:pt x="4642139" y="4768116"/>
                  <a:pt x="4642139" y="4768116"/>
                  <a:pt x="4642139" y="5114295"/>
                </a:cubicBezTo>
                <a:cubicBezTo>
                  <a:pt x="4642139" y="5114295"/>
                  <a:pt x="4642139" y="5114295"/>
                  <a:pt x="4399127" y="4902960"/>
                </a:cubicBezTo>
                <a:cubicBezTo>
                  <a:pt x="4399127" y="4902960"/>
                  <a:pt x="4399127" y="4902960"/>
                  <a:pt x="4392103" y="4913212"/>
                </a:cubicBezTo>
                <a:cubicBezTo>
                  <a:pt x="4392103" y="4913212"/>
                  <a:pt x="4392103" y="4913212"/>
                  <a:pt x="4398424" y="4902172"/>
                </a:cubicBezTo>
                <a:cubicBezTo>
                  <a:pt x="4398424" y="4902172"/>
                  <a:pt x="4398424" y="4902172"/>
                  <a:pt x="4319762" y="4833567"/>
                </a:cubicBezTo>
                <a:cubicBezTo>
                  <a:pt x="4319762" y="4833567"/>
                  <a:pt x="4319762" y="4833567"/>
                  <a:pt x="4319762" y="4487388"/>
                </a:cubicBezTo>
                <a:close/>
                <a:moveTo>
                  <a:pt x="4648460" y="4196409"/>
                </a:moveTo>
                <a:cubicBezTo>
                  <a:pt x="4648460" y="4196409"/>
                  <a:pt x="4648460" y="4196409"/>
                  <a:pt x="4972945" y="4478714"/>
                </a:cubicBezTo>
                <a:cubicBezTo>
                  <a:pt x="4972945" y="4478714"/>
                  <a:pt x="4972945" y="4478714"/>
                  <a:pt x="4647758" y="4756288"/>
                </a:cubicBezTo>
                <a:cubicBezTo>
                  <a:pt x="4647758" y="4756288"/>
                  <a:pt x="4647758" y="4756288"/>
                  <a:pt x="4548726" y="4670335"/>
                </a:cubicBezTo>
                <a:cubicBezTo>
                  <a:pt x="4548726" y="4670335"/>
                  <a:pt x="4548726" y="4670335"/>
                  <a:pt x="4323273" y="4473983"/>
                </a:cubicBezTo>
                <a:cubicBezTo>
                  <a:pt x="4323273" y="4473983"/>
                  <a:pt x="4323273" y="4473983"/>
                  <a:pt x="4648460" y="4196409"/>
                </a:cubicBezTo>
                <a:close/>
                <a:moveTo>
                  <a:pt x="4312036" y="3544268"/>
                </a:moveTo>
                <a:cubicBezTo>
                  <a:pt x="4312036" y="3544268"/>
                  <a:pt x="4312036" y="3544268"/>
                  <a:pt x="4636520" y="3826573"/>
                </a:cubicBezTo>
                <a:cubicBezTo>
                  <a:pt x="4636520" y="3826573"/>
                  <a:pt x="4636520" y="3826573"/>
                  <a:pt x="4311333" y="4104935"/>
                </a:cubicBezTo>
                <a:cubicBezTo>
                  <a:pt x="4311333" y="4104935"/>
                  <a:pt x="4311333" y="4104935"/>
                  <a:pt x="3986848" y="3821842"/>
                </a:cubicBezTo>
                <a:cubicBezTo>
                  <a:pt x="3986848" y="3821842"/>
                  <a:pt x="3986848" y="3821842"/>
                  <a:pt x="4302905" y="3552154"/>
                </a:cubicBezTo>
                <a:cubicBezTo>
                  <a:pt x="4302905" y="3552154"/>
                  <a:pt x="4302905" y="3552154"/>
                  <a:pt x="4312036" y="3544268"/>
                </a:cubicBezTo>
                <a:close/>
                <a:moveTo>
                  <a:pt x="3986848" y="2538851"/>
                </a:moveTo>
                <a:cubicBezTo>
                  <a:pt x="3986848" y="2538851"/>
                  <a:pt x="3986848" y="2538851"/>
                  <a:pt x="4194744" y="2719432"/>
                </a:cubicBezTo>
                <a:cubicBezTo>
                  <a:pt x="4194744" y="2719432"/>
                  <a:pt x="4194744" y="2719432"/>
                  <a:pt x="4201064" y="2708392"/>
                </a:cubicBezTo>
                <a:cubicBezTo>
                  <a:pt x="4201064" y="2708392"/>
                  <a:pt x="4201064" y="2708392"/>
                  <a:pt x="4195446" y="2720221"/>
                </a:cubicBezTo>
                <a:cubicBezTo>
                  <a:pt x="4195446" y="2720221"/>
                  <a:pt x="4195446" y="2720221"/>
                  <a:pt x="4309226" y="2819579"/>
                </a:cubicBezTo>
                <a:cubicBezTo>
                  <a:pt x="4309226" y="2819579"/>
                  <a:pt x="4309226" y="2819579"/>
                  <a:pt x="4309226" y="3165758"/>
                </a:cubicBezTo>
                <a:cubicBezTo>
                  <a:pt x="4309226" y="3165758"/>
                  <a:pt x="4309226" y="3165758"/>
                  <a:pt x="4071131" y="2958366"/>
                </a:cubicBezTo>
                <a:cubicBezTo>
                  <a:pt x="4071131" y="2958366"/>
                  <a:pt x="4071131" y="2958366"/>
                  <a:pt x="4064809" y="2969406"/>
                </a:cubicBezTo>
                <a:cubicBezTo>
                  <a:pt x="4064809" y="2969406"/>
                  <a:pt x="4064809" y="2969406"/>
                  <a:pt x="4070428" y="2957578"/>
                </a:cubicBezTo>
                <a:cubicBezTo>
                  <a:pt x="4070428" y="2957578"/>
                  <a:pt x="4070428" y="2957578"/>
                  <a:pt x="3986848" y="2885030"/>
                </a:cubicBezTo>
                <a:cubicBezTo>
                  <a:pt x="3986848" y="2885030"/>
                  <a:pt x="3986848" y="2885030"/>
                  <a:pt x="3986848" y="2538851"/>
                </a:cubicBezTo>
                <a:close/>
                <a:moveTo>
                  <a:pt x="4652674" y="1598885"/>
                </a:moveTo>
                <a:cubicBezTo>
                  <a:pt x="4652674" y="1598885"/>
                  <a:pt x="4652674" y="1598885"/>
                  <a:pt x="4972945" y="1878036"/>
                </a:cubicBezTo>
                <a:cubicBezTo>
                  <a:pt x="4972945" y="1878036"/>
                  <a:pt x="4972945" y="1878036"/>
                  <a:pt x="4647758" y="2155610"/>
                </a:cubicBezTo>
                <a:cubicBezTo>
                  <a:pt x="4647758" y="2155610"/>
                  <a:pt x="4647758" y="2155610"/>
                  <a:pt x="4538894" y="2060983"/>
                </a:cubicBezTo>
                <a:cubicBezTo>
                  <a:pt x="4538894" y="2060983"/>
                  <a:pt x="4538894" y="2060983"/>
                  <a:pt x="4533275" y="2072022"/>
                </a:cubicBezTo>
                <a:cubicBezTo>
                  <a:pt x="4533275" y="2072022"/>
                  <a:pt x="4533275" y="2072022"/>
                  <a:pt x="4642139" y="2166650"/>
                </a:cubicBezTo>
                <a:cubicBezTo>
                  <a:pt x="4642139" y="2166650"/>
                  <a:pt x="4642139" y="2166650"/>
                  <a:pt x="4642139" y="2513617"/>
                </a:cubicBezTo>
                <a:cubicBezTo>
                  <a:pt x="4642139" y="2513617"/>
                  <a:pt x="4642139" y="2513617"/>
                  <a:pt x="4408960" y="2310168"/>
                </a:cubicBezTo>
                <a:cubicBezTo>
                  <a:pt x="4408960" y="2310168"/>
                  <a:pt x="4408960" y="2310168"/>
                  <a:pt x="4402639" y="2322785"/>
                </a:cubicBezTo>
                <a:cubicBezTo>
                  <a:pt x="4402639" y="2322785"/>
                  <a:pt x="4402639" y="2322785"/>
                  <a:pt x="4640032" y="2530177"/>
                </a:cubicBezTo>
                <a:cubicBezTo>
                  <a:pt x="4640032" y="2530177"/>
                  <a:pt x="4640032" y="2530177"/>
                  <a:pt x="4314845" y="2807751"/>
                </a:cubicBezTo>
                <a:cubicBezTo>
                  <a:pt x="4314845" y="2807751"/>
                  <a:pt x="4314845" y="2807751"/>
                  <a:pt x="4201064" y="2708392"/>
                </a:cubicBezTo>
                <a:cubicBezTo>
                  <a:pt x="4201064" y="2708392"/>
                  <a:pt x="4201064" y="2708392"/>
                  <a:pt x="3991063" y="2525446"/>
                </a:cubicBezTo>
                <a:cubicBezTo>
                  <a:pt x="3991063" y="2525446"/>
                  <a:pt x="3991063" y="2525446"/>
                  <a:pt x="4316249" y="2247872"/>
                </a:cubicBezTo>
                <a:cubicBezTo>
                  <a:pt x="4316249" y="2247872"/>
                  <a:pt x="4316249" y="2247872"/>
                  <a:pt x="4401936" y="2322785"/>
                </a:cubicBezTo>
                <a:cubicBezTo>
                  <a:pt x="4401936" y="2322785"/>
                  <a:pt x="4401936" y="2322785"/>
                  <a:pt x="4408257" y="2310168"/>
                </a:cubicBezTo>
                <a:cubicBezTo>
                  <a:pt x="4408257" y="2310168"/>
                  <a:pt x="4408257" y="2310168"/>
                  <a:pt x="4319762" y="2232889"/>
                </a:cubicBezTo>
                <a:cubicBezTo>
                  <a:pt x="4319762" y="2232889"/>
                  <a:pt x="4319762" y="2232889"/>
                  <a:pt x="4319762" y="1885922"/>
                </a:cubicBezTo>
                <a:cubicBezTo>
                  <a:pt x="4319762" y="1885922"/>
                  <a:pt x="4319762" y="1885922"/>
                  <a:pt x="4532573" y="2072022"/>
                </a:cubicBezTo>
                <a:cubicBezTo>
                  <a:pt x="4532573" y="2072022"/>
                  <a:pt x="4532573" y="2072022"/>
                  <a:pt x="4538894" y="2060194"/>
                </a:cubicBezTo>
                <a:cubicBezTo>
                  <a:pt x="4538894" y="2060194"/>
                  <a:pt x="4538894" y="2060194"/>
                  <a:pt x="4327487" y="1876459"/>
                </a:cubicBezTo>
                <a:cubicBezTo>
                  <a:pt x="4327487" y="1876459"/>
                  <a:pt x="4327487" y="1876459"/>
                  <a:pt x="4652674" y="1598885"/>
                </a:cubicBezTo>
                <a:close/>
                <a:moveTo>
                  <a:pt x="3986848" y="1238512"/>
                </a:moveTo>
                <a:cubicBezTo>
                  <a:pt x="3986848" y="1238512"/>
                  <a:pt x="3986848" y="1238512"/>
                  <a:pt x="4209493" y="1432499"/>
                </a:cubicBezTo>
                <a:cubicBezTo>
                  <a:pt x="4209493" y="1432499"/>
                  <a:pt x="4209493" y="1432499"/>
                  <a:pt x="4309226" y="1519240"/>
                </a:cubicBezTo>
                <a:cubicBezTo>
                  <a:pt x="4309226" y="1519240"/>
                  <a:pt x="4309226" y="1519240"/>
                  <a:pt x="4309226" y="1865419"/>
                </a:cubicBezTo>
                <a:cubicBezTo>
                  <a:pt x="4309226" y="1865419"/>
                  <a:pt x="4309226" y="1865419"/>
                  <a:pt x="4066916" y="1654085"/>
                </a:cubicBezTo>
                <a:cubicBezTo>
                  <a:pt x="4066916" y="1654085"/>
                  <a:pt x="4066916" y="1654085"/>
                  <a:pt x="4059892" y="1665124"/>
                </a:cubicBezTo>
                <a:cubicBezTo>
                  <a:pt x="4059892" y="1665124"/>
                  <a:pt x="4059892" y="1665124"/>
                  <a:pt x="4304309" y="1878036"/>
                </a:cubicBezTo>
                <a:cubicBezTo>
                  <a:pt x="4304309" y="1878036"/>
                  <a:pt x="4304309" y="1878036"/>
                  <a:pt x="3979123" y="2155610"/>
                </a:cubicBezTo>
                <a:cubicBezTo>
                  <a:pt x="3979123" y="2155610"/>
                  <a:pt x="3979123" y="2155610"/>
                  <a:pt x="3828118" y="2023920"/>
                </a:cubicBezTo>
                <a:cubicBezTo>
                  <a:pt x="3828118" y="2023920"/>
                  <a:pt x="3828118" y="2023920"/>
                  <a:pt x="3658852" y="1876459"/>
                </a:cubicBezTo>
                <a:cubicBezTo>
                  <a:pt x="3658852" y="1876459"/>
                  <a:pt x="3658852" y="1876459"/>
                  <a:pt x="3984040" y="1598885"/>
                </a:cubicBezTo>
                <a:cubicBezTo>
                  <a:pt x="3984040" y="1598885"/>
                  <a:pt x="3984040" y="1598885"/>
                  <a:pt x="4059191" y="1664336"/>
                </a:cubicBezTo>
                <a:cubicBezTo>
                  <a:pt x="4059191" y="1664336"/>
                  <a:pt x="4059191" y="1664336"/>
                  <a:pt x="4066214" y="1654085"/>
                </a:cubicBezTo>
                <a:cubicBezTo>
                  <a:pt x="4066214" y="1654085"/>
                  <a:pt x="4066214" y="1654085"/>
                  <a:pt x="3986848" y="1585480"/>
                </a:cubicBezTo>
                <a:cubicBezTo>
                  <a:pt x="3986848" y="1585480"/>
                  <a:pt x="3986848" y="1585480"/>
                  <a:pt x="3986848" y="1238512"/>
                </a:cubicBezTo>
                <a:close/>
                <a:moveTo>
                  <a:pt x="4316249" y="947533"/>
                </a:moveTo>
                <a:cubicBezTo>
                  <a:pt x="4316249" y="947533"/>
                  <a:pt x="4316249" y="947533"/>
                  <a:pt x="4640032" y="1230627"/>
                </a:cubicBezTo>
                <a:cubicBezTo>
                  <a:pt x="4640032" y="1230627"/>
                  <a:pt x="4640032" y="1230627"/>
                  <a:pt x="4314845" y="1508201"/>
                </a:cubicBezTo>
                <a:cubicBezTo>
                  <a:pt x="4314845" y="1508201"/>
                  <a:pt x="4314845" y="1508201"/>
                  <a:pt x="4216517" y="1422247"/>
                </a:cubicBezTo>
                <a:cubicBezTo>
                  <a:pt x="4216517" y="1422247"/>
                  <a:pt x="4216517" y="1422247"/>
                  <a:pt x="4209493" y="1432499"/>
                </a:cubicBezTo>
                <a:cubicBezTo>
                  <a:pt x="4209493" y="1432499"/>
                  <a:pt x="4209493" y="1432499"/>
                  <a:pt x="4215814" y="1421459"/>
                </a:cubicBezTo>
                <a:cubicBezTo>
                  <a:pt x="4215814" y="1421459"/>
                  <a:pt x="4215814" y="1421459"/>
                  <a:pt x="3991063" y="1225107"/>
                </a:cubicBezTo>
                <a:cubicBezTo>
                  <a:pt x="3991063" y="1225107"/>
                  <a:pt x="3991063" y="1225107"/>
                  <a:pt x="4316249" y="947533"/>
                </a:cubicBezTo>
                <a:close/>
                <a:moveTo>
                  <a:pt x="3979825" y="296181"/>
                </a:moveTo>
                <a:cubicBezTo>
                  <a:pt x="3979825" y="296181"/>
                  <a:pt x="3979825" y="296181"/>
                  <a:pt x="4304309" y="578486"/>
                </a:cubicBezTo>
                <a:cubicBezTo>
                  <a:pt x="4304309" y="578486"/>
                  <a:pt x="4304309" y="578486"/>
                  <a:pt x="3979123" y="856060"/>
                </a:cubicBezTo>
                <a:cubicBezTo>
                  <a:pt x="3979123" y="856060"/>
                  <a:pt x="3979123" y="856060"/>
                  <a:pt x="3654638" y="573754"/>
                </a:cubicBezTo>
                <a:cubicBezTo>
                  <a:pt x="3654638" y="573754"/>
                  <a:pt x="3654638" y="573754"/>
                  <a:pt x="3970694" y="304066"/>
                </a:cubicBezTo>
                <a:cubicBezTo>
                  <a:pt x="3970694" y="304066"/>
                  <a:pt x="3970694" y="304066"/>
                  <a:pt x="3979825" y="296181"/>
                </a:cubicBezTo>
                <a:close/>
                <a:moveTo>
                  <a:pt x="4078431" y="0"/>
                </a:moveTo>
                <a:lnTo>
                  <a:pt x="4556976" y="0"/>
                </a:lnTo>
                <a:lnTo>
                  <a:pt x="4541616" y="13087"/>
                </a:lnTo>
                <a:cubicBezTo>
                  <a:pt x="4509220" y="40686"/>
                  <a:pt x="4444428" y="95886"/>
                  <a:pt x="4314845" y="206284"/>
                </a:cubicBezTo>
                <a:cubicBezTo>
                  <a:pt x="4314845" y="206284"/>
                  <a:pt x="4314845" y="206284"/>
                  <a:pt x="4145929" y="58896"/>
                </a:cubicBezTo>
                <a:close/>
                <a:moveTo>
                  <a:pt x="3986848" y="0"/>
                </a:moveTo>
                <a:lnTo>
                  <a:pt x="4059455" y="0"/>
                </a:lnTo>
                <a:lnTo>
                  <a:pt x="4076924" y="15255"/>
                </a:lnTo>
                <a:cubicBezTo>
                  <a:pt x="4110110" y="44235"/>
                  <a:pt x="4176483" y="102194"/>
                  <a:pt x="4309226" y="218113"/>
                </a:cubicBezTo>
                <a:cubicBezTo>
                  <a:pt x="4309226" y="218113"/>
                  <a:pt x="4309226" y="218113"/>
                  <a:pt x="4309226" y="564292"/>
                </a:cubicBezTo>
                <a:cubicBezTo>
                  <a:pt x="4309226" y="564292"/>
                  <a:pt x="4309226" y="564292"/>
                  <a:pt x="3986848" y="283564"/>
                </a:cubicBezTo>
                <a:cubicBezTo>
                  <a:pt x="3986848" y="283564"/>
                  <a:pt x="3986848" y="283564"/>
                  <a:pt x="3986848" y="84404"/>
                </a:cubicBezTo>
                <a:close/>
                <a:moveTo>
                  <a:pt x="0" y="0"/>
                </a:moveTo>
                <a:lnTo>
                  <a:pt x="3038475" y="0"/>
                </a:lnTo>
                <a:lnTo>
                  <a:pt x="3975611" y="0"/>
                </a:lnTo>
                <a:lnTo>
                  <a:pt x="3975611" y="1953"/>
                </a:lnTo>
                <a:cubicBezTo>
                  <a:pt x="3975611" y="28082"/>
                  <a:pt x="3975611" y="97759"/>
                  <a:pt x="3975611" y="283564"/>
                </a:cubicBezTo>
                <a:cubicBezTo>
                  <a:pt x="3975611" y="283564"/>
                  <a:pt x="3975611" y="283564"/>
                  <a:pt x="3961564" y="295392"/>
                </a:cubicBezTo>
                <a:cubicBezTo>
                  <a:pt x="3961564" y="295392"/>
                  <a:pt x="3961564" y="295392"/>
                  <a:pt x="3970694" y="304066"/>
                </a:cubicBezTo>
                <a:cubicBezTo>
                  <a:pt x="3970694" y="304066"/>
                  <a:pt x="3970694" y="304066"/>
                  <a:pt x="3960862" y="295392"/>
                </a:cubicBezTo>
                <a:cubicBezTo>
                  <a:pt x="3960862" y="295392"/>
                  <a:pt x="3960862" y="295392"/>
                  <a:pt x="3639186" y="570600"/>
                </a:cubicBezTo>
                <a:cubicBezTo>
                  <a:pt x="3639186" y="570600"/>
                  <a:pt x="3639186" y="570600"/>
                  <a:pt x="3639186" y="589526"/>
                </a:cubicBezTo>
                <a:cubicBezTo>
                  <a:pt x="3639186" y="589526"/>
                  <a:pt x="3639186" y="589526"/>
                  <a:pt x="3651126" y="599777"/>
                </a:cubicBezTo>
                <a:cubicBezTo>
                  <a:pt x="3651126" y="599777"/>
                  <a:pt x="3651126" y="599777"/>
                  <a:pt x="3651126" y="587160"/>
                </a:cubicBezTo>
                <a:cubicBezTo>
                  <a:pt x="3651126" y="587160"/>
                  <a:pt x="3651126" y="587160"/>
                  <a:pt x="3972801" y="867888"/>
                </a:cubicBezTo>
                <a:cubicBezTo>
                  <a:pt x="3972801" y="867888"/>
                  <a:pt x="3972801" y="867888"/>
                  <a:pt x="3972801" y="1214067"/>
                </a:cubicBezTo>
                <a:cubicBezTo>
                  <a:pt x="3972801" y="1214067"/>
                  <a:pt x="3972801" y="1214067"/>
                  <a:pt x="3651126" y="933339"/>
                </a:cubicBezTo>
                <a:cubicBezTo>
                  <a:pt x="3651126" y="933339"/>
                  <a:pt x="3651126" y="933339"/>
                  <a:pt x="3651126" y="600566"/>
                </a:cubicBezTo>
                <a:cubicBezTo>
                  <a:pt x="3651126" y="600566"/>
                  <a:pt x="3651126" y="600566"/>
                  <a:pt x="3639186" y="590314"/>
                </a:cubicBezTo>
                <a:cubicBezTo>
                  <a:pt x="3639186" y="590314"/>
                  <a:pt x="3639186" y="590314"/>
                  <a:pt x="3639186" y="938859"/>
                </a:cubicBezTo>
                <a:cubicBezTo>
                  <a:pt x="3639186" y="938859"/>
                  <a:pt x="3639186" y="938859"/>
                  <a:pt x="3306976" y="1221952"/>
                </a:cubicBezTo>
                <a:cubicBezTo>
                  <a:pt x="3306976" y="1221952"/>
                  <a:pt x="3306976" y="1221952"/>
                  <a:pt x="3306976" y="1591788"/>
                </a:cubicBezTo>
                <a:cubicBezTo>
                  <a:pt x="3306976" y="1591788"/>
                  <a:pt x="3306976" y="1591788"/>
                  <a:pt x="3624438" y="1867785"/>
                </a:cubicBezTo>
                <a:cubicBezTo>
                  <a:pt x="3624438" y="1867785"/>
                  <a:pt x="3624438" y="1867785"/>
                  <a:pt x="3624438" y="1851225"/>
                </a:cubicBezTo>
                <a:lnTo>
                  <a:pt x="3318214" y="1585480"/>
                </a:lnTo>
                <a:cubicBezTo>
                  <a:pt x="3318214" y="1585480"/>
                  <a:pt x="3318214" y="1585480"/>
                  <a:pt x="3318214" y="1238512"/>
                </a:cubicBezTo>
                <a:cubicBezTo>
                  <a:pt x="3318214" y="1238512"/>
                  <a:pt x="3318214" y="1238512"/>
                  <a:pt x="3624438" y="1505046"/>
                </a:cubicBezTo>
                <a:cubicBezTo>
                  <a:pt x="3624438" y="1505046"/>
                  <a:pt x="3624438" y="1505046"/>
                  <a:pt x="3624438" y="1488487"/>
                </a:cubicBezTo>
                <a:cubicBezTo>
                  <a:pt x="3624438" y="1488487"/>
                  <a:pt x="3624438" y="1488487"/>
                  <a:pt x="3322428" y="1225107"/>
                </a:cubicBezTo>
                <a:cubicBezTo>
                  <a:pt x="3322428" y="1225107"/>
                  <a:pt x="3322428" y="1225107"/>
                  <a:pt x="3647615" y="947533"/>
                </a:cubicBezTo>
                <a:cubicBezTo>
                  <a:pt x="3647615" y="947533"/>
                  <a:pt x="3647615" y="947533"/>
                  <a:pt x="3972100" y="1230627"/>
                </a:cubicBezTo>
                <a:cubicBezTo>
                  <a:pt x="3972100" y="1230627"/>
                  <a:pt x="3972100" y="1230627"/>
                  <a:pt x="3646912" y="1508201"/>
                </a:cubicBezTo>
                <a:cubicBezTo>
                  <a:pt x="3646912" y="1508201"/>
                  <a:pt x="3646912" y="1508201"/>
                  <a:pt x="3625139" y="1489275"/>
                </a:cubicBezTo>
                <a:cubicBezTo>
                  <a:pt x="3625139" y="1489275"/>
                  <a:pt x="3625139" y="1489275"/>
                  <a:pt x="3625139" y="1505835"/>
                </a:cubicBezTo>
                <a:cubicBezTo>
                  <a:pt x="3625139" y="1505835"/>
                  <a:pt x="3625139" y="1505835"/>
                  <a:pt x="3640591" y="1519240"/>
                </a:cubicBezTo>
                <a:cubicBezTo>
                  <a:pt x="3640591" y="1519240"/>
                  <a:pt x="3640591" y="1519240"/>
                  <a:pt x="3640591" y="1865419"/>
                </a:cubicBezTo>
                <a:cubicBezTo>
                  <a:pt x="3640591" y="1865419"/>
                  <a:pt x="3640591" y="1865419"/>
                  <a:pt x="3625139" y="1852014"/>
                </a:cubicBezTo>
                <a:cubicBezTo>
                  <a:pt x="3625139" y="1852014"/>
                  <a:pt x="3625139" y="1852014"/>
                  <a:pt x="3625139" y="1868573"/>
                </a:cubicBezTo>
                <a:cubicBezTo>
                  <a:pt x="3625139" y="1868573"/>
                  <a:pt x="3625139" y="1868573"/>
                  <a:pt x="3639186" y="1881190"/>
                </a:cubicBezTo>
                <a:cubicBezTo>
                  <a:pt x="3639186" y="1881190"/>
                  <a:pt x="3639186" y="1881190"/>
                  <a:pt x="3639186" y="2058617"/>
                </a:cubicBezTo>
                <a:cubicBezTo>
                  <a:pt x="3639186" y="2058617"/>
                  <a:pt x="3639186" y="2058617"/>
                  <a:pt x="3651126" y="2060194"/>
                </a:cubicBezTo>
                <a:cubicBezTo>
                  <a:pt x="3651126" y="2060194"/>
                  <a:pt x="3651126" y="2060194"/>
                  <a:pt x="3651126" y="1885922"/>
                </a:cubicBezTo>
                <a:cubicBezTo>
                  <a:pt x="3651126" y="1885922"/>
                  <a:pt x="3651126" y="1885922"/>
                  <a:pt x="3821095" y="2034172"/>
                </a:cubicBezTo>
                <a:cubicBezTo>
                  <a:pt x="3821095" y="2034172"/>
                  <a:pt x="3821095" y="2034172"/>
                  <a:pt x="3828118" y="2023920"/>
                </a:cubicBezTo>
                <a:cubicBezTo>
                  <a:pt x="3828118" y="2023920"/>
                  <a:pt x="3828118" y="2023920"/>
                  <a:pt x="3821095" y="2034960"/>
                </a:cubicBezTo>
                <a:cubicBezTo>
                  <a:pt x="3821095" y="2034960"/>
                  <a:pt x="3821095" y="2034960"/>
                  <a:pt x="3972801" y="2166650"/>
                </a:cubicBezTo>
                <a:cubicBezTo>
                  <a:pt x="3972801" y="2166650"/>
                  <a:pt x="3972801" y="2166650"/>
                  <a:pt x="3972801" y="2513617"/>
                </a:cubicBezTo>
                <a:cubicBezTo>
                  <a:pt x="3972801" y="2513617"/>
                  <a:pt x="3972801" y="2513617"/>
                  <a:pt x="3651126" y="2232889"/>
                </a:cubicBezTo>
                <a:cubicBezTo>
                  <a:pt x="3651126" y="2232889"/>
                  <a:pt x="3651126" y="2232889"/>
                  <a:pt x="3651126" y="2060983"/>
                </a:cubicBezTo>
                <a:cubicBezTo>
                  <a:pt x="3651126" y="2060983"/>
                  <a:pt x="3651126" y="2060983"/>
                  <a:pt x="3639186" y="2059405"/>
                </a:cubicBezTo>
                <a:cubicBezTo>
                  <a:pt x="3639186" y="2059405"/>
                  <a:pt x="3639186" y="2059405"/>
                  <a:pt x="3639186" y="2238409"/>
                </a:cubicBezTo>
                <a:cubicBezTo>
                  <a:pt x="3639186" y="2238409"/>
                  <a:pt x="3639186" y="2238409"/>
                  <a:pt x="3423566" y="2422144"/>
                </a:cubicBezTo>
                <a:cubicBezTo>
                  <a:pt x="3423566" y="2422144"/>
                  <a:pt x="3423566" y="2422144"/>
                  <a:pt x="3435506" y="2428452"/>
                </a:cubicBezTo>
                <a:cubicBezTo>
                  <a:pt x="3435506" y="2428452"/>
                  <a:pt x="3435506" y="2428452"/>
                  <a:pt x="3647615" y="2247872"/>
                </a:cubicBezTo>
                <a:cubicBezTo>
                  <a:pt x="3647615" y="2247872"/>
                  <a:pt x="3647615" y="2247872"/>
                  <a:pt x="3972100" y="2530177"/>
                </a:cubicBezTo>
                <a:cubicBezTo>
                  <a:pt x="3972100" y="2530177"/>
                  <a:pt x="3972100" y="2530177"/>
                  <a:pt x="3646912" y="2807751"/>
                </a:cubicBezTo>
                <a:cubicBezTo>
                  <a:pt x="3646912" y="2807751"/>
                  <a:pt x="3646912" y="2807751"/>
                  <a:pt x="3322428" y="2525446"/>
                </a:cubicBezTo>
                <a:cubicBezTo>
                  <a:pt x="3322428" y="2525446"/>
                  <a:pt x="3322428" y="2525446"/>
                  <a:pt x="3434803" y="2429241"/>
                </a:cubicBezTo>
                <a:cubicBezTo>
                  <a:pt x="3434803" y="2429241"/>
                  <a:pt x="3434803" y="2429241"/>
                  <a:pt x="3422863" y="2422933"/>
                </a:cubicBezTo>
                <a:cubicBezTo>
                  <a:pt x="3422863" y="2422933"/>
                  <a:pt x="3422863" y="2422933"/>
                  <a:pt x="3306976" y="2522291"/>
                </a:cubicBezTo>
                <a:cubicBezTo>
                  <a:pt x="3306976" y="2522291"/>
                  <a:pt x="3306976" y="2522291"/>
                  <a:pt x="3306976" y="2773054"/>
                </a:cubicBezTo>
                <a:cubicBezTo>
                  <a:pt x="3306976" y="2773054"/>
                  <a:pt x="3306976" y="2773054"/>
                  <a:pt x="3318214" y="2778574"/>
                </a:cubicBezTo>
                <a:cubicBezTo>
                  <a:pt x="3318214" y="2778574"/>
                  <a:pt x="3318214" y="2778574"/>
                  <a:pt x="3318214" y="2538851"/>
                </a:cubicBezTo>
                <a:cubicBezTo>
                  <a:pt x="3318214" y="2538851"/>
                  <a:pt x="3318214" y="2538851"/>
                  <a:pt x="3640591" y="2819579"/>
                </a:cubicBezTo>
                <a:cubicBezTo>
                  <a:pt x="3640591" y="2819579"/>
                  <a:pt x="3640591" y="2819579"/>
                  <a:pt x="3640591" y="3165758"/>
                </a:cubicBezTo>
                <a:cubicBezTo>
                  <a:pt x="3640591" y="3165758"/>
                  <a:pt x="3640591" y="3165758"/>
                  <a:pt x="3318214" y="2885030"/>
                </a:cubicBezTo>
                <a:cubicBezTo>
                  <a:pt x="3318214" y="2885030"/>
                  <a:pt x="3318214" y="2885030"/>
                  <a:pt x="3318214" y="2779363"/>
                </a:cubicBezTo>
                <a:cubicBezTo>
                  <a:pt x="3318214" y="2779363"/>
                  <a:pt x="3318214" y="2779363"/>
                  <a:pt x="3306976" y="2773843"/>
                </a:cubicBezTo>
                <a:cubicBezTo>
                  <a:pt x="3306976" y="2773843"/>
                  <a:pt x="3306976" y="2773843"/>
                  <a:pt x="3306976" y="2891339"/>
                </a:cubicBezTo>
                <a:cubicBezTo>
                  <a:pt x="3306976" y="2891339"/>
                  <a:pt x="3306976" y="2891339"/>
                  <a:pt x="3646210" y="3187049"/>
                </a:cubicBezTo>
                <a:cubicBezTo>
                  <a:pt x="3646210" y="3187049"/>
                  <a:pt x="3646210" y="3187049"/>
                  <a:pt x="3984040" y="2899224"/>
                </a:cubicBezTo>
                <a:cubicBezTo>
                  <a:pt x="3984040" y="2899224"/>
                  <a:pt x="3984040" y="2899224"/>
                  <a:pt x="4064809" y="2969406"/>
                </a:cubicBezTo>
                <a:cubicBezTo>
                  <a:pt x="4064809" y="2969406"/>
                  <a:pt x="4064809" y="2969406"/>
                  <a:pt x="4307822" y="3180741"/>
                </a:cubicBezTo>
                <a:cubicBezTo>
                  <a:pt x="4307822" y="3180741"/>
                  <a:pt x="4307822" y="3180741"/>
                  <a:pt x="4307822" y="3519034"/>
                </a:cubicBezTo>
                <a:cubicBezTo>
                  <a:pt x="4307822" y="3519034"/>
                  <a:pt x="4307822" y="3519034"/>
                  <a:pt x="4319762" y="3519034"/>
                </a:cubicBezTo>
                <a:cubicBezTo>
                  <a:pt x="4319762" y="3519034"/>
                  <a:pt x="4319762" y="3519034"/>
                  <a:pt x="4319762" y="3500109"/>
                </a:cubicBezTo>
                <a:cubicBezTo>
                  <a:pt x="4319762" y="3500109"/>
                  <a:pt x="4319762" y="3500109"/>
                  <a:pt x="4319762" y="3186261"/>
                </a:cubicBezTo>
                <a:cubicBezTo>
                  <a:pt x="4319762" y="3186261"/>
                  <a:pt x="4319762" y="3186261"/>
                  <a:pt x="4642139" y="3466989"/>
                </a:cubicBezTo>
                <a:cubicBezTo>
                  <a:pt x="4642139" y="3466989"/>
                  <a:pt x="4642139" y="3466989"/>
                  <a:pt x="4642139" y="3495377"/>
                </a:cubicBezTo>
                <a:cubicBezTo>
                  <a:pt x="4642139" y="3495377"/>
                  <a:pt x="4642139" y="3495377"/>
                  <a:pt x="4642139" y="3812379"/>
                </a:cubicBezTo>
                <a:cubicBezTo>
                  <a:pt x="4642139" y="3812379"/>
                  <a:pt x="4642139" y="3812379"/>
                  <a:pt x="4319762" y="3532439"/>
                </a:cubicBezTo>
                <a:cubicBezTo>
                  <a:pt x="4319762" y="3532439"/>
                  <a:pt x="4319762" y="3532439"/>
                  <a:pt x="4319762" y="3519822"/>
                </a:cubicBezTo>
                <a:cubicBezTo>
                  <a:pt x="4319762" y="3519822"/>
                  <a:pt x="4319762" y="3519822"/>
                  <a:pt x="4307822" y="3519822"/>
                </a:cubicBezTo>
                <a:cubicBezTo>
                  <a:pt x="4307822" y="3519822"/>
                  <a:pt x="4307822" y="3519822"/>
                  <a:pt x="4307822" y="3531651"/>
                </a:cubicBezTo>
                <a:cubicBezTo>
                  <a:pt x="4307822" y="3531651"/>
                  <a:pt x="4307822" y="3531651"/>
                  <a:pt x="4293775" y="3543479"/>
                </a:cubicBezTo>
                <a:cubicBezTo>
                  <a:pt x="4293775" y="3543479"/>
                  <a:pt x="4293775" y="3543479"/>
                  <a:pt x="4302905" y="3552154"/>
                </a:cubicBezTo>
                <a:cubicBezTo>
                  <a:pt x="4302905" y="3552154"/>
                  <a:pt x="4302905" y="3552154"/>
                  <a:pt x="4293072" y="3544268"/>
                </a:cubicBezTo>
                <a:cubicBezTo>
                  <a:pt x="4293072" y="3544268"/>
                  <a:pt x="4293072" y="3544268"/>
                  <a:pt x="3971397" y="3818688"/>
                </a:cubicBezTo>
                <a:cubicBezTo>
                  <a:pt x="3971397" y="3818688"/>
                  <a:pt x="3971397" y="3818688"/>
                  <a:pt x="3971397" y="3838402"/>
                </a:cubicBezTo>
                <a:cubicBezTo>
                  <a:pt x="3971397" y="3838402"/>
                  <a:pt x="3971397" y="3838402"/>
                  <a:pt x="3983337" y="3848653"/>
                </a:cubicBezTo>
                <a:cubicBezTo>
                  <a:pt x="3983337" y="3848653"/>
                  <a:pt x="3983337" y="3848653"/>
                  <a:pt x="3983337" y="3835248"/>
                </a:cubicBezTo>
                <a:cubicBezTo>
                  <a:pt x="3983337" y="3835248"/>
                  <a:pt x="3983337" y="3835248"/>
                  <a:pt x="4305715" y="4115975"/>
                </a:cubicBezTo>
                <a:cubicBezTo>
                  <a:pt x="4305715" y="4115975"/>
                  <a:pt x="4305715" y="4115975"/>
                  <a:pt x="4305715" y="4462154"/>
                </a:cubicBezTo>
                <a:cubicBezTo>
                  <a:pt x="4305715" y="4462154"/>
                  <a:pt x="4305715" y="4462154"/>
                  <a:pt x="3983337" y="4182215"/>
                </a:cubicBezTo>
                <a:cubicBezTo>
                  <a:pt x="3983337" y="4182215"/>
                  <a:pt x="3983337" y="4182215"/>
                  <a:pt x="3983337" y="3849441"/>
                </a:cubicBezTo>
                <a:cubicBezTo>
                  <a:pt x="3983337" y="3849441"/>
                  <a:pt x="3983337" y="3849441"/>
                  <a:pt x="3971397" y="3839190"/>
                </a:cubicBezTo>
                <a:cubicBezTo>
                  <a:pt x="3971397" y="3839190"/>
                  <a:pt x="3971397" y="3839190"/>
                  <a:pt x="3971397" y="4186946"/>
                </a:cubicBezTo>
                <a:cubicBezTo>
                  <a:pt x="3971397" y="4186946"/>
                  <a:pt x="3971397" y="4186946"/>
                  <a:pt x="3639186" y="4470828"/>
                </a:cubicBezTo>
                <a:cubicBezTo>
                  <a:pt x="3639186" y="4470828"/>
                  <a:pt x="3639186" y="4470828"/>
                  <a:pt x="3639186" y="4839875"/>
                </a:cubicBezTo>
                <a:cubicBezTo>
                  <a:pt x="3639186" y="4839875"/>
                  <a:pt x="3639186" y="4839875"/>
                  <a:pt x="3956647" y="5116661"/>
                </a:cubicBezTo>
                <a:cubicBezTo>
                  <a:pt x="3956647" y="5116661"/>
                  <a:pt x="3956647" y="5116661"/>
                  <a:pt x="3956647" y="5100101"/>
                </a:cubicBezTo>
                <a:cubicBezTo>
                  <a:pt x="3956647" y="5100101"/>
                  <a:pt x="3956647" y="5100101"/>
                  <a:pt x="3651126" y="4833567"/>
                </a:cubicBezTo>
                <a:cubicBezTo>
                  <a:pt x="3651126" y="4833567"/>
                  <a:pt x="3651126" y="4833567"/>
                  <a:pt x="3651126" y="4487388"/>
                </a:cubicBezTo>
                <a:cubicBezTo>
                  <a:pt x="3651126" y="4487388"/>
                  <a:pt x="3651126" y="4487388"/>
                  <a:pt x="3956647" y="4753134"/>
                </a:cubicBezTo>
                <a:cubicBezTo>
                  <a:pt x="3956647" y="4753134"/>
                  <a:pt x="3956647" y="4753134"/>
                  <a:pt x="3956647" y="4737362"/>
                </a:cubicBezTo>
                <a:cubicBezTo>
                  <a:pt x="3956647" y="4737362"/>
                  <a:pt x="3956647" y="4737362"/>
                  <a:pt x="3654638" y="4473983"/>
                </a:cubicBezTo>
                <a:cubicBezTo>
                  <a:pt x="3654638" y="4473983"/>
                  <a:pt x="3654638" y="4473983"/>
                  <a:pt x="3979825" y="4196409"/>
                </a:cubicBezTo>
                <a:cubicBezTo>
                  <a:pt x="3979825" y="4196409"/>
                  <a:pt x="3979825" y="4196409"/>
                  <a:pt x="4304309" y="4478714"/>
                </a:cubicBezTo>
                <a:cubicBezTo>
                  <a:pt x="4304309" y="4478714"/>
                  <a:pt x="4304309" y="4478714"/>
                  <a:pt x="3979123" y="4756288"/>
                </a:cubicBezTo>
                <a:cubicBezTo>
                  <a:pt x="3979123" y="4756288"/>
                  <a:pt x="3979123" y="4756288"/>
                  <a:pt x="3957350" y="4737362"/>
                </a:cubicBezTo>
                <a:cubicBezTo>
                  <a:pt x="3957350" y="4737362"/>
                  <a:pt x="3957350" y="4737362"/>
                  <a:pt x="3957350" y="4753922"/>
                </a:cubicBezTo>
                <a:cubicBezTo>
                  <a:pt x="3957350" y="4753922"/>
                  <a:pt x="3957350" y="4753922"/>
                  <a:pt x="3973504" y="4768116"/>
                </a:cubicBezTo>
                <a:cubicBezTo>
                  <a:pt x="3973504" y="4768116"/>
                  <a:pt x="3973504" y="4768116"/>
                  <a:pt x="3973504" y="5114295"/>
                </a:cubicBezTo>
                <a:cubicBezTo>
                  <a:pt x="3973504" y="5114295"/>
                  <a:pt x="3973504" y="5114295"/>
                  <a:pt x="3957350" y="5100101"/>
                </a:cubicBezTo>
                <a:cubicBezTo>
                  <a:pt x="3957350" y="5100101"/>
                  <a:pt x="3957350" y="5100101"/>
                  <a:pt x="3957350" y="5116661"/>
                </a:cubicBezTo>
                <a:cubicBezTo>
                  <a:pt x="3957350" y="5116661"/>
                  <a:pt x="3957350" y="5116661"/>
                  <a:pt x="3971397" y="5129278"/>
                </a:cubicBezTo>
                <a:cubicBezTo>
                  <a:pt x="3971397" y="5129278"/>
                  <a:pt x="3971397" y="5129278"/>
                  <a:pt x="3971397" y="5306704"/>
                </a:cubicBezTo>
                <a:cubicBezTo>
                  <a:pt x="3971397" y="5306704"/>
                  <a:pt x="3971397" y="5306704"/>
                  <a:pt x="3983337" y="5309070"/>
                </a:cubicBezTo>
                <a:cubicBezTo>
                  <a:pt x="3983337" y="5309070"/>
                  <a:pt x="3983337" y="5309070"/>
                  <a:pt x="3983337" y="5134798"/>
                </a:cubicBezTo>
                <a:cubicBezTo>
                  <a:pt x="3983337" y="5134798"/>
                  <a:pt x="3983337" y="5134798"/>
                  <a:pt x="4153305" y="5283047"/>
                </a:cubicBezTo>
                <a:cubicBezTo>
                  <a:pt x="4153305" y="5283047"/>
                  <a:pt x="4153305" y="5283047"/>
                  <a:pt x="4160329" y="5272008"/>
                </a:cubicBezTo>
                <a:cubicBezTo>
                  <a:pt x="4160329" y="5272008"/>
                  <a:pt x="4160329" y="5272008"/>
                  <a:pt x="3991063" y="5125335"/>
                </a:cubicBezTo>
                <a:cubicBezTo>
                  <a:pt x="3991063" y="5125335"/>
                  <a:pt x="3991063" y="5125335"/>
                  <a:pt x="4316249" y="4847761"/>
                </a:cubicBezTo>
                <a:cubicBezTo>
                  <a:pt x="4316249" y="4847761"/>
                  <a:pt x="4316249" y="4847761"/>
                  <a:pt x="4392103" y="4913212"/>
                </a:cubicBezTo>
                <a:cubicBezTo>
                  <a:pt x="4392103" y="4913212"/>
                  <a:pt x="4392103" y="4913212"/>
                  <a:pt x="4636520" y="5126124"/>
                </a:cubicBezTo>
                <a:cubicBezTo>
                  <a:pt x="4636520" y="5126124"/>
                  <a:pt x="4636520" y="5126124"/>
                  <a:pt x="4311333" y="5403697"/>
                </a:cubicBezTo>
                <a:cubicBezTo>
                  <a:pt x="4311333" y="5403697"/>
                  <a:pt x="4311333" y="5403697"/>
                  <a:pt x="4160329" y="5272796"/>
                </a:cubicBezTo>
                <a:cubicBezTo>
                  <a:pt x="4160329" y="5272796"/>
                  <a:pt x="4160329" y="5272796"/>
                  <a:pt x="4154007" y="5283047"/>
                </a:cubicBezTo>
                <a:cubicBezTo>
                  <a:pt x="4154007" y="5283047"/>
                  <a:pt x="4154007" y="5283047"/>
                  <a:pt x="4305715" y="5415526"/>
                </a:cubicBezTo>
                <a:cubicBezTo>
                  <a:pt x="4305715" y="5415526"/>
                  <a:pt x="4305715" y="5415526"/>
                  <a:pt x="4305715" y="5761705"/>
                </a:cubicBezTo>
                <a:cubicBezTo>
                  <a:pt x="4305715" y="5761705"/>
                  <a:pt x="4305715" y="5761705"/>
                  <a:pt x="3983337" y="5480976"/>
                </a:cubicBezTo>
                <a:cubicBezTo>
                  <a:pt x="3983337" y="5480976"/>
                  <a:pt x="3983337" y="5480976"/>
                  <a:pt x="3983337" y="5309858"/>
                </a:cubicBezTo>
                <a:cubicBezTo>
                  <a:pt x="3983337" y="5309858"/>
                  <a:pt x="3983337" y="5309858"/>
                  <a:pt x="3971397" y="5307493"/>
                </a:cubicBezTo>
                <a:cubicBezTo>
                  <a:pt x="3971397" y="5307493"/>
                  <a:pt x="3971397" y="5307493"/>
                  <a:pt x="3971397" y="5487285"/>
                </a:cubicBezTo>
                <a:cubicBezTo>
                  <a:pt x="3971397" y="5487285"/>
                  <a:pt x="3971397" y="5487285"/>
                  <a:pt x="3755776" y="5671020"/>
                </a:cubicBezTo>
                <a:cubicBezTo>
                  <a:pt x="3755776" y="5671020"/>
                  <a:pt x="3755776" y="5671020"/>
                  <a:pt x="3639186" y="5770379"/>
                </a:cubicBezTo>
                <a:cubicBezTo>
                  <a:pt x="3639186" y="5770379"/>
                  <a:pt x="3639186" y="5770379"/>
                  <a:pt x="3639186" y="6021141"/>
                </a:cubicBezTo>
                <a:cubicBezTo>
                  <a:pt x="3639186" y="6021141"/>
                  <a:pt x="3639186" y="6021141"/>
                  <a:pt x="3651126" y="6026661"/>
                </a:cubicBezTo>
                <a:cubicBezTo>
                  <a:pt x="3651126" y="6026661"/>
                  <a:pt x="3651126" y="6026661"/>
                  <a:pt x="3651126" y="5786939"/>
                </a:cubicBezTo>
                <a:cubicBezTo>
                  <a:pt x="3651126" y="5786939"/>
                  <a:pt x="3651126" y="5786939"/>
                  <a:pt x="3973504" y="6067667"/>
                </a:cubicBezTo>
                <a:cubicBezTo>
                  <a:pt x="3973504" y="6067667"/>
                  <a:pt x="3973504" y="6067667"/>
                  <a:pt x="3973504" y="6413845"/>
                </a:cubicBezTo>
                <a:cubicBezTo>
                  <a:pt x="3973504" y="6413845"/>
                  <a:pt x="3973504" y="6413845"/>
                  <a:pt x="3651126" y="6133906"/>
                </a:cubicBezTo>
                <a:cubicBezTo>
                  <a:pt x="3651126" y="6133906"/>
                  <a:pt x="3651126" y="6133906"/>
                  <a:pt x="3651126" y="6027450"/>
                </a:cubicBezTo>
                <a:cubicBezTo>
                  <a:pt x="3651126" y="6027450"/>
                  <a:pt x="3651126" y="6027450"/>
                  <a:pt x="3639186" y="6021930"/>
                </a:cubicBezTo>
                <a:cubicBezTo>
                  <a:pt x="3639186" y="6021930"/>
                  <a:pt x="3639186" y="6021930"/>
                  <a:pt x="3639186" y="6140214"/>
                </a:cubicBezTo>
                <a:cubicBezTo>
                  <a:pt x="3639186" y="6140214"/>
                  <a:pt x="3639186" y="6140214"/>
                  <a:pt x="3979123" y="6435925"/>
                </a:cubicBezTo>
                <a:cubicBezTo>
                  <a:pt x="3979123" y="6435925"/>
                  <a:pt x="3979123" y="6435925"/>
                  <a:pt x="4316249" y="6147311"/>
                </a:cubicBezTo>
                <a:cubicBezTo>
                  <a:pt x="4316249" y="6147311"/>
                  <a:pt x="4316249" y="6147311"/>
                  <a:pt x="4397020" y="6217493"/>
                </a:cubicBezTo>
                <a:cubicBezTo>
                  <a:pt x="4397020" y="6217493"/>
                  <a:pt x="4397020" y="6217493"/>
                  <a:pt x="4403341" y="6206454"/>
                </a:cubicBezTo>
                <a:cubicBezTo>
                  <a:pt x="4403341" y="6206454"/>
                  <a:pt x="4403341" y="6206454"/>
                  <a:pt x="4397722" y="6218282"/>
                </a:cubicBezTo>
                <a:cubicBezTo>
                  <a:pt x="4397722" y="6218282"/>
                  <a:pt x="4397722" y="6218282"/>
                  <a:pt x="4640032" y="6429617"/>
                </a:cubicBezTo>
                <a:cubicBezTo>
                  <a:pt x="4640032" y="6429617"/>
                  <a:pt x="4640032" y="6429617"/>
                  <a:pt x="4640032" y="6784470"/>
                </a:cubicBezTo>
                <a:cubicBezTo>
                  <a:pt x="4640032" y="6784470"/>
                  <a:pt x="4640032" y="6784470"/>
                  <a:pt x="4583142" y="6833040"/>
                </a:cubicBezTo>
                <a:lnTo>
                  <a:pt x="4553907" y="6858000"/>
                </a:lnTo>
                <a:lnTo>
                  <a:pt x="303847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lIns="36000" tIns="900000">
            <a:noAutofit/>
          </a:bodyPr>
          <a:lstStyle>
            <a:lvl1pPr algn="l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9051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haut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14/06/2023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Nuclear collective behaviors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haut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9BDF78EF-B925-4A77-F088-A8970BDC4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3381829"/>
            <a:ext cx="10836275" cy="2531609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6C622DF-824A-7030-FF06-98A537DB20A5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285252E3-9176-AD7B-44E7-02A49D473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9314"/>
            <a:ext cx="10728325" cy="1084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5B768F97-EB7A-FDD7-6E36-781A0783E3F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27685"/>
            <a:ext cx="12086611" cy="2408285"/>
          </a:xfrm>
          <a:custGeom>
            <a:avLst/>
            <a:gdLst>
              <a:gd name="connsiteX0" fmla="*/ 11874479 w 12086611"/>
              <a:gd name="connsiteY0" fmla="*/ 2376194 h 2408285"/>
              <a:gd name="connsiteX1" fmla="*/ 11897822 w 12086611"/>
              <a:gd name="connsiteY1" fmla="*/ 2397884 h 2408285"/>
              <a:gd name="connsiteX2" fmla="*/ 11898186 w 12086611"/>
              <a:gd name="connsiteY2" fmla="*/ 2398222 h 2408285"/>
              <a:gd name="connsiteX3" fmla="*/ 11850311 w 12086611"/>
              <a:gd name="connsiteY3" fmla="*/ 2398222 h 2408285"/>
              <a:gd name="connsiteX4" fmla="*/ 11852466 w 12086611"/>
              <a:gd name="connsiteY4" fmla="*/ 2396257 h 2408285"/>
              <a:gd name="connsiteX5" fmla="*/ 11875838 w 12086611"/>
              <a:gd name="connsiteY5" fmla="*/ 2252563 h 2408285"/>
              <a:gd name="connsiteX6" fmla="*/ 11979865 w 12086611"/>
              <a:gd name="connsiteY6" fmla="*/ 2349082 h 2408285"/>
              <a:gd name="connsiteX7" fmla="*/ 11979865 w 12086611"/>
              <a:gd name="connsiteY7" fmla="*/ 2378140 h 2408285"/>
              <a:gd name="connsiteX8" fmla="*/ 11979865 w 12086611"/>
              <a:gd name="connsiteY8" fmla="*/ 2398222 h 2408285"/>
              <a:gd name="connsiteX9" fmla="*/ 11904568 w 12086611"/>
              <a:gd name="connsiteY9" fmla="*/ 2398222 h 2408285"/>
              <a:gd name="connsiteX10" fmla="*/ 11903035 w 12086611"/>
              <a:gd name="connsiteY10" fmla="*/ 2396799 h 2408285"/>
              <a:gd name="connsiteX11" fmla="*/ 11897822 w 12086611"/>
              <a:gd name="connsiteY11" fmla="*/ 2397884 h 2408285"/>
              <a:gd name="connsiteX12" fmla="*/ 11902808 w 12086611"/>
              <a:gd name="connsiteY12" fmla="*/ 2396528 h 2408285"/>
              <a:gd name="connsiteX13" fmla="*/ 11875838 w 12086611"/>
              <a:gd name="connsiteY13" fmla="*/ 2371585 h 2408285"/>
              <a:gd name="connsiteX14" fmla="*/ 11768639 w 12086611"/>
              <a:gd name="connsiteY14" fmla="*/ 2029973 h 2408285"/>
              <a:gd name="connsiteX15" fmla="*/ 11835724 w 12086611"/>
              <a:gd name="connsiteY15" fmla="*/ 2092331 h 2408285"/>
              <a:gd name="connsiteX16" fmla="*/ 11872666 w 12086611"/>
              <a:gd name="connsiteY16" fmla="*/ 2126492 h 2408285"/>
              <a:gd name="connsiteX17" fmla="*/ 11872666 w 12086611"/>
              <a:gd name="connsiteY17" fmla="*/ 2245514 h 2408285"/>
              <a:gd name="connsiteX18" fmla="*/ 11795609 w 12086611"/>
              <a:gd name="connsiteY18" fmla="*/ 2174210 h 2408285"/>
              <a:gd name="connsiteX19" fmla="*/ 11768639 w 12086611"/>
              <a:gd name="connsiteY19" fmla="*/ 2149266 h 2408285"/>
              <a:gd name="connsiteX20" fmla="*/ 11658947 w 12086611"/>
              <a:gd name="connsiteY20" fmla="*/ 1929930 h 2408285"/>
              <a:gd name="connsiteX21" fmla="*/ 11763653 w 12086611"/>
              <a:gd name="connsiteY21" fmla="*/ 2027262 h 2408285"/>
              <a:gd name="connsiteX22" fmla="*/ 11658721 w 12086611"/>
              <a:gd name="connsiteY22" fmla="*/ 2122697 h 2408285"/>
              <a:gd name="connsiteX23" fmla="*/ 11554014 w 12086611"/>
              <a:gd name="connsiteY23" fmla="*/ 2025364 h 2408285"/>
              <a:gd name="connsiteX24" fmla="*/ 11590503 w 12086611"/>
              <a:gd name="connsiteY24" fmla="*/ 1992287 h 2408285"/>
              <a:gd name="connsiteX25" fmla="*/ 11983265 w 12086611"/>
              <a:gd name="connsiteY25" fmla="*/ 1707069 h 2408285"/>
              <a:gd name="connsiteX26" fmla="*/ 12086611 w 12086611"/>
              <a:gd name="connsiteY26" fmla="*/ 1802775 h 2408285"/>
              <a:gd name="connsiteX27" fmla="*/ 11981678 w 12086611"/>
              <a:gd name="connsiteY27" fmla="*/ 1898209 h 2408285"/>
              <a:gd name="connsiteX28" fmla="*/ 11946776 w 12086611"/>
              <a:gd name="connsiteY28" fmla="*/ 1865674 h 2408285"/>
              <a:gd name="connsiteX29" fmla="*/ 11944736 w 12086611"/>
              <a:gd name="connsiteY29" fmla="*/ 1869741 h 2408285"/>
              <a:gd name="connsiteX30" fmla="*/ 11979865 w 12086611"/>
              <a:gd name="connsiteY30" fmla="*/ 1902276 h 2408285"/>
              <a:gd name="connsiteX31" fmla="*/ 11979865 w 12086611"/>
              <a:gd name="connsiteY31" fmla="*/ 2021298 h 2408285"/>
              <a:gd name="connsiteX32" fmla="*/ 11904621 w 12086611"/>
              <a:gd name="connsiteY32" fmla="*/ 1951619 h 2408285"/>
              <a:gd name="connsiteX33" fmla="*/ 11902582 w 12086611"/>
              <a:gd name="connsiteY33" fmla="*/ 1955957 h 2408285"/>
              <a:gd name="connsiteX34" fmla="*/ 11979412 w 12086611"/>
              <a:gd name="connsiteY34" fmla="*/ 2027262 h 2408285"/>
              <a:gd name="connsiteX35" fmla="*/ 11874479 w 12086611"/>
              <a:gd name="connsiteY35" fmla="*/ 2122697 h 2408285"/>
              <a:gd name="connsiteX36" fmla="*/ 11837764 w 12086611"/>
              <a:gd name="connsiteY36" fmla="*/ 2088535 h 2408285"/>
              <a:gd name="connsiteX37" fmla="*/ 11835724 w 12086611"/>
              <a:gd name="connsiteY37" fmla="*/ 2092331 h 2408285"/>
              <a:gd name="connsiteX38" fmla="*/ 11837537 w 12086611"/>
              <a:gd name="connsiteY38" fmla="*/ 2088264 h 2408285"/>
              <a:gd name="connsiteX39" fmla="*/ 11769772 w 12086611"/>
              <a:gd name="connsiteY39" fmla="*/ 2025364 h 2408285"/>
              <a:gd name="connsiteX40" fmla="*/ 11874705 w 12086611"/>
              <a:gd name="connsiteY40" fmla="*/ 1929930 h 2408285"/>
              <a:gd name="connsiteX41" fmla="*/ 11902355 w 12086611"/>
              <a:gd name="connsiteY41" fmla="*/ 1955686 h 2408285"/>
              <a:gd name="connsiteX42" fmla="*/ 11904621 w 12086611"/>
              <a:gd name="connsiteY42" fmla="*/ 1951349 h 2408285"/>
              <a:gd name="connsiteX43" fmla="*/ 11875838 w 12086611"/>
              <a:gd name="connsiteY43" fmla="*/ 1924778 h 2408285"/>
              <a:gd name="connsiteX44" fmla="*/ 11875838 w 12086611"/>
              <a:gd name="connsiteY44" fmla="*/ 1805757 h 2408285"/>
              <a:gd name="connsiteX45" fmla="*/ 11944736 w 12086611"/>
              <a:gd name="connsiteY45" fmla="*/ 1869470 h 2408285"/>
              <a:gd name="connsiteX46" fmla="*/ 11946549 w 12086611"/>
              <a:gd name="connsiteY46" fmla="*/ 1865674 h 2408285"/>
              <a:gd name="connsiteX47" fmla="*/ 11878332 w 12086611"/>
              <a:gd name="connsiteY47" fmla="*/ 1802503 h 2408285"/>
              <a:gd name="connsiteX48" fmla="*/ 11768639 w 12086611"/>
              <a:gd name="connsiteY48" fmla="*/ 1583167 h 2408285"/>
              <a:gd name="connsiteX49" fmla="*/ 11840257 w 12086611"/>
              <a:gd name="connsiteY49" fmla="*/ 1649591 h 2408285"/>
              <a:gd name="connsiteX50" fmla="*/ 11842523 w 12086611"/>
              <a:gd name="connsiteY50" fmla="*/ 1646067 h 2408285"/>
              <a:gd name="connsiteX51" fmla="*/ 11840483 w 12086611"/>
              <a:gd name="connsiteY51" fmla="*/ 1649591 h 2408285"/>
              <a:gd name="connsiteX52" fmla="*/ 11872666 w 12086611"/>
              <a:gd name="connsiteY52" fmla="*/ 1679686 h 2408285"/>
              <a:gd name="connsiteX53" fmla="*/ 11872666 w 12086611"/>
              <a:gd name="connsiteY53" fmla="*/ 1798708 h 2408285"/>
              <a:gd name="connsiteX54" fmla="*/ 11794249 w 12086611"/>
              <a:gd name="connsiteY54" fmla="*/ 1726047 h 2408285"/>
              <a:gd name="connsiteX55" fmla="*/ 11791983 w 12086611"/>
              <a:gd name="connsiteY55" fmla="*/ 1729572 h 2408285"/>
              <a:gd name="connsiteX56" fmla="*/ 11794023 w 12086611"/>
              <a:gd name="connsiteY56" fmla="*/ 1725776 h 2408285"/>
              <a:gd name="connsiteX57" fmla="*/ 11768639 w 12086611"/>
              <a:gd name="connsiteY57" fmla="*/ 1702189 h 2408285"/>
              <a:gd name="connsiteX58" fmla="*/ 11874705 w 12086611"/>
              <a:gd name="connsiteY58" fmla="*/ 1483123 h 2408285"/>
              <a:gd name="connsiteX59" fmla="*/ 11979412 w 12086611"/>
              <a:gd name="connsiteY59" fmla="*/ 1580184 h 2408285"/>
              <a:gd name="connsiteX60" fmla="*/ 11874479 w 12086611"/>
              <a:gd name="connsiteY60" fmla="*/ 1675619 h 2408285"/>
              <a:gd name="connsiteX61" fmla="*/ 11842523 w 12086611"/>
              <a:gd name="connsiteY61" fmla="*/ 1646067 h 2408285"/>
              <a:gd name="connsiteX62" fmla="*/ 11769772 w 12086611"/>
              <a:gd name="connsiteY62" fmla="*/ 1578558 h 2408285"/>
              <a:gd name="connsiteX63" fmla="*/ 11766146 w 12086611"/>
              <a:gd name="connsiteY63" fmla="*/ 1258907 h 2408285"/>
              <a:gd name="connsiteX64" fmla="*/ 11870853 w 12086611"/>
              <a:gd name="connsiteY64" fmla="*/ 1355968 h 2408285"/>
              <a:gd name="connsiteX65" fmla="*/ 11765920 w 12086611"/>
              <a:gd name="connsiteY65" fmla="*/ 1451673 h 2408285"/>
              <a:gd name="connsiteX66" fmla="*/ 11661213 w 12086611"/>
              <a:gd name="connsiteY66" fmla="*/ 1354341 h 2408285"/>
              <a:gd name="connsiteX67" fmla="*/ 11763200 w 12086611"/>
              <a:gd name="connsiteY67" fmla="*/ 1261618 h 2408285"/>
              <a:gd name="connsiteX68" fmla="*/ 11661213 w 12086611"/>
              <a:gd name="connsiteY68" fmla="*/ 913228 h 2408285"/>
              <a:gd name="connsiteX69" fmla="*/ 11728298 w 12086611"/>
              <a:gd name="connsiteY69" fmla="*/ 975315 h 2408285"/>
              <a:gd name="connsiteX70" fmla="*/ 11730338 w 12086611"/>
              <a:gd name="connsiteY70" fmla="*/ 971519 h 2408285"/>
              <a:gd name="connsiteX71" fmla="*/ 11728525 w 12086611"/>
              <a:gd name="connsiteY71" fmla="*/ 975586 h 2408285"/>
              <a:gd name="connsiteX72" fmla="*/ 11765240 w 12086611"/>
              <a:gd name="connsiteY72" fmla="*/ 1009747 h 2408285"/>
              <a:gd name="connsiteX73" fmla="*/ 11765240 w 12086611"/>
              <a:gd name="connsiteY73" fmla="*/ 1128769 h 2408285"/>
              <a:gd name="connsiteX74" fmla="*/ 11688410 w 12086611"/>
              <a:gd name="connsiteY74" fmla="*/ 1057464 h 2408285"/>
              <a:gd name="connsiteX75" fmla="*/ 11686370 w 12086611"/>
              <a:gd name="connsiteY75" fmla="*/ 1061260 h 2408285"/>
              <a:gd name="connsiteX76" fmla="*/ 11688183 w 12086611"/>
              <a:gd name="connsiteY76" fmla="*/ 1057193 h 2408285"/>
              <a:gd name="connsiteX77" fmla="*/ 11661213 w 12086611"/>
              <a:gd name="connsiteY77" fmla="*/ 1032250 h 2408285"/>
              <a:gd name="connsiteX78" fmla="*/ 11876065 w 12086611"/>
              <a:gd name="connsiteY78" fmla="*/ 590053 h 2408285"/>
              <a:gd name="connsiteX79" fmla="*/ 11979412 w 12086611"/>
              <a:gd name="connsiteY79" fmla="*/ 686029 h 2408285"/>
              <a:gd name="connsiteX80" fmla="*/ 11874479 w 12086611"/>
              <a:gd name="connsiteY80" fmla="*/ 781464 h 2408285"/>
              <a:gd name="connsiteX81" fmla="*/ 11839350 w 12086611"/>
              <a:gd name="connsiteY81" fmla="*/ 748929 h 2408285"/>
              <a:gd name="connsiteX82" fmla="*/ 11837537 w 12086611"/>
              <a:gd name="connsiteY82" fmla="*/ 752725 h 2408285"/>
              <a:gd name="connsiteX83" fmla="*/ 11872666 w 12086611"/>
              <a:gd name="connsiteY83" fmla="*/ 785259 h 2408285"/>
              <a:gd name="connsiteX84" fmla="*/ 11872666 w 12086611"/>
              <a:gd name="connsiteY84" fmla="*/ 904552 h 2408285"/>
              <a:gd name="connsiteX85" fmla="*/ 11797422 w 12086611"/>
              <a:gd name="connsiteY85" fmla="*/ 834603 h 2408285"/>
              <a:gd name="connsiteX86" fmla="*/ 11795383 w 12086611"/>
              <a:gd name="connsiteY86" fmla="*/ 838941 h 2408285"/>
              <a:gd name="connsiteX87" fmla="*/ 11871986 w 12086611"/>
              <a:gd name="connsiteY87" fmla="*/ 910246 h 2408285"/>
              <a:gd name="connsiteX88" fmla="*/ 11767053 w 12086611"/>
              <a:gd name="connsiteY88" fmla="*/ 1005680 h 2408285"/>
              <a:gd name="connsiteX89" fmla="*/ 11730338 w 12086611"/>
              <a:gd name="connsiteY89" fmla="*/ 971519 h 2408285"/>
              <a:gd name="connsiteX90" fmla="*/ 11662573 w 12086611"/>
              <a:gd name="connsiteY90" fmla="*/ 908619 h 2408285"/>
              <a:gd name="connsiteX91" fmla="*/ 11767506 w 12086611"/>
              <a:gd name="connsiteY91" fmla="*/ 813185 h 2408285"/>
              <a:gd name="connsiteX92" fmla="*/ 11795156 w 12086611"/>
              <a:gd name="connsiteY92" fmla="*/ 838941 h 2408285"/>
              <a:gd name="connsiteX93" fmla="*/ 11797196 w 12086611"/>
              <a:gd name="connsiteY93" fmla="*/ 834603 h 2408285"/>
              <a:gd name="connsiteX94" fmla="*/ 11768639 w 12086611"/>
              <a:gd name="connsiteY94" fmla="*/ 808034 h 2408285"/>
              <a:gd name="connsiteX95" fmla="*/ 11768639 w 12086611"/>
              <a:gd name="connsiteY95" fmla="*/ 688741 h 2408285"/>
              <a:gd name="connsiteX96" fmla="*/ 11837310 w 12086611"/>
              <a:gd name="connsiteY96" fmla="*/ 752725 h 2408285"/>
              <a:gd name="connsiteX97" fmla="*/ 11839350 w 12086611"/>
              <a:gd name="connsiteY97" fmla="*/ 748658 h 2408285"/>
              <a:gd name="connsiteX98" fmla="*/ 11771132 w 12086611"/>
              <a:gd name="connsiteY98" fmla="*/ 685487 h 2408285"/>
              <a:gd name="connsiteX99" fmla="*/ 11661213 w 12086611"/>
              <a:gd name="connsiteY99" fmla="*/ 466151 h 2408285"/>
              <a:gd name="connsiteX100" fmla="*/ 11733057 w 12086611"/>
              <a:gd name="connsiteY100" fmla="*/ 532846 h 2408285"/>
              <a:gd name="connsiteX101" fmla="*/ 11765240 w 12086611"/>
              <a:gd name="connsiteY101" fmla="*/ 562669 h 2408285"/>
              <a:gd name="connsiteX102" fmla="*/ 11765240 w 12086611"/>
              <a:gd name="connsiteY102" fmla="*/ 681691 h 2408285"/>
              <a:gd name="connsiteX103" fmla="*/ 11687050 w 12086611"/>
              <a:gd name="connsiteY103" fmla="*/ 609031 h 2408285"/>
              <a:gd name="connsiteX104" fmla="*/ 11684784 w 12086611"/>
              <a:gd name="connsiteY104" fmla="*/ 612827 h 2408285"/>
              <a:gd name="connsiteX105" fmla="*/ 11763653 w 12086611"/>
              <a:gd name="connsiteY105" fmla="*/ 686029 h 2408285"/>
              <a:gd name="connsiteX106" fmla="*/ 11658721 w 12086611"/>
              <a:gd name="connsiteY106" fmla="*/ 781464 h 2408285"/>
              <a:gd name="connsiteX107" fmla="*/ 11609994 w 12086611"/>
              <a:gd name="connsiteY107" fmla="*/ 736187 h 2408285"/>
              <a:gd name="connsiteX108" fmla="*/ 11555374 w 12086611"/>
              <a:gd name="connsiteY108" fmla="*/ 685487 h 2408285"/>
              <a:gd name="connsiteX109" fmla="*/ 11660307 w 12086611"/>
              <a:gd name="connsiteY109" fmla="*/ 590053 h 2408285"/>
              <a:gd name="connsiteX110" fmla="*/ 11684557 w 12086611"/>
              <a:gd name="connsiteY110" fmla="*/ 612556 h 2408285"/>
              <a:gd name="connsiteX111" fmla="*/ 11686824 w 12086611"/>
              <a:gd name="connsiteY111" fmla="*/ 609031 h 2408285"/>
              <a:gd name="connsiteX112" fmla="*/ 11661213 w 12086611"/>
              <a:gd name="connsiteY112" fmla="*/ 585444 h 2408285"/>
              <a:gd name="connsiteX113" fmla="*/ 11767506 w 12086611"/>
              <a:gd name="connsiteY113" fmla="*/ 366107 h 2408285"/>
              <a:gd name="connsiteX114" fmla="*/ 11871986 w 12086611"/>
              <a:gd name="connsiteY114" fmla="*/ 463440 h 2408285"/>
              <a:gd name="connsiteX115" fmla="*/ 11767053 w 12086611"/>
              <a:gd name="connsiteY115" fmla="*/ 558874 h 2408285"/>
              <a:gd name="connsiteX116" fmla="*/ 11735324 w 12086611"/>
              <a:gd name="connsiteY116" fmla="*/ 529322 h 2408285"/>
              <a:gd name="connsiteX117" fmla="*/ 11733057 w 12086611"/>
              <a:gd name="connsiteY117" fmla="*/ 532846 h 2408285"/>
              <a:gd name="connsiteX118" fmla="*/ 11735097 w 12086611"/>
              <a:gd name="connsiteY118" fmla="*/ 529051 h 2408285"/>
              <a:gd name="connsiteX119" fmla="*/ 11662573 w 12086611"/>
              <a:gd name="connsiteY119" fmla="*/ 461542 h 2408285"/>
              <a:gd name="connsiteX120" fmla="*/ 11658947 w 12086611"/>
              <a:gd name="connsiteY120" fmla="*/ 142162 h 2408285"/>
              <a:gd name="connsiteX121" fmla="*/ 11763653 w 12086611"/>
              <a:gd name="connsiteY121" fmla="*/ 239223 h 2408285"/>
              <a:gd name="connsiteX122" fmla="*/ 11658721 w 12086611"/>
              <a:gd name="connsiteY122" fmla="*/ 334657 h 2408285"/>
              <a:gd name="connsiteX123" fmla="*/ 11554014 w 12086611"/>
              <a:gd name="connsiteY123" fmla="*/ 237596 h 2408285"/>
              <a:gd name="connsiteX124" fmla="*/ 11656001 w 12086611"/>
              <a:gd name="connsiteY124" fmla="*/ 144873 h 2408285"/>
              <a:gd name="connsiteX125" fmla="*/ 11690766 w 12086611"/>
              <a:gd name="connsiteY125" fmla="*/ 40330 h 2408285"/>
              <a:gd name="connsiteX126" fmla="*/ 11845185 w 12086611"/>
              <a:gd name="connsiteY126" fmla="*/ 40330 h 2408285"/>
              <a:gd name="connsiteX127" fmla="*/ 11840228 w 12086611"/>
              <a:gd name="connsiteY127" fmla="*/ 44830 h 2408285"/>
              <a:gd name="connsiteX128" fmla="*/ 11767053 w 12086611"/>
              <a:gd name="connsiteY128" fmla="*/ 111254 h 2408285"/>
              <a:gd name="connsiteX129" fmla="*/ 11712546 w 12086611"/>
              <a:gd name="connsiteY129" fmla="*/ 60579 h 2408285"/>
              <a:gd name="connsiteX130" fmla="*/ 11661213 w 12086611"/>
              <a:gd name="connsiteY130" fmla="*/ 40330 h 2408285"/>
              <a:gd name="connsiteX131" fmla="*/ 11684643 w 12086611"/>
              <a:gd name="connsiteY131" fmla="*/ 40330 h 2408285"/>
              <a:gd name="connsiteX132" fmla="*/ 11690280 w 12086611"/>
              <a:gd name="connsiteY132" fmla="*/ 45575 h 2408285"/>
              <a:gd name="connsiteX133" fmla="*/ 11765240 w 12086611"/>
              <a:gd name="connsiteY133" fmla="*/ 115321 h 2408285"/>
              <a:gd name="connsiteX134" fmla="*/ 11765240 w 12086611"/>
              <a:gd name="connsiteY134" fmla="*/ 234343 h 2408285"/>
              <a:gd name="connsiteX135" fmla="*/ 11661213 w 12086611"/>
              <a:gd name="connsiteY135" fmla="*/ 137824 h 2408285"/>
              <a:gd name="connsiteX136" fmla="*/ 11661213 w 12086611"/>
              <a:gd name="connsiteY136" fmla="*/ 69350 h 2408285"/>
              <a:gd name="connsiteX137" fmla="*/ 0 w 12086611"/>
              <a:gd name="connsiteY137" fmla="*/ 0 h 2408285"/>
              <a:gd name="connsiteX138" fmla="*/ 11657587 w 12086611"/>
              <a:gd name="connsiteY138" fmla="*/ 40330 h 2408285"/>
              <a:gd name="connsiteX139" fmla="*/ 11657587 w 12086611"/>
              <a:gd name="connsiteY139" fmla="*/ 41002 h 2408285"/>
              <a:gd name="connsiteX140" fmla="*/ 11657587 w 12086611"/>
              <a:gd name="connsiteY140" fmla="*/ 137824 h 2408285"/>
              <a:gd name="connsiteX141" fmla="*/ 11653055 w 12086611"/>
              <a:gd name="connsiteY141" fmla="*/ 141891 h 2408285"/>
              <a:gd name="connsiteX142" fmla="*/ 11656001 w 12086611"/>
              <a:gd name="connsiteY142" fmla="*/ 144873 h 2408285"/>
              <a:gd name="connsiteX143" fmla="*/ 11652828 w 12086611"/>
              <a:gd name="connsiteY143" fmla="*/ 141891 h 2408285"/>
              <a:gd name="connsiteX144" fmla="*/ 11549028 w 12086611"/>
              <a:gd name="connsiteY144" fmla="*/ 236512 h 2408285"/>
              <a:gd name="connsiteX145" fmla="*/ 11549028 w 12086611"/>
              <a:gd name="connsiteY145" fmla="*/ 243019 h 2408285"/>
              <a:gd name="connsiteX146" fmla="*/ 11552881 w 12086611"/>
              <a:gd name="connsiteY146" fmla="*/ 246543 h 2408285"/>
              <a:gd name="connsiteX147" fmla="*/ 11552881 w 12086611"/>
              <a:gd name="connsiteY147" fmla="*/ 242205 h 2408285"/>
              <a:gd name="connsiteX148" fmla="*/ 11656681 w 12086611"/>
              <a:gd name="connsiteY148" fmla="*/ 338724 h 2408285"/>
              <a:gd name="connsiteX149" fmla="*/ 11656681 w 12086611"/>
              <a:gd name="connsiteY149" fmla="*/ 457746 h 2408285"/>
              <a:gd name="connsiteX150" fmla="*/ 11552881 w 12086611"/>
              <a:gd name="connsiteY150" fmla="*/ 361227 h 2408285"/>
              <a:gd name="connsiteX151" fmla="*/ 11552881 w 12086611"/>
              <a:gd name="connsiteY151" fmla="*/ 246814 h 2408285"/>
              <a:gd name="connsiteX152" fmla="*/ 11549028 w 12086611"/>
              <a:gd name="connsiteY152" fmla="*/ 243290 h 2408285"/>
              <a:gd name="connsiteX153" fmla="*/ 11549028 w 12086611"/>
              <a:gd name="connsiteY153" fmla="*/ 363125 h 2408285"/>
              <a:gd name="connsiteX154" fmla="*/ 11441829 w 12086611"/>
              <a:gd name="connsiteY154" fmla="*/ 460457 h 2408285"/>
              <a:gd name="connsiteX155" fmla="*/ 11441829 w 12086611"/>
              <a:gd name="connsiteY155" fmla="*/ 587613 h 2408285"/>
              <a:gd name="connsiteX156" fmla="*/ 11544269 w 12086611"/>
              <a:gd name="connsiteY156" fmla="*/ 682505 h 2408285"/>
              <a:gd name="connsiteX157" fmla="*/ 11544269 w 12086611"/>
              <a:gd name="connsiteY157" fmla="*/ 676811 h 2408285"/>
              <a:gd name="connsiteX158" fmla="*/ 11445455 w 12086611"/>
              <a:gd name="connsiteY158" fmla="*/ 585444 h 2408285"/>
              <a:gd name="connsiteX159" fmla="*/ 11445455 w 12086611"/>
              <a:gd name="connsiteY159" fmla="*/ 466151 h 2408285"/>
              <a:gd name="connsiteX160" fmla="*/ 11544269 w 12086611"/>
              <a:gd name="connsiteY160" fmla="*/ 557789 h 2408285"/>
              <a:gd name="connsiteX161" fmla="*/ 11544269 w 12086611"/>
              <a:gd name="connsiteY161" fmla="*/ 552096 h 2408285"/>
              <a:gd name="connsiteX162" fmla="*/ 11446815 w 12086611"/>
              <a:gd name="connsiteY162" fmla="*/ 461542 h 2408285"/>
              <a:gd name="connsiteX163" fmla="*/ 11551748 w 12086611"/>
              <a:gd name="connsiteY163" fmla="*/ 366107 h 2408285"/>
              <a:gd name="connsiteX164" fmla="*/ 11656454 w 12086611"/>
              <a:gd name="connsiteY164" fmla="*/ 463440 h 2408285"/>
              <a:gd name="connsiteX165" fmla="*/ 11551521 w 12086611"/>
              <a:gd name="connsiteY165" fmla="*/ 558874 h 2408285"/>
              <a:gd name="connsiteX166" fmla="*/ 11544495 w 12086611"/>
              <a:gd name="connsiteY166" fmla="*/ 552367 h 2408285"/>
              <a:gd name="connsiteX167" fmla="*/ 11544495 w 12086611"/>
              <a:gd name="connsiteY167" fmla="*/ 558061 h 2408285"/>
              <a:gd name="connsiteX168" fmla="*/ 11549482 w 12086611"/>
              <a:gd name="connsiteY168" fmla="*/ 562669 h 2408285"/>
              <a:gd name="connsiteX169" fmla="*/ 11549482 w 12086611"/>
              <a:gd name="connsiteY169" fmla="*/ 681691 h 2408285"/>
              <a:gd name="connsiteX170" fmla="*/ 11544495 w 12086611"/>
              <a:gd name="connsiteY170" fmla="*/ 677083 h 2408285"/>
              <a:gd name="connsiteX171" fmla="*/ 11544495 w 12086611"/>
              <a:gd name="connsiteY171" fmla="*/ 682776 h 2408285"/>
              <a:gd name="connsiteX172" fmla="*/ 11549028 w 12086611"/>
              <a:gd name="connsiteY172" fmla="*/ 687114 h 2408285"/>
              <a:gd name="connsiteX173" fmla="*/ 11549028 w 12086611"/>
              <a:gd name="connsiteY173" fmla="*/ 748116 h 2408285"/>
              <a:gd name="connsiteX174" fmla="*/ 11552881 w 12086611"/>
              <a:gd name="connsiteY174" fmla="*/ 748658 h 2408285"/>
              <a:gd name="connsiteX175" fmla="*/ 11552881 w 12086611"/>
              <a:gd name="connsiteY175" fmla="*/ 688741 h 2408285"/>
              <a:gd name="connsiteX176" fmla="*/ 11607727 w 12086611"/>
              <a:gd name="connsiteY176" fmla="*/ 739711 h 2408285"/>
              <a:gd name="connsiteX177" fmla="*/ 11609994 w 12086611"/>
              <a:gd name="connsiteY177" fmla="*/ 736187 h 2408285"/>
              <a:gd name="connsiteX178" fmla="*/ 11607727 w 12086611"/>
              <a:gd name="connsiteY178" fmla="*/ 739982 h 2408285"/>
              <a:gd name="connsiteX179" fmla="*/ 11656681 w 12086611"/>
              <a:gd name="connsiteY179" fmla="*/ 785259 h 2408285"/>
              <a:gd name="connsiteX180" fmla="*/ 11656681 w 12086611"/>
              <a:gd name="connsiteY180" fmla="*/ 904552 h 2408285"/>
              <a:gd name="connsiteX181" fmla="*/ 11552881 w 12086611"/>
              <a:gd name="connsiteY181" fmla="*/ 808034 h 2408285"/>
              <a:gd name="connsiteX182" fmla="*/ 11552881 w 12086611"/>
              <a:gd name="connsiteY182" fmla="*/ 748929 h 2408285"/>
              <a:gd name="connsiteX183" fmla="*/ 11549028 w 12086611"/>
              <a:gd name="connsiteY183" fmla="*/ 748387 h 2408285"/>
              <a:gd name="connsiteX184" fmla="*/ 11549028 w 12086611"/>
              <a:gd name="connsiteY184" fmla="*/ 809931 h 2408285"/>
              <a:gd name="connsiteX185" fmla="*/ 11479451 w 12086611"/>
              <a:gd name="connsiteY185" fmla="*/ 873102 h 2408285"/>
              <a:gd name="connsiteX186" fmla="*/ 11483304 w 12086611"/>
              <a:gd name="connsiteY186" fmla="*/ 875271 h 2408285"/>
              <a:gd name="connsiteX187" fmla="*/ 11551748 w 12086611"/>
              <a:gd name="connsiteY187" fmla="*/ 813185 h 2408285"/>
              <a:gd name="connsiteX188" fmla="*/ 11656454 w 12086611"/>
              <a:gd name="connsiteY188" fmla="*/ 910246 h 2408285"/>
              <a:gd name="connsiteX189" fmla="*/ 11551521 w 12086611"/>
              <a:gd name="connsiteY189" fmla="*/ 1005680 h 2408285"/>
              <a:gd name="connsiteX190" fmla="*/ 11446815 w 12086611"/>
              <a:gd name="connsiteY190" fmla="*/ 908619 h 2408285"/>
              <a:gd name="connsiteX191" fmla="*/ 11483077 w 12086611"/>
              <a:gd name="connsiteY191" fmla="*/ 875543 h 2408285"/>
              <a:gd name="connsiteX192" fmla="*/ 11479224 w 12086611"/>
              <a:gd name="connsiteY192" fmla="*/ 873374 h 2408285"/>
              <a:gd name="connsiteX193" fmla="*/ 11441829 w 12086611"/>
              <a:gd name="connsiteY193" fmla="*/ 907535 h 2408285"/>
              <a:gd name="connsiteX194" fmla="*/ 11441829 w 12086611"/>
              <a:gd name="connsiteY194" fmla="*/ 993751 h 2408285"/>
              <a:gd name="connsiteX195" fmla="*/ 11445455 w 12086611"/>
              <a:gd name="connsiteY195" fmla="*/ 995649 h 2408285"/>
              <a:gd name="connsiteX196" fmla="*/ 11445455 w 12086611"/>
              <a:gd name="connsiteY196" fmla="*/ 913228 h 2408285"/>
              <a:gd name="connsiteX197" fmla="*/ 11549482 w 12086611"/>
              <a:gd name="connsiteY197" fmla="*/ 1009747 h 2408285"/>
              <a:gd name="connsiteX198" fmla="*/ 11549482 w 12086611"/>
              <a:gd name="connsiteY198" fmla="*/ 1128769 h 2408285"/>
              <a:gd name="connsiteX199" fmla="*/ 11445455 w 12086611"/>
              <a:gd name="connsiteY199" fmla="*/ 1032250 h 2408285"/>
              <a:gd name="connsiteX200" fmla="*/ 11445455 w 12086611"/>
              <a:gd name="connsiteY200" fmla="*/ 995920 h 2408285"/>
              <a:gd name="connsiteX201" fmla="*/ 11441829 w 12086611"/>
              <a:gd name="connsiteY201" fmla="*/ 994022 h 2408285"/>
              <a:gd name="connsiteX202" fmla="*/ 11441829 w 12086611"/>
              <a:gd name="connsiteY202" fmla="*/ 1034419 h 2408285"/>
              <a:gd name="connsiteX203" fmla="*/ 11551295 w 12086611"/>
              <a:gd name="connsiteY203" fmla="*/ 1136089 h 2408285"/>
              <a:gd name="connsiteX204" fmla="*/ 11660307 w 12086611"/>
              <a:gd name="connsiteY204" fmla="*/ 1037130 h 2408285"/>
              <a:gd name="connsiteX205" fmla="*/ 11686370 w 12086611"/>
              <a:gd name="connsiteY205" fmla="*/ 1061260 h 2408285"/>
              <a:gd name="connsiteX206" fmla="*/ 11764787 w 12086611"/>
              <a:gd name="connsiteY206" fmla="*/ 1133920 h 2408285"/>
              <a:gd name="connsiteX207" fmla="*/ 11764787 w 12086611"/>
              <a:gd name="connsiteY207" fmla="*/ 1250231 h 2408285"/>
              <a:gd name="connsiteX208" fmla="*/ 11768639 w 12086611"/>
              <a:gd name="connsiteY208" fmla="*/ 1250231 h 2408285"/>
              <a:gd name="connsiteX209" fmla="*/ 11768639 w 12086611"/>
              <a:gd name="connsiteY209" fmla="*/ 1243724 h 2408285"/>
              <a:gd name="connsiteX210" fmla="*/ 11768639 w 12086611"/>
              <a:gd name="connsiteY210" fmla="*/ 1135818 h 2408285"/>
              <a:gd name="connsiteX211" fmla="*/ 11872666 w 12086611"/>
              <a:gd name="connsiteY211" fmla="*/ 1232337 h 2408285"/>
              <a:gd name="connsiteX212" fmla="*/ 11872666 w 12086611"/>
              <a:gd name="connsiteY212" fmla="*/ 1242097 h 2408285"/>
              <a:gd name="connsiteX213" fmla="*/ 11872666 w 12086611"/>
              <a:gd name="connsiteY213" fmla="*/ 1351088 h 2408285"/>
              <a:gd name="connsiteX214" fmla="*/ 11768639 w 12086611"/>
              <a:gd name="connsiteY214" fmla="*/ 1254840 h 2408285"/>
              <a:gd name="connsiteX215" fmla="*/ 11768639 w 12086611"/>
              <a:gd name="connsiteY215" fmla="*/ 1250502 h 2408285"/>
              <a:gd name="connsiteX216" fmla="*/ 11764787 w 12086611"/>
              <a:gd name="connsiteY216" fmla="*/ 1250502 h 2408285"/>
              <a:gd name="connsiteX217" fmla="*/ 11764787 w 12086611"/>
              <a:gd name="connsiteY217" fmla="*/ 1254569 h 2408285"/>
              <a:gd name="connsiteX218" fmla="*/ 11760254 w 12086611"/>
              <a:gd name="connsiteY218" fmla="*/ 1258636 h 2408285"/>
              <a:gd name="connsiteX219" fmla="*/ 11763200 w 12086611"/>
              <a:gd name="connsiteY219" fmla="*/ 1261618 h 2408285"/>
              <a:gd name="connsiteX220" fmla="*/ 11760027 w 12086611"/>
              <a:gd name="connsiteY220" fmla="*/ 1258907 h 2408285"/>
              <a:gd name="connsiteX221" fmla="*/ 11656227 w 12086611"/>
              <a:gd name="connsiteY221" fmla="*/ 1353257 h 2408285"/>
              <a:gd name="connsiteX222" fmla="*/ 11656227 w 12086611"/>
              <a:gd name="connsiteY222" fmla="*/ 1360035 h 2408285"/>
              <a:gd name="connsiteX223" fmla="*/ 11660080 w 12086611"/>
              <a:gd name="connsiteY223" fmla="*/ 1363559 h 2408285"/>
              <a:gd name="connsiteX224" fmla="*/ 11660080 w 12086611"/>
              <a:gd name="connsiteY224" fmla="*/ 1358950 h 2408285"/>
              <a:gd name="connsiteX225" fmla="*/ 11764107 w 12086611"/>
              <a:gd name="connsiteY225" fmla="*/ 1455469 h 2408285"/>
              <a:gd name="connsiteX226" fmla="*/ 11764107 w 12086611"/>
              <a:gd name="connsiteY226" fmla="*/ 1574491 h 2408285"/>
              <a:gd name="connsiteX227" fmla="*/ 11660080 w 12086611"/>
              <a:gd name="connsiteY227" fmla="*/ 1478243 h 2408285"/>
              <a:gd name="connsiteX228" fmla="*/ 11660080 w 12086611"/>
              <a:gd name="connsiteY228" fmla="*/ 1363830 h 2408285"/>
              <a:gd name="connsiteX229" fmla="*/ 11656227 w 12086611"/>
              <a:gd name="connsiteY229" fmla="*/ 1360306 h 2408285"/>
              <a:gd name="connsiteX230" fmla="*/ 11656227 w 12086611"/>
              <a:gd name="connsiteY230" fmla="*/ 1479870 h 2408285"/>
              <a:gd name="connsiteX231" fmla="*/ 11549028 w 12086611"/>
              <a:gd name="connsiteY231" fmla="*/ 1577473 h 2408285"/>
              <a:gd name="connsiteX232" fmla="*/ 11549028 w 12086611"/>
              <a:gd name="connsiteY232" fmla="*/ 1704357 h 2408285"/>
              <a:gd name="connsiteX233" fmla="*/ 11651468 w 12086611"/>
              <a:gd name="connsiteY233" fmla="*/ 1799521 h 2408285"/>
              <a:gd name="connsiteX234" fmla="*/ 11651468 w 12086611"/>
              <a:gd name="connsiteY234" fmla="*/ 1793827 h 2408285"/>
              <a:gd name="connsiteX235" fmla="*/ 11552881 w 12086611"/>
              <a:gd name="connsiteY235" fmla="*/ 1702189 h 2408285"/>
              <a:gd name="connsiteX236" fmla="*/ 11552881 w 12086611"/>
              <a:gd name="connsiteY236" fmla="*/ 1583167 h 2408285"/>
              <a:gd name="connsiteX237" fmla="*/ 11651468 w 12086611"/>
              <a:gd name="connsiteY237" fmla="*/ 1674535 h 2408285"/>
              <a:gd name="connsiteX238" fmla="*/ 11651468 w 12086611"/>
              <a:gd name="connsiteY238" fmla="*/ 1669112 h 2408285"/>
              <a:gd name="connsiteX239" fmla="*/ 11554014 w 12086611"/>
              <a:gd name="connsiteY239" fmla="*/ 1578558 h 2408285"/>
              <a:gd name="connsiteX240" fmla="*/ 11658947 w 12086611"/>
              <a:gd name="connsiteY240" fmla="*/ 1483123 h 2408285"/>
              <a:gd name="connsiteX241" fmla="*/ 11763653 w 12086611"/>
              <a:gd name="connsiteY241" fmla="*/ 1580184 h 2408285"/>
              <a:gd name="connsiteX242" fmla="*/ 11658721 w 12086611"/>
              <a:gd name="connsiteY242" fmla="*/ 1675619 h 2408285"/>
              <a:gd name="connsiteX243" fmla="*/ 11651695 w 12086611"/>
              <a:gd name="connsiteY243" fmla="*/ 1669112 h 2408285"/>
              <a:gd name="connsiteX244" fmla="*/ 11651695 w 12086611"/>
              <a:gd name="connsiteY244" fmla="*/ 1674805 h 2408285"/>
              <a:gd name="connsiteX245" fmla="*/ 11656907 w 12086611"/>
              <a:gd name="connsiteY245" fmla="*/ 1679686 h 2408285"/>
              <a:gd name="connsiteX246" fmla="*/ 11656907 w 12086611"/>
              <a:gd name="connsiteY246" fmla="*/ 1798708 h 2408285"/>
              <a:gd name="connsiteX247" fmla="*/ 11651695 w 12086611"/>
              <a:gd name="connsiteY247" fmla="*/ 1793827 h 2408285"/>
              <a:gd name="connsiteX248" fmla="*/ 11651695 w 12086611"/>
              <a:gd name="connsiteY248" fmla="*/ 1799521 h 2408285"/>
              <a:gd name="connsiteX249" fmla="*/ 11656227 w 12086611"/>
              <a:gd name="connsiteY249" fmla="*/ 1803859 h 2408285"/>
              <a:gd name="connsiteX250" fmla="*/ 11656227 w 12086611"/>
              <a:gd name="connsiteY250" fmla="*/ 1864861 h 2408285"/>
              <a:gd name="connsiteX251" fmla="*/ 11660080 w 12086611"/>
              <a:gd name="connsiteY251" fmla="*/ 1865674 h 2408285"/>
              <a:gd name="connsiteX252" fmla="*/ 11660080 w 12086611"/>
              <a:gd name="connsiteY252" fmla="*/ 1805757 h 2408285"/>
              <a:gd name="connsiteX253" fmla="*/ 11714927 w 12086611"/>
              <a:gd name="connsiteY253" fmla="*/ 1856727 h 2408285"/>
              <a:gd name="connsiteX254" fmla="*/ 11717193 w 12086611"/>
              <a:gd name="connsiteY254" fmla="*/ 1852932 h 2408285"/>
              <a:gd name="connsiteX255" fmla="*/ 11662573 w 12086611"/>
              <a:gd name="connsiteY255" fmla="*/ 1802503 h 2408285"/>
              <a:gd name="connsiteX256" fmla="*/ 11767506 w 12086611"/>
              <a:gd name="connsiteY256" fmla="*/ 1707069 h 2408285"/>
              <a:gd name="connsiteX257" fmla="*/ 11791983 w 12086611"/>
              <a:gd name="connsiteY257" fmla="*/ 1729572 h 2408285"/>
              <a:gd name="connsiteX258" fmla="*/ 11870853 w 12086611"/>
              <a:gd name="connsiteY258" fmla="*/ 1802775 h 2408285"/>
              <a:gd name="connsiteX259" fmla="*/ 11765920 w 12086611"/>
              <a:gd name="connsiteY259" fmla="*/ 1898209 h 2408285"/>
              <a:gd name="connsiteX260" fmla="*/ 11717193 w 12086611"/>
              <a:gd name="connsiteY260" fmla="*/ 1853203 h 2408285"/>
              <a:gd name="connsiteX261" fmla="*/ 11715153 w 12086611"/>
              <a:gd name="connsiteY261" fmla="*/ 1856727 h 2408285"/>
              <a:gd name="connsiteX262" fmla="*/ 11764107 w 12086611"/>
              <a:gd name="connsiteY262" fmla="*/ 1902276 h 2408285"/>
              <a:gd name="connsiteX263" fmla="*/ 11764107 w 12086611"/>
              <a:gd name="connsiteY263" fmla="*/ 2021298 h 2408285"/>
              <a:gd name="connsiteX264" fmla="*/ 11660080 w 12086611"/>
              <a:gd name="connsiteY264" fmla="*/ 1924778 h 2408285"/>
              <a:gd name="connsiteX265" fmla="*/ 11660080 w 12086611"/>
              <a:gd name="connsiteY265" fmla="*/ 1865945 h 2408285"/>
              <a:gd name="connsiteX266" fmla="*/ 11656227 w 12086611"/>
              <a:gd name="connsiteY266" fmla="*/ 1865132 h 2408285"/>
              <a:gd name="connsiteX267" fmla="*/ 11656227 w 12086611"/>
              <a:gd name="connsiteY267" fmla="*/ 1926948 h 2408285"/>
              <a:gd name="connsiteX268" fmla="*/ 11586650 w 12086611"/>
              <a:gd name="connsiteY268" fmla="*/ 1990119 h 2408285"/>
              <a:gd name="connsiteX269" fmla="*/ 11549028 w 12086611"/>
              <a:gd name="connsiteY269" fmla="*/ 2024280 h 2408285"/>
              <a:gd name="connsiteX270" fmla="*/ 11549028 w 12086611"/>
              <a:gd name="connsiteY270" fmla="*/ 2110496 h 2408285"/>
              <a:gd name="connsiteX271" fmla="*/ 11552881 w 12086611"/>
              <a:gd name="connsiteY271" fmla="*/ 2112394 h 2408285"/>
              <a:gd name="connsiteX272" fmla="*/ 11552881 w 12086611"/>
              <a:gd name="connsiteY272" fmla="*/ 2029973 h 2408285"/>
              <a:gd name="connsiteX273" fmla="*/ 11656907 w 12086611"/>
              <a:gd name="connsiteY273" fmla="*/ 2126492 h 2408285"/>
              <a:gd name="connsiteX274" fmla="*/ 11656907 w 12086611"/>
              <a:gd name="connsiteY274" fmla="*/ 2245514 h 2408285"/>
              <a:gd name="connsiteX275" fmla="*/ 11552881 w 12086611"/>
              <a:gd name="connsiteY275" fmla="*/ 2149266 h 2408285"/>
              <a:gd name="connsiteX276" fmla="*/ 11552881 w 12086611"/>
              <a:gd name="connsiteY276" fmla="*/ 2112665 h 2408285"/>
              <a:gd name="connsiteX277" fmla="*/ 11549028 w 12086611"/>
              <a:gd name="connsiteY277" fmla="*/ 2110767 h 2408285"/>
              <a:gd name="connsiteX278" fmla="*/ 11549028 w 12086611"/>
              <a:gd name="connsiteY278" fmla="*/ 2151435 h 2408285"/>
              <a:gd name="connsiteX279" fmla="*/ 11658721 w 12086611"/>
              <a:gd name="connsiteY279" fmla="*/ 2253105 h 2408285"/>
              <a:gd name="connsiteX280" fmla="*/ 11767506 w 12086611"/>
              <a:gd name="connsiteY280" fmla="*/ 2153875 h 2408285"/>
              <a:gd name="connsiteX281" fmla="*/ 11793569 w 12086611"/>
              <a:gd name="connsiteY281" fmla="*/ 2178005 h 2408285"/>
              <a:gd name="connsiteX282" fmla="*/ 11795609 w 12086611"/>
              <a:gd name="connsiteY282" fmla="*/ 2174210 h 2408285"/>
              <a:gd name="connsiteX283" fmla="*/ 11793796 w 12086611"/>
              <a:gd name="connsiteY283" fmla="*/ 2178276 h 2408285"/>
              <a:gd name="connsiteX284" fmla="*/ 11871986 w 12086611"/>
              <a:gd name="connsiteY284" fmla="*/ 2250937 h 2408285"/>
              <a:gd name="connsiteX285" fmla="*/ 11871986 w 12086611"/>
              <a:gd name="connsiteY285" fmla="*/ 2372941 h 2408285"/>
              <a:gd name="connsiteX286" fmla="*/ 11853628 w 12086611"/>
              <a:gd name="connsiteY286" fmla="*/ 2389640 h 2408285"/>
              <a:gd name="connsiteX287" fmla="*/ 11844194 w 12086611"/>
              <a:gd name="connsiteY287" fmla="*/ 2398222 h 2408285"/>
              <a:gd name="connsiteX288" fmla="*/ 0 w 12086611"/>
              <a:gd name="connsiteY288" fmla="*/ 2408285 h 2408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</a:cxnLst>
            <a:rect l="l" t="t" r="r" b="b"/>
            <a:pathLst>
              <a:path w="12086611" h="2408285">
                <a:moveTo>
                  <a:pt x="11874479" y="2376194"/>
                </a:moveTo>
                <a:lnTo>
                  <a:pt x="11897822" y="2397884"/>
                </a:lnTo>
                <a:lnTo>
                  <a:pt x="11898186" y="2398222"/>
                </a:lnTo>
                <a:lnTo>
                  <a:pt x="11850311" y="2398222"/>
                </a:lnTo>
                <a:lnTo>
                  <a:pt x="11852466" y="2396257"/>
                </a:lnTo>
                <a:close/>
                <a:moveTo>
                  <a:pt x="11875838" y="2252563"/>
                </a:moveTo>
                <a:lnTo>
                  <a:pt x="11979865" y="2349082"/>
                </a:lnTo>
                <a:lnTo>
                  <a:pt x="11979865" y="2378140"/>
                </a:lnTo>
                <a:lnTo>
                  <a:pt x="11979865" y="2398222"/>
                </a:lnTo>
                <a:lnTo>
                  <a:pt x="11904568" y="2398222"/>
                </a:lnTo>
                <a:lnTo>
                  <a:pt x="11903035" y="2396799"/>
                </a:lnTo>
                <a:cubicBezTo>
                  <a:pt x="11901449" y="2397071"/>
                  <a:pt x="11899635" y="2397613"/>
                  <a:pt x="11897822" y="2397884"/>
                </a:cubicBezTo>
                <a:cubicBezTo>
                  <a:pt x="11899635" y="2397341"/>
                  <a:pt x="11901222" y="2397071"/>
                  <a:pt x="11902808" y="2396528"/>
                </a:cubicBezTo>
                <a:lnTo>
                  <a:pt x="11875838" y="2371585"/>
                </a:lnTo>
                <a:close/>
                <a:moveTo>
                  <a:pt x="11768639" y="2029973"/>
                </a:moveTo>
                <a:lnTo>
                  <a:pt x="11835724" y="2092331"/>
                </a:lnTo>
                <a:lnTo>
                  <a:pt x="11872666" y="2126492"/>
                </a:lnTo>
                <a:lnTo>
                  <a:pt x="11872666" y="2245514"/>
                </a:lnTo>
                <a:lnTo>
                  <a:pt x="11795609" y="2174210"/>
                </a:lnTo>
                <a:lnTo>
                  <a:pt x="11768639" y="2149266"/>
                </a:lnTo>
                <a:close/>
                <a:moveTo>
                  <a:pt x="11658947" y="1929930"/>
                </a:moveTo>
                <a:lnTo>
                  <a:pt x="11763653" y="2027262"/>
                </a:lnTo>
                <a:lnTo>
                  <a:pt x="11658721" y="2122697"/>
                </a:lnTo>
                <a:lnTo>
                  <a:pt x="11554014" y="2025364"/>
                </a:lnTo>
                <a:lnTo>
                  <a:pt x="11590503" y="1992287"/>
                </a:lnTo>
                <a:close/>
                <a:moveTo>
                  <a:pt x="11983265" y="1707069"/>
                </a:moveTo>
                <a:lnTo>
                  <a:pt x="12086611" y="1802775"/>
                </a:lnTo>
                <a:lnTo>
                  <a:pt x="11981678" y="1898209"/>
                </a:lnTo>
                <a:lnTo>
                  <a:pt x="11946776" y="1865674"/>
                </a:lnTo>
                <a:lnTo>
                  <a:pt x="11944736" y="1869741"/>
                </a:lnTo>
                <a:lnTo>
                  <a:pt x="11979865" y="1902276"/>
                </a:lnTo>
                <a:lnTo>
                  <a:pt x="11979865" y="2021298"/>
                </a:lnTo>
                <a:lnTo>
                  <a:pt x="11904621" y="1951619"/>
                </a:lnTo>
                <a:lnTo>
                  <a:pt x="11902582" y="1955957"/>
                </a:lnTo>
                <a:lnTo>
                  <a:pt x="11979412" y="2027262"/>
                </a:lnTo>
                <a:lnTo>
                  <a:pt x="11874479" y="2122697"/>
                </a:lnTo>
                <a:lnTo>
                  <a:pt x="11837764" y="2088535"/>
                </a:lnTo>
                <a:lnTo>
                  <a:pt x="11835724" y="2092331"/>
                </a:lnTo>
                <a:lnTo>
                  <a:pt x="11837537" y="2088264"/>
                </a:lnTo>
                <a:lnTo>
                  <a:pt x="11769772" y="2025364"/>
                </a:lnTo>
                <a:lnTo>
                  <a:pt x="11874705" y="1929930"/>
                </a:lnTo>
                <a:lnTo>
                  <a:pt x="11902355" y="1955686"/>
                </a:lnTo>
                <a:lnTo>
                  <a:pt x="11904621" y="1951349"/>
                </a:lnTo>
                <a:lnTo>
                  <a:pt x="11875838" y="1924778"/>
                </a:lnTo>
                <a:lnTo>
                  <a:pt x="11875838" y="1805757"/>
                </a:lnTo>
                <a:lnTo>
                  <a:pt x="11944736" y="1869470"/>
                </a:lnTo>
                <a:lnTo>
                  <a:pt x="11946549" y="1865674"/>
                </a:lnTo>
                <a:lnTo>
                  <a:pt x="11878332" y="1802503"/>
                </a:lnTo>
                <a:close/>
                <a:moveTo>
                  <a:pt x="11768639" y="1583167"/>
                </a:moveTo>
                <a:lnTo>
                  <a:pt x="11840257" y="1649591"/>
                </a:lnTo>
                <a:lnTo>
                  <a:pt x="11842523" y="1646067"/>
                </a:lnTo>
                <a:lnTo>
                  <a:pt x="11840483" y="1649591"/>
                </a:lnTo>
                <a:lnTo>
                  <a:pt x="11872666" y="1679686"/>
                </a:lnTo>
                <a:lnTo>
                  <a:pt x="11872666" y="1798708"/>
                </a:lnTo>
                <a:lnTo>
                  <a:pt x="11794249" y="1726047"/>
                </a:lnTo>
                <a:lnTo>
                  <a:pt x="11791983" y="1729572"/>
                </a:lnTo>
                <a:lnTo>
                  <a:pt x="11794023" y="1725776"/>
                </a:lnTo>
                <a:lnTo>
                  <a:pt x="11768639" y="1702189"/>
                </a:lnTo>
                <a:close/>
                <a:moveTo>
                  <a:pt x="11874705" y="1483123"/>
                </a:moveTo>
                <a:lnTo>
                  <a:pt x="11979412" y="1580184"/>
                </a:lnTo>
                <a:lnTo>
                  <a:pt x="11874479" y="1675619"/>
                </a:lnTo>
                <a:lnTo>
                  <a:pt x="11842523" y="1646067"/>
                </a:lnTo>
                <a:lnTo>
                  <a:pt x="11769772" y="1578558"/>
                </a:lnTo>
                <a:close/>
                <a:moveTo>
                  <a:pt x="11766146" y="1258907"/>
                </a:moveTo>
                <a:lnTo>
                  <a:pt x="11870853" y="1355968"/>
                </a:lnTo>
                <a:lnTo>
                  <a:pt x="11765920" y="1451673"/>
                </a:lnTo>
                <a:lnTo>
                  <a:pt x="11661213" y="1354341"/>
                </a:lnTo>
                <a:lnTo>
                  <a:pt x="11763200" y="1261618"/>
                </a:lnTo>
                <a:close/>
                <a:moveTo>
                  <a:pt x="11661213" y="913228"/>
                </a:moveTo>
                <a:lnTo>
                  <a:pt x="11728298" y="975315"/>
                </a:lnTo>
                <a:lnTo>
                  <a:pt x="11730338" y="971519"/>
                </a:lnTo>
                <a:lnTo>
                  <a:pt x="11728525" y="975586"/>
                </a:lnTo>
                <a:lnTo>
                  <a:pt x="11765240" y="1009747"/>
                </a:lnTo>
                <a:lnTo>
                  <a:pt x="11765240" y="1128769"/>
                </a:lnTo>
                <a:lnTo>
                  <a:pt x="11688410" y="1057464"/>
                </a:lnTo>
                <a:lnTo>
                  <a:pt x="11686370" y="1061260"/>
                </a:lnTo>
                <a:lnTo>
                  <a:pt x="11688183" y="1057193"/>
                </a:lnTo>
                <a:lnTo>
                  <a:pt x="11661213" y="1032250"/>
                </a:lnTo>
                <a:close/>
                <a:moveTo>
                  <a:pt x="11876065" y="590053"/>
                </a:moveTo>
                <a:lnTo>
                  <a:pt x="11979412" y="686029"/>
                </a:lnTo>
                <a:lnTo>
                  <a:pt x="11874479" y="781464"/>
                </a:lnTo>
                <a:lnTo>
                  <a:pt x="11839350" y="748929"/>
                </a:lnTo>
                <a:lnTo>
                  <a:pt x="11837537" y="752725"/>
                </a:lnTo>
                <a:lnTo>
                  <a:pt x="11872666" y="785259"/>
                </a:lnTo>
                <a:lnTo>
                  <a:pt x="11872666" y="904552"/>
                </a:lnTo>
                <a:lnTo>
                  <a:pt x="11797422" y="834603"/>
                </a:lnTo>
                <a:lnTo>
                  <a:pt x="11795383" y="838941"/>
                </a:lnTo>
                <a:lnTo>
                  <a:pt x="11871986" y="910246"/>
                </a:lnTo>
                <a:lnTo>
                  <a:pt x="11767053" y="1005680"/>
                </a:lnTo>
                <a:lnTo>
                  <a:pt x="11730338" y="971519"/>
                </a:lnTo>
                <a:lnTo>
                  <a:pt x="11662573" y="908619"/>
                </a:lnTo>
                <a:lnTo>
                  <a:pt x="11767506" y="813185"/>
                </a:lnTo>
                <a:lnTo>
                  <a:pt x="11795156" y="838941"/>
                </a:lnTo>
                <a:lnTo>
                  <a:pt x="11797196" y="834603"/>
                </a:lnTo>
                <a:lnTo>
                  <a:pt x="11768639" y="808034"/>
                </a:lnTo>
                <a:lnTo>
                  <a:pt x="11768639" y="688741"/>
                </a:lnTo>
                <a:lnTo>
                  <a:pt x="11837310" y="752725"/>
                </a:lnTo>
                <a:lnTo>
                  <a:pt x="11839350" y="748658"/>
                </a:lnTo>
                <a:lnTo>
                  <a:pt x="11771132" y="685487"/>
                </a:lnTo>
                <a:close/>
                <a:moveTo>
                  <a:pt x="11661213" y="466151"/>
                </a:moveTo>
                <a:lnTo>
                  <a:pt x="11733057" y="532846"/>
                </a:lnTo>
                <a:lnTo>
                  <a:pt x="11765240" y="562669"/>
                </a:lnTo>
                <a:lnTo>
                  <a:pt x="11765240" y="681691"/>
                </a:lnTo>
                <a:lnTo>
                  <a:pt x="11687050" y="609031"/>
                </a:lnTo>
                <a:lnTo>
                  <a:pt x="11684784" y="612827"/>
                </a:lnTo>
                <a:lnTo>
                  <a:pt x="11763653" y="686029"/>
                </a:lnTo>
                <a:lnTo>
                  <a:pt x="11658721" y="781464"/>
                </a:lnTo>
                <a:lnTo>
                  <a:pt x="11609994" y="736187"/>
                </a:lnTo>
                <a:lnTo>
                  <a:pt x="11555374" y="685487"/>
                </a:lnTo>
                <a:lnTo>
                  <a:pt x="11660307" y="590053"/>
                </a:lnTo>
                <a:lnTo>
                  <a:pt x="11684557" y="612556"/>
                </a:lnTo>
                <a:lnTo>
                  <a:pt x="11686824" y="609031"/>
                </a:lnTo>
                <a:lnTo>
                  <a:pt x="11661213" y="585444"/>
                </a:lnTo>
                <a:close/>
                <a:moveTo>
                  <a:pt x="11767506" y="366107"/>
                </a:moveTo>
                <a:lnTo>
                  <a:pt x="11871986" y="463440"/>
                </a:lnTo>
                <a:lnTo>
                  <a:pt x="11767053" y="558874"/>
                </a:lnTo>
                <a:lnTo>
                  <a:pt x="11735324" y="529322"/>
                </a:lnTo>
                <a:lnTo>
                  <a:pt x="11733057" y="532846"/>
                </a:lnTo>
                <a:lnTo>
                  <a:pt x="11735097" y="529051"/>
                </a:lnTo>
                <a:lnTo>
                  <a:pt x="11662573" y="461542"/>
                </a:lnTo>
                <a:close/>
                <a:moveTo>
                  <a:pt x="11658947" y="142162"/>
                </a:moveTo>
                <a:lnTo>
                  <a:pt x="11763653" y="239223"/>
                </a:lnTo>
                <a:lnTo>
                  <a:pt x="11658721" y="334657"/>
                </a:lnTo>
                <a:lnTo>
                  <a:pt x="11554014" y="237596"/>
                </a:lnTo>
                <a:lnTo>
                  <a:pt x="11656001" y="144873"/>
                </a:lnTo>
                <a:close/>
                <a:moveTo>
                  <a:pt x="11690766" y="40330"/>
                </a:moveTo>
                <a:lnTo>
                  <a:pt x="11845185" y="40330"/>
                </a:lnTo>
                <a:lnTo>
                  <a:pt x="11840228" y="44830"/>
                </a:lnTo>
                <a:lnTo>
                  <a:pt x="11767053" y="111254"/>
                </a:lnTo>
                <a:lnTo>
                  <a:pt x="11712546" y="60579"/>
                </a:lnTo>
                <a:close/>
                <a:moveTo>
                  <a:pt x="11661213" y="40330"/>
                </a:moveTo>
                <a:lnTo>
                  <a:pt x="11684643" y="40330"/>
                </a:lnTo>
                <a:lnTo>
                  <a:pt x="11690280" y="45575"/>
                </a:lnTo>
                <a:lnTo>
                  <a:pt x="11765240" y="115321"/>
                </a:lnTo>
                <a:lnTo>
                  <a:pt x="11765240" y="234343"/>
                </a:lnTo>
                <a:lnTo>
                  <a:pt x="11661213" y="137824"/>
                </a:lnTo>
                <a:lnTo>
                  <a:pt x="11661213" y="69350"/>
                </a:lnTo>
                <a:close/>
                <a:moveTo>
                  <a:pt x="0" y="0"/>
                </a:moveTo>
                <a:lnTo>
                  <a:pt x="11657587" y="40330"/>
                </a:lnTo>
                <a:lnTo>
                  <a:pt x="11657587" y="41002"/>
                </a:lnTo>
                <a:lnTo>
                  <a:pt x="11657587" y="137824"/>
                </a:lnTo>
                <a:lnTo>
                  <a:pt x="11653055" y="141891"/>
                </a:lnTo>
                <a:lnTo>
                  <a:pt x="11656001" y="144873"/>
                </a:lnTo>
                <a:lnTo>
                  <a:pt x="11652828" y="141891"/>
                </a:lnTo>
                <a:lnTo>
                  <a:pt x="11549028" y="236512"/>
                </a:lnTo>
                <a:lnTo>
                  <a:pt x="11549028" y="243019"/>
                </a:lnTo>
                <a:lnTo>
                  <a:pt x="11552881" y="246543"/>
                </a:lnTo>
                <a:lnTo>
                  <a:pt x="11552881" y="242205"/>
                </a:lnTo>
                <a:lnTo>
                  <a:pt x="11656681" y="338724"/>
                </a:lnTo>
                <a:lnTo>
                  <a:pt x="11656681" y="457746"/>
                </a:lnTo>
                <a:lnTo>
                  <a:pt x="11552881" y="361227"/>
                </a:lnTo>
                <a:lnTo>
                  <a:pt x="11552881" y="246814"/>
                </a:lnTo>
                <a:lnTo>
                  <a:pt x="11549028" y="243290"/>
                </a:lnTo>
                <a:lnTo>
                  <a:pt x="11549028" y="363125"/>
                </a:lnTo>
                <a:lnTo>
                  <a:pt x="11441829" y="460457"/>
                </a:lnTo>
                <a:lnTo>
                  <a:pt x="11441829" y="587613"/>
                </a:lnTo>
                <a:lnTo>
                  <a:pt x="11544269" y="682505"/>
                </a:lnTo>
                <a:lnTo>
                  <a:pt x="11544269" y="676811"/>
                </a:lnTo>
                <a:lnTo>
                  <a:pt x="11445455" y="585444"/>
                </a:lnTo>
                <a:lnTo>
                  <a:pt x="11445455" y="466151"/>
                </a:lnTo>
                <a:lnTo>
                  <a:pt x="11544269" y="557789"/>
                </a:lnTo>
                <a:lnTo>
                  <a:pt x="11544269" y="552096"/>
                </a:lnTo>
                <a:lnTo>
                  <a:pt x="11446815" y="461542"/>
                </a:lnTo>
                <a:lnTo>
                  <a:pt x="11551748" y="366107"/>
                </a:lnTo>
                <a:lnTo>
                  <a:pt x="11656454" y="463440"/>
                </a:lnTo>
                <a:lnTo>
                  <a:pt x="11551521" y="558874"/>
                </a:lnTo>
                <a:lnTo>
                  <a:pt x="11544495" y="552367"/>
                </a:lnTo>
                <a:lnTo>
                  <a:pt x="11544495" y="558061"/>
                </a:lnTo>
                <a:lnTo>
                  <a:pt x="11549482" y="562669"/>
                </a:lnTo>
                <a:lnTo>
                  <a:pt x="11549482" y="681691"/>
                </a:lnTo>
                <a:lnTo>
                  <a:pt x="11544495" y="677083"/>
                </a:lnTo>
                <a:lnTo>
                  <a:pt x="11544495" y="682776"/>
                </a:lnTo>
                <a:lnTo>
                  <a:pt x="11549028" y="687114"/>
                </a:lnTo>
                <a:lnTo>
                  <a:pt x="11549028" y="748116"/>
                </a:lnTo>
                <a:lnTo>
                  <a:pt x="11552881" y="748658"/>
                </a:lnTo>
                <a:lnTo>
                  <a:pt x="11552881" y="688741"/>
                </a:lnTo>
                <a:lnTo>
                  <a:pt x="11607727" y="739711"/>
                </a:lnTo>
                <a:lnTo>
                  <a:pt x="11609994" y="736187"/>
                </a:lnTo>
                <a:lnTo>
                  <a:pt x="11607727" y="739982"/>
                </a:lnTo>
                <a:lnTo>
                  <a:pt x="11656681" y="785259"/>
                </a:lnTo>
                <a:lnTo>
                  <a:pt x="11656681" y="904552"/>
                </a:lnTo>
                <a:lnTo>
                  <a:pt x="11552881" y="808034"/>
                </a:lnTo>
                <a:lnTo>
                  <a:pt x="11552881" y="748929"/>
                </a:lnTo>
                <a:lnTo>
                  <a:pt x="11549028" y="748387"/>
                </a:lnTo>
                <a:lnTo>
                  <a:pt x="11549028" y="809931"/>
                </a:lnTo>
                <a:lnTo>
                  <a:pt x="11479451" y="873102"/>
                </a:lnTo>
                <a:lnTo>
                  <a:pt x="11483304" y="875271"/>
                </a:lnTo>
                <a:lnTo>
                  <a:pt x="11551748" y="813185"/>
                </a:lnTo>
                <a:lnTo>
                  <a:pt x="11656454" y="910246"/>
                </a:lnTo>
                <a:lnTo>
                  <a:pt x="11551521" y="1005680"/>
                </a:lnTo>
                <a:lnTo>
                  <a:pt x="11446815" y="908619"/>
                </a:lnTo>
                <a:lnTo>
                  <a:pt x="11483077" y="875543"/>
                </a:lnTo>
                <a:lnTo>
                  <a:pt x="11479224" y="873374"/>
                </a:lnTo>
                <a:lnTo>
                  <a:pt x="11441829" y="907535"/>
                </a:lnTo>
                <a:lnTo>
                  <a:pt x="11441829" y="993751"/>
                </a:lnTo>
                <a:lnTo>
                  <a:pt x="11445455" y="995649"/>
                </a:lnTo>
                <a:lnTo>
                  <a:pt x="11445455" y="913228"/>
                </a:lnTo>
                <a:lnTo>
                  <a:pt x="11549482" y="1009747"/>
                </a:lnTo>
                <a:lnTo>
                  <a:pt x="11549482" y="1128769"/>
                </a:lnTo>
                <a:lnTo>
                  <a:pt x="11445455" y="1032250"/>
                </a:lnTo>
                <a:lnTo>
                  <a:pt x="11445455" y="995920"/>
                </a:lnTo>
                <a:lnTo>
                  <a:pt x="11441829" y="994022"/>
                </a:lnTo>
                <a:lnTo>
                  <a:pt x="11441829" y="1034419"/>
                </a:lnTo>
                <a:lnTo>
                  <a:pt x="11551295" y="1136089"/>
                </a:lnTo>
                <a:lnTo>
                  <a:pt x="11660307" y="1037130"/>
                </a:lnTo>
                <a:lnTo>
                  <a:pt x="11686370" y="1061260"/>
                </a:lnTo>
                <a:lnTo>
                  <a:pt x="11764787" y="1133920"/>
                </a:lnTo>
                <a:lnTo>
                  <a:pt x="11764787" y="1250231"/>
                </a:lnTo>
                <a:lnTo>
                  <a:pt x="11768639" y="1250231"/>
                </a:lnTo>
                <a:lnTo>
                  <a:pt x="11768639" y="1243724"/>
                </a:lnTo>
                <a:lnTo>
                  <a:pt x="11768639" y="1135818"/>
                </a:lnTo>
                <a:lnTo>
                  <a:pt x="11872666" y="1232337"/>
                </a:lnTo>
                <a:lnTo>
                  <a:pt x="11872666" y="1242097"/>
                </a:lnTo>
                <a:lnTo>
                  <a:pt x="11872666" y="1351088"/>
                </a:lnTo>
                <a:lnTo>
                  <a:pt x="11768639" y="1254840"/>
                </a:lnTo>
                <a:lnTo>
                  <a:pt x="11768639" y="1250502"/>
                </a:lnTo>
                <a:lnTo>
                  <a:pt x="11764787" y="1250502"/>
                </a:lnTo>
                <a:lnTo>
                  <a:pt x="11764787" y="1254569"/>
                </a:lnTo>
                <a:lnTo>
                  <a:pt x="11760254" y="1258636"/>
                </a:lnTo>
                <a:lnTo>
                  <a:pt x="11763200" y="1261618"/>
                </a:lnTo>
                <a:lnTo>
                  <a:pt x="11760027" y="1258907"/>
                </a:lnTo>
                <a:lnTo>
                  <a:pt x="11656227" y="1353257"/>
                </a:lnTo>
                <a:lnTo>
                  <a:pt x="11656227" y="1360035"/>
                </a:lnTo>
                <a:lnTo>
                  <a:pt x="11660080" y="1363559"/>
                </a:lnTo>
                <a:lnTo>
                  <a:pt x="11660080" y="1358950"/>
                </a:lnTo>
                <a:lnTo>
                  <a:pt x="11764107" y="1455469"/>
                </a:lnTo>
                <a:lnTo>
                  <a:pt x="11764107" y="1574491"/>
                </a:lnTo>
                <a:lnTo>
                  <a:pt x="11660080" y="1478243"/>
                </a:lnTo>
                <a:lnTo>
                  <a:pt x="11660080" y="1363830"/>
                </a:lnTo>
                <a:lnTo>
                  <a:pt x="11656227" y="1360306"/>
                </a:lnTo>
                <a:lnTo>
                  <a:pt x="11656227" y="1479870"/>
                </a:lnTo>
                <a:lnTo>
                  <a:pt x="11549028" y="1577473"/>
                </a:lnTo>
                <a:lnTo>
                  <a:pt x="11549028" y="1704357"/>
                </a:lnTo>
                <a:lnTo>
                  <a:pt x="11651468" y="1799521"/>
                </a:lnTo>
                <a:lnTo>
                  <a:pt x="11651468" y="1793827"/>
                </a:lnTo>
                <a:lnTo>
                  <a:pt x="11552881" y="1702189"/>
                </a:lnTo>
                <a:lnTo>
                  <a:pt x="11552881" y="1583167"/>
                </a:lnTo>
                <a:lnTo>
                  <a:pt x="11651468" y="1674535"/>
                </a:lnTo>
                <a:lnTo>
                  <a:pt x="11651468" y="1669112"/>
                </a:lnTo>
                <a:lnTo>
                  <a:pt x="11554014" y="1578558"/>
                </a:lnTo>
                <a:lnTo>
                  <a:pt x="11658947" y="1483123"/>
                </a:lnTo>
                <a:lnTo>
                  <a:pt x="11763653" y="1580184"/>
                </a:lnTo>
                <a:lnTo>
                  <a:pt x="11658721" y="1675619"/>
                </a:lnTo>
                <a:lnTo>
                  <a:pt x="11651695" y="1669112"/>
                </a:lnTo>
                <a:lnTo>
                  <a:pt x="11651695" y="1674805"/>
                </a:lnTo>
                <a:lnTo>
                  <a:pt x="11656907" y="1679686"/>
                </a:lnTo>
                <a:lnTo>
                  <a:pt x="11656907" y="1798708"/>
                </a:lnTo>
                <a:lnTo>
                  <a:pt x="11651695" y="1793827"/>
                </a:lnTo>
                <a:lnTo>
                  <a:pt x="11651695" y="1799521"/>
                </a:lnTo>
                <a:lnTo>
                  <a:pt x="11656227" y="1803859"/>
                </a:lnTo>
                <a:lnTo>
                  <a:pt x="11656227" y="1864861"/>
                </a:lnTo>
                <a:lnTo>
                  <a:pt x="11660080" y="1865674"/>
                </a:lnTo>
                <a:lnTo>
                  <a:pt x="11660080" y="1805757"/>
                </a:lnTo>
                <a:lnTo>
                  <a:pt x="11714927" y="1856727"/>
                </a:lnTo>
                <a:lnTo>
                  <a:pt x="11717193" y="1852932"/>
                </a:lnTo>
                <a:lnTo>
                  <a:pt x="11662573" y="1802503"/>
                </a:lnTo>
                <a:lnTo>
                  <a:pt x="11767506" y="1707069"/>
                </a:lnTo>
                <a:lnTo>
                  <a:pt x="11791983" y="1729572"/>
                </a:lnTo>
                <a:lnTo>
                  <a:pt x="11870853" y="1802775"/>
                </a:lnTo>
                <a:lnTo>
                  <a:pt x="11765920" y="1898209"/>
                </a:lnTo>
                <a:lnTo>
                  <a:pt x="11717193" y="1853203"/>
                </a:lnTo>
                <a:lnTo>
                  <a:pt x="11715153" y="1856727"/>
                </a:lnTo>
                <a:lnTo>
                  <a:pt x="11764107" y="1902276"/>
                </a:lnTo>
                <a:lnTo>
                  <a:pt x="11764107" y="2021298"/>
                </a:lnTo>
                <a:lnTo>
                  <a:pt x="11660080" y="1924778"/>
                </a:lnTo>
                <a:lnTo>
                  <a:pt x="11660080" y="1865945"/>
                </a:lnTo>
                <a:lnTo>
                  <a:pt x="11656227" y="1865132"/>
                </a:lnTo>
                <a:lnTo>
                  <a:pt x="11656227" y="1926948"/>
                </a:lnTo>
                <a:lnTo>
                  <a:pt x="11586650" y="1990119"/>
                </a:lnTo>
                <a:lnTo>
                  <a:pt x="11549028" y="2024280"/>
                </a:lnTo>
                <a:lnTo>
                  <a:pt x="11549028" y="2110496"/>
                </a:lnTo>
                <a:lnTo>
                  <a:pt x="11552881" y="2112394"/>
                </a:lnTo>
                <a:lnTo>
                  <a:pt x="11552881" y="2029973"/>
                </a:lnTo>
                <a:lnTo>
                  <a:pt x="11656907" y="2126492"/>
                </a:lnTo>
                <a:lnTo>
                  <a:pt x="11656907" y="2245514"/>
                </a:lnTo>
                <a:lnTo>
                  <a:pt x="11552881" y="2149266"/>
                </a:lnTo>
                <a:lnTo>
                  <a:pt x="11552881" y="2112665"/>
                </a:lnTo>
                <a:lnTo>
                  <a:pt x="11549028" y="2110767"/>
                </a:lnTo>
                <a:lnTo>
                  <a:pt x="11549028" y="2151435"/>
                </a:lnTo>
                <a:lnTo>
                  <a:pt x="11658721" y="2253105"/>
                </a:lnTo>
                <a:lnTo>
                  <a:pt x="11767506" y="2153875"/>
                </a:lnTo>
                <a:lnTo>
                  <a:pt x="11793569" y="2178005"/>
                </a:lnTo>
                <a:lnTo>
                  <a:pt x="11795609" y="2174210"/>
                </a:lnTo>
                <a:lnTo>
                  <a:pt x="11793796" y="2178276"/>
                </a:lnTo>
                <a:lnTo>
                  <a:pt x="11871986" y="2250937"/>
                </a:lnTo>
                <a:lnTo>
                  <a:pt x="11871986" y="2372941"/>
                </a:lnTo>
                <a:lnTo>
                  <a:pt x="11853628" y="2389640"/>
                </a:lnTo>
                <a:lnTo>
                  <a:pt x="11844194" y="2398222"/>
                </a:lnTo>
                <a:lnTo>
                  <a:pt x="0" y="2408285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288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93575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lIns="0"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838" y="4262438"/>
            <a:ext cx="5294312" cy="1655762"/>
          </a:xfrm>
        </p:spPr>
        <p:txBody>
          <a:bodyPr rIns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pic>
        <p:nvPicPr>
          <p:cNvPr id="8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image</a:t>
            </a:r>
          </a:p>
        </p:txBody>
      </p:sp>
      <p:sp>
        <p:nvSpPr>
          <p:cNvPr id="38" name="Rectangle 21">
            <a:extLst>
              <a:ext uri="{FF2B5EF4-FFF2-40B4-BE49-F238E27FC236}">
                <a16:creationId xmlns:a16="http://schemas.microsoft.com/office/drawing/2014/main" id="{A735B0D2-65F8-67B3-4CB3-F526012A05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0585" y="-1588"/>
            <a:ext cx="20638" cy="311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1" name="Espace réservé pour une image  60">
            <a:extLst>
              <a:ext uri="{FF2B5EF4-FFF2-40B4-BE49-F238E27FC236}">
                <a16:creationId xmlns:a16="http://schemas.microsoft.com/office/drawing/2014/main" id="{570E7ABE-1C46-BCBC-E4AA-CED1991C314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35600" y="0"/>
            <a:ext cx="6756400" cy="6858000"/>
          </a:xfrm>
          <a:custGeom>
            <a:avLst/>
            <a:gdLst>
              <a:gd name="connsiteX0" fmla="*/ 558577 w 6756400"/>
              <a:gd name="connsiteY0" fmla="*/ 2472501 h 6858000"/>
              <a:gd name="connsiteX1" fmla="*/ 1118234 w 6756400"/>
              <a:gd name="connsiteY1" fmla="*/ 2898413 h 6858000"/>
              <a:gd name="connsiteX2" fmla="*/ 754773 w 6756400"/>
              <a:gd name="connsiteY2" fmla="*/ 3179642 h 6858000"/>
              <a:gd name="connsiteX3" fmla="*/ 765623 w 6756400"/>
              <a:gd name="connsiteY3" fmla="*/ 3197727 h 6858000"/>
              <a:gd name="connsiteX4" fmla="*/ 1132700 w 6756400"/>
              <a:gd name="connsiteY4" fmla="*/ 2912881 h 6858000"/>
              <a:gd name="connsiteX5" fmla="*/ 1132700 w 6756400"/>
              <a:gd name="connsiteY5" fmla="*/ 3443689 h 6858000"/>
              <a:gd name="connsiteX6" fmla="*/ 978998 w 6756400"/>
              <a:gd name="connsiteY6" fmla="*/ 3562149 h 6858000"/>
              <a:gd name="connsiteX7" fmla="*/ 990752 w 6756400"/>
              <a:gd name="connsiteY7" fmla="*/ 3582043 h 6858000"/>
              <a:gd name="connsiteX8" fmla="*/ 1138125 w 6756400"/>
              <a:gd name="connsiteY8" fmla="*/ 3467200 h 6858000"/>
              <a:gd name="connsiteX9" fmla="*/ 1697783 w 6756400"/>
              <a:gd name="connsiteY9" fmla="*/ 3892208 h 6858000"/>
              <a:gd name="connsiteX10" fmla="*/ 1337034 w 6756400"/>
              <a:gd name="connsiteY10" fmla="*/ 4172532 h 6858000"/>
              <a:gd name="connsiteX11" fmla="*/ 1346980 w 6756400"/>
              <a:gd name="connsiteY11" fmla="*/ 4190618 h 6858000"/>
              <a:gd name="connsiteX12" fmla="*/ 1704112 w 6756400"/>
              <a:gd name="connsiteY12" fmla="*/ 3913006 h 6858000"/>
              <a:gd name="connsiteX13" fmla="*/ 1704112 w 6756400"/>
              <a:gd name="connsiteY13" fmla="*/ 4443814 h 6858000"/>
              <a:gd name="connsiteX14" fmla="*/ 1560355 w 6756400"/>
              <a:gd name="connsiteY14" fmla="*/ 4555944 h 6858000"/>
              <a:gd name="connsiteX15" fmla="*/ 1149879 w 6756400"/>
              <a:gd name="connsiteY15" fmla="*/ 4874248 h 6858000"/>
              <a:gd name="connsiteX16" fmla="*/ 1149879 w 6756400"/>
              <a:gd name="connsiteY16" fmla="*/ 4343440 h 6858000"/>
              <a:gd name="connsiteX17" fmla="*/ 1346076 w 6756400"/>
              <a:gd name="connsiteY17" fmla="*/ 4190618 h 6858000"/>
              <a:gd name="connsiteX18" fmla="*/ 1336130 w 6756400"/>
              <a:gd name="connsiteY18" fmla="*/ 4173437 h 6858000"/>
              <a:gd name="connsiteX19" fmla="*/ 1139934 w 6756400"/>
              <a:gd name="connsiteY19" fmla="*/ 4325354 h 6858000"/>
              <a:gd name="connsiteX20" fmla="*/ 580276 w 6756400"/>
              <a:gd name="connsiteY20" fmla="*/ 3900346 h 6858000"/>
              <a:gd name="connsiteX21" fmla="*/ 989848 w 6756400"/>
              <a:gd name="connsiteY21" fmla="*/ 3582043 h 6858000"/>
              <a:gd name="connsiteX22" fmla="*/ 978094 w 6756400"/>
              <a:gd name="connsiteY22" fmla="*/ 3563053 h 6858000"/>
              <a:gd name="connsiteX23" fmla="*/ 577563 w 6756400"/>
              <a:gd name="connsiteY23" fmla="*/ 3874123 h 6858000"/>
              <a:gd name="connsiteX24" fmla="*/ 577563 w 6756400"/>
              <a:gd name="connsiteY24" fmla="*/ 3342411 h 6858000"/>
              <a:gd name="connsiteX25" fmla="*/ 764719 w 6756400"/>
              <a:gd name="connsiteY25" fmla="*/ 3197727 h 6858000"/>
              <a:gd name="connsiteX26" fmla="*/ 754773 w 6756400"/>
              <a:gd name="connsiteY26" fmla="*/ 3180546 h 6858000"/>
              <a:gd name="connsiteX27" fmla="*/ 567618 w 6756400"/>
              <a:gd name="connsiteY27" fmla="*/ 3325229 h 6858000"/>
              <a:gd name="connsiteX28" fmla="*/ 7960 w 6756400"/>
              <a:gd name="connsiteY28" fmla="*/ 2899317 h 6858000"/>
              <a:gd name="connsiteX29" fmla="*/ 558577 w 6756400"/>
              <a:gd name="connsiteY29" fmla="*/ 2472501 h 6858000"/>
              <a:gd name="connsiteX30" fmla="*/ 1724907 w 6756400"/>
              <a:gd name="connsiteY30" fmla="*/ 0 h 6858000"/>
              <a:gd name="connsiteX31" fmla="*/ 6756400 w 6756400"/>
              <a:gd name="connsiteY31" fmla="*/ 0 h 6858000"/>
              <a:gd name="connsiteX32" fmla="*/ 6756400 w 6756400"/>
              <a:gd name="connsiteY32" fmla="*/ 6858000 h 6858000"/>
              <a:gd name="connsiteX33" fmla="*/ 0 w 6756400"/>
              <a:gd name="connsiteY33" fmla="*/ 6858000 h 6858000"/>
              <a:gd name="connsiteX34" fmla="*/ 0 w 6756400"/>
              <a:gd name="connsiteY34" fmla="*/ 6856412 h 6858000"/>
              <a:gd name="connsiteX35" fmla="*/ 162738 w 6756400"/>
              <a:gd name="connsiteY35" fmla="*/ 6856412 h 6858000"/>
              <a:gd name="connsiteX36" fmla="*/ 1149879 w 6756400"/>
              <a:gd name="connsiteY36" fmla="*/ 6856412 h 6858000"/>
              <a:gd name="connsiteX37" fmla="*/ 1149879 w 6756400"/>
              <a:gd name="connsiteY37" fmla="*/ 6332839 h 6858000"/>
              <a:gd name="connsiteX38" fmla="*/ 1704112 w 6756400"/>
              <a:gd name="connsiteY38" fmla="*/ 5902405 h 6858000"/>
              <a:gd name="connsiteX39" fmla="*/ 1704112 w 6756400"/>
              <a:gd name="connsiteY39" fmla="*/ 6433213 h 6858000"/>
              <a:gd name="connsiteX40" fmla="*/ 1159824 w 6756400"/>
              <a:gd name="connsiteY40" fmla="*/ 6855508 h 6858000"/>
              <a:gd name="connsiteX41" fmla="*/ 1193277 w 6756400"/>
              <a:gd name="connsiteY41" fmla="*/ 6855508 h 6858000"/>
              <a:gd name="connsiteX42" fmla="*/ 1724907 w 6756400"/>
              <a:gd name="connsiteY42" fmla="*/ 6443160 h 6858000"/>
              <a:gd name="connsiteX43" fmla="*/ 1724907 w 6756400"/>
              <a:gd name="connsiteY43" fmla="*/ 5877086 h 6858000"/>
              <a:gd name="connsiteX44" fmla="*/ 1386762 w 6756400"/>
              <a:gd name="connsiteY44" fmla="*/ 5620272 h 6858000"/>
              <a:gd name="connsiteX45" fmla="*/ 1343363 w 6756400"/>
              <a:gd name="connsiteY45" fmla="*/ 5612134 h 6858000"/>
              <a:gd name="connsiteX46" fmla="*/ 1697783 w 6756400"/>
              <a:gd name="connsiteY46" fmla="*/ 5881607 h 6858000"/>
              <a:gd name="connsiteX47" fmla="*/ 1139934 w 6756400"/>
              <a:gd name="connsiteY47" fmla="*/ 6314753 h 6858000"/>
              <a:gd name="connsiteX48" fmla="*/ 581180 w 6756400"/>
              <a:gd name="connsiteY48" fmla="*/ 5889745 h 6858000"/>
              <a:gd name="connsiteX49" fmla="*/ 1014259 w 6756400"/>
              <a:gd name="connsiteY49" fmla="*/ 5553356 h 6858000"/>
              <a:gd name="connsiteX50" fmla="*/ 987135 w 6756400"/>
              <a:gd name="connsiteY50" fmla="*/ 5548835 h 6858000"/>
              <a:gd name="connsiteX51" fmla="*/ 577563 w 6756400"/>
              <a:gd name="connsiteY51" fmla="*/ 5866234 h 6858000"/>
              <a:gd name="connsiteX52" fmla="*/ 577563 w 6756400"/>
              <a:gd name="connsiteY52" fmla="*/ 5335426 h 6858000"/>
              <a:gd name="connsiteX53" fmla="*/ 1132700 w 6756400"/>
              <a:gd name="connsiteY53" fmla="*/ 4905897 h 6858000"/>
              <a:gd name="connsiteX54" fmla="*/ 1132700 w 6756400"/>
              <a:gd name="connsiteY54" fmla="*/ 5435801 h 6858000"/>
              <a:gd name="connsiteX55" fmla="*/ 988039 w 6756400"/>
              <a:gd name="connsiteY55" fmla="*/ 5547930 h 6858000"/>
              <a:gd name="connsiteX56" fmla="*/ 1015163 w 6756400"/>
              <a:gd name="connsiteY56" fmla="*/ 5552452 h 6858000"/>
              <a:gd name="connsiteX57" fmla="*/ 1139029 w 6756400"/>
              <a:gd name="connsiteY57" fmla="*/ 5456599 h 6858000"/>
              <a:gd name="connsiteX58" fmla="*/ 1342459 w 6756400"/>
              <a:gd name="connsiteY58" fmla="*/ 5611229 h 6858000"/>
              <a:gd name="connsiteX59" fmla="*/ 1384953 w 6756400"/>
              <a:gd name="connsiteY59" fmla="*/ 5619368 h 6858000"/>
              <a:gd name="connsiteX60" fmla="*/ 1152591 w 6756400"/>
              <a:gd name="connsiteY60" fmla="*/ 5442131 h 6858000"/>
              <a:gd name="connsiteX61" fmla="*/ 1152591 w 6756400"/>
              <a:gd name="connsiteY61" fmla="*/ 4897759 h 6858000"/>
              <a:gd name="connsiteX62" fmla="*/ 1570300 w 6756400"/>
              <a:gd name="connsiteY62" fmla="*/ 4573125 h 6858000"/>
              <a:gd name="connsiteX63" fmla="*/ 1560355 w 6756400"/>
              <a:gd name="connsiteY63" fmla="*/ 4555944 h 6858000"/>
              <a:gd name="connsiteX64" fmla="*/ 1571205 w 6756400"/>
              <a:gd name="connsiteY64" fmla="*/ 4573125 h 6858000"/>
              <a:gd name="connsiteX65" fmla="*/ 1709537 w 6756400"/>
              <a:gd name="connsiteY65" fmla="*/ 4465517 h 6858000"/>
              <a:gd name="connsiteX66" fmla="*/ 2290894 w 6756400"/>
              <a:gd name="connsiteY66" fmla="*/ 4907706 h 6858000"/>
              <a:gd name="connsiteX67" fmla="*/ 2874963 w 6756400"/>
              <a:gd name="connsiteY67" fmla="*/ 4453761 h 6858000"/>
              <a:gd name="connsiteX68" fmla="*/ 2874963 w 6756400"/>
              <a:gd name="connsiteY68" fmla="*/ 4272907 h 6858000"/>
              <a:gd name="connsiteX69" fmla="*/ 2855072 w 6756400"/>
              <a:gd name="connsiteY69" fmla="*/ 4281949 h 6858000"/>
              <a:gd name="connsiteX70" fmla="*/ 2855072 w 6756400"/>
              <a:gd name="connsiteY70" fmla="*/ 4443814 h 6858000"/>
              <a:gd name="connsiteX71" fmla="*/ 2300839 w 6756400"/>
              <a:gd name="connsiteY71" fmla="*/ 4874248 h 6858000"/>
              <a:gd name="connsiteX72" fmla="*/ 2300839 w 6756400"/>
              <a:gd name="connsiteY72" fmla="*/ 4343440 h 6858000"/>
              <a:gd name="connsiteX73" fmla="*/ 2855072 w 6756400"/>
              <a:gd name="connsiteY73" fmla="*/ 3913006 h 6858000"/>
              <a:gd name="connsiteX74" fmla="*/ 2855072 w 6756400"/>
              <a:gd name="connsiteY74" fmla="*/ 4281045 h 6858000"/>
              <a:gd name="connsiteX75" fmla="*/ 2874963 w 6756400"/>
              <a:gd name="connsiteY75" fmla="*/ 4272002 h 6858000"/>
              <a:gd name="connsiteX76" fmla="*/ 2874963 w 6756400"/>
              <a:gd name="connsiteY76" fmla="*/ 3887687 h 6858000"/>
              <a:gd name="connsiteX77" fmla="*/ 2675150 w 6756400"/>
              <a:gd name="connsiteY77" fmla="*/ 3735769 h 6858000"/>
              <a:gd name="connsiteX78" fmla="*/ 2654355 w 6756400"/>
              <a:gd name="connsiteY78" fmla="*/ 3744812 h 6858000"/>
              <a:gd name="connsiteX79" fmla="*/ 2848743 w 6756400"/>
              <a:gd name="connsiteY79" fmla="*/ 3892208 h 6858000"/>
              <a:gd name="connsiteX80" fmla="*/ 2290894 w 6756400"/>
              <a:gd name="connsiteY80" fmla="*/ 4325354 h 6858000"/>
              <a:gd name="connsiteX81" fmla="*/ 1731236 w 6756400"/>
              <a:gd name="connsiteY81" fmla="*/ 3900346 h 6858000"/>
              <a:gd name="connsiteX82" fmla="*/ 2289086 w 6756400"/>
              <a:gd name="connsiteY82" fmla="*/ 3467200 h 6858000"/>
              <a:gd name="connsiteX83" fmla="*/ 2653451 w 6756400"/>
              <a:gd name="connsiteY83" fmla="*/ 3743907 h 6858000"/>
              <a:gd name="connsiteX84" fmla="*/ 2674246 w 6756400"/>
              <a:gd name="connsiteY84" fmla="*/ 3734865 h 6858000"/>
              <a:gd name="connsiteX85" fmla="*/ 2303552 w 6756400"/>
              <a:gd name="connsiteY85" fmla="*/ 3452732 h 6858000"/>
              <a:gd name="connsiteX86" fmla="*/ 2303552 w 6756400"/>
              <a:gd name="connsiteY86" fmla="*/ 3177833 h 6858000"/>
              <a:gd name="connsiteX87" fmla="*/ 2282757 w 6756400"/>
              <a:gd name="connsiteY87" fmla="*/ 3180546 h 6858000"/>
              <a:gd name="connsiteX88" fmla="*/ 2282757 w 6756400"/>
              <a:gd name="connsiteY88" fmla="*/ 3443689 h 6858000"/>
              <a:gd name="connsiteX89" fmla="*/ 1728524 w 6756400"/>
              <a:gd name="connsiteY89" fmla="*/ 3874123 h 6858000"/>
              <a:gd name="connsiteX90" fmla="*/ 1728524 w 6756400"/>
              <a:gd name="connsiteY90" fmla="*/ 3342411 h 6858000"/>
              <a:gd name="connsiteX91" fmla="*/ 1989818 w 6756400"/>
              <a:gd name="connsiteY91" fmla="*/ 3140758 h 6858000"/>
              <a:gd name="connsiteX92" fmla="*/ 1978064 w 6756400"/>
              <a:gd name="connsiteY92" fmla="*/ 3124481 h 6858000"/>
              <a:gd name="connsiteX93" fmla="*/ 1718578 w 6756400"/>
              <a:gd name="connsiteY93" fmla="*/ 3325229 h 6858000"/>
              <a:gd name="connsiteX94" fmla="*/ 1158920 w 6756400"/>
              <a:gd name="connsiteY94" fmla="*/ 2899317 h 6858000"/>
              <a:gd name="connsiteX95" fmla="*/ 1579342 w 6756400"/>
              <a:gd name="connsiteY95" fmla="*/ 2573779 h 6858000"/>
              <a:gd name="connsiteX96" fmla="*/ 1567588 w 6756400"/>
              <a:gd name="connsiteY96" fmla="*/ 2557502 h 6858000"/>
              <a:gd name="connsiteX97" fmla="*/ 1149879 w 6756400"/>
              <a:gd name="connsiteY97" fmla="*/ 2881232 h 6858000"/>
              <a:gd name="connsiteX98" fmla="*/ 1149879 w 6756400"/>
              <a:gd name="connsiteY98" fmla="*/ 2350424 h 6858000"/>
              <a:gd name="connsiteX99" fmla="*/ 1321664 w 6756400"/>
              <a:gd name="connsiteY99" fmla="*/ 2216592 h 6858000"/>
              <a:gd name="connsiteX100" fmla="*/ 1309910 w 6756400"/>
              <a:gd name="connsiteY100" fmla="*/ 2201219 h 6858000"/>
              <a:gd name="connsiteX101" fmla="*/ 1139934 w 6756400"/>
              <a:gd name="connsiteY101" fmla="*/ 2332339 h 6858000"/>
              <a:gd name="connsiteX102" fmla="*/ 580276 w 6756400"/>
              <a:gd name="connsiteY102" fmla="*/ 1907331 h 6858000"/>
              <a:gd name="connsiteX103" fmla="*/ 1138125 w 6756400"/>
              <a:gd name="connsiteY103" fmla="*/ 1474184 h 6858000"/>
              <a:gd name="connsiteX104" fmla="*/ 1697783 w 6756400"/>
              <a:gd name="connsiteY104" fmla="*/ 1899192 h 6858000"/>
              <a:gd name="connsiteX105" fmla="*/ 1310815 w 6756400"/>
              <a:gd name="connsiteY105" fmla="*/ 2200315 h 6858000"/>
              <a:gd name="connsiteX106" fmla="*/ 1322568 w 6756400"/>
              <a:gd name="connsiteY106" fmla="*/ 2216592 h 6858000"/>
              <a:gd name="connsiteX107" fmla="*/ 1704112 w 6756400"/>
              <a:gd name="connsiteY107" fmla="*/ 1919991 h 6858000"/>
              <a:gd name="connsiteX108" fmla="*/ 1704112 w 6756400"/>
              <a:gd name="connsiteY108" fmla="*/ 2450798 h 6858000"/>
              <a:gd name="connsiteX109" fmla="*/ 1568492 w 6756400"/>
              <a:gd name="connsiteY109" fmla="*/ 2556598 h 6858000"/>
              <a:gd name="connsiteX110" fmla="*/ 1580246 w 6756400"/>
              <a:gd name="connsiteY110" fmla="*/ 2572875 h 6858000"/>
              <a:gd name="connsiteX111" fmla="*/ 1709537 w 6756400"/>
              <a:gd name="connsiteY111" fmla="*/ 2472501 h 6858000"/>
              <a:gd name="connsiteX112" fmla="*/ 2269195 w 6756400"/>
              <a:gd name="connsiteY112" fmla="*/ 2898413 h 6858000"/>
              <a:gd name="connsiteX113" fmla="*/ 1978968 w 6756400"/>
              <a:gd name="connsiteY113" fmla="*/ 3123577 h 6858000"/>
              <a:gd name="connsiteX114" fmla="*/ 1990722 w 6756400"/>
              <a:gd name="connsiteY114" fmla="*/ 3139854 h 6858000"/>
              <a:gd name="connsiteX115" fmla="*/ 2282757 w 6756400"/>
              <a:gd name="connsiteY115" fmla="*/ 2912881 h 6858000"/>
              <a:gd name="connsiteX116" fmla="*/ 2282757 w 6756400"/>
              <a:gd name="connsiteY116" fmla="*/ 3179642 h 6858000"/>
              <a:gd name="connsiteX117" fmla="*/ 2303552 w 6756400"/>
              <a:gd name="connsiteY117" fmla="*/ 3176929 h 6858000"/>
              <a:gd name="connsiteX118" fmla="*/ 2303552 w 6756400"/>
              <a:gd name="connsiteY118" fmla="*/ 2904743 h 6858000"/>
              <a:gd name="connsiteX119" fmla="*/ 2327963 w 6756400"/>
              <a:gd name="connsiteY119" fmla="*/ 2885753 h 6858000"/>
              <a:gd name="connsiteX120" fmla="*/ 2327963 w 6756400"/>
              <a:gd name="connsiteY120" fmla="*/ 2860433 h 6858000"/>
              <a:gd name="connsiteX121" fmla="*/ 2300839 w 6756400"/>
              <a:gd name="connsiteY121" fmla="*/ 2881232 h 6858000"/>
              <a:gd name="connsiteX122" fmla="*/ 2300839 w 6756400"/>
              <a:gd name="connsiteY122" fmla="*/ 2350424 h 6858000"/>
              <a:gd name="connsiteX123" fmla="*/ 2327963 w 6756400"/>
              <a:gd name="connsiteY123" fmla="*/ 2328721 h 6858000"/>
              <a:gd name="connsiteX124" fmla="*/ 2327963 w 6756400"/>
              <a:gd name="connsiteY124" fmla="*/ 2303402 h 6858000"/>
              <a:gd name="connsiteX125" fmla="*/ 2290894 w 6756400"/>
              <a:gd name="connsiteY125" fmla="*/ 2332339 h 6858000"/>
              <a:gd name="connsiteX126" fmla="*/ 1731236 w 6756400"/>
              <a:gd name="connsiteY126" fmla="*/ 1907331 h 6858000"/>
              <a:gd name="connsiteX127" fmla="*/ 2289086 w 6756400"/>
              <a:gd name="connsiteY127" fmla="*/ 1474184 h 6858000"/>
              <a:gd name="connsiteX128" fmla="*/ 2848743 w 6756400"/>
              <a:gd name="connsiteY128" fmla="*/ 1899192 h 6858000"/>
              <a:gd name="connsiteX129" fmla="*/ 2328867 w 6756400"/>
              <a:gd name="connsiteY129" fmla="*/ 2302498 h 6858000"/>
              <a:gd name="connsiteX130" fmla="*/ 2328867 w 6756400"/>
              <a:gd name="connsiteY130" fmla="*/ 2327817 h 6858000"/>
              <a:gd name="connsiteX131" fmla="*/ 2855072 w 6756400"/>
              <a:gd name="connsiteY131" fmla="*/ 1919991 h 6858000"/>
              <a:gd name="connsiteX132" fmla="*/ 2855072 w 6756400"/>
              <a:gd name="connsiteY132" fmla="*/ 2450798 h 6858000"/>
              <a:gd name="connsiteX133" fmla="*/ 2328867 w 6756400"/>
              <a:gd name="connsiteY133" fmla="*/ 2859529 h 6858000"/>
              <a:gd name="connsiteX134" fmla="*/ 2328867 w 6756400"/>
              <a:gd name="connsiteY134" fmla="*/ 2884849 h 6858000"/>
              <a:gd name="connsiteX135" fmla="*/ 2874963 w 6756400"/>
              <a:gd name="connsiteY135" fmla="*/ 2460745 h 6858000"/>
              <a:gd name="connsiteX136" fmla="*/ 2874963 w 6756400"/>
              <a:gd name="connsiteY136" fmla="*/ 1894671 h 6858000"/>
              <a:gd name="connsiteX137" fmla="*/ 2303552 w 6756400"/>
              <a:gd name="connsiteY137" fmla="*/ 1459716 h 6858000"/>
              <a:gd name="connsiteX138" fmla="*/ 2303552 w 6756400"/>
              <a:gd name="connsiteY138" fmla="*/ 926195 h 6858000"/>
              <a:gd name="connsiteX139" fmla="*/ 2282757 w 6756400"/>
              <a:gd name="connsiteY139" fmla="*/ 941568 h 6858000"/>
              <a:gd name="connsiteX140" fmla="*/ 2282757 w 6756400"/>
              <a:gd name="connsiteY140" fmla="*/ 1451578 h 6858000"/>
              <a:gd name="connsiteX141" fmla="*/ 1728524 w 6756400"/>
              <a:gd name="connsiteY141" fmla="*/ 1882011 h 6858000"/>
              <a:gd name="connsiteX142" fmla="*/ 1728524 w 6756400"/>
              <a:gd name="connsiteY142" fmla="*/ 1351203 h 6858000"/>
              <a:gd name="connsiteX143" fmla="*/ 2282757 w 6756400"/>
              <a:gd name="connsiteY143" fmla="*/ 920770 h 6858000"/>
              <a:gd name="connsiteX144" fmla="*/ 2282757 w 6756400"/>
              <a:gd name="connsiteY144" fmla="*/ 940664 h 6858000"/>
              <a:gd name="connsiteX145" fmla="*/ 2303552 w 6756400"/>
              <a:gd name="connsiteY145" fmla="*/ 924387 h 6858000"/>
              <a:gd name="connsiteX146" fmla="*/ 2303552 w 6756400"/>
              <a:gd name="connsiteY146" fmla="*/ 895450 h 6858000"/>
              <a:gd name="connsiteX147" fmla="*/ 1749319 w 6756400"/>
              <a:gd name="connsiteY147" fmla="*/ 474059 h 6858000"/>
              <a:gd name="connsiteX148" fmla="*/ 1733044 w 6756400"/>
              <a:gd name="connsiteY148" fmla="*/ 486719 h 6858000"/>
              <a:gd name="connsiteX149" fmla="*/ 2276428 w 6756400"/>
              <a:gd name="connsiteY149" fmla="*/ 899971 h 6858000"/>
              <a:gd name="connsiteX150" fmla="*/ 1718578 w 6756400"/>
              <a:gd name="connsiteY150" fmla="*/ 1333118 h 6858000"/>
              <a:gd name="connsiteX151" fmla="*/ 1158920 w 6756400"/>
              <a:gd name="connsiteY151" fmla="*/ 908110 h 6858000"/>
              <a:gd name="connsiteX152" fmla="*/ 1716770 w 6756400"/>
              <a:gd name="connsiteY152" fmla="*/ 474964 h 6858000"/>
              <a:gd name="connsiteX153" fmla="*/ 1732140 w 6756400"/>
              <a:gd name="connsiteY153" fmla="*/ 486719 h 6858000"/>
              <a:gd name="connsiteX154" fmla="*/ 1748415 w 6756400"/>
              <a:gd name="connsiteY154" fmla="*/ 474059 h 6858000"/>
              <a:gd name="connsiteX155" fmla="*/ 1724907 w 6756400"/>
              <a:gd name="connsiteY155" fmla="*/ 455070 h 6858000"/>
              <a:gd name="connsiteX156" fmla="*/ 1724907 w 6756400"/>
              <a:gd name="connsiteY156" fmla="*/ 206 h 6858000"/>
              <a:gd name="connsiteX157" fmla="*/ 1606490 w 6756400"/>
              <a:gd name="connsiteY157" fmla="*/ 0 h 6858000"/>
              <a:gd name="connsiteX158" fmla="*/ 1704112 w 6756400"/>
              <a:gd name="connsiteY158" fmla="*/ 0 h 6858000"/>
              <a:gd name="connsiteX159" fmla="*/ 1704112 w 6756400"/>
              <a:gd name="connsiteY159" fmla="*/ 79700 h 6858000"/>
              <a:gd name="connsiteX160" fmla="*/ 1704112 w 6756400"/>
              <a:gd name="connsiteY160" fmla="*/ 455974 h 6858000"/>
              <a:gd name="connsiteX161" fmla="*/ 1149879 w 6756400"/>
              <a:gd name="connsiteY161" fmla="*/ 885503 h 6858000"/>
              <a:gd name="connsiteX162" fmla="*/ 1149879 w 6756400"/>
              <a:gd name="connsiteY162" fmla="*/ 354695 h 6858000"/>
              <a:gd name="connsiteX163" fmla="*/ 1606476 w 6756400"/>
              <a:gd name="connsiteY163" fmla="*/ 11 h 6858000"/>
              <a:gd name="connsiteX164" fmla="*/ 696284 w 6756400"/>
              <a:gd name="connsiteY164" fmla="*/ 0 h 6858000"/>
              <a:gd name="connsiteX165" fmla="*/ 1573942 w 6756400"/>
              <a:gd name="connsiteY165" fmla="*/ 0 h 6858000"/>
              <a:gd name="connsiteX166" fmla="*/ 1498270 w 6756400"/>
              <a:gd name="connsiteY166" fmla="*/ 58848 h 6858000"/>
              <a:gd name="connsiteX167" fmla="*/ 1139934 w 6756400"/>
              <a:gd name="connsiteY167" fmla="*/ 337514 h 6858000"/>
              <a:gd name="connsiteX168" fmla="*/ 701161 w 6756400"/>
              <a:gd name="connsiteY168" fmla="*/ 37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756400" h="6858000">
                <a:moveTo>
                  <a:pt x="558577" y="2472501"/>
                </a:moveTo>
                <a:cubicBezTo>
                  <a:pt x="1118234" y="2898413"/>
                  <a:pt x="1118234" y="2898413"/>
                  <a:pt x="1118234" y="2898413"/>
                </a:cubicBezTo>
                <a:cubicBezTo>
                  <a:pt x="754773" y="3179642"/>
                  <a:pt x="754773" y="3179642"/>
                  <a:pt x="754773" y="3179642"/>
                </a:cubicBezTo>
                <a:cubicBezTo>
                  <a:pt x="765623" y="3197727"/>
                  <a:pt x="765623" y="3197727"/>
                  <a:pt x="765623" y="3197727"/>
                </a:cubicBezTo>
                <a:cubicBezTo>
                  <a:pt x="1132700" y="2912881"/>
                  <a:pt x="1132700" y="2912881"/>
                  <a:pt x="1132700" y="2912881"/>
                </a:cubicBezTo>
                <a:cubicBezTo>
                  <a:pt x="1132700" y="3443689"/>
                  <a:pt x="1132700" y="3443689"/>
                  <a:pt x="1132700" y="3443689"/>
                </a:cubicBezTo>
                <a:cubicBezTo>
                  <a:pt x="978998" y="3562149"/>
                  <a:pt x="978998" y="3562149"/>
                  <a:pt x="978998" y="3562149"/>
                </a:cubicBezTo>
                <a:cubicBezTo>
                  <a:pt x="990752" y="3582043"/>
                  <a:pt x="990752" y="3582043"/>
                  <a:pt x="990752" y="3582043"/>
                </a:cubicBezTo>
                <a:cubicBezTo>
                  <a:pt x="1138125" y="3467200"/>
                  <a:pt x="1138125" y="3467200"/>
                  <a:pt x="1138125" y="3467200"/>
                </a:cubicBezTo>
                <a:cubicBezTo>
                  <a:pt x="1697783" y="3892208"/>
                  <a:pt x="1697783" y="3892208"/>
                  <a:pt x="1697783" y="3892208"/>
                </a:cubicBezTo>
                <a:cubicBezTo>
                  <a:pt x="1337034" y="4172532"/>
                  <a:pt x="1337034" y="4172532"/>
                  <a:pt x="1337034" y="4172532"/>
                </a:cubicBezTo>
                <a:cubicBezTo>
                  <a:pt x="1346980" y="4190618"/>
                  <a:pt x="1346980" y="4190618"/>
                  <a:pt x="1346980" y="4190618"/>
                </a:cubicBezTo>
                <a:cubicBezTo>
                  <a:pt x="1704112" y="3913006"/>
                  <a:pt x="1704112" y="3913006"/>
                  <a:pt x="1704112" y="3913006"/>
                </a:cubicBezTo>
                <a:cubicBezTo>
                  <a:pt x="1704112" y="4443814"/>
                  <a:pt x="1704112" y="4443814"/>
                  <a:pt x="1704112" y="4443814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149879" y="4874248"/>
                  <a:pt x="1149879" y="4874248"/>
                  <a:pt x="1149879" y="4874248"/>
                </a:cubicBezTo>
                <a:cubicBezTo>
                  <a:pt x="1149879" y="4343440"/>
                  <a:pt x="1149879" y="4343440"/>
                  <a:pt x="1149879" y="4343440"/>
                </a:cubicBezTo>
                <a:cubicBezTo>
                  <a:pt x="1346076" y="4190618"/>
                  <a:pt x="1346076" y="4190618"/>
                  <a:pt x="1346076" y="4190618"/>
                </a:cubicBezTo>
                <a:cubicBezTo>
                  <a:pt x="1336130" y="4173437"/>
                  <a:pt x="1336130" y="4173437"/>
                  <a:pt x="1336130" y="4173437"/>
                </a:cubicBezTo>
                <a:cubicBezTo>
                  <a:pt x="1139934" y="4325354"/>
                  <a:pt x="1139934" y="4325354"/>
                  <a:pt x="1139934" y="4325354"/>
                </a:cubicBezTo>
                <a:cubicBezTo>
                  <a:pt x="580276" y="3900346"/>
                  <a:pt x="580276" y="3900346"/>
                  <a:pt x="580276" y="3900346"/>
                </a:cubicBezTo>
                <a:cubicBezTo>
                  <a:pt x="989848" y="3582043"/>
                  <a:pt x="989848" y="3582043"/>
                  <a:pt x="989848" y="3582043"/>
                </a:cubicBezTo>
                <a:cubicBezTo>
                  <a:pt x="978094" y="3563053"/>
                  <a:pt x="978094" y="3563053"/>
                  <a:pt x="978094" y="3563053"/>
                </a:cubicBezTo>
                <a:cubicBezTo>
                  <a:pt x="577563" y="3874123"/>
                  <a:pt x="577563" y="3874123"/>
                  <a:pt x="577563" y="3874123"/>
                </a:cubicBezTo>
                <a:cubicBezTo>
                  <a:pt x="577563" y="3342411"/>
                  <a:pt x="577563" y="3342411"/>
                  <a:pt x="577563" y="3342411"/>
                </a:cubicBezTo>
                <a:cubicBezTo>
                  <a:pt x="764719" y="3197727"/>
                  <a:pt x="764719" y="3197727"/>
                  <a:pt x="764719" y="3197727"/>
                </a:cubicBezTo>
                <a:cubicBezTo>
                  <a:pt x="754773" y="3180546"/>
                  <a:pt x="754773" y="3180546"/>
                  <a:pt x="754773" y="3180546"/>
                </a:cubicBezTo>
                <a:cubicBezTo>
                  <a:pt x="567618" y="3325229"/>
                  <a:pt x="567618" y="3325229"/>
                  <a:pt x="567618" y="3325229"/>
                </a:cubicBezTo>
                <a:cubicBezTo>
                  <a:pt x="7960" y="2899317"/>
                  <a:pt x="7960" y="2899317"/>
                  <a:pt x="7960" y="2899317"/>
                </a:cubicBezTo>
                <a:cubicBezTo>
                  <a:pt x="558577" y="2472501"/>
                  <a:pt x="558577" y="2472501"/>
                  <a:pt x="558577" y="2472501"/>
                </a:cubicBezTo>
                <a:close/>
                <a:moveTo>
                  <a:pt x="1724907" y="0"/>
                </a:moveTo>
                <a:lnTo>
                  <a:pt x="6756400" y="0"/>
                </a:lnTo>
                <a:lnTo>
                  <a:pt x="6756400" y="6858000"/>
                </a:lnTo>
                <a:lnTo>
                  <a:pt x="0" y="6858000"/>
                </a:lnTo>
                <a:lnTo>
                  <a:pt x="0" y="6856412"/>
                </a:lnTo>
                <a:lnTo>
                  <a:pt x="162738" y="6856412"/>
                </a:lnTo>
                <a:cubicBezTo>
                  <a:pt x="1149879" y="6856412"/>
                  <a:pt x="1149879" y="6856412"/>
                  <a:pt x="1149879" y="6856412"/>
                </a:cubicBezTo>
                <a:cubicBezTo>
                  <a:pt x="1149879" y="6332839"/>
                  <a:pt x="1149879" y="6332839"/>
                  <a:pt x="1149879" y="6332839"/>
                </a:cubicBezTo>
                <a:cubicBezTo>
                  <a:pt x="1704112" y="5902405"/>
                  <a:pt x="1704112" y="5902405"/>
                  <a:pt x="1704112" y="5902405"/>
                </a:cubicBezTo>
                <a:cubicBezTo>
                  <a:pt x="1704112" y="6433213"/>
                  <a:pt x="1704112" y="6433213"/>
                  <a:pt x="1704112" y="6433213"/>
                </a:cubicBezTo>
                <a:cubicBezTo>
                  <a:pt x="1159824" y="6855508"/>
                  <a:pt x="1159824" y="6855508"/>
                  <a:pt x="1159824" y="6855508"/>
                </a:cubicBezTo>
                <a:cubicBezTo>
                  <a:pt x="1193277" y="6855508"/>
                  <a:pt x="1193277" y="6855508"/>
                  <a:pt x="1193277" y="6855508"/>
                </a:cubicBezTo>
                <a:cubicBezTo>
                  <a:pt x="1724907" y="6443160"/>
                  <a:pt x="1724907" y="6443160"/>
                  <a:pt x="1724907" y="6443160"/>
                </a:cubicBezTo>
                <a:cubicBezTo>
                  <a:pt x="1724907" y="5877086"/>
                  <a:pt x="1724907" y="5877086"/>
                  <a:pt x="1724907" y="5877086"/>
                </a:cubicBezTo>
                <a:cubicBezTo>
                  <a:pt x="1386762" y="5620272"/>
                  <a:pt x="1386762" y="5620272"/>
                  <a:pt x="1386762" y="5620272"/>
                </a:cubicBezTo>
                <a:cubicBezTo>
                  <a:pt x="1372296" y="5617559"/>
                  <a:pt x="1357829" y="5614847"/>
                  <a:pt x="1343363" y="5612134"/>
                </a:cubicBezTo>
                <a:cubicBezTo>
                  <a:pt x="1697783" y="5881607"/>
                  <a:pt x="1697783" y="5881607"/>
                  <a:pt x="1697783" y="5881607"/>
                </a:cubicBezTo>
                <a:cubicBezTo>
                  <a:pt x="1139934" y="6314753"/>
                  <a:pt x="1139934" y="6314753"/>
                  <a:pt x="1139934" y="6314753"/>
                </a:cubicBezTo>
                <a:cubicBezTo>
                  <a:pt x="581180" y="5889745"/>
                  <a:pt x="581180" y="5889745"/>
                  <a:pt x="581180" y="5889745"/>
                </a:cubicBezTo>
                <a:cubicBezTo>
                  <a:pt x="1014259" y="5553356"/>
                  <a:pt x="1014259" y="5553356"/>
                  <a:pt x="1014259" y="5553356"/>
                </a:cubicBezTo>
                <a:cubicBezTo>
                  <a:pt x="1005218" y="5551548"/>
                  <a:pt x="995272" y="5549739"/>
                  <a:pt x="987135" y="5548835"/>
                </a:cubicBezTo>
                <a:cubicBezTo>
                  <a:pt x="577563" y="5866234"/>
                  <a:pt x="577563" y="5866234"/>
                  <a:pt x="577563" y="5866234"/>
                </a:cubicBezTo>
                <a:cubicBezTo>
                  <a:pt x="577563" y="5335426"/>
                  <a:pt x="577563" y="5335426"/>
                  <a:pt x="577563" y="5335426"/>
                </a:cubicBezTo>
                <a:cubicBezTo>
                  <a:pt x="1132700" y="4905897"/>
                  <a:pt x="1132700" y="4905897"/>
                  <a:pt x="1132700" y="4905897"/>
                </a:cubicBezTo>
                <a:cubicBezTo>
                  <a:pt x="1132700" y="5435801"/>
                  <a:pt x="1132700" y="5435801"/>
                  <a:pt x="1132700" y="5435801"/>
                </a:cubicBezTo>
                <a:cubicBezTo>
                  <a:pt x="988039" y="5547930"/>
                  <a:pt x="988039" y="5547930"/>
                  <a:pt x="988039" y="5547930"/>
                </a:cubicBezTo>
                <a:cubicBezTo>
                  <a:pt x="997081" y="5549739"/>
                  <a:pt x="1006122" y="5550643"/>
                  <a:pt x="1015163" y="5552452"/>
                </a:cubicBezTo>
                <a:cubicBezTo>
                  <a:pt x="1139029" y="5456599"/>
                  <a:pt x="1139029" y="5456599"/>
                  <a:pt x="1139029" y="5456599"/>
                </a:cubicBezTo>
                <a:cubicBezTo>
                  <a:pt x="1342459" y="5611229"/>
                  <a:pt x="1342459" y="5611229"/>
                  <a:pt x="1342459" y="5611229"/>
                </a:cubicBezTo>
                <a:cubicBezTo>
                  <a:pt x="1356925" y="5613942"/>
                  <a:pt x="1371391" y="5616655"/>
                  <a:pt x="1384953" y="5619368"/>
                </a:cubicBezTo>
                <a:cubicBezTo>
                  <a:pt x="1152591" y="5442131"/>
                  <a:pt x="1152591" y="5442131"/>
                  <a:pt x="1152591" y="5442131"/>
                </a:cubicBezTo>
                <a:cubicBezTo>
                  <a:pt x="1152591" y="4897759"/>
                  <a:pt x="1152591" y="4897759"/>
                  <a:pt x="1152591" y="4897759"/>
                </a:cubicBezTo>
                <a:cubicBezTo>
                  <a:pt x="1570300" y="4573125"/>
                  <a:pt x="1570300" y="4573125"/>
                  <a:pt x="1570300" y="4573125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571205" y="4573125"/>
                  <a:pt x="1571205" y="4573125"/>
                  <a:pt x="1571205" y="4573125"/>
                </a:cubicBezTo>
                <a:cubicBezTo>
                  <a:pt x="1709537" y="4465517"/>
                  <a:pt x="1709537" y="4465517"/>
                  <a:pt x="1709537" y="4465517"/>
                </a:cubicBezTo>
                <a:cubicBezTo>
                  <a:pt x="2290894" y="4907706"/>
                  <a:pt x="2290894" y="4907706"/>
                  <a:pt x="2290894" y="4907706"/>
                </a:cubicBezTo>
                <a:cubicBezTo>
                  <a:pt x="2874963" y="4453761"/>
                  <a:pt x="2874963" y="4453761"/>
                  <a:pt x="2874963" y="4453761"/>
                </a:cubicBezTo>
                <a:cubicBezTo>
                  <a:pt x="2874963" y="4272907"/>
                  <a:pt x="2874963" y="4272907"/>
                  <a:pt x="2874963" y="4272907"/>
                </a:cubicBezTo>
                <a:cubicBezTo>
                  <a:pt x="2855072" y="4281949"/>
                  <a:pt x="2855072" y="4281949"/>
                  <a:pt x="2855072" y="4281949"/>
                </a:cubicBezTo>
                <a:cubicBezTo>
                  <a:pt x="2855072" y="4443814"/>
                  <a:pt x="2855072" y="4443814"/>
                  <a:pt x="2855072" y="4443814"/>
                </a:cubicBezTo>
                <a:cubicBezTo>
                  <a:pt x="2300839" y="4874248"/>
                  <a:pt x="2300839" y="4874248"/>
                  <a:pt x="2300839" y="4874248"/>
                </a:cubicBezTo>
                <a:cubicBezTo>
                  <a:pt x="2300839" y="4343440"/>
                  <a:pt x="2300839" y="4343440"/>
                  <a:pt x="2300839" y="4343440"/>
                </a:cubicBezTo>
                <a:cubicBezTo>
                  <a:pt x="2855072" y="3913006"/>
                  <a:pt x="2855072" y="3913006"/>
                  <a:pt x="2855072" y="3913006"/>
                </a:cubicBezTo>
                <a:cubicBezTo>
                  <a:pt x="2855072" y="4281045"/>
                  <a:pt x="2855072" y="4281045"/>
                  <a:pt x="2855072" y="4281045"/>
                </a:cubicBezTo>
                <a:cubicBezTo>
                  <a:pt x="2874963" y="4272002"/>
                  <a:pt x="2874963" y="4272002"/>
                  <a:pt x="2874963" y="4272002"/>
                </a:cubicBezTo>
                <a:cubicBezTo>
                  <a:pt x="2874963" y="3887687"/>
                  <a:pt x="2874963" y="3887687"/>
                  <a:pt x="2874963" y="3887687"/>
                </a:cubicBezTo>
                <a:cubicBezTo>
                  <a:pt x="2675150" y="3735769"/>
                  <a:pt x="2675150" y="3735769"/>
                  <a:pt x="2675150" y="3735769"/>
                </a:cubicBezTo>
                <a:cubicBezTo>
                  <a:pt x="2654355" y="3744812"/>
                  <a:pt x="2654355" y="3744812"/>
                  <a:pt x="2654355" y="3744812"/>
                </a:cubicBezTo>
                <a:cubicBezTo>
                  <a:pt x="2848743" y="3892208"/>
                  <a:pt x="2848743" y="3892208"/>
                  <a:pt x="2848743" y="3892208"/>
                </a:cubicBezTo>
                <a:cubicBezTo>
                  <a:pt x="2290894" y="4325354"/>
                  <a:pt x="2290894" y="4325354"/>
                  <a:pt x="2290894" y="4325354"/>
                </a:cubicBezTo>
                <a:cubicBezTo>
                  <a:pt x="1731236" y="3900346"/>
                  <a:pt x="1731236" y="3900346"/>
                  <a:pt x="1731236" y="3900346"/>
                </a:cubicBezTo>
                <a:cubicBezTo>
                  <a:pt x="2289086" y="3467200"/>
                  <a:pt x="2289086" y="3467200"/>
                  <a:pt x="2289086" y="3467200"/>
                </a:cubicBezTo>
                <a:cubicBezTo>
                  <a:pt x="2653451" y="3743907"/>
                  <a:pt x="2653451" y="3743907"/>
                  <a:pt x="2653451" y="3743907"/>
                </a:cubicBezTo>
                <a:cubicBezTo>
                  <a:pt x="2674246" y="3734865"/>
                  <a:pt x="2674246" y="3734865"/>
                  <a:pt x="2674246" y="3734865"/>
                </a:cubicBezTo>
                <a:cubicBezTo>
                  <a:pt x="2303552" y="3452732"/>
                  <a:pt x="2303552" y="3452732"/>
                  <a:pt x="2303552" y="3452732"/>
                </a:cubicBezTo>
                <a:cubicBezTo>
                  <a:pt x="2303552" y="3177833"/>
                  <a:pt x="2303552" y="3177833"/>
                  <a:pt x="2303552" y="3177833"/>
                </a:cubicBezTo>
                <a:cubicBezTo>
                  <a:pt x="2282757" y="3180546"/>
                  <a:pt x="2282757" y="3180546"/>
                  <a:pt x="2282757" y="3180546"/>
                </a:cubicBezTo>
                <a:cubicBezTo>
                  <a:pt x="2282757" y="3443689"/>
                  <a:pt x="2282757" y="3443689"/>
                  <a:pt x="2282757" y="3443689"/>
                </a:cubicBezTo>
                <a:cubicBezTo>
                  <a:pt x="1728524" y="3874123"/>
                  <a:pt x="1728524" y="3874123"/>
                  <a:pt x="1728524" y="3874123"/>
                </a:cubicBezTo>
                <a:cubicBezTo>
                  <a:pt x="1728524" y="3342411"/>
                  <a:pt x="1728524" y="3342411"/>
                  <a:pt x="1728524" y="3342411"/>
                </a:cubicBezTo>
                <a:cubicBezTo>
                  <a:pt x="1989818" y="3140758"/>
                  <a:pt x="1989818" y="3140758"/>
                  <a:pt x="1989818" y="3140758"/>
                </a:cubicBezTo>
                <a:cubicBezTo>
                  <a:pt x="1978064" y="3124481"/>
                  <a:pt x="1978064" y="3124481"/>
                  <a:pt x="1978064" y="3124481"/>
                </a:cubicBezTo>
                <a:cubicBezTo>
                  <a:pt x="1718578" y="3325229"/>
                  <a:pt x="1718578" y="3325229"/>
                  <a:pt x="1718578" y="3325229"/>
                </a:cubicBezTo>
                <a:cubicBezTo>
                  <a:pt x="1158920" y="2899317"/>
                  <a:pt x="1158920" y="2899317"/>
                  <a:pt x="1158920" y="2899317"/>
                </a:cubicBezTo>
                <a:cubicBezTo>
                  <a:pt x="1579342" y="2573779"/>
                  <a:pt x="1579342" y="2573779"/>
                  <a:pt x="1579342" y="2573779"/>
                </a:cubicBezTo>
                <a:cubicBezTo>
                  <a:pt x="1567588" y="2557502"/>
                  <a:pt x="1567588" y="2557502"/>
                  <a:pt x="1567588" y="2557502"/>
                </a:cubicBezTo>
                <a:cubicBezTo>
                  <a:pt x="1149879" y="2881232"/>
                  <a:pt x="1149879" y="2881232"/>
                  <a:pt x="1149879" y="2881232"/>
                </a:cubicBezTo>
                <a:cubicBezTo>
                  <a:pt x="1149879" y="2350424"/>
                  <a:pt x="1149879" y="2350424"/>
                  <a:pt x="1149879" y="2350424"/>
                </a:cubicBezTo>
                <a:cubicBezTo>
                  <a:pt x="1321664" y="2216592"/>
                  <a:pt x="1321664" y="2216592"/>
                  <a:pt x="1321664" y="2216592"/>
                </a:cubicBezTo>
                <a:cubicBezTo>
                  <a:pt x="1309910" y="2201219"/>
                  <a:pt x="1309910" y="2201219"/>
                  <a:pt x="1309910" y="2201219"/>
                </a:cubicBezTo>
                <a:cubicBezTo>
                  <a:pt x="1139934" y="2332339"/>
                  <a:pt x="1139934" y="2332339"/>
                  <a:pt x="1139934" y="2332339"/>
                </a:cubicBezTo>
                <a:cubicBezTo>
                  <a:pt x="580276" y="1907331"/>
                  <a:pt x="580276" y="1907331"/>
                  <a:pt x="580276" y="1907331"/>
                </a:cubicBezTo>
                <a:cubicBezTo>
                  <a:pt x="1138125" y="1474184"/>
                  <a:pt x="1138125" y="1474184"/>
                  <a:pt x="1138125" y="1474184"/>
                </a:cubicBezTo>
                <a:cubicBezTo>
                  <a:pt x="1697783" y="1899192"/>
                  <a:pt x="1697783" y="1899192"/>
                  <a:pt x="1697783" y="1899192"/>
                </a:cubicBezTo>
                <a:cubicBezTo>
                  <a:pt x="1310815" y="2200315"/>
                  <a:pt x="1310815" y="2200315"/>
                  <a:pt x="1310815" y="2200315"/>
                </a:cubicBezTo>
                <a:cubicBezTo>
                  <a:pt x="1322568" y="2216592"/>
                  <a:pt x="1322568" y="2216592"/>
                  <a:pt x="1322568" y="2216592"/>
                </a:cubicBezTo>
                <a:cubicBezTo>
                  <a:pt x="1704112" y="1919991"/>
                  <a:pt x="1704112" y="1919991"/>
                  <a:pt x="1704112" y="1919991"/>
                </a:cubicBezTo>
                <a:cubicBezTo>
                  <a:pt x="1704112" y="2450798"/>
                  <a:pt x="1704112" y="2450798"/>
                  <a:pt x="1704112" y="2450798"/>
                </a:cubicBezTo>
                <a:cubicBezTo>
                  <a:pt x="1568492" y="2556598"/>
                  <a:pt x="1568492" y="2556598"/>
                  <a:pt x="1568492" y="2556598"/>
                </a:cubicBezTo>
                <a:cubicBezTo>
                  <a:pt x="1580246" y="2572875"/>
                  <a:pt x="1580246" y="2572875"/>
                  <a:pt x="1580246" y="2572875"/>
                </a:cubicBezTo>
                <a:cubicBezTo>
                  <a:pt x="1709537" y="2472501"/>
                  <a:pt x="1709537" y="2472501"/>
                  <a:pt x="1709537" y="2472501"/>
                </a:cubicBezTo>
                <a:cubicBezTo>
                  <a:pt x="2269195" y="2898413"/>
                  <a:pt x="2269195" y="2898413"/>
                  <a:pt x="2269195" y="2898413"/>
                </a:cubicBezTo>
                <a:cubicBezTo>
                  <a:pt x="1978968" y="3123577"/>
                  <a:pt x="1978968" y="3123577"/>
                  <a:pt x="1978968" y="3123577"/>
                </a:cubicBezTo>
                <a:cubicBezTo>
                  <a:pt x="1990722" y="3139854"/>
                  <a:pt x="1990722" y="3139854"/>
                  <a:pt x="1990722" y="3139854"/>
                </a:cubicBezTo>
                <a:cubicBezTo>
                  <a:pt x="2282757" y="2912881"/>
                  <a:pt x="2282757" y="2912881"/>
                  <a:pt x="2282757" y="2912881"/>
                </a:cubicBezTo>
                <a:cubicBezTo>
                  <a:pt x="2282757" y="3179642"/>
                  <a:pt x="2282757" y="3179642"/>
                  <a:pt x="2282757" y="3179642"/>
                </a:cubicBezTo>
                <a:cubicBezTo>
                  <a:pt x="2303552" y="3176929"/>
                  <a:pt x="2303552" y="3176929"/>
                  <a:pt x="2303552" y="3176929"/>
                </a:cubicBezTo>
                <a:cubicBezTo>
                  <a:pt x="2303552" y="2904743"/>
                  <a:pt x="2303552" y="2904743"/>
                  <a:pt x="2303552" y="2904743"/>
                </a:cubicBezTo>
                <a:cubicBezTo>
                  <a:pt x="2327963" y="2885753"/>
                  <a:pt x="2327963" y="2885753"/>
                  <a:pt x="2327963" y="2885753"/>
                </a:cubicBezTo>
                <a:cubicBezTo>
                  <a:pt x="2327963" y="2860433"/>
                  <a:pt x="2327963" y="2860433"/>
                  <a:pt x="2327963" y="2860433"/>
                </a:cubicBezTo>
                <a:cubicBezTo>
                  <a:pt x="2300839" y="2881232"/>
                  <a:pt x="2300839" y="2881232"/>
                  <a:pt x="2300839" y="2881232"/>
                </a:cubicBezTo>
                <a:cubicBezTo>
                  <a:pt x="2300839" y="2350424"/>
                  <a:pt x="2300839" y="2350424"/>
                  <a:pt x="2300839" y="2350424"/>
                </a:cubicBezTo>
                <a:cubicBezTo>
                  <a:pt x="2327963" y="2328721"/>
                  <a:pt x="2327963" y="2328721"/>
                  <a:pt x="2327963" y="2328721"/>
                </a:cubicBezTo>
                <a:cubicBezTo>
                  <a:pt x="2327963" y="2303402"/>
                  <a:pt x="2327963" y="2303402"/>
                  <a:pt x="2327963" y="2303402"/>
                </a:cubicBezTo>
                <a:cubicBezTo>
                  <a:pt x="2290894" y="2332339"/>
                  <a:pt x="2290894" y="2332339"/>
                  <a:pt x="2290894" y="2332339"/>
                </a:cubicBezTo>
                <a:cubicBezTo>
                  <a:pt x="1731236" y="1907331"/>
                  <a:pt x="1731236" y="1907331"/>
                  <a:pt x="1731236" y="1907331"/>
                </a:cubicBezTo>
                <a:cubicBezTo>
                  <a:pt x="2289086" y="1474184"/>
                  <a:pt x="2289086" y="1474184"/>
                  <a:pt x="2289086" y="1474184"/>
                </a:cubicBezTo>
                <a:cubicBezTo>
                  <a:pt x="2848743" y="1899192"/>
                  <a:pt x="2848743" y="1899192"/>
                  <a:pt x="2848743" y="1899192"/>
                </a:cubicBezTo>
                <a:cubicBezTo>
                  <a:pt x="2328867" y="2302498"/>
                  <a:pt x="2328867" y="2302498"/>
                  <a:pt x="2328867" y="2302498"/>
                </a:cubicBezTo>
                <a:cubicBezTo>
                  <a:pt x="2328867" y="2327817"/>
                  <a:pt x="2328867" y="2327817"/>
                  <a:pt x="2328867" y="2327817"/>
                </a:cubicBezTo>
                <a:cubicBezTo>
                  <a:pt x="2855072" y="1919991"/>
                  <a:pt x="2855072" y="1919991"/>
                  <a:pt x="2855072" y="1919991"/>
                </a:cubicBezTo>
                <a:cubicBezTo>
                  <a:pt x="2855072" y="2450798"/>
                  <a:pt x="2855072" y="2450798"/>
                  <a:pt x="2855072" y="2450798"/>
                </a:cubicBezTo>
                <a:lnTo>
                  <a:pt x="2328867" y="2859529"/>
                </a:lnTo>
                <a:cubicBezTo>
                  <a:pt x="2328867" y="2884849"/>
                  <a:pt x="2328867" y="2884849"/>
                  <a:pt x="2328867" y="2884849"/>
                </a:cubicBezTo>
                <a:cubicBezTo>
                  <a:pt x="2874963" y="2460745"/>
                  <a:pt x="2874963" y="2460745"/>
                  <a:pt x="2874963" y="2460745"/>
                </a:cubicBezTo>
                <a:cubicBezTo>
                  <a:pt x="2874963" y="1894671"/>
                  <a:pt x="2874963" y="1894671"/>
                  <a:pt x="2874963" y="1894671"/>
                </a:cubicBezTo>
                <a:cubicBezTo>
                  <a:pt x="2303552" y="1459716"/>
                  <a:pt x="2303552" y="1459716"/>
                  <a:pt x="2303552" y="1459716"/>
                </a:cubicBezTo>
                <a:cubicBezTo>
                  <a:pt x="2303552" y="926195"/>
                  <a:pt x="2303552" y="926195"/>
                  <a:pt x="2303552" y="926195"/>
                </a:cubicBezTo>
                <a:cubicBezTo>
                  <a:pt x="2282757" y="941568"/>
                  <a:pt x="2282757" y="941568"/>
                  <a:pt x="2282757" y="941568"/>
                </a:cubicBezTo>
                <a:cubicBezTo>
                  <a:pt x="2282757" y="1451578"/>
                  <a:pt x="2282757" y="1451578"/>
                  <a:pt x="2282757" y="1451578"/>
                </a:cubicBezTo>
                <a:cubicBezTo>
                  <a:pt x="1728524" y="1882011"/>
                  <a:pt x="1728524" y="1882011"/>
                  <a:pt x="1728524" y="1882011"/>
                </a:cubicBezTo>
                <a:cubicBezTo>
                  <a:pt x="1728524" y="1351203"/>
                  <a:pt x="1728524" y="1351203"/>
                  <a:pt x="1728524" y="1351203"/>
                </a:cubicBezTo>
                <a:cubicBezTo>
                  <a:pt x="2282757" y="920770"/>
                  <a:pt x="2282757" y="920770"/>
                  <a:pt x="2282757" y="920770"/>
                </a:cubicBezTo>
                <a:cubicBezTo>
                  <a:pt x="2282757" y="940664"/>
                  <a:pt x="2282757" y="940664"/>
                  <a:pt x="2282757" y="940664"/>
                </a:cubicBezTo>
                <a:cubicBezTo>
                  <a:pt x="2303552" y="924387"/>
                  <a:pt x="2303552" y="924387"/>
                  <a:pt x="2303552" y="924387"/>
                </a:cubicBezTo>
                <a:cubicBezTo>
                  <a:pt x="2303552" y="895450"/>
                  <a:pt x="2303552" y="895450"/>
                  <a:pt x="2303552" y="895450"/>
                </a:cubicBezTo>
                <a:cubicBezTo>
                  <a:pt x="1749319" y="474059"/>
                  <a:pt x="1749319" y="474059"/>
                  <a:pt x="1749319" y="474059"/>
                </a:cubicBezTo>
                <a:cubicBezTo>
                  <a:pt x="1733044" y="486719"/>
                  <a:pt x="1733044" y="486719"/>
                  <a:pt x="1733044" y="486719"/>
                </a:cubicBezTo>
                <a:cubicBezTo>
                  <a:pt x="2276428" y="899971"/>
                  <a:pt x="2276428" y="899971"/>
                  <a:pt x="2276428" y="899971"/>
                </a:cubicBezTo>
                <a:cubicBezTo>
                  <a:pt x="1718578" y="1333118"/>
                  <a:pt x="1718578" y="1333118"/>
                  <a:pt x="1718578" y="1333118"/>
                </a:cubicBezTo>
                <a:cubicBezTo>
                  <a:pt x="1158920" y="908110"/>
                  <a:pt x="1158920" y="908110"/>
                  <a:pt x="1158920" y="908110"/>
                </a:cubicBezTo>
                <a:cubicBezTo>
                  <a:pt x="1716770" y="474964"/>
                  <a:pt x="1716770" y="474964"/>
                  <a:pt x="1716770" y="474964"/>
                </a:cubicBezTo>
                <a:cubicBezTo>
                  <a:pt x="1732140" y="486719"/>
                  <a:pt x="1732140" y="486719"/>
                  <a:pt x="1732140" y="486719"/>
                </a:cubicBezTo>
                <a:cubicBezTo>
                  <a:pt x="1748415" y="474059"/>
                  <a:pt x="1748415" y="474059"/>
                  <a:pt x="1748415" y="474059"/>
                </a:cubicBezTo>
                <a:cubicBezTo>
                  <a:pt x="1724907" y="455070"/>
                  <a:pt x="1724907" y="455070"/>
                  <a:pt x="1724907" y="455070"/>
                </a:cubicBezTo>
                <a:cubicBezTo>
                  <a:pt x="1724907" y="56286"/>
                  <a:pt x="1724907" y="6438"/>
                  <a:pt x="1724907" y="206"/>
                </a:cubicBezTo>
                <a:close/>
                <a:moveTo>
                  <a:pt x="1606490" y="0"/>
                </a:moveTo>
                <a:lnTo>
                  <a:pt x="1704112" y="0"/>
                </a:lnTo>
                <a:lnTo>
                  <a:pt x="1704112" y="79700"/>
                </a:lnTo>
                <a:cubicBezTo>
                  <a:pt x="1704112" y="455974"/>
                  <a:pt x="1704112" y="455974"/>
                  <a:pt x="1704112" y="455974"/>
                </a:cubicBezTo>
                <a:cubicBezTo>
                  <a:pt x="1149879" y="885503"/>
                  <a:pt x="1149879" y="885503"/>
                  <a:pt x="1149879" y="885503"/>
                </a:cubicBezTo>
                <a:cubicBezTo>
                  <a:pt x="1149879" y="354695"/>
                  <a:pt x="1149879" y="354695"/>
                  <a:pt x="1149879" y="354695"/>
                </a:cubicBezTo>
                <a:cubicBezTo>
                  <a:pt x="1550183" y="43739"/>
                  <a:pt x="1600221" y="4869"/>
                  <a:pt x="1606476" y="11"/>
                </a:cubicBezTo>
                <a:close/>
                <a:moveTo>
                  <a:pt x="696284" y="0"/>
                </a:moveTo>
                <a:lnTo>
                  <a:pt x="1573942" y="0"/>
                </a:lnTo>
                <a:lnTo>
                  <a:pt x="1498270" y="58848"/>
                </a:lnTo>
                <a:cubicBezTo>
                  <a:pt x="1139934" y="337514"/>
                  <a:pt x="1139934" y="337514"/>
                  <a:pt x="1139934" y="337514"/>
                </a:cubicBezTo>
                <a:cubicBezTo>
                  <a:pt x="805631" y="83188"/>
                  <a:pt x="722055" y="19606"/>
                  <a:pt x="701161" y="371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684000" rIns="756000">
            <a:noAutofit/>
          </a:bodyPr>
          <a:lstStyle>
            <a:lvl1pPr algn="r">
              <a:defRPr i="1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1CD6972B-DFC0-49E0-CEDD-F3560A107C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2141578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 Bas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14/06/2023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Nuclear collective behaviors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Bas+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96CEC976-242A-291F-5C18-817BBE12E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646" y="1381125"/>
            <a:ext cx="10744517" cy="2073275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462F4B3-C673-4762-4C2C-2CE0330E60F9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9DA4377E-E879-7766-B5D1-D1A5E41F4C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0197" y="3824036"/>
            <a:ext cx="11691803" cy="2356755"/>
          </a:xfrm>
          <a:custGeom>
            <a:avLst/>
            <a:gdLst>
              <a:gd name="connsiteX0" fmla="*/ 205830 w 11691803"/>
              <a:gd name="connsiteY0" fmla="*/ 2325379 h 2356755"/>
              <a:gd name="connsiteX1" fmla="*/ 227189 w 11691803"/>
              <a:gd name="connsiteY1" fmla="*/ 2345014 h 2356755"/>
              <a:gd name="connsiteX2" fmla="*/ 229280 w 11691803"/>
              <a:gd name="connsiteY2" fmla="*/ 2346937 h 2356755"/>
              <a:gd name="connsiteX3" fmla="*/ 182828 w 11691803"/>
              <a:gd name="connsiteY3" fmla="*/ 2346937 h 2356755"/>
              <a:gd name="connsiteX4" fmla="*/ 183180 w 11691803"/>
              <a:gd name="connsiteY4" fmla="*/ 2346606 h 2356755"/>
              <a:gd name="connsiteX5" fmla="*/ 204511 w 11691803"/>
              <a:gd name="connsiteY5" fmla="*/ 2204386 h 2356755"/>
              <a:gd name="connsiteX6" fmla="*/ 204511 w 11691803"/>
              <a:gd name="connsiteY6" fmla="*/ 2320869 h 2356755"/>
              <a:gd name="connsiteX7" fmla="*/ 178342 w 11691803"/>
              <a:gd name="connsiteY7" fmla="*/ 2345280 h 2356755"/>
              <a:gd name="connsiteX8" fmla="*/ 183180 w 11691803"/>
              <a:gd name="connsiteY8" fmla="*/ 2346606 h 2356755"/>
              <a:gd name="connsiteX9" fmla="*/ 178122 w 11691803"/>
              <a:gd name="connsiteY9" fmla="*/ 2345545 h 2356755"/>
              <a:gd name="connsiteX10" fmla="*/ 176635 w 11691803"/>
              <a:gd name="connsiteY10" fmla="*/ 2346937 h 2356755"/>
              <a:gd name="connsiteX11" fmla="*/ 103575 w 11691803"/>
              <a:gd name="connsiteY11" fmla="*/ 2346937 h 2356755"/>
              <a:gd name="connsiteX12" fmla="*/ 103575 w 11691803"/>
              <a:gd name="connsiteY12" fmla="*/ 2327284 h 2356755"/>
              <a:gd name="connsiteX13" fmla="*/ 103575 w 11691803"/>
              <a:gd name="connsiteY13" fmla="*/ 2298846 h 2356755"/>
              <a:gd name="connsiteX14" fmla="*/ 308525 w 11691803"/>
              <a:gd name="connsiteY14" fmla="*/ 1986544 h 2356755"/>
              <a:gd name="connsiteX15" fmla="*/ 308525 w 11691803"/>
              <a:gd name="connsiteY15" fmla="*/ 2103293 h 2356755"/>
              <a:gd name="connsiteX16" fmla="*/ 282357 w 11691803"/>
              <a:gd name="connsiteY16" fmla="*/ 2127704 h 2356755"/>
              <a:gd name="connsiteX17" fmla="*/ 207589 w 11691803"/>
              <a:gd name="connsiteY17" fmla="*/ 2197487 h 2356755"/>
              <a:gd name="connsiteX18" fmla="*/ 207589 w 11691803"/>
              <a:gd name="connsiteY18" fmla="*/ 2081004 h 2356755"/>
              <a:gd name="connsiteX19" fmla="*/ 243434 w 11691803"/>
              <a:gd name="connsiteY19" fmla="*/ 2047572 h 2356755"/>
              <a:gd name="connsiteX20" fmla="*/ 414959 w 11691803"/>
              <a:gd name="connsiteY20" fmla="*/ 1888635 h 2356755"/>
              <a:gd name="connsiteX21" fmla="*/ 481370 w 11691803"/>
              <a:gd name="connsiteY21" fmla="*/ 1949662 h 2356755"/>
              <a:gd name="connsiteX22" fmla="*/ 516774 w 11691803"/>
              <a:gd name="connsiteY22" fmla="*/ 1982034 h 2356755"/>
              <a:gd name="connsiteX23" fmla="*/ 415179 w 11691803"/>
              <a:gd name="connsiteY23" fmla="*/ 2077290 h 2356755"/>
              <a:gd name="connsiteX24" fmla="*/ 313363 w 11691803"/>
              <a:gd name="connsiteY24" fmla="*/ 1983891 h 2356755"/>
              <a:gd name="connsiteX25" fmla="*/ 100276 w 11691803"/>
              <a:gd name="connsiteY25" fmla="*/ 1670528 h 2356755"/>
              <a:gd name="connsiteX26" fmla="*/ 202092 w 11691803"/>
              <a:gd name="connsiteY26" fmla="*/ 1763927 h 2356755"/>
              <a:gd name="connsiteX27" fmla="*/ 135901 w 11691803"/>
              <a:gd name="connsiteY27" fmla="*/ 1825750 h 2356755"/>
              <a:gd name="connsiteX28" fmla="*/ 137660 w 11691803"/>
              <a:gd name="connsiteY28" fmla="*/ 1829465 h 2356755"/>
              <a:gd name="connsiteX29" fmla="*/ 204511 w 11691803"/>
              <a:gd name="connsiteY29" fmla="*/ 1767111 h 2356755"/>
              <a:gd name="connsiteX30" fmla="*/ 204511 w 11691803"/>
              <a:gd name="connsiteY30" fmla="*/ 1883594 h 2356755"/>
              <a:gd name="connsiteX31" fmla="*/ 176583 w 11691803"/>
              <a:gd name="connsiteY31" fmla="*/ 1909597 h 2356755"/>
              <a:gd name="connsiteX32" fmla="*/ 178782 w 11691803"/>
              <a:gd name="connsiteY32" fmla="*/ 1913842 h 2356755"/>
              <a:gd name="connsiteX33" fmla="*/ 205610 w 11691803"/>
              <a:gd name="connsiteY33" fmla="*/ 1888635 h 2356755"/>
              <a:gd name="connsiteX34" fmla="*/ 307426 w 11691803"/>
              <a:gd name="connsiteY34" fmla="*/ 1982034 h 2356755"/>
              <a:gd name="connsiteX35" fmla="*/ 241675 w 11691803"/>
              <a:gd name="connsiteY35" fmla="*/ 2043592 h 2356755"/>
              <a:gd name="connsiteX36" fmla="*/ 243434 w 11691803"/>
              <a:gd name="connsiteY36" fmla="*/ 2047572 h 2356755"/>
              <a:gd name="connsiteX37" fmla="*/ 241455 w 11691803"/>
              <a:gd name="connsiteY37" fmla="*/ 2043857 h 2356755"/>
              <a:gd name="connsiteX38" fmla="*/ 205830 w 11691803"/>
              <a:gd name="connsiteY38" fmla="*/ 2077290 h 2356755"/>
              <a:gd name="connsiteX39" fmla="*/ 104015 w 11691803"/>
              <a:gd name="connsiteY39" fmla="*/ 1983891 h 2356755"/>
              <a:gd name="connsiteX40" fmla="*/ 178562 w 11691803"/>
              <a:gd name="connsiteY40" fmla="*/ 1914107 h 2356755"/>
              <a:gd name="connsiteX41" fmla="*/ 176583 w 11691803"/>
              <a:gd name="connsiteY41" fmla="*/ 1909862 h 2356755"/>
              <a:gd name="connsiteX42" fmla="*/ 103575 w 11691803"/>
              <a:gd name="connsiteY42" fmla="*/ 1978054 h 2356755"/>
              <a:gd name="connsiteX43" fmla="*/ 103575 w 11691803"/>
              <a:gd name="connsiteY43" fmla="*/ 1861571 h 2356755"/>
              <a:gd name="connsiteX44" fmla="*/ 137660 w 11691803"/>
              <a:gd name="connsiteY44" fmla="*/ 1829730 h 2356755"/>
              <a:gd name="connsiteX45" fmla="*/ 135681 w 11691803"/>
              <a:gd name="connsiteY45" fmla="*/ 1825750 h 2356755"/>
              <a:gd name="connsiteX46" fmla="*/ 101816 w 11691803"/>
              <a:gd name="connsiteY46" fmla="*/ 1857591 h 2356755"/>
              <a:gd name="connsiteX47" fmla="*/ 0 w 11691803"/>
              <a:gd name="connsiteY47" fmla="*/ 1764192 h 2356755"/>
              <a:gd name="connsiteX48" fmla="*/ 308525 w 11691803"/>
              <a:gd name="connsiteY48" fmla="*/ 1549269 h 2356755"/>
              <a:gd name="connsiteX49" fmla="*/ 308525 w 11691803"/>
              <a:gd name="connsiteY49" fmla="*/ 1665752 h 2356755"/>
              <a:gd name="connsiteX50" fmla="*/ 283896 w 11691803"/>
              <a:gd name="connsiteY50" fmla="*/ 1688836 h 2356755"/>
              <a:gd name="connsiteX51" fmla="*/ 285875 w 11691803"/>
              <a:gd name="connsiteY51" fmla="*/ 1692551 h 2356755"/>
              <a:gd name="connsiteX52" fmla="*/ 283676 w 11691803"/>
              <a:gd name="connsiteY52" fmla="*/ 1689102 h 2356755"/>
              <a:gd name="connsiteX53" fmla="*/ 207589 w 11691803"/>
              <a:gd name="connsiteY53" fmla="*/ 1760212 h 2356755"/>
              <a:gd name="connsiteX54" fmla="*/ 207589 w 11691803"/>
              <a:gd name="connsiteY54" fmla="*/ 1643729 h 2356755"/>
              <a:gd name="connsiteX55" fmla="*/ 238816 w 11691803"/>
              <a:gd name="connsiteY55" fmla="*/ 1614277 h 2356755"/>
              <a:gd name="connsiteX56" fmla="*/ 236837 w 11691803"/>
              <a:gd name="connsiteY56" fmla="*/ 1610828 h 2356755"/>
              <a:gd name="connsiteX57" fmla="*/ 239036 w 11691803"/>
              <a:gd name="connsiteY57" fmla="*/ 1614277 h 2356755"/>
              <a:gd name="connsiteX58" fmla="*/ 205610 w 11691803"/>
              <a:gd name="connsiteY58" fmla="*/ 1451360 h 2356755"/>
              <a:gd name="connsiteX59" fmla="*/ 307426 w 11691803"/>
              <a:gd name="connsiteY59" fmla="*/ 1544759 h 2356755"/>
              <a:gd name="connsiteX60" fmla="*/ 236837 w 11691803"/>
              <a:gd name="connsiteY60" fmla="*/ 1610828 h 2356755"/>
              <a:gd name="connsiteX61" fmla="*/ 205830 w 11691803"/>
              <a:gd name="connsiteY61" fmla="*/ 1639749 h 2356755"/>
              <a:gd name="connsiteX62" fmla="*/ 104015 w 11691803"/>
              <a:gd name="connsiteY62" fmla="*/ 1546351 h 2356755"/>
              <a:gd name="connsiteX63" fmla="*/ 310944 w 11691803"/>
              <a:gd name="connsiteY63" fmla="*/ 1231926 h 2356755"/>
              <a:gd name="connsiteX64" fmla="*/ 313803 w 11691803"/>
              <a:gd name="connsiteY64" fmla="*/ 1234580 h 2356755"/>
              <a:gd name="connsiteX65" fmla="*/ 412760 w 11691803"/>
              <a:gd name="connsiteY65" fmla="*/ 1325325 h 2356755"/>
              <a:gd name="connsiteX66" fmla="*/ 311164 w 11691803"/>
              <a:gd name="connsiteY66" fmla="*/ 1420581 h 2356755"/>
              <a:gd name="connsiteX67" fmla="*/ 209349 w 11691803"/>
              <a:gd name="connsiteY67" fmla="*/ 1326917 h 2356755"/>
              <a:gd name="connsiteX68" fmla="*/ 412760 w 11691803"/>
              <a:gd name="connsiteY68" fmla="*/ 893622 h 2356755"/>
              <a:gd name="connsiteX69" fmla="*/ 412760 w 11691803"/>
              <a:gd name="connsiteY69" fmla="*/ 1010105 h 2356755"/>
              <a:gd name="connsiteX70" fmla="*/ 386591 w 11691803"/>
              <a:gd name="connsiteY70" fmla="*/ 1034516 h 2356755"/>
              <a:gd name="connsiteX71" fmla="*/ 388351 w 11691803"/>
              <a:gd name="connsiteY71" fmla="*/ 1038496 h 2356755"/>
              <a:gd name="connsiteX72" fmla="*/ 386371 w 11691803"/>
              <a:gd name="connsiteY72" fmla="*/ 1034781 h 2356755"/>
              <a:gd name="connsiteX73" fmla="*/ 311824 w 11691803"/>
              <a:gd name="connsiteY73" fmla="*/ 1104565 h 2356755"/>
              <a:gd name="connsiteX74" fmla="*/ 311824 w 11691803"/>
              <a:gd name="connsiteY74" fmla="*/ 988082 h 2356755"/>
              <a:gd name="connsiteX75" fmla="*/ 347448 w 11691803"/>
              <a:gd name="connsiteY75" fmla="*/ 954650 h 2356755"/>
              <a:gd name="connsiteX76" fmla="*/ 345689 w 11691803"/>
              <a:gd name="connsiteY76" fmla="*/ 950669 h 2356755"/>
              <a:gd name="connsiteX77" fmla="*/ 347668 w 11691803"/>
              <a:gd name="connsiteY77" fmla="*/ 954384 h 2356755"/>
              <a:gd name="connsiteX78" fmla="*/ 204291 w 11691803"/>
              <a:gd name="connsiteY78" fmla="*/ 577340 h 2356755"/>
              <a:gd name="connsiteX79" fmla="*/ 306106 w 11691803"/>
              <a:gd name="connsiteY79" fmla="*/ 670739 h 2356755"/>
              <a:gd name="connsiteX80" fmla="*/ 239915 w 11691803"/>
              <a:gd name="connsiteY80" fmla="*/ 732563 h 2356755"/>
              <a:gd name="connsiteX81" fmla="*/ 241895 w 11691803"/>
              <a:gd name="connsiteY81" fmla="*/ 736542 h 2356755"/>
              <a:gd name="connsiteX82" fmla="*/ 308525 w 11691803"/>
              <a:gd name="connsiteY82" fmla="*/ 673923 h 2356755"/>
              <a:gd name="connsiteX83" fmla="*/ 308525 w 11691803"/>
              <a:gd name="connsiteY83" fmla="*/ 790671 h 2356755"/>
              <a:gd name="connsiteX84" fmla="*/ 280818 w 11691803"/>
              <a:gd name="connsiteY84" fmla="*/ 816674 h 2356755"/>
              <a:gd name="connsiteX85" fmla="*/ 282797 w 11691803"/>
              <a:gd name="connsiteY85" fmla="*/ 820920 h 2356755"/>
              <a:gd name="connsiteX86" fmla="*/ 309625 w 11691803"/>
              <a:gd name="connsiteY86" fmla="*/ 795713 h 2356755"/>
              <a:gd name="connsiteX87" fmla="*/ 411440 w 11691803"/>
              <a:gd name="connsiteY87" fmla="*/ 889111 h 2356755"/>
              <a:gd name="connsiteX88" fmla="*/ 345689 w 11691803"/>
              <a:gd name="connsiteY88" fmla="*/ 950669 h 2356755"/>
              <a:gd name="connsiteX89" fmla="*/ 310065 w 11691803"/>
              <a:gd name="connsiteY89" fmla="*/ 984102 h 2356755"/>
              <a:gd name="connsiteX90" fmla="*/ 208249 w 11691803"/>
              <a:gd name="connsiteY90" fmla="*/ 890703 h 2356755"/>
              <a:gd name="connsiteX91" fmla="*/ 282577 w 11691803"/>
              <a:gd name="connsiteY91" fmla="*/ 820920 h 2356755"/>
              <a:gd name="connsiteX92" fmla="*/ 280597 w 11691803"/>
              <a:gd name="connsiteY92" fmla="*/ 816674 h 2356755"/>
              <a:gd name="connsiteX93" fmla="*/ 207589 w 11691803"/>
              <a:gd name="connsiteY93" fmla="*/ 885131 h 2356755"/>
              <a:gd name="connsiteX94" fmla="*/ 207589 w 11691803"/>
              <a:gd name="connsiteY94" fmla="*/ 768383 h 2356755"/>
              <a:gd name="connsiteX95" fmla="*/ 241675 w 11691803"/>
              <a:gd name="connsiteY95" fmla="*/ 736542 h 2356755"/>
              <a:gd name="connsiteX96" fmla="*/ 239915 w 11691803"/>
              <a:gd name="connsiteY96" fmla="*/ 732828 h 2356755"/>
              <a:gd name="connsiteX97" fmla="*/ 205830 w 11691803"/>
              <a:gd name="connsiteY97" fmla="*/ 764668 h 2356755"/>
              <a:gd name="connsiteX98" fmla="*/ 104015 w 11691803"/>
              <a:gd name="connsiteY98" fmla="*/ 671270 h 2356755"/>
              <a:gd name="connsiteX99" fmla="*/ 412760 w 11691803"/>
              <a:gd name="connsiteY99" fmla="*/ 456082 h 2356755"/>
              <a:gd name="connsiteX100" fmla="*/ 412760 w 11691803"/>
              <a:gd name="connsiteY100" fmla="*/ 572830 h 2356755"/>
              <a:gd name="connsiteX101" fmla="*/ 387911 w 11691803"/>
              <a:gd name="connsiteY101" fmla="*/ 595914 h 2356755"/>
              <a:gd name="connsiteX102" fmla="*/ 390110 w 11691803"/>
              <a:gd name="connsiteY102" fmla="*/ 599364 h 2356755"/>
              <a:gd name="connsiteX103" fmla="*/ 413639 w 11691803"/>
              <a:gd name="connsiteY103" fmla="*/ 577340 h 2356755"/>
              <a:gd name="connsiteX104" fmla="*/ 515455 w 11691803"/>
              <a:gd name="connsiteY104" fmla="*/ 670739 h 2356755"/>
              <a:gd name="connsiteX105" fmla="*/ 462458 w 11691803"/>
              <a:gd name="connsiteY105" fmla="*/ 720357 h 2356755"/>
              <a:gd name="connsiteX106" fmla="*/ 415179 w 11691803"/>
              <a:gd name="connsiteY106" fmla="*/ 764668 h 2356755"/>
              <a:gd name="connsiteX107" fmla="*/ 313363 w 11691803"/>
              <a:gd name="connsiteY107" fmla="*/ 671270 h 2356755"/>
              <a:gd name="connsiteX108" fmla="*/ 389890 w 11691803"/>
              <a:gd name="connsiteY108" fmla="*/ 599629 h 2356755"/>
              <a:gd name="connsiteX109" fmla="*/ 387691 w 11691803"/>
              <a:gd name="connsiteY109" fmla="*/ 595914 h 2356755"/>
              <a:gd name="connsiteX110" fmla="*/ 311824 w 11691803"/>
              <a:gd name="connsiteY110" fmla="*/ 667024 h 2356755"/>
              <a:gd name="connsiteX111" fmla="*/ 311824 w 11691803"/>
              <a:gd name="connsiteY111" fmla="*/ 550541 h 2356755"/>
              <a:gd name="connsiteX112" fmla="*/ 343050 w 11691803"/>
              <a:gd name="connsiteY112" fmla="*/ 521355 h 2356755"/>
              <a:gd name="connsiteX113" fmla="*/ 309625 w 11691803"/>
              <a:gd name="connsiteY113" fmla="*/ 358172 h 2356755"/>
              <a:gd name="connsiteX114" fmla="*/ 411440 w 11691803"/>
              <a:gd name="connsiteY114" fmla="*/ 451571 h 2356755"/>
              <a:gd name="connsiteX115" fmla="*/ 341071 w 11691803"/>
              <a:gd name="connsiteY115" fmla="*/ 517640 h 2356755"/>
              <a:gd name="connsiteX116" fmla="*/ 343050 w 11691803"/>
              <a:gd name="connsiteY116" fmla="*/ 521355 h 2356755"/>
              <a:gd name="connsiteX117" fmla="*/ 340851 w 11691803"/>
              <a:gd name="connsiteY117" fmla="*/ 517905 h 2356755"/>
              <a:gd name="connsiteX118" fmla="*/ 310065 w 11691803"/>
              <a:gd name="connsiteY118" fmla="*/ 546827 h 2356755"/>
              <a:gd name="connsiteX119" fmla="*/ 208249 w 11691803"/>
              <a:gd name="connsiteY119" fmla="*/ 453428 h 2356755"/>
              <a:gd name="connsiteX120" fmla="*/ 414959 w 11691803"/>
              <a:gd name="connsiteY120" fmla="*/ 139004 h 2356755"/>
              <a:gd name="connsiteX121" fmla="*/ 417818 w 11691803"/>
              <a:gd name="connsiteY121" fmla="*/ 141657 h 2356755"/>
              <a:gd name="connsiteX122" fmla="*/ 516774 w 11691803"/>
              <a:gd name="connsiteY122" fmla="*/ 232402 h 2356755"/>
              <a:gd name="connsiteX123" fmla="*/ 415179 w 11691803"/>
              <a:gd name="connsiteY123" fmla="*/ 327393 h 2356755"/>
              <a:gd name="connsiteX124" fmla="*/ 313363 w 11691803"/>
              <a:gd name="connsiteY124" fmla="*/ 233995 h 2356755"/>
              <a:gd name="connsiteX125" fmla="*/ 390027 w 11691803"/>
              <a:gd name="connsiteY125" fmla="*/ 39345 h 2356755"/>
              <a:gd name="connsiteX126" fmla="*/ 412760 w 11691803"/>
              <a:gd name="connsiteY126" fmla="*/ 39345 h 2356755"/>
              <a:gd name="connsiteX127" fmla="*/ 412760 w 11691803"/>
              <a:gd name="connsiteY127" fmla="*/ 67745 h 2356755"/>
              <a:gd name="connsiteX128" fmla="*/ 412760 w 11691803"/>
              <a:gd name="connsiteY128" fmla="*/ 134759 h 2356755"/>
              <a:gd name="connsiteX129" fmla="*/ 311824 w 11691803"/>
              <a:gd name="connsiteY129" fmla="*/ 229219 h 2356755"/>
              <a:gd name="connsiteX130" fmla="*/ 311824 w 11691803"/>
              <a:gd name="connsiteY130" fmla="*/ 112736 h 2356755"/>
              <a:gd name="connsiteX131" fmla="*/ 384557 w 11691803"/>
              <a:gd name="connsiteY131" fmla="*/ 44478 h 2356755"/>
              <a:gd name="connsiteX132" fmla="*/ 234254 w 11691803"/>
              <a:gd name="connsiteY132" fmla="*/ 39345 h 2356755"/>
              <a:gd name="connsiteX133" fmla="*/ 384085 w 11691803"/>
              <a:gd name="connsiteY133" fmla="*/ 39345 h 2356755"/>
              <a:gd name="connsiteX134" fmla="*/ 362952 w 11691803"/>
              <a:gd name="connsiteY134" fmla="*/ 59162 h 2356755"/>
              <a:gd name="connsiteX135" fmla="*/ 310065 w 11691803"/>
              <a:gd name="connsiteY135" fmla="*/ 108755 h 2356755"/>
              <a:gd name="connsiteX136" fmla="*/ 239063 w 11691803"/>
              <a:gd name="connsiteY136" fmla="*/ 43748 h 2356755"/>
              <a:gd name="connsiteX137" fmla="*/ 11691803 w 11691803"/>
              <a:gd name="connsiteY137" fmla="*/ 0 h 2356755"/>
              <a:gd name="connsiteX138" fmla="*/ 11691803 w 11691803"/>
              <a:gd name="connsiteY138" fmla="*/ 2356755 h 2356755"/>
              <a:gd name="connsiteX139" fmla="*/ 235215 w 11691803"/>
              <a:gd name="connsiteY139" fmla="*/ 2346937 h 2356755"/>
              <a:gd name="connsiteX140" fmla="*/ 226061 w 11691803"/>
              <a:gd name="connsiteY140" fmla="*/ 2338538 h 2356755"/>
              <a:gd name="connsiteX141" fmla="*/ 208249 w 11691803"/>
              <a:gd name="connsiteY141" fmla="*/ 2322195 h 2356755"/>
              <a:gd name="connsiteX142" fmla="*/ 208249 w 11691803"/>
              <a:gd name="connsiteY142" fmla="*/ 2202794 h 2356755"/>
              <a:gd name="connsiteX143" fmla="*/ 284116 w 11691803"/>
              <a:gd name="connsiteY143" fmla="*/ 2131684 h 2356755"/>
              <a:gd name="connsiteX144" fmla="*/ 282357 w 11691803"/>
              <a:gd name="connsiteY144" fmla="*/ 2127704 h 2356755"/>
              <a:gd name="connsiteX145" fmla="*/ 284336 w 11691803"/>
              <a:gd name="connsiteY145" fmla="*/ 2131418 h 2356755"/>
              <a:gd name="connsiteX146" fmla="*/ 309625 w 11691803"/>
              <a:gd name="connsiteY146" fmla="*/ 2107803 h 2356755"/>
              <a:gd name="connsiteX147" fmla="*/ 415179 w 11691803"/>
              <a:gd name="connsiteY147" fmla="*/ 2204916 h 2356755"/>
              <a:gd name="connsiteX148" fmla="*/ 521612 w 11691803"/>
              <a:gd name="connsiteY148" fmla="*/ 2105415 h 2356755"/>
              <a:gd name="connsiteX149" fmla="*/ 521612 w 11691803"/>
              <a:gd name="connsiteY149" fmla="*/ 2065615 h 2356755"/>
              <a:gd name="connsiteX150" fmla="*/ 517874 w 11691803"/>
              <a:gd name="connsiteY150" fmla="*/ 2067472 h 2356755"/>
              <a:gd name="connsiteX151" fmla="*/ 517874 w 11691803"/>
              <a:gd name="connsiteY151" fmla="*/ 2103293 h 2356755"/>
              <a:gd name="connsiteX152" fmla="*/ 416938 w 11691803"/>
              <a:gd name="connsiteY152" fmla="*/ 2197487 h 2356755"/>
              <a:gd name="connsiteX153" fmla="*/ 416938 w 11691803"/>
              <a:gd name="connsiteY153" fmla="*/ 2081004 h 2356755"/>
              <a:gd name="connsiteX154" fmla="*/ 517874 w 11691803"/>
              <a:gd name="connsiteY154" fmla="*/ 1986544 h 2356755"/>
              <a:gd name="connsiteX155" fmla="*/ 517874 w 11691803"/>
              <a:gd name="connsiteY155" fmla="*/ 2067207 h 2356755"/>
              <a:gd name="connsiteX156" fmla="*/ 521612 w 11691803"/>
              <a:gd name="connsiteY156" fmla="*/ 2065349 h 2356755"/>
              <a:gd name="connsiteX157" fmla="*/ 521612 w 11691803"/>
              <a:gd name="connsiteY157" fmla="*/ 1980972 h 2356755"/>
              <a:gd name="connsiteX158" fmla="*/ 485108 w 11691803"/>
              <a:gd name="connsiteY158" fmla="*/ 1947540 h 2356755"/>
              <a:gd name="connsiteX159" fmla="*/ 417598 w 11691803"/>
              <a:gd name="connsiteY159" fmla="*/ 1885716 h 2356755"/>
              <a:gd name="connsiteX160" fmla="*/ 417598 w 11691803"/>
              <a:gd name="connsiteY160" fmla="*/ 1825220 h 2356755"/>
              <a:gd name="connsiteX161" fmla="*/ 413859 w 11691803"/>
              <a:gd name="connsiteY161" fmla="*/ 1826015 h 2356755"/>
              <a:gd name="connsiteX162" fmla="*/ 413859 w 11691803"/>
              <a:gd name="connsiteY162" fmla="*/ 1883594 h 2356755"/>
              <a:gd name="connsiteX163" fmla="*/ 312923 w 11691803"/>
              <a:gd name="connsiteY163" fmla="*/ 1978054 h 2356755"/>
              <a:gd name="connsiteX164" fmla="*/ 312923 w 11691803"/>
              <a:gd name="connsiteY164" fmla="*/ 1861571 h 2356755"/>
              <a:gd name="connsiteX165" fmla="*/ 360423 w 11691803"/>
              <a:gd name="connsiteY165" fmla="*/ 1816994 h 2356755"/>
              <a:gd name="connsiteX166" fmla="*/ 358443 w 11691803"/>
              <a:gd name="connsiteY166" fmla="*/ 1813545 h 2356755"/>
              <a:gd name="connsiteX167" fmla="*/ 311164 w 11691803"/>
              <a:gd name="connsiteY167" fmla="*/ 1857591 h 2356755"/>
              <a:gd name="connsiteX168" fmla="*/ 209349 w 11691803"/>
              <a:gd name="connsiteY168" fmla="*/ 1764192 h 2356755"/>
              <a:gd name="connsiteX169" fmla="*/ 285875 w 11691803"/>
              <a:gd name="connsiteY169" fmla="*/ 1692551 h 2356755"/>
              <a:gd name="connsiteX170" fmla="*/ 309625 w 11691803"/>
              <a:gd name="connsiteY170" fmla="*/ 1670528 h 2356755"/>
              <a:gd name="connsiteX171" fmla="*/ 411440 w 11691803"/>
              <a:gd name="connsiteY171" fmla="*/ 1763927 h 2356755"/>
              <a:gd name="connsiteX172" fmla="*/ 358443 w 11691803"/>
              <a:gd name="connsiteY172" fmla="*/ 1813280 h 2356755"/>
              <a:gd name="connsiteX173" fmla="*/ 360642 w 11691803"/>
              <a:gd name="connsiteY173" fmla="*/ 1816994 h 2356755"/>
              <a:gd name="connsiteX174" fmla="*/ 413859 w 11691803"/>
              <a:gd name="connsiteY174" fmla="*/ 1767111 h 2356755"/>
              <a:gd name="connsiteX175" fmla="*/ 413859 w 11691803"/>
              <a:gd name="connsiteY175" fmla="*/ 1825750 h 2356755"/>
              <a:gd name="connsiteX176" fmla="*/ 417598 w 11691803"/>
              <a:gd name="connsiteY176" fmla="*/ 1824954 h 2356755"/>
              <a:gd name="connsiteX177" fmla="*/ 417598 w 11691803"/>
              <a:gd name="connsiteY177" fmla="*/ 1765254 h 2356755"/>
              <a:gd name="connsiteX178" fmla="*/ 421996 w 11691803"/>
              <a:gd name="connsiteY178" fmla="*/ 1761008 h 2356755"/>
              <a:gd name="connsiteX179" fmla="*/ 421996 w 11691803"/>
              <a:gd name="connsiteY179" fmla="*/ 1755436 h 2356755"/>
              <a:gd name="connsiteX180" fmla="*/ 416938 w 11691803"/>
              <a:gd name="connsiteY180" fmla="*/ 1760212 h 2356755"/>
              <a:gd name="connsiteX181" fmla="*/ 416938 w 11691803"/>
              <a:gd name="connsiteY181" fmla="*/ 1643729 h 2356755"/>
              <a:gd name="connsiteX182" fmla="*/ 421996 w 11691803"/>
              <a:gd name="connsiteY182" fmla="*/ 1638953 h 2356755"/>
              <a:gd name="connsiteX183" fmla="*/ 421996 w 11691803"/>
              <a:gd name="connsiteY183" fmla="*/ 1633381 h 2356755"/>
              <a:gd name="connsiteX184" fmla="*/ 415179 w 11691803"/>
              <a:gd name="connsiteY184" fmla="*/ 1639749 h 2356755"/>
              <a:gd name="connsiteX185" fmla="*/ 313363 w 11691803"/>
              <a:gd name="connsiteY185" fmla="*/ 1546351 h 2356755"/>
              <a:gd name="connsiteX186" fmla="*/ 414959 w 11691803"/>
              <a:gd name="connsiteY186" fmla="*/ 1451360 h 2356755"/>
              <a:gd name="connsiteX187" fmla="*/ 516774 w 11691803"/>
              <a:gd name="connsiteY187" fmla="*/ 1544759 h 2356755"/>
              <a:gd name="connsiteX188" fmla="*/ 422216 w 11691803"/>
              <a:gd name="connsiteY188" fmla="*/ 1633381 h 2356755"/>
              <a:gd name="connsiteX189" fmla="*/ 422216 w 11691803"/>
              <a:gd name="connsiteY189" fmla="*/ 1638688 h 2356755"/>
              <a:gd name="connsiteX190" fmla="*/ 517874 w 11691803"/>
              <a:gd name="connsiteY190" fmla="*/ 1549269 h 2356755"/>
              <a:gd name="connsiteX191" fmla="*/ 517874 w 11691803"/>
              <a:gd name="connsiteY191" fmla="*/ 1665752 h 2356755"/>
              <a:gd name="connsiteX192" fmla="*/ 422216 w 11691803"/>
              <a:gd name="connsiteY192" fmla="*/ 1755436 h 2356755"/>
              <a:gd name="connsiteX193" fmla="*/ 422216 w 11691803"/>
              <a:gd name="connsiteY193" fmla="*/ 1761008 h 2356755"/>
              <a:gd name="connsiteX194" fmla="*/ 521612 w 11691803"/>
              <a:gd name="connsiteY194" fmla="*/ 1667875 h 2356755"/>
              <a:gd name="connsiteX195" fmla="*/ 521612 w 11691803"/>
              <a:gd name="connsiteY195" fmla="*/ 1543697 h 2356755"/>
              <a:gd name="connsiteX196" fmla="*/ 417598 w 11691803"/>
              <a:gd name="connsiteY196" fmla="*/ 1448176 h 2356755"/>
              <a:gd name="connsiteX197" fmla="*/ 417598 w 11691803"/>
              <a:gd name="connsiteY197" fmla="*/ 1331162 h 2356755"/>
              <a:gd name="connsiteX198" fmla="*/ 413859 w 11691803"/>
              <a:gd name="connsiteY198" fmla="*/ 1334612 h 2356755"/>
              <a:gd name="connsiteX199" fmla="*/ 413859 w 11691803"/>
              <a:gd name="connsiteY199" fmla="*/ 1446584 h 2356755"/>
              <a:gd name="connsiteX200" fmla="*/ 312923 w 11691803"/>
              <a:gd name="connsiteY200" fmla="*/ 1540778 h 2356755"/>
              <a:gd name="connsiteX201" fmla="*/ 312923 w 11691803"/>
              <a:gd name="connsiteY201" fmla="*/ 1424295 h 2356755"/>
              <a:gd name="connsiteX202" fmla="*/ 413859 w 11691803"/>
              <a:gd name="connsiteY202" fmla="*/ 1329836 h 2356755"/>
              <a:gd name="connsiteX203" fmla="*/ 413859 w 11691803"/>
              <a:gd name="connsiteY203" fmla="*/ 1334346 h 2356755"/>
              <a:gd name="connsiteX204" fmla="*/ 417598 w 11691803"/>
              <a:gd name="connsiteY204" fmla="*/ 1330897 h 2356755"/>
              <a:gd name="connsiteX205" fmla="*/ 417598 w 11691803"/>
              <a:gd name="connsiteY205" fmla="*/ 1324264 h 2356755"/>
              <a:gd name="connsiteX206" fmla="*/ 316882 w 11691803"/>
              <a:gd name="connsiteY206" fmla="*/ 1231926 h 2356755"/>
              <a:gd name="connsiteX207" fmla="*/ 313803 w 11691803"/>
              <a:gd name="connsiteY207" fmla="*/ 1234580 h 2356755"/>
              <a:gd name="connsiteX208" fmla="*/ 316662 w 11691803"/>
              <a:gd name="connsiteY208" fmla="*/ 1231661 h 2356755"/>
              <a:gd name="connsiteX209" fmla="*/ 312264 w 11691803"/>
              <a:gd name="connsiteY209" fmla="*/ 1227681 h 2356755"/>
              <a:gd name="connsiteX210" fmla="*/ 312264 w 11691803"/>
              <a:gd name="connsiteY210" fmla="*/ 1223701 h 2356755"/>
              <a:gd name="connsiteX211" fmla="*/ 308525 w 11691803"/>
              <a:gd name="connsiteY211" fmla="*/ 1223701 h 2356755"/>
              <a:gd name="connsiteX212" fmla="*/ 308525 w 11691803"/>
              <a:gd name="connsiteY212" fmla="*/ 1227946 h 2356755"/>
              <a:gd name="connsiteX213" fmla="*/ 207589 w 11691803"/>
              <a:gd name="connsiteY213" fmla="*/ 1322141 h 2356755"/>
              <a:gd name="connsiteX214" fmla="*/ 207589 w 11691803"/>
              <a:gd name="connsiteY214" fmla="*/ 1215476 h 2356755"/>
              <a:gd name="connsiteX215" fmla="*/ 207589 w 11691803"/>
              <a:gd name="connsiteY215" fmla="*/ 1205923 h 2356755"/>
              <a:gd name="connsiteX216" fmla="*/ 308525 w 11691803"/>
              <a:gd name="connsiteY216" fmla="*/ 1111464 h 2356755"/>
              <a:gd name="connsiteX217" fmla="*/ 308525 w 11691803"/>
              <a:gd name="connsiteY217" fmla="*/ 1217068 h 2356755"/>
              <a:gd name="connsiteX218" fmla="*/ 308525 w 11691803"/>
              <a:gd name="connsiteY218" fmla="*/ 1223436 h 2356755"/>
              <a:gd name="connsiteX219" fmla="*/ 312264 w 11691803"/>
              <a:gd name="connsiteY219" fmla="*/ 1223436 h 2356755"/>
              <a:gd name="connsiteX220" fmla="*/ 312264 w 11691803"/>
              <a:gd name="connsiteY220" fmla="*/ 1109606 h 2356755"/>
              <a:gd name="connsiteX221" fmla="*/ 388351 w 11691803"/>
              <a:gd name="connsiteY221" fmla="*/ 1038496 h 2356755"/>
              <a:gd name="connsiteX222" fmla="*/ 413639 w 11691803"/>
              <a:gd name="connsiteY222" fmla="*/ 1014881 h 2356755"/>
              <a:gd name="connsiteX223" fmla="*/ 519413 w 11691803"/>
              <a:gd name="connsiteY223" fmla="*/ 1111729 h 2356755"/>
              <a:gd name="connsiteX224" fmla="*/ 625626 w 11691803"/>
              <a:gd name="connsiteY224" fmla="*/ 1012228 h 2356755"/>
              <a:gd name="connsiteX225" fmla="*/ 625626 w 11691803"/>
              <a:gd name="connsiteY225" fmla="*/ 972692 h 2356755"/>
              <a:gd name="connsiteX226" fmla="*/ 622108 w 11691803"/>
              <a:gd name="connsiteY226" fmla="*/ 974550 h 2356755"/>
              <a:gd name="connsiteX227" fmla="*/ 622108 w 11691803"/>
              <a:gd name="connsiteY227" fmla="*/ 1010105 h 2356755"/>
              <a:gd name="connsiteX228" fmla="*/ 521172 w 11691803"/>
              <a:gd name="connsiteY228" fmla="*/ 1104565 h 2356755"/>
              <a:gd name="connsiteX229" fmla="*/ 521172 w 11691803"/>
              <a:gd name="connsiteY229" fmla="*/ 988082 h 2356755"/>
              <a:gd name="connsiteX230" fmla="*/ 622108 w 11691803"/>
              <a:gd name="connsiteY230" fmla="*/ 893622 h 2356755"/>
              <a:gd name="connsiteX231" fmla="*/ 622108 w 11691803"/>
              <a:gd name="connsiteY231" fmla="*/ 974284 h 2356755"/>
              <a:gd name="connsiteX232" fmla="*/ 625626 w 11691803"/>
              <a:gd name="connsiteY232" fmla="*/ 972427 h 2356755"/>
              <a:gd name="connsiteX233" fmla="*/ 625626 w 11691803"/>
              <a:gd name="connsiteY233" fmla="*/ 888050 h 2356755"/>
              <a:gd name="connsiteX234" fmla="*/ 589342 w 11691803"/>
              <a:gd name="connsiteY234" fmla="*/ 854618 h 2356755"/>
              <a:gd name="connsiteX235" fmla="*/ 585604 w 11691803"/>
              <a:gd name="connsiteY235" fmla="*/ 856740 h 2356755"/>
              <a:gd name="connsiteX236" fmla="*/ 620789 w 11691803"/>
              <a:gd name="connsiteY236" fmla="*/ 889111 h 2356755"/>
              <a:gd name="connsiteX237" fmla="*/ 519193 w 11691803"/>
              <a:gd name="connsiteY237" fmla="*/ 984102 h 2356755"/>
              <a:gd name="connsiteX238" fmla="*/ 417378 w 11691803"/>
              <a:gd name="connsiteY238" fmla="*/ 890703 h 2356755"/>
              <a:gd name="connsiteX239" fmla="*/ 518973 w 11691803"/>
              <a:gd name="connsiteY239" fmla="*/ 795713 h 2356755"/>
              <a:gd name="connsiteX240" fmla="*/ 585384 w 11691803"/>
              <a:gd name="connsiteY240" fmla="*/ 856475 h 2356755"/>
              <a:gd name="connsiteX241" fmla="*/ 589122 w 11691803"/>
              <a:gd name="connsiteY241" fmla="*/ 854352 h 2356755"/>
              <a:gd name="connsiteX242" fmla="*/ 521612 w 11691803"/>
              <a:gd name="connsiteY242" fmla="*/ 792529 h 2356755"/>
              <a:gd name="connsiteX243" fmla="*/ 521612 w 11691803"/>
              <a:gd name="connsiteY243" fmla="*/ 732297 h 2356755"/>
              <a:gd name="connsiteX244" fmla="*/ 517874 w 11691803"/>
              <a:gd name="connsiteY244" fmla="*/ 732828 h 2356755"/>
              <a:gd name="connsiteX245" fmla="*/ 517874 w 11691803"/>
              <a:gd name="connsiteY245" fmla="*/ 790671 h 2356755"/>
              <a:gd name="connsiteX246" fmla="*/ 417158 w 11691803"/>
              <a:gd name="connsiteY246" fmla="*/ 885131 h 2356755"/>
              <a:gd name="connsiteX247" fmla="*/ 417158 w 11691803"/>
              <a:gd name="connsiteY247" fmla="*/ 768383 h 2356755"/>
              <a:gd name="connsiteX248" fmla="*/ 464657 w 11691803"/>
              <a:gd name="connsiteY248" fmla="*/ 724072 h 2356755"/>
              <a:gd name="connsiteX249" fmla="*/ 462458 w 11691803"/>
              <a:gd name="connsiteY249" fmla="*/ 720357 h 2356755"/>
              <a:gd name="connsiteX250" fmla="*/ 464657 w 11691803"/>
              <a:gd name="connsiteY250" fmla="*/ 723807 h 2356755"/>
              <a:gd name="connsiteX251" fmla="*/ 517874 w 11691803"/>
              <a:gd name="connsiteY251" fmla="*/ 673923 h 2356755"/>
              <a:gd name="connsiteX252" fmla="*/ 517874 w 11691803"/>
              <a:gd name="connsiteY252" fmla="*/ 732563 h 2356755"/>
              <a:gd name="connsiteX253" fmla="*/ 521612 w 11691803"/>
              <a:gd name="connsiteY253" fmla="*/ 732032 h 2356755"/>
              <a:gd name="connsiteX254" fmla="*/ 521612 w 11691803"/>
              <a:gd name="connsiteY254" fmla="*/ 672331 h 2356755"/>
              <a:gd name="connsiteX255" fmla="*/ 526010 w 11691803"/>
              <a:gd name="connsiteY255" fmla="*/ 668086 h 2356755"/>
              <a:gd name="connsiteX256" fmla="*/ 526010 w 11691803"/>
              <a:gd name="connsiteY256" fmla="*/ 662514 h 2356755"/>
              <a:gd name="connsiteX257" fmla="*/ 521172 w 11691803"/>
              <a:gd name="connsiteY257" fmla="*/ 667024 h 2356755"/>
              <a:gd name="connsiteX258" fmla="*/ 521172 w 11691803"/>
              <a:gd name="connsiteY258" fmla="*/ 550541 h 2356755"/>
              <a:gd name="connsiteX259" fmla="*/ 526010 w 11691803"/>
              <a:gd name="connsiteY259" fmla="*/ 546031 h 2356755"/>
              <a:gd name="connsiteX260" fmla="*/ 526010 w 11691803"/>
              <a:gd name="connsiteY260" fmla="*/ 540459 h 2356755"/>
              <a:gd name="connsiteX261" fmla="*/ 519193 w 11691803"/>
              <a:gd name="connsiteY261" fmla="*/ 546827 h 2356755"/>
              <a:gd name="connsiteX262" fmla="*/ 417378 w 11691803"/>
              <a:gd name="connsiteY262" fmla="*/ 453428 h 2356755"/>
              <a:gd name="connsiteX263" fmla="*/ 518973 w 11691803"/>
              <a:gd name="connsiteY263" fmla="*/ 358172 h 2356755"/>
              <a:gd name="connsiteX264" fmla="*/ 620789 w 11691803"/>
              <a:gd name="connsiteY264" fmla="*/ 451571 h 2356755"/>
              <a:gd name="connsiteX265" fmla="*/ 526230 w 11691803"/>
              <a:gd name="connsiteY265" fmla="*/ 540194 h 2356755"/>
              <a:gd name="connsiteX266" fmla="*/ 526230 w 11691803"/>
              <a:gd name="connsiteY266" fmla="*/ 545765 h 2356755"/>
              <a:gd name="connsiteX267" fmla="*/ 622108 w 11691803"/>
              <a:gd name="connsiteY267" fmla="*/ 456082 h 2356755"/>
              <a:gd name="connsiteX268" fmla="*/ 622108 w 11691803"/>
              <a:gd name="connsiteY268" fmla="*/ 572830 h 2356755"/>
              <a:gd name="connsiteX269" fmla="*/ 526230 w 11691803"/>
              <a:gd name="connsiteY269" fmla="*/ 662248 h 2356755"/>
              <a:gd name="connsiteX270" fmla="*/ 526230 w 11691803"/>
              <a:gd name="connsiteY270" fmla="*/ 667820 h 2356755"/>
              <a:gd name="connsiteX271" fmla="*/ 625626 w 11691803"/>
              <a:gd name="connsiteY271" fmla="*/ 574952 h 2356755"/>
              <a:gd name="connsiteX272" fmla="*/ 625626 w 11691803"/>
              <a:gd name="connsiteY272" fmla="*/ 450509 h 2356755"/>
              <a:gd name="connsiteX273" fmla="*/ 521612 w 11691803"/>
              <a:gd name="connsiteY273" fmla="*/ 355254 h 2356755"/>
              <a:gd name="connsiteX274" fmla="*/ 521612 w 11691803"/>
              <a:gd name="connsiteY274" fmla="*/ 237975 h 2356755"/>
              <a:gd name="connsiteX275" fmla="*/ 517874 w 11691803"/>
              <a:gd name="connsiteY275" fmla="*/ 241424 h 2356755"/>
              <a:gd name="connsiteX276" fmla="*/ 517874 w 11691803"/>
              <a:gd name="connsiteY276" fmla="*/ 353396 h 2356755"/>
              <a:gd name="connsiteX277" fmla="*/ 417158 w 11691803"/>
              <a:gd name="connsiteY277" fmla="*/ 447856 h 2356755"/>
              <a:gd name="connsiteX278" fmla="*/ 417158 w 11691803"/>
              <a:gd name="connsiteY278" fmla="*/ 331373 h 2356755"/>
              <a:gd name="connsiteX279" fmla="*/ 517874 w 11691803"/>
              <a:gd name="connsiteY279" fmla="*/ 236913 h 2356755"/>
              <a:gd name="connsiteX280" fmla="*/ 517874 w 11691803"/>
              <a:gd name="connsiteY280" fmla="*/ 241159 h 2356755"/>
              <a:gd name="connsiteX281" fmla="*/ 521612 w 11691803"/>
              <a:gd name="connsiteY281" fmla="*/ 237709 h 2356755"/>
              <a:gd name="connsiteX282" fmla="*/ 521612 w 11691803"/>
              <a:gd name="connsiteY282" fmla="*/ 231341 h 2356755"/>
              <a:gd name="connsiteX283" fmla="*/ 420896 w 11691803"/>
              <a:gd name="connsiteY283" fmla="*/ 138739 h 2356755"/>
              <a:gd name="connsiteX284" fmla="*/ 417818 w 11691803"/>
              <a:gd name="connsiteY284" fmla="*/ 141657 h 2356755"/>
              <a:gd name="connsiteX285" fmla="*/ 420676 w 11691803"/>
              <a:gd name="connsiteY285" fmla="*/ 138739 h 2356755"/>
              <a:gd name="connsiteX286" fmla="*/ 416278 w 11691803"/>
              <a:gd name="connsiteY286" fmla="*/ 134759 h 2356755"/>
              <a:gd name="connsiteX287" fmla="*/ 416278 w 11691803"/>
              <a:gd name="connsiteY287" fmla="*/ 40002 h 2356755"/>
              <a:gd name="connsiteX288" fmla="*/ 416278 w 11691803"/>
              <a:gd name="connsiteY288" fmla="*/ 39345 h 2356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</a:cxnLst>
            <a:rect l="l" t="t" r="r" b="b"/>
            <a:pathLst>
              <a:path w="11691803" h="2356755">
                <a:moveTo>
                  <a:pt x="205830" y="2325379"/>
                </a:moveTo>
                <a:lnTo>
                  <a:pt x="227189" y="2345014"/>
                </a:lnTo>
                <a:lnTo>
                  <a:pt x="229280" y="2346937"/>
                </a:lnTo>
                <a:lnTo>
                  <a:pt x="182828" y="2346937"/>
                </a:lnTo>
                <a:lnTo>
                  <a:pt x="183180" y="2346606"/>
                </a:lnTo>
                <a:close/>
                <a:moveTo>
                  <a:pt x="204511" y="2204386"/>
                </a:moveTo>
                <a:lnTo>
                  <a:pt x="204511" y="2320869"/>
                </a:lnTo>
                <a:lnTo>
                  <a:pt x="178342" y="2345280"/>
                </a:lnTo>
                <a:cubicBezTo>
                  <a:pt x="179882" y="2345810"/>
                  <a:pt x="181421" y="2346076"/>
                  <a:pt x="183180" y="2346606"/>
                </a:cubicBezTo>
                <a:cubicBezTo>
                  <a:pt x="181421" y="2346341"/>
                  <a:pt x="179662" y="2345810"/>
                  <a:pt x="178122" y="2345545"/>
                </a:cubicBezTo>
                <a:lnTo>
                  <a:pt x="176635" y="2346937"/>
                </a:lnTo>
                <a:lnTo>
                  <a:pt x="103575" y="2346937"/>
                </a:lnTo>
                <a:lnTo>
                  <a:pt x="103575" y="2327284"/>
                </a:lnTo>
                <a:lnTo>
                  <a:pt x="103575" y="2298846"/>
                </a:lnTo>
                <a:close/>
                <a:moveTo>
                  <a:pt x="308525" y="1986544"/>
                </a:moveTo>
                <a:lnTo>
                  <a:pt x="308525" y="2103293"/>
                </a:lnTo>
                <a:lnTo>
                  <a:pt x="282357" y="2127704"/>
                </a:lnTo>
                <a:lnTo>
                  <a:pt x="207589" y="2197487"/>
                </a:lnTo>
                <a:lnTo>
                  <a:pt x="207589" y="2081004"/>
                </a:lnTo>
                <a:lnTo>
                  <a:pt x="243434" y="2047572"/>
                </a:lnTo>
                <a:close/>
                <a:moveTo>
                  <a:pt x="414959" y="1888635"/>
                </a:moveTo>
                <a:lnTo>
                  <a:pt x="481370" y="1949662"/>
                </a:lnTo>
                <a:lnTo>
                  <a:pt x="516774" y="1982034"/>
                </a:lnTo>
                <a:lnTo>
                  <a:pt x="415179" y="2077290"/>
                </a:lnTo>
                <a:lnTo>
                  <a:pt x="313363" y="1983891"/>
                </a:lnTo>
                <a:close/>
                <a:moveTo>
                  <a:pt x="100276" y="1670528"/>
                </a:moveTo>
                <a:lnTo>
                  <a:pt x="202092" y="1763927"/>
                </a:lnTo>
                <a:lnTo>
                  <a:pt x="135901" y="1825750"/>
                </a:lnTo>
                <a:lnTo>
                  <a:pt x="137660" y="1829465"/>
                </a:lnTo>
                <a:lnTo>
                  <a:pt x="204511" y="1767111"/>
                </a:lnTo>
                <a:lnTo>
                  <a:pt x="204511" y="1883594"/>
                </a:lnTo>
                <a:lnTo>
                  <a:pt x="176583" y="1909597"/>
                </a:lnTo>
                <a:lnTo>
                  <a:pt x="178782" y="1913842"/>
                </a:lnTo>
                <a:lnTo>
                  <a:pt x="205610" y="1888635"/>
                </a:lnTo>
                <a:lnTo>
                  <a:pt x="307426" y="1982034"/>
                </a:lnTo>
                <a:lnTo>
                  <a:pt x="241675" y="2043592"/>
                </a:lnTo>
                <a:lnTo>
                  <a:pt x="243434" y="2047572"/>
                </a:lnTo>
                <a:lnTo>
                  <a:pt x="241455" y="2043857"/>
                </a:lnTo>
                <a:lnTo>
                  <a:pt x="205830" y="2077290"/>
                </a:lnTo>
                <a:lnTo>
                  <a:pt x="104015" y="1983891"/>
                </a:lnTo>
                <a:lnTo>
                  <a:pt x="178562" y="1914107"/>
                </a:lnTo>
                <a:lnTo>
                  <a:pt x="176583" y="1909862"/>
                </a:lnTo>
                <a:lnTo>
                  <a:pt x="103575" y="1978054"/>
                </a:lnTo>
                <a:lnTo>
                  <a:pt x="103575" y="1861571"/>
                </a:lnTo>
                <a:lnTo>
                  <a:pt x="137660" y="1829730"/>
                </a:lnTo>
                <a:lnTo>
                  <a:pt x="135681" y="1825750"/>
                </a:lnTo>
                <a:lnTo>
                  <a:pt x="101816" y="1857591"/>
                </a:lnTo>
                <a:lnTo>
                  <a:pt x="0" y="1764192"/>
                </a:lnTo>
                <a:close/>
                <a:moveTo>
                  <a:pt x="308525" y="1549269"/>
                </a:moveTo>
                <a:lnTo>
                  <a:pt x="308525" y="1665752"/>
                </a:lnTo>
                <a:lnTo>
                  <a:pt x="283896" y="1688836"/>
                </a:lnTo>
                <a:lnTo>
                  <a:pt x="285875" y="1692551"/>
                </a:lnTo>
                <a:lnTo>
                  <a:pt x="283676" y="1689102"/>
                </a:lnTo>
                <a:lnTo>
                  <a:pt x="207589" y="1760212"/>
                </a:lnTo>
                <a:lnTo>
                  <a:pt x="207589" y="1643729"/>
                </a:lnTo>
                <a:lnTo>
                  <a:pt x="238816" y="1614277"/>
                </a:lnTo>
                <a:lnTo>
                  <a:pt x="236837" y="1610828"/>
                </a:lnTo>
                <a:lnTo>
                  <a:pt x="239036" y="1614277"/>
                </a:lnTo>
                <a:close/>
                <a:moveTo>
                  <a:pt x="205610" y="1451360"/>
                </a:moveTo>
                <a:lnTo>
                  <a:pt x="307426" y="1544759"/>
                </a:lnTo>
                <a:lnTo>
                  <a:pt x="236837" y="1610828"/>
                </a:lnTo>
                <a:lnTo>
                  <a:pt x="205830" y="1639749"/>
                </a:lnTo>
                <a:lnTo>
                  <a:pt x="104015" y="1546351"/>
                </a:lnTo>
                <a:close/>
                <a:moveTo>
                  <a:pt x="310944" y="1231926"/>
                </a:moveTo>
                <a:lnTo>
                  <a:pt x="313803" y="1234580"/>
                </a:lnTo>
                <a:lnTo>
                  <a:pt x="412760" y="1325325"/>
                </a:lnTo>
                <a:lnTo>
                  <a:pt x="311164" y="1420581"/>
                </a:lnTo>
                <a:lnTo>
                  <a:pt x="209349" y="1326917"/>
                </a:lnTo>
                <a:close/>
                <a:moveTo>
                  <a:pt x="412760" y="893622"/>
                </a:moveTo>
                <a:lnTo>
                  <a:pt x="412760" y="1010105"/>
                </a:lnTo>
                <a:lnTo>
                  <a:pt x="386591" y="1034516"/>
                </a:lnTo>
                <a:lnTo>
                  <a:pt x="388351" y="1038496"/>
                </a:lnTo>
                <a:lnTo>
                  <a:pt x="386371" y="1034781"/>
                </a:lnTo>
                <a:lnTo>
                  <a:pt x="311824" y="1104565"/>
                </a:lnTo>
                <a:lnTo>
                  <a:pt x="311824" y="988082"/>
                </a:lnTo>
                <a:lnTo>
                  <a:pt x="347448" y="954650"/>
                </a:lnTo>
                <a:lnTo>
                  <a:pt x="345689" y="950669"/>
                </a:lnTo>
                <a:lnTo>
                  <a:pt x="347668" y="954384"/>
                </a:lnTo>
                <a:close/>
                <a:moveTo>
                  <a:pt x="204291" y="577340"/>
                </a:moveTo>
                <a:lnTo>
                  <a:pt x="306106" y="670739"/>
                </a:lnTo>
                <a:lnTo>
                  <a:pt x="239915" y="732563"/>
                </a:lnTo>
                <a:lnTo>
                  <a:pt x="241895" y="736542"/>
                </a:lnTo>
                <a:lnTo>
                  <a:pt x="308525" y="673923"/>
                </a:lnTo>
                <a:lnTo>
                  <a:pt x="308525" y="790671"/>
                </a:lnTo>
                <a:lnTo>
                  <a:pt x="280818" y="816674"/>
                </a:lnTo>
                <a:lnTo>
                  <a:pt x="282797" y="820920"/>
                </a:lnTo>
                <a:lnTo>
                  <a:pt x="309625" y="795713"/>
                </a:lnTo>
                <a:lnTo>
                  <a:pt x="411440" y="889111"/>
                </a:lnTo>
                <a:lnTo>
                  <a:pt x="345689" y="950669"/>
                </a:lnTo>
                <a:lnTo>
                  <a:pt x="310065" y="984102"/>
                </a:lnTo>
                <a:lnTo>
                  <a:pt x="208249" y="890703"/>
                </a:lnTo>
                <a:lnTo>
                  <a:pt x="282577" y="820920"/>
                </a:lnTo>
                <a:lnTo>
                  <a:pt x="280597" y="816674"/>
                </a:lnTo>
                <a:lnTo>
                  <a:pt x="207589" y="885131"/>
                </a:lnTo>
                <a:lnTo>
                  <a:pt x="207589" y="768383"/>
                </a:lnTo>
                <a:lnTo>
                  <a:pt x="241675" y="736542"/>
                </a:lnTo>
                <a:lnTo>
                  <a:pt x="239915" y="732828"/>
                </a:lnTo>
                <a:lnTo>
                  <a:pt x="205830" y="764668"/>
                </a:lnTo>
                <a:lnTo>
                  <a:pt x="104015" y="671270"/>
                </a:lnTo>
                <a:close/>
                <a:moveTo>
                  <a:pt x="412760" y="456082"/>
                </a:moveTo>
                <a:lnTo>
                  <a:pt x="412760" y="572830"/>
                </a:lnTo>
                <a:lnTo>
                  <a:pt x="387911" y="595914"/>
                </a:lnTo>
                <a:lnTo>
                  <a:pt x="390110" y="599364"/>
                </a:lnTo>
                <a:lnTo>
                  <a:pt x="413639" y="577340"/>
                </a:lnTo>
                <a:lnTo>
                  <a:pt x="515455" y="670739"/>
                </a:lnTo>
                <a:lnTo>
                  <a:pt x="462458" y="720357"/>
                </a:lnTo>
                <a:lnTo>
                  <a:pt x="415179" y="764668"/>
                </a:lnTo>
                <a:lnTo>
                  <a:pt x="313363" y="671270"/>
                </a:lnTo>
                <a:lnTo>
                  <a:pt x="389890" y="599629"/>
                </a:lnTo>
                <a:lnTo>
                  <a:pt x="387691" y="595914"/>
                </a:lnTo>
                <a:lnTo>
                  <a:pt x="311824" y="667024"/>
                </a:lnTo>
                <a:lnTo>
                  <a:pt x="311824" y="550541"/>
                </a:lnTo>
                <a:lnTo>
                  <a:pt x="343050" y="521355"/>
                </a:lnTo>
                <a:close/>
                <a:moveTo>
                  <a:pt x="309625" y="358172"/>
                </a:moveTo>
                <a:lnTo>
                  <a:pt x="411440" y="451571"/>
                </a:lnTo>
                <a:lnTo>
                  <a:pt x="341071" y="517640"/>
                </a:lnTo>
                <a:lnTo>
                  <a:pt x="343050" y="521355"/>
                </a:lnTo>
                <a:lnTo>
                  <a:pt x="340851" y="517905"/>
                </a:lnTo>
                <a:lnTo>
                  <a:pt x="310065" y="546827"/>
                </a:lnTo>
                <a:lnTo>
                  <a:pt x="208249" y="453428"/>
                </a:lnTo>
                <a:close/>
                <a:moveTo>
                  <a:pt x="414959" y="139004"/>
                </a:moveTo>
                <a:lnTo>
                  <a:pt x="417818" y="141657"/>
                </a:lnTo>
                <a:lnTo>
                  <a:pt x="516774" y="232402"/>
                </a:lnTo>
                <a:lnTo>
                  <a:pt x="415179" y="327393"/>
                </a:lnTo>
                <a:lnTo>
                  <a:pt x="313363" y="233995"/>
                </a:lnTo>
                <a:close/>
                <a:moveTo>
                  <a:pt x="390027" y="39345"/>
                </a:moveTo>
                <a:lnTo>
                  <a:pt x="412760" y="39345"/>
                </a:lnTo>
                <a:lnTo>
                  <a:pt x="412760" y="67745"/>
                </a:lnTo>
                <a:lnTo>
                  <a:pt x="412760" y="134759"/>
                </a:lnTo>
                <a:lnTo>
                  <a:pt x="311824" y="229219"/>
                </a:lnTo>
                <a:lnTo>
                  <a:pt x="311824" y="112736"/>
                </a:lnTo>
                <a:lnTo>
                  <a:pt x="384557" y="44478"/>
                </a:lnTo>
                <a:close/>
                <a:moveTo>
                  <a:pt x="234254" y="39345"/>
                </a:moveTo>
                <a:lnTo>
                  <a:pt x="384085" y="39345"/>
                </a:lnTo>
                <a:lnTo>
                  <a:pt x="362952" y="59162"/>
                </a:lnTo>
                <a:lnTo>
                  <a:pt x="310065" y="108755"/>
                </a:lnTo>
                <a:lnTo>
                  <a:pt x="239063" y="43748"/>
                </a:lnTo>
                <a:close/>
                <a:moveTo>
                  <a:pt x="11691803" y="0"/>
                </a:moveTo>
                <a:lnTo>
                  <a:pt x="11691803" y="2356755"/>
                </a:lnTo>
                <a:lnTo>
                  <a:pt x="235215" y="2346937"/>
                </a:lnTo>
                <a:lnTo>
                  <a:pt x="226061" y="2338538"/>
                </a:lnTo>
                <a:lnTo>
                  <a:pt x="208249" y="2322195"/>
                </a:lnTo>
                <a:lnTo>
                  <a:pt x="208249" y="2202794"/>
                </a:lnTo>
                <a:lnTo>
                  <a:pt x="284116" y="2131684"/>
                </a:lnTo>
                <a:lnTo>
                  <a:pt x="282357" y="2127704"/>
                </a:lnTo>
                <a:lnTo>
                  <a:pt x="284336" y="2131418"/>
                </a:lnTo>
                <a:lnTo>
                  <a:pt x="309625" y="2107803"/>
                </a:lnTo>
                <a:lnTo>
                  <a:pt x="415179" y="2204916"/>
                </a:lnTo>
                <a:lnTo>
                  <a:pt x="521612" y="2105415"/>
                </a:lnTo>
                <a:lnTo>
                  <a:pt x="521612" y="2065615"/>
                </a:lnTo>
                <a:lnTo>
                  <a:pt x="517874" y="2067472"/>
                </a:lnTo>
                <a:lnTo>
                  <a:pt x="517874" y="2103293"/>
                </a:lnTo>
                <a:lnTo>
                  <a:pt x="416938" y="2197487"/>
                </a:lnTo>
                <a:lnTo>
                  <a:pt x="416938" y="2081004"/>
                </a:lnTo>
                <a:lnTo>
                  <a:pt x="517874" y="1986544"/>
                </a:lnTo>
                <a:lnTo>
                  <a:pt x="517874" y="2067207"/>
                </a:lnTo>
                <a:lnTo>
                  <a:pt x="521612" y="2065349"/>
                </a:lnTo>
                <a:lnTo>
                  <a:pt x="521612" y="1980972"/>
                </a:lnTo>
                <a:lnTo>
                  <a:pt x="485108" y="1947540"/>
                </a:lnTo>
                <a:lnTo>
                  <a:pt x="417598" y="1885716"/>
                </a:lnTo>
                <a:lnTo>
                  <a:pt x="417598" y="1825220"/>
                </a:lnTo>
                <a:lnTo>
                  <a:pt x="413859" y="1826015"/>
                </a:lnTo>
                <a:lnTo>
                  <a:pt x="413859" y="1883594"/>
                </a:lnTo>
                <a:lnTo>
                  <a:pt x="312923" y="1978054"/>
                </a:lnTo>
                <a:lnTo>
                  <a:pt x="312923" y="1861571"/>
                </a:lnTo>
                <a:lnTo>
                  <a:pt x="360423" y="1816994"/>
                </a:lnTo>
                <a:lnTo>
                  <a:pt x="358443" y="1813545"/>
                </a:lnTo>
                <a:lnTo>
                  <a:pt x="311164" y="1857591"/>
                </a:lnTo>
                <a:lnTo>
                  <a:pt x="209349" y="1764192"/>
                </a:lnTo>
                <a:lnTo>
                  <a:pt x="285875" y="1692551"/>
                </a:lnTo>
                <a:lnTo>
                  <a:pt x="309625" y="1670528"/>
                </a:lnTo>
                <a:lnTo>
                  <a:pt x="411440" y="1763927"/>
                </a:lnTo>
                <a:lnTo>
                  <a:pt x="358443" y="1813280"/>
                </a:lnTo>
                <a:lnTo>
                  <a:pt x="360642" y="1816994"/>
                </a:lnTo>
                <a:lnTo>
                  <a:pt x="413859" y="1767111"/>
                </a:lnTo>
                <a:lnTo>
                  <a:pt x="413859" y="1825750"/>
                </a:lnTo>
                <a:lnTo>
                  <a:pt x="417598" y="1824954"/>
                </a:lnTo>
                <a:lnTo>
                  <a:pt x="417598" y="1765254"/>
                </a:lnTo>
                <a:lnTo>
                  <a:pt x="421996" y="1761008"/>
                </a:lnTo>
                <a:lnTo>
                  <a:pt x="421996" y="1755436"/>
                </a:lnTo>
                <a:lnTo>
                  <a:pt x="416938" y="1760212"/>
                </a:lnTo>
                <a:lnTo>
                  <a:pt x="416938" y="1643729"/>
                </a:lnTo>
                <a:lnTo>
                  <a:pt x="421996" y="1638953"/>
                </a:lnTo>
                <a:lnTo>
                  <a:pt x="421996" y="1633381"/>
                </a:lnTo>
                <a:lnTo>
                  <a:pt x="415179" y="1639749"/>
                </a:lnTo>
                <a:lnTo>
                  <a:pt x="313363" y="1546351"/>
                </a:lnTo>
                <a:lnTo>
                  <a:pt x="414959" y="1451360"/>
                </a:lnTo>
                <a:lnTo>
                  <a:pt x="516774" y="1544759"/>
                </a:lnTo>
                <a:lnTo>
                  <a:pt x="422216" y="1633381"/>
                </a:lnTo>
                <a:lnTo>
                  <a:pt x="422216" y="1638688"/>
                </a:lnTo>
                <a:lnTo>
                  <a:pt x="517874" y="1549269"/>
                </a:lnTo>
                <a:lnTo>
                  <a:pt x="517874" y="1665752"/>
                </a:lnTo>
                <a:lnTo>
                  <a:pt x="422216" y="1755436"/>
                </a:lnTo>
                <a:lnTo>
                  <a:pt x="422216" y="1761008"/>
                </a:lnTo>
                <a:lnTo>
                  <a:pt x="521612" y="1667875"/>
                </a:lnTo>
                <a:lnTo>
                  <a:pt x="521612" y="1543697"/>
                </a:lnTo>
                <a:lnTo>
                  <a:pt x="417598" y="1448176"/>
                </a:lnTo>
                <a:lnTo>
                  <a:pt x="417598" y="1331162"/>
                </a:lnTo>
                <a:lnTo>
                  <a:pt x="413859" y="1334612"/>
                </a:lnTo>
                <a:lnTo>
                  <a:pt x="413859" y="1446584"/>
                </a:lnTo>
                <a:lnTo>
                  <a:pt x="312923" y="1540778"/>
                </a:lnTo>
                <a:lnTo>
                  <a:pt x="312923" y="1424295"/>
                </a:lnTo>
                <a:lnTo>
                  <a:pt x="413859" y="1329836"/>
                </a:lnTo>
                <a:lnTo>
                  <a:pt x="413859" y="1334346"/>
                </a:lnTo>
                <a:lnTo>
                  <a:pt x="417598" y="1330897"/>
                </a:lnTo>
                <a:lnTo>
                  <a:pt x="417598" y="1324264"/>
                </a:lnTo>
                <a:lnTo>
                  <a:pt x="316882" y="1231926"/>
                </a:lnTo>
                <a:lnTo>
                  <a:pt x="313803" y="1234580"/>
                </a:lnTo>
                <a:lnTo>
                  <a:pt x="316662" y="1231661"/>
                </a:lnTo>
                <a:lnTo>
                  <a:pt x="312264" y="1227681"/>
                </a:lnTo>
                <a:lnTo>
                  <a:pt x="312264" y="1223701"/>
                </a:lnTo>
                <a:lnTo>
                  <a:pt x="308525" y="1223701"/>
                </a:lnTo>
                <a:lnTo>
                  <a:pt x="308525" y="1227946"/>
                </a:lnTo>
                <a:lnTo>
                  <a:pt x="207589" y="1322141"/>
                </a:lnTo>
                <a:lnTo>
                  <a:pt x="207589" y="1215476"/>
                </a:lnTo>
                <a:lnTo>
                  <a:pt x="207589" y="1205923"/>
                </a:lnTo>
                <a:lnTo>
                  <a:pt x="308525" y="1111464"/>
                </a:lnTo>
                <a:lnTo>
                  <a:pt x="308525" y="1217068"/>
                </a:lnTo>
                <a:lnTo>
                  <a:pt x="308525" y="1223436"/>
                </a:lnTo>
                <a:lnTo>
                  <a:pt x="312264" y="1223436"/>
                </a:lnTo>
                <a:lnTo>
                  <a:pt x="312264" y="1109606"/>
                </a:lnTo>
                <a:lnTo>
                  <a:pt x="388351" y="1038496"/>
                </a:lnTo>
                <a:lnTo>
                  <a:pt x="413639" y="1014881"/>
                </a:lnTo>
                <a:lnTo>
                  <a:pt x="519413" y="1111729"/>
                </a:lnTo>
                <a:lnTo>
                  <a:pt x="625626" y="1012228"/>
                </a:lnTo>
                <a:lnTo>
                  <a:pt x="625626" y="972692"/>
                </a:lnTo>
                <a:lnTo>
                  <a:pt x="622108" y="974550"/>
                </a:lnTo>
                <a:lnTo>
                  <a:pt x="622108" y="1010105"/>
                </a:lnTo>
                <a:lnTo>
                  <a:pt x="521172" y="1104565"/>
                </a:lnTo>
                <a:lnTo>
                  <a:pt x="521172" y="988082"/>
                </a:lnTo>
                <a:lnTo>
                  <a:pt x="622108" y="893622"/>
                </a:lnTo>
                <a:lnTo>
                  <a:pt x="622108" y="974284"/>
                </a:lnTo>
                <a:lnTo>
                  <a:pt x="625626" y="972427"/>
                </a:lnTo>
                <a:lnTo>
                  <a:pt x="625626" y="888050"/>
                </a:lnTo>
                <a:lnTo>
                  <a:pt x="589342" y="854618"/>
                </a:lnTo>
                <a:lnTo>
                  <a:pt x="585604" y="856740"/>
                </a:lnTo>
                <a:lnTo>
                  <a:pt x="620789" y="889111"/>
                </a:lnTo>
                <a:lnTo>
                  <a:pt x="519193" y="984102"/>
                </a:lnTo>
                <a:lnTo>
                  <a:pt x="417378" y="890703"/>
                </a:lnTo>
                <a:lnTo>
                  <a:pt x="518973" y="795713"/>
                </a:lnTo>
                <a:lnTo>
                  <a:pt x="585384" y="856475"/>
                </a:lnTo>
                <a:lnTo>
                  <a:pt x="589122" y="854352"/>
                </a:lnTo>
                <a:lnTo>
                  <a:pt x="521612" y="792529"/>
                </a:lnTo>
                <a:lnTo>
                  <a:pt x="521612" y="732297"/>
                </a:lnTo>
                <a:lnTo>
                  <a:pt x="517874" y="732828"/>
                </a:lnTo>
                <a:lnTo>
                  <a:pt x="517874" y="790671"/>
                </a:lnTo>
                <a:lnTo>
                  <a:pt x="417158" y="885131"/>
                </a:lnTo>
                <a:lnTo>
                  <a:pt x="417158" y="768383"/>
                </a:lnTo>
                <a:lnTo>
                  <a:pt x="464657" y="724072"/>
                </a:lnTo>
                <a:lnTo>
                  <a:pt x="462458" y="720357"/>
                </a:lnTo>
                <a:lnTo>
                  <a:pt x="464657" y="723807"/>
                </a:lnTo>
                <a:lnTo>
                  <a:pt x="517874" y="673923"/>
                </a:lnTo>
                <a:lnTo>
                  <a:pt x="517874" y="732563"/>
                </a:lnTo>
                <a:lnTo>
                  <a:pt x="521612" y="732032"/>
                </a:lnTo>
                <a:lnTo>
                  <a:pt x="521612" y="672331"/>
                </a:lnTo>
                <a:lnTo>
                  <a:pt x="526010" y="668086"/>
                </a:lnTo>
                <a:lnTo>
                  <a:pt x="526010" y="662514"/>
                </a:lnTo>
                <a:lnTo>
                  <a:pt x="521172" y="667024"/>
                </a:lnTo>
                <a:lnTo>
                  <a:pt x="521172" y="550541"/>
                </a:lnTo>
                <a:lnTo>
                  <a:pt x="526010" y="546031"/>
                </a:lnTo>
                <a:lnTo>
                  <a:pt x="526010" y="540459"/>
                </a:lnTo>
                <a:lnTo>
                  <a:pt x="519193" y="546827"/>
                </a:lnTo>
                <a:lnTo>
                  <a:pt x="417378" y="453428"/>
                </a:lnTo>
                <a:lnTo>
                  <a:pt x="518973" y="358172"/>
                </a:lnTo>
                <a:lnTo>
                  <a:pt x="620789" y="451571"/>
                </a:lnTo>
                <a:lnTo>
                  <a:pt x="526230" y="540194"/>
                </a:lnTo>
                <a:lnTo>
                  <a:pt x="526230" y="545765"/>
                </a:lnTo>
                <a:lnTo>
                  <a:pt x="622108" y="456082"/>
                </a:lnTo>
                <a:lnTo>
                  <a:pt x="622108" y="572830"/>
                </a:lnTo>
                <a:lnTo>
                  <a:pt x="526230" y="662248"/>
                </a:lnTo>
                <a:lnTo>
                  <a:pt x="526230" y="667820"/>
                </a:lnTo>
                <a:lnTo>
                  <a:pt x="625626" y="574952"/>
                </a:lnTo>
                <a:lnTo>
                  <a:pt x="625626" y="450509"/>
                </a:lnTo>
                <a:lnTo>
                  <a:pt x="521612" y="355254"/>
                </a:lnTo>
                <a:lnTo>
                  <a:pt x="521612" y="237975"/>
                </a:lnTo>
                <a:lnTo>
                  <a:pt x="517874" y="241424"/>
                </a:lnTo>
                <a:lnTo>
                  <a:pt x="517874" y="353396"/>
                </a:lnTo>
                <a:lnTo>
                  <a:pt x="417158" y="447856"/>
                </a:lnTo>
                <a:lnTo>
                  <a:pt x="417158" y="331373"/>
                </a:lnTo>
                <a:lnTo>
                  <a:pt x="517874" y="236913"/>
                </a:lnTo>
                <a:lnTo>
                  <a:pt x="517874" y="241159"/>
                </a:lnTo>
                <a:lnTo>
                  <a:pt x="521612" y="237709"/>
                </a:lnTo>
                <a:lnTo>
                  <a:pt x="521612" y="231341"/>
                </a:lnTo>
                <a:lnTo>
                  <a:pt x="420896" y="138739"/>
                </a:lnTo>
                <a:lnTo>
                  <a:pt x="417818" y="141657"/>
                </a:lnTo>
                <a:lnTo>
                  <a:pt x="420676" y="138739"/>
                </a:lnTo>
                <a:lnTo>
                  <a:pt x="416278" y="134759"/>
                </a:lnTo>
                <a:lnTo>
                  <a:pt x="416278" y="40002"/>
                </a:lnTo>
                <a:lnTo>
                  <a:pt x="416278" y="39345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5AF0AE2-7DAE-3EB0-5E60-D2EFCEC2E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82371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14/06/2023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Nuclear collective behaviors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2F98917-083E-F98C-816F-48F1437B4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61843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14/06/2023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Nuclear collective behaviors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seul</a:t>
            </a:r>
          </a:p>
        </p:txBody>
      </p:sp>
      <p:pic>
        <p:nvPicPr>
          <p:cNvPr id="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C593314-5853-721D-C381-C5C6DA55F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91722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9C14385-C06C-03C8-FC0B-6EDE0E294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14/06/2023</a:t>
            </a:r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5925030-DB19-61B7-32BA-FFFFADD4F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Nuclear collective behaviors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84369A-A294-0F2F-E84F-D0990A22C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61E88D-94E7-20B9-0926-4E18EFBC1BA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Vide</a:t>
            </a:r>
          </a:p>
        </p:txBody>
      </p:sp>
      <p:pic>
        <p:nvPicPr>
          <p:cNvPr id="7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605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651A86F0-4870-165D-E01B-6415309E1300}"/>
              </a:ext>
            </a:extLst>
          </p:cNvPr>
          <p:cNvSpPr/>
          <p:nvPr userDrawn="1"/>
        </p:nvSpPr>
        <p:spPr>
          <a:xfrm>
            <a:off x="11460163" y="0"/>
            <a:ext cx="7318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Intervenants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r>
              <a:rPr lang="en-US" smtClean="0"/>
              <a:t>14/06/2023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Nuclear collective behaviors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5" name="Espace réservé du texte 8">
            <a:extLst>
              <a:ext uri="{FF2B5EF4-FFF2-40B4-BE49-F238E27FC236}">
                <a16:creationId xmlns:a16="http://schemas.microsoft.com/office/drawing/2014/main" id="{EE9D7CE3-0338-EF86-9151-9AA39188D1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7" name="Espace réservé du texte 8">
            <a:extLst>
              <a:ext uri="{FF2B5EF4-FFF2-40B4-BE49-F238E27FC236}">
                <a16:creationId xmlns:a16="http://schemas.microsoft.com/office/drawing/2014/main" id="{7E242CEA-B629-6061-3336-B00B5B0363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27251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9" name="Espace réservé du texte 8">
            <a:extLst>
              <a:ext uri="{FF2B5EF4-FFF2-40B4-BE49-F238E27FC236}">
                <a16:creationId xmlns:a16="http://schemas.microsoft.com/office/drawing/2014/main" id="{13577D77-6A07-A133-9442-B0E04B740B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67017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31" name="Espace réservé du texte 8">
            <a:extLst>
              <a:ext uri="{FF2B5EF4-FFF2-40B4-BE49-F238E27FC236}">
                <a16:creationId xmlns:a16="http://schemas.microsoft.com/office/drawing/2014/main" id="{7647BCFB-4928-920C-2E15-C8AE4C72EB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47134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7368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28" name="図プレースホルダー 9">
            <a:extLst>
              <a:ext uri="{FF2B5EF4-FFF2-40B4-BE49-F238E27FC236}">
                <a16:creationId xmlns:a16="http://schemas.microsoft.com/office/drawing/2014/main" id="{6BF72028-41E2-619A-D233-341EEFEC504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27251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0" name="図プレースホルダー 9">
            <a:extLst>
              <a:ext uri="{FF2B5EF4-FFF2-40B4-BE49-F238E27FC236}">
                <a16:creationId xmlns:a16="http://schemas.microsoft.com/office/drawing/2014/main" id="{74AA3498-C08C-43F4-B6BB-AE8E3CC9E9C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67017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2" name="図プレースホルダー 9">
            <a:extLst>
              <a:ext uri="{FF2B5EF4-FFF2-40B4-BE49-F238E27FC236}">
                <a16:creationId xmlns:a16="http://schemas.microsoft.com/office/drawing/2014/main" id="{1DC76755-C8C6-A984-C78A-E29A74AAF2E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47134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pic>
        <p:nvPicPr>
          <p:cNvPr id="1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16D91DA-45B8-FD04-3A3A-E545BB21D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15921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 / C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53AF1D4-4843-AF3F-A326-45F38F216CA0}"/>
              </a:ext>
            </a:extLst>
          </p:cNvPr>
          <p:cNvSpPr/>
          <p:nvPr userDrawn="1"/>
        </p:nvSpPr>
        <p:spPr>
          <a:xfrm>
            <a:off x="7199086" y="0"/>
            <a:ext cx="499291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 / CV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r>
              <a:rPr lang="en-US" smtClean="0"/>
              <a:t>14/06/2023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Nuclear collective behaviors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AE77C0A-ACF9-C7EB-2F0B-D7114392665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67100" y="1541463"/>
            <a:ext cx="7993063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 b="0" i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Fonction/titre</a:t>
            </a:r>
          </a:p>
        </p:txBody>
      </p:sp>
      <p:sp>
        <p:nvSpPr>
          <p:cNvPr id="15" name="Espace réservé du texte 20">
            <a:extLst>
              <a:ext uri="{FF2B5EF4-FFF2-40B4-BE49-F238E27FC236}">
                <a16:creationId xmlns:a16="http://schemas.microsoft.com/office/drawing/2014/main" id="{BC7575DE-FB39-1529-3362-6DDB6F59CA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67100" y="2413000"/>
            <a:ext cx="7993063" cy="35004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2468" y="1457845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09A53DC-AB4B-EC82-92B3-B8B715CDC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68020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14/06/2023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Nuclear collective behaviors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345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Bleu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14/06/2023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Nuclear collective behaviors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Bleu foncé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CD1C80FF-3EC2-C65E-39A3-3D5B556D3A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DD99EE02-4A21-0C84-48D4-82F813D3C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42398024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14/06/2023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Nuclear collective behaviors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claire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tx2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930F834B-23C4-8EC1-2C21-5E1E110A7BF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31F7F2B-1941-1250-D680-FD079465EC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42113619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14/06/2023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Nuclear collective behaviors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Gris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5E9AB1AA-33F6-3FFD-8F1A-9BB4B728DF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1EB622B9-FCAB-DF76-D3A8-8B7A3392A5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2592697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72B667D-CC06-7D82-8E0F-CFDA021D6AD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liten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4053600" cy="1804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1F5FF40-204E-79EE-35CB-85711491D064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70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>
            <a:extLst>
              <a:ext uri="{FF2B5EF4-FFF2-40B4-BE49-F238E27FC236}">
                <a16:creationId xmlns:a16="http://schemas.microsoft.com/office/drawing/2014/main" id="{75131BF9-1179-4373-984B-3BA3810DA921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6D7E0A0-6204-A96D-17C4-F1F3019C9994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1" name="Logo CEA">
              <a:extLst>
                <a:ext uri="{FF2B5EF4-FFF2-40B4-BE49-F238E27FC236}">
                  <a16:creationId xmlns:a16="http://schemas.microsoft.com/office/drawing/2014/main" id="{925ECDAD-C79A-E959-8415-90319293CF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4C4230D1-9E7A-4F15-722D-49C58B4ED76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  <a:custGeom>
            <a:avLst/>
            <a:gdLst>
              <a:gd name="connsiteX0" fmla="*/ 257896 w 12192000"/>
              <a:gd name="connsiteY0" fmla="*/ 6343650 h 6858000"/>
              <a:gd name="connsiteX1" fmla="*/ 257896 w 12192000"/>
              <a:gd name="connsiteY1" fmla="*/ 6707250 h 6858000"/>
              <a:gd name="connsiteX2" fmla="*/ 621496 w 12192000"/>
              <a:gd name="connsiteY2" fmla="*/ 6707250 h 6858000"/>
              <a:gd name="connsiteX3" fmla="*/ 621496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6" y="6343650"/>
                </a:moveTo>
                <a:lnTo>
                  <a:pt x="257896" y="6707250"/>
                </a:lnTo>
                <a:lnTo>
                  <a:pt x="621496" y="6707250"/>
                </a:lnTo>
                <a:lnTo>
                  <a:pt x="621496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83658" y="4702629"/>
            <a:ext cx="8323941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14/06/2023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Nuclear collective behaviors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3658" y="1714500"/>
            <a:ext cx="8323941" cy="2857500"/>
          </a:xfrm>
        </p:spPr>
        <p:txBody>
          <a:bodyPr tIns="468000" anchor="b">
            <a:normAutofit/>
          </a:bodyPr>
          <a:lstStyle>
            <a:lvl1pPr marL="571500" indent="-571500">
              <a:buSzPct val="200000"/>
              <a:buFont typeface="Arial Black" panose="020B0A04020102020204" pitchFamily="34" charset="0"/>
              <a:buChar char="“"/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</p:txBody>
      </p:sp>
    </p:spTree>
    <p:extLst>
      <p:ext uri="{BB962C8B-B14F-4D97-AF65-F5344CB8AC3E}">
        <p14:creationId xmlns:p14="http://schemas.microsoft.com/office/powerpoint/2010/main" val="27875902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74F437C1-0C37-DF8E-EF64-2BA107BEFB2F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9AF48E4-0EE8-3CC7-27AA-1591F5F46EA9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3" name="Logo CEA">
              <a:extLst>
                <a:ext uri="{FF2B5EF4-FFF2-40B4-BE49-F238E27FC236}">
                  <a16:creationId xmlns:a16="http://schemas.microsoft.com/office/drawing/2014/main" id="{DFA7C964-126E-3D36-7408-04B6C0889C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C5DB15CE-1737-19C7-773E-184AB58648C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14/06/2023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Nuclear collective behaviors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4277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E2FB537C-FD4D-0AEC-C133-0DAF4636E2B9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16ABDD6-A390-2C6E-2047-D4A9A9710027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7" name="Logo CEA">
              <a:extLst>
                <a:ext uri="{FF2B5EF4-FFF2-40B4-BE49-F238E27FC236}">
                  <a16:creationId xmlns:a16="http://schemas.microsoft.com/office/drawing/2014/main" id="{B331915A-1A76-4EF6-2A1C-75D200A8FE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BB2888C6-4081-3327-01C0-D9EA23523C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260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14/06/2023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Nuclear collective behaviors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 + texte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4DB704B1-C9AF-2DEE-2915-BA6F9894D5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477" y="1640114"/>
            <a:ext cx="11573522" cy="3439886"/>
          </a:xfrm>
          <a:custGeom>
            <a:avLst/>
            <a:gdLst>
              <a:gd name="connsiteX0" fmla="*/ 388580 w 11573522"/>
              <a:gd name="connsiteY0" fmla="*/ 2811978 h 3439886"/>
              <a:gd name="connsiteX1" fmla="*/ 266084 w 11573522"/>
              <a:gd name="connsiteY1" fmla="*/ 2905253 h 3439886"/>
              <a:gd name="connsiteX2" fmla="*/ 200780 w 11573522"/>
              <a:gd name="connsiteY2" fmla="*/ 2954731 h 3439886"/>
              <a:gd name="connsiteX3" fmla="*/ 388175 w 11573522"/>
              <a:gd name="connsiteY3" fmla="*/ 3100322 h 3439886"/>
              <a:gd name="connsiteX4" fmla="*/ 575977 w 11573522"/>
              <a:gd name="connsiteY4" fmla="*/ 2957569 h 3439886"/>
              <a:gd name="connsiteX5" fmla="*/ 388580 w 11573522"/>
              <a:gd name="connsiteY5" fmla="*/ 2811978 h 3439886"/>
              <a:gd name="connsiteX6" fmla="*/ 386147 w 11573522"/>
              <a:gd name="connsiteY6" fmla="*/ 0 h 3439886"/>
              <a:gd name="connsiteX7" fmla="*/ 392637 w 11573522"/>
              <a:gd name="connsiteY7" fmla="*/ 0 h 3439886"/>
              <a:gd name="connsiteX8" fmla="*/ 392637 w 11573522"/>
              <a:gd name="connsiteY8" fmla="*/ 28893 h 3439886"/>
              <a:gd name="connsiteX9" fmla="*/ 392637 w 11573522"/>
              <a:gd name="connsiteY9" fmla="*/ 131318 h 3439886"/>
              <a:gd name="connsiteX10" fmla="*/ 578816 w 11573522"/>
              <a:gd name="connsiteY10" fmla="*/ 275693 h 3439886"/>
              <a:gd name="connsiteX11" fmla="*/ 578816 w 11573522"/>
              <a:gd name="connsiteY11" fmla="*/ 97658 h 3439886"/>
              <a:gd name="connsiteX12" fmla="*/ 462924 w 11573522"/>
              <a:gd name="connsiteY12" fmla="*/ 7536 h 3439886"/>
              <a:gd name="connsiteX13" fmla="*/ 453234 w 11573522"/>
              <a:gd name="connsiteY13" fmla="*/ 0 h 3439886"/>
              <a:gd name="connsiteX14" fmla="*/ 464209 w 11573522"/>
              <a:gd name="connsiteY14" fmla="*/ 0 h 3439886"/>
              <a:gd name="connsiteX15" fmla="*/ 484510 w 11573522"/>
              <a:gd name="connsiteY15" fmla="*/ 15775 h 3439886"/>
              <a:gd name="connsiteX16" fmla="*/ 582061 w 11573522"/>
              <a:gd name="connsiteY16" fmla="*/ 91574 h 3439886"/>
              <a:gd name="connsiteX17" fmla="*/ 695192 w 11573522"/>
              <a:gd name="connsiteY17" fmla="*/ 5744 h 3439886"/>
              <a:gd name="connsiteX18" fmla="*/ 702764 w 11573522"/>
              <a:gd name="connsiteY18" fmla="*/ 0 h 3439886"/>
              <a:gd name="connsiteX19" fmla="*/ 2758098 w 11573522"/>
              <a:gd name="connsiteY19" fmla="*/ 0 h 3439886"/>
              <a:gd name="connsiteX20" fmla="*/ 2764588 w 11573522"/>
              <a:gd name="connsiteY20" fmla="*/ 0 h 3439886"/>
              <a:gd name="connsiteX21" fmla="*/ 2825185 w 11573522"/>
              <a:gd name="connsiteY21" fmla="*/ 0 h 3439886"/>
              <a:gd name="connsiteX22" fmla="*/ 2836160 w 11573522"/>
              <a:gd name="connsiteY22" fmla="*/ 0 h 3439886"/>
              <a:gd name="connsiteX23" fmla="*/ 3074715 w 11573522"/>
              <a:gd name="connsiteY23" fmla="*/ 0 h 3439886"/>
              <a:gd name="connsiteX24" fmla="*/ 9201571 w 11573522"/>
              <a:gd name="connsiteY24" fmla="*/ 0 h 3439886"/>
              <a:gd name="connsiteX25" fmla="*/ 11573522 w 11573522"/>
              <a:gd name="connsiteY25" fmla="*/ 0 h 3439886"/>
              <a:gd name="connsiteX26" fmla="*/ 11573522 w 11573522"/>
              <a:gd name="connsiteY26" fmla="*/ 3439886 h 3439886"/>
              <a:gd name="connsiteX27" fmla="*/ 962936 w 11573522"/>
              <a:gd name="connsiteY27" fmla="*/ 3439886 h 3439886"/>
              <a:gd name="connsiteX28" fmla="*/ 962936 w 11573522"/>
              <a:gd name="connsiteY28" fmla="*/ 3439632 h 3439886"/>
              <a:gd name="connsiteX29" fmla="*/ 962936 w 11573522"/>
              <a:gd name="connsiteY29" fmla="*/ 3438953 h 3439886"/>
              <a:gd name="connsiteX30" fmla="*/ 776757 w 11573522"/>
              <a:gd name="connsiteY30" fmla="*/ 3294579 h 3439886"/>
              <a:gd name="connsiteX31" fmla="*/ 776757 w 11573522"/>
              <a:gd name="connsiteY31" fmla="*/ 3429148 h 3439886"/>
              <a:gd name="connsiteX32" fmla="*/ 776757 w 11573522"/>
              <a:gd name="connsiteY32" fmla="*/ 3439886 h 3439886"/>
              <a:gd name="connsiteX33" fmla="*/ 769862 w 11573522"/>
              <a:gd name="connsiteY33" fmla="*/ 3439886 h 3439886"/>
              <a:gd name="connsiteX34" fmla="*/ 769862 w 11573522"/>
              <a:gd name="connsiteY34" fmla="*/ 3414403 h 3439886"/>
              <a:gd name="connsiteX35" fmla="*/ 769862 w 11573522"/>
              <a:gd name="connsiteY35" fmla="*/ 3292145 h 3439886"/>
              <a:gd name="connsiteX36" fmla="*/ 629924 w 11573522"/>
              <a:gd name="connsiteY36" fmla="*/ 3183458 h 3439886"/>
              <a:gd name="connsiteX37" fmla="*/ 633168 w 11573522"/>
              <a:gd name="connsiteY37" fmla="*/ 3177375 h 3439886"/>
              <a:gd name="connsiteX38" fmla="*/ 771079 w 11573522"/>
              <a:gd name="connsiteY38" fmla="*/ 3284034 h 3439886"/>
              <a:gd name="connsiteX39" fmla="*/ 771079 w 11573522"/>
              <a:gd name="connsiteY39" fmla="*/ 3105999 h 3439886"/>
              <a:gd name="connsiteX40" fmla="*/ 704963 w 11573522"/>
              <a:gd name="connsiteY40" fmla="*/ 3054900 h 3439886"/>
              <a:gd name="connsiteX41" fmla="*/ 708614 w 11573522"/>
              <a:gd name="connsiteY41" fmla="*/ 3049222 h 3439886"/>
              <a:gd name="connsiteX42" fmla="*/ 774323 w 11573522"/>
              <a:gd name="connsiteY42" fmla="*/ 3100322 h 3439886"/>
              <a:gd name="connsiteX43" fmla="*/ 962125 w 11573522"/>
              <a:gd name="connsiteY43" fmla="*/ 2957569 h 3439886"/>
              <a:gd name="connsiteX44" fmla="*/ 824621 w 11573522"/>
              <a:gd name="connsiteY44" fmla="*/ 2850911 h 3439886"/>
              <a:gd name="connsiteX45" fmla="*/ 828271 w 11573522"/>
              <a:gd name="connsiteY45" fmla="*/ 2844422 h 3439886"/>
              <a:gd name="connsiteX46" fmla="*/ 962936 w 11573522"/>
              <a:gd name="connsiteY46" fmla="*/ 2948647 h 3439886"/>
              <a:gd name="connsiteX47" fmla="*/ 962936 w 11573522"/>
              <a:gd name="connsiteY47" fmla="*/ 2770612 h 3439886"/>
              <a:gd name="connsiteX48" fmla="*/ 900065 w 11573522"/>
              <a:gd name="connsiteY48" fmla="*/ 2721947 h 3439886"/>
              <a:gd name="connsiteX49" fmla="*/ 903716 w 11573522"/>
              <a:gd name="connsiteY49" fmla="*/ 2715864 h 3439886"/>
              <a:gd name="connsiteX50" fmla="*/ 966181 w 11573522"/>
              <a:gd name="connsiteY50" fmla="*/ 2764529 h 3439886"/>
              <a:gd name="connsiteX51" fmla="*/ 1153982 w 11573522"/>
              <a:gd name="connsiteY51" fmla="*/ 2621777 h 3439886"/>
              <a:gd name="connsiteX52" fmla="*/ 969021 w 11573522"/>
              <a:gd name="connsiteY52" fmla="*/ 2478619 h 3439886"/>
              <a:gd name="connsiteX53" fmla="*/ 781219 w 11573522"/>
              <a:gd name="connsiteY53" fmla="*/ 2621371 h 3439886"/>
              <a:gd name="connsiteX54" fmla="*/ 903310 w 11573522"/>
              <a:gd name="connsiteY54" fmla="*/ 2715864 h 3439886"/>
              <a:gd name="connsiteX55" fmla="*/ 900065 w 11573522"/>
              <a:gd name="connsiteY55" fmla="*/ 2721542 h 3439886"/>
              <a:gd name="connsiteX56" fmla="*/ 776757 w 11573522"/>
              <a:gd name="connsiteY56" fmla="*/ 2626238 h 3439886"/>
              <a:gd name="connsiteX57" fmla="*/ 776757 w 11573522"/>
              <a:gd name="connsiteY57" fmla="*/ 2804273 h 3439886"/>
              <a:gd name="connsiteX58" fmla="*/ 828271 w 11573522"/>
              <a:gd name="connsiteY58" fmla="*/ 2844017 h 3439886"/>
              <a:gd name="connsiteX59" fmla="*/ 824215 w 11573522"/>
              <a:gd name="connsiteY59" fmla="*/ 2850506 h 3439886"/>
              <a:gd name="connsiteX60" fmla="*/ 774729 w 11573522"/>
              <a:gd name="connsiteY60" fmla="*/ 2811978 h 3439886"/>
              <a:gd name="connsiteX61" fmla="*/ 586928 w 11573522"/>
              <a:gd name="connsiteY61" fmla="*/ 2954731 h 3439886"/>
              <a:gd name="connsiteX62" fmla="*/ 708208 w 11573522"/>
              <a:gd name="connsiteY62" fmla="*/ 3048817 h 3439886"/>
              <a:gd name="connsiteX63" fmla="*/ 704963 w 11573522"/>
              <a:gd name="connsiteY63" fmla="*/ 3054900 h 3439886"/>
              <a:gd name="connsiteX64" fmla="*/ 584900 w 11573522"/>
              <a:gd name="connsiteY64" fmla="*/ 2961625 h 3439886"/>
              <a:gd name="connsiteX65" fmla="*/ 584900 w 11573522"/>
              <a:gd name="connsiteY65" fmla="*/ 3140065 h 3439886"/>
              <a:gd name="connsiteX66" fmla="*/ 633168 w 11573522"/>
              <a:gd name="connsiteY66" fmla="*/ 3177375 h 3439886"/>
              <a:gd name="connsiteX67" fmla="*/ 629518 w 11573522"/>
              <a:gd name="connsiteY67" fmla="*/ 3183052 h 3439886"/>
              <a:gd name="connsiteX68" fmla="*/ 582872 w 11573522"/>
              <a:gd name="connsiteY68" fmla="*/ 3146960 h 3439886"/>
              <a:gd name="connsiteX69" fmla="*/ 388175 w 11573522"/>
              <a:gd name="connsiteY69" fmla="*/ 3295390 h 3439886"/>
              <a:gd name="connsiteX70" fmla="*/ 191856 w 11573522"/>
              <a:gd name="connsiteY70" fmla="*/ 3143310 h 3439886"/>
              <a:gd name="connsiteX71" fmla="*/ 191856 w 11573522"/>
              <a:gd name="connsiteY71" fmla="*/ 3082477 h 3439886"/>
              <a:gd name="connsiteX72" fmla="*/ 198752 w 11573522"/>
              <a:gd name="connsiteY72" fmla="*/ 3085316 h 3439886"/>
              <a:gd name="connsiteX73" fmla="*/ 198752 w 11573522"/>
              <a:gd name="connsiteY73" fmla="*/ 3140065 h 3439886"/>
              <a:gd name="connsiteX74" fmla="*/ 384930 w 11573522"/>
              <a:gd name="connsiteY74" fmla="*/ 3284034 h 3439886"/>
              <a:gd name="connsiteX75" fmla="*/ 384930 w 11573522"/>
              <a:gd name="connsiteY75" fmla="*/ 3105999 h 3439886"/>
              <a:gd name="connsiteX76" fmla="*/ 198752 w 11573522"/>
              <a:gd name="connsiteY76" fmla="*/ 2961625 h 3439886"/>
              <a:gd name="connsiteX77" fmla="*/ 198752 w 11573522"/>
              <a:gd name="connsiteY77" fmla="*/ 3084911 h 3439886"/>
              <a:gd name="connsiteX78" fmla="*/ 191856 w 11573522"/>
              <a:gd name="connsiteY78" fmla="*/ 3082072 h 3439886"/>
              <a:gd name="connsiteX79" fmla="*/ 191856 w 11573522"/>
              <a:gd name="connsiteY79" fmla="*/ 2953108 h 3439886"/>
              <a:gd name="connsiteX80" fmla="*/ 259189 w 11573522"/>
              <a:gd name="connsiteY80" fmla="*/ 2902009 h 3439886"/>
              <a:gd name="connsiteX81" fmla="*/ 383713 w 11573522"/>
              <a:gd name="connsiteY81" fmla="*/ 2807517 h 3439886"/>
              <a:gd name="connsiteX82" fmla="*/ 383713 w 11573522"/>
              <a:gd name="connsiteY82" fmla="*/ 2715053 h 3439886"/>
              <a:gd name="connsiteX83" fmla="*/ 390609 w 11573522"/>
              <a:gd name="connsiteY83" fmla="*/ 2716269 h 3439886"/>
              <a:gd name="connsiteX84" fmla="*/ 390609 w 11573522"/>
              <a:gd name="connsiteY84" fmla="*/ 2804273 h 3439886"/>
              <a:gd name="connsiteX85" fmla="*/ 576788 w 11573522"/>
              <a:gd name="connsiteY85" fmla="*/ 2948647 h 3439886"/>
              <a:gd name="connsiteX86" fmla="*/ 576788 w 11573522"/>
              <a:gd name="connsiteY86" fmla="*/ 2770612 h 3439886"/>
              <a:gd name="connsiteX87" fmla="*/ 489174 w 11573522"/>
              <a:gd name="connsiteY87" fmla="*/ 2702481 h 3439886"/>
              <a:gd name="connsiteX88" fmla="*/ 492825 w 11573522"/>
              <a:gd name="connsiteY88" fmla="*/ 2697209 h 3439886"/>
              <a:gd name="connsiteX89" fmla="*/ 580033 w 11573522"/>
              <a:gd name="connsiteY89" fmla="*/ 2764529 h 3439886"/>
              <a:gd name="connsiteX90" fmla="*/ 767834 w 11573522"/>
              <a:gd name="connsiteY90" fmla="*/ 2621777 h 3439886"/>
              <a:gd name="connsiteX91" fmla="*/ 626679 w 11573522"/>
              <a:gd name="connsiteY91" fmla="*/ 2512280 h 3439886"/>
              <a:gd name="connsiteX92" fmla="*/ 630735 w 11573522"/>
              <a:gd name="connsiteY92" fmla="*/ 2507007 h 3439886"/>
              <a:gd name="connsiteX93" fmla="*/ 771079 w 11573522"/>
              <a:gd name="connsiteY93" fmla="*/ 2615693 h 3439886"/>
              <a:gd name="connsiteX94" fmla="*/ 771079 w 11573522"/>
              <a:gd name="connsiteY94" fmla="*/ 2437659 h 3439886"/>
              <a:gd name="connsiteX95" fmla="*/ 713481 w 11573522"/>
              <a:gd name="connsiteY95" fmla="*/ 2392644 h 3439886"/>
              <a:gd name="connsiteX96" fmla="*/ 717131 w 11573522"/>
              <a:gd name="connsiteY96" fmla="*/ 2387372 h 3439886"/>
              <a:gd name="connsiteX97" fmla="*/ 774323 w 11573522"/>
              <a:gd name="connsiteY97" fmla="*/ 2431576 h 3439886"/>
              <a:gd name="connsiteX98" fmla="*/ 962125 w 11573522"/>
              <a:gd name="connsiteY98" fmla="*/ 2288824 h 3439886"/>
              <a:gd name="connsiteX99" fmla="*/ 774729 w 11573522"/>
              <a:gd name="connsiteY99" fmla="*/ 2143638 h 3439886"/>
              <a:gd name="connsiteX100" fmla="*/ 586928 w 11573522"/>
              <a:gd name="connsiteY100" fmla="*/ 2286391 h 3439886"/>
              <a:gd name="connsiteX101" fmla="*/ 717131 w 11573522"/>
              <a:gd name="connsiteY101" fmla="*/ 2387372 h 3439886"/>
              <a:gd name="connsiteX102" fmla="*/ 713075 w 11573522"/>
              <a:gd name="connsiteY102" fmla="*/ 2392644 h 3439886"/>
              <a:gd name="connsiteX103" fmla="*/ 584900 w 11573522"/>
              <a:gd name="connsiteY103" fmla="*/ 2293285 h 3439886"/>
              <a:gd name="connsiteX104" fmla="*/ 584900 w 11573522"/>
              <a:gd name="connsiteY104" fmla="*/ 2471319 h 3439886"/>
              <a:gd name="connsiteX105" fmla="*/ 630329 w 11573522"/>
              <a:gd name="connsiteY105" fmla="*/ 2506602 h 3439886"/>
              <a:gd name="connsiteX106" fmla="*/ 626679 w 11573522"/>
              <a:gd name="connsiteY106" fmla="*/ 2512280 h 3439886"/>
              <a:gd name="connsiteX107" fmla="*/ 582872 w 11573522"/>
              <a:gd name="connsiteY107" fmla="*/ 2478619 h 3439886"/>
              <a:gd name="connsiteX108" fmla="*/ 395071 w 11573522"/>
              <a:gd name="connsiteY108" fmla="*/ 2621371 h 3439886"/>
              <a:gd name="connsiteX109" fmla="*/ 492825 w 11573522"/>
              <a:gd name="connsiteY109" fmla="*/ 2696804 h 3439886"/>
              <a:gd name="connsiteX110" fmla="*/ 488769 w 11573522"/>
              <a:gd name="connsiteY110" fmla="*/ 2702481 h 3439886"/>
              <a:gd name="connsiteX111" fmla="*/ 390609 w 11573522"/>
              <a:gd name="connsiteY111" fmla="*/ 2626238 h 3439886"/>
              <a:gd name="connsiteX112" fmla="*/ 390609 w 11573522"/>
              <a:gd name="connsiteY112" fmla="*/ 2715864 h 3439886"/>
              <a:gd name="connsiteX113" fmla="*/ 383713 w 11573522"/>
              <a:gd name="connsiteY113" fmla="*/ 2714647 h 3439886"/>
              <a:gd name="connsiteX114" fmla="*/ 383713 w 11573522"/>
              <a:gd name="connsiteY114" fmla="*/ 2623399 h 3439886"/>
              <a:gd name="connsiteX115" fmla="*/ 375601 w 11573522"/>
              <a:gd name="connsiteY115" fmla="*/ 2616910 h 3439886"/>
              <a:gd name="connsiteX116" fmla="*/ 375601 w 11573522"/>
              <a:gd name="connsiteY116" fmla="*/ 2608394 h 3439886"/>
              <a:gd name="connsiteX117" fmla="*/ 384930 w 11573522"/>
              <a:gd name="connsiteY117" fmla="*/ 2615693 h 3439886"/>
              <a:gd name="connsiteX118" fmla="*/ 384930 w 11573522"/>
              <a:gd name="connsiteY118" fmla="*/ 2437659 h 3439886"/>
              <a:gd name="connsiteX119" fmla="*/ 375601 w 11573522"/>
              <a:gd name="connsiteY119" fmla="*/ 2430360 h 3439886"/>
              <a:gd name="connsiteX120" fmla="*/ 375601 w 11573522"/>
              <a:gd name="connsiteY120" fmla="*/ 2421843 h 3439886"/>
              <a:gd name="connsiteX121" fmla="*/ 388175 w 11573522"/>
              <a:gd name="connsiteY121" fmla="*/ 2431576 h 3439886"/>
              <a:gd name="connsiteX122" fmla="*/ 575977 w 11573522"/>
              <a:gd name="connsiteY122" fmla="*/ 2288824 h 3439886"/>
              <a:gd name="connsiteX123" fmla="*/ 388580 w 11573522"/>
              <a:gd name="connsiteY123" fmla="*/ 2143638 h 3439886"/>
              <a:gd name="connsiteX124" fmla="*/ 200780 w 11573522"/>
              <a:gd name="connsiteY124" fmla="*/ 2286391 h 3439886"/>
              <a:gd name="connsiteX125" fmla="*/ 375195 w 11573522"/>
              <a:gd name="connsiteY125" fmla="*/ 2421843 h 3439886"/>
              <a:gd name="connsiteX126" fmla="*/ 375195 w 11573522"/>
              <a:gd name="connsiteY126" fmla="*/ 2429954 h 3439886"/>
              <a:gd name="connsiteX127" fmla="*/ 198752 w 11573522"/>
              <a:gd name="connsiteY127" fmla="*/ 2293285 h 3439886"/>
              <a:gd name="connsiteX128" fmla="*/ 198752 w 11573522"/>
              <a:gd name="connsiteY128" fmla="*/ 2471319 h 3439886"/>
              <a:gd name="connsiteX129" fmla="*/ 375195 w 11573522"/>
              <a:gd name="connsiteY129" fmla="*/ 2608394 h 3439886"/>
              <a:gd name="connsiteX130" fmla="*/ 375195 w 11573522"/>
              <a:gd name="connsiteY130" fmla="*/ 2616910 h 3439886"/>
              <a:gd name="connsiteX131" fmla="*/ 191856 w 11573522"/>
              <a:gd name="connsiteY131" fmla="*/ 2474563 h 3439886"/>
              <a:gd name="connsiteX132" fmla="*/ 191856 w 11573522"/>
              <a:gd name="connsiteY132" fmla="*/ 2284768 h 3439886"/>
              <a:gd name="connsiteX133" fmla="*/ 383713 w 11573522"/>
              <a:gd name="connsiteY133" fmla="*/ 2138772 h 3439886"/>
              <a:gd name="connsiteX134" fmla="*/ 383713 w 11573522"/>
              <a:gd name="connsiteY134" fmla="*/ 1959926 h 3439886"/>
              <a:gd name="connsiteX135" fmla="*/ 390609 w 11573522"/>
              <a:gd name="connsiteY135" fmla="*/ 1965198 h 3439886"/>
              <a:gd name="connsiteX136" fmla="*/ 390609 w 11573522"/>
              <a:gd name="connsiteY136" fmla="*/ 2136339 h 3439886"/>
              <a:gd name="connsiteX137" fmla="*/ 576788 w 11573522"/>
              <a:gd name="connsiteY137" fmla="*/ 2280307 h 3439886"/>
              <a:gd name="connsiteX138" fmla="*/ 576788 w 11573522"/>
              <a:gd name="connsiteY138" fmla="*/ 2102272 h 3439886"/>
              <a:gd name="connsiteX139" fmla="*/ 390609 w 11573522"/>
              <a:gd name="connsiteY139" fmla="*/ 1957898 h 3439886"/>
              <a:gd name="connsiteX140" fmla="*/ 390609 w 11573522"/>
              <a:gd name="connsiteY140" fmla="*/ 1964792 h 3439886"/>
              <a:gd name="connsiteX141" fmla="*/ 383713 w 11573522"/>
              <a:gd name="connsiteY141" fmla="*/ 1959520 h 3439886"/>
              <a:gd name="connsiteX142" fmla="*/ 383713 w 11573522"/>
              <a:gd name="connsiteY142" fmla="*/ 1949382 h 3439886"/>
              <a:gd name="connsiteX143" fmla="*/ 569487 w 11573522"/>
              <a:gd name="connsiteY143" fmla="*/ 1808251 h 3439886"/>
              <a:gd name="connsiteX144" fmla="*/ 575166 w 11573522"/>
              <a:gd name="connsiteY144" fmla="*/ 1812307 h 3439886"/>
              <a:gd name="connsiteX145" fmla="*/ 392637 w 11573522"/>
              <a:gd name="connsiteY145" fmla="*/ 1951004 h 3439886"/>
              <a:gd name="connsiteX146" fmla="*/ 580033 w 11573522"/>
              <a:gd name="connsiteY146" fmla="*/ 2096594 h 3439886"/>
              <a:gd name="connsiteX147" fmla="*/ 767834 w 11573522"/>
              <a:gd name="connsiteY147" fmla="*/ 1953437 h 3439886"/>
              <a:gd name="connsiteX148" fmla="*/ 580438 w 11573522"/>
              <a:gd name="connsiteY148" fmla="*/ 1808251 h 3439886"/>
              <a:gd name="connsiteX149" fmla="*/ 575166 w 11573522"/>
              <a:gd name="connsiteY149" fmla="*/ 1812307 h 3439886"/>
              <a:gd name="connsiteX150" fmla="*/ 569893 w 11573522"/>
              <a:gd name="connsiteY150" fmla="*/ 1807846 h 3439886"/>
              <a:gd name="connsiteX151" fmla="*/ 578005 w 11573522"/>
              <a:gd name="connsiteY151" fmla="*/ 1801763 h 3439886"/>
              <a:gd name="connsiteX152" fmla="*/ 578005 w 11573522"/>
              <a:gd name="connsiteY152" fmla="*/ 1795679 h 3439886"/>
              <a:gd name="connsiteX153" fmla="*/ 584900 w 11573522"/>
              <a:gd name="connsiteY153" fmla="*/ 1795679 h 3439886"/>
              <a:gd name="connsiteX154" fmla="*/ 584900 w 11573522"/>
              <a:gd name="connsiteY154" fmla="*/ 1802168 h 3439886"/>
              <a:gd name="connsiteX155" fmla="*/ 771079 w 11573522"/>
              <a:gd name="connsiteY155" fmla="*/ 1946137 h 3439886"/>
              <a:gd name="connsiteX156" fmla="*/ 771079 w 11573522"/>
              <a:gd name="connsiteY156" fmla="*/ 1783107 h 3439886"/>
              <a:gd name="connsiteX157" fmla="*/ 771079 w 11573522"/>
              <a:gd name="connsiteY157" fmla="*/ 1768508 h 3439886"/>
              <a:gd name="connsiteX158" fmla="*/ 584900 w 11573522"/>
              <a:gd name="connsiteY158" fmla="*/ 1624133 h 3439886"/>
              <a:gd name="connsiteX159" fmla="*/ 584900 w 11573522"/>
              <a:gd name="connsiteY159" fmla="*/ 1785541 h 3439886"/>
              <a:gd name="connsiteX160" fmla="*/ 584900 w 11573522"/>
              <a:gd name="connsiteY160" fmla="*/ 1795274 h 3439886"/>
              <a:gd name="connsiteX161" fmla="*/ 578005 w 11573522"/>
              <a:gd name="connsiteY161" fmla="*/ 1795274 h 3439886"/>
              <a:gd name="connsiteX162" fmla="*/ 578005 w 11573522"/>
              <a:gd name="connsiteY162" fmla="*/ 1621294 h 3439886"/>
              <a:gd name="connsiteX163" fmla="*/ 437661 w 11573522"/>
              <a:gd name="connsiteY163" fmla="*/ 1512608 h 3439886"/>
              <a:gd name="connsiteX164" fmla="*/ 441312 w 11573522"/>
              <a:gd name="connsiteY164" fmla="*/ 1506930 h 3439886"/>
              <a:gd name="connsiteX165" fmla="*/ 578816 w 11573522"/>
              <a:gd name="connsiteY165" fmla="*/ 1613589 h 3439886"/>
              <a:gd name="connsiteX166" fmla="*/ 578816 w 11573522"/>
              <a:gd name="connsiteY166" fmla="*/ 1435555 h 3439886"/>
              <a:gd name="connsiteX167" fmla="*/ 513106 w 11573522"/>
              <a:gd name="connsiteY167" fmla="*/ 1384456 h 3439886"/>
              <a:gd name="connsiteX168" fmla="*/ 516350 w 11573522"/>
              <a:gd name="connsiteY168" fmla="*/ 1378372 h 3439886"/>
              <a:gd name="connsiteX169" fmla="*/ 582061 w 11573522"/>
              <a:gd name="connsiteY169" fmla="*/ 1429472 h 3439886"/>
              <a:gd name="connsiteX170" fmla="*/ 769862 w 11573522"/>
              <a:gd name="connsiteY170" fmla="*/ 1286719 h 3439886"/>
              <a:gd name="connsiteX171" fmla="*/ 632763 w 11573522"/>
              <a:gd name="connsiteY171" fmla="*/ 1180060 h 3439886"/>
              <a:gd name="connsiteX172" fmla="*/ 636413 w 11573522"/>
              <a:gd name="connsiteY172" fmla="*/ 1173571 h 3439886"/>
              <a:gd name="connsiteX173" fmla="*/ 771079 w 11573522"/>
              <a:gd name="connsiteY173" fmla="*/ 1278203 h 3439886"/>
              <a:gd name="connsiteX174" fmla="*/ 771079 w 11573522"/>
              <a:gd name="connsiteY174" fmla="*/ 1099762 h 3439886"/>
              <a:gd name="connsiteX175" fmla="*/ 708208 w 11573522"/>
              <a:gd name="connsiteY175" fmla="*/ 1051096 h 3439886"/>
              <a:gd name="connsiteX176" fmla="*/ 711453 w 11573522"/>
              <a:gd name="connsiteY176" fmla="*/ 1045419 h 3439886"/>
              <a:gd name="connsiteX177" fmla="*/ 774323 w 11573522"/>
              <a:gd name="connsiteY177" fmla="*/ 1094085 h 3439886"/>
              <a:gd name="connsiteX178" fmla="*/ 962125 w 11573522"/>
              <a:gd name="connsiteY178" fmla="*/ 951332 h 3439886"/>
              <a:gd name="connsiteX179" fmla="*/ 777163 w 11573522"/>
              <a:gd name="connsiteY179" fmla="*/ 807769 h 3439886"/>
              <a:gd name="connsiteX180" fmla="*/ 589362 w 11573522"/>
              <a:gd name="connsiteY180" fmla="*/ 950521 h 3439886"/>
              <a:gd name="connsiteX181" fmla="*/ 711453 w 11573522"/>
              <a:gd name="connsiteY181" fmla="*/ 1045013 h 3439886"/>
              <a:gd name="connsiteX182" fmla="*/ 707802 w 11573522"/>
              <a:gd name="connsiteY182" fmla="*/ 1051096 h 3439886"/>
              <a:gd name="connsiteX183" fmla="*/ 584900 w 11573522"/>
              <a:gd name="connsiteY183" fmla="*/ 955388 h 3439886"/>
              <a:gd name="connsiteX184" fmla="*/ 584900 w 11573522"/>
              <a:gd name="connsiteY184" fmla="*/ 1133828 h 3439886"/>
              <a:gd name="connsiteX185" fmla="*/ 636008 w 11573522"/>
              <a:gd name="connsiteY185" fmla="*/ 1173571 h 3439886"/>
              <a:gd name="connsiteX186" fmla="*/ 632357 w 11573522"/>
              <a:gd name="connsiteY186" fmla="*/ 1180060 h 3439886"/>
              <a:gd name="connsiteX187" fmla="*/ 582872 w 11573522"/>
              <a:gd name="connsiteY187" fmla="*/ 1141534 h 3439886"/>
              <a:gd name="connsiteX188" fmla="*/ 395071 w 11573522"/>
              <a:gd name="connsiteY188" fmla="*/ 1284286 h 3439886"/>
              <a:gd name="connsiteX189" fmla="*/ 516350 w 11573522"/>
              <a:gd name="connsiteY189" fmla="*/ 1378372 h 3439886"/>
              <a:gd name="connsiteX190" fmla="*/ 512700 w 11573522"/>
              <a:gd name="connsiteY190" fmla="*/ 1384050 h 3439886"/>
              <a:gd name="connsiteX191" fmla="*/ 392637 w 11573522"/>
              <a:gd name="connsiteY191" fmla="*/ 1291180 h 3439886"/>
              <a:gd name="connsiteX192" fmla="*/ 392637 w 11573522"/>
              <a:gd name="connsiteY192" fmla="*/ 1469214 h 3439886"/>
              <a:gd name="connsiteX193" fmla="*/ 440906 w 11573522"/>
              <a:gd name="connsiteY193" fmla="*/ 1506525 h 3439886"/>
              <a:gd name="connsiteX194" fmla="*/ 437661 w 11573522"/>
              <a:gd name="connsiteY194" fmla="*/ 1512608 h 3439886"/>
              <a:gd name="connsiteX195" fmla="*/ 391015 w 11573522"/>
              <a:gd name="connsiteY195" fmla="*/ 1476514 h 3439886"/>
              <a:gd name="connsiteX196" fmla="*/ 195912 w 11573522"/>
              <a:gd name="connsiteY196" fmla="*/ 1624539 h 3439886"/>
              <a:gd name="connsiteX197" fmla="*/ 0 w 11573522"/>
              <a:gd name="connsiteY197" fmla="*/ 1472459 h 3439886"/>
              <a:gd name="connsiteX198" fmla="*/ 0 w 11573522"/>
              <a:gd name="connsiteY198" fmla="*/ 1412033 h 3439886"/>
              <a:gd name="connsiteX199" fmla="*/ 6490 w 11573522"/>
              <a:gd name="connsiteY199" fmla="*/ 1414872 h 3439886"/>
              <a:gd name="connsiteX200" fmla="*/ 6490 w 11573522"/>
              <a:gd name="connsiteY200" fmla="*/ 1469214 h 3439886"/>
              <a:gd name="connsiteX201" fmla="*/ 192668 w 11573522"/>
              <a:gd name="connsiteY201" fmla="*/ 1613589 h 3439886"/>
              <a:gd name="connsiteX202" fmla="*/ 192668 w 11573522"/>
              <a:gd name="connsiteY202" fmla="*/ 1435555 h 3439886"/>
              <a:gd name="connsiteX203" fmla="*/ 6490 w 11573522"/>
              <a:gd name="connsiteY203" fmla="*/ 1291180 h 3439886"/>
              <a:gd name="connsiteX204" fmla="*/ 6490 w 11573522"/>
              <a:gd name="connsiteY204" fmla="*/ 1414466 h 3439886"/>
              <a:gd name="connsiteX205" fmla="*/ 0 w 11573522"/>
              <a:gd name="connsiteY205" fmla="*/ 1411627 h 3439886"/>
              <a:gd name="connsiteX206" fmla="*/ 0 w 11573522"/>
              <a:gd name="connsiteY206" fmla="*/ 1282664 h 3439886"/>
              <a:gd name="connsiteX207" fmla="*/ 66926 w 11573522"/>
              <a:gd name="connsiteY207" fmla="*/ 1231565 h 3439886"/>
              <a:gd name="connsiteX208" fmla="*/ 73821 w 11573522"/>
              <a:gd name="connsiteY208" fmla="*/ 1234809 h 3439886"/>
              <a:gd name="connsiteX209" fmla="*/ 8924 w 11573522"/>
              <a:gd name="connsiteY209" fmla="*/ 1284286 h 3439886"/>
              <a:gd name="connsiteX210" fmla="*/ 196318 w 11573522"/>
              <a:gd name="connsiteY210" fmla="*/ 1429472 h 3439886"/>
              <a:gd name="connsiteX211" fmla="*/ 384119 w 11573522"/>
              <a:gd name="connsiteY211" fmla="*/ 1286719 h 3439886"/>
              <a:gd name="connsiteX212" fmla="*/ 196724 w 11573522"/>
              <a:gd name="connsiteY212" fmla="*/ 1141534 h 3439886"/>
              <a:gd name="connsiteX213" fmla="*/ 74227 w 11573522"/>
              <a:gd name="connsiteY213" fmla="*/ 1234403 h 3439886"/>
              <a:gd name="connsiteX214" fmla="*/ 67332 w 11573522"/>
              <a:gd name="connsiteY214" fmla="*/ 1231159 h 3439886"/>
              <a:gd name="connsiteX215" fmla="*/ 191856 w 11573522"/>
              <a:gd name="connsiteY215" fmla="*/ 1136667 h 3439886"/>
              <a:gd name="connsiteX216" fmla="*/ 191856 w 11573522"/>
              <a:gd name="connsiteY216" fmla="*/ 1044607 h 3439886"/>
              <a:gd name="connsiteX217" fmla="*/ 198752 w 11573522"/>
              <a:gd name="connsiteY217" fmla="*/ 1045419 h 3439886"/>
              <a:gd name="connsiteX218" fmla="*/ 198752 w 11573522"/>
              <a:gd name="connsiteY218" fmla="*/ 1133828 h 3439886"/>
              <a:gd name="connsiteX219" fmla="*/ 384524 w 11573522"/>
              <a:gd name="connsiteY219" fmla="*/ 1278203 h 3439886"/>
              <a:gd name="connsiteX220" fmla="*/ 384524 w 11573522"/>
              <a:gd name="connsiteY220" fmla="*/ 1099762 h 3439886"/>
              <a:gd name="connsiteX221" fmla="*/ 296912 w 11573522"/>
              <a:gd name="connsiteY221" fmla="*/ 1032037 h 3439886"/>
              <a:gd name="connsiteX222" fmla="*/ 300968 w 11573522"/>
              <a:gd name="connsiteY222" fmla="*/ 1026359 h 3439886"/>
              <a:gd name="connsiteX223" fmla="*/ 388175 w 11573522"/>
              <a:gd name="connsiteY223" fmla="*/ 1094085 h 3439886"/>
              <a:gd name="connsiteX224" fmla="*/ 575977 w 11573522"/>
              <a:gd name="connsiteY224" fmla="*/ 951332 h 3439886"/>
              <a:gd name="connsiteX225" fmla="*/ 434822 w 11573522"/>
              <a:gd name="connsiteY225" fmla="*/ 841835 h 3439886"/>
              <a:gd name="connsiteX226" fmla="*/ 438878 w 11573522"/>
              <a:gd name="connsiteY226" fmla="*/ 836158 h 3439886"/>
              <a:gd name="connsiteX227" fmla="*/ 578816 w 11573522"/>
              <a:gd name="connsiteY227" fmla="*/ 944843 h 3439886"/>
              <a:gd name="connsiteX228" fmla="*/ 578816 w 11573522"/>
              <a:gd name="connsiteY228" fmla="*/ 766808 h 3439886"/>
              <a:gd name="connsiteX229" fmla="*/ 521218 w 11573522"/>
              <a:gd name="connsiteY229" fmla="*/ 722199 h 3439886"/>
              <a:gd name="connsiteX230" fmla="*/ 525274 w 11573522"/>
              <a:gd name="connsiteY230" fmla="*/ 716927 h 3439886"/>
              <a:gd name="connsiteX231" fmla="*/ 582061 w 11573522"/>
              <a:gd name="connsiteY231" fmla="*/ 761131 h 3439886"/>
              <a:gd name="connsiteX232" fmla="*/ 769862 w 11573522"/>
              <a:gd name="connsiteY232" fmla="*/ 618379 h 3439886"/>
              <a:gd name="connsiteX233" fmla="*/ 582872 w 11573522"/>
              <a:gd name="connsiteY233" fmla="*/ 472787 h 3439886"/>
              <a:gd name="connsiteX234" fmla="*/ 395071 w 11573522"/>
              <a:gd name="connsiteY234" fmla="*/ 615540 h 3439886"/>
              <a:gd name="connsiteX235" fmla="*/ 524868 w 11573522"/>
              <a:gd name="connsiteY235" fmla="*/ 716521 h 3439886"/>
              <a:gd name="connsiteX236" fmla="*/ 521218 w 11573522"/>
              <a:gd name="connsiteY236" fmla="*/ 722199 h 3439886"/>
              <a:gd name="connsiteX237" fmla="*/ 392637 w 11573522"/>
              <a:gd name="connsiteY237" fmla="*/ 622434 h 3439886"/>
              <a:gd name="connsiteX238" fmla="*/ 392637 w 11573522"/>
              <a:gd name="connsiteY238" fmla="*/ 800875 h 3439886"/>
              <a:gd name="connsiteX239" fmla="*/ 438472 w 11573522"/>
              <a:gd name="connsiteY239" fmla="*/ 836158 h 3439886"/>
              <a:gd name="connsiteX240" fmla="*/ 434416 w 11573522"/>
              <a:gd name="connsiteY240" fmla="*/ 841430 h 3439886"/>
              <a:gd name="connsiteX241" fmla="*/ 391015 w 11573522"/>
              <a:gd name="connsiteY241" fmla="*/ 807769 h 3439886"/>
              <a:gd name="connsiteX242" fmla="*/ 203214 w 11573522"/>
              <a:gd name="connsiteY242" fmla="*/ 950521 h 3439886"/>
              <a:gd name="connsiteX243" fmla="*/ 300968 w 11573522"/>
              <a:gd name="connsiteY243" fmla="*/ 1026359 h 3439886"/>
              <a:gd name="connsiteX244" fmla="*/ 296912 w 11573522"/>
              <a:gd name="connsiteY244" fmla="*/ 1031630 h 3439886"/>
              <a:gd name="connsiteX245" fmla="*/ 198752 w 11573522"/>
              <a:gd name="connsiteY245" fmla="*/ 955388 h 3439886"/>
              <a:gd name="connsiteX246" fmla="*/ 198752 w 11573522"/>
              <a:gd name="connsiteY246" fmla="*/ 1045013 h 3439886"/>
              <a:gd name="connsiteX247" fmla="*/ 191856 w 11573522"/>
              <a:gd name="connsiteY247" fmla="*/ 1044202 h 3439886"/>
              <a:gd name="connsiteX248" fmla="*/ 191856 w 11573522"/>
              <a:gd name="connsiteY248" fmla="*/ 952954 h 3439886"/>
              <a:gd name="connsiteX249" fmla="*/ 183744 w 11573522"/>
              <a:gd name="connsiteY249" fmla="*/ 946465 h 3439886"/>
              <a:gd name="connsiteX250" fmla="*/ 183744 w 11573522"/>
              <a:gd name="connsiteY250" fmla="*/ 937949 h 3439886"/>
              <a:gd name="connsiteX251" fmla="*/ 192668 w 11573522"/>
              <a:gd name="connsiteY251" fmla="*/ 944843 h 3439886"/>
              <a:gd name="connsiteX252" fmla="*/ 192668 w 11573522"/>
              <a:gd name="connsiteY252" fmla="*/ 766808 h 3439886"/>
              <a:gd name="connsiteX253" fmla="*/ 183744 w 11573522"/>
              <a:gd name="connsiteY253" fmla="*/ 759914 h 3439886"/>
              <a:gd name="connsiteX254" fmla="*/ 183744 w 11573522"/>
              <a:gd name="connsiteY254" fmla="*/ 751398 h 3439886"/>
              <a:gd name="connsiteX255" fmla="*/ 196318 w 11573522"/>
              <a:gd name="connsiteY255" fmla="*/ 761131 h 3439886"/>
              <a:gd name="connsiteX256" fmla="*/ 384119 w 11573522"/>
              <a:gd name="connsiteY256" fmla="*/ 618379 h 3439886"/>
              <a:gd name="connsiteX257" fmla="*/ 196724 w 11573522"/>
              <a:gd name="connsiteY257" fmla="*/ 472787 h 3439886"/>
              <a:gd name="connsiteX258" fmla="*/ 8924 w 11573522"/>
              <a:gd name="connsiteY258" fmla="*/ 615540 h 3439886"/>
              <a:gd name="connsiteX259" fmla="*/ 183339 w 11573522"/>
              <a:gd name="connsiteY259" fmla="*/ 750992 h 3439886"/>
              <a:gd name="connsiteX260" fmla="*/ 183339 w 11573522"/>
              <a:gd name="connsiteY260" fmla="*/ 759508 h 3439886"/>
              <a:gd name="connsiteX261" fmla="*/ 6490 w 11573522"/>
              <a:gd name="connsiteY261" fmla="*/ 622434 h 3439886"/>
              <a:gd name="connsiteX262" fmla="*/ 6490 w 11573522"/>
              <a:gd name="connsiteY262" fmla="*/ 800875 h 3439886"/>
              <a:gd name="connsiteX263" fmla="*/ 183339 w 11573522"/>
              <a:gd name="connsiteY263" fmla="*/ 937544 h 3439886"/>
              <a:gd name="connsiteX264" fmla="*/ 183339 w 11573522"/>
              <a:gd name="connsiteY264" fmla="*/ 946060 h 3439886"/>
              <a:gd name="connsiteX265" fmla="*/ 0 w 11573522"/>
              <a:gd name="connsiteY265" fmla="*/ 804119 h 3439886"/>
              <a:gd name="connsiteX266" fmla="*/ 0 w 11573522"/>
              <a:gd name="connsiteY266" fmla="*/ 613917 h 3439886"/>
              <a:gd name="connsiteX267" fmla="*/ 191856 w 11573522"/>
              <a:gd name="connsiteY267" fmla="*/ 468327 h 3439886"/>
              <a:gd name="connsiteX268" fmla="*/ 191856 w 11573522"/>
              <a:gd name="connsiteY268" fmla="*/ 289076 h 3439886"/>
              <a:gd name="connsiteX269" fmla="*/ 198752 w 11573522"/>
              <a:gd name="connsiteY269" fmla="*/ 294348 h 3439886"/>
              <a:gd name="connsiteX270" fmla="*/ 198752 w 11573522"/>
              <a:gd name="connsiteY270" fmla="*/ 465488 h 3439886"/>
              <a:gd name="connsiteX271" fmla="*/ 384524 w 11573522"/>
              <a:gd name="connsiteY271" fmla="*/ 609862 h 3439886"/>
              <a:gd name="connsiteX272" fmla="*/ 384524 w 11573522"/>
              <a:gd name="connsiteY272" fmla="*/ 431828 h 3439886"/>
              <a:gd name="connsiteX273" fmla="*/ 198752 w 11573522"/>
              <a:gd name="connsiteY273" fmla="*/ 287453 h 3439886"/>
              <a:gd name="connsiteX274" fmla="*/ 198752 w 11573522"/>
              <a:gd name="connsiteY274" fmla="*/ 293942 h 3439886"/>
              <a:gd name="connsiteX275" fmla="*/ 191856 w 11573522"/>
              <a:gd name="connsiteY275" fmla="*/ 288670 h 3439886"/>
              <a:gd name="connsiteX276" fmla="*/ 191856 w 11573522"/>
              <a:gd name="connsiteY276" fmla="*/ 278937 h 3439886"/>
              <a:gd name="connsiteX277" fmla="*/ 377629 w 11573522"/>
              <a:gd name="connsiteY277" fmla="*/ 137401 h 3439886"/>
              <a:gd name="connsiteX278" fmla="*/ 383308 w 11573522"/>
              <a:gd name="connsiteY278" fmla="*/ 141862 h 3439886"/>
              <a:gd name="connsiteX279" fmla="*/ 200780 w 11573522"/>
              <a:gd name="connsiteY279" fmla="*/ 280559 h 3439886"/>
              <a:gd name="connsiteX280" fmla="*/ 388175 w 11573522"/>
              <a:gd name="connsiteY280" fmla="*/ 425745 h 3439886"/>
              <a:gd name="connsiteX281" fmla="*/ 575977 w 11573522"/>
              <a:gd name="connsiteY281" fmla="*/ 282993 h 3439886"/>
              <a:gd name="connsiteX282" fmla="*/ 388580 w 11573522"/>
              <a:gd name="connsiteY282" fmla="*/ 137807 h 3439886"/>
              <a:gd name="connsiteX283" fmla="*/ 383308 w 11573522"/>
              <a:gd name="connsiteY283" fmla="*/ 141862 h 3439886"/>
              <a:gd name="connsiteX284" fmla="*/ 378035 w 11573522"/>
              <a:gd name="connsiteY284" fmla="*/ 137401 h 3439886"/>
              <a:gd name="connsiteX285" fmla="*/ 386147 w 11573522"/>
              <a:gd name="connsiteY285" fmla="*/ 131318 h 3439886"/>
              <a:gd name="connsiteX286" fmla="*/ 386147 w 11573522"/>
              <a:gd name="connsiteY286" fmla="*/ 1350 h 34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</a:cxnLst>
            <a:rect l="l" t="t" r="r" b="b"/>
            <a:pathLst>
              <a:path w="11573522" h="3439886">
                <a:moveTo>
                  <a:pt x="388580" y="2811978"/>
                </a:moveTo>
                <a:cubicBezTo>
                  <a:pt x="266084" y="2905253"/>
                  <a:pt x="266084" y="2905253"/>
                  <a:pt x="266084" y="2905253"/>
                </a:cubicBezTo>
                <a:cubicBezTo>
                  <a:pt x="200780" y="2954731"/>
                  <a:pt x="200780" y="2954731"/>
                  <a:pt x="200780" y="2954731"/>
                </a:cubicBezTo>
                <a:cubicBezTo>
                  <a:pt x="388175" y="3100322"/>
                  <a:pt x="388175" y="3100322"/>
                  <a:pt x="388175" y="3100322"/>
                </a:cubicBezTo>
                <a:cubicBezTo>
                  <a:pt x="575977" y="2957569"/>
                  <a:pt x="575977" y="2957569"/>
                  <a:pt x="575977" y="2957569"/>
                </a:cubicBezTo>
                <a:cubicBezTo>
                  <a:pt x="388580" y="2811978"/>
                  <a:pt x="388580" y="2811978"/>
                  <a:pt x="388580" y="2811978"/>
                </a:cubicBezTo>
                <a:close/>
                <a:moveTo>
                  <a:pt x="386147" y="0"/>
                </a:moveTo>
                <a:lnTo>
                  <a:pt x="392637" y="0"/>
                </a:lnTo>
                <a:lnTo>
                  <a:pt x="392637" y="28893"/>
                </a:lnTo>
                <a:cubicBezTo>
                  <a:pt x="392637" y="131318"/>
                  <a:pt x="392637" y="131318"/>
                  <a:pt x="392637" y="131318"/>
                </a:cubicBezTo>
                <a:cubicBezTo>
                  <a:pt x="578816" y="275693"/>
                  <a:pt x="578816" y="275693"/>
                  <a:pt x="578816" y="275693"/>
                </a:cubicBezTo>
                <a:cubicBezTo>
                  <a:pt x="578816" y="97658"/>
                  <a:pt x="578816" y="97658"/>
                  <a:pt x="578816" y="97658"/>
                </a:cubicBezTo>
                <a:cubicBezTo>
                  <a:pt x="521320" y="52946"/>
                  <a:pt x="485384" y="25001"/>
                  <a:pt x="462924" y="7536"/>
                </a:cubicBezTo>
                <a:lnTo>
                  <a:pt x="453234" y="0"/>
                </a:lnTo>
                <a:lnTo>
                  <a:pt x="464209" y="0"/>
                </a:lnTo>
                <a:lnTo>
                  <a:pt x="484510" y="15775"/>
                </a:lnTo>
                <a:cubicBezTo>
                  <a:pt x="582061" y="91574"/>
                  <a:pt x="582061" y="91574"/>
                  <a:pt x="582061" y="91574"/>
                </a:cubicBezTo>
                <a:cubicBezTo>
                  <a:pt x="638188" y="48992"/>
                  <a:pt x="673267" y="22378"/>
                  <a:pt x="695192" y="5744"/>
                </a:cubicBezTo>
                <a:lnTo>
                  <a:pt x="702764" y="0"/>
                </a:lnTo>
                <a:lnTo>
                  <a:pt x="2758098" y="0"/>
                </a:lnTo>
                <a:lnTo>
                  <a:pt x="2764588" y="0"/>
                </a:lnTo>
                <a:lnTo>
                  <a:pt x="2825185" y="0"/>
                </a:lnTo>
                <a:lnTo>
                  <a:pt x="2836160" y="0"/>
                </a:lnTo>
                <a:lnTo>
                  <a:pt x="3074715" y="0"/>
                </a:lnTo>
                <a:lnTo>
                  <a:pt x="9201571" y="0"/>
                </a:lnTo>
                <a:lnTo>
                  <a:pt x="11573522" y="0"/>
                </a:lnTo>
                <a:lnTo>
                  <a:pt x="11573522" y="3439886"/>
                </a:lnTo>
                <a:lnTo>
                  <a:pt x="962936" y="3439886"/>
                </a:lnTo>
                <a:lnTo>
                  <a:pt x="962936" y="3439632"/>
                </a:lnTo>
                <a:cubicBezTo>
                  <a:pt x="962936" y="3438953"/>
                  <a:pt x="962936" y="3438953"/>
                  <a:pt x="962936" y="3438953"/>
                </a:cubicBezTo>
                <a:cubicBezTo>
                  <a:pt x="776757" y="3294579"/>
                  <a:pt x="776757" y="3294579"/>
                  <a:pt x="776757" y="3294579"/>
                </a:cubicBezTo>
                <a:cubicBezTo>
                  <a:pt x="776757" y="3361342"/>
                  <a:pt x="776757" y="3403069"/>
                  <a:pt x="776757" y="3429148"/>
                </a:cubicBezTo>
                <a:lnTo>
                  <a:pt x="776757" y="3439886"/>
                </a:lnTo>
                <a:lnTo>
                  <a:pt x="769862" y="3439886"/>
                </a:lnTo>
                <a:lnTo>
                  <a:pt x="769862" y="3414403"/>
                </a:lnTo>
                <a:cubicBezTo>
                  <a:pt x="769862" y="3292145"/>
                  <a:pt x="769862" y="3292145"/>
                  <a:pt x="769862" y="3292145"/>
                </a:cubicBezTo>
                <a:cubicBezTo>
                  <a:pt x="629924" y="3183458"/>
                  <a:pt x="629924" y="3183458"/>
                  <a:pt x="629924" y="3183458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771079" y="3284034"/>
                  <a:pt x="771079" y="3284034"/>
                  <a:pt x="771079" y="3284034"/>
                </a:cubicBezTo>
                <a:cubicBezTo>
                  <a:pt x="771079" y="3105999"/>
                  <a:pt x="771079" y="3105999"/>
                  <a:pt x="771079" y="3105999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708614" y="3049222"/>
                  <a:pt x="708614" y="3049222"/>
                  <a:pt x="708614" y="3049222"/>
                </a:cubicBezTo>
                <a:cubicBezTo>
                  <a:pt x="774323" y="3100322"/>
                  <a:pt x="774323" y="3100322"/>
                  <a:pt x="774323" y="3100322"/>
                </a:cubicBezTo>
                <a:cubicBezTo>
                  <a:pt x="962125" y="2957569"/>
                  <a:pt x="962125" y="2957569"/>
                  <a:pt x="962125" y="2957569"/>
                </a:cubicBezTo>
                <a:cubicBezTo>
                  <a:pt x="824621" y="2850911"/>
                  <a:pt x="824621" y="2850911"/>
                  <a:pt x="824621" y="2850911"/>
                </a:cubicBezTo>
                <a:cubicBezTo>
                  <a:pt x="828271" y="2844422"/>
                  <a:pt x="828271" y="2844422"/>
                  <a:pt x="828271" y="2844422"/>
                </a:cubicBezTo>
                <a:cubicBezTo>
                  <a:pt x="962936" y="2948647"/>
                  <a:pt x="962936" y="2948647"/>
                  <a:pt x="962936" y="2948647"/>
                </a:cubicBezTo>
                <a:cubicBezTo>
                  <a:pt x="962936" y="2770612"/>
                  <a:pt x="962936" y="2770612"/>
                  <a:pt x="962936" y="2770612"/>
                </a:cubicBezTo>
                <a:cubicBezTo>
                  <a:pt x="900065" y="2721947"/>
                  <a:pt x="900065" y="2721947"/>
                  <a:pt x="900065" y="2721947"/>
                </a:cubicBezTo>
                <a:cubicBezTo>
                  <a:pt x="903716" y="2715864"/>
                  <a:pt x="903716" y="2715864"/>
                  <a:pt x="903716" y="2715864"/>
                </a:cubicBezTo>
                <a:cubicBezTo>
                  <a:pt x="966181" y="2764529"/>
                  <a:pt x="966181" y="2764529"/>
                  <a:pt x="966181" y="2764529"/>
                </a:cubicBezTo>
                <a:cubicBezTo>
                  <a:pt x="1153982" y="2621777"/>
                  <a:pt x="1153982" y="2621777"/>
                  <a:pt x="1153982" y="2621777"/>
                </a:cubicBezTo>
                <a:cubicBezTo>
                  <a:pt x="969021" y="2478619"/>
                  <a:pt x="969021" y="2478619"/>
                  <a:pt x="969021" y="2478619"/>
                </a:cubicBezTo>
                <a:cubicBezTo>
                  <a:pt x="781219" y="2621371"/>
                  <a:pt x="781219" y="2621371"/>
                  <a:pt x="781219" y="2621371"/>
                </a:cubicBezTo>
                <a:cubicBezTo>
                  <a:pt x="903310" y="2715864"/>
                  <a:pt x="903310" y="2715864"/>
                  <a:pt x="903310" y="2715864"/>
                </a:cubicBezTo>
                <a:cubicBezTo>
                  <a:pt x="900065" y="2721542"/>
                  <a:pt x="900065" y="2721542"/>
                  <a:pt x="900065" y="2721542"/>
                </a:cubicBezTo>
                <a:cubicBezTo>
                  <a:pt x="776757" y="2626238"/>
                  <a:pt x="776757" y="2626238"/>
                  <a:pt x="776757" y="2626238"/>
                </a:cubicBezTo>
                <a:cubicBezTo>
                  <a:pt x="776757" y="2804273"/>
                  <a:pt x="776757" y="2804273"/>
                  <a:pt x="776757" y="2804273"/>
                </a:cubicBezTo>
                <a:cubicBezTo>
                  <a:pt x="828271" y="2844017"/>
                  <a:pt x="828271" y="2844017"/>
                  <a:pt x="828271" y="2844017"/>
                </a:cubicBezTo>
                <a:cubicBezTo>
                  <a:pt x="824215" y="2850506"/>
                  <a:pt x="824215" y="2850506"/>
                  <a:pt x="824215" y="2850506"/>
                </a:cubicBezTo>
                <a:cubicBezTo>
                  <a:pt x="774729" y="2811978"/>
                  <a:pt x="774729" y="2811978"/>
                  <a:pt x="774729" y="2811978"/>
                </a:cubicBezTo>
                <a:cubicBezTo>
                  <a:pt x="586928" y="2954731"/>
                  <a:pt x="586928" y="2954731"/>
                  <a:pt x="586928" y="2954731"/>
                </a:cubicBezTo>
                <a:cubicBezTo>
                  <a:pt x="708208" y="3048817"/>
                  <a:pt x="708208" y="3048817"/>
                  <a:pt x="708208" y="3048817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584900" y="2961625"/>
                  <a:pt x="584900" y="2961625"/>
                  <a:pt x="584900" y="2961625"/>
                </a:cubicBezTo>
                <a:cubicBezTo>
                  <a:pt x="584900" y="3140065"/>
                  <a:pt x="584900" y="3140065"/>
                  <a:pt x="584900" y="3140065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629518" y="3183052"/>
                  <a:pt x="629518" y="3183052"/>
                  <a:pt x="629518" y="3183052"/>
                </a:cubicBezTo>
                <a:cubicBezTo>
                  <a:pt x="582872" y="3146960"/>
                  <a:pt x="582872" y="3146960"/>
                  <a:pt x="582872" y="3146960"/>
                </a:cubicBezTo>
                <a:cubicBezTo>
                  <a:pt x="388175" y="3295390"/>
                  <a:pt x="388175" y="3295390"/>
                  <a:pt x="388175" y="3295390"/>
                </a:cubicBezTo>
                <a:cubicBezTo>
                  <a:pt x="191856" y="3143310"/>
                  <a:pt x="191856" y="3143310"/>
                  <a:pt x="191856" y="3143310"/>
                </a:cubicBezTo>
                <a:cubicBezTo>
                  <a:pt x="191856" y="3082477"/>
                  <a:pt x="191856" y="3082477"/>
                  <a:pt x="191856" y="3082477"/>
                </a:cubicBezTo>
                <a:cubicBezTo>
                  <a:pt x="198752" y="3085316"/>
                  <a:pt x="198752" y="3085316"/>
                  <a:pt x="198752" y="3085316"/>
                </a:cubicBezTo>
                <a:cubicBezTo>
                  <a:pt x="198752" y="3140065"/>
                  <a:pt x="198752" y="3140065"/>
                  <a:pt x="198752" y="3140065"/>
                </a:cubicBezTo>
                <a:cubicBezTo>
                  <a:pt x="384930" y="3284034"/>
                  <a:pt x="384930" y="3284034"/>
                  <a:pt x="384930" y="3284034"/>
                </a:cubicBezTo>
                <a:cubicBezTo>
                  <a:pt x="384930" y="3105999"/>
                  <a:pt x="384930" y="3105999"/>
                  <a:pt x="384930" y="3105999"/>
                </a:cubicBezTo>
                <a:cubicBezTo>
                  <a:pt x="198752" y="2961625"/>
                  <a:pt x="198752" y="2961625"/>
                  <a:pt x="198752" y="2961625"/>
                </a:cubicBezTo>
                <a:cubicBezTo>
                  <a:pt x="198752" y="3084911"/>
                  <a:pt x="198752" y="3084911"/>
                  <a:pt x="198752" y="3084911"/>
                </a:cubicBezTo>
                <a:cubicBezTo>
                  <a:pt x="191856" y="3082072"/>
                  <a:pt x="191856" y="3082072"/>
                  <a:pt x="191856" y="3082072"/>
                </a:cubicBezTo>
                <a:cubicBezTo>
                  <a:pt x="191856" y="2953108"/>
                  <a:pt x="191856" y="2953108"/>
                  <a:pt x="191856" y="2953108"/>
                </a:cubicBezTo>
                <a:cubicBezTo>
                  <a:pt x="259189" y="2902009"/>
                  <a:pt x="259189" y="2902009"/>
                  <a:pt x="259189" y="2902009"/>
                </a:cubicBezTo>
                <a:cubicBezTo>
                  <a:pt x="383713" y="2807517"/>
                  <a:pt x="383713" y="2807517"/>
                  <a:pt x="383713" y="2807517"/>
                </a:cubicBezTo>
                <a:cubicBezTo>
                  <a:pt x="383713" y="2715053"/>
                  <a:pt x="383713" y="2715053"/>
                  <a:pt x="383713" y="2715053"/>
                </a:cubicBezTo>
                <a:cubicBezTo>
                  <a:pt x="390609" y="2716269"/>
                  <a:pt x="390609" y="2716269"/>
                  <a:pt x="390609" y="2716269"/>
                </a:cubicBezTo>
                <a:cubicBezTo>
                  <a:pt x="390609" y="2804273"/>
                  <a:pt x="390609" y="2804273"/>
                  <a:pt x="390609" y="2804273"/>
                </a:cubicBezTo>
                <a:cubicBezTo>
                  <a:pt x="576788" y="2948647"/>
                  <a:pt x="576788" y="2948647"/>
                  <a:pt x="576788" y="2948647"/>
                </a:cubicBezTo>
                <a:cubicBezTo>
                  <a:pt x="576788" y="2770612"/>
                  <a:pt x="576788" y="2770612"/>
                  <a:pt x="576788" y="2770612"/>
                </a:cubicBezTo>
                <a:cubicBezTo>
                  <a:pt x="489174" y="2702481"/>
                  <a:pt x="489174" y="2702481"/>
                  <a:pt x="489174" y="2702481"/>
                </a:cubicBezTo>
                <a:cubicBezTo>
                  <a:pt x="492825" y="2697209"/>
                  <a:pt x="492825" y="2697209"/>
                  <a:pt x="492825" y="2697209"/>
                </a:cubicBezTo>
                <a:cubicBezTo>
                  <a:pt x="580033" y="2764529"/>
                  <a:pt x="580033" y="2764529"/>
                  <a:pt x="580033" y="2764529"/>
                </a:cubicBezTo>
                <a:cubicBezTo>
                  <a:pt x="767834" y="2621777"/>
                  <a:pt x="767834" y="2621777"/>
                  <a:pt x="767834" y="2621777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630735" y="2507007"/>
                  <a:pt x="630735" y="2507007"/>
                  <a:pt x="630735" y="2507007"/>
                </a:cubicBezTo>
                <a:cubicBezTo>
                  <a:pt x="771079" y="2615693"/>
                  <a:pt x="771079" y="2615693"/>
                  <a:pt x="771079" y="2615693"/>
                </a:cubicBezTo>
                <a:cubicBezTo>
                  <a:pt x="771079" y="2437659"/>
                  <a:pt x="771079" y="2437659"/>
                  <a:pt x="771079" y="2437659"/>
                </a:cubicBezTo>
                <a:cubicBezTo>
                  <a:pt x="713481" y="2392644"/>
                  <a:pt x="713481" y="2392644"/>
                  <a:pt x="713481" y="2392644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74323" y="2431576"/>
                  <a:pt x="774323" y="2431576"/>
                  <a:pt x="774323" y="2431576"/>
                </a:cubicBezTo>
                <a:cubicBezTo>
                  <a:pt x="962125" y="2288824"/>
                  <a:pt x="962125" y="2288824"/>
                  <a:pt x="962125" y="2288824"/>
                </a:cubicBezTo>
                <a:cubicBezTo>
                  <a:pt x="774729" y="2143638"/>
                  <a:pt x="774729" y="2143638"/>
                  <a:pt x="774729" y="2143638"/>
                </a:cubicBezTo>
                <a:cubicBezTo>
                  <a:pt x="586928" y="2286391"/>
                  <a:pt x="586928" y="2286391"/>
                  <a:pt x="586928" y="2286391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13075" y="2392644"/>
                  <a:pt x="713075" y="2392644"/>
                  <a:pt x="713075" y="2392644"/>
                </a:cubicBezTo>
                <a:cubicBezTo>
                  <a:pt x="584900" y="2293285"/>
                  <a:pt x="584900" y="2293285"/>
                  <a:pt x="584900" y="2293285"/>
                </a:cubicBezTo>
                <a:cubicBezTo>
                  <a:pt x="584900" y="2471319"/>
                  <a:pt x="584900" y="2471319"/>
                  <a:pt x="584900" y="2471319"/>
                </a:cubicBezTo>
                <a:cubicBezTo>
                  <a:pt x="630329" y="2506602"/>
                  <a:pt x="630329" y="2506602"/>
                  <a:pt x="630329" y="2506602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582872" y="2478619"/>
                  <a:pt x="582872" y="2478619"/>
                  <a:pt x="582872" y="2478619"/>
                </a:cubicBezTo>
                <a:cubicBezTo>
                  <a:pt x="395071" y="2621371"/>
                  <a:pt x="395071" y="2621371"/>
                  <a:pt x="395071" y="2621371"/>
                </a:cubicBezTo>
                <a:cubicBezTo>
                  <a:pt x="492825" y="2696804"/>
                  <a:pt x="492825" y="2696804"/>
                  <a:pt x="492825" y="2696804"/>
                </a:cubicBezTo>
                <a:cubicBezTo>
                  <a:pt x="488769" y="2702481"/>
                  <a:pt x="488769" y="2702481"/>
                  <a:pt x="488769" y="2702481"/>
                </a:cubicBezTo>
                <a:cubicBezTo>
                  <a:pt x="390609" y="2626238"/>
                  <a:pt x="390609" y="2626238"/>
                  <a:pt x="390609" y="2626238"/>
                </a:cubicBezTo>
                <a:cubicBezTo>
                  <a:pt x="390609" y="2715864"/>
                  <a:pt x="390609" y="2715864"/>
                  <a:pt x="390609" y="2715864"/>
                </a:cubicBezTo>
                <a:cubicBezTo>
                  <a:pt x="383713" y="2714647"/>
                  <a:pt x="383713" y="2714647"/>
                  <a:pt x="383713" y="2714647"/>
                </a:cubicBezTo>
                <a:cubicBezTo>
                  <a:pt x="383713" y="2623399"/>
                  <a:pt x="383713" y="2623399"/>
                  <a:pt x="383713" y="2623399"/>
                </a:cubicBezTo>
                <a:cubicBezTo>
                  <a:pt x="375601" y="2616910"/>
                  <a:pt x="375601" y="2616910"/>
                  <a:pt x="375601" y="2616910"/>
                </a:cubicBezTo>
                <a:cubicBezTo>
                  <a:pt x="375601" y="2608394"/>
                  <a:pt x="375601" y="2608394"/>
                  <a:pt x="375601" y="2608394"/>
                </a:cubicBezTo>
                <a:cubicBezTo>
                  <a:pt x="384930" y="2615693"/>
                  <a:pt x="384930" y="2615693"/>
                  <a:pt x="384930" y="2615693"/>
                </a:cubicBezTo>
                <a:cubicBezTo>
                  <a:pt x="384930" y="2437659"/>
                  <a:pt x="384930" y="2437659"/>
                  <a:pt x="384930" y="2437659"/>
                </a:cubicBezTo>
                <a:cubicBezTo>
                  <a:pt x="375601" y="2430360"/>
                  <a:pt x="375601" y="2430360"/>
                  <a:pt x="375601" y="2430360"/>
                </a:cubicBezTo>
                <a:cubicBezTo>
                  <a:pt x="375601" y="2421843"/>
                  <a:pt x="375601" y="2421843"/>
                  <a:pt x="375601" y="2421843"/>
                </a:cubicBezTo>
                <a:cubicBezTo>
                  <a:pt x="388175" y="2431576"/>
                  <a:pt x="388175" y="2431576"/>
                  <a:pt x="388175" y="2431576"/>
                </a:cubicBezTo>
                <a:cubicBezTo>
                  <a:pt x="575977" y="2288824"/>
                  <a:pt x="575977" y="2288824"/>
                  <a:pt x="575977" y="2288824"/>
                </a:cubicBezTo>
                <a:cubicBezTo>
                  <a:pt x="388580" y="2143638"/>
                  <a:pt x="388580" y="2143638"/>
                  <a:pt x="388580" y="2143638"/>
                </a:cubicBezTo>
                <a:cubicBezTo>
                  <a:pt x="200780" y="2286391"/>
                  <a:pt x="200780" y="2286391"/>
                  <a:pt x="200780" y="2286391"/>
                </a:cubicBezTo>
                <a:cubicBezTo>
                  <a:pt x="375195" y="2421843"/>
                  <a:pt x="375195" y="2421843"/>
                  <a:pt x="375195" y="2421843"/>
                </a:cubicBezTo>
                <a:cubicBezTo>
                  <a:pt x="375195" y="2429954"/>
                  <a:pt x="375195" y="2429954"/>
                  <a:pt x="375195" y="2429954"/>
                </a:cubicBezTo>
                <a:cubicBezTo>
                  <a:pt x="198752" y="2293285"/>
                  <a:pt x="198752" y="2293285"/>
                  <a:pt x="198752" y="2293285"/>
                </a:cubicBezTo>
                <a:cubicBezTo>
                  <a:pt x="198752" y="2471319"/>
                  <a:pt x="198752" y="2471319"/>
                  <a:pt x="198752" y="2471319"/>
                </a:cubicBezTo>
                <a:cubicBezTo>
                  <a:pt x="375195" y="2608394"/>
                  <a:pt x="375195" y="2608394"/>
                  <a:pt x="375195" y="2608394"/>
                </a:cubicBezTo>
                <a:cubicBezTo>
                  <a:pt x="375195" y="2616910"/>
                  <a:pt x="375195" y="2616910"/>
                  <a:pt x="375195" y="2616910"/>
                </a:cubicBezTo>
                <a:cubicBezTo>
                  <a:pt x="191856" y="2474563"/>
                  <a:pt x="191856" y="2474563"/>
                  <a:pt x="191856" y="2474563"/>
                </a:cubicBezTo>
                <a:cubicBezTo>
                  <a:pt x="191856" y="2284768"/>
                  <a:pt x="191856" y="2284768"/>
                  <a:pt x="191856" y="2284768"/>
                </a:cubicBezTo>
                <a:cubicBezTo>
                  <a:pt x="383713" y="2138772"/>
                  <a:pt x="383713" y="2138772"/>
                  <a:pt x="383713" y="2138772"/>
                </a:cubicBezTo>
                <a:cubicBezTo>
                  <a:pt x="383713" y="1959926"/>
                  <a:pt x="383713" y="1959926"/>
                  <a:pt x="383713" y="1959926"/>
                </a:cubicBezTo>
                <a:cubicBezTo>
                  <a:pt x="390609" y="1965198"/>
                  <a:pt x="390609" y="1965198"/>
                  <a:pt x="390609" y="1965198"/>
                </a:cubicBezTo>
                <a:cubicBezTo>
                  <a:pt x="390609" y="2136339"/>
                  <a:pt x="390609" y="2136339"/>
                  <a:pt x="390609" y="2136339"/>
                </a:cubicBezTo>
                <a:cubicBezTo>
                  <a:pt x="576788" y="2280307"/>
                  <a:pt x="576788" y="2280307"/>
                  <a:pt x="576788" y="2280307"/>
                </a:cubicBezTo>
                <a:cubicBezTo>
                  <a:pt x="576788" y="2102272"/>
                  <a:pt x="576788" y="2102272"/>
                  <a:pt x="576788" y="2102272"/>
                </a:cubicBezTo>
                <a:cubicBezTo>
                  <a:pt x="390609" y="1957898"/>
                  <a:pt x="390609" y="1957898"/>
                  <a:pt x="390609" y="1957898"/>
                </a:cubicBezTo>
                <a:cubicBezTo>
                  <a:pt x="390609" y="1964792"/>
                  <a:pt x="390609" y="1964792"/>
                  <a:pt x="390609" y="1964792"/>
                </a:cubicBezTo>
                <a:cubicBezTo>
                  <a:pt x="383713" y="1959520"/>
                  <a:pt x="383713" y="1959520"/>
                  <a:pt x="383713" y="1959520"/>
                </a:cubicBezTo>
                <a:cubicBezTo>
                  <a:pt x="383713" y="1949382"/>
                  <a:pt x="383713" y="1949382"/>
                  <a:pt x="383713" y="1949382"/>
                </a:cubicBezTo>
                <a:cubicBezTo>
                  <a:pt x="569487" y="1808251"/>
                  <a:pt x="569487" y="1808251"/>
                  <a:pt x="569487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392637" y="1951004"/>
                  <a:pt x="392637" y="1951004"/>
                  <a:pt x="392637" y="1951004"/>
                </a:cubicBezTo>
                <a:cubicBezTo>
                  <a:pt x="580033" y="2096594"/>
                  <a:pt x="580033" y="2096594"/>
                  <a:pt x="580033" y="2096594"/>
                </a:cubicBezTo>
                <a:cubicBezTo>
                  <a:pt x="767834" y="1953437"/>
                  <a:pt x="767834" y="1953437"/>
                  <a:pt x="767834" y="1953437"/>
                </a:cubicBezTo>
                <a:cubicBezTo>
                  <a:pt x="580438" y="1808251"/>
                  <a:pt x="580438" y="1808251"/>
                  <a:pt x="580438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569893" y="1807846"/>
                  <a:pt x="569893" y="1807846"/>
                  <a:pt x="569893" y="1807846"/>
                </a:cubicBezTo>
                <a:cubicBezTo>
                  <a:pt x="578005" y="1801763"/>
                  <a:pt x="578005" y="1801763"/>
                  <a:pt x="578005" y="1801763"/>
                </a:cubicBezTo>
                <a:cubicBezTo>
                  <a:pt x="578005" y="1795679"/>
                  <a:pt x="578005" y="1795679"/>
                  <a:pt x="578005" y="1795679"/>
                </a:cubicBezTo>
                <a:cubicBezTo>
                  <a:pt x="584900" y="1795679"/>
                  <a:pt x="584900" y="1795679"/>
                  <a:pt x="584900" y="1795679"/>
                </a:cubicBezTo>
                <a:cubicBezTo>
                  <a:pt x="584900" y="1802168"/>
                  <a:pt x="584900" y="1802168"/>
                  <a:pt x="584900" y="1802168"/>
                </a:cubicBezTo>
                <a:cubicBezTo>
                  <a:pt x="771079" y="1946137"/>
                  <a:pt x="771079" y="1946137"/>
                  <a:pt x="771079" y="1946137"/>
                </a:cubicBezTo>
                <a:cubicBezTo>
                  <a:pt x="771079" y="1783107"/>
                  <a:pt x="771079" y="1783107"/>
                  <a:pt x="771079" y="1783107"/>
                </a:cubicBezTo>
                <a:cubicBezTo>
                  <a:pt x="771079" y="1768508"/>
                  <a:pt x="771079" y="1768508"/>
                  <a:pt x="771079" y="1768508"/>
                </a:cubicBezTo>
                <a:cubicBezTo>
                  <a:pt x="584900" y="1624133"/>
                  <a:pt x="584900" y="1624133"/>
                  <a:pt x="584900" y="1624133"/>
                </a:cubicBezTo>
                <a:cubicBezTo>
                  <a:pt x="584900" y="1785541"/>
                  <a:pt x="584900" y="1785541"/>
                  <a:pt x="584900" y="1785541"/>
                </a:cubicBezTo>
                <a:cubicBezTo>
                  <a:pt x="584900" y="1795274"/>
                  <a:pt x="584900" y="1795274"/>
                  <a:pt x="584900" y="1795274"/>
                </a:cubicBezTo>
                <a:cubicBezTo>
                  <a:pt x="578005" y="1795274"/>
                  <a:pt x="578005" y="1795274"/>
                  <a:pt x="578005" y="1795274"/>
                </a:cubicBezTo>
                <a:cubicBezTo>
                  <a:pt x="578005" y="1621294"/>
                  <a:pt x="578005" y="1621294"/>
                  <a:pt x="578005" y="1621294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441312" y="1506930"/>
                  <a:pt x="441312" y="1506930"/>
                  <a:pt x="441312" y="1506930"/>
                </a:cubicBezTo>
                <a:cubicBezTo>
                  <a:pt x="578816" y="1613589"/>
                  <a:pt x="578816" y="1613589"/>
                  <a:pt x="578816" y="1613589"/>
                </a:cubicBezTo>
                <a:cubicBezTo>
                  <a:pt x="578816" y="1435555"/>
                  <a:pt x="578816" y="1435555"/>
                  <a:pt x="578816" y="1435555"/>
                </a:cubicBezTo>
                <a:cubicBezTo>
                  <a:pt x="513106" y="1384456"/>
                  <a:pt x="513106" y="1384456"/>
                  <a:pt x="513106" y="138445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82061" y="1429472"/>
                  <a:pt x="582061" y="1429472"/>
                  <a:pt x="582061" y="1429472"/>
                </a:cubicBezTo>
                <a:cubicBezTo>
                  <a:pt x="769862" y="1286719"/>
                  <a:pt x="769862" y="1286719"/>
                  <a:pt x="769862" y="1286719"/>
                </a:cubicBezTo>
                <a:cubicBezTo>
                  <a:pt x="632763" y="1180060"/>
                  <a:pt x="632763" y="1180060"/>
                  <a:pt x="632763" y="1180060"/>
                </a:cubicBezTo>
                <a:cubicBezTo>
                  <a:pt x="636413" y="1173571"/>
                  <a:pt x="636413" y="1173571"/>
                  <a:pt x="636413" y="1173571"/>
                </a:cubicBezTo>
                <a:cubicBezTo>
                  <a:pt x="771079" y="1278203"/>
                  <a:pt x="771079" y="1278203"/>
                  <a:pt x="771079" y="1278203"/>
                </a:cubicBezTo>
                <a:cubicBezTo>
                  <a:pt x="771079" y="1099762"/>
                  <a:pt x="771079" y="1099762"/>
                  <a:pt x="771079" y="1099762"/>
                </a:cubicBezTo>
                <a:cubicBezTo>
                  <a:pt x="708208" y="1051096"/>
                  <a:pt x="708208" y="1051096"/>
                  <a:pt x="708208" y="1051096"/>
                </a:cubicBezTo>
                <a:cubicBezTo>
                  <a:pt x="711453" y="1045419"/>
                  <a:pt x="711453" y="1045419"/>
                  <a:pt x="711453" y="1045419"/>
                </a:cubicBezTo>
                <a:cubicBezTo>
                  <a:pt x="774323" y="1094085"/>
                  <a:pt x="774323" y="1094085"/>
                  <a:pt x="774323" y="1094085"/>
                </a:cubicBezTo>
                <a:cubicBezTo>
                  <a:pt x="962125" y="951332"/>
                  <a:pt x="962125" y="951332"/>
                  <a:pt x="962125" y="951332"/>
                </a:cubicBezTo>
                <a:cubicBezTo>
                  <a:pt x="777163" y="807769"/>
                  <a:pt x="777163" y="807769"/>
                  <a:pt x="777163" y="807769"/>
                </a:cubicBezTo>
                <a:cubicBezTo>
                  <a:pt x="589362" y="950521"/>
                  <a:pt x="589362" y="950521"/>
                  <a:pt x="589362" y="950521"/>
                </a:cubicBezTo>
                <a:cubicBezTo>
                  <a:pt x="711453" y="1045013"/>
                  <a:pt x="711453" y="1045013"/>
                  <a:pt x="711453" y="1045013"/>
                </a:cubicBezTo>
                <a:cubicBezTo>
                  <a:pt x="707802" y="1051096"/>
                  <a:pt x="707802" y="1051096"/>
                  <a:pt x="707802" y="1051096"/>
                </a:cubicBezTo>
                <a:cubicBezTo>
                  <a:pt x="584900" y="955388"/>
                  <a:pt x="584900" y="955388"/>
                  <a:pt x="584900" y="955388"/>
                </a:cubicBezTo>
                <a:cubicBezTo>
                  <a:pt x="584900" y="1133828"/>
                  <a:pt x="584900" y="1133828"/>
                  <a:pt x="584900" y="1133828"/>
                </a:cubicBezTo>
                <a:cubicBezTo>
                  <a:pt x="636008" y="1173571"/>
                  <a:pt x="636008" y="1173571"/>
                  <a:pt x="636008" y="1173571"/>
                </a:cubicBezTo>
                <a:cubicBezTo>
                  <a:pt x="632357" y="1180060"/>
                  <a:pt x="632357" y="1180060"/>
                  <a:pt x="632357" y="1180060"/>
                </a:cubicBezTo>
                <a:cubicBezTo>
                  <a:pt x="582872" y="1141534"/>
                  <a:pt x="582872" y="1141534"/>
                  <a:pt x="582872" y="1141534"/>
                </a:cubicBezTo>
                <a:cubicBezTo>
                  <a:pt x="395071" y="1284286"/>
                  <a:pt x="395071" y="1284286"/>
                  <a:pt x="395071" y="128428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12700" y="1384050"/>
                  <a:pt x="512700" y="1384050"/>
                  <a:pt x="512700" y="1384050"/>
                </a:cubicBezTo>
                <a:cubicBezTo>
                  <a:pt x="392637" y="1291180"/>
                  <a:pt x="392637" y="1291180"/>
                  <a:pt x="392637" y="1291180"/>
                </a:cubicBezTo>
                <a:cubicBezTo>
                  <a:pt x="392637" y="1469214"/>
                  <a:pt x="392637" y="1469214"/>
                  <a:pt x="392637" y="1469214"/>
                </a:cubicBezTo>
                <a:cubicBezTo>
                  <a:pt x="440906" y="1506525"/>
                  <a:pt x="440906" y="1506525"/>
                  <a:pt x="440906" y="1506525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391015" y="1476514"/>
                  <a:pt x="391015" y="1476514"/>
                  <a:pt x="391015" y="1476514"/>
                </a:cubicBezTo>
                <a:cubicBezTo>
                  <a:pt x="195912" y="1624539"/>
                  <a:pt x="195912" y="1624539"/>
                  <a:pt x="195912" y="1624539"/>
                </a:cubicBezTo>
                <a:cubicBezTo>
                  <a:pt x="0" y="1472459"/>
                  <a:pt x="0" y="1472459"/>
                  <a:pt x="0" y="1472459"/>
                </a:cubicBezTo>
                <a:cubicBezTo>
                  <a:pt x="0" y="1412033"/>
                  <a:pt x="0" y="1412033"/>
                  <a:pt x="0" y="1412033"/>
                </a:cubicBezTo>
                <a:cubicBezTo>
                  <a:pt x="6490" y="1414872"/>
                  <a:pt x="6490" y="1414872"/>
                  <a:pt x="6490" y="1414872"/>
                </a:cubicBezTo>
                <a:cubicBezTo>
                  <a:pt x="6490" y="1469214"/>
                  <a:pt x="6490" y="1469214"/>
                  <a:pt x="6490" y="1469214"/>
                </a:cubicBezTo>
                <a:cubicBezTo>
                  <a:pt x="192668" y="1613589"/>
                  <a:pt x="192668" y="1613589"/>
                  <a:pt x="192668" y="1613589"/>
                </a:cubicBezTo>
                <a:cubicBezTo>
                  <a:pt x="192668" y="1435555"/>
                  <a:pt x="192668" y="1435555"/>
                  <a:pt x="192668" y="1435555"/>
                </a:cubicBezTo>
                <a:cubicBezTo>
                  <a:pt x="6490" y="1291180"/>
                  <a:pt x="6490" y="1291180"/>
                  <a:pt x="6490" y="1291180"/>
                </a:cubicBezTo>
                <a:cubicBezTo>
                  <a:pt x="6490" y="1414466"/>
                  <a:pt x="6490" y="1414466"/>
                  <a:pt x="6490" y="1414466"/>
                </a:cubicBezTo>
                <a:cubicBezTo>
                  <a:pt x="0" y="1411627"/>
                  <a:pt x="0" y="1411627"/>
                  <a:pt x="0" y="1411627"/>
                </a:cubicBezTo>
                <a:cubicBezTo>
                  <a:pt x="0" y="1282664"/>
                  <a:pt x="0" y="1282664"/>
                  <a:pt x="0" y="1282664"/>
                </a:cubicBezTo>
                <a:cubicBezTo>
                  <a:pt x="66926" y="1231565"/>
                  <a:pt x="66926" y="1231565"/>
                  <a:pt x="66926" y="1231565"/>
                </a:cubicBezTo>
                <a:cubicBezTo>
                  <a:pt x="73821" y="1234809"/>
                  <a:pt x="73821" y="1234809"/>
                  <a:pt x="73821" y="1234809"/>
                </a:cubicBezTo>
                <a:cubicBezTo>
                  <a:pt x="8924" y="1284286"/>
                  <a:pt x="8924" y="1284286"/>
                  <a:pt x="8924" y="1284286"/>
                </a:cubicBezTo>
                <a:cubicBezTo>
                  <a:pt x="196318" y="1429472"/>
                  <a:pt x="196318" y="1429472"/>
                  <a:pt x="196318" y="1429472"/>
                </a:cubicBezTo>
                <a:cubicBezTo>
                  <a:pt x="384119" y="1286719"/>
                  <a:pt x="384119" y="1286719"/>
                  <a:pt x="384119" y="1286719"/>
                </a:cubicBezTo>
                <a:cubicBezTo>
                  <a:pt x="196724" y="1141534"/>
                  <a:pt x="196724" y="1141534"/>
                  <a:pt x="196724" y="1141534"/>
                </a:cubicBezTo>
                <a:cubicBezTo>
                  <a:pt x="74227" y="1234403"/>
                  <a:pt x="74227" y="1234403"/>
                  <a:pt x="74227" y="1234403"/>
                </a:cubicBezTo>
                <a:cubicBezTo>
                  <a:pt x="67332" y="1231159"/>
                  <a:pt x="67332" y="1231159"/>
                  <a:pt x="67332" y="1231159"/>
                </a:cubicBezTo>
                <a:cubicBezTo>
                  <a:pt x="191856" y="1136667"/>
                  <a:pt x="191856" y="1136667"/>
                  <a:pt x="191856" y="1136667"/>
                </a:cubicBezTo>
                <a:cubicBezTo>
                  <a:pt x="191856" y="1044607"/>
                  <a:pt x="191856" y="1044607"/>
                  <a:pt x="191856" y="1044607"/>
                </a:cubicBezTo>
                <a:cubicBezTo>
                  <a:pt x="198752" y="1045419"/>
                  <a:pt x="198752" y="1045419"/>
                  <a:pt x="198752" y="1045419"/>
                </a:cubicBezTo>
                <a:cubicBezTo>
                  <a:pt x="198752" y="1133828"/>
                  <a:pt x="198752" y="1133828"/>
                  <a:pt x="198752" y="1133828"/>
                </a:cubicBezTo>
                <a:cubicBezTo>
                  <a:pt x="384524" y="1278203"/>
                  <a:pt x="384524" y="1278203"/>
                  <a:pt x="384524" y="1278203"/>
                </a:cubicBezTo>
                <a:cubicBezTo>
                  <a:pt x="384524" y="1099762"/>
                  <a:pt x="384524" y="1099762"/>
                  <a:pt x="384524" y="1099762"/>
                </a:cubicBezTo>
                <a:cubicBezTo>
                  <a:pt x="296912" y="1032037"/>
                  <a:pt x="296912" y="1032037"/>
                  <a:pt x="296912" y="1032037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388175" y="1094085"/>
                  <a:pt x="388175" y="1094085"/>
                  <a:pt x="388175" y="1094085"/>
                </a:cubicBezTo>
                <a:cubicBezTo>
                  <a:pt x="575977" y="951332"/>
                  <a:pt x="575977" y="951332"/>
                  <a:pt x="575977" y="951332"/>
                </a:cubicBezTo>
                <a:cubicBezTo>
                  <a:pt x="434822" y="841835"/>
                  <a:pt x="434822" y="841835"/>
                  <a:pt x="434822" y="841835"/>
                </a:cubicBezTo>
                <a:cubicBezTo>
                  <a:pt x="438878" y="836158"/>
                  <a:pt x="438878" y="836158"/>
                  <a:pt x="438878" y="836158"/>
                </a:cubicBezTo>
                <a:cubicBezTo>
                  <a:pt x="578816" y="944843"/>
                  <a:pt x="578816" y="944843"/>
                  <a:pt x="578816" y="944843"/>
                </a:cubicBezTo>
                <a:cubicBezTo>
                  <a:pt x="578816" y="766808"/>
                  <a:pt x="578816" y="766808"/>
                  <a:pt x="578816" y="766808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525274" y="716927"/>
                  <a:pt x="525274" y="716927"/>
                  <a:pt x="525274" y="716927"/>
                </a:cubicBezTo>
                <a:cubicBezTo>
                  <a:pt x="582061" y="761131"/>
                  <a:pt x="582061" y="761131"/>
                  <a:pt x="582061" y="761131"/>
                </a:cubicBezTo>
                <a:cubicBezTo>
                  <a:pt x="769862" y="618379"/>
                  <a:pt x="769862" y="618379"/>
                  <a:pt x="769862" y="618379"/>
                </a:cubicBezTo>
                <a:cubicBezTo>
                  <a:pt x="582872" y="472787"/>
                  <a:pt x="582872" y="472787"/>
                  <a:pt x="582872" y="472787"/>
                </a:cubicBezTo>
                <a:cubicBezTo>
                  <a:pt x="395071" y="615540"/>
                  <a:pt x="395071" y="615540"/>
                  <a:pt x="395071" y="615540"/>
                </a:cubicBezTo>
                <a:cubicBezTo>
                  <a:pt x="524868" y="716521"/>
                  <a:pt x="524868" y="716521"/>
                  <a:pt x="524868" y="716521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392637" y="622434"/>
                  <a:pt x="392637" y="622434"/>
                  <a:pt x="392637" y="622434"/>
                </a:cubicBezTo>
                <a:cubicBezTo>
                  <a:pt x="392637" y="800875"/>
                  <a:pt x="392637" y="800875"/>
                  <a:pt x="392637" y="800875"/>
                </a:cubicBezTo>
                <a:cubicBezTo>
                  <a:pt x="438472" y="836158"/>
                  <a:pt x="438472" y="836158"/>
                  <a:pt x="438472" y="836158"/>
                </a:cubicBezTo>
                <a:cubicBezTo>
                  <a:pt x="434416" y="841430"/>
                  <a:pt x="434416" y="841430"/>
                  <a:pt x="434416" y="841430"/>
                </a:cubicBezTo>
                <a:cubicBezTo>
                  <a:pt x="391015" y="807769"/>
                  <a:pt x="391015" y="807769"/>
                  <a:pt x="391015" y="807769"/>
                </a:cubicBezTo>
                <a:cubicBezTo>
                  <a:pt x="203214" y="950521"/>
                  <a:pt x="203214" y="950521"/>
                  <a:pt x="203214" y="950521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296912" y="1031630"/>
                  <a:pt x="296912" y="1031630"/>
                  <a:pt x="296912" y="1031630"/>
                </a:cubicBezTo>
                <a:cubicBezTo>
                  <a:pt x="198752" y="955388"/>
                  <a:pt x="198752" y="955388"/>
                  <a:pt x="198752" y="955388"/>
                </a:cubicBezTo>
                <a:cubicBezTo>
                  <a:pt x="198752" y="1045013"/>
                  <a:pt x="198752" y="1045013"/>
                  <a:pt x="198752" y="1045013"/>
                </a:cubicBezTo>
                <a:cubicBezTo>
                  <a:pt x="191856" y="1044202"/>
                  <a:pt x="191856" y="1044202"/>
                  <a:pt x="191856" y="1044202"/>
                </a:cubicBezTo>
                <a:cubicBezTo>
                  <a:pt x="191856" y="952954"/>
                  <a:pt x="191856" y="952954"/>
                  <a:pt x="191856" y="952954"/>
                </a:cubicBezTo>
                <a:cubicBezTo>
                  <a:pt x="183744" y="946465"/>
                  <a:pt x="183744" y="946465"/>
                  <a:pt x="183744" y="946465"/>
                </a:cubicBezTo>
                <a:cubicBezTo>
                  <a:pt x="183744" y="937949"/>
                  <a:pt x="183744" y="937949"/>
                  <a:pt x="183744" y="937949"/>
                </a:cubicBezTo>
                <a:cubicBezTo>
                  <a:pt x="192668" y="944843"/>
                  <a:pt x="192668" y="944843"/>
                  <a:pt x="192668" y="944843"/>
                </a:cubicBezTo>
                <a:cubicBezTo>
                  <a:pt x="192668" y="766808"/>
                  <a:pt x="192668" y="766808"/>
                  <a:pt x="192668" y="766808"/>
                </a:cubicBezTo>
                <a:cubicBezTo>
                  <a:pt x="183744" y="759914"/>
                  <a:pt x="183744" y="759914"/>
                  <a:pt x="183744" y="759914"/>
                </a:cubicBezTo>
                <a:cubicBezTo>
                  <a:pt x="183744" y="751398"/>
                  <a:pt x="183744" y="751398"/>
                  <a:pt x="183744" y="751398"/>
                </a:cubicBezTo>
                <a:cubicBezTo>
                  <a:pt x="196318" y="761131"/>
                  <a:pt x="196318" y="761131"/>
                  <a:pt x="196318" y="761131"/>
                </a:cubicBezTo>
                <a:cubicBezTo>
                  <a:pt x="384119" y="618379"/>
                  <a:pt x="384119" y="618379"/>
                  <a:pt x="384119" y="618379"/>
                </a:cubicBezTo>
                <a:cubicBezTo>
                  <a:pt x="196724" y="472787"/>
                  <a:pt x="196724" y="472787"/>
                  <a:pt x="196724" y="472787"/>
                </a:cubicBezTo>
                <a:cubicBezTo>
                  <a:pt x="8924" y="615540"/>
                  <a:pt x="8924" y="615540"/>
                  <a:pt x="8924" y="615540"/>
                </a:cubicBezTo>
                <a:cubicBezTo>
                  <a:pt x="183339" y="750992"/>
                  <a:pt x="183339" y="750992"/>
                  <a:pt x="183339" y="750992"/>
                </a:cubicBezTo>
                <a:cubicBezTo>
                  <a:pt x="183339" y="759508"/>
                  <a:pt x="183339" y="759508"/>
                  <a:pt x="183339" y="759508"/>
                </a:cubicBezTo>
                <a:cubicBezTo>
                  <a:pt x="6490" y="622434"/>
                  <a:pt x="6490" y="622434"/>
                  <a:pt x="6490" y="622434"/>
                </a:cubicBezTo>
                <a:cubicBezTo>
                  <a:pt x="6490" y="800875"/>
                  <a:pt x="6490" y="800875"/>
                  <a:pt x="6490" y="800875"/>
                </a:cubicBezTo>
                <a:lnTo>
                  <a:pt x="183339" y="937544"/>
                </a:lnTo>
                <a:cubicBezTo>
                  <a:pt x="183339" y="946060"/>
                  <a:pt x="183339" y="946060"/>
                  <a:pt x="183339" y="946060"/>
                </a:cubicBezTo>
                <a:cubicBezTo>
                  <a:pt x="0" y="804119"/>
                  <a:pt x="0" y="804119"/>
                  <a:pt x="0" y="804119"/>
                </a:cubicBezTo>
                <a:cubicBezTo>
                  <a:pt x="0" y="613917"/>
                  <a:pt x="0" y="613917"/>
                  <a:pt x="0" y="613917"/>
                </a:cubicBezTo>
                <a:cubicBezTo>
                  <a:pt x="191856" y="468327"/>
                  <a:pt x="191856" y="468327"/>
                  <a:pt x="191856" y="468327"/>
                </a:cubicBezTo>
                <a:cubicBezTo>
                  <a:pt x="191856" y="289076"/>
                  <a:pt x="191856" y="289076"/>
                  <a:pt x="191856" y="289076"/>
                </a:cubicBezTo>
                <a:cubicBezTo>
                  <a:pt x="198752" y="294348"/>
                  <a:pt x="198752" y="294348"/>
                  <a:pt x="198752" y="294348"/>
                </a:cubicBezTo>
                <a:cubicBezTo>
                  <a:pt x="198752" y="465488"/>
                  <a:pt x="198752" y="465488"/>
                  <a:pt x="198752" y="465488"/>
                </a:cubicBezTo>
                <a:cubicBezTo>
                  <a:pt x="384524" y="609862"/>
                  <a:pt x="384524" y="609862"/>
                  <a:pt x="384524" y="609862"/>
                </a:cubicBezTo>
                <a:cubicBezTo>
                  <a:pt x="384524" y="431828"/>
                  <a:pt x="384524" y="431828"/>
                  <a:pt x="384524" y="431828"/>
                </a:cubicBezTo>
                <a:cubicBezTo>
                  <a:pt x="198752" y="287453"/>
                  <a:pt x="198752" y="287453"/>
                  <a:pt x="198752" y="287453"/>
                </a:cubicBezTo>
                <a:cubicBezTo>
                  <a:pt x="198752" y="293942"/>
                  <a:pt x="198752" y="293942"/>
                  <a:pt x="198752" y="293942"/>
                </a:cubicBezTo>
                <a:cubicBezTo>
                  <a:pt x="191856" y="288670"/>
                  <a:pt x="191856" y="288670"/>
                  <a:pt x="191856" y="288670"/>
                </a:cubicBezTo>
                <a:cubicBezTo>
                  <a:pt x="191856" y="278937"/>
                  <a:pt x="191856" y="278937"/>
                  <a:pt x="191856" y="278937"/>
                </a:cubicBezTo>
                <a:cubicBezTo>
                  <a:pt x="377629" y="137401"/>
                  <a:pt x="377629" y="137401"/>
                  <a:pt x="377629" y="137401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200780" y="280559"/>
                  <a:pt x="200780" y="280559"/>
                  <a:pt x="200780" y="280559"/>
                </a:cubicBezTo>
                <a:cubicBezTo>
                  <a:pt x="388175" y="425745"/>
                  <a:pt x="388175" y="425745"/>
                  <a:pt x="388175" y="425745"/>
                </a:cubicBezTo>
                <a:cubicBezTo>
                  <a:pt x="575977" y="282993"/>
                  <a:pt x="575977" y="282993"/>
                  <a:pt x="575977" y="282993"/>
                </a:cubicBezTo>
                <a:cubicBezTo>
                  <a:pt x="388580" y="137807"/>
                  <a:pt x="388580" y="137807"/>
                  <a:pt x="388580" y="137807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378035" y="137401"/>
                  <a:pt x="378035" y="137401"/>
                  <a:pt x="378035" y="137401"/>
                </a:cubicBezTo>
                <a:cubicBezTo>
                  <a:pt x="386147" y="131318"/>
                  <a:pt x="386147" y="131318"/>
                  <a:pt x="386147" y="131318"/>
                </a:cubicBezTo>
                <a:cubicBezTo>
                  <a:pt x="386147" y="59650"/>
                  <a:pt x="386147" y="21577"/>
                  <a:pt x="386147" y="1350"/>
                </a:cubicBezTo>
                <a:close/>
              </a:path>
            </a:pathLst>
          </a:custGeom>
          <a:gradFill flip="none" rotWithShape="1">
            <a:gsLst>
              <a:gs pos="7000">
                <a:schemeClr val="bg1"/>
              </a:gs>
              <a:gs pos="26000">
                <a:schemeClr val="bg1">
                  <a:alpha val="80000"/>
                </a:schemeClr>
              </a:gs>
            </a:gsLst>
            <a:lin ang="0" scaled="1"/>
            <a:tileRect/>
          </a:gradFill>
        </p:spPr>
        <p:txBody>
          <a:bodyPr wrap="square" lIns="2160000" rIns="756000" anchor="ctr">
            <a:noAutofit/>
          </a:bodyPr>
          <a:lstStyle>
            <a:lvl1pPr>
              <a:defRPr/>
            </a:lvl1pPr>
          </a:lstStyle>
          <a:p>
            <a:pPr lvl="0"/>
            <a:r>
              <a:rPr lang="fr-FR" dirty="0"/>
              <a:t>Cliquez pour modifier les styles du texte du masque  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B62CD770-3131-7686-5D22-0AC580D9B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7250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14/06/2023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Nuclear collective behaviors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D8A6D559-B5F2-C10A-5216-55551821C047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909039" y="1866901"/>
            <a:ext cx="1409699" cy="1409700"/>
          </a:xfrm>
          <a:solidFill>
            <a:srgbClr val="000000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A89DC66-E329-2BA7-093B-F605D23EBE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6EBAB840-A288-E4AE-DD2B-ABD52849168F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3123108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3E9C6ABE-0C15-ECEA-4B26-53769D8EAC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37957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4" name="Espace réservé du texte 11">
            <a:extLst>
              <a:ext uri="{FF2B5EF4-FFF2-40B4-BE49-F238E27FC236}">
                <a16:creationId xmlns:a16="http://schemas.microsoft.com/office/drawing/2014/main" id="{24B29917-CE4F-A965-FAA6-E3B453333B7E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5337177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5" name="Espace réservé du texte 14">
            <a:extLst>
              <a:ext uri="{FF2B5EF4-FFF2-40B4-BE49-F238E27FC236}">
                <a16:creationId xmlns:a16="http://schemas.microsoft.com/office/drawing/2014/main" id="{6F1352A1-512B-F388-3483-16D51BDD2D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52026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Espace réservé du texte 11">
            <a:extLst>
              <a:ext uri="{FF2B5EF4-FFF2-40B4-BE49-F238E27FC236}">
                <a16:creationId xmlns:a16="http://schemas.microsoft.com/office/drawing/2014/main" id="{C4BAD260-C56B-B79F-C093-46D3C16BCC87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7551246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E3294DD8-C0C7-7FF7-2AF0-2A6B1C7861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66095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8" name="Espace réservé du texte 11">
            <a:extLst>
              <a:ext uri="{FF2B5EF4-FFF2-40B4-BE49-F238E27FC236}">
                <a16:creationId xmlns:a16="http://schemas.microsoft.com/office/drawing/2014/main" id="{043259EC-B8D8-255D-A2B2-B6984873CA66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765314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24D806FB-89F5-15B1-42D4-FB45DB6CC6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80163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501BFA8-B9A9-BC60-9090-AC04B424F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1606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14/06/2023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Nuclear collective behaviors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 2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E4F447-1473-CEC3-0C4B-859E1566BDE9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7318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7F676C8B-EE69-3CAC-C9F6-BFDEFD0527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5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89215B80-BD0F-D77B-4046-84DBB6530C8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50698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1" name="Espace réservé du texte 14">
            <a:extLst>
              <a:ext uri="{FF2B5EF4-FFF2-40B4-BE49-F238E27FC236}">
                <a16:creationId xmlns:a16="http://schemas.microsoft.com/office/drawing/2014/main" id="{50E15DEA-ADB9-4EAD-9B8B-400BF2AF4F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423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2" name="Espace réservé du texte 14">
            <a:extLst>
              <a:ext uri="{FF2B5EF4-FFF2-40B4-BE49-F238E27FC236}">
                <a16:creationId xmlns:a16="http://schemas.microsoft.com/office/drawing/2014/main" id="{31D594DF-B2F9-BDEA-68CF-C1C92B869A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61440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3" name="Espace réservé du texte 14">
            <a:extLst>
              <a:ext uri="{FF2B5EF4-FFF2-40B4-BE49-F238E27FC236}">
                <a16:creationId xmlns:a16="http://schemas.microsoft.com/office/drawing/2014/main" id="{4EB8106A-BAE6-87F6-A881-562ED8FA414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868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6FA8E9A1-911D-DD9D-7A76-ADDB4C2E4317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2908981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5" name="Espace réservé du texte 34">
            <a:extLst>
              <a:ext uri="{FF2B5EF4-FFF2-40B4-BE49-F238E27FC236}">
                <a16:creationId xmlns:a16="http://schemas.microsoft.com/office/drawing/2014/main" id="{89C62950-23F5-0C27-DBF0-B851B616C800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51006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6" name="Espace réservé du texte 35">
            <a:extLst>
              <a:ext uri="{FF2B5EF4-FFF2-40B4-BE49-F238E27FC236}">
                <a16:creationId xmlns:a16="http://schemas.microsoft.com/office/drawing/2014/main" id="{ABF9A6B1-3BC9-0F8E-8148-B1CF03BB61CA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7219723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8" name="Espace réservé du texte 11">
            <a:extLst>
              <a:ext uri="{FF2B5EF4-FFF2-40B4-BE49-F238E27FC236}">
                <a16:creationId xmlns:a16="http://schemas.microsoft.com/office/drawing/2014/main" id="{97EC53BB-3B6C-3AF7-68E1-48C8465AC201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386855" y="1583490"/>
            <a:ext cx="1652399" cy="16524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D2C0AC3-31B7-69C8-1880-96C477E56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83245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16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39232968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 Gris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15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0D902288-F09E-3DF3-4FA0-8680492FC7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81B85C49-3012-97FD-C776-3C7299B5E4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DFC68CDA-E659-1835-4722-CB92A2FFFE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40514183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Contact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73F48AE-496F-F02F-5148-8492F7C616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838" y="5105625"/>
            <a:ext cx="4651374" cy="1510845"/>
          </a:xfrm>
        </p:spPr>
        <p:txBody>
          <a:bodyPr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bg1"/>
                </a:solidFill>
              </a:defRPr>
            </a:lvl2pPr>
            <a:lvl3pPr marL="180975" indent="-1809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3pPr>
            <a:lvl4pPr marL="357188" indent="-17621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4pPr>
            <a:lvl5pPr marL="538163" indent="-18097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103F96-5E5B-60F7-F077-8E6E1ABD9DF4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Prénom NOM = 1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er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 -  Email / Tél, =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31838" y="726066"/>
            <a:ext cx="1806198" cy="1806198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22219D0D-87E0-357C-56D2-13A29A891F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02600" y="5892800"/>
            <a:ext cx="3357563" cy="558800"/>
          </a:xfrm>
        </p:spPr>
        <p:txBody>
          <a:bodyPr rIns="0">
            <a:normAutofit/>
          </a:bodyPr>
          <a:lstStyle>
            <a:lvl1pPr algn="r"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42670384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éfaut avec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baseline="0"/>
            </a:lvl1pPr>
          </a:lstStyle>
          <a:p>
            <a:r>
              <a:rPr lang="fr-FR" noProof="0" smtClean="0"/>
              <a:t>Modifiez le style du titre</a:t>
            </a:r>
            <a:endParaRPr lang="fr-FR" noProof="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11157188" y="6674610"/>
            <a:ext cx="837259" cy="138499"/>
          </a:xfrm>
        </p:spPr>
        <p:txBody>
          <a:bodyPr/>
          <a:lstStyle>
            <a:lvl1pPr>
              <a:defRPr sz="900"/>
            </a:lvl1pPr>
          </a:lstStyle>
          <a:p>
            <a:fld id="{C7DC038F-71A1-46F1-8993-805CE5FC599F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881100" y="1067647"/>
            <a:ext cx="10565835" cy="3505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600"/>
            </a:lvl1pPr>
          </a:lstStyle>
          <a:p>
            <a:pPr lvl="0"/>
            <a:r>
              <a:rPr lang="fr-FR" noProof="0" dirty="0"/>
              <a:t>Texte simple de la diapositive</a:t>
            </a:r>
          </a:p>
        </p:txBody>
      </p:sp>
    </p:spTree>
    <p:extLst>
      <p:ext uri="{BB962C8B-B14F-4D97-AF65-F5344CB8AC3E}">
        <p14:creationId xmlns:p14="http://schemas.microsoft.com/office/powerpoint/2010/main" val="252397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is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pic>
        <p:nvPicPr>
          <p:cNvPr id="5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838" y="728663"/>
            <a:ext cx="4053599" cy="180499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10AE585-3E8A-32F0-6876-68FBB4218CF7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isas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10377C-96DE-1F86-CAD9-8510009CBC0B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54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2FBAC49-4802-3440-8107-C65AE7ADA0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838" y="1381125"/>
            <a:ext cx="8329612" cy="4795838"/>
          </a:xfrm>
        </p:spPr>
        <p:txBody>
          <a:bodyPr lIns="0"/>
          <a:lstStyle>
            <a:lvl1pPr marL="358775" indent="-358775">
              <a:spcBef>
                <a:spcPts val="1800"/>
              </a:spcBef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</a:t>
            </a: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717F4D1-D2E3-F44D-BEED-8456047420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53" b="2802"/>
          <a:stretch/>
        </p:blipFill>
        <p:spPr>
          <a:xfrm>
            <a:off x="11647944" y="-1"/>
            <a:ext cx="544056" cy="6858001"/>
          </a:xfrm>
          <a:prstGeom prst="rect">
            <a:avLst/>
          </a:prstGeom>
        </p:spPr>
      </p:pic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914C3EDF-84FF-56C5-6EEE-62348DC5A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14/06/2023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CA229E7D-5925-577A-6E99-3E009A5C1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Nuclear collective behaviors</a:t>
            </a:r>
            <a:endParaRPr lang="fr-FR" dirty="0"/>
          </a:p>
        </p:txBody>
      </p:sp>
      <p:sp>
        <p:nvSpPr>
          <p:cNvPr id="25" name="Espace réservé du numéro de diapositive 24">
            <a:extLst>
              <a:ext uri="{FF2B5EF4-FFF2-40B4-BE49-F238E27FC236}">
                <a16:creationId xmlns:a16="http://schemas.microsoft.com/office/drawing/2014/main" id="{E0039A2A-B2A3-3003-AC28-98B94837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15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7076" y="1765299"/>
            <a:ext cx="8659812" cy="4148139"/>
          </a:xfrm>
        </p:spPr>
        <p:txBody>
          <a:bodyPr lIns="0" numCol="2" spcCol="360000"/>
          <a:lstStyle>
            <a:lvl1pPr marL="358775" indent="-358775">
              <a:spcBef>
                <a:spcPts val="1800"/>
              </a:spcBef>
              <a:buClr>
                <a:schemeClr val="tx2"/>
              </a:buClr>
              <a:buSzPct val="100000"/>
              <a:buFont typeface="+mj-lt"/>
              <a:buAutoNum type="arabicPeriod"/>
              <a:defRPr>
                <a:solidFill>
                  <a:schemeClr val="tx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 light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21E7187-2172-D725-E095-C0FCE93238AE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:Ce sommaire est sur deux colonnes, pour passer sur une colonne : Clic droit sur la zone de texte + « Format de la forme » / « Options de texte » / « Colonnes » = 1 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076" y="314036"/>
            <a:ext cx="10733087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B329AAF-3546-DCEA-619B-466FB9B54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42" b="2802"/>
          <a:stretch/>
        </p:blipFill>
        <p:spPr>
          <a:xfrm>
            <a:off x="11647944" y="0"/>
            <a:ext cx="544056" cy="6858000"/>
          </a:xfrm>
          <a:prstGeom prst="rect">
            <a:avLst/>
          </a:prstGeom>
        </p:spPr>
      </p:pic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AB8B2ECB-EC50-E1E8-3A70-D0DF5B546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14/06/2023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38548604-3796-63A0-C437-28EAB17AD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 smtClean="0"/>
              <a:t>Nuclear</a:t>
            </a:r>
            <a:r>
              <a:rPr lang="fr-FR" dirty="0" smtClean="0"/>
              <a:t> collective </a:t>
            </a:r>
            <a:r>
              <a:rPr lang="fr-FR" dirty="0" err="1" smtClean="0"/>
              <a:t>behaviors</a:t>
            </a:r>
            <a:endParaRPr lang="fr-FR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43A448DB-A450-22D2-9A30-CE94EAFD7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4312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14/06/2023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Nuclear collective behaviors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CE5019BD-FEE2-4904-8DD7-C35C97AA3B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</a:t>
            </a:r>
          </a:p>
        </p:txBody>
      </p:sp>
      <p:pic>
        <p:nvPicPr>
          <p:cNvPr id="26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grpSp>
        <p:nvGrpSpPr>
          <p:cNvPr id="2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2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605430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5675086" y="0"/>
            <a:ext cx="6516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light</a:t>
            </a:r>
          </a:p>
        </p:txBody>
      </p:sp>
      <p:pic>
        <p:nvPicPr>
          <p:cNvPr id="8" name="PATTERN 14">
            <a:extLst>
              <a:ext uri="{FF2B5EF4-FFF2-40B4-BE49-F238E27FC236}">
                <a16:creationId xmlns:a16="http://schemas.microsoft.com/office/drawing/2014/main" id="{2582F57D-4CEF-BB5A-C74F-450386FD8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5" t="80145" r="2860" b="-12214"/>
          <a:stretch/>
        </p:blipFill>
        <p:spPr>
          <a:xfrm>
            <a:off x="0" y="0"/>
            <a:ext cx="12192001" cy="974400"/>
          </a:xfrm>
          <a:prstGeom prst="rect">
            <a:avLst/>
          </a:prstGeom>
        </p:spPr>
      </p:pic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4B8F1117-0C05-E4A8-4E70-E7172B08AAB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14/06/2023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ABB4C71F-0E19-B583-5B43-59128B9CB2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Nuclear collective behaviors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035A95C-D228-2D25-8FE9-AE69EC8177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F8613F5A-9984-C727-F600-CCBEDD5858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E05DBD74-1959-0025-2022-DD6D5BC56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BD0683F2-0083-B473-85FA-BF21CA1AA74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195646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14/06/2023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Nuclear collective behaviors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Gris</a:t>
            </a:r>
          </a:p>
        </p:txBody>
      </p:sp>
      <p:pic>
        <p:nvPicPr>
          <p:cNvPr id="14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5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4805F626-181E-BCC6-1382-C547F81E4E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CF5C4E32-AAC2-242C-F6B9-3F8CFBDB1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28AA9B25-BFB9-155C-3383-B48A6E03F6A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86025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62F5FE-77B2-23B0-C532-AEB2E287C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81125"/>
            <a:ext cx="10728325" cy="453231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023659-435A-02ED-1399-865530A10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14/06/2023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C35D0C-47E7-5C23-F3E1-F607F10E2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Nuclear collective behaviors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08E43D-0343-547B-3EBE-C6B616E5A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+mn-lt"/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0" name="PATTERN CARRE DECAL" hidden="1">
            <a:extLst>
              <a:ext uri="{FF2B5EF4-FFF2-40B4-BE49-F238E27FC236}">
                <a16:creationId xmlns:a16="http://schemas.microsoft.com/office/drawing/2014/main" id="{57B8022F-6BAC-B272-714C-3051A2DF8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1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7446433" y="-1"/>
            <a:ext cx="4745567" cy="416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8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60" r:id="rId3"/>
    <p:sldLayoutId id="2147483661" r:id="rId4"/>
    <p:sldLayoutId id="2147483664" r:id="rId5"/>
    <p:sldLayoutId id="2147483665" r:id="rId6"/>
    <p:sldLayoutId id="2147483651" r:id="rId7"/>
    <p:sldLayoutId id="2147483683" r:id="rId8"/>
    <p:sldLayoutId id="2147483678" r:id="rId9"/>
    <p:sldLayoutId id="2147483676" r:id="rId10"/>
    <p:sldLayoutId id="2147483650" r:id="rId11"/>
    <p:sldLayoutId id="2147483666" r:id="rId12"/>
    <p:sldLayoutId id="2147483669" r:id="rId13"/>
    <p:sldLayoutId id="2147483653" r:id="rId14"/>
    <p:sldLayoutId id="2147483685" r:id="rId15"/>
    <p:sldLayoutId id="2147483684" r:id="rId16"/>
    <p:sldLayoutId id="2147483671" r:id="rId17"/>
    <p:sldLayoutId id="2147483690" r:id="rId18"/>
    <p:sldLayoutId id="2147483672" r:id="rId19"/>
    <p:sldLayoutId id="2147483687" r:id="rId20"/>
    <p:sldLayoutId id="2147483686" r:id="rId21"/>
    <p:sldLayoutId id="2147483654" r:id="rId22"/>
    <p:sldLayoutId id="2147483655" r:id="rId23"/>
    <p:sldLayoutId id="2147483691" r:id="rId24"/>
    <p:sldLayoutId id="2147483692" r:id="rId25"/>
    <p:sldLayoutId id="2147483667" r:id="rId26"/>
    <p:sldLayoutId id="2147483673" r:id="rId27"/>
    <p:sldLayoutId id="2147483674" r:id="rId28"/>
    <p:sldLayoutId id="2147483675" r:id="rId29"/>
    <p:sldLayoutId id="2147483681" r:id="rId30"/>
    <p:sldLayoutId id="2147483682" r:id="rId31"/>
    <p:sldLayoutId id="2147483693" r:id="rId32"/>
    <p:sldLayoutId id="2147483688" r:id="rId33"/>
    <p:sldLayoutId id="2147483689" r:id="rId34"/>
    <p:sldLayoutId id="2147483662" r:id="rId35"/>
    <p:sldLayoutId id="2147483694" r:id="rId36"/>
    <p:sldLayoutId id="2147483668" r:id="rId37"/>
    <p:sldLayoutId id="2147483695" r:id="rId3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Clr>
          <a:schemeClr val="tx2"/>
        </a:buClr>
        <a:buSzPct val="90000"/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274638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80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47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59" userDrawn="1">
          <p15:clr>
            <a:srgbClr val="F26B43"/>
          </p15:clr>
        </p15:guide>
        <p15:guide id="2" orient="horz" pos="3861" userDrawn="1">
          <p15:clr>
            <a:srgbClr val="F26B43"/>
          </p15:clr>
        </p15:guide>
        <p15:guide id="3" pos="461" userDrawn="1">
          <p15:clr>
            <a:srgbClr val="F26B43"/>
          </p15:clr>
        </p15:guide>
        <p15:guide id="4" pos="7219" userDrawn="1">
          <p15:clr>
            <a:srgbClr val="F26B43"/>
          </p15:clr>
        </p15:guide>
        <p15:guide id="7" orient="horz" pos="37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7" Type="http://schemas.openxmlformats.org/officeDocument/2006/relationships/image" Target="../media/image27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png"/><Relationship Id="rId5" Type="http://schemas.openxmlformats.org/officeDocument/2006/relationships/image" Target="../media/image25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7" Type="http://schemas.openxmlformats.org/officeDocument/2006/relationships/image" Target="../media/image33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0.png"/><Relationship Id="rId3" Type="http://schemas.openxmlformats.org/officeDocument/2006/relationships/image" Target="../media/image350.png"/><Relationship Id="rId7" Type="http://schemas.openxmlformats.org/officeDocument/2006/relationships/image" Target="../media/image73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0.png"/><Relationship Id="rId11" Type="http://schemas.openxmlformats.org/officeDocument/2006/relationships/image" Target="../media/image74.png"/><Relationship Id="rId5" Type="http://schemas.openxmlformats.org/officeDocument/2006/relationships/image" Target="../media/image370.png"/><Relationship Id="rId10" Type="http://schemas.openxmlformats.org/officeDocument/2006/relationships/image" Target="../media/image62.png"/><Relationship Id="rId4" Type="http://schemas.openxmlformats.org/officeDocument/2006/relationships/image" Target="../media/image360.png"/><Relationship Id="rId9" Type="http://schemas.openxmlformats.org/officeDocument/2006/relationships/image" Target="../media/image41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0.png"/><Relationship Id="rId3" Type="http://schemas.openxmlformats.org/officeDocument/2006/relationships/image" Target="../media/image480.png"/><Relationship Id="rId7" Type="http://schemas.openxmlformats.org/officeDocument/2006/relationships/image" Target="../media/image520.png"/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10.png"/><Relationship Id="rId5" Type="http://schemas.openxmlformats.org/officeDocument/2006/relationships/image" Target="../media/image500.png"/><Relationship Id="rId4" Type="http://schemas.openxmlformats.org/officeDocument/2006/relationships/image" Target="../media/image49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2.png"/><Relationship Id="rId5" Type="http://schemas.openxmlformats.org/officeDocument/2006/relationships/image" Target="../media/image580.png"/><Relationship Id="rId4" Type="http://schemas.openxmlformats.org/officeDocument/2006/relationships/image" Target="../media/image57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0.png"/><Relationship Id="rId7" Type="http://schemas.openxmlformats.org/officeDocument/2006/relationships/image" Target="../media/image93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0.png"/><Relationship Id="rId3" Type="http://schemas.openxmlformats.org/officeDocument/2006/relationships/image" Target="../media/image640.png"/><Relationship Id="rId7" Type="http://schemas.openxmlformats.org/officeDocument/2006/relationships/image" Target="../media/image95.png"/><Relationship Id="rId2" Type="http://schemas.openxmlformats.org/officeDocument/2006/relationships/image" Target="../media/image63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70.png"/><Relationship Id="rId11" Type="http://schemas.openxmlformats.org/officeDocument/2006/relationships/image" Target="../media/image720.png"/><Relationship Id="rId5" Type="http://schemas.openxmlformats.org/officeDocument/2006/relationships/image" Target="../media/image660.png"/><Relationship Id="rId10" Type="http://schemas.openxmlformats.org/officeDocument/2006/relationships/image" Target="../media/image710.png"/><Relationship Id="rId4" Type="http://schemas.openxmlformats.org/officeDocument/2006/relationships/image" Target="../media/image650.png"/><Relationship Id="rId9" Type="http://schemas.openxmlformats.org/officeDocument/2006/relationships/image" Target="../media/image70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0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60.png"/><Relationship Id="rId4" Type="http://schemas.openxmlformats.org/officeDocument/2006/relationships/image" Target="../media/image10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77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3.png"/><Relationship Id="rId5" Type="http://schemas.openxmlformats.org/officeDocument/2006/relationships/image" Target="../media/image800.png"/><Relationship Id="rId4" Type="http://schemas.openxmlformats.org/officeDocument/2006/relationships/image" Target="../media/image7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4.png"/><Relationship Id="rId7" Type="http://schemas.openxmlformats.org/officeDocument/2006/relationships/image" Target="../media/image107.png"/><Relationship Id="rId12" Type="http://schemas.microsoft.com/office/2007/relationships/hdphoto" Target="../media/hdphoto1.wdp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2.png"/><Relationship Id="rId11" Type="http://schemas.openxmlformats.org/officeDocument/2006/relationships/image" Target="../media/image110.png"/><Relationship Id="rId5" Type="http://schemas.openxmlformats.org/officeDocument/2006/relationships/image" Target="../media/image106.gif"/><Relationship Id="rId10" Type="http://schemas.openxmlformats.org/officeDocument/2006/relationships/image" Target="../media/image20.gif"/><Relationship Id="rId4" Type="http://schemas.openxmlformats.org/officeDocument/2006/relationships/image" Target="../media/image105.gif"/><Relationship Id="rId9" Type="http://schemas.openxmlformats.org/officeDocument/2006/relationships/image" Target="../media/image109.gi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gif"/><Relationship Id="rId13" Type="http://schemas.openxmlformats.org/officeDocument/2006/relationships/image" Target="../media/image120.png"/><Relationship Id="rId3" Type="http://schemas.openxmlformats.org/officeDocument/2006/relationships/image" Target="../media/image112.gif"/><Relationship Id="rId7" Type="http://schemas.openxmlformats.org/officeDocument/2006/relationships/image" Target="../media/image115.gif"/><Relationship Id="rId12" Type="http://schemas.openxmlformats.org/officeDocument/2006/relationships/image" Target="../media/image119.png"/><Relationship Id="rId2" Type="http://schemas.openxmlformats.org/officeDocument/2006/relationships/image" Target="../media/image111.gi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4.gif"/><Relationship Id="rId11" Type="http://schemas.openxmlformats.org/officeDocument/2006/relationships/image" Target="../media/image12.gif"/><Relationship Id="rId5" Type="http://schemas.openxmlformats.org/officeDocument/2006/relationships/image" Target="../media/image113.gif"/><Relationship Id="rId15" Type="http://schemas.openxmlformats.org/officeDocument/2006/relationships/image" Target="../media/image122.png"/><Relationship Id="rId10" Type="http://schemas.openxmlformats.org/officeDocument/2006/relationships/image" Target="../media/image118.gif"/><Relationship Id="rId4" Type="http://schemas.openxmlformats.org/officeDocument/2006/relationships/image" Target="../media/image11.gif"/><Relationship Id="rId9" Type="http://schemas.openxmlformats.org/officeDocument/2006/relationships/image" Target="../media/image117.gif"/><Relationship Id="rId14" Type="http://schemas.openxmlformats.org/officeDocument/2006/relationships/image" Target="../media/image12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77.png"/><Relationship Id="rId7" Type="http://schemas.openxmlformats.org/officeDocument/2006/relationships/image" Target="../media/image850.png"/><Relationship Id="rId2" Type="http://schemas.openxmlformats.org/officeDocument/2006/relationships/image" Target="../media/image82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40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Relationship Id="rId9" Type="http://schemas.openxmlformats.org/officeDocument/2006/relationships/image" Target="../media/image12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0.png"/><Relationship Id="rId2" Type="http://schemas.openxmlformats.org/officeDocument/2006/relationships/image" Target="../media/image86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8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3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3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20.gif"/><Relationship Id="rId7" Type="http://schemas.openxmlformats.org/officeDocument/2006/relationships/image" Target="../media/image17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gif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829F44-1983-5C84-836C-29E0780A2B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6095682" cy="1587501"/>
          </a:xfrm>
        </p:spPr>
        <p:txBody>
          <a:bodyPr>
            <a:normAutofit/>
          </a:bodyPr>
          <a:lstStyle/>
          <a:p>
            <a:r>
              <a:rPr lang="en-US" dirty="0" smtClean="0"/>
              <a:t>Nuclear collective behaviors</a:t>
            </a:r>
            <a:endParaRPr lang="en-US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6FC5D75-42D1-4FD6-A210-EEC599B5FC7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dirty="0" smtClean="0"/>
              <a:t>PHENIICS doctoral </a:t>
            </a:r>
            <a:r>
              <a:rPr lang="fr-FR" dirty="0" err="1" smtClean="0"/>
              <a:t>school</a:t>
            </a:r>
            <a:r>
              <a:rPr lang="fr-FR" dirty="0" smtClean="0"/>
              <a:t> lectures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5912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Espace réservé du contenu 1"/>
              <p:cNvSpPr>
                <a:spLocks noGrp="1"/>
              </p:cNvSpPr>
              <p:nvPr>
                <p:ph idx="1"/>
              </p:nvPr>
            </p:nvSpPr>
            <p:spPr>
              <a:xfrm>
                <a:off x="761910" y="1185863"/>
                <a:ext cx="3670742" cy="946403"/>
              </a:xfrm>
            </p:spPr>
            <p:txBody>
              <a:bodyPr>
                <a:normAutofit fontScale="92500"/>
              </a:bodyPr>
              <a:lstStyle/>
              <a:p>
                <a:pPr algn="ctr"/>
                <a:r>
                  <a:rPr lang="fr-FR" b="0" dirty="0" smtClean="0"/>
                  <a:t>One body Hilbert </a:t>
                </a:r>
                <a:r>
                  <a:rPr lang="fr-FR" b="0" dirty="0" err="1" smtClean="0"/>
                  <a:t>space</a:t>
                </a:r>
                <a:r>
                  <a:rPr lang="fr-FR" b="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ℋ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fr-FR" b="0" dirty="0" smtClean="0"/>
              </a:p>
              <a:p>
                <a:pPr algn="ctr"/>
                <a:r>
                  <a:rPr lang="fr-FR" dirty="0" err="1" smtClean="0"/>
                  <a:t>Wave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function</a:t>
                </a:r>
                <a:r>
                  <a:rPr lang="fr-FR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b="0" dirty="0" smtClean="0"/>
                  <a:t>, </a:t>
                </a:r>
                <a:r>
                  <a:rPr lang="fr-FR" b="0" dirty="0" err="1" smtClean="0"/>
                  <a:t>shell</a:t>
                </a:r>
                <a:r>
                  <a:rPr lang="fr-FR" b="0" dirty="0" smtClean="0"/>
                  <a:t> structure</a:t>
                </a:r>
                <a:endParaRPr lang="fr-FR" b="0" dirty="0" smtClean="0"/>
              </a:p>
              <a:p>
                <a:pPr algn="ctr"/>
                <a:endParaRPr lang="en-US" dirty="0"/>
              </a:p>
            </p:txBody>
          </p:sp>
        </mc:Choice>
        <mc:Fallback>
          <p:sp>
            <p:nvSpPr>
              <p:cNvPr id="2" name="Espace réservé du contenu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1910" y="1185863"/>
                <a:ext cx="3670742" cy="946403"/>
              </a:xfrm>
              <a:blipFill>
                <a:blip r:embed="rId2"/>
                <a:stretch>
                  <a:fillRect l="-498" t="-2581" r="-6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14/06/2023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Nuclear collective behaviors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10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Second </a:t>
            </a:r>
            <a:r>
              <a:rPr lang="fr-FR" dirty="0" err="1" smtClean="0"/>
              <a:t>quantization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Espace réservé du contenu 1"/>
              <p:cNvSpPr txBox="1">
                <a:spLocks/>
              </p:cNvSpPr>
              <p:nvPr/>
            </p:nvSpPr>
            <p:spPr>
              <a:xfrm>
                <a:off x="7020302" y="1185863"/>
                <a:ext cx="3858230" cy="946403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66700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41338" indent="-274638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080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747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FR" dirty="0" smtClean="0"/>
                  <a:t>A-body Hilbert </a:t>
                </a:r>
                <a:r>
                  <a:rPr lang="fr-FR" dirty="0" err="1" smtClean="0"/>
                  <a:t>space</a:t>
                </a:r>
                <a:r>
                  <a:rPr lang="fr-FR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smtClean="0">
                            <a:latin typeface="Cambria Math" panose="02040503050406030204" pitchFamily="18" charset="0"/>
                          </a:rPr>
                          <m:t>ℋ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⊗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ℋ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fr-FR" dirty="0" smtClean="0"/>
              </a:p>
              <a:p>
                <a:pPr algn="ctr"/>
                <a:r>
                  <a:rPr lang="fr-FR" b="0" dirty="0" smtClean="0"/>
                  <a:t>Independent </a:t>
                </a:r>
                <a:r>
                  <a:rPr lang="fr-FR" b="0" dirty="0" err="1" smtClean="0"/>
                  <a:t>particles</a:t>
                </a:r>
                <a:r>
                  <a:rPr lang="fr-FR" b="0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b="0" i="0" smtClean="0">
                        <a:latin typeface="Cambria Math" panose="02040503050406030204" pitchFamily="18" charset="0"/>
                      </a:rPr>
                      <m:t>Ψ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fr-FR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,⋯,</m:t>
                        </m:r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</a:rPr>
                      <m:t>=?</m:t>
                    </m:r>
                  </m:oMath>
                </a14:m>
                <a:endParaRPr lang="fr-FR" dirty="0" smtClean="0"/>
              </a:p>
              <a:p>
                <a:pPr algn="ctr"/>
                <a:endParaRPr lang="en-US" dirty="0"/>
              </a:p>
            </p:txBody>
          </p:sp>
        </mc:Choice>
        <mc:Fallback xmlns="">
          <p:sp>
            <p:nvSpPr>
              <p:cNvPr id="7" name="Espace réservé du contenu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0302" y="1185863"/>
                <a:ext cx="3858230" cy="946403"/>
              </a:xfrm>
              <a:prstGeom prst="rect">
                <a:avLst/>
              </a:prstGeom>
              <a:blipFill>
                <a:blip r:embed="rId3"/>
                <a:stretch>
                  <a:fillRect l="-2212" t="-3871" r="-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174" y="1113909"/>
            <a:ext cx="1018357" cy="1018357"/>
          </a:xfrm>
          <a:prstGeom prst="rect">
            <a:avLst/>
          </a:prstGeom>
        </p:spPr>
      </p:pic>
      <p:sp>
        <p:nvSpPr>
          <p:cNvPr id="9" name="Espace réservé du contenu 1"/>
          <p:cNvSpPr txBox="1">
            <a:spLocks/>
          </p:cNvSpPr>
          <p:nvPr/>
        </p:nvSpPr>
        <p:spPr>
          <a:xfrm>
            <a:off x="1742076" y="2242116"/>
            <a:ext cx="8976199" cy="49087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 smtClean="0"/>
              <a:t>States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either</a:t>
            </a:r>
            <a:r>
              <a:rPr lang="fr-FR" dirty="0" smtClean="0"/>
              <a:t> </a:t>
            </a:r>
            <a:r>
              <a:rPr lang="fr-FR" dirty="0" err="1" smtClean="0"/>
              <a:t>symmetric</a:t>
            </a:r>
            <a:r>
              <a:rPr lang="fr-FR" dirty="0" smtClean="0"/>
              <a:t> or </a:t>
            </a:r>
            <a:r>
              <a:rPr lang="fr-FR" dirty="0" err="1" smtClean="0"/>
              <a:t>antisymmetric</a:t>
            </a:r>
            <a:r>
              <a:rPr lang="fr-FR" dirty="0" smtClean="0"/>
              <a:t> </a:t>
            </a:r>
            <a:r>
              <a:rPr lang="fr-FR" dirty="0" err="1" smtClean="0"/>
              <a:t>wrt</a:t>
            </a:r>
            <a:r>
              <a:rPr lang="fr-FR" dirty="0" smtClean="0"/>
              <a:t>. exchange of </a:t>
            </a:r>
            <a:r>
              <a:rPr lang="fr-FR" dirty="0" err="1" smtClean="0"/>
              <a:t>two</a:t>
            </a:r>
            <a:r>
              <a:rPr lang="fr-FR" dirty="0" smtClean="0"/>
              <a:t> </a:t>
            </a:r>
            <a:r>
              <a:rPr lang="fr-FR" dirty="0" err="1" smtClean="0"/>
              <a:t>particles</a:t>
            </a:r>
            <a:endParaRPr lang="fr-FR" dirty="0" smtClean="0"/>
          </a:p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/>
              <p:cNvSpPr txBox="1"/>
              <p:nvPr/>
            </p:nvSpPr>
            <p:spPr>
              <a:xfrm>
                <a:off x="3638483" y="2944415"/>
                <a:ext cx="3854580" cy="8803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b="0" i="0" smtClean="0">
                          <a:latin typeface="Cambria Math" panose="02040503050406030204" pitchFamily="18" charset="0"/>
                        </a:rPr>
                        <m:t>Ψ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,⋯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  <m:d>
                        <m:dPr>
                          <m:begChr m:val="|"/>
                          <m:endChr m:val="|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fr-FR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b="0" i="1" smtClean="0"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b>
                                        <m:r>
                                          <a:rPr lang="fr-FR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sub>
                                </m:s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fr-FR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b="0" i="1" smtClean="0"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b>
                                        <m:r>
                                          <a:rPr lang="fr-FR" b="0" i="1" smtClean="0">
                                            <a:latin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  <m:sub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sub>
                                </m:s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sub>
                                </m:s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8483" y="2944415"/>
                <a:ext cx="3854580" cy="88036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Espace réservé du contenu 1"/>
          <p:cNvSpPr txBox="1">
            <a:spLocks/>
          </p:cNvSpPr>
          <p:nvPr/>
        </p:nvSpPr>
        <p:spPr>
          <a:xfrm>
            <a:off x="703295" y="2943890"/>
            <a:ext cx="2445258" cy="88089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 err="1" smtClean="0"/>
              <a:t>Fermionic</a:t>
            </a:r>
            <a:r>
              <a:rPr lang="fr-FR" dirty="0" smtClean="0"/>
              <a:t> system</a:t>
            </a:r>
          </a:p>
          <a:p>
            <a:pPr algn="ctr"/>
            <a:r>
              <a:rPr lang="fr-FR" dirty="0" smtClean="0"/>
              <a:t>Pauli </a:t>
            </a:r>
            <a:r>
              <a:rPr lang="fr-FR" dirty="0" err="1" smtClean="0"/>
              <a:t>principle</a:t>
            </a:r>
            <a:endParaRPr lang="fr-FR" dirty="0" smtClean="0"/>
          </a:p>
          <a:p>
            <a:pPr algn="ctr"/>
            <a:endParaRPr lang="en-US" dirty="0"/>
          </a:p>
        </p:txBody>
      </p:sp>
      <p:sp>
        <p:nvSpPr>
          <p:cNvPr id="12" name="Espace réservé du contenu 1"/>
          <p:cNvSpPr txBox="1">
            <a:spLocks/>
          </p:cNvSpPr>
          <p:nvPr/>
        </p:nvSpPr>
        <p:spPr>
          <a:xfrm>
            <a:off x="8196775" y="3122346"/>
            <a:ext cx="2521499" cy="55174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 smtClean="0">
                <a:solidFill>
                  <a:schemeClr val="tx2"/>
                </a:solidFill>
              </a:rPr>
              <a:t>Slater </a:t>
            </a:r>
            <a:r>
              <a:rPr lang="fr-FR" b="1" dirty="0" err="1" smtClean="0">
                <a:solidFill>
                  <a:schemeClr val="tx2"/>
                </a:solidFill>
              </a:rPr>
              <a:t>Determinant</a:t>
            </a:r>
            <a:endParaRPr lang="fr-FR" b="1" dirty="0" smtClean="0">
              <a:solidFill>
                <a:schemeClr val="tx2"/>
              </a:solidFill>
            </a:endParaRPr>
          </a:p>
          <a:p>
            <a:pPr algn="ctr"/>
            <a:endParaRPr lang="en-US" dirty="0"/>
          </a:p>
        </p:txBody>
      </p:sp>
      <p:pic>
        <p:nvPicPr>
          <p:cNvPr id="1027" name="Picture 3" descr="https://lh6.googleusercontent.com/giT4DfnMrR-qFuM62ZfxCW6KVruK9tEtzLhHeHaNcdz84L9yjz14Dye9y2bfBVBEwbsJmTPcZ38zF5vaxfZSoi7ZRi0hbiva4oqB7ukYwkB8SEudO90eFp2eNMmU27X_IETsRMQqlIsVrP8Flwcp-Ra-8Q=s204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256" y="3604546"/>
            <a:ext cx="3218214" cy="239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326037" y="4216346"/>
                <a:ext cx="6096000" cy="158504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fontAlgn="base">
                  <a:spcAft>
                    <a:spcPts val="1000"/>
                  </a:spcAft>
                </a:pPr>
                <a:r>
                  <a:rPr lang="fr-FR" b="1" dirty="0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Occupation </a:t>
                </a:r>
                <a:r>
                  <a:rPr lang="fr-FR" b="1" dirty="0" err="1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number</a:t>
                </a:r>
                <a:r>
                  <a:rPr lang="fr-FR" b="1" dirty="0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fr-FR" b="1" dirty="0" err="1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representation</a:t>
                </a:r>
                <a:endParaRPr lang="en-US" b="1" dirty="0" smtClea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fontAlgn="base">
                  <a:spcAft>
                    <a:spcPts val="1000"/>
                  </a:spcAft>
                </a:pPr>
                <a:r>
                  <a:rPr lang="en-US" dirty="0" smtClean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How </a:t>
                </a:r>
                <a:r>
                  <a:rPr lang="en-US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many particle populate each state </a:t>
                </a:r>
                <a:endParaRPr lang="en-US" dirty="0">
                  <a:solidFill>
                    <a:srgbClr val="38761D"/>
                  </a:solidFill>
                  <a:latin typeface="Arial" panose="020B0604020202020204" pitchFamily="34" charset="0"/>
                </a:endParaRPr>
              </a:p>
              <a:p>
                <a:pPr fontAlgn="base">
                  <a:spcAft>
                    <a:spcPts val="1000"/>
                  </a:spcAft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〉"/>
                        <m:ctrlPr>
                          <a:rPr lang="fr-FR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fr-FR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fr-FR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⋯</m:t>
                        </m:r>
                        <m:sSub>
                          <m:sSubPr>
                            <m:ctrlPr>
                              <a:rPr lang="fr-FR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fr-FR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</m:e>
                    </m:d>
                    <m:r>
                      <a:rPr lang="fr-FR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fr-FR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ℱ</m:t>
                    </m:r>
                    <m:r>
                      <a:rPr lang="fr-FR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≡</m:t>
                    </m:r>
                    <m:sSub>
                      <m:sSubPr>
                        <m:ctrlPr>
                          <a:rPr lang="fr-FR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⊕</m:t>
                        </m:r>
                      </m:e>
                      <m:sub>
                        <m:r>
                          <a:rPr lang="fr-FR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sSub>
                      <m:sSubPr>
                        <m:ctrlPr>
                          <a:rPr lang="fr-FR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ℋ</m:t>
                        </m:r>
                      </m:e>
                      <m:sub>
                        <m:r>
                          <a:rPr lang="fr-FR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 - </a:t>
                </a:r>
                <a:r>
                  <a:rPr lang="en-US" dirty="0" err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Fock</a:t>
                </a:r>
                <a:r>
                  <a:rPr lang="en-US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space</a:t>
                </a:r>
                <a:endParaRPr lang="en-US" dirty="0">
                  <a:solidFill>
                    <a:srgbClr val="38761D"/>
                  </a:solidFill>
                  <a:latin typeface="Arial" panose="020B0604020202020204" pitchFamily="34" charset="0"/>
                </a:endParaRPr>
              </a:p>
              <a:p>
                <a:pPr fontAlgn="base">
                  <a:spcAft>
                    <a:spcPts val="10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r-F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∈{0,1}</m:t>
                    </m:r>
                  </m:oMath>
                </a14:m>
                <a:r>
                  <a:rPr lang="en-US" dirty="0" smtClean="0">
                    <a:solidFill>
                      <a:schemeClr val="tx1"/>
                    </a:solidFill>
                    <a:latin typeface="Arial" panose="020B0604020202020204" pitchFamily="34" charset="0"/>
                  </a:rPr>
                  <a:t> for fermions</a:t>
                </a:r>
                <a:endParaRPr lang="en-US" dirty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6037" y="4216346"/>
                <a:ext cx="6096000" cy="1585049"/>
              </a:xfrm>
              <a:prstGeom prst="rect">
                <a:avLst/>
              </a:prstGeom>
              <a:blipFill>
                <a:blip r:embed="rId7"/>
                <a:stretch>
                  <a:fillRect l="-900" t="-2308" b="-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Espace réservé du contenu 1"/>
          <p:cNvSpPr txBox="1">
            <a:spLocks/>
          </p:cNvSpPr>
          <p:nvPr/>
        </p:nvSpPr>
        <p:spPr>
          <a:xfrm>
            <a:off x="8793123" y="4244772"/>
            <a:ext cx="2521499" cy="55174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 err="1" smtClean="0"/>
              <a:t>Particle-hole</a:t>
            </a:r>
            <a:r>
              <a:rPr lang="fr-FR" b="1" dirty="0" smtClean="0"/>
              <a:t> </a:t>
            </a:r>
            <a:r>
              <a:rPr lang="fr-FR" b="1" dirty="0" err="1" smtClean="0"/>
              <a:t>picture</a:t>
            </a:r>
            <a:endParaRPr lang="fr-FR" b="1" dirty="0" smtClean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61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7" grpId="0"/>
      <p:bldP spid="9" grpId="0"/>
      <p:bldP spid="10" grpId="0"/>
      <p:bldP spid="11" grpId="0"/>
      <p:bldP spid="12" grpId="0"/>
      <p:bldP spid="14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14/06/2023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Nuclear collective behaviors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11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Second </a:t>
            </a:r>
            <a:r>
              <a:rPr lang="fr-FR" dirty="0" err="1" smtClean="0"/>
              <a:t>quantization</a:t>
            </a:r>
            <a:r>
              <a:rPr lang="fr-FR" dirty="0" smtClean="0"/>
              <a:t> for fermions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Espace réservé du contenu 1"/>
              <p:cNvSpPr txBox="1">
                <a:spLocks/>
              </p:cNvSpPr>
              <p:nvPr/>
            </p:nvSpPr>
            <p:spPr>
              <a:xfrm>
                <a:off x="111370" y="1538405"/>
                <a:ext cx="3114298" cy="946403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66700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41338" indent="-274638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080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747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FR" dirty="0" smtClean="0"/>
                  <a:t>One body Hilbert </a:t>
                </a:r>
                <a:r>
                  <a:rPr lang="fr-FR" dirty="0" err="1" smtClean="0"/>
                  <a:t>space</a:t>
                </a:r>
                <a:r>
                  <a:rPr lang="fr-FR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smtClean="0">
                            <a:latin typeface="Cambria Math" panose="02040503050406030204" pitchFamily="18" charset="0"/>
                          </a:rPr>
                          <m:t>ℋ</m:t>
                        </m:r>
                      </m:e>
                      <m:sub>
                        <m:r>
                          <a:rPr lang="fr-FR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fr-FR" dirty="0" smtClean="0"/>
              </a:p>
              <a:p>
                <a:pPr algn="ctr"/>
                <a:r>
                  <a:rPr lang="fr-FR" dirty="0" smtClean="0"/>
                  <a:t>One-body basis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{|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〉}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Espace réservé du contenu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370" y="1538405"/>
                <a:ext cx="3114298" cy="946403"/>
              </a:xfrm>
              <a:prstGeom prst="rect">
                <a:avLst/>
              </a:prstGeom>
              <a:blipFill>
                <a:blip r:embed="rId2"/>
                <a:stretch>
                  <a:fillRect t="-3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Espace réservé du contenu 1"/>
              <p:cNvSpPr txBox="1">
                <a:spLocks/>
              </p:cNvSpPr>
              <p:nvPr/>
            </p:nvSpPr>
            <p:spPr>
              <a:xfrm>
                <a:off x="3344430" y="1185863"/>
                <a:ext cx="5265615" cy="2243137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66700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41338" indent="-274638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080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747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FR" dirty="0" smtClean="0"/>
                  <a:t>Creation /annihilation </a:t>
                </a:r>
                <a:r>
                  <a:rPr lang="fr-FR" dirty="0" err="1" smtClean="0"/>
                  <a:t>operators</a:t>
                </a:r>
                <a:r>
                  <a:rPr lang="fr-FR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†</m:t>
                        </m:r>
                      </m:sup>
                    </m:sSubSup>
                  </m:oMath>
                </a14:m>
                <a:endParaRPr lang="fr-FR" dirty="0" smtClean="0">
                  <a:ea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    </m:t>
                      </m:r>
                      <m:d>
                        <m:dPr>
                          <m:begChr m:val="{"/>
                          <m:endChr m:val="}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fr-FR" b="0" dirty="0" smtClean="0"/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begChr m:val="|"/>
                        <m:endChr m:val="〉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fr-FR" i="1">
                            <a:latin typeface="Cambria Math" panose="02040503050406030204" pitchFamily="18" charset="0"/>
                          </a:rPr>
                          <m:t>,⋯,</m:t>
                        </m:r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fr-FR" i="1">
                            <a:latin typeface="Cambria Math" panose="02040503050406030204" pitchFamily="18" charset="0"/>
                          </a:rPr>
                          <m:t>,⋯</m:t>
                        </m:r>
                      </m:e>
                    </m:d>
                    <m:r>
                      <a:rPr lang="fr-FR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</a:rPr>
                      <m:t>,⋯,1−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</a:rPr>
                      <m:t>,⋯〉</m:t>
                    </m:r>
                  </m:oMath>
                </a14:m>
                <a:r>
                  <a:rPr lang="fr-FR" dirty="0"/>
                  <a:t> </a:t>
                </a:r>
              </a:p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†</m:t>
                        </m:r>
                      </m:sup>
                    </m:sSubSup>
                    <m:d>
                      <m:dPr>
                        <m:begChr m:val="|"/>
                        <m:endChr m:val="〉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fr-FR" i="1">
                            <a:latin typeface="Cambria Math" panose="02040503050406030204" pitchFamily="18" charset="0"/>
                          </a:rPr>
                          <m:t>,⋯,</m:t>
                        </m:r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fr-FR" i="1">
                            <a:latin typeface="Cambria Math" panose="02040503050406030204" pitchFamily="18" charset="0"/>
                          </a:rPr>
                          <m:t>,⋯</m:t>
                        </m:r>
                      </m:e>
                    </m:d>
                    <m:r>
                      <a:rPr lang="fr-FR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fr-FR" i="1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fr-FR" i="1">
                        <a:latin typeface="Cambria Math" panose="02040503050406030204" pitchFamily="18" charset="0"/>
                      </a:rPr>
                      <m:t>,⋯,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+1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,⋯〉</m:t>
                    </m:r>
                  </m:oMath>
                </a14:m>
                <a:r>
                  <a:rPr lang="fr-FR" dirty="0"/>
                  <a:t> </a:t>
                </a:r>
              </a:p>
              <a:p>
                <a:pPr algn="ctr"/>
                <a:endParaRPr lang="fr-FR" dirty="0" smtClean="0"/>
              </a:p>
            </p:txBody>
          </p:sp>
        </mc:Choice>
        <mc:Fallback xmlns="">
          <p:sp>
            <p:nvSpPr>
              <p:cNvPr id="8" name="Espace réservé du contenu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4430" y="1185863"/>
                <a:ext cx="5265615" cy="224313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Espace réservé du contenu 1"/>
              <p:cNvSpPr txBox="1">
                <a:spLocks/>
              </p:cNvSpPr>
              <p:nvPr/>
            </p:nvSpPr>
            <p:spPr>
              <a:xfrm>
                <a:off x="8728807" y="1486451"/>
                <a:ext cx="3351822" cy="1168703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66700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41338" indent="-274638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080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747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FR" dirty="0" smtClean="0"/>
                  <a:t>Independant </a:t>
                </a:r>
                <a:r>
                  <a:rPr lang="fr-FR" dirty="0" err="1" smtClean="0"/>
                  <a:t>particle</a:t>
                </a:r>
                <a:r>
                  <a:rPr lang="fr-FR" dirty="0" smtClean="0"/>
                  <a:t> vacuum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〉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≡</m:t>
                      </m:r>
                      <m:nary>
                        <m:naryPr>
                          <m:chr m:val="∏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  <m:e>
                          <m:sSubSup>
                            <m:sSub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|0〉</m:t>
                          </m:r>
                        </m:e>
                      </m:nary>
                    </m:oMath>
                  </m:oMathPara>
                </a14:m>
                <a:endParaRPr lang="fr-FR" dirty="0" smtClean="0"/>
              </a:p>
            </p:txBody>
          </p:sp>
        </mc:Choice>
        <mc:Fallback xmlns="">
          <p:sp>
            <p:nvSpPr>
              <p:cNvPr id="9" name="Espace réservé du contenu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8807" y="1486451"/>
                <a:ext cx="3351822" cy="1168703"/>
              </a:xfrm>
              <a:prstGeom prst="rect">
                <a:avLst/>
              </a:prstGeom>
              <a:blipFill>
                <a:blip r:embed="rId4"/>
                <a:stretch>
                  <a:fillRect t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Espace réservé du contenu 1"/>
              <p:cNvSpPr txBox="1">
                <a:spLocks/>
              </p:cNvSpPr>
              <p:nvPr/>
            </p:nvSpPr>
            <p:spPr>
              <a:xfrm>
                <a:off x="111370" y="3429000"/>
                <a:ext cx="4062045" cy="2744304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66700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41338" indent="-274638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080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747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FR" dirty="0" smtClean="0"/>
                  <a:t>Operator </a:t>
                </a:r>
                <a:r>
                  <a:rPr lang="fr-FR" dirty="0" err="1" smtClean="0"/>
                  <a:t>representation</a:t>
                </a:r>
                <a:endParaRPr lang="fr-FR" dirty="0" smtClean="0"/>
              </a:p>
              <a:p>
                <a:pPr algn="ctr"/>
                <a:endParaRPr lang="fr-FR" dirty="0" smtClean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≡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p>
                          <m:d>
                            <m:dPr>
                              <m:begChr m:val="["/>
                              <m:endChr m:val="]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p>
                          <m:d>
                            <m:dPr>
                              <m:begChr m:val="["/>
                              <m:endChr m:val="]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p>
                          <m:d>
                            <m:dPr>
                              <m:begChr m:val="["/>
                              <m:endChr m:val="]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+⋯</m:t>
                      </m:r>
                    </m:oMath>
                  </m:oMathPara>
                </a14:m>
                <a:endParaRPr lang="fr-FR" b="0" dirty="0" smtClean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p>
                          <m:d>
                            <m:dPr>
                              <m:begChr m:val="["/>
                              <m:endChr m:val="]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≡</m:t>
                      </m:r>
                      <m:nary>
                        <m:naryPr>
                          <m:chr m:val="∑"/>
                          <m:supHide m:val="on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  <m:sup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  <m:sSubSup>
                            <m:sSub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fr-FR" b="0" dirty="0" smtClean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p>
                          <m:d>
                            <m:dPr>
                              <m:begChr m:val="["/>
                              <m:endChr m:val="]"/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  <m:r>
                        <a:rPr lang="fr-FR" i="1">
                          <a:latin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FR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𝑗𝑘𝑙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̅"/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𝑘𝑙</m:t>
                              </m:r>
                            </m:sub>
                            <m:sup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bSup>
                          <m:sSubSup>
                            <m:sSubSup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  <m:sup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fr-FR" dirty="0" smtClean="0"/>
              </a:p>
            </p:txBody>
          </p:sp>
        </mc:Choice>
        <mc:Fallback xmlns="">
          <p:sp>
            <p:nvSpPr>
              <p:cNvPr id="10" name="Espace réservé du contenu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370" y="3429000"/>
                <a:ext cx="4062045" cy="2744304"/>
              </a:xfrm>
              <a:prstGeom prst="rect">
                <a:avLst/>
              </a:prstGeom>
              <a:blipFill>
                <a:blip r:embed="rId5"/>
                <a:stretch>
                  <a:fillRect t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Espace réservé du contenu 1"/>
              <p:cNvSpPr txBox="1">
                <a:spLocks/>
              </p:cNvSpPr>
              <p:nvPr/>
            </p:nvSpPr>
            <p:spPr>
              <a:xfrm>
                <a:off x="4064977" y="3437234"/>
                <a:ext cx="4062045" cy="2182952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66700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41338" indent="-274638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080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747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FR" dirty="0" smtClean="0"/>
                  <a:t>1-body </a:t>
                </a:r>
                <a:r>
                  <a:rPr lang="fr-FR" dirty="0" err="1" smtClean="0"/>
                  <a:t>density</a:t>
                </a:r>
                <a:r>
                  <a:rPr lang="fr-FR" dirty="0" smtClean="0"/>
                  <a:t> matrix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〈"/>
                          <m:endChr m:val="〉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†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</m:d>
                    </m:oMath>
                  </m:oMathPara>
                </a14:m>
                <a:endParaRPr lang="fr-FR" b="0" dirty="0" smtClean="0"/>
              </a:p>
              <a:p>
                <a:pPr algn="ctr"/>
                <a14:m>
                  <m:oMath xmlns:m="http://schemas.openxmlformats.org/officeDocument/2006/math">
                    <m:d>
                      <m:dPr>
                        <m:begChr m:val="|"/>
                        <m:endChr m:val="〉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fr-FR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</m:d>
                  </m:oMath>
                </a14:m>
                <a:r>
                  <a:rPr lang="fr-FR" dirty="0" smtClean="0"/>
                  <a:t> </a:t>
                </a:r>
                <a:r>
                  <a:rPr lang="fr-FR" dirty="0" err="1" smtClean="0"/>
                  <a:t>fully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characterized</a:t>
                </a:r>
                <a:r>
                  <a:rPr lang="fr-FR" dirty="0" smtClean="0"/>
                  <a:t> by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endParaRPr lang="fr-FR" b="0" dirty="0" smtClean="0"/>
              </a:p>
              <a:p>
                <a:pPr algn="ctr"/>
                <a:endParaRPr lang="fr-FR" dirty="0" smtClean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,    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𝑇𝑟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fr-FR" dirty="0" smtClean="0"/>
              </a:p>
            </p:txBody>
          </p:sp>
        </mc:Choice>
        <mc:Fallback xmlns="">
          <p:sp>
            <p:nvSpPr>
              <p:cNvPr id="11" name="Espace réservé du contenu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977" y="3437234"/>
                <a:ext cx="4062045" cy="2182952"/>
              </a:xfrm>
              <a:prstGeom prst="rect">
                <a:avLst/>
              </a:prstGeom>
              <a:blipFill>
                <a:blip r:embed="rId6"/>
                <a:stretch>
                  <a:fillRect t="-16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Espace réservé du contenu 1"/>
              <p:cNvSpPr txBox="1">
                <a:spLocks/>
              </p:cNvSpPr>
              <p:nvPr/>
            </p:nvSpPr>
            <p:spPr>
              <a:xfrm>
                <a:off x="7938405" y="3437234"/>
                <a:ext cx="4932625" cy="2182952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 lnSpcReduction="10000"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66700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41338" indent="-274638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080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747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fr-FR" dirty="0" smtClean="0"/>
                  <a:t>Wick </a:t>
                </a:r>
                <a:r>
                  <a:rPr lang="fr-FR" dirty="0" err="1" smtClean="0"/>
                  <a:t>theorem</a:t>
                </a:r>
                <a:endParaRPr lang="fr-FR" dirty="0" smtClean="0"/>
              </a:p>
              <a:p>
                <a:pPr algn="ctr"/>
                <a:endParaRPr lang="fr-FR" dirty="0" smtClean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〈"/>
                          <m:endChr m:val="〉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</m:d>
                      <m:r>
                        <m:rPr>
                          <m:aln/>
                        </m:rP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p>
                          <m:d>
                            <m:dPr>
                              <m:begChr m:val="["/>
                              <m:endChr m:val="]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  <m:sup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bSup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e>
                      </m:nary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fr-FR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𝑖𝑗𝑘𝑙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̅"/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𝑖𝑗𝑘𝑙</m:t>
                              </m:r>
                            </m:sub>
                            <m:sup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bSup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𝑖𝑘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𝑗𝑙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fr-FR" dirty="0" smtClean="0"/>
              </a:p>
            </p:txBody>
          </p:sp>
        </mc:Choice>
        <mc:Fallback xmlns="">
          <p:sp>
            <p:nvSpPr>
              <p:cNvPr id="12" name="Espace réservé du contenu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8405" y="3437234"/>
                <a:ext cx="4932625" cy="2182952"/>
              </a:xfrm>
              <a:prstGeom prst="rect">
                <a:avLst/>
              </a:prstGeom>
              <a:blipFill>
                <a:blip r:embed="rId7"/>
                <a:stretch>
                  <a:fillRect t="-2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9250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14/06/2023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Nuclear collective behaviors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12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Origin</a:t>
            </a:r>
            <a:r>
              <a:rPr lang="fr-FR" dirty="0" smtClean="0"/>
              <a:t> of </a:t>
            </a:r>
            <a:r>
              <a:rPr lang="fr-FR" dirty="0" err="1" smtClean="0"/>
              <a:t>shells</a:t>
            </a:r>
            <a:r>
              <a:rPr lang="fr-FR" dirty="0" smtClean="0"/>
              <a:t> and </a:t>
            </a:r>
            <a:r>
              <a:rPr lang="fr-FR" dirty="0" err="1" smtClean="0"/>
              <a:t>sign</a:t>
            </a:r>
            <a:r>
              <a:rPr lang="fr-FR" dirty="0" smtClean="0"/>
              <a:t> of </a:t>
            </a:r>
            <a:r>
              <a:rPr lang="fr-FR" dirty="0" err="1" smtClean="0"/>
              <a:t>collectivity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1"/>
              <p:cNvSpPr>
                <a:spLocks noChangeArrowheads="1"/>
              </p:cNvSpPr>
              <p:nvPr/>
            </p:nvSpPr>
            <p:spPr bwMode="auto">
              <a:xfrm>
                <a:off x="3300175" y="1278782"/>
                <a:ext cx="6218528" cy="26713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0" rIns="91440" bIns="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sz="1600" dirty="0" smtClean="0">
                    <a:latin typeface="Arial" panose="020B0604020202020204" pitchFamily="34" charset="0"/>
                  </a:rPr>
                  <a:t>Nucleus is a confined quantum system</a:t>
                </a:r>
              </a:p>
              <a:p>
                <a:pPr marL="285750" marR="0" lvl="0" indent="-28575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-"/>
                  <a:tabLst/>
                </a:pPr>
                <a:r>
                  <a:rPr lang="en-US" altLang="en-US" sz="1600" dirty="0" smtClean="0">
                    <a:latin typeface="Arial" panose="020B0604020202020204" pitchFamily="34" charset="0"/>
                  </a:rPr>
                  <a:t>Expected to display shell structure </a:t>
                </a:r>
                <a:r>
                  <a:rPr kumimoji="0" lang="en-US" altLang="en-US" sz="16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rPr>
                  <a:t/>
                </a:r>
                <a:br>
                  <a:rPr kumimoji="0" lang="en-US" altLang="en-US" sz="16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rPr>
                </a:br>
                <a:endParaRPr kumimoji="0" lang="en-US" alt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  <a:p>
                <a:pPr marL="342900" marR="0" lvl="0" indent="-34290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AutoNum type="arabicPeriod"/>
                  <a:tabLst/>
                </a:pPr>
                <a:r>
                  <a:rPr kumimoji="0" lang="en-US" altLang="en-US" sz="16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Nucleons in potential hole:</a:t>
                </a:r>
                <a:endParaRPr kumimoji="0" lang="en-US" alt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  <a:p>
                <a:pPr marL="800100" lvl="1" indent="-342900"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AutoNum type="alphaLcPeriod"/>
                </a:pPr>
                <a:r>
                  <a:rPr kumimoji="0" lang="en-US" altLang="en-US" sz="16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harmonic oscillator</a:t>
                </a:r>
              </a:p>
              <a:p>
                <a:pPr marL="800100" lvl="1" indent="-342900"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AutoNum type="alphaLcPeriod"/>
                </a:pPr>
                <a:r>
                  <a:rPr lang="fr-FR" altLang="en-US" sz="1600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Woods-Saxon </a:t>
                </a:r>
                <a:r>
                  <a:rPr lang="fr-FR" altLang="en-US" sz="1600" dirty="0" err="1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potential</a:t>
                </a:r>
                <a:endParaRPr lang="fr-FR" altLang="en-US" sz="16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alt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fr-FR" alt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fr-FR" alt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𝑊𝑆</m:t>
                          </m:r>
                          <m:d>
                            <m:dPr>
                              <m:ctrlPr>
                                <a:rPr lang="fr-FR" altLang="en-US" sz="1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fr-FR" altLang="en-US" sz="1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𝑟</m:t>
                              </m:r>
                            </m:e>
                          </m:d>
                        </m:sub>
                      </m:sSub>
                      <m:r>
                        <a:rPr lang="fr-FR" altLang="en-US" sz="1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fr-FR" alt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altLang="en-US" sz="1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fr-FR" altLang="en-US" sz="1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altLang="en-US" sz="1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fr-FR" alt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1+</m:t>
                          </m:r>
                          <m:func>
                            <m:funcPr>
                              <m:ctrlPr>
                                <a:rPr lang="fr-FR" altLang="en-US" sz="1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altLang="en-US" sz="1600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fr-FR" altLang="en-US" sz="16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fr-FR" altLang="en-US" sz="16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FR" altLang="en-US" sz="16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𝑟</m:t>
                                      </m:r>
                                      <m:r>
                                        <a:rPr lang="fr-FR" altLang="en-US" sz="16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fr-FR" altLang="en-US" sz="1600" b="0" i="1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altLang="en-US" sz="1600" b="0" i="1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a:rPr lang="fr-FR" altLang="en-US" sz="1600" b="0" i="1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fr-FR" altLang="en-US" sz="16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  <m:t>𝑎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den>
                      </m:f>
                    </m:oMath>
                  </m:oMathPara>
                </a14:m>
                <a:endParaRPr lang="en-US" altLang="en-US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2.   Add spin-orbital interaction</a:t>
                </a:r>
                <a:endParaRPr kumimoji="0" lang="en-US" alt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</mc:Choice>
        <mc:Fallback>
          <p:sp>
            <p:nvSpPr>
              <p:cNvPr id="7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00175" y="1278782"/>
                <a:ext cx="6218528" cy="2671372"/>
              </a:xfrm>
              <a:prstGeom prst="rect">
                <a:avLst/>
              </a:prstGeom>
              <a:blipFill>
                <a:blip r:embed="rId2"/>
                <a:stretch>
                  <a:fillRect l="-490" t="-205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https://lh4.googleusercontent.com/OJdGezLHtFynXGUSyqc_4hwaCJL_BYKOGclD7K-Z0hImattk6F_GsehhWSaEx1R7bA5rff7ZcRIaIfZWX_8Ljv6cNxFmDkFIeryDiVKsdowuKtUJewGMD6vNtQdjsDmNIqTXGa78cWt5s-OIN5yXnknuUQ=s20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" y="1030729"/>
            <a:ext cx="3240449" cy="509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ttps://lh6.googleusercontent.com/40wHi0FZhszWw6m-WLDV0pYTNatwhSdmzZ7Jsyx4_-BD1GrCqfVKaZrUZqYUFYN6YcMwbpZqkn0s5GZU2_wRNdbsDPgxTyh-KZApQ4y3MsA6_Qls6ZBv19sPsfwPphJuk251Skk1C3RtGPF2haifRHnImA=s204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215" y="4095980"/>
            <a:ext cx="3186129" cy="224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545" y="1030729"/>
            <a:ext cx="4507652" cy="3002529"/>
          </a:xfrm>
          <a:prstGeom prst="rect">
            <a:avLst/>
          </a:prstGeom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7776309" y="4067526"/>
            <a:ext cx="4318000" cy="196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dirty="0" smtClean="0">
                <a:latin typeface="Arial" panose="020B0604020202020204" pitchFamily="34" charset="0"/>
              </a:rPr>
              <a:t>Filling shells with independent particles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dirty="0" smtClean="0">
                <a:latin typeface="Arial" panose="020B0604020202020204" pitchFamily="34" charset="0"/>
              </a:rPr>
              <a:t>C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lassification of closed/open-shell nuclei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Individual</a:t>
            </a:r>
            <a:r>
              <a:rPr kumimoji="0" lang="en-US" altLang="en-US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excitations as model for spectrum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n-US" altLang="en-US" sz="1600" dirty="0" smtClean="0"/>
              <a:t>Accurate for closed-shell nuclei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Not able</a:t>
            </a:r>
            <a:r>
              <a:rPr kumimoji="0" lang="en-US" altLang="en-US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to model efficiently other nuclei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1600" baseline="0" dirty="0" smtClean="0"/>
              <a:t>Lack</a:t>
            </a:r>
            <a:r>
              <a:rPr lang="en-US" altLang="en-US" sz="1600" dirty="0" smtClean="0"/>
              <a:t> of interaction between nucleons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altLang="en-US" sz="1600" dirty="0" smtClean="0"/>
              <a:t>No multi-</a:t>
            </a:r>
            <a:r>
              <a:rPr lang="fr-FR" altLang="en-US" sz="1600" dirty="0" err="1" smtClean="0"/>
              <a:t>particle</a:t>
            </a:r>
            <a:r>
              <a:rPr lang="fr-FR" altLang="en-US" sz="1600" dirty="0" smtClean="0"/>
              <a:t> </a:t>
            </a:r>
            <a:r>
              <a:rPr lang="fr-FR" altLang="en-US" sz="1600" dirty="0" err="1" smtClean="0"/>
              <a:t>effects</a:t>
            </a: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4114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14/06/2023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Nuclear collective behaviors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13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Towards</a:t>
            </a:r>
            <a:r>
              <a:rPr lang="fr-FR" dirty="0" smtClean="0"/>
              <a:t> solutions of </a:t>
            </a:r>
            <a:r>
              <a:rPr lang="fr-FR" dirty="0" err="1" smtClean="0"/>
              <a:t>nuclear</a:t>
            </a:r>
            <a:r>
              <a:rPr lang="fr-FR" dirty="0" smtClean="0"/>
              <a:t> </a:t>
            </a:r>
            <a:r>
              <a:rPr lang="fr-FR" dirty="0" err="1" smtClean="0"/>
              <a:t>problem</a:t>
            </a:r>
            <a:endParaRPr lang="en-US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69" y="1525832"/>
            <a:ext cx="5647579" cy="3515091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6096000" y="1759883"/>
            <a:ext cx="6096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/>
              <a:t>Solving</a:t>
            </a:r>
            <a:r>
              <a:rPr lang="fr-FR" sz="1600" dirty="0" smtClean="0"/>
              <a:t> </a:t>
            </a:r>
            <a:r>
              <a:rPr lang="fr-FR" sz="1600" dirty="0" err="1" smtClean="0"/>
              <a:t>nuclear</a:t>
            </a:r>
            <a:r>
              <a:rPr lang="fr-FR" sz="1600" dirty="0" smtClean="0"/>
              <a:t> </a:t>
            </a:r>
            <a:r>
              <a:rPr lang="fr-FR" sz="1600" dirty="0" err="1" smtClean="0"/>
              <a:t>many</a:t>
            </a:r>
            <a:r>
              <a:rPr lang="fr-FR" sz="1600" dirty="0" smtClean="0"/>
              <a:t>-body </a:t>
            </a:r>
            <a:r>
              <a:rPr lang="fr-FR" sz="1600" dirty="0" err="1" smtClean="0"/>
              <a:t>problem</a:t>
            </a:r>
            <a:r>
              <a:rPr lang="fr-FR" sz="1600" dirty="0" smtClean="0"/>
              <a:t> </a:t>
            </a:r>
            <a:r>
              <a:rPr lang="fr-FR" sz="1600" dirty="0" err="1" smtClean="0"/>
              <a:t>is</a:t>
            </a:r>
            <a:r>
              <a:rPr lang="fr-FR" sz="1600" dirty="0" smtClean="0"/>
              <a:t> a </a:t>
            </a:r>
            <a:r>
              <a:rPr lang="fr-FR" sz="1600" dirty="0" err="1" smtClean="0"/>
              <a:t>complex</a:t>
            </a:r>
            <a:r>
              <a:rPr lang="fr-FR" sz="1600" dirty="0" smtClean="0"/>
              <a:t> </a:t>
            </a:r>
            <a:r>
              <a:rPr lang="fr-FR" sz="1600" dirty="0" err="1" smtClean="0"/>
              <a:t>task</a:t>
            </a:r>
            <a:endParaRPr lang="fr-FR" sz="1600" dirty="0" smtClean="0"/>
          </a:p>
          <a:p>
            <a:r>
              <a:rPr lang="fr-FR" sz="1600" dirty="0" err="1" smtClean="0"/>
              <a:t>Considering</a:t>
            </a:r>
            <a:r>
              <a:rPr lang="fr-FR" sz="1600" dirty="0" smtClean="0"/>
              <a:t> </a:t>
            </a:r>
            <a:r>
              <a:rPr lang="fr-FR" sz="1600" dirty="0" err="1" smtClean="0"/>
              <a:t>only</a:t>
            </a:r>
            <a:r>
              <a:rPr lang="fr-FR" sz="1600" dirty="0" smtClean="0"/>
              <a:t> single-</a:t>
            </a:r>
            <a:r>
              <a:rPr lang="fr-FR" sz="1600" dirty="0" err="1" smtClean="0"/>
              <a:t>particle</a:t>
            </a:r>
            <a:r>
              <a:rPr lang="fr-FR" sz="1600" dirty="0" smtClean="0"/>
              <a:t> motion </a:t>
            </a:r>
            <a:r>
              <a:rPr lang="fr-FR" sz="1600" dirty="0" err="1" smtClean="0"/>
              <a:t>is</a:t>
            </a:r>
            <a:r>
              <a:rPr lang="fr-FR" sz="1600" dirty="0" smtClean="0"/>
              <a:t> </a:t>
            </a:r>
            <a:r>
              <a:rPr lang="fr-FR" sz="1600" dirty="0" err="1" smtClean="0"/>
              <a:t>useful</a:t>
            </a:r>
            <a:endParaRPr lang="fr-FR" sz="1600" dirty="0" smtClean="0"/>
          </a:p>
          <a:p>
            <a:pPr marL="285750" indent="-285750">
              <a:buFontTx/>
              <a:buChar char="-"/>
            </a:pPr>
            <a:r>
              <a:rPr lang="fr-FR" sz="1600" dirty="0" err="1" smtClean="0"/>
              <a:t>Experimental</a:t>
            </a:r>
            <a:r>
              <a:rPr lang="fr-FR" sz="1600" dirty="0" smtClean="0"/>
              <a:t> </a:t>
            </a:r>
            <a:r>
              <a:rPr lang="fr-FR" sz="1600" dirty="0" err="1" smtClean="0"/>
              <a:t>sign</a:t>
            </a:r>
            <a:r>
              <a:rPr lang="fr-FR" sz="1600" dirty="0" smtClean="0"/>
              <a:t> of </a:t>
            </a:r>
            <a:r>
              <a:rPr lang="fr-FR" sz="1600" dirty="0" err="1" smtClean="0"/>
              <a:t>shell</a:t>
            </a:r>
            <a:r>
              <a:rPr lang="fr-FR" sz="1600" dirty="0" smtClean="0"/>
              <a:t> structure for </a:t>
            </a:r>
            <a:r>
              <a:rPr lang="fr-FR" sz="1600" dirty="0" err="1" smtClean="0"/>
              <a:t>ground</a:t>
            </a:r>
            <a:r>
              <a:rPr lang="fr-FR" sz="1600" dirty="0" smtClean="0"/>
              <a:t> state</a:t>
            </a:r>
          </a:p>
          <a:p>
            <a:pPr marL="285750" indent="-285750">
              <a:buFontTx/>
              <a:buChar char="-"/>
            </a:pPr>
            <a:r>
              <a:rPr lang="fr-FR" sz="1600" dirty="0" smtClean="0"/>
              <a:t>Good reproduction of </a:t>
            </a:r>
            <a:r>
              <a:rPr lang="fr-FR" sz="1600" dirty="0" err="1" smtClean="0"/>
              <a:t>some</a:t>
            </a:r>
            <a:r>
              <a:rPr lang="fr-FR" sz="1600" dirty="0" smtClean="0"/>
              <a:t> excitations / transitions</a:t>
            </a:r>
          </a:p>
          <a:p>
            <a:endParaRPr lang="fr-FR" sz="1600" dirty="0"/>
          </a:p>
          <a:p>
            <a:r>
              <a:rPr lang="fr-FR" sz="1600" dirty="0" smtClean="0"/>
              <a:t>but </a:t>
            </a:r>
            <a:r>
              <a:rPr lang="fr-FR" sz="1600" dirty="0" err="1" smtClean="0"/>
              <a:t>most</a:t>
            </a:r>
            <a:r>
              <a:rPr lang="fr-FR" sz="1600" dirty="0" smtClean="0"/>
              <a:t> </a:t>
            </a:r>
            <a:r>
              <a:rPr lang="fr-FR" sz="1600" dirty="0" err="1" smtClean="0"/>
              <a:t>nuclei</a:t>
            </a:r>
            <a:r>
              <a:rPr lang="fr-FR" sz="1600" dirty="0" smtClean="0"/>
              <a:t> are open-</a:t>
            </a:r>
            <a:r>
              <a:rPr lang="fr-FR" sz="1600" dirty="0" err="1" smtClean="0"/>
              <a:t>shell</a:t>
            </a:r>
            <a:endParaRPr lang="fr-FR" sz="1600" dirty="0" smtClean="0"/>
          </a:p>
          <a:p>
            <a:pPr marL="285750" indent="-285750">
              <a:buFontTx/>
              <a:buChar char="-"/>
            </a:pPr>
            <a:r>
              <a:rPr lang="fr-FR" sz="1600" dirty="0" err="1" smtClean="0"/>
              <a:t>Strong</a:t>
            </a:r>
            <a:r>
              <a:rPr lang="fr-FR" sz="1600" dirty="0" smtClean="0"/>
              <a:t> </a:t>
            </a:r>
            <a:r>
              <a:rPr lang="fr-FR" sz="1600" dirty="0" err="1" smtClean="0"/>
              <a:t>correlations</a:t>
            </a:r>
            <a:r>
              <a:rPr lang="fr-FR" sz="1600" dirty="0" smtClean="0"/>
              <a:t> </a:t>
            </a:r>
            <a:r>
              <a:rPr lang="fr-FR" sz="1600" dirty="0" err="1" smtClean="0"/>
              <a:t>especially</a:t>
            </a:r>
            <a:r>
              <a:rPr lang="fr-FR" sz="1600" dirty="0" smtClean="0"/>
              <a:t> in the </a:t>
            </a:r>
            <a:r>
              <a:rPr lang="fr-FR" sz="1600" dirty="0" err="1" smtClean="0"/>
              <a:t>outer</a:t>
            </a:r>
            <a:r>
              <a:rPr lang="fr-FR" sz="1600" dirty="0" smtClean="0"/>
              <a:t> </a:t>
            </a:r>
            <a:r>
              <a:rPr lang="fr-FR" sz="1600" dirty="0" err="1" smtClean="0"/>
              <a:t>shell</a:t>
            </a:r>
            <a:endParaRPr lang="fr-FR" sz="1600" dirty="0" smtClean="0"/>
          </a:p>
          <a:p>
            <a:pPr marL="285750" indent="-285750">
              <a:buFontTx/>
              <a:buChar char="-"/>
            </a:pPr>
            <a:r>
              <a:rPr lang="fr-FR" sz="1600" dirty="0" err="1" smtClean="0"/>
              <a:t>Need</a:t>
            </a:r>
            <a:r>
              <a:rPr lang="fr-FR" sz="1600" dirty="0" smtClean="0"/>
              <a:t> for a collective description of nucleus</a:t>
            </a:r>
          </a:p>
          <a:p>
            <a:pPr marL="285750" indent="-285750">
              <a:buFontTx/>
              <a:buChar char="-"/>
            </a:pPr>
            <a:endParaRPr lang="fr-FR" sz="1600" dirty="0" smtClean="0"/>
          </a:p>
          <a:p>
            <a:r>
              <a:rPr lang="fr-FR" sz="1600" dirty="0" smtClean="0"/>
              <a:t>One first </a:t>
            </a:r>
            <a:r>
              <a:rPr lang="fr-FR" sz="1600" dirty="0" err="1" smtClean="0"/>
              <a:t>attempt</a:t>
            </a:r>
            <a:r>
              <a:rPr lang="fr-FR" sz="1600" dirty="0" smtClean="0"/>
              <a:t> at </a:t>
            </a:r>
            <a:r>
              <a:rPr lang="fr-FR" sz="1600" dirty="0" err="1" smtClean="0"/>
              <a:t>that</a:t>
            </a:r>
            <a:r>
              <a:rPr lang="fr-FR" sz="1600" dirty="0" smtClean="0"/>
              <a:t> </a:t>
            </a:r>
            <a:r>
              <a:rPr lang="fr-FR" sz="1600" dirty="0" err="1" smtClean="0"/>
              <a:t>is</a:t>
            </a:r>
            <a:r>
              <a:rPr lang="fr-FR" sz="1600" dirty="0" smtClean="0"/>
              <a:t> to </a:t>
            </a:r>
            <a:r>
              <a:rPr lang="fr-FR" sz="1600" dirty="0" err="1" smtClean="0"/>
              <a:t>build</a:t>
            </a:r>
            <a:r>
              <a:rPr lang="fr-FR" sz="1600" dirty="0" smtClean="0"/>
              <a:t> </a:t>
            </a:r>
            <a:r>
              <a:rPr lang="fr-FR" sz="1600" dirty="0" err="1" smtClean="0"/>
              <a:t>macroscopic</a:t>
            </a:r>
            <a:r>
              <a:rPr lang="fr-FR" sz="1600" dirty="0" smtClean="0"/>
              <a:t> </a:t>
            </a:r>
            <a:r>
              <a:rPr lang="fr-FR" sz="1600" dirty="0" err="1" smtClean="0"/>
              <a:t>models</a:t>
            </a:r>
            <a:r>
              <a:rPr lang="fr-FR" sz="1600" dirty="0" smtClean="0"/>
              <a:t> of </a:t>
            </a:r>
            <a:r>
              <a:rPr lang="fr-FR" sz="1600" dirty="0" err="1" smtClean="0"/>
              <a:t>nuclei</a:t>
            </a:r>
            <a:endParaRPr lang="fr-FR" sz="1600" dirty="0" smtClean="0"/>
          </a:p>
          <a:p>
            <a:r>
              <a:rPr lang="fr-FR" sz="1600" dirty="0" err="1" smtClean="0"/>
              <a:t>Nuclei</a:t>
            </a:r>
            <a:r>
              <a:rPr lang="fr-FR" sz="1600" dirty="0" smtClean="0"/>
              <a:t> </a:t>
            </a:r>
            <a:r>
              <a:rPr lang="fr-FR" sz="1600" dirty="0" err="1" smtClean="0"/>
              <a:t>interpreted</a:t>
            </a:r>
            <a:r>
              <a:rPr lang="fr-FR" sz="1600" dirty="0" smtClean="0"/>
              <a:t> as structure-</a:t>
            </a:r>
            <a:r>
              <a:rPr lang="fr-FR" sz="1600" dirty="0" err="1" smtClean="0"/>
              <a:t>less</a:t>
            </a:r>
            <a:r>
              <a:rPr lang="fr-FR" sz="1600" dirty="0" smtClean="0"/>
              <a:t> </a:t>
            </a:r>
            <a:r>
              <a:rPr lang="fr-FR" sz="1600" dirty="0" err="1" smtClean="0"/>
              <a:t>macroscopic</a:t>
            </a:r>
            <a:r>
              <a:rPr lang="fr-FR" sz="1600" dirty="0" smtClean="0"/>
              <a:t> </a:t>
            </a:r>
            <a:r>
              <a:rPr lang="fr-FR" sz="1600" dirty="0" err="1" smtClean="0"/>
              <a:t>objects</a:t>
            </a:r>
            <a:endParaRPr lang="fr-FR" sz="1600" dirty="0" smtClean="0"/>
          </a:p>
          <a:p>
            <a:r>
              <a:rPr lang="fr-FR" sz="1600" dirty="0" smtClean="0"/>
              <a:t>Excitations are </a:t>
            </a:r>
            <a:r>
              <a:rPr lang="fr-FR" sz="1600" dirty="0" err="1" smtClean="0"/>
              <a:t>interpreted</a:t>
            </a:r>
            <a:r>
              <a:rPr lang="fr-FR" sz="1600" dirty="0" smtClean="0"/>
              <a:t> as </a:t>
            </a:r>
            <a:r>
              <a:rPr lang="fr-FR" sz="1600" dirty="0" err="1" smtClean="0"/>
              <a:t>macroscopic</a:t>
            </a:r>
            <a:r>
              <a:rPr lang="fr-FR" sz="1600" dirty="0" smtClean="0"/>
              <a:t> </a:t>
            </a:r>
            <a:r>
              <a:rPr lang="fr-FR" sz="1600" dirty="0" err="1" smtClean="0"/>
              <a:t>shape</a:t>
            </a:r>
            <a:r>
              <a:rPr lang="fr-FR" sz="1600" dirty="0" smtClean="0"/>
              <a:t> vibrations</a:t>
            </a:r>
            <a:endParaRPr lang="fr-FR" sz="1600" dirty="0"/>
          </a:p>
        </p:txBody>
      </p:sp>
      <p:sp>
        <p:nvSpPr>
          <p:cNvPr id="15" name="ZoneTexte 14"/>
          <p:cNvSpPr txBox="1"/>
          <p:nvPr/>
        </p:nvSpPr>
        <p:spPr>
          <a:xfrm>
            <a:off x="7760677" y="5205928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tx2"/>
                </a:solidFill>
              </a:rPr>
              <a:t>Questions / </a:t>
            </a:r>
            <a:r>
              <a:rPr lang="fr-FR" b="1" dirty="0" err="1" smtClean="0">
                <a:solidFill>
                  <a:schemeClr val="tx2"/>
                </a:solidFill>
              </a:rPr>
              <a:t>remarks</a:t>
            </a:r>
            <a:r>
              <a:rPr lang="fr-FR" b="1" dirty="0" smtClean="0">
                <a:solidFill>
                  <a:schemeClr val="tx2"/>
                </a:solidFill>
              </a:rPr>
              <a:t>?</a:t>
            </a:r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05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14/06/2023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Nuclear collective behaviors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Macroscopic</a:t>
            </a:r>
            <a:r>
              <a:rPr lang="fr-FR" dirty="0" smtClean="0"/>
              <a:t> </a:t>
            </a:r>
            <a:r>
              <a:rPr lang="fr-FR" dirty="0" err="1" smtClean="0"/>
              <a:t>models</a:t>
            </a:r>
            <a:endParaRPr lang="en-US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Modelisation</a:t>
            </a:r>
            <a:r>
              <a:rPr lang="fr-FR" dirty="0" smtClean="0"/>
              <a:t> of nucleus as collective </a:t>
            </a:r>
            <a:r>
              <a:rPr lang="fr-FR" dirty="0" err="1" smtClean="0"/>
              <a:t>object</a:t>
            </a:r>
            <a:endParaRPr lang="fr-FR" dirty="0" smtClean="0"/>
          </a:p>
          <a:p>
            <a:r>
              <a:rPr lang="fr-FR" dirty="0" smtClean="0">
                <a:sym typeface="Wingdings" panose="05000000000000000000" pitchFamily="2" charset="2"/>
              </a:rPr>
              <a:t> No </a:t>
            </a:r>
            <a:r>
              <a:rPr lang="fr-FR" dirty="0" err="1" smtClean="0">
                <a:sym typeface="Wingdings" panose="05000000000000000000" pitchFamily="2" charset="2"/>
              </a:rPr>
              <a:t>account</a:t>
            </a:r>
            <a:r>
              <a:rPr lang="fr-FR" dirty="0" smtClean="0">
                <a:sym typeface="Wingdings" panose="05000000000000000000" pitchFamily="2" charset="2"/>
              </a:rPr>
              <a:t> of </a:t>
            </a:r>
            <a:r>
              <a:rPr lang="fr-FR" dirty="0" err="1" smtClean="0">
                <a:sym typeface="Wingdings" panose="05000000000000000000" pitchFamily="2" charset="2"/>
              </a:rPr>
              <a:t>interal</a:t>
            </a:r>
            <a:r>
              <a:rPr lang="fr-FR" dirty="0" smtClean="0">
                <a:sym typeface="Wingdings" panose="05000000000000000000" pitchFamily="2" charset="2"/>
              </a:rPr>
              <a:t> structure</a:t>
            </a:r>
            <a:endParaRPr lang="en-US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dirty="0" smtClean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61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14/06/2023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Nuclear collective behaviors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15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Bethe-Weizsäcker Formula</a:t>
            </a:r>
            <a:endParaRPr lang="en-US" dirty="0"/>
          </a:p>
        </p:txBody>
      </p:sp>
      <p:pic>
        <p:nvPicPr>
          <p:cNvPr id="6147" name="Picture 3" descr="https://lh4.googleusercontent.com/ZgHWqiStR7oFkYcMY2jyX31xfBGbfI3GNXn2ocPEzjFj_9r4EJsrgpeXGCqA16tpUPa_3CXcMEyN9sQsyCPTqmfiIDDWFCLo-kQQxCjslQ_dT-Y7wXZgUtHxgcKow7gesdHYoGYE_wLhOAux4yqLBFtRJA=s20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9078" y="4366560"/>
            <a:ext cx="1725587" cy="194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lh3.googleusercontent.com/deJEdIPcCCpP4FzLfwr11npScbYLcjKkTBPdhK9-vC0d5nZHjt0HK0QW54Jdba0QGOE0kFSWB_OoebzLohIOTJ4rOnSwnSfnAx0WOugHfdXXHQo4_ta_qw-2CNXO6EtUL-cDwgzmAsZ8qyV_fMsWToDafA=s20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673" y="2418522"/>
            <a:ext cx="3562399" cy="194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lh4.googleusercontent.com/1EYelO1ycykTh7Ys51fMXyQZvUBxeJ0ENw3mwRd6TLnRP9350dJpdX1iTLK5DnqIpoU-w1XGi_Etayojar_Z4OGhpO8Bn6Y9EkxRQGpJ-V_J-wj0yROCGk6bMHIRkRLTEftrZESKTnjISJCdhrwOqnCjkQ=s204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697" y="470484"/>
            <a:ext cx="3508375" cy="194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ZoneTexte 6"/>
              <p:cNvSpPr txBox="1"/>
              <p:nvPr/>
            </p:nvSpPr>
            <p:spPr>
              <a:xfrm>
                <a:off x="731838" y="1185862"/>
                <a:ext cx="6794377" cy="12161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/>
                  <a:t>Nucleus </a:t>
                </a:r>
                <a:r>
                  <a:rPr lang="fr-FR" dirty="0" err="1" smtClean="0"/>
                  <a:t>is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considered</a:t>
                </a:r>
                <a:r>
                  <a:rPr lang="fr-FR" dirty="0" smtClean="0"/>
                  <a:t> as a </a:t>
                </a:r>
                <a:r>
                  <a:rPr lang="fr-FR" dirty="0" err="1" smtClean="0"/>
                  <a:t>droplet</a:t>
                </a:r>
                <a:r>
                  <a:rPr lang="fr-FR" dirty="0" smtClean="0"/>
                  <a:t> of </a:t>
                </a:r>
                <a:r>
                  <a:rPr lang="fr-FR" dirty="0" err="1" smtClean="0"/>
                  <a:t>uniform</a:t>
                </a:r>
                <a:r>
                  <a:rPr lang="fr-FR" dirty="0" smtClean="0"/>
                  <a:t> « </a:t>
                </a:r>
                <a:r>
                  <a:rPr lang="fr-FR" dirty="0" err="1" smtClean="0"/>
                  <a:t>nuclear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matter</a:t>
                </a:r>
                <a:r>
                  <a:rPr lang="fr-FR" dirty="0" smtClean="0"/>
                  <a:t> »</a:t>
                </a:r>
                <a:r>
                  <a:rPr lang="en-US" dirty="0" smtClean="0"/>
                  <a:t> holding together via the action of several competing effects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  <m:r>
                        <a:rPr lang="pt-BR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pt-BR" i="1">
                          <a:latin typeface="Cambria Math" panose="02040503050406030204" pitchFamily="18" charset="0"/>
                        </a:rPr>
                        <m:t> - 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pt-BR" i="1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⅔</m:t>
                          </m:r>
                        </m:sup>
                      </m:sSup>
                      <m:r>
                        <a:rPr lang="pt-BR" i="1">
                          <a:latin typeface="Cambria Math" panose="02040503050406030204" pitchFamily="18" charset="0"/>
                        </a:rPr>
                        <m:t> - 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𝑍</m:t>
                          </m:r>
                          <m:d>
                            <m:dPr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-1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⅓</m:t>
                              </m:r>
                            </m:sup>
                          </m:sSup>
                        </m:den>
                      </m:f>
                      <m:r>
                        <a:rPr lang="pt-BR" i="1">
                          <a:latin typeface="Cambria Math" panose="02040503050406030204" pitchFamily="18" charset="0"/>
                        </a:rPr>
                        <m:t> -</m:t>
                      </m:r>
                      <m:sSub>
                        <m:sSubPr>
                          <m:ctrlPr>
                            <a:rPr lang="pt-B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  <m:r>
                        <a:rPr lang="pt-BR" i="1">
                          <a:latin typeface="Cambria Math" panose="02040503050406030204" pitchFamily="18" charset="0"/>
                        </a:rPr>
                        <m:t> +</m:t>
                      </m:r>
                      <m:r>
                        <a:rPr lang="pt-BR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pt-BR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pt-BR" i="1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pt-BR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pt-BR" i="1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pt-BR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dirty="0" smtClean="0"/>
              </a:p>
            </p:txBody>
          </p:sp>
        </mc:Choice>
        <mc:Fallback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838" y="1185862"/>
                <a:ext cx="6794377" cy="1216102"/>
              </a:xfrm>
              <a:prstGeom prst="rect">
                <a:avLst/>
              </a:prstGeom>
              <a:blipFill>
                <a:blip r:embed="rId5"/>
                <a:stretch>
                  <a:fillRect l="-717" t="-30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731838" y="2763478"/>
            <a:ext cx="758681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980000"/>
                </a:solidFill>
                <a:latin typeface="Arial" panose="020B0604020202020204" pitchFamily="34" charset="0"/>
              </a:rPr>
              <a:t>Volume term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: constant binding energy per nucleon at equal density of protons and neutrons (strong force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</a:p>
          <a:p>
            <a:endParaRPr lang="en-US" dirty="0"/>
          </a:p>
          <a:p>
            <a:r>
              <a:rPr lang="en-US" i="1" dirty="0">
                <a:solidFill>
                  <a:srgbClr val="980000"/>
                </a:solidFill>
                <a:latin typeface="Arial" panose="020B0604020202020204" pitchFamily="34" charset="0"/>
              </a:rPr>
              <a:t>Surface term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: describes reduction of binding due to nucleons on surface (similar to surface tension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</a:p>
          <a:p>
            <a:endParaRPr lang="en-US" dirty="0"/>
          </a:p>
          <a:p>
            <a:r>
              <a:rPr lang="en-US" i="1" dirty="0">
                <a:solidFill>
                  <a:srgbClr val="980000"/>
                </a:solidFill>
                <a:latin typeface="Arial" panose="020B0604020202020204" pitchFamily="34" charset="0"/>
              </a:rPr>
              <a:t>Coulomb term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: electrostatic repulsion of protons, proportional to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Z</a:t>
            </a:r>
            <a:r>
              <a:rPr lang="en-US" baseline="30000" dirty="0" smtClean="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/A</a:t>
            </a:r>
            <a:r>
              <a:rPr lang="en-US" baseline="30000" dirty="0" smtClean="0">
                <a:solidFill>
                  <a:srgbClr val="000000"/>
                </a:solidFill>
                <a:latin typeface="Arial" panose="020B0604020202020204" pitchFamily="34" charset="0"/>
              </a:rPr>
              <a:t>1/3</a:t>
            </a:r>
          </a:p>
          <a:p>
            <a:endParaRPr lang="en-US" dirty="0"/>
          </a:p>
          <a:p>
            <a:r>
              <a:rPr lang="en-US" i="1" dirty="0">
                <a:solidFill>
                  <a:srgbClr val="980000"/>
                </a:solidFill>
                <a:latin typeface="Arial" panose="020B0604020202020204" pitchFamily="34" charset="0"/>
              </a:rPr>
              <a:t>Asymmetry term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: decrease in binding for unequal number of p and n, based on Pauli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principle</a:t>
            </a:r>
          </a:p>
          <a:p>
            <a:endParaRPr lang="en-US" dirty="0"/>
          </a:p>
          <a:p>
            <a:r>
              <a:rPr lang="en-US" i="1" dirty="0">
                <a:solidFill>
                  <a:srgbClr val="980000"/>
                </a:solidFill>
                <a:latin typeface="Arial" panose="020B0604020202020204" pitchFamily="34" charset="0"/>
              </a:rPr>
              <a:t>Pairing term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: spin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coupling</a:t>
            </a:r>
            <a:endParaRPr lang="en-US" dirty="0"/>
          </a:p>
        </p:txBody>
      </p:sp>
      <p:pic>
        <p:nvPicPr>
          <p:cNvPr id="6150" name="Picture 6" descr="https://upload.wikimedia.org/wikipedia/commons/f/f1/Semi-empirical_mass_formula_discrepanc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94" y="1272869"/>
            <a:ext cx="7654263" cy="4312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9637" y="2168071"/>
            <a:ext cx="4736566" cy="3781456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14/06/2023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Nuclear collective behaviors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16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Deformation</a:t>
            </a:r>
            <a:r>
              <a:rPr lang="fr-FR" dirty="0"/>
              <a:t> </a:t>
            </a:r>
            <a:r>
              <a:rPr lang="fr-FR" dirty="0" smtClean="0"/>
              <a:t>and </a:t>
            </a:r>
            <a:r>
              <a:rPr lang="fr-FR" dirty="0" err="1" smtClean="0"/>
              <a:t>shell</a:t>
            </a:r>
            <a:r>
              <a:rPr lang="fr-FR" dirty="0" smtClean="0"/>
              <a:t> </a:t>
            </a:r>
            <a:r>
              <a:rPr lang="fr-FR" dirty="0" err="1" smtClean="0"/>
              <a:t>effects</a:t>
            </a:r>
            <a:endParaRPr lang="en-US" dirty="0"/>
          </a:p>
        </p:txBody>
      </p:sp>
      <p:sp>
        <p:nvSpPr>
          <p:cNvPr id="7" name="ZoneTexte 6"/>
          <p:cNvSpPr txBox="1"/>
          <p:nvPr/>
        </p:nvSpPr>
        <p:spPr>
          <a:xfrm>
            <a:off x="235152" y="1185863"/>
            <a:ext cx="679437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/>
              <a:t>Generalizations</a:t>
            </a:r>
            <a:r>
              <a:rPr lang="fr-FR" sz="1600" dirty="0" smtClean="0"/>
              <a:t> of Bethe-Weizsäcker </a:t>
            </a:r>
            <a:r>
              <a:rPr lang="fr-FR" sz="1600" dirty="0" err="1" smtClean="0"/>
              <a:t>introduce</a:t>
            </a:r>
            <a:r>
              <a:rPr lang="fr-FR" sz="1600" dirty="0" smtClean="0"/>
              <a:t> </a:t>
            </a:r>
            <a:r>
              <a:rPr lang="fr-FR" sz="1600" dirty="0" err="1" smtClean="0"/>
              <a:t>many</a:t>
            </a:r>
            <a:r>
              <a:rPr lang="fr-FR" sz="1600" dirty="0" smtClean="0"/>
              <a:t> more </a:t>
            </a:r>
            <a:r>
              <a:rPr lang="fr-FR" sz="1600" dirty="0" err="1" smtClean="0"/>
              <a:t>terms</a:t>
            </a:r>
            <a:endParaRPr lang="fr-FR" sz="1600" dirty="0" smtClean="0"/>
          </a:p>
          <a:p>
            <a:pPr marL="285750" indent="-285750">
              <a:buFontTx/>
              <a:buChar char="-"/>
            </a:pPr>
            <a:r>
              <a:rPr lang="fr-FR" sz="1600" dirty="0" smtClean="0"/>
              <a:t>Influence of </a:t>
            </a:r>
            <a:r>
              <a:rPr lang="fr-FR" sz="1600" dirty="0" err="1" smtClean="0"/>
              <a:t>deformation</a:t>
            </a:r>
            <a:endParaRPr lang="fr-FR" sz="1600" dirty="0" smtClean="0"/>
          </a:p>
          <a:p>
            <a:pPr marL="285750" indent="-285750">
              <a:buFontTx/>
              <a:buChar char="-"/>
            </a:pPr>
            <a:r>
              <a:rPr lang="fr-FR" sz="1600" dirty="0" smtClean="0"/>
              <a:t>Shell </a:t>
            </a:r>
            <a:r>
              <a:rPr lang="fr-FR" sz="1600" dirty="0" err="1" smtClean="0"/>
              <a:t>effects</a:t>
            </a:r>
            <a:r>
              <a:rPr lang="fr-FR" sz="1600" dirty="0" smtClean="0"/>
              <a:t> corrections (</a:t>
            </a:r>
            <a:r>
              <a:rPr lang="fr-FR" sz="1600" dirty="0" err="1" smtClean="0"/>
              <a:t>deformation</a:t>
            </a:r>
            <a:r>
              <a:rPr lang="fr-FR" sz="1600" dirty="0" smtClean="0"/>
              <a:t> </a:t>
            </a:r>
            <a:r>
              <a:rPr lang="fr-FR" sz="1600" dirty="0" err="1" smtClean="0"/>
              <a:t>energy</a:t>
            </a:r>
            <a:r>
              <a:rPr lang="fr-FR" sz="1600" dirty="0" smtClean="0"/>
              <a:t>)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838" y="2253743"/>
            <a:ext cx="5184165" cy="3875595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8178937" y="420886"/>
            <a:ext cx="1597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Moller</a:t>
            </a:r>
            <a:r>
              <a:rPr lang="fr-FR" sz="1400" dirty="0" smtClean="0"/>
              <a:t> et al, 2012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7194450" y="1506917"/>
            <a:ext cx="4100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Qualitative description of fission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656902" y="2712569"/>
            <a:ext cx="8985698" cy="136245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r>
              <a:rPr lang="fr-FR" b="1" i="1" dirty="0" err="1" smtClean="0"/>
              <a:t>Next</a:t>
            </a:r>
            <a:r>
              <a:rPr lang="fr-FR" b="1" i="1" dirty="0" smtClean="0"/>
              <a:t> goals : </a:t>
            </a:r>
            <a:r>
              <a:rPr lang="fr-FR" b="1" i="1" dirty="0" err="1" smtClean="0"/>
              <a:t>describe</a:t>
            </a:r>
            <a:r>
              <a:rPr lang="fr-FR" b="1" i="1" dirty="0" smtClean="0"/>
              <a:t> collective </a:t>
            </a:r>
            <a:r>
              <a:rPr lang="fr-FR" b="1" i="1" dirty="0" err="1" smtClean="0"/>
              <a:t>spectroscopy</a:t>
            </a:r>
            <a:r>
              <a:rPr lang="fr-FR" b="1" i="1" dirty="0" smtClean="0"/>
              <a:t> in 3 </a:t>
            </a:r>
            <a:r>
              <a:rPr lang="fr-FR" b="1" i="1" dirty="0" err="1" smtClean="0"/>
              <a:t>steps</a:t>
            </a:r>
            <a:r>
              <a:rPr lang="fr-FR" b="1" i="1" dirty="0" smtClean="0"/>
              <a:t>:</a:t>
            </a:r>
          </a:p>
          <a:p>
            <a:pPr marL="342900" indent="-342900" algn="ctr">
              <a:buAutoNum type="arabicPeriod"/>
            </a:pPr>
            <a:r>
              <a:rPr lang="fr-FR" b="1" i="1" dirty="0" err="1" smtClean="0"/>
              <a:t>Harmonic</a:t>
            </a:r>
            <a:r>
              <a:rPr lang="fr-FR" b="1" i="1" dirty="0" smtClean="0"/>
              <a:t> vibrations </a:t>
            </a:r>
            <a:r>
              <a:rPr lang="fr-FR" b="1" i="1" dirty="0" err="1" smtClean="0"/>
              <a:t>around</a:t>
            </a:r>
            <a:r>
              <a:rPr lang="fr-FR" b="1" i="1" dirty="0" smtClean="0"/>
              <a:t> </a:t>
            </a:r>
            <a:r>
              <a:rPr lang="fr-FR" b="1" i="1" dirty="0" err="1" smtClean="0"/>
              <a:t>spherical</a:t>
            </a:r>
            <a:r>
              <a:rPr lang="fr-FR" b="1" i="1" dirty="0" smtClean="0"/>
              <a:t> </a:t>
            </a:r>
            <a:r>
              <a:rPr lang="fr-FR" b="1" i="1" dirty="0" err="1" smtClean="0"/>
              <a:t>g.s</a:t>
            </a:r>
            <a:r>
              <a:rPr lang="fr-FR" b="1" i="1" dirty="0" smtClean="0"/>
              <a:t>.</a:t>
            </a:r>
          </a:p>
          <a:p>
            <a:pPr marL="342900" indent="-342900" algn="ctr">
              <a:buAutoNum type="arabicPeriod"/>
            </a:pPr>
            <a:r>
              <a:rPr lang="fr-FR" b="1" i="1" dirty="0" smtClean="0"/>
              <a:t>Rotation of a </a:t>
            </a:r>
            <a:r>
              <a:rPr lang="fr-FR" b="1" i="1" dirty="0" err="1" smtClean="0"/>
              <a:t>deformed</a:t>
            </a:r>
            <a:r>
              <a:rPr lang="fr-FR" b="1" i="1" dirty="0" smtClean="0"/>
              <a:t> </a:t>
            </a:r>
            <a:r>
              <a:rPr lang="fr-FR" b="1" i="1" dirty="0" err="1" smtClean="0"/>
              <a:t>rigid</a:t>
            </a:r>
            <a:r>
              <a:rPr lang="fr-FR" b="1" i="1" dirty="0" smtClean="0"/>
              <a:t> rotor</a:t>
            </a:r>
          </a:p>
          <a:p>
            <a:pPr marL="342900" indent="-342900" algn="ctr">
              <a:buAutoNum type="arabicPeriod"/>
            </a:pPr>
            <a:r>
              <a:rPr lang="fr-FR" b="1" i="1" dirty="0" smtClean="0"/>
              <a:t>Vibration-rotation </a:t>
            </a:r>
            <a:r>
              <a:rPr lang="fr-FR" b="1" i="1" dirty="0" err="1" smtClean="0"/>
              <a:t>coupling</a:t>
            </a:r>
            <a:r>
              <a:rPr lang="fr-FR" b="1" i="1" dirty="0" smtClean="0"/>
              <a:t> in </a:t>
            </a:r>
            <a:r>
              <a:rPr lang="fr-FR" b="1" i="1" dirty="0" err="1" smtClean="0"/>
              <a:t>deformed</a:t>
            </a:r>
            <a:r>
              <a:rPr lang="fr-FR" b="1" i="1" dirty="0" smtClean="0"/>
              <a:t> </a:t>
            </a:r>
            <a:r>
              <a:rPr lang="fr-FR" b="1" i="1" dirty="0" err="1" smtClean="0"/>
              <a:t>g.s</a:t>
            </a:r>
            <a:r>
              <a:rPr lang="fr-FR" b="1" i="1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7424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2" grpId="0"/>
      <p:bldP spid="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Espace réservé du contenu 1"/>
              <p:cNvSpPr>
                <a:spLocks noGrp="1"/>
              </p:cNvSpPr>
              <p:nvPr>
                <p:ph idx="1"/>
              </p:nvPr>
            </p:nvSpPr>
            <p:spPr>
              <a:xfrm>
                <a:off x="347091" y="1281334"/>
                <a:ext cx="7673598" cy="4532313"/>
              </a:xfrm>
            </p:spPr>
            <p:txBody>
              <a:bodyPr>
                <a:normAutofit/>
              </a:bodyPr>
              <a:lstStyle/>
              <a:p>
                <a:r>
                  <a:rPr lang="fr-FR" dirty="0" smtClean="0"/>
                  <a:t>Generation of </a:t>
                </a:r>
                <a:r>
                  <a:rPr lang="fr-FR" dirty="0" err="1" smtClean="0"/>
                  <a:t>liquid</a:t>
                </a:r>
                <a:r>
                  <a:rPr lang="fr-FR" dirty="0" smtClean="0"/>
                  <a:t> drop </a:t>
                </a:r>
                <a:r>
                  <a:rPr lang="fr-FR" dirty="0" err="1" smtClean="0"/>
                  <a:t>picture</a:t>
                </a:r>
                <a:r>
                  <a:rPr lang="fr-FR" dirty="0" smtClean="0"/>
                  <a:t> to vibrations </a:t>
                </a:r>
                <a:r>
                  <a:rPr lang="fr-FR" dirty="0" err="1" smtClean="0"/>
                  <a:t>around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spherical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reference</a:t>
                </a:r>
                <a:endParaRPr lang="fr-FR" dirty="0" smtClean="0"/>
              </a:p>
              <a:p>
                <a:r>
                  <a:rPr lang="fr-FR" dirty="0" err="1" smtClean="0"/>
                  <a:t>Assuming</a:t>
                </a:r>
                <a:r>
                  <a:rPr lang="fr-FR" dirty="0" smtClean="0"/>
                  <a:t> time-</a:t>
                </a:r>
                <a:r>
                  <a:rPr lang="fr-FR" dirty="0" err="1" smtClean="0"/>
                  <a:t>dependent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shape</a:t>
                </a:r>
                <a:r>
                  <a:rPr lang="fr-FR" dirty="0" smtClean="0"/>
                  <a:t> oscillation of the nucleus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𝜇𝜆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𝜆𝜇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p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𝜆𝜇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d>
                            </m:e>
                          </m:nary>
                        </m:e>
                      </m:d>
                    </m:oMath>
                  </m:oMathPara>
                </a14:m>
                <a:endParaRPr lang="en-US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𝜆𝜇</m:t>
                        </m:r>
                      </m:sub>
                    </m:sSub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 smtClean="0"/>
                  <a:t> is collective coordinate of the nucleus</a:t>
                </a:r>
              </a:p>
              <a:p>
                <a:r>
                  <a:rPr lang="fr-FR" dirty="0" err="1" smtClean="0"/>
                  <a:t>Homogeneous</a:t>
                </a:r>
                <a:r>
                  <a:rPr lang="fr-FR" dirty="0" smtClean="0"/>
                  <a:t> approximation: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f>
                          <m:f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sup>
                    </m:sSup>
                  </m:oMath>
                </a14:m>
                <a:endParaRPr lang="en-US" dirty="0" smtClean="0"/>
              </a:p>
              <a:p>
                <a:r>
                  <a:rPr lang="fr-FR" dirty="0" smtClean="0"/>
                  <a:t>In practice, </a:t>
                </a:r>
                <a:r>
                  <a:rPr lang="fr-FR" dirty="0" err="1" smtClean="0"/>
                  <a:t>only</a:t>
                </a:r>
                <a:r>
                  <a:rPr lang="fr-FR" dirty="0" smtClean="0"/>
                  <a:t>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dirty="0" smtClean="0"/>
                  <a:t> considered</a:t>
                </a:r>
              </a:p>
              <a:p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 err="1" smtClean="0"/>
                  <a:t>triaxial</a:t>
                </a:r>
                <a:r>
                  <a:rPr lang="en-US" dirty="0" smtClean="0"/>
                  <a:t> plane</a:t>
                </a:r>
              </a:p>
              <a:p>
                <a:r>
                  <a:rPr lang="fr-FR" dirty="0" smtClean="0"/>
                  <a:t>In case of </a:t>
                </a:r>
                <a:r>
                  <a:rPr lang="fr-FR" dirty="0" err="1" smtClean="0"/>
                  <a:t>parity</a:t>
                </a:r>
                <a:r>
                  <a:rPr lang="fr-FR" dirty="0" smtClean="0"/>
                  <a:t> + time-reversal </a:t>
                </a:r>
                <a:r>
                  <a:rPr lang="fr-FR" dirty="0" err="1" smtClean="0"/>
                  <a:t>symmetry</a:t>
                </a:r>
                <a:r>
                  <a:rPr lang="fr-FR" dirty="0" smtClean="0"/>
                  <a:t>, one quadrant </a:t>
                </a:r>
                <a:r>
                  <a:rPr lang="fr-FR" dirty="0" err="1" smtClean="0"/>
                  <a:t>needed</a:t>
                </a:r>
                <a:endParaRPr lang="en-US" dirty="0"/>
              </a:p>
            </p:txBody>
          </p:sp>
        </mc:Choice>
        <mc:Fallback>
          <p:sp>
            <p:nvSpPr>
              <p:cNvPr id="2" name="Espace réservé du contenu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7091" y="1281334"/>
                <a:ext cx="7673598" cy="4532313"/>
              </a:xfrm>
              <a:blipFill>
                <a:blip r:embed="rId2"/>
                <a:stretch>
                  <a:fillRect l="-1906" t="-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14/06/2023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Nuclear collective behaviors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17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Harmonic</a:t>
            </a:r>
            <a:r>
              <a:rPr lang="fr-FR" dirty="0" smtClean="0"/>
              <a:t> oscillations: collective </a:t>
            </a:r>
            <a:r>
              <a:rPr lang="fr-FR" dirty="0" err="1" smtClean="0"/>
              <a:t>Hamiltonians</a:t>
            </a:r>
            <a:endParaRPr lang="en-US" dirty="0"/>
          </a:p>
        </p:txBody>
      </p:sp>
      <p:pic>
        <p:nvPicPr>
          <p:cNvPr id="11" name="Google Shape;45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16777" y="887620"/>
            <a:ext cx="1373820" cy="1243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45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47208" y="2251554"/>
            <a:ext cx="1712959" cy="1182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458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531884" y="3634474"/>
            <a:ext cx="1343605" cy="1243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459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68130" y="5040474"/>
            <a:ext cx="1491833" cy="124319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e 6"/>
          <p:cNvGrpSpPr/>
          <p:nvPr/>
        </p:nvGrpSpPr>
        <p:grpSpPr>
          <a:xfrm>
            <a:off x="5809550" y="1743939"/>
            <a:ext cx="4325050" cy="4169499"/>
            <a:chOff x="5938121" y="1733620"/>
            <a:chExt cx="4325050" cy="4169499"/>
          </a:xfrm>
        </p:grpSpPr>
        <p:pic>
          <p:nvPicPr>
            <p:cNvPr id="15" name="Google Shape;475;p34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938121" y="1733620"/>
              <a:ext cx="4325050" cy="41694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Google Shape;476;p34"/>
            <p:cNvSpPr txBox="1"/>
            <p:nvPr/>
          </p:nvSpPr>
          <p:spPr>
            <a:xfrm>
              <a:off x="8490821" y="3825670"/>
              <a:ext cx="78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>
                  <a:solidFill>
                    <a:srgbClr val="980000"/>
                  </a:solidFill>
                </a:rPr>
                <a:t>prolate</a:t>
              </a:r>
              <a:endParaRPr>
                <a:solidFill>
                  <a:srgbClr val="980000"/>
                </a:solidFill>
              </a:endParaRPr>
            </a:p>
          </p:txBody>
        </p:sp>
        <p:sp>
          <p:nvSpPr>
            <p:cNvPr id="17" name="Google Shape;477;p34"/>
            <p:cNvSpPr txBox="1"/>
            <p:nvPr/>
          </p:nvSpPr>
          <p:spPr>
            <a:xfrm>
              <a:off x="6938246" y="3825670"/>
              <a:ext cx="78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>
                  <a:solidFill>
                    <a:srgbClr val="980000"/>
                  </a:solidFill>
                </a:rPr>
                <a:t>oblate</a:t>
              </a:r>
              <a:endParaRPr>
                <a:solidFill>
                  <a:srgbClr val="980000"/>
                </a:solidFill>
              </a:endParaRPr>
            </a:p>
          </p:txBody>
        </p:sp>
        <p:sp>
          <p:nvSpPr>
            <p:cNvPr id="18" name="Google Shape;478;p34"/>
            <p:cNvSpPr txBox="1"/>
            <p:nvPr/>
          </p:nvSpPr>
          <p:spPr>
            <a:xfrm rot="-3600398">
              <a:off x="7963991" y="2968449"/>
              <a:ext cx="780756" cy="4001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>
                  <a:solidFill>
                    <a:srgbClr val="980000"/>
                  </a:solidFill>
                </a:rPr>
                <a:t>oblate</a:t>
              </a:r>
              <a:endParaRPr>
                <a:solidFill>
                  <a:srgbClr val="980000"/>
                </a:solidFill>
              </a:endParaRPr>
            </a:p>
          </p:txBody>
        </p:sp>
        <p:sp>
          <p:nvSpPr>
            <p:cNvPr id="19" name="Google Shape;479;p34"/>
            <p:cNvSpPr txBox="1"/>
            <p:nvPr/>
          </p:nvSpPr>
          <p:spPr>
            <a:xfrm rot="3601058">
              <a:off x="7227065" y="3082744"/>
              <a:ext cx="781016" cy="4002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>
                  <a:solidFill>
                    <a:srgbClr val="980000"/>
                  </a:solidFill>
                </a:rPr>
                <a:t>prolate</a:t>
              </a:r>
              <a:endParaRPr>
                <a:solidFill>
                  <a:srgbClr val="980000"/>
                </a:solidFill>
              </a:endParaRPr>
            </a:p>
          </p:txBody>
        </p:sp>
        <p:cxnSp>
          <p:nvCxnSpPr>
            <p:cNvPr id="20" name="Google Shape;480;p34"/>
            <p:cNvCxnSpPr/>
            <p:nvPr/>
          </p:nvCxnSpPr>
          <p:spPr>
            <a:xfrm flipH="1">
              <a:off x="8833796" y="3244645"/>
              <a:ext cx="485700" cy="219000"/>
            </a:xfrm>
            <a:prstGeom prst="straightConnector1">
              <a:avLst/>
            </a:prstGeom>
            <a:noFill/>
            <a:ln w="9525" cap="flat" cmpd="sng">
              <a:solidFill>
                <a:srgbClr val="98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1" name="Google Shape;481;p34"/>
            <p:cNvSpPr txBox="1"/>
            <p:nvPr/>
          </p:nvSpPr>
          <p:spPr>
            <a:xfrm>
              <a:off x="9271721" y="2844445"/>
              <a:ext cx="7809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dirty="0">
                  <a:solidFill>
                    <a:srgbClr val="980000"/>
                  </a:solidFill>
                </a:rPr>
                <a:t>unique, triaxial</a:t>
              </a:r>
              <a:endParaRPr dirty="0">
                <a:solidFill>
                  <a:srgbClr val="980000"/>
                </a:solidFill>
              </a:endParaRPr>
            </a:p>
          </p:txBody>
        </p:sp>
        <p:sp>
          <p:nvSpPr>
            <p:cNvPr id="22" name="Google Shape;482;p34"/>
            <p:cNvSpPr txBox="1"/>
            <p:nvPr/>
          </p:nvSpPr>
          <p:spPr>
            <a:xfrm rot="-3594501">
              <a:off x="7131894" y="4368845"/>
              <a:ext cx="780838" cy="4001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>
                  <a:solidFill>
                    <a:srgbClr val="980000"/>
                  </a:solidFill>
                </a:rPr>
                <a:t>prolate</a:t>
              </a:r>
              <a:endParaRPr>
                <a:solidFill>
                  <a:srgbClr val="980000"/>
                </a:solidFill>
              </a:endParaRPr>
            </a:p>
          </p:txBody>
        </p:sp>
        <p:sp>
          <p:nvSpPr>
            <p:cNvPr id="23" name="Google Shape;483;p34"/>
            <p:cNvSpPr txBox="1"/>
            <p:nvPr/>
          </p:nvSpPr>
          <p:spPr>
            <a:xfrm rot="3598771">
              <a:off x="8074432" y="4567032"/>
              <a:ext cx="781316" cy="4001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>
                  <a:solidFill>
                    <a:srgbClr val="980000"/>
                  </a:solidFill>
                </a:rPr>
                <a:t>oblate</a:t>
              </a:r>
              <a:endParaRPr>
                <a:solidFill>
                  <a:srgbClr val="98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213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Espace réservé du contenu 1"/>
              <p:cNvSpPr>
                <a:spLocks noGrp="1"/>
              </p:cNvSpPr>
              <p:nvPr>
                <p:ph idx="1"/>
              </p:nvPr>
            </p:nvSpPr>
            <p:spPr>
              <a:xfrm>
                <a:off x="731838" y="1158388"/>
                <a:ext cx="10728325" cy="4843829"/>
              </a:xfrm>
            </p:spPr>
            <p:txBody>
              <a:bodyPr>
                <a:normAutofit/>
              </a:bodyPr>
              <a:lstStyle/>
              <a:p>
                <a:r>
                  <a:rPr lang="fr-FR" sz="1600" dirty="0" smtClean="0"/>
                  <a:t>Expanding LDM for </a:t>
                </a:r>
                <a:r>
                  <a:rPr lang="fr-FR" sz="1600" dirty="0" err="1" smtClean="0"/>
                  <a:t>small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quadrupole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shape</a:t>
                </a:r>
                <a:r>
                  <a:rPr lang="fr-FR" sz="1600" dirty="0" smtClean="0"/>
                  <a:t> oscillations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̇"/>
                                        <m:ctrlPr>
                                          <a:rPr lang="fr-FR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fr-FR" b="0" i="1" smtClean="0"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num>
                          <m:den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nary>
                          <m:naryPr>
                            <m:chr m:val="∑"/>
                            <m:supHide m:val="on"/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fr-FR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b="0" i="1" smtClean="0"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</m:e>
                                      <m:sub>
                                        <m:r>
                                          <a:rPr lang="fr-FR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lang="fr-FR" b="0" i="1" smtClean="0">
                                            <a:latin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e>
                    </m:nary>
                  </m:oMath>
                </a14:m>
                <a:endParaRPr lang="en-US" sz="1600" dirty="0" smtClean="0"/>
              </a:p>
              <a:p>
                <a:pPr marL="285750" indent="-285750">
                  <a:buFontTx/>
                  <a:buChar char="-"/>
                </a:pPr>
                <a:r>
                  <a:rPr lang="fr-FR" sz="1600" dirty="0" smtClean="0"/>
                  <a:t>Multi-</a:t>
                </a:r>
                <a:r>
                  <a:rPr lang="fr-FR" sz="1600" dirty="0" err="1" smtClean="0"/>
                  <a:t>dimentional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harmonic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oscillator</a:t>
                </a:r>
                <a:endParaRPr lang="en-US" sz="1600" dirty="0" smtClean="0"/>
              </a:p>
              <a:p>
                <a:pPr marL="285750" indent="-285750">
                  <a:buFontTx/>
                  <a:buChar char="-"/>
                </a:pPr>
                <a:r>
                  <a:rPr lang="fr-FR" sz="1600" dirty="0" smtClean="0"/>
                  <a:t>Spectrum </a:t>
                </a:r>
                <a:r>
                  <a:rPr lang="fr-FR" sz="1600" dirty="0" err="1" smtClean="0"/>
                  <a:t>obtained</a:t>
                </a:r>
                <a:r>
                  <a:rPr lang="fr-FR" sz="1600" dirty="0" smtClean="0"/>
                  <a:t> by </a:t>
                </a:r>
                <a:r>
                  <a:rPr lang="fr-FR" sz="1600" dirty="0" err="1" smtClean="0"/>
                  <a:t>quantizing</a:t>
                </a:r>
                <a:endParaRPr lang="fr-FR" sz="1600" dirty="0" smtClean="0"/>
              </a:p>
              <a:p>
                <a:r>
                  <a:rPr lang="fr-FR" sz="1600" b="0" dirty="0" err="1" smtClean="0"/>
                  <a:t>Given</a:t>
                </a:r>
                <a:r>
                  <a:rPr lang="fr-FR" sz="1600" b="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𝜆𝜇</m:t>
                        </m:r>
                      </m:sub>
                    </m:sSub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fr-FR" sz="16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acc>
                      </m:e>
                      <m:sub>
                        <m:r>
                          <a:rPr lang="fr-FR" sz="1600" b="0" i="1" dirty="0" smtClean="0">
                            <a:latin typeface="Cambria Math" panose="02040503050406030204" pitchFamily="18" charset="0"/>
                          </a:rPr>
                          <m:t>𝜆𝜇</m:t>
                        </m:r>
                      </m:sub>
                    </m:sSub>
                  </m:oMath>
                </a14:m>
                <a:r>
                  <a:rPr lang="en-US" sz="1600" dirty="0" smtClean="0"/>
                  <a:t>, phonon operators are defined as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†</m:t>
                        </m:r>
                      </m:sup>
                    </m:sSubSup>
                    <m:r>
                      <a:rPr lang="fr-FR" b="0" i="1" smtClean="0">
                        <a:latin typeface="Cambria Math" panose="02040503050406030204" pitchFamily="18" charset="0"/>
                      </a:rPr>
                      <m:t>≡</m:t>
                    </m:r>
                    <m:rad>
                      <m:radPr>
                        <m:degHide m:val="on"/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num>
                          <m:den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2ℏ</m:t>
                            </m:r>
                          </m:den>
                        </m:f>
                      </m:e>
                    </m:rad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𝑖</m:t>
                    </m:r>
                    <m:rad>
                      <m:radPr>
                        <m:degHide m:val="on"/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ℏ</m:t>
                            </m:r>
                            <m:sSub>
                              <m:sSub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den>
                        </m:f>
                      </m:e>
                    </m:rad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e>
                      <m:sup>
                        <m:r>
                          <a:rPr lang="fr-FR" i="1"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2−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  <m:sup>
                        <m:r>
                          <a:rPr lang="fr-FR" i="1">
                            <a:latin typeface="Cambria Math" panose="02040503050406030204" pitchFamily="18" charset="0"/>
                          </a:rPr>
                          <m:t>†</m:t>
                        </m:r>
                      </m:sup>
                    </m:sSubSup>
                    <m:r>
                      <a:rPr lang="fr-FR" i="1">
                        <a:latin typeface="Cambria Math" panose="02040503050406030204" pitchFamily="18" charset="0"/>
                      </a:rPr>
                      <m:t>≡</m:t>
                    </m:r>
                    <m:rad>
                      <m:radPr>
                        <m:degHide m:val="on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num>
                          <m:den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2ℏ</m:t>
                            </m:r>
                          </m:den>
                        </m:f>
                      </m:e>
                    </m:rad>
                    <m:sSup>
                      <m:sSup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e>
                      <m:sup>
                        <m:r>
                          <a:rPr lang="fr-FR" i="1"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fr-FR" i="1">
                        <a:latin typeface="Cambria Math" panose="02040503050406030204" pitchFamily="18" charset="0"/>
                      </a:rPr>
                      <m:t>𝑖</m:t>
                    </m:r>
                    <m:rad>
                      <m:radPr>
                        <m:degHide m:val="on"/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ℏ</m:t>
                            </m:r>
                            <m:sSub>
                              <m:sSub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den>
                        </m:f>
                      </m:e>
                    </m:rad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sz="1600" dirty="0" smtClean="0"/>
                  <a:t> takes a simple expression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  <m:sup/>
                          <m:e>
                            <m:sSubSup>
                              <m:sSubSup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sub>
                              <m:sup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†</m:t>
                                </m:r>
                              </m:sup>
                            </m:sSubSup>
                            <m:sSub>
                              <m:sSub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sub>
                            </m:sSub>
                          </m:e>
                        </m:nary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</a:rPr>
                      <m:t>ℏ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⇒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=ℏ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en-US" sz="1600" dirty="0" smtClean="0"/>
              </a:p>
              <a:p>
                <a:r>
                  <a:rPr lang="fr-FR" sz="1600" dirty="0" smtClean="0"/>
                  <a:t>Multi-phonon </a:t>
                </a:r>
                <a:r>
                  <a:rPr lang="fr-FR" sz="1600" dirty="0" err="1" smtClean="0"/>
                  <a:t>spectrum</a:t>
                </a:r>
                <a:r>
                  <a:rPr lang="fr-FR" sz="1600" dirty="0" smtClean="0"/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〉"/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d>
                      <m:dPr>
                        <m:begChr m:val="|"/>
                        <m:endChr m:val="〉"/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sub>
                            </m:sSub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×</m:t>
                            </m:r>
                            <m:sSub>
                              <m:sSubPr>
                                <m:ctrlP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sSup>
                                  <m:sSupPr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p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sub>
                            </m:sSub>
                          </m:e>
                        </m:d>
                      </m:e>
                      <m:sup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sup>
                    </m:sSup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|0〉</m:t>
                    </m:r>
                  </m:oMath>
                </a14:m>
                <a:r>
                  <a:rPr lang="en-US" sz="1600" dirty="0" smtClean="0"/>
                  <a:t> 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sz="1600" dirty="0" smtClean="0"/>
                  <a:t>reproduces experiment for the low lying vibrational states</a:t>
                </a:r>
              </a:p>
              <a:p>
                <a:r>
                  <a:rPr lang="en-US" sz="1600" dirty="0" smtClean="0"/>
                  <a:t>For high excitations, couplings and </a:t>
                </a:r>
                <a:r>
                  <a:rPr lang="en-US" sz="1600" dirty="0" err="1" smtClean="0"/>
                  <a:t>anharmonicities</a:t>
                </a:r>
                <a:r>
                  <a:rPr lang="en-US" sz="1600" dirty="0" smtClean="0"/>
                  <a:t> come into play</a:t>
                </a:r>
              </a:p>
              <a:p>
                <a:r>
                  <a:rPr lang="en-US" sz="1600" dirty="0" smtClean="0"/>
                  <a:t>Caveat: sole description of positive parity natural states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e>
                      <m:sup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sz="1600" dirty="0"/>
              </a:p>
            </p:txBody>
          </p:sp>
        </mc:Choice>
        <mc:Fallback>
          <p:sp>
            <p:nvSpPr>
              <p:cNvPr id="2" name="Espace réservé du contenu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1838" y="1158388"/>
                <a:ext cx="10728325" cy="4843829"/>
              </a:xfrm>
              <a:blipFill>
                <a:blip r:embed="rId2"/>
                <a:stretch>
                  <a:fillRect l="-1136" t="-7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14/06/2023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 smtClean="0"/>
              <a:t>Nuclear</a:t>
            </a:r>
            <a:r>
              <a:rPr lang="fr-FR" dirty="0" smtClean="0"/>
              <a:t> collective </a:t>
            </a:r>
            <a:r>
              <a:rPr lang="fr-FR" dirty="0" err="1" smtClean="0"/>
              <a:t>behaviors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18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Q</a:t>
            </a:r>
            <a:r>
              <a:rPr lang="fr-FR" dirty="0" err="1" smtClean="0"/>
              <a:t>uadrupole</a:t>
            </a:r>
            <a:r>
              <a:rPr lang="fr-FR" dirty="0" smtClean="0"/>
              <a:t> oscillations in </a:t>
            </a:r>
            <a:r>
              <a:rPr lang="fr-FR" dirty="0" err="1" smtClean="0"/>
              <a:t>spherical</a:t>
            </a:r>
            <a:r>
              <a:rPr lang="fr-FR" dirty="0" smtClean="0"/>
              <a:t> nucleus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ZoneTexte 6"/>
              <p:cNvSpPr txBox="1"/>
              <p:nvPr/>
            </p:nvSpPr>
            <p:spPr>
              <a:xfrm>
                <a:off x="7242907" y="1915888"/>
                <a:ext cx="4180133" cy="941604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/>
                  <a:t>Quadrupole transition </a:t>
                </a:r>
                <a:r>
                  <a:rPr lang="fr-FR" dirty="0" err="1" smtClean="0"/>
                  <a:t>operator</a:t>
                </a:r>
                <a:endParaRPr lang="fr-FR" dirty="0" smtClean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𝜆𝜇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∼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70</m:t>
                              </m:r>
                            </m:e>
                          </m:rad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𝜋</m:t>
                      </m:r>
                      <m:sSubSup>
                        <m:sSub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d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2907" y="1915888"/>
                <a:ext cx="4180133" cy="941604"/>
              </a:xfrm>
              <a:prstGeom prst="rect">
                <a:avLst/>
              </a:prstGeom>
              <a:blipFill>
                <a:blip r:embed="rId3"/>
                <a:stretch>
                  <a:fillRect l="-723" t="-1242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e 20"/>
          <p:cNvGrpSpPr/>
          <p:nvPr/>
        </p:nvGrpSpPr>
        <p:grpSpPr>
          <a:xfrm>
            <a:off x="8288215" y="4151273"/>
            <a:ext cx="2426193" cy="1423105"/>
            <a:chOff x="8288215" y="4151273"/>
            <a:chExt cx="2426193" cy="1423105"/>
          </a:xfrm>
        </p:grpSpPr>
        <p:cxnSp>
          <p:nvCxnSpPr>
            <p:cNvPr id="9" name="Connecteur droit 8"/>
            <p:cNvCxnSpPr/>
            <p:nvPr/>
          </p:nvCxnSpPr>
          <p:spPr>
            <a:xfrm>
              <a:off x="8288215" y="5322277"/>
              <a:ext cx="644769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>
            <a:xfrm>
              <a:off x="8288215" y="4970584"/>
              <a:ext cx="644769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/>
            <p:nvPr/>
          </p:nvCxnSpPr>
          <p:spPr>
            <a:xfrm>
              <a:off x="8288215" y="4618892"/>
              <a:ext cx="644769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>
            <a:xfrm>
              <a:off x="8288215" y="4267199"/>
              <a:ext cx="644769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" name="ZoneTexte 16"/>
                <p:cNvSpPr txBox="1"/>
                <p:nvPr/>
              </p:nvSpPr>
              <p:spPr>
                <a:xfrm>
                  <a:off x="9167446" y="5205046"/>
                  <a:ext cx="50840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17" name="ZoneTexte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67446" y="5205046"/>
                  <a:ext cx="508408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8" name="ZoneTexte 17"/>
                <p:cNvSpPr txBox="1"/>
                <p:nvPr/>
              </p:nvSpPr>
              <p:spPr>
                <a:xfrm>
                  <a:off x="9167446" y="4835714"/>
                  <a:ext cx="50840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18" name="ZoneTexte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67446" y="4835714"/>
                  <a:ext cx="508408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" name="ZoneTexte 18"/>
                <p:cNvSpPr txBox="1"/>
                <p:nvPr/>
              </p:nvSpPr>
              <p:spPr>
                <a:xfrm>
                  <a:off x="9167446" y="4500087"/>
                  <a:ext cx="120077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e>
                          <m:sup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19" name="ZoneTexte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67446" y="4500087"/>
                  <a:ext cx="1200778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ZoneTexte 19"/>
                <p:cNvSpPr txBox="1"/>
                <p:nvPr/>
              </p:nvSpPr>
              <p:spPr>
                <a:xfrm>
                  <a:off x="9167446" y="4151273"/>
                  <a:ext cx="154696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e>
                          <m:sup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e>
                          <m:sup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20" name="ZoneTexte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67446" y="4151273"/>
                  <a:ext cx="1546962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96294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Espace réservé du contenu 1"/>
              <p:cNvSpPr>
                <a:spLocks noGrp="1"/>
              </p:cNvSpPr>
              <p:nvPr>
                <p:ph idx="1"/>
              </p:nvPr>
            </p:nvSpPr>
            <p:spPr>
              <a:xfrm>
                <a:off x="293077" y="1381125"/>
                <a:ext cx="11723077" cy="4532313"/>
              </a:xfrm>
            </p:spPr>
            <p:txBody>
              <a:bodyPr>
                <a:normAutofit/>
              </a:bodyPr>
              <a:lstStyle/>
              <a:p>
                <a:r>
                  <a:rPr lang="fr-FR" sz="1600" b="1" dirty="0" smtClean="0"/>
                  <a:t>Rigid rotor </a:t>
                </a:r>
                <a:r>
                  <a:rPr lang="fr-FR" sz="1600" b="1" dirty="0" err="1" smtClean="0"/>
                  <a:t>Hamiltonian</a:t>
                </a:r>
                <a:r>
                  <a:rPr lang="fr-FR" sz="1600" dirty="0" smtClean="0"/>
                  <a:t>: </a:t>
                </a:r>
                <a:r>
                  <a:rPr lang="fr-FR" sz="1600" dirty="0" err="1" smtClean="0"/>
                  <a:t>fixed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deformation</a:t>
                </a:r>
                <a:r>
                  <a:rPr lang="fr-FR" sz="16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fr-FR" sz="1600" dirty="0" smtClean="0"/>
              </a:p>
              <a:p>
                <a:r>
                  <a:rPr lang="fr-FR" sz="1600" dirty="0" smtClean="0"/>
                  <a:t>Axial </a:t>
                </a:r>
                <a:r>
                  <a:rPr lang="fr-FR" sz="1600" dirty="0" err="1" smtClean="0"/>
                  <a:t>symmetr</a:t>
                </a:r>
                <a:r>
                  <a:rPr lang="fr-FR" sz="1600" dirty="0" smtClean="0"/>
                  <a:t>y: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b="0" i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fr-FR" b="0" i="0" smtClean="0">
                            <a:latin typeface="Cambria Math" panose="02040503050406030204" pitchFamily="18" charset="0"/>
                          </a:rPr>
                          <m:t>Θ</m:t>
                        </m:r>
                      </m:den>
                    </m:f>
                    <m:r>
                      <a:rPr lang="fr-FR" b="0" i="1" smtClean="0"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′2</m:t>
                        </m:r>
                      </m:sup>
                    </m:sSubSup>
                    <m:r>
                      <a:rPr lang="fr-FR" b="0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′2</m:t>
                        </m:r>
                      </m:sup>
                    </m:sSubSup>
                    <m:r>
                      <a:rPr lang="fr-FR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 dirty="0" smtClean="0"/>
                  <a:t> with spectrum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ℏ</m:t>
                            </m:r>
                          </m:e>
                          <m:sup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d>
                          <m:d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</m:num>
                      <m:den>
                        <m:r>
                          <a:rPr lang="fr-FR" b="0" i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fr-FR" b="0" i="0" smtClean="0">
                            <a:latin typeface="Cambria Math" panose="02040503050406030204" pitchFamily="18" charset="0"/>
                          </a:rPr>
                          <m:t>Θ</m:t>
                        </m:r>
                      </m:den>
                    </m:f>
                  </m:oMath>
                </a14:m>
                <a:r>
                  <a:rPr lang="en-US" sz="1600" dirty="0" smtClean="0"/>
                  <a:t> and transitions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2,</m:t>
                        </m:r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  <m:sSubSup>
                                  <m:sSubSup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num>
                              <m:den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Sup>
                      <m:sSubSup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1+</m:t>
                            </m:r>
                            <m:f>
                              <m:f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den>
                            </m:f>
                            <m:rad>
                              <m:radPr>
                                <m:degHide m:val="on"/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f>
                                  <m:f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den>
                                </m:f>
                              </m:e>
                            </m:rad>
                            <m:sSub>
                              <m:sSub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1600" dirty="0" smtClean="0"/>
              </a:p>
              <a:p>
                <a:r>
                  <a:rPr lang="fr-FR" sz="1600" dirty="0" smtClean="0"/>
                  <a:t>Triaxial case: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f>
                          <m:f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𝐽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′2</m:t>
                                </m:r>
                              </m:sup>
                            </m:sSubSup>
                          </m:num>
                          <m:den>
                            <m:sSub>
                              <m:sSub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lang="fr-FR" b="0" i="0" smtClean="0"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den>
                        </m:f>
                      </m:e>
                    </m:nary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fr-FR" b="0" i="0" smtClean="0"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</m:den>
                        </m:f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fr-FR" b="0" i="0" smtClean="0"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den>
                        </m:f>
                      </m:e>
                    </m:d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′2</m:t>
                            </m:r>
                          </m:sup>
                        </m:s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  <m:sup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′2</m:t>
                            </m:r>
                          </m:sup>
                        </m:sSubSup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  <m:sup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′2</m:t>
                            </m:r>
                          </m:sup>
                        </m:sSubSup>
                      </m:num>
                      <m:den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 b="0" i="0" smtClean="0">
                                <a:latin typeface="Cambria Math" panose="02040503050406030204" pitchFamily="18" charset="0"/>
                              </a:rPr>
                              <m:t>Θ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den>
                    </m:f>
                    <m:r>
                      <a:rPr lang="fr-FR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fr-FR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fr-FR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fr-FR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fr-FR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fr-FR" b="0" i="0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</m:e>
                              <m:sub>
                                <m:r>
                                  <a:rPr lang="fr-FR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</m:den>
                        </m:f>
                        <m:r>
                          <a:rPr lang="fr-FR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fr-FR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fr-FR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fr-FR" b="0" i="0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</m:e>
                              <m:sub>
                                <m:r>
                                  <a:rPr lang="fr-FR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fr-FR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fr-FR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  <m:sup>
                        <m:r>
                          <a:rPr lang="fr-FR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′2</m:t>
                        </m:r>
                      </m:sup>
                    </m:sSubSup>
                    <m:r>
                      <a:rPr lang="fr-FR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fr-FR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  <m:sup>
                        <m:r>
                          <a:rPr lang="fr-FR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′2</m:t>
                        </m:r>
                      </m:sup>
                    </m:sSubSup>
                    <m:r>
                      <a:rPr lang="fr-FR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dirty="0">
                  <a:solidFill>
                    <a:schemeClr val="tx2"/>
                  </a:solidFill>
                </a:endParaRPr>
              </a:p>
            </p:txBody>
          </p:sp>
        </mc:Choice>
        <mc:Fallback>
          <p:sp>
            <p:nvSpPr>
              <p:cNvPr id="2" name="Espace réservé du contenu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3077" y="1381125"/>
                <a:ext cx="11723077" cy="4532313"/>
              </a:xfrm>
              <a:blipFill>
                <a:blip r:embed="rId2"/>
                <a:stretch>
                  <a:fillRect l="-1040" t="-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14/06/2023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Nuclear collective behaviors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19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Rotational</a:t>
            </a:r>
            <a:r>
              <a:rPr lang="fr-FR" dirty="0" smtClean="0"/>
              <a:t> model</a:t>
            </a:r>
            <a:endParaRPr lang="en-US" dirty="0"/>
          </a:p>
        </p:txBody>
      </p:sp>
      <p:sp>
        <p:nvSpPr>
          <p:cNvPr id="7" name="ZoneTexte 6"/>
          <p:cNvSpPr txBox="1"/>
          <p:nvPr/>
        </p:nvSpPr>
        <p:spPr>
          <a:xfrm>
            <a:off x="731838" y="880679"/>
            <a:ext cx="61125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‘ stands for the </a:t>
            </a:r>
            <a:r>
              <a:rPr lang="fr-FR" sz="1600" dirty="0" err="1" smtClean="0"/>
              <a:t>fact</a:t>
            </a:r>
            <a:r>
              <a:rPr lang="fr-FR" sz="1600" dirty="0" smtClean="0"/>
              <a:t> </a:t>
            </a:r>
            <a:r>
              <a:rPr lang="fr-FR" sz="1600" dirty="0" err="1" smtClean="0"/>
              <a:t>that</a:t>
            </a:r>
            <a:r>
              <a:rPr lang="fr-FR" sz="1600" dirty="0" smtClean="0"/>
              <a:t> </a:t>
            </a:r>
            <a:r>
              <a:rPr lang="fr-FR" sz="1600" dirty="0" err="1" smtClean="0"/>
              <a:t>we</a:t>
            </a:r>
            <a:r>
              <a:rPr lang="fr-FR" sz="1600" dirty="0" smtClean="0"/>
              <a:t> are in the </a:t>
            </a:r>
            <a:r>
              <a:rPr lang="fr-FR" sz="1600" dirty="0" err="1" smtClean="0"/>
              <a:t>intrisic</a:t>
            </a:r>
            <a:r>
              <a:rPr lang="fr-FR" sz="1600" dirty="0" smtClean="0"/>
              <a:t> frame of the nucleus</a:t>
            </a:r>
            <a:endParaRPr lang="en-US" sz="1600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077" y="3377934"/>
            <a:ext cx="4056185" cy="268493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262" y="3377934"/>
            <a:ext cx="4352192" cy="2898977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7203134" y="1045992"/>
            <a:ext cx="49888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/>
              <a:t>Deformation</a:t>
            </a:r>
            <a:r>
              <a:rPr lang="fr-FR" sz="1600" dirty="0" smtClean="0"/>
              <a:t> </a:t>
            </a:r>
            <a:r>
              <a:rPr lang="fr-FR" sz="1600" dirty="0" err="1" smtClean="0"/>
              <a:t>parameter</a:t>
            </a:r>
            <a:r>
              <a:rPr lang="fr-FR" sz="1600" dirty="0" smtClean="0"/>
              <a:t> </a:t>
            </a:r>
            <a:r>
              <a:rPr lang="fr-FR" sz="1600" dirty="0" err="1" smtClean="0"/>
              <a:t>determined</a:t>
            </a:r>
            <a:r>
              <a:rPr lang="fr-FR" sz="1600" dirty="0" smtClean="0"/>
              <a:t> by </a:t>
            </a:r>
            <a:r>
              <a:rPr lang="fr-FR" sz="1600" dirty="0" err="1" smtClean="0"/>
              <a:t>exp</a:t>
            </a:r>
            <a:r>
              <a:rPr lang="fr-FR" sz="1600" dirty="0" smtClean="0"/>
              <a:t>. transition</a:t>
            </a:r>
            <a:endParaRPr lang="en-US" sz="1600" dirty="0"/>
          </a:p>
        </p:txBody>
      </p:sp>
      <p:sp>
        <p:nvSpPr>
          <p:cNvPr id="12" name="ZoneTexte 11"/>
          <p:cNvSpPr txBox="1"/>
          <p:nvPr/>
        </p:nvSpPr>
        <p:spPr>
          <a:xfrm>
            <a:off x="8970659" y="2722707"/>
            <a:ext cx="30454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No </a:t>
            </a:r>
            <a:r>
              <a:rPr lang="fr-FR" sz="1600" dirty="0" err="1" smtClean="0"/>
              <a:t>closed</a:t>
            </a:r>
            <a:r>
              <a:rPr lang="fr-FR" sz="1600" dirty="0" smtClean="0"/>
              <a:t> </a:t>
            </a:r>
            <a:r>
              <a:rPr lang="fr-FR" sz="1600" dirty="0" err="1" smtClean="0"/>
              <a:t>form</a:t>
            </a:r>
            <a:r>
              <a:rPr lang="fr-FR" sz="1600" dirty="0" smtClean="0"/>
              <a:t> solution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6091" y="3083039"/>
            <a:ext cx="2674495" cy="3193872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60450">
            <a:off x="9899811" y="1436783"/>
            <a:ext cx="647054" cy="363968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5268950" y="1397005"/>
            <a:ext cx="38683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/>
              <a:t>Inertia</a:t>
            </a:r>
            <a:r>
              <a:rPr lang="fr-FR" sz="1600" dirty="0" smtClean="0"/>
              <a:t> </a:t>
            </a:r>
            <a:r>
              <a:rPr lang="fr-FR" sz="1600" dirty="0" err="1" smtClean="0"/>
              <a:t>determined</a:t>
            </a:r>
            <a:r>
              <a:rPr lang="fr-FR" sz="1600" dirty="0" smtClean="0"/>
              <a:t> by </a:t>
            </a:r>
            <a:r>
              <a:rPr lang="fr-FR" sz="1600" dirty="0" err="1" smtClean="0"/>
              <a:t>exp</a:t>
            </a:r>
            <a:r>
              <a:rPr lang="fr-FR" sz="1600" dirty="0" smtClean="0"/>
              <a:t>. </a:t>
            </a:r>
            <a:r>
              <a:rPr lang="fr-FR" sz="1600" dirty="0" err="1" smtClean="0"/>
              <a:t>Level</a:t>
            </a:r>
            <a:r>
              <a:rPr lang="fr-FR" sz="1600" dirty="0" smtClean="0"/>
              <a:t> </a:t>
            </a:r>
            <a:r>
              <a:rPr lang="fr-FR" sz="1600" dirty="0" err="1" smtClean="0"/>
              <a:t>spacing</a:t>
            </a:r>
            <a:endParaRPr lang="en-US" sz="1600" dirty="0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0607" flipH="1">
            <a:off x="6132381" y="1723918"/>
            <a:ext cx="647054" cy="363968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63507" flipH="1">
            <a:off x="2276721" y="4025147"/>
            <a:ext cx="647054" cy="363968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1535509" y="3455794"/>
            <a:ext cx="27366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>
                <a:solidFill>
                  <a:schemeClr val="accent5"/>
                </a:solidFill>
              </a:rPr>
              <a:t>Deviation</a:t>
            </a:r>
            <a:r>
              <a:rPr lang="fr-FR" sz="1600" dirty="0" smtClean="0">
                <a:solidFill>
                  <a:schemeClr val="accent5"/>
                </a:solidFill>
              </a:rPr>
              <a:t> at </a:t>
            </a:r>
            <a:r>
              <a:rPr lang="fr-FR" sz="1600" dirty="0" err="1" smtClean="0">
                <a:solidFill>
                  <a:schemeClr val="accent5"/>
                </a:solidFill>
              </a:rPr>
              <a:t>higher</a:t>
            </a:r>
            <a:r>
              <a:rPr lang="fr-FR" sz="1600" dirty="0" smtClean="0">
                <a:solidFill>
                  <a:schemeClr val="accent5"/>
                </a:solidFill>
              </a:rPr>
              <a:t> </a:t>
            </a:r>
            <a:r>
              <a:rPr lang="fr-FR" sz="1600" dirty="0" err="1" smtClean="0">
                <a:solidFill>
                  <a:schemeClr val="accent5"/>
                </a:solidFill>
              </a:rPr>
              <a:t>energies</a:t>
            </a:r>
            <a:endParaRPr lang="en-US" sz="1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38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7" grpId="0"/>
      <p:bldP spid="11" grpId="0"/>
      <p:bldP spid="12" grpId="0"/>
      <p:bldP spid="17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629150" y="1183475"/>
            <a:ext cx="6831013" cy="47299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Nuclei are </a:t>
            </a:r>
            <a:r>
              <a:rPr lang="en-US" sz="1600" b="1" dirty="0" smtClean="0"/>
              <a:t>mesoscopic self-bound systems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Too small for statistical description (</a:t>
            </a:r>
            <a:r>
              <a:rPr lang="en-US" sz="1600" b="1" dirty="0" smtClean="0"/>
              <a:t>individual excitations</a:t>
            </a:r>
            <a:r>
              <a:rPr lang="en-US" sz="1600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Too large for individual treatment (</a:t>
            </a:r>
            <a:r>
              <a:rPr lang="en-US" sz="1600" b="1" dirty="0" smtClean="0"/>
              <a:t>collective motion</a:t>
            </a:r>
            <a:r>
              <a:rPr lang="en-US" sz="1600" dirty="0" smtClean="0"/>
              <a:t>)</a:t>
            </a:r>
          </a:p>
          <a:p>
            <a:pPr marL="285750" indent="-285750">
              <a:buFontTx/>
              <a:buChar char="-"/>
            </a:pPr>
            <a:endParaRPr lang="en-US" sz="1600" dirty="0" smtClean="0"/>
          </a:p>
          <a:p>
            <a:r>
              <a:rPr lang="en-US" sz="1600" dirty="0" smtClean="0"/>
              <a:t>Superposition of </a:t>
            </a:r>
            <a:r>
              <a:rPr lang="en-US" sz="1600" b="1" dirty="0" smtClean="0"/>
              <a:t>single-particle</a:t>
            </a:r>
            <a:r>
              <a:rPr lang="en-US" sz="1600" dirty="0" smtClean="0"/>
              <a:t> motion with </a:t>
            </a:r>
            <a:r>
              <a:rPr lang="en-US" sz="1600" b="1" dirty="0" smtClean="0"/>
              <a:t>many-particle</a:t>
            </a:r>
            <a:r>
              <a:rPr lang="en-US" sz="1600" dirty="0" smtClean="0"/>
              <a:t> excitations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Difficult to give unified model successfully incorporating the two effects</a:t>
            </a:r>
          </a:p>
          <a:p>
            <a:pPr marL="285750" indent="-285750">
              <a:buFontTx/>
              <a:buChar char="-"/>
            </a:pPr>
            <a:r>
              <a:rPr lang="en-US" sz="1600" b="1" dirty="0" smtClean="0"/>
              <a:t>Not directly observable </a:t>
            </a:r>
            <a:r>
              <a:rPr lang="en-US" sz="1600" dirty="0" smtClean="0"/>
              <a:t>distinction between the two</a:t>
            </a:r>
          </a:p>
          <a:p>
            <a:pPr marL="285750" indent="-285750">
              <a:buFontTx/>
              <a:buChar char="-"/>
            </a:pPr>
            <a:endParaRPr lang="en-US" sz="1600" dirty="0" smtClean="0"/>
          </a:p>
          <a:p>
            <a:r>
              <a:rPr lang="fr-FR" sz="1600" dirty="0" smtClean="0"/>
              <a:t>Focus </a:t>
            </a:r>
            <a:r>
              <a:rPr lang="en-US" sz="1600" dirty="0" smtClean="0"/>
              <a:t>today</a:t>
            </a:r>
            <a:r>
              <a:rPr lang="fr-FR" sz="1600" dirty="0" smtClean="0"/>
              <a:t> on « </a:t>
            </a:r>
            <a:r>
              <a:rPr lang="en-US" sz="1600" b="1" dirty="0" smtClean="0"/>
              <a:t>collectivity</a:t>
            </a:r>
            <a:r>
              <a:rPr lang="en-US" sz="1600" dirty="0" smtClean="0"/>
              <a:t> » in </a:t>
            </a:r>
            <a:r>
              <a:rPr lang="en-US" sz="1600" b="1" dirty="0" smtClean="0"/>
              <a:t>spectroscopy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Deformation, rotations, </a:t>
            </a:r>
            <a:r>
              <a:rPr lang="en-US" sz="1600" dirty="0" smtClean="0"/>
              <a:t>vibrations, </a:t>
            </a:r>
            <a:r>
              <a:rPr lang="en-US" sz="1600" dirty="0" smtClean="0"/>
              <a:t>clustering</a:t>
            </a:r>
          </a:p>
          <a:p>
            <a:pPr marL="285750" indent="-285750">
              <a:buFontTx/>
              <a:buChar char="-"/>
            </a:pPr>
            <a:r>
              <a:rPr lang="en-US" sz="1600" b="1" dirty="0" smtClean="0"/>
              <a:t>Only mentioned</a:t>
            </a:r>
            <a:r>
              <a:rPr lang="en-US" sz="1600" dirty="0" smtClean="0"/>
              <a:t>: </a:t>
            </a:r>
            <a:r>
              <a:rPr lang="en-US" sz="1600" dirty="0" smtClean="0"/>
              <a:t>fission, alpha emission, etc.</a:t>
            </a:r>
            <a:endParaRPr lang="en-US" sz="160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14/06/2023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Nuclear collective behaviors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Scales</a:t>
            </a:r>
            <a:r>
              <a:rPr lang="fr-FR" dirty="0" smtClean="0"/>
              <a:t> in </a:t>
            </a:r>
            <a:r>
              <a:rPr lang="fr-FR" dirty="0" err="1" smtClean="0"/>
              <a:t>nuclear</a:t>
            </a:r>
            <a:r>
              <a:rPr lang="fr-FR" dirty="0" smtClean="0"/>
              <a:t> </a:t>
            </a:r>
            <a:r>
              <a:rPr lang="fr-FR" dirty="0" err="1" smtClean="0"/>
              <a:t>phenomenology</a:t>
            </a:r>
            <a:endParaRPr lang="en-US" dirty="0"/>
          </a:p>
        </p:txBody>
      </p:sp>
      <p:pic>
        <p:nvPicPr>
          <p:cNvPr id="3074" name="Picture 2" descr="Nuclear degrees of freedom and energy scales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1183475"/>
            <a:ext cx="3668712" cy="472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16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14/06/2023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 smtClean="0"/>
              <a:t>Nuclear</a:t>
            </a:r>
            <a:r>
              <a:rPr lang="fr-FR" dirty="0" smtClean="0"/>
              <a:t> collective </a:t>
            </a:r>
            <a:r>
              <a:rPr lang="fr-FR" dirty="0" err="1" smtClean="0"/>
              <a:t>behaviors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20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Coupling</a:t>
            </a:r>
            <a:r>
              <a:rPr lang="fr-FR" dirty="0" smtClean="0"/>
              <a:t> rotations and vibrations</a:t>
            </a:r>
            <a:endParaRPr lang="en-US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4463" y="1647460"/>
            <a:ext cx="5048312" cy="3632322"/>
          </a:xfrm>
          <a:prstGeom prst="rect">
            <a:avLst/>
          </a:prstGeom>
        </p:spPr>
      </p:pic>
      <p:grpSp>
        <p:nvGrpSpPr>
          <p:cNvPr id="10" name="Groupe 9"/>
          <p:cNvGrpSpPr/>
          <p:nvPr/>
        </p:nvGrpSpPr>
        <p:grpSpPr>
          <a:xfrm>
            <a:off x="6991961" y="1185863"/>
            <a:ext cx="5692408" cy="4440848"/>
            <a:chOff x="731838" y="1221398"/>
            <a:chExt cx="5692408" cy="4440848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3"/>
            <a:srcRect r="8530"/>
            <a:stretch/>
          </p:blipFill>
          <p:spPr>
            <a:xfrm>
              <a:off x="731838" y="1221398"/>
              <a:ext cx="5176593" cy="4415204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156200" y="4994031"/>
              <a:ext cx="1268046" cy="6682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990970" y="4647102"/>
              <a:ext cx="1268046" cy="6682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Espace réservé du contenu 1"/>
              <p:cNvSpPr>
                <a:spLocks noGrp="1"/>
              </p:cNvSpPr>
              <p:nvPr>
                <p:ph idx="1"/>
              </p:nvPr>
            </p:nvSpPr>
            <p:spPr>
              <a:xfrm>
                <a:off x="187569" y="1381125"/>
                <a:ext cx="6933346" cy="4532313"/>
              </a:xfrm>
            </p:spPr>
            <p:txBody>
              <a:bodyPr>
                <a:normAutofit/>
              </a:bodyPr>
              <a:lstStyle/>
              <a:p>
                <a:r>
                  <a:rPr lang="fr-FR" sz="1600" dirty="0" smtClean="0"/>
                  <a:t>Common case : </a:t>
                </a:r>
                <a:r>
                  <a:rPr lang="fr-FR" sz="1600" dirty="0" err="1" smtClean="0"/>
                  <a:t>axially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symmetric</a:t>
                </a:r>
                <a:r>
                  <a:rPr lang="fr-FR" sz="1600" dirty="0" smtClean="0"/>
                  <a:t> nucleus </a:t>
                </a:r>
                <a:r>
                  <a:rPr lang="fr-FR" sz="1600" dirty="0" err="1" smtClean="0"/>
                  <a:t>displaying</a:t>
                </a:r>
                <a:endParaRPr lang="fr-FR" sz="1600" dirty="0" smtClean="0"/>
              </a:p>
              <a:p>
                <a:pPr marL="285750" indent="-285750">
                  <a:buFontTx/>
                  <a:buChar char="-"/>
                </a:pPr>
                <a14:m>
                  <m:oMath xmlns:m="http://schemas.openxmlformats.org/officeDocument/2006/math">
                    <m:r>
                      <a:rPr lang="fr-FR" sz="1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1600" dirty="0" smtClean="0">
                    <a:solidFill>
                      <a:schemeClr val="tx2"/>
                    </a:solidFill>
                  </a:rPr>
                  <a:t> vibrations</a:t>
                </a:r>
              </a:p>
              <a:p>
                <a:pPr marL="285750" indent="-285750">
                  <a:buFontTx/>
                  <a:buChar char="-"/>
                </a:pPr>
                <a14:m>
                  <m:oMath xmlns:m="http://schemas.openxmlformats.org/officeDocument/2006/math">
                    <m:r>
                      <a:rPr lang="fr-FR" sz="1600" b="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1600" dirty="0" smtClean="0">
                    <a:solidFill>
                      <a:schemeClr val="accent5"/>
                    </a:solidFill>
                  </a:rPr>
                  <a:t> vibrations (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fr-FR" sz="1600" b="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fr-FR" sz="1600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fr-FR" sz="1600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</m:sSub>
                  </m:oMath>
                </a14:m>
                <a:r>
                  <a:rPr lang="en-US" sz="1600" dirty="0" smtClean="0">
                    <a:solidFill>
                      <a:schemeClr val="accent5"/>
                    </a:solidFill>
                  </a:rPr>
                  <a:t>)</a:t>
                </a:r>
              </a:p>
              <a:p>
                <a:pPr marL="285750" indent="-285750">
                  <a:buFontTx/>
                  <a:buChar char="-"/>
                </a:pPr>
                <a:r>
                  <a:rPr lang="fr-FR" sz="1600" dirty="0" err="1" smtClean="0">
                    <a:solidFill>
                      <a:schemeClr val="accent4"/>
                    </a:solidFill>
                  </a:rPr>
                  <a:t>Rotational</a:t>
                </a:r>
                <a:r>
                  <a:rPr lang="fr-FR" sz="1600" dirty="0" smtClean="0">
                    <a:solidFill>
                      <a:schemeClr val="accent4"/>
                    </a:solidFill>
                  </a:rPr>
                  <a:t> band on top of vibrations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sSub>
                            <m:sSubPr>
                              <m:ctrlPr>
                                <a:rPr lang="fr-FR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fr-FR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𝜷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fr-FR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𝜸</m:t>
                              </m:r>
                            </m:sub>
                          </m:sSub>
                          <m:r>
                            <a:rPr lang="fr-FR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𝑰𝑲</m:t>
                          </m:r>
                        </m:sub>
                      </m:sSub>
                      <m:r>
                        <a:rPr lang="fr-FR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60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ℏ</m:t>
                      </m:r>
                      <m:sSub>
                        <m:sSubPr>
                          <m:ctrlPr>
                            <a:rPr lang="fr-FR" sz="16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𝝎</m:t>
                          </m:r>
                        </m:e>
                        <m:sub>
                          <m:r>
                            <a:rPr lang="fr-FR" sz="16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𝜷</m:t>
                          </m:r>
                        </m:sub>
                      </m:sSub>
                      <m:d>
                        <m:dPr>
                          <m:ctrlPr>
                            <a:rPr lang="fr-FR" sz="16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1600" b="1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1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fr-FR" sz="1600" b="1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𝜷</m:t>
                              </m:r>
                            </m:sub>
                          </m:sSub>
                          <m:r>
                            <a:rPr lang="fr-FR" sz="16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fr-FR" sz="1600" b="1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600" b="1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fr-FR" sz="1600" b="1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</m:e>
                      </m:d>
                      <m:r>
                        <a:rPr lang="fr-FR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1600" b="1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ℏ</m:t>
                      </m:r>
                      <m:sSub>
                        <m:sSubPr>
                          <m:ctrlPr>
                            <a:rPr lang="fr-FR" sz="1600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𝝎</m:t>
                          </m:r>
                        </m:e>
                        <m:sub>
                          <m:r>
                            <a:rPr lang="fr-FR" sz="1600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𝜸</m:t>
                          </m:r>
                        </m:sub>
                      </m:sSub>
                      <m:d>
                        <m:dPr>
                          <m:ctrlPr>
                            <a:rPr lang="fr-FR" sz="1600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sSub>
                            <m:sSubPr>
                              <m:ctrlPr>
                                <a:rPr lang="fr-FR" sz="1600" b="1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1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fr-FR" sz="1600" b="1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𝜸</m:t>
                              </m:r>
                            </m:sub>
                          </m:sSub>
                          <m:r>
                            <a:rPr lang="fr-FR" sz="1600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fr-FR" sz="1600" b="1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600" b="1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fr-FR" sz="1600" b="1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  <m:d>
                            <m:dPr>
                              <m:begChr m:val="|"/>
                              <m:endChr m:val="|"/>
                              <m:ctrlPr>
                                <a:rPr lang="fr-FR" sz="1600" b="1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b="1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</m:d>
                          <m:r>
                            <a:rPr lang="fr-FR" sz="1600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1600" b="1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</m:d>
                      <m:r>
                        <a:rPr lang="fr-FR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sz="1600" b="1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1600" b="1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600" b="1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fr-FR" sz="1600" b="1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lang="fr-FR" sz="1600" b="1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fr-FR" sz="1600" b="1" i="0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𝚯</m:t>
                          </m:r>
                        </m:den>
                      </m:f>
                      <m:r>
                        <a:rPr lang="fr-FR" sz="1600" b="1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d>
                        <m:dPr>
                          <m:endChr m:val="]"/>
                          <m:ctrlPr>
                            <a:rPr lang="fr-FR" sz="1600" b="1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b="1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𝑰</m:t>
                          </m:r>
                          <m:d>
                            <m:dPr>
                              <m:ctrlPr>
                                <a:rPr lang="fr-FR" sz="1600" b="1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b="1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𝑰</m:t>
                              </m:r>
                              <m:r>
                                <a:rPr lang="fr-FR" sz="1600" b="1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fr-FR" sz="1600" b="1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</m:d>
                          <m:r>
                            <a:rPr lang="fr-FR" sz="1600" b="1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fr-FR" sz="1600" b="1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600" b="1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p>
                              <m:r>
                                <a:rPr lang="fr-FR" sz="1600" b="1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1600" b="1" dirty="0" smtClean="0">
                  <a:solidFill>
                    <a:schemeClr val="tx1"/>
                  </a:solidFill>
                </a:endParaRPr>
              </a:p>
              <a:p>
                <a:r>
                  <a:rPr lang="fr-FR" sz="1600" dirty="0" smtClean="0"/>
                  <a:t>Spectrum varies </a:t>
                </a:r>
                <a:r>
                  <a:rPr lang="fr-FR" sz="1600" dirty="0" err="1" smtClean="0"/>
                  <a:t>strongly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with</a:t>
                </a:r>
                <a:r>
                  <a:rPr lang="fr-FR" sz="1600" dirty="0" smtClean="0"/>
                  <a:t> </a:t>
                </a:r>
                <a:r>
                  <a:rPr lang="fr-FR" sz="1600" b="1" dirty="0" err="1" smtClean="0"/>
                  <a:t>three</a:t>
                </a:r>
                <a:r>
                  <a:rPr lang="fr-FR" sz="1600" b="1" dirty="0" smtClean="0"/>
                  <a:t> </a:t>
                </a:r>
                <a:r>
                  <a:rPr lang="fr-FR" sz="1600" b="1" dirty="0" err="1" smtClean="0"/>
                  <a:t>frequencies</a:t>
                </a:r>
                <a:r>
                  <a:rPr lang="fr-FR" sz="1600" b="1" dirty="0" smtClean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16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6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b="1" i="1" smtClean="0">
                                <a:latin typeface="Cambria Math" panose="02040503050406030204" pitchFamily="18" charset="0"/>
                              </a:rPr>
                              <m:t>𝝎</m:t>
                            </m:r>
                          </m:e>
                          <m:sub>
                            <m:r>
                              <a:rPr lang="fr-FR" sz="1600" b="1" i="1" smtClean="0">
                                <a:latin typeface="Cambria Math" panose="02040503050406030204" pitchFamily="18" charset="0"/>
                              </a:rPr>
                              <m:t>𝜷</m:t>
                            </m:r>
                          </m:sub>
                        </m:sSub>
                        <m:r>
                          <a:rPr lang="fr-FR" sz="1600" b="1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fr-FR" sz="16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b="1" i="1" smtClean="0">
                                <a:latin typeface="Cambria Math" panose="02040503050406030204" pitchFamily="18" charset="0"/>
                              </a:rPr>
                              <m:t>𝝎</m:t>
                            </m:r>
                          </m:e>
                          <m:sub>
                            <m:r>
                              <a:rPr lang="fr-FR" sz="1600" b="1" i="1" smtClean="0">
                                <a:latin typeface="Cambria Math" panose="02040503050406030204" pitchFamily="18" charset="0"/>
                              </a:rPr>
                              <m:t>𝜸</m:t>
                            </m:r>
                          </m:sub>
                        </m:sSub>
                        <m:r>
                          <a:rPr lang="fr-FR" sz="1600" b="1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fr-FR" sz="1600" b="1" i="0" smtClean="0">
                            <a:latin typeface="Cambria Math" panose="02040503050406030204" pitchFamily="18" charset="0"/>
                          </a:rPr>
                          <m:t>𝚯</m:t>
                        </m:r>
                      </m:e>
                    </m:d>
                  </m:oMath>
                </a14:m>
                <a:endParaRPr lang="fr-FR" sz="1600" b="1" dirty="0" smtClean="0"/>
              </a:p>
              <a:p>
                <a:r>
                  <a:rPr lang="fr-FR" sz="1600" dirty="0" err="1" smtClean="0"/>
                  <a:t>Smooth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connection</a:t>
                </a:r>
                <a:r>
                  <a:rPr lang="fr-FR" sz="1600" dirty="0" smtClean="0"/>
                  <a:t> </a:t>
                </a:r>
              </a:p>
              <a:p>
                <a:pPr marL="285750" indent="-285750">
                  <a:buFontTx/>
                  <a:buChar char="-"/>
                </a:pPr>
                <a:r>
                  <a:rPr lang="fr-FR" sz="1600" dirty="0" err="1" smtClean="0"/>
                  <a:t>Spherical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purely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vibrational</a:t>
                </a:r>
                <a:r>
                  <a:rPr lang="fr-FR" sz="1600" dirty="0" smtClean="0"/>
                  <a:t> nucleus </a:t>
                </a:r>
                <a:r>
                  <a:rPr lang="fr-FR" sz="1600" dirty="0" err="1" smtClean="0"/>
                  <a:t>towards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perfect</a:t>
                </a:r>
                <a:r>
                  <a:rPr lang="fr-FR" sz="1600" dirty="0" smtClean="0"/>
                  <a:t> rotor</a:t>
                </a:r>
              </a:p>
              <a:p>
                <a:pPr marL="285750" indent="-285750">
                  <a:buFontTx/>
                  <a:buChar char="-"/>
                </a:pPr>
                <a:r>
                  <a:rPr lang="fr-FR" sz="1600" dirty="0" smtClean="0"/>
                  <a:t>Reality </a:t>
                </a:r>
                <a:r>
                  <a:rPr lang="fr-FR" sz="1600" dirty="0" err="1" smtClean="0"/>
                  <a:t>somewhere</a:t>
                </a:r>
                <a:r>
                  <a:rPr lang="fr-FR" sz="1600" dirty="0" smtClean="0"/>
                  <a:t> in-</a:t>
                </a:r>
                <a:r>
                  <a:rPr lang="fr-FR" sz="1600" dirty="0" err="1" smtClean="0"/>
                  <a:t>between</a:t>
                </a:r>
                <a:endParaRPr lang="fr-FR" sz="1600" dirty="0" smtClean="0"/>
              </a:p>
              <a:p>
                <a:r>
                  <a:rPr lang="fr-FR" sz="1600" dirty="0" err="1" smtClean="0"/>
                  <a:t>Comparison</a:t>
                </a:r>
                <a:r>
                  <a:rPr lang="fr-FR" sz="1600" dirty="0" smtClean="0"/>
                  <a:t> of </a:t>
                </a:r>
                <a:r>
                  <a:rPr lang="fr-FR" sz="1600" dirty="0" err="1" smtClean="0"/>
                  <a:t>energies</a:t>
                </a:r>
                <a:r>
                  <a:rPr lang="fr-FR" sz="1600" dirty="0" smtClean="0"/>
                  <a:t>, ratios, transitions </a:t>
                </a:r>
                <a:r>
                  <a:rPr lang="fr-FR" sz="1600" dirty="0" err="1" smtClean="0"/>
                  <a:t>with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experiment</a:t>
                </a:r>
                <a:endParaRPr lang="en-US" sz="1600" dirty="0"/>
              </a:p>
            </p:txBody>
          </p:sp>
        </mc:Choice>
        <mc:Fallback>
          <p:sp>
            <p:nvSpPr>
              <p:cNvPr id="2" name="Espace réservé du contenu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7569" y="1381125"/>
                <a:ext cx="6933346" cy="4532313"/>
              </a:xfrm>
              <a:blipFill>
                <a:blip r:embed="rId4"/>
                <a:stretch>
                  <a:fillRect l="-1847" t="-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9480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14/06/2023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Nuclear collective behaviors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21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How to use </a:t>
            </a:r>
            <a:r>
              <a:rPr lang="fr-FR" dirty="0" err="1" smtClean="0"/>
              <a:t>these</a:t>
            </a:r>
            <a:r>
              <a:rPr lang="fr-FR" dirty="0" smtClean="0"/>
              <a:t> </a:t>
            </a:r>
            <a:r>
              <a:rPr lang="fr-FR" dirty="0" err="1" smtClean="0"/>
              <a:t>models</a:t>
            </a:r>
            <a:r>
              <a:rPr lang="fr-FR" dirty="0" smtClean="0"/>
              <a:t> in practice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731838" y="1258205"/>
                <a:ext cx="8102278" cy="7273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sSub>
                            <m:sSubPr>
                              <m:ctrlPr>
                                <a:rPr lang="fr-FR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1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fr-FR" b="1" i="1">
                                  <a:latin typeface="Cambria Math" panose="02040503050406030204" pitchFamily="18" charset="0"/>
                                </a:rPr>
                                <m:t>𝜷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1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fr-FR" b="1" i="1">
                                  <a:latin typeface="Cambria Math" panose="02040503050406030204" pitchFamily="18" charset="0"/>
                                </a:rPr>
                                <m:t>𝜸</m:t>
                              </m:r>
                            </m:sub>
                          </m:sSub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𝑰𝑲</m:t>
                          </m:r>
                        </m:sub>
                      </m:sSub>
                      <m:r>
                        <a:rPr lang="fr-FR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1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ℏ</m:t>
                      </m:r>
                      <m:sSub>
                        <m:sSubPr>
                          <m:ctrlPr>
                            <a:rPr lang="fr-FR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𝝎</m:t>
                          </m:r>
                        </m:e>
                        <m:sub>
                          <m:r>
                            <a:rPr lang="fr-FR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𝜷</m:t>
                          </m:r>
                        </m:sub>
                      </m:sSub>
                      <m:d>
                        <m:dPr>
                          <m:ctrlPr>
                            <a:rPr lang="fr-FR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fr-FR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𝜷</m:t>
                              </m:r>
                            </m:sub>
                          </m:sSub>
                          <m:r>
                            <a:rPr lang="fr-FR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fr-FR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fr-FR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</m:e>
                      </m:d>
                      <m:r>
                        <a:rPr lang="fr-FR" b="1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b="1" i="1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ℏ</m:t>
                      </m:r>
                      <m:sSub>
                        <m:sSubPr>
                          <m:ctrlPr>
                            <a:rPr lang="fr-FR" b="1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𝝎</m:t>
                          </m:r>
                        </m:e>
                        <m:sub>
                          <m:r>
                            <a:rPr lang="fr-FR" b="1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𝜸</m:t>
                          </m:r>
                        </m:sub>
                      </m:sSub>
                      <m:d>
                        <m:dPr>
                          <m:ctrlPr>
                            <a:rPr lang="fr-FR" b="1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1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sSub>
                            <m:sSubPr>
                              <m:ctrlPr>
                                <a:rPr lang="fr-FR" b="1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fr-FR" b="1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𝜸</m:t>
                              </m:r>
                            </m:sub>
                          </m:sSub>
                          <m:r>
                            <a:rPr lang="fr-FR" b="1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fr-FR" b="1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b="1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fr-FR" b="1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  <m:d>
                            <m:dPr>
                              <m:begChr m:val="|"/>
                              <m:endChr m:val="|"/>
                              <m:ctrlPr>
                                <a:rPr lang="fr-FR" b="1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1" i="1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</m:d>
                          <m:r>
                            <a:rPr lang="fr-FR" b="1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b="1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</m:d>
                      <m:r>
                        <a:rPr lang="fr-FR" b="1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b="1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b="1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1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fr-FR" b="1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lang="fr-FR" b="1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fr-FR" b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𝚯</m:t>
                          </m:r>
                        </m:den>
                      </m:f>
                      <m:r>
                        <a:rPr lang="fr-FR" b="1" i="1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d>
                        <m:dPr>
                          <m:endChr m:val="]"/>
                          <m:ctrlPr>
                            <a:rPr lang="fr-FR" b="1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1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𝑰</m:t>
                          </m:r>
                          <m:d>
                            <m:dPr>
                              <m:ctrlPr>
                                <a:rPr lang="fr-FR" b="1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1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𝑰</m:t>
                              </m:r>
                              <m:r>
                                <a:rPr lang="fr-FR" b="1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fr-FR" b="1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</m:d>
                          <m:r>
                            <a:rPr lang="fr-FR" b="1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fr-FR" b="1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1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p>
                              <m:r>
                                <a:rPr lang="fr-FR" b="1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838" y="1258205"/>
                <a:ext cx="8102278" cy="72737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296" y="2210231"/>
            <a:ext cx="3552825" cy="89535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2821" y="774148"/>
            <a:ext cx="1828800" cy="60007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5696" y="1374223"/>
            <a:ext cx="1685925" cy="85725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276" y="2229229"/>
            <a:ext cx="6905625" cy="331470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7429119" y="3564452"/>
            <a:ext cx="4701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Greiner</a:t>
            </a:r>
            <a:r>
              <a:rPr lang="fr-FR" dirty="0" smtClean="0"/>
              <a:t> </a:t>
            </a:r>
            <a:r>
              <a:rPr lang="fr-FR" dirty="0" err="1" smtClean="0"/>
              <a:t>Maruhn</a:t>
            </a:r>
            <a:r>
              <a:rPr lang="fr-FR" dirty="0" smtClean="0"/>
              <a:t> (1985) pp. 160-161</a:t>
            </a:r>
          </a:p>
          <a:p>
            <a:r>
              <a:rPr lang="fr-FR" b="1" dirty="0" err="1" smtClean="0"/>
              <a:t>Experiment</a:t>
            </a:r>
            <a:r>
              <a:rPr lang="fr-FR" dirty="0" smtClean="0"/>
              <a:t> </a:t>
            </a:r>
            <a:r>
              <a:rPr lang="fr-FR" dirty="0" err="1" smtClean="0"/>
              <a:t>gives</a:t>
            </a:r>
            <a:r>
              <a:rPr lang="fr-FR" dirty="0" smtClean="0"/>
              <a:t> </a:t>
            </a:r>
            <a:r>
              <a:rPr lang="fr-FR" dirty="0" err="1" smtClean="0"/>
              <a:t>low-lying</a:t>
            </a:r>
            <a:r>
              <a:rPr lang="fr-FR" dirty="0" smtClean="0"/>
              <a:t> </a:t>
            </a:r>
            <a:r>
              <a:rPr lang="fr-FR" dirty="0" err="1" smtClean="0"/>
              <a:t>level-scheme</a:t>
            </a:r>
            <a:endParaRPr lang="fr-FR" dirty="0" smtClean="0"/>
          </a:p>
          <a:p>
            <a:r>
              <a:rPr lang="fr-FR" dirty="0" err="1" smtClean="0"/>
              <a:t>Parameters</a:t>
            </a:r>
            <a:r>
              <a:rPr lang="fr-FR" dirty="0" smtClean="0"/>
              <a:t> </a:t>
            </a:r>
            <a:r>
              <a:rPr lang="fr-FR" b="1" dirty="0" err="1" smtClean="0"/>
              <a:t>adjusted</a:t>
            </a:r>
            <a:r>
              <a:rPr lang="fr-FR" b="1" dirty="0" smtClean="0"/>
              <a:t> in </a:t>
            </a:r>
            <a:r>
              <a:rPr lang="fr-FR" b="1" dirty="0" err="1" smtClean="0"/>
              <a:t>every</a:t>
            </a:r>
            <a:r>
              <a:rPr lang="fr-FR" b="1" dirty="0" smtClean="0"/>
              <a:t> nucleus</a:t>
            </a:r>
          </a:p>
          <a:p>
            <a:r>
              <a:rPr lang="fr-FR" b="1" dirty="0" err="1" smtClean="0"/>
              <a:t>Predictions</a:t>
            </a:r>
            <a:r>
              <a:rPr lang="fr-FR" dirty="0" smtClean="0"/>
              <a:t> made in </a:t>
            </a:r>
            <a:r>
              <a:rPr lang="fr-FR" dirty="0" err="1" smtClean="0"/>
              <a:t>higher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r>
              <a:rPr lang="fr-FR" dirty="0" smtClean="0"/>
              <a:t> </a:t>
            </a:r>
            <a:r>
              <a:rPr lang="fr-FR" dirty="0" err="1" smtClean="0"/>
              <a:t>levels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Espace réservé du contenu 1"/>
              <p:cNvSpPr>
                <a:spLocks noGrp="1"/>
              </p:cNvSpPr>
              <p:nvPr>
                <p:ph idx="1"/>
              </p:nvPr>
            </p:nvSpPr>
            <p:spPr>
              <a:xfrm>
                <a:off x="731838" y="844952"/>
                <a:ext cx="10728325" cy="3914617"/>
              </a:xfrm>
            </p:spPr>
            <p:txBody>
              <a:bodyPr>
                <a:normAutofit/>
              </a:bodyPr>
              <a:lstStyle/>
              <a:p>
                <a:r>
                  <a:rPr lang="fr-FR" sz="1600" dirty="0" smtClean="0"/>
                  <a:t>Thanks to </a:t>
                </a:r>
                <a:r>
                  <a:rPr lang="fr-FR" sz="1600" dirty="0" err="1" smtClean="0"/>
                  <a:t>their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flexibility</a:t>
                </a:r>
                <a:r>
                  <a:rPr lang="fr-FR" sz="1600" dirty="0" smtClean="0"/>
                  <a:t>, possible to </a:t>
                </a:r>
                <a:r>
                  <a:rPr lang="fr-FR" sz="1600" b="1" dirty="0" err="1" smtClean="0"/>
                  <a:t>describe</a:t>
                </a:r>
                <a:r>
                  <a:rPr lang="fr-FR" sz="1600" b="1" dirty="0" smtClean="0"/>
                  <a:t> </a:t>
                </a:r>
                <a:r>
                  <a:rPr lang="fr-FR" sz="1600" b="1" dirty="0" err="1" smtClean="0"/>
                  <a:t>spectra</a:t>
                </a:r>
                <a:r>
                  <a:rPr lang="fr-FR" sz="1600" dirty="0" smtClean="0"/>
                  <a:t> of </a:t>
                </a:r>
                <a:r>
                  <a:rPr lang="fr-FR" sz="1600" dirty="0" err="1" smtClean="0"/>
                  <a:t>many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nuclei</a:t>
                </a:r>
                <a:endParaRPr lang="fr-FR" sz="1600" dirty="0" smtClean="0"/>
              </a:p>
              <a:p>
                <a:r>
                  <a:rPr lang="fr-FR" sz="1600" dirty="0" smtClean="0"/>
                  <a:t>But, </a:t>
                </a:r>
                <a:r>
                  <a:rPr lang="fr-FR" sz="1600" dirty="0" err="1" smtClean="0"/>
                  <a:t>systematic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deviations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observed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mainly</a:t>
                </a:r>
                <a:r>
                  <a:rPr lang="fr-FR" sz="1600" dirty="0" smtClean="0"/>
                  <a:t> due to </a:t>
                </a:r>
                <a:r>
                  <a:rPr lang="fr-FR" sz="1600" b="1" dirty="0" err="1" smtClean="0"/>
                  <a:t>anharmonicities</a:t>
                </a:r>
                <a:endParaRPr lang="fr-FR" sz="1600" b="1" dirty="0" smtClean="0"/>
              </a:p>
              <a:p>
                <a:pPr marL="285750" indent="-285750">
                  <a:buFontTx/>
                  <a:buChar char="-"/>
                </a:pPr>
                <a:r>
                  <a:rPr lang="fr-FR" sz="1600" dirty="0" err="1" smtClean="0"/>
                  <a:t>Experimental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spectra</a:t>
                </a:r>
                <a:r>
                  <a:rPr lang="fr-FR" sz="1600" dirty="0" smtClean="0"/>
                  <a:t> of </a:t>
                </a:r>
                <a:r>
                  <a:rPr lang="fr-FR" sz="1600" dirty="0" err="1" smtClean="0"/>
                  <a:t>spherical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nuclei</a:t>
                </a:r>
                <a:r>
                  <a:rPr lang="fr-FR" sz="1600" dirty="0" smtClean="0"/>
                  <a:t> not </a:t>
                </a:r>
                <a:r>
                  <a:rPr lang="fr-FR" sz="1600" dirty="0" err="1" smtClean="0"/>
                  <a:t>degenerate</a:t>
                </a:r>
                <a:endParaRPr lang="fr-FR" sz="1600" dirty="0" smtClean="0"/>
              </a:p>
              <a:p>
                <a:pPr marL="285750" indent="-285750">
                  <a:buFontTx/>
                  <a:buChar char="-"/>
                </a:pPr>
                <a:r>
                  <a:rPr lang="fr-FR" sz="1600" dirty="0" err="1" smtClean="0"/>
                  <a:t>Anarmonicities</a:t>
                </a:r>
                <a:r>
                  <a:rPr lang="fr-FR" sz="1600" dirty="0" smtClean="0"/>
                  <a:t> in </a:t>
                </a:r>
                <a:r>
                  <a:rPr lang="fr-FR" sz="1600" dirty="0" err="1" smtClean="0"/>
                  <a:t>deformed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nuclei</a:t>
                </a:r>
                <a:r>
                  <a:rPr lang="fr-FR" sz="1600" dirty="0" smtClean="0"/>
                  <a:t> + </a:t>
                </a:r>
                <a:r>
                  <a:rPr lang="fr-FR" sz="1600" dirty="0" err="1" smtClean="0"/>
                  <a:t>shape</a:t>
                </a:r>
                <a:r>
                  <a:rPr lang="fr-FR" sz="1600" dirty="0" smtClean="0"/>
                  <a:t> coexistence</a:t>
                </a:r>
              </a:p>
              <a:p>
                <a:pPr marL="285750" indent="-285750">
                  <a:buFontTx/>
                  <a:buChar char="-"/>
                </a:pPr>
                <a:r>
                  <a:rPr lang="fr-FR" sz="1600" dirty="0" smtClean="0"/>
                  <a:t>Not all states </a:t>
                </a:r>
                <a:r>
                  <a:rPr lang="fr-FR" sz="1600" dirty="0" err="1" smtClean="0"/>
                  <a:t>described</a:t>
                </a:r>
                <a:r>
                  <a:rPr lang="fr-FR" sz="1600" dirty="0" smtClean="0"/>
                  <a:t> by </a:t>
                </a:r>
                <a:r>
                  <a:rPr lang="fr-FR" sz="1600" dirty="0" err="1" smtClean="0"/>
                  <a:t>previous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calculations</a:t>
                </a:r>
                <a:r>
                  <a:rPr lang="fr-FR" sz="1600" dirty="0" smtClean="0"/>
                  <a:t> (</a:t>
                </a:r>
                <a:r>
                  <a:rPr lang="fr-FR" sz="1600" dirty="0" err="1" smtClean="0"/>
                  <a:t>negative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parity</a:t>
                </a:r>
                <a:r>
                  <a:rPr lang="fr-FR" sz="1600" dirty="0" smtClean="0"/>
                  <a:t> band,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1600" dirty="0" smtClean="0"/>
                  <a:t>)</a:t>
                </a:r>
              </a:p>
              <a:p>
                <a:pPr marL="285750" indent="-285750">
                  <a:buFontTx/>
                  <a:buChar char="-"/>
                </a:pPr>
                <a:r>
                  <a:rPr lang="fr-FR" sz="1600" dirty="0" err="1" smtClean="0"/>
                  <a:t>Special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treatment</a:t>
                </a:r>
                <a:r>
                  <a:rPr lang="fr-FR" sz="1600" dirty="0" smtClean="0"/>
                  <a:t> for </a:t>
                </a:r>
                <a:r>
                  <a:rPr lang="fr-FR" sz="1600" dirty="0" err="1" smtClean="0"/>
                  <a:t>odd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nuclei</a:t>
                </a:r>
                <a:r>
                  <a:rPr lang="fr-FR" sz="1600" dirty="0" smtClean="0"/>
                  <a:t> (vibrations + </a:t>
                </a:r>
                <a:r>
                  <a:rPr lang="fr-FR" sz="1600" dirty="0" err="1" smtClean="0"/>
                  <a:t>asymetric</a:t>
                </a:r>
                <a:r>
                  <a:rPr lang="fr-FR" sz="1600" dirty="0" smtClean="0"/>
                  <a:t> rotor + </a:t>
                </a:r>
                <a:r>
                  <a:rPr lang="fr-FR" sz="1600" dirty="0" err="1" smtClean="0"/>
                  <a:t>particle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coupling</a:t>
                </a:r>
                <a:r>
                  <a:rPr lang="fr-FR" sz="1600" dirty="0" smtClean="0"/>
                  <a:t>)</a:t>
                </a:r>
              </a:p>
              <a:p>
                <a:r>
                  <a:rPr lang="fr-FR" sz="1600" dirty="0" err="1" smtClean="0"/>
                  <a:t>Refinement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exist</a:t>
                </a:r>
                <a:r>
                  <a:rPr lang="fr-FR" sz="1600" dirty="0" smtClean="0"/>
                  <a:t>, but are </a:t>
                </a:r>
                <a:r>
                  <a:rPr lang="fr-FR" sz="1600" dirty="0" err="1" smtClean="0"/>
                  <a:t>bound</a:t>
                </a:r>
                <a:r>
                  <a:rPr lang="fr-FR" sz="1600" dirty="0" smtClean="0"/>
                  <a:t> to </a:t>
                </a:r>
                <a:r>
                  <a:rPr lang="fr-FR" sz="1600" dirty="0" err="1" smtClean="0"/>
                  <a:t>be</a:t>
                </a:r>
                <a:r>
                  <a:rPr lang="fr-FR" sz="1600" dirty="0" smtClean="0"/>
                  <a:t> </a:t>
                </a:r>
                <a:r>
                  <a:rPr lang="fr-FR" sz="1600" b="1" dirty="0" err="1" smtClean="0"/>
                  <a:t>eventually</a:t>
                </a:r>
                <a:r>
                  <a:rPr lang="fr-FR" sz="1600" b="1" dirty="0" smtClean="0"/>
                  <a:t> descriptive</a:t>
                </a:r>
              </a:p>
              <a:p>
                <a:pPr marL="285750" indent="-285750">
                  <a:buFontTx/>
                  <a:buChar char="-"/>
                </a:pPr>
                <a:r>
                  <a:rPr lang="fr-FR" sz="1600" b="1" dirty="0" smtClean="0"/>
                  <a:t>No </a:t>
                </a:r>
                <a:r>
                  <a:rPr lang="fr-FR" sz="1600" b="1" dirty="0" err="1" smtClean="0"/>
                  <a:t>knowledge</a:t>
                </a:r>
                <a:r>
                  <a:rPr lang="fr-FR" sz="1600" b="1" dirty="0" smtClean="0"/>
                  <a:t> of </a:t>
                </a:r>
                <a:r>
                  <a:rPr lang="fr-FR" sz="1600" b="1" dirty="0" err="1" smtClean="0"/>
                  <a:t>internal</a:t>
                </a:r>
                <a:r>
                  <a:rPr lang="fr-FR" sz="1600" b="1" dirty="0" smtClean="0"/>
                  <a:t> structure</a:t>
                </a:r>
                <a:r>
                  <a:rPr lang="fr-FR" sz="1600" dirty="0" smtClean="0"/>
                  <a:t> of nucleus, </a:t>
                </a:r>
                <a:r>
                  <a:rPr lang="fr-FR" sz="1600" dirty="0" err="1" smtClean="0"/>
                  <a:t>need</a:t>
                </a:r>
                <a:r>
                  <a:rPr lang="fr-FR" sz="1600" dirty="0" smtClean="0"/>
                  <a:t> for </a:t>
                </a:r>
                <a:r>
                  <a:rPr lang="fr-FR" sz="1600" dirty="0" err="1" smtClean="0"/>
                  <a:t>systematic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readjustment</a:t>
                </a:r>
                <a:r>
                  <a:rPr lang="fr-FR" sz="1600" dirty="0" smtClean="0"/>
                  <a:t> of </a:t>
                </a:r>
                <a:r>
                  <a:rPr lang="fr-FR" sz="1600" dirty="0" err="1" smtClean="0"/>
                  <a:t>parameters</a:t>
                </a:r>
                <a:endParaRPr lang="fr-FR" sz="1600" dirty="0" smtClean="0"/>
              </a:p>
              <a:p>
                <a:r>
                  <a:rPr lang="fr-FR" sz="1600" dirty="0" err="1" smtClean="0"/>
                  <a:t>Other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approaches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exist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that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were</a:t>
                </a:r>
                <a:r>
                  <a:rPr lang="fr-FR" sz="1600" dirty="0" smtClean="0"/>
                  <a:t> not </a:t>
                </a:r>
                <a:r>
                  <a:rPr lang="fr-FR" sz="1600" dirty="0" err="1" smtClean="0"/>
                  <a:t>mentioned</a:t>
                </a:r>
                <a:r>
                  <a:rPr lang="fr-FR" sz="1600" dirty="0" smtClean="0"/>
                  <a:t> (group </a:t>
                </a:r>
                <a:r>
                  <a:rPr lang="fr-FR" sz="1600" dirty="0" err="1" smtClean="0"/>
                  <a:t>theory</a:t>
                </a:r>
                <a:r>
                  <a:rPr lang="fr-FR" sz="1600" dirty="0" smtClean="0"/>
                  <a:t>, cluster </a:t>
                </a:r>
                <a:r>
                  <a:rPr lang="fr-FR" sz="1600" dirty="0" err="1" smtClean="0"/>
                  <a:t>models</a:t>
                </a:r>
                <a:r>
                  <a:rPr lang="fr-FR" sz="1600" dirty="0" smtClean="0"/>
                  <a:t>, etc.)</a:t>
                </a:r>
              </a:p>
              <a:p>
                <a:r>
                  <a:rPr lang="fr-FR" sz="1600" dirty="0" smtClean="0"/>
                  <a:t>Note : </a:t>
                </a:r>
                <a:r>
                  <a:rPr lang="fr-FR" sz="1600" b="1" dirty="0" err="1" smtClean="0"/>
                  <a:t>can</a:t>
                </a:r>
                <a:r>
                  <a:rPr lang="fr-FR" sz="1600" b="1" dirty="0" smtClean="0"/>
                  <a:t> </a:t>
                </a:r>
                <a:r>
                  <a:rPr lang="fr-FR" sz="1600" b="1" dirty="0" err="1"/>
                  <a:t>be</a:t>
                </a:r>
                <a:r>
                  <a:rPr lang="fr-FR" sz="1600" b="1" dirty="0"/>
                  <a:t> </a:t>
                </a:r>
                <a:r>
                  <a:rPr lang="fr-FR" sz="1600" b="1" dirty="0" err="1"/>
                  <a:t>derived</a:t>
                </a:r>
                <a:r>
                  <a:rPr lang="fr-FR" sz="1600" b="1" dirty="0"/>
                  <a:t> as </a:t>
                </a:r>
                <a:r>
                  <a:rPr lang="fr-FR" sz="1600" b="1" dirty="0" err="1"/>
                  <a:t>low-energy</a:t>
                </a:r>
                <a:r>
                  <a:rPr lang="fr-FR" sz="1600" b="1" dirty="0"/>
                  <a:t> </a:t>
                </a:r>
                <a:r>
                  <a:rPr lang="fr-FR" sz="1600" b="1" dirty="0" err="1"/>
                  <a:t>realisation</a:t>
                </a:r>
                <a:r>
                  <a:rPr lang="fr-FR" sz="1600" b="1" dirty="0"/>
                  <a:t> of </a:t>
                </a:r>
                <a:r>
                  <a:rPr lang="fr-FR" sz="1600" b="1" dirty="0" err="1"/>
                  <a:t>microscopic</a:t>
                </a:r>
                <a:r>
                  <a:rPr lang="fr-FR" sz="1600" b="1" dirty="0"/>
                  <a:t> </a:t>
                </a:r>
                <a:r>
                  <a:rPr lang="fr-FR" sz="1600" b="1" dirty="0" err="1"/>
                  <a:t>theories</a:t>
                </a:r>
                <a:r>
                  <a:rPr lang="fr-FR" sz="1600" dirty="0"/>
                  <a:t> of </a:t>
                </a:r>
                <a:r>
                  <a:rPr lang="fr-FR" sz="1600" dirty="0" err="1"/>
                  <a:t>nuclei</a:t>
                </a:r>
                <a:endParaRPr lang="fr-FR" sz="1600" dirty="0"/>
              </a:p>
              <a:p>
                <a:endParaRPr lang="fr-FR" sz="1600" dirty="0" smtClean="0"/>
              </a:p>
            </p:txBody>
          </p:sp>
        </mc:Choice>
        <mc:Fallback>
          <p:sp>
            <p:nvSpPr>
              <p:cNvPr id="2" name="Espace réservé du contenu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1838" y="844952"/>
                <a:ext cx="10728325" cy="3914617"/>
              </a:xfrm>
              <a:blipFill>
                <a:blip r:embed="rId2"/>
                <a:stretch>
                  <a:fillRect l="-1136" t="-467" b="-17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14/06/2023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Nuclear collective behaviors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22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Limitations of collective </a:t>
            </a:r>
            <a:r>
              <a:rPr lang="fr-FR" dirty="0" err="1" smtClean="0"/>
              <a:t>models</a:t>
            </a:r>
            <a:endParaRPr lang="en-US" dirty="0"/>
          </a:p>
        </p:txBody>
      </p:sp>
      <p:sp>
        <p:nvSpPr>
          <p:cNvPr id="7" name="ZoneTexte 6"/>
          <p:cNvSpPr txBox="1"/>
          <p:nvPr/>
        </p:nvSpPr>
        <p:spPr>
          <a:xfrm>
            <a:off x="3552092" y="4851358"/>
            <a:ext cx="643650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Towards</a:t>
            </a:r>
            <a:r>
              <a:rPr lang="fr-FR" dirty="0" smtClean="0"/>
              <a:t> </a:t>
            </a:r>
            <a:r>
              <a:rPr lang="fr-FR" dirty="0" err="1" smtClean="0"/>
              <a:t>microscopic</a:t>
            </a:r>
            <a:r>
              <a:rPr lang="fr-FR" dirty="0" smtClean="0"/>
              <a:t> description of collective states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Start </a:t>
            </a:r>
            <a:r>
              <a:rPr lang="fr-FR" dirty="0" err="1" smtClean="0"/>
              <a:t>with</a:t>
            </a:r>
            <a:r>
              <a:rPr lang="fr-FR" dirty="0" smtClean="0"/>
              <a:t> A structure-</a:t>
            </a:r>
            <a:r>
              <a:rPr lang="fr-FR" dirty="0" err="1" smtClean="0"/>
              <a:t>less</a:t>
            </a:r>
            <a:r>
              <a:rPr lang="fr-FR" dirty="0" smtClean="0"/>
              <a:t> </a:t>
            </a:r>
            <a:r>
              <a:rPr lang="fr-FR" dirty="0" err="1" smtClean="0"/>
              <a:t>nucleons</a:t>
            </a:r>
            <a:r>
              <a:rPr lang="fr-FR" dirty="0" smtClean="0"/>
              <a:t> as </a:t>
            </a:r>
            <a:r>
              <a:rPr lang="fr-FR" dirty="0" err="1" smtClean="0"/>
              <a:t>degrees</a:t>
            </a:r>
            <a:r>
              <a:rPr lang="fr-FR" dirty="0" smtClean="0"/>
              <a:t> of </a:t>
            </a:r>
            <a:r>
              <a:rPr lang="fr-FR" dirty="0" err="1" smtClean="0"/>
              <a:t>freedom</a:t>
            </a:r>
            <a:endParaRPr lang="fr-FR" dirty="0" smtClean="0"/>
          </a:p>
          <a:p>
            <a:pPr marL="285750" indent="-285750">
              <a:buFontTx/>
              <a:buChar char="-"/>
            </a:pPr>
            <a:r>
              <a:rPr lang="fr-FR" dirty="0" err="1" smtClean="0"/>
              <a:t>Postulate</a:t>
            </a:r>
            <a:r>
              <a:rPr lang="fr-FR" dirty="0" smtClean="0"/>
              <a:t> a (2-body) interaction </a:t>
            </a:r>
            <a:r>
              <a:rPr lang="fr-FR" dirty="0" err="1" smtClean="0"/>
              <a:t>between</a:t>
            </a:r>
            <a:r>
              <a:rPr lang="fr-FR" dirty="0" smtClean="0"/>
              <a:t> the </a:t>
            </a:r>
            <a:r>
              <a:rPr lang="fr-FR" dirty="0" err="1" smtClean="0"/>
              <a:t>nucleons</a:t>
            </a:r>
            <a:endParaRPr lang="fr-FR" dirty="0" smtClean="0"/>
          </a:p>
          <a:p>
            <a:pPr marL="285750" indent="-285750">
              <a:buFontTx/>
              <a:buChar char="-"/>
            </a:pPr>
            <a:r>
              <a:rPr lang="fr-FR" dirty="0" err="1" smtClean="0"/>
              <a:t>Solve</a:t>
            </a:r>
            <a:r>
              <a:rPr lang="fr-FR" dirty="0" smtClean="0"/>
              <a:t> A-body Schrödinger </a:t>
            </a:r>
            <a:r>
              <a:rPr lang="fr-FR" dirty="0" err="1" smtClean="0"/>
              <a:t>equation</a:t>
            </a:r>
            <a:endParaRPr lang="fr-FR" dirty="0" smtClean="0"/>
          </a:p>
          <a:p>
            <a:pPr algn="ctr"/>
            <a:r>
              <a:rPr lang="fr-FR" b="1" dirty="0" smtClean="0">
                <a:solidFill>
                  <a:schemeClr val="tx2"/>
                </a:solidFill>
              </a:rPr>
              <a:t>Questions / </a:t>
            </a:r>
            <a:r>
              <a:rPr lang="fr-FR" b="1" dirty="0" err="1" smtClean="0">
                <a:solidFill>
                  <a:schemeClr val="tx2"/>
                </a:solidFill>
              </a:rPr>
              <a:t>remarks</a:t>
            </a:r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620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14/06/2023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Nuclear collective behaviors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Mean-field</a:t>
            </a:r>
            <a:r>
              <a:rPr lang="fr-FR" dirty="0" smtClean="0"/>
              <a:t> </a:t>
            </a:r>
            <a:r>
              <a:rPr lang="fr-FR" dirty="0" err="1" smtClean="0"/>
              <a:t>theory</a:t>
            </a:r>
            <a:endParaRPr lang="en-US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Approximation of solutions of Schrödinger </a:t>
            </a:r>
            <a:r>
              <a:rPr lang="fr-FR" dirty="0" err="1" smtClean="0"/>
              <a:t>equation</a:t>
            </a:r>
            <a:endParaRPr lang="fr-FR" dirty="0" smtClean="0"/>
          </a:p>
          <a:p>
            <a:r>
              <a:rPr lang="fr-FR" dirty="0" smtClean="0"/>
              <a:t>Independent </a:t>
            </a:r>
            <a:r>
              <a:rPr lang="fr-FR" dirty="0" err="1" smtClean="0"/>
              <a:t>particle</a:t>
            </a:r>
            <a:r>
              <a:rPr lang="fr-FR" dirty="0" smtClean="0"/>
              <a:t> </a:t>
            </a:r>
            <a:r>
              <a:rPr lang="fr-FR" dirty="0" err="1" smtClean="0"/>
              <a:t>picture</a:t>
            </a:r>
            <a:endParaRPr lang="en-US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dirty="0" smtClean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9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Espace réservé du contenu 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Exact solutions of Schrödinger equation expanded on set of Slater determinants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〉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𝐾𝑁𝑍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≡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d>
                            <m:dPr>
                              <m:begChr m:val="{"/>
                              <m:endChr m:val="}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,⋯,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p>
                          </m:sSup>
                        </m:sub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</m:sub>
                          </m:sSub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⋯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|0〉</m:t>
                          </m:r>
                        </m:e>
                      </m:nary>
                    </m:oMath>
                  </m:oMathPara>
                </a14:m>
                <a:endParaRPr lang="en-US" b="0" dirty="0" smtClean="0"/>
              </a:p>
              <a:p>
                <a:r>
                  <a:rPr lang="en-US" dirty="0" smtClean="0"/>
                  <a:t>This formulation is </a:t>
                </a:r>
                <a:r>
                  <a:rPr lang="en-US" dirty="0" err="1" smtClean="0"/>
                  <a:t>inpractical</a:t>
                </a:r>
                <a:r>
                  <a:rPr lang="en-US" dirty="0" smtClean="0"/>
                  <a:t>, especially to capture collectivity that requires </a:t>
                </a:r>
                <a:r>
                  <a:rPr lang="en-US" dirty="0" err="1" smtClean="0"/>
                  <a:t>mpmh</a:t>
                </a:r>
                <a:r>
                  <a:rPr lang="en-US" dirty="0" smtClean="0"/>
                  <a:t> : </a:t>
                </a:r>
                <a:r>
                  <a:rPr lang="en-US" b="1" dirty="0" smtClean="0"/>
                  <a:t>too expensive</a:t>
                </a:r>
              </a:p>
              <a:p>
                <a:endParaRPr lang="en-US" b="0" dirty="0"/>
              </a:p>
              <a:p>
                <a:endParaRPr lang="en-US" dirty="0" smtClean="0"/>
              </a:p>
              <a:p>
                <a:r>
                  <a:rPr lang="fr-FR" dirty="0" err="1" smtClean="0"/>
                  <a:t>Alternate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way</a:t>
                </a:r>
                <a:r>
                  <a:rPr lang="fr-FR" dirty="0" smtClean="0"/>
                  <a:t>: </a:t>
                </a:r>
                <a:r>
                  <a:rPr lang="fr-FR" b="1" dirty="0" err="1" smtClean="0"/>
                  <a:t>approximate</a:t>
                </a:r>
                <a:r>
                  <a:rPr lang="fr-FR" b="1" dirty="0" smtClean="0"/>
                  <a:t> </a:t>
                </a:r>
                <a:r>
                  <a:rPr lang="fr-FR" b="1" dirty="0" err="1" smtClean="0"/>
                  <a:t>ground</a:t>
                </a:r>
                <a:r>
                  <a:rPr lang="fr-FR" b="1" dirty="0" smtClean="0"/>
                  <a:t> state </a:t>
                </a:r>
                <a:r>
                  <a:rPr lang="fr-FR" dirty="0" err="1" smtClean="0"/>
                  <a:t>with</a:t>
                </a:r>
                <a:r>
                  <a:rPr lang="fr-FR" dirty="0" smtClean="0"/>
                  <a:t> simple state and </a:t>
                </a:r>
                <a:r>
                  <a:rPr lang="fr-FR" dirty="0" err="1" smtClean="0"/>
                  <a:t>build</a:t>
                </a:r>
                <a:r>
                  <a:rPr lang="fr-FR" dirty="0" smtClean="0"/>
                  <a:t> collective </a:t>
                </a:r>
                <a:r>
                  <a:rPr lang="fr-FR" dirty="0" err="1" smtClean="0"/>
                  <a:t>spectrum</a:t>
                </a:r>
                <a:r>
                  <a:rPr lang="fr-FR" dirty="0" smtClean="0"/>
                  <a:t> on top of </a:t>
                </a:r>
                <a:r>
                  <a:rPr lang="fr-FR" dirty="0" err="1" smtClean="0"/>
                  <a:t>it</a:t>
                </a:r>
                <a:endParaRPr lang="fr-FR" dirty="0" smtClean="0"/>
              </a:p>
              <a:p>
                <a:r>
                  <a:rPr lang="fr-FR" b="1" dirty="0" err="1" smtClean="0"/>
                  <a:t>Useful</a:t>
                </a:r>
                <a:r>
                  <a:rPr lang="fr-FR" b="1" dirty="0" smtClean="0"/>
                  <a:t> input </a:t>
                </a:r>
                <a:r>
                  <a:rPr lang="fr-FR" b="1" dirty="0" err="1" smtClean="0"/>
                  <a:t>from</a:t>
                </a:r>
                <a:r>
                  <a:rPr lang="fr-FR" b="1" dirty="0" smtClean="0"/>
                  <a:t> </a:t>
                </a:r>
                <a:r>
                  <a:rPr lang="fr-FR" b="1" dirty="0" err="1" smtClean="0"/>
                  <a:t>macroscopic</a:t>
                </a:r>
                <a:r>
                  <a:rPr lang="fr-FR" b="1" dirty="0" smtClean="0"/>
                  <a:t> </a:t>
                </a:r>
                <a:r>
                  <a:rPr lang="fr-FR" b="1" dirty="0" err="1" smtClean="0"/>
                  <a:t>models</a:t>
                </a:r>
                <a:r>
                  <a:rPr lang="fr-FR" b="1" dirty="0" smtClean="0"/>
                  <a:t> </a:t>
                </a:r>
                <a:r>
                  <a:rPr lang="fr-FR" dirty="0" err="1" smtClean="0"/>
                  <a:t>that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can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offer</a:t>
                </a:r>
                <a:r>
                  <a:rPr lang="fr-FR" dirty="0" smtClean="0"/>
                  <a:t> guidance for the right collective </a:t>
                </a:r>
                <a:r>
                  <a:rPr lang="fr-FR" dirty="0" err="1" smtClean="0"/>
                  <a:t>coordinates</a:t>
                </a:r>
                <a:endParaRPr lang="en-US" b="0" dirty="0"/>
              </a:p>
              <a:p>
                <a:endParaRPr lang="en-US" dirty="0" smtClean="0"/>
              </a:p>
              <a:p>
                <a:endParaRPr lang="en-US" b="0" dirty="0"/>
              </a:p>
              <a:p>
                <a:endParaRPr lang="en-US" dirty="0" smtClean="0"/>
              </a:p>
              <a:p>
                <a:endParaRPr lang="en-US" b="0" dirty="0"/>
              </a:p>
              <a:p>
                <a:endParaRPr lang="en-US" dirty="0" smtClean="0"/>
              </a:p>
              <a:p>
                <a:endParaRPr lang="en-US" b="0" dirty="0"/>
              </a:p>
              <a:p>
                <a:endParaRPr lang="en-US" dirty="0" smtClean="0"/>
              </a:p>
              <a:p>
                <a:endParaRPr lang="en-US" b="0" dirty="0"/>
              </a:p>
              <a:p>
                <a:endParaRPr lang="en-US" dirty="0" smtClean="0"/>
              </a:p>
              <a:p>
                <a:endParaRPr lang="en-US" b="0" dirty="0"/>
              </a:p>
              <a:p>
                <a:endParaRPr lang="en-US" b="0" dirty="0" smtClean="0"/>
              </a:p>
              <a:p>
                <a:endParaRPr lang="en-US" dirty="0"/>
              </a:p>
            </p:txBody>
          </p:sp>
        </mc:Choice>
        <mc:Fallback>
          <p:sp>
            <p:nvSpPr>
              <p:cNvPr id="2" name="Espace réservé du contenu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07" t="-8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14/06/2023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Nuclear collective behaviors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24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Approximation of the Schrödinger </a:t>
            </a:r>
            <a:r>
              <a:rPr lang="fr-FR" dirty="0" err="1" smtClean="0"/>
              <a:t>equation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42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Espace réservé du contenu 1"/>
              <p:cNvSpPr>
                <a:spLocks noGrp="1"/>
              </p:cNvSpPr>
              <p:nvPr>
                <p:ph idx="1"/>
              </p:nvPr>
            </p:nvSpPr>
            <p:spPr>
              <a:xfrm>
                <a:off x="966986" y="1339731"/>
                <a:ext cx="11582065" cy="4148818"/>
              </a:xfrm>
            </p:spPr>
            <p:txBody>
              <a:bodyPr>
                <a:normAutofit/>
              </a:bodyPr>
              <a:lstStyle/>
              <a:p>
                <a:r>
                  <a:rPr lang="fr-FR" sz="1600" dirty="0" smtClean="0"/>
                  <a:t>Hartree </a:t>
                </a:r>
                <a:r>
                  <a:rPr lang="fr-FR" sz="1600" dirty="0" err="1" smtClean="0"/>
                  <a:t>Fock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theory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approximates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ground</a:t>
                </a:r>
                <a:r>
                  <a:rPr lang="fr-FR" sz="1600" dirty="0" smtClean="0"/>
                  <a:t> state as </a:t>
                </a:r>
                <a:r>
                  <a:rPr lang="fr-FR" sz="1600" i="1" dirty="0" smtClean="0"/>
                  <a:t>best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particle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independent</a:t>
                </a:r>
                <a:r>
                  <a:rPr lang="fr-FR" sz="1600" dirty="0" smtClean="0"/>
                  <a:t> state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〉"/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fr-FR" sz="1600" b="0" i="0" smtClean="0">
                            <a:latin typeface="Cambria Math" panose="02040503050406030204" pitchFamily="18" charset="0"/>
                          </a:rPr>
                          <m:t>HF</m:t>
                        </m:r>
                      </m:e>
                    </m:d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≡</m:t>
                    </m:r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1600" b="0" i="0" smtClean="0">
                            <a:latin typeface="Cambria Math" panose="02040503050406030204" pitchFamily="18" charset="0"/>
                          </a:rPr>
                          <m:t>argmin</m:t>
                        </m:r>
                      </m:e>
                      <m:sub>
                        <m:d>
                          <m:dPr>
                            <m:begChr m:val="|"/>
                            <m:endChr m:val="〉"/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fr-FR" sz="1600" b="0" i="0" smtClean="0">
                                <a:latin typeface="Cambria Math" panose="02040503050406030204" pitchFamily="18" charset="0"/>
                              </a:rPr>
                              <m:t>Φ</m:t>
                            </m:r>
                          </m:e>
                        </m:d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𝑆𝐷</m:t>
                        </m:r>
                      </m:sub>
                    </m:sSub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〈</m:t>
                        </m:r>
                        <m:r>
                          <m:rPr>
                            <m:sty m:val="p"/>
                          </m:rPr>
                          <a:rPr lang="fr-FR" sz="1600" b="0" i="0" smtClean="0">
                            <a:latin typeface="Cambria Math" panose="02040503050406030204" pitchFamily="18" charset="0"/>
                          </a:rPr>
                          <m:t>Φ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d>
                        <m:r>
                          <m:rPr>
                            <m:sty m:val="p"/>
                          </m:rPr>
                          <a:rPr lang="fr-FR" sz="1600" b="0" i="0" smtClean="0">
                            <a:latin typeface="Cambria Math" panose="02040503050406030204" pitchFamily="18" charset="0"/>
                          </a:rPr>
                          <m:t>Φ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〉</m:t>
                        </m:r>
                      </m:num>
                      <m:den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〈</m:t>
                        </m:r>
                        <m:r>
                          <m:rPr>
                            <m:sty m:val="p"/>
                          </m:rPr>
                          <a:rPr lang="fr-FR" sz="1600" b="0" i="0" smtClean="0">
                            <a:latin typeface="Cambria Math" panose="02040503050406030204" pitchFamily="18" charset="0"/>
                          </a:rPr>
                          <m:t>Φ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m:rPr>
                            <m:sty m:val="p"/>
                          </m:rPr>
                          <a:rPr lang="fr-FR" sz="1600" b="0" i="0" smtClean="0">
                            <a:latin typeface="Cambria Math" panose="02040503050406030204" pitchFamily="18" charset="0"/>
                          </a:rPr>
                          <m:t>Φ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〉</m:t>
                        </m:r>
                      </m:den>
                    </m:f>
                  </m:oMath>
                </a14:m>
                <a:endParaRPr lang="en-US" sz="1600" dirty="0" smtClean="0"/>
              </a:p>
              <a:p>
                <a:r>
                  <a:rPr lang="fr-FR" sz="1600" dirty="0" err="1" smtClean="0"/>
                  <a:t>Assuming</a:t>
                </a:r>
                <a:r>
                  <a:rPr lang="fr-FR" sz="1600" dirty="0" smtClean="0"/>
                  <a:t>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sSubSup>
                          <m:sSubSupPr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†</m:t>
                            </m:r>
                          </m:sup>
                        </m:sSubSup>
                        <m:sSub>
                          <m:sSubPr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nary>
                          <m:naryPr>
                            <m:chr m:val="∑"/>
                            <m:supHide m:val="on"/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𝑖𝑗𝑘𝑙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fr-FR" sz="16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̅"/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fr-FR" sz="1600" b="0" i="1" dirty="0" smtClean="0">
                                    <a:latin typeface="Cambria Math" panose="02040503050406030204" pitchFamily="18" charset="0"/>
                                  </a:rPr>
                                  <m:t>𝑖𝑗𝑘𝑙</m:t>
                                </m:r>
                              </m:sub>
                            </m:sSub>
                            <m:sSubSup>
                              <m:sSubSupPr>
                                <m:ctrlPr>
                                  <a:rPr lang="fr-FR" sz="16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1600" b="0" i="1" dirty="0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fr-FR" sz="1600" b="0" i="1" dirty="0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fr-FR" sz="1600" b="0" i="1" dirty="0" smtClean="0">
                                    <a:latin typeface="Cambria Math" panose="02040503050406030204" pitchFamily="18" charset="0"/>
                                  </a:rPr>
                                  <m:t>†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lang="fr-FR" sz="16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1600" b="0" i="1" dirty="0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fr-FR" sz="1600" b="0" i="1" dirty="0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  <m:sup>
                                <m:r>
                                  <a:rPr lang="fr-FR" sz="1600" b="0" i="1" dirty="0" smtClean="0">
                                    <a:latin typeface="Cambria Math" panose="02040503050406030204" pitchFamily="18" charset="0"/>
                                  </a:rPr>
                                  <m:t>†</m:t>
                                </m:r>
                              </m:sup>
                            </m:sSubSup>
                            <m:sSub>
                              <m:sSubPr>
                                <m:ctrlPr>
                                  <a:rPr lang="fr-FR" sz="16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600" b="0" i="1" dirty="0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fr-FR" sz="1600" b="0" i="1" dirty="0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fr-FR" sz="16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600" b="0" i="1" dirty="0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fr-FR" sz="1600" b="0" i="1" dirty="0" smtClean="0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b>
                            </m:sSub>
                          </m:e>
                        </m:nary>
                      </m:e>
                    </m:nary>
                  </m:oMath>
                </a14:m>
                <a:r>
                  <a:rPr lang="fr-FR" sz="1600" dirty="0" smtClean="0"/>
                  <a:t> the </a:t>
                </a:r>
                <a:r>
                  <a:rPr lang="fr-FR" sz="1600" dirty="0" err="1" smtClean="0"/>
                  <a:t>energy</a:t>
                </a:r>
                <a:r>
                  <a:rPr lang="fr-FR" sz="1600" dirty="0" smtClean="0"/>
                  <a:t> of a SD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m:rPr>
                        <m:sty m:val="p"/>
                      </m:rPr>
                      <a:rPr lang="fr-FR" sz="1600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〉</m:t>
                    </m:r>
                  </m:oMath>
                </a14:m>
                <a:r>
                  <a:rPr lang="fr-FR" sz="1600" dirty="0" smtClean="0"/>
                  <a:t> </a:t>
                </a:r>
                <a:r>
                  <a:rPr lang="fr-FR" sz="1600" dirty="0" err="1" smtClean="0"/>
                  <a:t>reads</a:t>
                </a:r>
                <a:r>
                  <a:rPr lang="fr-FR" sz="1600" dirty="0" smtClean="0"/>
                  <a:t>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sSub>
                          <m:sSubPr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𝑗𝑖</m:t>
                            </m:r>
                          </m:sub>
                        </m:s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nary>
                          <m:naryPr>
                            <m:chr m:val="∑"/>
                            <m:supHide m:val="on"/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𝑖𝑗𝑘𝑙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̅"/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𝑖𝑗𝑘𝑙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𝑘𝑖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b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𝑙𝑗</m:t>
                                </m:r>
                              </m:sub>
                            </m:sSub>
                          </m:e>
                        </m:nary>
                      </m:e>
                    </m:nary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fr-FR" sz="1600" dirty="0" smtClean="0"/>
              </a:p>
              <a:p>
                <a:r>
                  <a:rPr lang="fr-FR" sz="1600" dirty="0" smtClean="0"/>
                  <a:t>Minimization </a:t>
                </a:r>
                <a:r>
                  <a:rPr lang="fr-FR" sz="1600" dirty="0" err="1" smtClean="0"/>
                  <a:t>under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constraint</a:t>
                </a:r>
                <a:r>
                  <a:rPr lang="fr-FR" sz="1600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fr-FR" sz="1600" dirty="0" smtClean="0"/>
                  <a:t> and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𝑇𝑟</m:t>
                    </m:r>
                    <m:d>
                      <m:d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</m:d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fr-FR" sz="1600" dirty="0" smtClean="0"/>
                  <a:t> introducing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]=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] −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𝑇𝑟</m:t>
                    </m:r>
                    <m:d>
                      <m:d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fr-FR" sz="16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  <m:d>
                          <m:dPr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sup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</m:d>
                      </m:e>
                    </m:d>
                  </m:oMath>
                </a14:m>
                <a:endParaRPr lang="fr-FR" sz="1600" dirty="0" smtClean="0"/>
              </a:p>
            </p:txBody>
          </p:sp>
        </mc:Choice>
        <mc:Fallback xmlns="">
          <p:sp>
            <p:nvSpPr>
              <p:cNvPr id="2" name="Espace réservé du contenu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66986" y="1339731"/>
                <a:ext cx="11582065" cy="4148818"/>
              </a:xfrm>
              <a:blipFill>
                <a:blip r:embed="rId2"/>
                <a:stretch>
                  <a:fillRect l="-1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14/06/2023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 smtClean="0"/>
              <a:t>Nuclear</a:t>
            </a:r>
            <a:r>
              <a:rPr lang="fr-FR" dirty="0" smtClean="0"/>
              <a:t> collective </a:t>
            </a:r>
            <a:r>
              <a:rPr lang="fr-FR" dirty="0" err="1" smtClean="0"/>
              <a:t>behaviors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25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Hartree </a:t>
            </a:r>
            <a:r>
              <a:rPr lang="fr-FR" dirty="0" err="1" smtClean="0"/>
              <a:t>Fock</a:t>
            </a:r>
            <a:r>
              <a:rPr lang="fr-FR" dirty="0" smtClean="0"/>
              <a:t> </a:t>
            </a:r>
            <a:r>
              <a:rPr lang="fr-FR" dirty="0" err="1" smtClean="0"/>
              <a:t>theory</a:t>
            </a:r>
            <a:r>
              <a:rPr lang="fr-FR" dirty="0" smtClean="0"/>
              <a:t> for </a:t>
            </a:r>
            <a:r>
              <a:rPr lang="fr-FR" dirty="0" err="1" smtClean="0"/>
              <a:t>closed-shell</a:t>
            </a:r>
            <a:r>
              <a:rPr lang="fr-FR" dirty="0" smtClean="0"/>
              <a:t> </a:t>
            </a:r>
            <a:r>
              <a:rPr lang="fr-FR" dirty="0" err="1" smtClean="0"/>
              <a:t>systems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167674" y="2997608"/>
                <a:ext cx="4176102" cy="13806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>
                          <a:latin typeface="Cambria Math" panose="02040503050406030204" pitchFamily="18" charset="0"/>
                        </a:rPr>
                        <m:t>0</m:t>
                      </m:r>
                      <m:r>
                        <m:rPr>
                          <m:aln/>
                        </m:rPr>
                        <a:rPr lang="fr-FR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]</m:t>
                      </m:r>
                    </m:oMath>
                    <m:oMath xmlns:m="http://schemas.openxmlformats.org/officeDocument/2006/math"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⇔0</m:t>
                      </m:r>
                      <m:r>
                        <m:rPr>
                          <m:aln/>
                        </m:rP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𝑖𝑘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fr-FR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i="1" dirty="0">
                                  <a:latin typeface="Cambria Math" panose="02040503050406030204" pitchFamily="18" charset="0"/>
                                </a:rPr>
                                <m:t>𝑖𝑗𝑘𝑙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 dirty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fr-FR" i="1" dirty="0">
                                  <a:latin typeface="Cambria Math" panose="02040503050406030204" pitchFamily="18" charset="0"/>
                                </a:rPr>
                                <m:t>𝑙𝑗</m:t>
                              </m:r>
                            </m:sub>
                          </m:sSub>
                        </m:e>
                      </m:nary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fr-FR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𝐼𝑑</m:t>
                          </m:r>
                        </m:e>
                      </m:d>
                    </m:oMath>
                    <m:oMath xmlns:m="http://schemas.openxmlformats.org/officeDocument/2006/math">
                      <m:r>
                        <a:rPr lang="fr-FR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⟺</m:t>
                      </m:r>
                      <m:r>
                        <a:rPr lang="fr-FR" sz="200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m:rPr>
                          <m:aln/>
                        </m:rPr>
                        <a:rPr lang="fr-FR" sz="2000" b="1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20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𝒉</m:t>
                          </m:r>
                          <m:r>
                            <a:rPr lang="fr-FR" sz="20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20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𝝆</m:t>
                          </m:r>
                        </m:e>
                      </m:d>
                    </m:oMath>
                  </m:oMathPara>
                </a14:m>
                <a:endParaRPr lang="fr-FR" b="1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674" y="2997608"/>
                <a:ext cx="4176102" cy="1380634"/>
              </a:xfrm>
              <a:prstGeom prst="rect">
                <a:avLst/>
              </a:prstGeom>
              <a:blipFill>
                <a:blip r:embed="rId3"/>
                <a:stretch>
                  <a:fillRect b="-2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Rectangle 127"/>
              <p:cNvSpPr/>
              <p:nvPr/>
            </p:nvSpPr>
            <p:spPr>
              <a:xfrm>
                <a:off x="165969" y="4506783"/>
                <a:ext cx="5969000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sz="1600" dirty="0" smtClean="0">
                    <a:ea typeface="Cambria Math" panose="02040503050406030204" pitchFamily="18" charset="0"/>
                  </a:rPr>
                  <a:t>HF </a:t>
                </a:r>
                <a:r>
                  <a:rPr lang="fr-FR" sz="1600" dirty="0" err="1" smtClean="0">
                    <a:ea typeface="Cambria Math" panose="02040503050406030204" pitchFamily="18" charset="0"/>
                  </a:rPr>
                  <a:t>minimization</a:t>
                </a:r>
                <a:r>
                  <a:rPr lang="fr-FR" sz="1600" dirty="0" smtClean="0">
                    <a:ea typeface="Cambria Math" panose="02040503050406030204" pitchFamily="18" charset="0"/>
                  </a:rPr>
                  <a:t> </a:t>
                </a:r>
                <a:r>
                  <a:rPr lang="fr-FR" sz="1600" dirty="0" smtClean="0">
                    <a:ea typeface="Cambria Math" panose="02040503050406030204" pitchFamily="18" charset="0"/>
                    <a:sym typeface="Wingdings" panose="05000000000000000000" pitchFamily="2" charset="2"/>
                  </a:rPr>
                  <a:t></a:t>
                </a:r>
                <a:r>
                  <a:rPr lang="fr-FR" sz="1600" dirty="0" smtClean="0">
                    <a:ea typeface="Cambria Math" panose="02040503050406030204" pitchFamily="18" charset="0"/>
                  </a:rPr>
                  <a:t> </a:t>
                </a:r>
                <a:r>
                  <a:rPr lang="fr-FR" sz="1600" dirty="0" err="1" smtClean="0">
                    <a:ea typeface="Cambria Math" panose="02040503050406030204" pitchFamily="18" charset="0"/>
                  </a:rPr>
                  <a:t>find</a:t>
                </a:r>
                <a:r>
                  <a:rPr lang="fr-FR" sz="1600" dirty="0" smtClean="0">
                    <a:ea typeface="Cambria Math" panose="02040503050406030204" pitchFamily="18" charset="0"/>
                  </a:rPr>
                  <a:t> a </a:t>
                </a:r>
                <a:r>
                  <a:rPr lang="fr-FR" sz="1600" dirty="0" err="1" smtClean="0">
                    <a:ea typeface="Cambria Math" panose="02040503050406030204" pitchFamily="18" charset="0"/>
                  </a:rPr>
                  <a:t>particle</a:t>
                </a:r>
                <a:r>
                  <a:rPr lang="fr-FR" sz="1600" dirty="0" smtClean="0">
                    <a:ea typeface="Cambria Math" panose="02040503050406030204" pitchFamily="18" charset="0"/>
                  </a:rPr>
                  <a:t> basis </a:t>
                </a:r>
                <a:r>
                  <a:rPr lang="fr-FR" sz="1600" dirty="0" err="1" smtClean="0">
                    <a:ea typeface="Cambria Math" panose="02040503050406030204" pitchFamily="18" charset="0"/>
                  </a:rPr>
                  <a:t>where</a:t>
                </a:r>
                <a:r>
                  <a:rPr lang="fr-FR" sz="1600" dirty="0" smtClean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fr-FR" sz="1600" dirty="0" smtClean="0">
                    <a:ea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fr-FR" sz="1600" dirty="0" smtClean="0">
                    <a:ea typeface="Cambria Math" panose="02040503050406030204" pitchFamily="18" charset="0"/>
                  </a:rPr>
                  <a:t> diagonal</a:t>
                </a:r>
              </a:p>
            </p:txBody>
          </p:sp>
        </mc:Choice>
        <mc:Fallback xmlns="">
          <p:sp>
            <p:nvSpPr>
              <p:cNvPr id="128" name="Rectangle 1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969" y="4506783"/>
                <a:ext cx="5969000" cy="338554"/>
              </a:xfrm>
              <a:prstGeom prst="rect">
                <a:avLst/>
              </a:prstGeom>
              <a:blipFill>
                <a:blip r:embed="rId4"/>
                <a:stretch>
                  <a:fillRect l="-511"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Rectangle 128"/>
              <p:cNvSpPr/>
              <p:nvPr/>
            </p:nvSpPr>
            <p:spPr>
              <a:xfrm>
                <a:off x="3524624" y="4060542"/>
                <a:ext cx="2913357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sz="1400" dirty="0" smtClean="0">
                    <a:ea typeface="Cambria Math" panose="02040503050406030204" pitchFamily="18" charset="0"/>
                  </a:rPr>
                  <a:t>Multiplying </a:t>
                </a:r>
                <a:r>
                  <a:rPr lang="fr-FR" sz="1400" dirty="0" err="1" smtClean="0">
                    <a:ea typeface="Cambria Math" panose="02040503050406030204" pitchFamily="18" charset="0"/>
                  </a:rPr>
                  <a:t>left</a:t>
                </a:r>
                <a:r>
                  <a:rPr lang="fr-FR" sz="1400" dirty="0" smtClean="0">
                    <a:ea typeface="Cambria Math" panose="02040503050406030204" pitchFamily="18" charset="0"/>
                  </a:rPr>
                  <a:t> and right by </a:t>
                </a:r>
                <a14:m>
                  <m:oMath xmlns:m="http://schemas.openxmlformats.org/officeDocument/2006/math">
                    <m:r>
                      <a:rPr lang="fr-FR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endParaRPr lang="fr-FR" sz="14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9" name="Rectangle 1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4624" y="4060542"/>
                <a:ext cx="2913357" cy="307777"/>
              </a:xfrm>
              <a:prstGeom prst="rect">
                <a:avLst/>
              </a:prstGeom>
              <a:blipFill>
                <a:blip r:embed="rId5"/>
                <a:stretch>
                  <a:fillRect l="-628" t="-3922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>
              <a:xfrm>
                <a:off x="10013228" y="2789865"/>
                <a:ext cx="653320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fr-FR" sz="1600" b="0" dirty="0" smtClean="0"/>
                  <a:t>Initial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3228" y="2789865"/>
                <a:ext cx="653320" cy="246221"/>
              </a:xfrm>
              <a:prstGeom prst="rect">
                <a:avLst/>
              </a:prstGeom>
              <a:blipFill>
                <a:blip r:embed="rId6"/>
                <a:stretch>
                  <a:fillRect l="-19626" t="-27500" r="-10280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4" name="ZoneTexte 143"/>
              <p:cNvSpPr txBox="1"/>
              <p:nvPr/>
            </p:nvSpPr>
            <p:spPr>
              <a:xfrm>
                <a:off x="7293717" y="3567561"/>
                <a:ext cx="3305393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fr-FR" sz="1600" b="0" dirty="0" err="1" smtClean="0"/>
                  <a:t>Compute</a:t>
                </a:r>
                <a:r>
                  <a:rPr lang="fr-FR" sz="1600" b="0" dirty="0" smtClean="0"/>
                  <a:t> </a:t>
                </a:r>
                <a:r>
                  <a:rPr lang="fr-FR" sz="1600" b="0" dirty="0" err="1" smtClean="0"/>
                  <a:t>mean-field</a:t>
                </a:r>
                <a:r>
                  <a:rPr lang="fr-FR" sz="1600" b="0" dirty="0" smtClean="0"/>
                  <a:t> </a:t>
                </a:r>
                <a:r>
                  <a:rPr lang="fr-FR" sz="1600" b="0" dirty="0" err="1" smtClean="0"/>
                  <a:t>potential</a:t>
                </a:r>
                <a:endParaRPr lang="fr-FR" sz="1600" dirty="0"/>
              </a:p>
              <a:p>
                <a:pPr algn="ctr"/>
                <a:r>
                  <a:rPr lang="fr-FR" sz="1600" b="0" dirty="0" err="1" smtClean="0"/>
                  <a:t>Generated</a:t>
                </a:r>
                <a:r>
                  <a:rPr lang="fr-FR" sz="1600" dirty="0" smtClean="0"/>
                  <a:t> </a:t>
                </a:r>
                <a:r>
                  <a:rPr lang="fr-FR" sz="1600" b="0" dirty="0" smtClean="0"/>
                  <a:t>by </a:t>
                </a:r>
                <a:r>
                  <a:rPr lang="fr-FR" sz="1600" b="0" dirty="0" err="1" smtClean="0"/>
                  <a:t>independent</a:t>
                </a:r>
                <a:r>
                  <a:rPr lang="fr-FR" sz="1600" b="0" dirty="0" smtClean="0"/>
                  <a:t> </a:t>
                </a:r>
                <a:r>
                  <a:rPr lang="fr-FR" sz="1600" b="0" dirty="0" err="1" smtClean="0"/>
                  <a:t>nucleons</a:t>
                </a:r>
                <a:endParaRPr lang="fr-FR" sz="1600" b="0" dirty="0" smtClean="0"/>
              </a:p>
              <a:p>
                <a:pPr algn="ctr"/>
                <a:r>
                  <a:rPr lang="fr-FR" sz="1600" b="1" dirty="0" smtClean="0">
                    <a:solidFill>
                      <a:schemeClr val="tx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fr-FR" sz="16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𝒉</m:t>
                    </m:r>
                    <m:r>
                      <a:rPr lang="fr-FR" sz="16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a:rPr lang="fr-FR" sz="16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𝝆</m:t>
                    </m:r>
                    <m:r>
                      <a:rPr lang="fr-FR" sz="16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1600" b="1" dirty="0">
                  <a:solidFill>
                    <a:schemeClr val="tx2"/>
                  </a:solidFill>
                </a:endParaRPr>
              </a:p>
            </p:txBody>
          </p:sp>
        </mc:Choice>
        <mc:Fallback>
          <p:sp>
            <p:nvSpPr>
              <p:cNvPr id="144" name="ZoneTexte 1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3717" y="3567561"/>
                <a:ext cx="3305393" cy="738664"/>
              </a:xfrm>
              <a:prstGeom prst="rect">
                <a:avLst/>
              </a:prstGeom>
              <a:blipFill>
                <a:blip r:embed="rId7"/>
                <a:stretch>
                  <a:fillRect l="-2947" t="-8264" r="-2762" b="-115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5" name="ZoneTexte 144"/>
              <p:cNvSpPr txBox="1"/>
              <p:nvPr/>
            </p:nvSpPr>
            <p:spPr>
              <a:xfrm>
                <a:off x="9273635" y="4788257"/>
                <a:ext cx="2737929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fr-FR" sz="1600" b="0" dirty="0" err="1" smtClean="0"/>
                  <a:t>Compute</a:t>
                </a:r>
                <a:r>
                  <a:rPr lang="fr-FR" sz="1600" b="0" dirty="0" smtClean="0"/>
                  <a:t> basis transformation</a:t>
                </a:r>
              </a:p>
              <a:p>
                <a:pPr algn="ctr"/>
                <a:r>
                  <a:rPr lang="fr-FR" sz="1600" b="0" dirty="0" err="1" smtClean="0"/>
                  <a:t>diagonalizing</a:t>
                </a:r>
                <a:r>
                  <a:rPr lang="fr-FR" sz="1600" b="0" dirty="0" smtClean="0"/>
                  <a:t> the </a:t>
                </a:r>
                <a:r>
                  <a:rPr lang="fr-FR" sz="1600" b="0" dirty="0" err="1" smtClean="0"/>
                  <a:t>potential</a:t>
                </a:r>
                <a:endParaRPr lang="fr-FR" sz="1600" b="0" dirty="0" smtClean="0"/>
              </a:p>
              <a:p>
                <a:pPr algn="ctr"/>
                <a:r>
                  <a:rPr lang="fr-FR" sz="1600" b="1" dirty="0" smtClean="0">
                    <a:solidFill>
                      <a:schemeClr val="tx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fr-FR" sz="1600" b="1" i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16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𝒂</m:t>
                    </m:r>
                    <m:r>
                      <a:rPr lang="fr-FR" sz="16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)=</m:t>
                    </m:r>
                    <m:r>
                      <a:rPr lang="fr-FR" sz="16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𝑴</m:t>
                    </m:r>
                    <m:r>
                      <a:rPr lang="fr-FR" sz="16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16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𝒄</m:t>
                    </m:r>
                    <m:r>
                      <a:rPr lang="fr-FR" sz="1600" b="1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b="1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45" name="ZoneTexte 1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3635" y="4788257"/>
                <a:ext cx="2737929" cy="738664"/>
              </a:xfrm>
              <a:prstGeom prst="rect">
                <a:avLst/>
              </a:prstGeom>
              <a:blipFill>
                <a:blip r:embed="rId8"/>
                <a:stretch>
                  <a:fillRect l="-3563" t="-8197" r="-3563" b="-106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ZoneTexte 145"/>
              <p:cNvSpPr txBox="1"/>
              <p:nvPr/>
            </p:nvSpPr>
            <p:spPr>
              <a:xfrm>
                <a:off x="6248119" y="4790831"/>
                <a:ext cx="2483052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fr-FR" sz="1600" b="0" dirty="0" err="1" smtClean="0"/>
                  <a:t>Construct</a:t>
                </a:r>
                <a:r>
                  <a:rPr lang="fr-FR" sz="1600" b="0" dirty="0" smtClean="0"/>
                  <a:t> the new SD by</a:t>
                </a:r>
              </a:p>
              <a:p>
                <a:pPr algn="ctr"/>
                <a:r>
                  <a:rPr lang="fr-FR" sz="1600" b="0" dirty="0" err="1" smtClean="0"/>
                  <a:t>occupying</a:t>
                </a:r>
                <a:r>
                  <a:rPr lang="fr-FR" sz="1600" dirty="0" smtClean="0"/>
                  <a:t> the </a:t>
                </a:r>
                <a:r>
                  <a:rPr lang="fr-FR" sz="1600" dirty="0" err="1" smtClean="0"/>
                  <a:t>lowest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shells</a:t>
                </a:r>
                <a:endParaRPr lang="fr-FR" sz="1600" dirty="0" smtClean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𝝆</m:t>
                      </m:r>
                    </m:oMath>
                  </m:oMathPara>
                </a14:m>
                <a:endParaRPr lang="en-US" sz="1600" b="1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46" name="ZoneTexte 1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119" y="4790831"/>
                <a:ext cx="2483052" cy="738664"/>
              </a:xfrm>
              <a:prstGeom prst="rect">
                <a:avLst/>
              </a:prstGeom>
              <a:blipFill>
                <a:blip r:embed="rId9"/>
                <a:stretch>
                  <a:fillRect l="-4423" t="-9091" r="-4177" b="-8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7" name="ZoneTexte 146"/>
          <p:cNvSpPr txBox="1"/>
          <p:nvPr/>
        </p:nvSpPr>
        <p:spPr>
          <a:xfrm>
            <a:off x="1387166" y="5105046"/>
            <a:ext cx="3526606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fr-FR" b="1" dirty="0" smtClean="0"/>
              <a:t>Canonical basis</a:t>
            </a:r>
          </a:p>
          <a:p>
            <a:pPr algn="ctr"/>
            <a:r>
              <a:rPr lang="fr-FR" b="1" dirty="0" smtClean="0"/>
              <a:t>Shell structure </a:t>
            </a:r>
            <a:r>
              <a:rPr lang="fr-FR" b="1" dirty="0" err="1" smtClean="0"/>
              <a:t>with</a:t>
            </a:r>
            <a:r>
              <a:rPr lang="fr-FR" b="1" dirty="0" smtClean="0"/>
              <a:t> HF </a:t>
            </a:r>
            <a:r>
              <a:rPr lang="fr-FR" b="1" dirty="0" err="1" smtClean="0"/>
              <a:t>energies</a:t>
            </a:r>
            <a:endParaRPr lang="en-US" b="1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60450">
            <a:off x="9314108" y="2972123"/>
            <a:ext cx="647054" cy="363968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6710812" y="4124242"/>
            <a:ext cx="647054" cy="363968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6440" flipH="1">
            <a:off x="8764226" y="5338868"/>
            <a:ext cx="647054" cy="363968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48029" flipV="1">
            <a:off x="10668656" y="4199586"/>
            <a:ext cx="647054" cy="36396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ZoneTexte 7"/>
              <p:cNvSpPr txBox="1"/>
              <p:nvPr/>
            </p:nvSpPr>
            <p:spPr>
              <a:xfrm>
                <a:off x="7685590" y="5913438"/>
                <a:ext cx="19806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complexity</a:t>
                </a:r>
                <a:endParaRPr lang="en-US" dirty="0"/>
              </a:p>
            </p:txBody>
          </p:sp>
        </mc:Choice>
        <mc:Fallback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5590" y="5913438"/>
                <a:ext cx="1980607" cy="369332"/>
              </a:xfrm>
              <a:prstGeom prst="rect">
                <a:avLst/>
              </a:prstGeom>
              <a:blipFill>
                <a:blip r:embed="rId11"/>
                <a:stretch>
                  <a:fillRect t="-8197" r="-2154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952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7" grpId="0"/>
      <p:bldP spid="128" grpId="0"/>
      <p:bldP spid="129" grpId="0"/>
      <p:bldP spid="9" grpId="0"/>
      <p:bldP spid="144" grpId="0"/>
      <p:bldP spid="145" grpId="0"/>
      <p:bldP spid="146" grpId="0"/>
      <p:bldP spid="14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Espace réservé du contenu 1"/>
              <p:cNvSpPr>
                <a:spLocks noGrp="1"/>
              </p:cNvSpPr>
              <p:nvPr>
                <p:ph idx="1"/>
              </p:nvPr>
            </p:nvSpPr>
            <p:spPr>
              <a:xfrm>
                <a:off x="339969" y="1381125"/>
                <a:ext cx="11852031" cy="4532313"/>
              </a:xfrm>
            </p:spPr>
            <p:txBody>
              <a:bodyPr>
                <a:normAutofit/>
              </a:bodyPr>
              <a:lstStyle/>
              <a:p>
                <a:r>
                  <a:rPr lang="fr-FR" dirty="0" smtClean="0"/>
                  <a:t>Hartree </a:t>
                </a:r>
                <a:r>
                  <a:rPr lang="fr-FR" dirty="0" err="1" smtClean="0"/>
                  <a:t>Fock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theory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approximates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ground</a:t>
                </a:r>
                <a:r>
                  <a:rPr lang="fr-FR" dirty="0" smtClean="0"/>
                  <a:t> state as </a:t>
                </a:r>
                <a:r>
                  <a:rPr lang="fr-FR" i="1" dirty="0" smtClean="0"/>
                  <a:t>best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particle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independent</a:t>
                </a:r>
                <a:r>
                  <a:rPr lang="fr-FR" dirty="0" smtClean="0"/>
                  <a:t> state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〉"/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fr-FR" b="0" i="0" smtClean="0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</a:rPr>
                      <m:t>≡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b="0" i="0" smtClean="0">
                            <a:latin typeface="Cambria Math" panose="02040503050406030204" pitchFamily="18" charset="0"/>
                          </a:rPr>
                          <m:t>argmin</m:t>
                        </m:r>
                      </m:e>
                      <m:sub>
                        <m:d>
                          <m:dPr>
                            <m:begChr m:val="|"/>
                            <m:endChr m:val="〉"/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fr-FR" b="0" i="0" smtClean="0">
                                <a:latin typeface="Cambria Math" panose="02040503050406030204" pitchFamily="18" charset="0"/>
                              </a:rPr>
                              <m:t>Φ</m:t>
                            </m:r>
                          </m:e>
                        </m:d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𝑆𝐷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〈</m:t>
                        </m:r>
                        <m:r>
                          <m:rPr>
                            <m:sty m:val="p"/>
                          </m:rPr>
                          <a:rPr lang="fr-FR" b="0" i="0" smtClean="0">
                            <a:latin typeface="Cambria Math" panose="02040503050406030204" pitchFamily="18" charset="0"/>
                          </a:rPr>
                          <m:t>Φ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d>
                        <m:r>
                          <m:rPr>
                            <m:sty m:val="p"/>
                          </m:rPr>
                          <a:rPr lang="fr-FR" b="0" i="0" smtClean="0">
                            <a:latin typeface="Cambria Math" panose="02040503050406030204" pitchFamily="18" charset="0"/>
                          </a:rPr>
                          <m:t>Φ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〉</m:t>
                        </m:r>
                      </m:num>
                      <m:den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〈</m:t>
                        </m:r>
                        <m:r>
                          <m:rPr>
                            <m:sty m:val="p"/>
                          </m:rPr>
                          <a:rPr lang="fr-FR" b="0" i="0" smtClean="0">
                            <a:latin typeface="Cambria Math" panose="02040503050406030204" pitchFamily="18" charset="0"/>
                          </a:rPr>
                          <m:t>Φ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m:rPr>
                            <m:sty m:val="p"/>
                          </m:rPr>
                          <a:rPr lang="fr-FR" b="0" i="0" smtClean="0">
                            <a:latin typeface="Cambria Math" panose="02040503050406030204" pitchFamily="18" charset="0"/>
                          </a:rPr>
                          <m:t>Φ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〉</m:t>
                        </m:r>
                      </m:den>
                    </m:f>
                  </m:oMath>
                </a14:m>
                <a:endParaRPr lang="en-US" dirty="0" smtClean="0"/>
              </a:p>
              <a:p>
                <a:r>
                  <a:rPr lang="fr-FR" dirty="0" smtClean="0"/>
                  <a:t>This </a:t>
                </a:r>
                <a:r>
                  <a:rPr lang="fr-FR" dirty="0" err="1" smtClean="0"/>
                  <a:t>amounts</a:t>
                </a:r>
                <a:r>
                  <a:rPr lang="fr-FR" dirty="0" smtClean="0"/>
                  <a:t> to a </a:t>
                </a:r>
                <a:r>
                  <a:rPr lang="fr-FR" dirty="0" err="1" smtClean="0"/>
                  <a:t>minimization</a:t>
                </a:r>
                <a:r>
                  <a:rPr lang="fr-FR" dirty="0" smtClean="0"/>
                  <a:t> of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fr-FR" dirty="0" smtClean="0"/>
                  <a:t>  under </a:t>
                </a:r>
                <a:r>
                  <a:rPr lang="fr-FR" dirty="0" err="1" smtClean="0"/>
                  <a:t>constraint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that</a:t>
                </a:r>
                <a:r>
                  <a:rPr lang="fr-FR" dirty="0" smtClean="0"/>
                  <a:t>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fr-FR" dirty="0" smtClean="0"/>
                  <a:t> </a:t>
                </a:r>
                <a:r>
                  <a:rPr lang="fr-FR" dirty="0" err="1" smtClean="0"/>
                  <a:t>is</a:t>
                </a:r>
                <a:r>
                  <a:rPr lang="fr-FR" dirty="0" smtClean="0"/>
                  <a:t> a </a:t>
                </a:r>
                <a:r>
                  <a:rPr lang="fr-FR" dirty="0" err="1" smtClean="0"/>
                  <a:t>projector</a:t>
                </a:r>
                <a:r>
                  <a:rPr lang="fr-FR" dirty="0" smtClean="0"/>
                  <a:t> </a:t>
                </a:r>
              </a:p>
              <a:p>
                <a:r>
                  <a:rPr lang="fr-FR" dirty="0" smtClean="0"/>
                  <a:t>The basis </a:t>
                </a:r>
                <a:r>
                  <a:rPr lang="fr-FR" dirty="0" err="1" smtClean="0"/>
                  <a:t>where</a:t>
                </a:r>
                <a:r>
                  <a:rPr lang="fr-FR" dirty="0" smtClean="0"/>
                  <a:t>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fr-FR" dirty="0" smtClean="0"/>
                  <a:t> </a:t>
                </a:r>
                <a:r>
                  <a:rPr lang="fr-FR" dirty="0" err="1" smtClean="0"/>
                  <a:t>is</a:t>
                </a:r>
                <a:r>
                  <a:rPr lang="fr-FR" dirty="0" smtClean="0"/>
                  <a:t> diagonal </a:t>
                </a:r>
                <a:r>
                  <a:rPr lang="fr-FR" dirty="0" err="1" smtClean="0"/>
                  <a:t>is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called</a:t>
                </a:r>
                <a:r>
                  <a:rPr lang="fr-FR" dirty="0" smtClean="0"/>
                  <a:t> </a:t>
                </a:r>
                <a:r>
                  <a:rPr lang="fr-FR" b="1" dirty="0" smtClean="0"/>
                  <a:t>canonical basis </a:t>
                </a:r>
                <a:r>
                  <a:rPr lang="fr-FR" dirty="0" smtClean="0"/>
                  <a:t>(</a:t>
                </a:r>
                <a:r>
                  <a:rPr lang="fr-FR" dirty="0" err="1" smtClean="0"/>
                  <a:t>occupied</a:t>
                </a:r>
                <a:r>
                  <a:rPr lang="fr-FR" dirty="0" smtClean="0"/>
                  <a:t> states, single-</a:t>
                </a:r>
                <a:r>
                  <a:rPr lang="fr-FR" dirty="0" err="1" smtClean="0"/>
                  <a:t>particle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energies</a:t>
                </a:r>
                <a:r>
                  <a:rPr lang="fr-FR" dirty="0" smtClean="0"/>
                  <a:t>, etc.)</a:t>
                </a:r>
                <a:r>
                  <a:rPr lang="fr-FR" b="1" dirty="0" smtClean="0"/>
                  <a:t> </a:t>
                </a:r>
                <a:endParaRPr lang="fr-FR" b="1" dirty="0"/>
              </a:p>
            </p:txBody>
          </p:sp>
        </mc:Choice>
        <mc:Fallback xmlns="">
          <p:sp>
            <p:nvSpPr>
              <p:cNvPr id="2" name="Espace réservé du contenu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9969" y="1381125"/>
                <a:ext cx="11852031" cy="4532313"/>
              </a:xfrm>
              <a:blipFill>
                <a:blip r:embed="rId2"/>
                <a:stretch>
                  <a:fillRect l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14/06/2023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 smtClean="0"/>
              <a:t>Nuclear</a:t>
            </a:r>
            <a:r>
              <a:rPr lang="fr-FR" dirty="0" smtClean="0"/>
              <a:t> collective </a:t>
            </a:r>
            <a:r>
              <a:rPr lang="fr-FR" dirty="0" err="1" smtClean="0"/>
              <a:t>behaviors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26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Hartree </a:t>
            </a:r>
            <a:r>
              <a:rPr lang="fr-FR" dirty="0" err="1" smtClean="0"/>
              <a:t>Fock</a:t>
            </a:r>
            <a:r>
              <a:rPr lang="fr-FR" dirty="0" smtClean="0"/>
              <a:t> </a:t>
            </a:r>
            <a:r>
              <a:rPr lang="fr-FR" dirty="0" err="1" smtClean="0"/>
              <a:t>theory</a:t>
            </a:r>
            <a:r>
              <a:rPr lang="fr-FR" dirty="0" smtClean="0"/>
              <a:t> for </a:t>
            </a:r>
            <a:r>
              <a:rPr lang="fr-FR" dirty="0" err="1" smtClean="0"/>
              <a:t>closed-shell</a:t>
            </a:r>
            <a:r>
              <a:rPr lang="fr-FR" dirty="0" smtClean="0"/>
              <a:t> </a:t>
            </a:r>
            <a:r>
              <a:rPr lang="fr-FR" dirty="0" err="1" smtClean="0"/>
              <a:t>systems</a:t>
            </a:r>
            <a:endParaRPr lang="en-US" dirty="0"/>
          </a:p>
        </p:txBody>
      </p:sp>
      <p:grpSp>
        <p:nvGrpSpPr>
          <p:cNvPr id="7" name="Groupe 6"/>
          <p:cNvGrpSpPr/>
          <p:nvPr/>
        </p:nvGrpSpPr>
        <p:grpSpPr>
          <a:xfrm>
            <a:off x="579126" y="1790611"/>
            <a:ext cx="2513920" cy="4702074"/>
            <a:chOff x="579126" y="1790611"/>
            <a:chExt cx="2513920" cy="4702074"/>
          </a:xfrm>
        </p:grpSpPr>
        <p:cxnSp>
          <p:nvCxnSpPr>
            <p:cNvPr id="8" name="Connecteur droit 7"/>
            <p:cNvCxnSpPr/>
            <p:nvPr/>
          </p:nvCxnSpPr>
          <p:spPr>
            <a:xfrm>
              <a:off x="926123" y="3777916"/>
              <a:ext cx="80889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/>
            <p:cNvCxnSpPr/>
            <p:nvPr/>
          </p:nvCxnSpPr>
          <p:spPr>
            <a:xfrm>
              <a:off x="926123" y="4167458"/>
              <a:ext cx="80889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>
              <a:off x="926123" y="4612935"/>
              <a:ext cx="80889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>
              <a:off x="926123" y="4796484"/>
              <a:ext cx="80889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/>
            <p:cNvCxnSpPr/>
            <p:nvPr/>
          </p:nvCxnSpPr>
          <p:spPr>
            <a:xfrm>
              <a:off x="926123" y="5456997"/>
              <a:ext cx="80889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/>
            <p:cNvCxnSpPr/>
            <p:nvPr/>
          </p:nvCxnSpPr>
          <p:spPr>
            <a:xfrm>
              <a:off x="1899138" y="3581304"/>
              <a:ext cx="80889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/>
            <p:cNvCxnSpPr/>
            <p:nvPr/>
          </p:nvCxnSpPr>
          <p:spPr>
            <a:xfrm>
              <a:off x="1899138" y="3944719"/>
              <a:ext cx="80889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/>
            <p:cNvCxnSpPr/>
            <p:nvPr/>
          </p:nvCxnSpPr>
          <p:spPr>
            <a:xfrm>
              <a:off x="1899138" y="4378473"/>
              <a:ext cx="80889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/>
            <p:cNvCxnSpPr/>
            <p:nvPr/>
          </p:nvCxnSpPr>
          <p:spPr>
            <a:xfrm>
              <a:off x="1899138" y="4682606"/>
              <a:ext cx="80889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/>
            <p:cNvCxnSpPr/>
            <p:nvPr/>
          </p:nvCxnSpPr>
          <p:spPr>
            <a:xfrm>
              <a:off x="1899138" y="5234258"/>
              <a:ext cx="80889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/>
            <p:cNvCxnSpPr/>
            <p:nvPr/>
          </p:nvCxnSpPr>
          <p:spPr>
            <a:xfrm>
              <a:off x="1899138" y="4848801"/>
              <a:ext cx="80889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Ellipse 39"/>
            <p:cNvSpPr/>
            <p:nvPr/>
          </p:nvSpPr>
          <p:spPr>
            <a:xfrm>
              <a:off x="1043689" y="5386659"/>
              <a:ext cx="128954" cy="14067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  <p:sp>
          <p:nvSpPr>
            <p:cNvPr id="41" name="Ellipse 40"/>
            <p:cNvSpPr/>
            <p:nvPr/>
          </p:nvSpPr>
          <p:spPr>
            <a:xfrm>
              <a:off x="1487826" y="5386659"/>
              <a:ext cx="128954" cy="14067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  <p:sp>
          <p:nvSpPr>
            <p:cNvPr id="42" name="Ellipse 41"/>
            <p:cNvSpPr/>
            <p:nvPr/>
          </p:nvSpPr>
          <p:spPr>
            <a:xfrm>
              <a:off x="2138792" y="4787404"/>
              <a:ext cx="128954" cy="140676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  <p:sp>
          <p:nvSpPr>
            <p:cNvPr id="43" name="Ellipse 42"/>
            <p:cNvSpPr/>
            <p:nvPr/>
          </p:nvSpPr>
          <p:spPr>
            <a:xfrm>
              <a:off x="1936569" y="4787404"/>
              <a:ext cx="128954" cy="140676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  <p:sp>
          <p:nvSpPr>
            <p:cNvPr id="44" name="Ellipse 43"/>
            <p:cNvSpPr/>
            <p:nvPr/>
          </p:nvSpPr>
          <p:spPr>
            <a:xfrm>
              <a:off x="2557389" y="4787404"/>
              <a:ext cx="128954" cy="140676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  <p:sp>
          <p:nvSpPr>
            <p:cNvPr id="45" name="Ellipse 44"/>
            <p:cNvSpPr/>
            <p:nvPr/>
          </p:nvSpPr>
          <p:spPr>
            <a:xfrm>
              <a:off x="2355166" y="4787404"/>
              <a:ext cx="128954" cy="140676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  <p:sp>
          <p:nvSpPr>
            <p:cNvPr id="46" name="Ellipse 45"/>
            <p:cNvSpPr/>
            <p:nvPr/>
          </p:nvSpPr>
          <p:spPr>
            <a:xfrm>
              <a:off x="1043689" y="4546680"/>
              <a:ext cx="128954" cy="14067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  <p:sp>
          <p:nvSpPr>
            <p:cNvPr id="47" name="Ellipse 46"/>
            <p:cNvSpPr/>
            <p:nvPr/>
          </p:nvSpPr>
          <p:spPr>
            <a:xfrm>
              <a:off x="1487826" y="4546680"/>
              <a:ext cx="128954" cy="14067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  <p:sp>
          <p:nvSpPr>
            <p:cNvPr id="48" name="Ellipse 47"/>
            <p:cNvSpPr/>
            <p:nvPr/>
          </p:nvSpPr>
          <p:spPr>
            <a:xfrm>
              <a:off x="1034980" y="4101204"/>
              <a:ext cx="128954" cy="140676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  <p:sp>
          <p:nvSpPr>
            <p:cNvPr id="49" name="Ellipse 48"/>
            <p:cNvSpPr/>
            <p:nvPr/>
          </p:nvSpPr>
          <p:spPr>
            <a:xfrm>
              <a:off x="1479117" y="4101204"/>
              <a:ext cx="128954" cy="140676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  <p:sp>
          <p:nvSpPr>
            <p:cNvPr id="50" name="Ellipse 49"/>
            <p:cNvSpPr/>
            <p:nvPr/>
          </p:nvSpPr>
          <p:spPr>
            <a:xfrm>
              <a:off x="1379305" y="3691772"/>
              <a:ext cx="128954" cy="140676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  <p:sp>
          <p:nvSpPr>
            <p:cNvPr id="51" name="Ellipse 50"/>
            <p:cNvSpPr/>
            <p:nvPr/>
          </p:nvSpPr>
          <p:spPr>
            <a:xfrm>
              <a:off x="1600116" y="3695855"/>
              <a:ext cx="128954" cy="140676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  <p:sp>
          <p:nvSpPr>
            <p:cNvPr id="52" name="Ellipse 51"/>
            <p:cNvSpPr/>
            <p:nvPr/>
          </p:nvSpPr>
          <p:spPr>
            <a:xfrm>
              <a:off x="927382" y="3685743"/>
              <a:ext cx="128954" cy="140676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  <p:sp>
          <p:nvSpPr>
            <p:cNvPr id="53" name="Ellipse 52"/>
            <p:cNvSpPr/>
            <p:nvPr/>
          </p:nvSpPr>
          <p:spPr>
            <a:xfrm>
              <a:off x="1148193" y="3689826"/>
              <a:ext cx="128954" cy="140676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  <p:sp>
          <p:nvSpPr>
            <p:cNvPr id="54" name="Ellipse 53"/>
            <p:cNvSpPr/>
            <p:nvPr/>
          </p:nvSpPr>
          <p:spPr>
            <a:xfrm>
              <a:off x="2010341" y="5163920"/>
              <a:ext cx="128954" cy="140676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  <p:sp>
          <p:nvSpPr>
            <p:cNvPr id="55" name="Ellipse 54"/>
            <p:cNvSpPr/>
            <p:nvPr/>
          </p:nvSpPr>
          <p:spPr>
            <a:xfrm>
              <a:off x="2454478" y="5163920"/>
              <a:ext cx="128954" cy="140676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  <p:sp>
          <p:nvSpPr>
            <p:cNvPr id="58" name="Ellipse 57"/>
            <p:cNvSpPr/>
            <p:nvPr/>
          </p:nvSpPr>
          <p:spPr>
            <a:xfrm>
              <a:off x="2343947" y="3865879"/>
              <a:ext cx="128954" cy="140676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  <p:sp>
          <p:nvSpPr>
            <p:cNvPr id="59" name="Ellipse 58"/>
            <p:cNvSpPr/>
            <p:nvPr/>
          </p:nvSpPr>
          <p:spPr>
            <a:xfrm>
              <a:off x="2564758" y="3869962"/>
              <a:ext cx="128954" cy="140676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  <p:sp>
          <p:nvSpPr>
            <p:cNvPr id="60" name="Ellipse 59"/>
            <p:cNvSpPr/>
            <p:nvPr/>
          </p:nvSpPr>
          <p:spPr>
            <a:xfrm>
              <a:off x="1892024" y="3859850"/>
              <a:ext cx="128954" cy="140676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  <p:sp>
          <p:nvSpPr>
            <p:cNvPr id="61" name="Ellipse 60"/>
            <p:cNvSpPr/>
            <p:nvPr/>
          </p:nvSpPr>
          <p:spPr>
            <a:xfrm>
              <a:off x="2112835" y="3863933"/>
              <a:ext cx="128954" cy="140676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  <p:sp>
          <p:nvSpPr>
            <p:cNvPr id="62" name="Ellipse 61"/>
            <p:cNvSpPr/>
            <p:nvPr/>
          </p:nvSpPr>
          <p:spPr>
            <a:xfrm>
              <a:off x="2017794" y="4311317"/>
              <a:ext cx="128954" cy="140676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  <p:sp>
          <p:nvSpPr>
            <p:cNvPr id="63" name="Ellipse 62"/>
            <p:cNvSpPr/>
            <p:nvPr/>
          </p:nvSpPr>
          <p:spPr>
            <a:xfrm>
              <a:off x="2461931" y="4311317"/>
              <a:ext cx="128954" cy="140676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  <p:sp>
          <p:nvSpPr>
            <p:cNvPr id="64" name="Ellipse 63"/>
            <p:cNvSpPr/>
            <p:nvPr/>
          </p:nvSpPr>
          <p:spPr>
            <a:xfrm>
              <a:off x="2441418" y="3497634"/>
              <a:ext cx="128954" cy="140676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  <p:sp>
          <p:nvSpPr>
            <p:cNvPr id="65" name="Ellipse 64"/>
            <p:cNvSpPr/>
            <p:nvPr/>
          </p:nvSpPr>
          <p:spPr>
            <a:xfrm>
              <a:off x="2600851" y="3512244"/>
              <a:ext cx="128954" cy="140676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  <p:sp>
          <p:nvSpPr>
            <p:cNvPr id="66" name="Ellipse 65"/>
            <p:cNvSpPr/>
            <p:nvPr/>
          </p:nvSpPr>
          <p:spPr>
            <a:xfrm>
              <a:off x="1875863" y="3502132"/>
              <a:ext cx="128954" cy="140676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  <p:sp>
          <p:nvSpPr>
            <p:cNvPr id="67" name="Ellipse 66"/>
            <p:cNvSpPr/>
            <p:nvPr/>
          </p:nvSpPr>
          <p:spPr>
            <a:xfrm>
              <a:off x="2028092" y="3497336"/>
              <a:ext cx="128954" cy="140676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  <p:sp>
          <p:nvSpPr>
            <p:cNvPr id="68" name="Ellipse 67"/>
            <p:cNvSpPr/>
            <p:nvPr/>
          </p:nvSpPr>
          <p:spPr>
            <a:xfrm>
              <a:off x="2156210" y="3501999"/>
              <a:ext cx="128954" cy="140676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  <p:sp>
          <p:nvSpPr>
            <p:cNvPr id="69" name="Ellipse 68"/>
            <p:cNvSpPr/>
            <p:nvPr/>
          </p:nvSpPr>
          <p:spPr>
            <a:xfrm>
              <a:off x="2291021" y="3497203"/>
              <a:ext cx="128954" cy="140676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  <p:sp>
          <p:nvSpPr>
            <p:cNvPr id="70" name="Ellipse 69"/>
            <p:cNvSpPr/>
            <p:nvPr/>
          </p:nvSpPr>
          <p:spPr>
            <a:xfrm>
              <a:off x="1150917" y="4726145"/>
              <a:ext cx="128954" cy="14067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  <p:sp>
          <p:nvSpPr>
            <p:cNvPr id="71" name="Ellipse 70"/>
            <p:cNvSpPr/>
            <p:nvPr/>
          </p:nvSpPr>
          <p:spPr>
            <a:xfrm>
              <a:off x="948694" y="4726145"/>
              <a:ext cx="128954" cy="14067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  <p:sp>
          <p:nvSpPr>
            <p:cNvPr id="72" name="Ellipse 71"/>
            <p:cNvSpPr/>
            <p:nvPr/>
          </p:nvSpPr>
          <p:spPr>
            <a:xfrm>
              <a:off x="1569514" y="4726145"/>
              <a:ext cx="128954" cy="14067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  <p:sp>
          <p:nvSpPr>
            <p:cNvPr id="73" name="Ellipse 72"/>
            <p:cNvSpPr/>
            <p:nvPr/>
          </p:nvSpPr>
          <p:spPr>
            <a:xfrm>
              <a:off x="1367291" y="4726145"/>
              <a:ext cx="128954" cy="14067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  <p:sp>
          <p:nvSpPr>
            <p:cNvPr id="74" name="Arc 73"/>
            <p:cNvSpPr/>
            <p:nvPr/>
          </p:nvSpPr>
          <p:spPr>
            <a:xfrm flipV="1">
              <a:off x="902841" y="1790611"/>
              <a:ext cx="2190205" cy="3927565"/>
            </a:xfrm>
            <a:prstGeom prst="arc">
              <a:avLst>
                <a:gd name="adj1" fmla="val 16186904"/>
                <a:gd name="adj2" fmla="val 20440769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Arc 74"/>
            <p:cNvSpPr/>
            <p:nvPr/>
          </p:nvSpPr>
          <p:spPr>
            <a:xfrm flipH="1" flipV="1">
              <a:off x="579126" y="1985873"/>
              <a:ext cx="2190205" cy="3927565"/>
            </a:xfrm>
            <a:prstGeom prst="arc">
              <a:avLst>
                <a:gd name="adj1" fmla="val 16186904"/>
                <a:gd name="adj2" fmla="val 20440769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Ellipse 75"/>
            <p:cNvSpPr/>
            <p:nvPr/>
          </p:nvSpPr>
          <p:spPr>
            <a:xfrm>
              <a:off x="2010341" y="4616079"/>
              <a:ext cx="128954" cy="140676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  <p:sp>
          <p:nvSpPr>
            <p:cNvPr id="77" name="Ellipse 76"/>
            <p:cNvSpPr/>
            <p:nvPr/>
          </p:nvSpPr>
          <p:spPr>
            <a:xfrm>
              <a:off x="2454478" y="4616079"/>
              <a:ext cx="128954" cy="140676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  <p:cxnSp>
          <p:nvCxnSpPr>
            <p:cNvPr id="79" name="Connecteur droit 78"/>
            <p:cNvCxnSpPr/>
            <p:nvPr/>
          </p:nvCxnSpPr>
          <p:spPr>
            <a:xfrm>
              <a:off x="902841" y="4378473"/>
              <a:ext cx="826229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cteur droit 81"/>
            <p:cNvCxnSpPr/>
            <p:nvPr/>
          </p:nvCxnSpPr>
          <p:spPr>
            <a:xfrm>
              <a:off x="1899138" y="4546680"/>
              <a:ext cx="826229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Espace réservé du contenu 1"/>
            <p:cNvSpPr txBox="1">
              <a:spLocks/>
            </p:cNvSpPr>
            <p:nvPr/>
          </p:nvSpPr>
          <p:spPr>
            <a:xfrm>
              <a:off x="902841" y="6077927"/>
              <a:ext cx="1838352" cy="414758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66700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■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1338" indent="-274638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90000"/>
                <a:buFont typeface="Arial" panose="020B0604020202020204" pitchFamily="34" charset="0"/>
                <a:buChar char="■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08038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90000"/>
                <a:buFont typeface="Arial" panose="020B0604020202020204" pitchFamily="34" charset="0"/>
                <a:buChar char="■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74738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90000"/>
                <a:buFont typeface="Arial" panose="020B0604020202020204" pitchFamily="34" charset="0"/>
                <a:buChar char="■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dirty="0" err="1" smtClean="0"/>
                <a:t>Gapful</a:t>
              </a:r>
              <a:r>
                <a:rPr lang="fr-FR" dirty="0" smtClean="0"/>
                <a:t> </a:t>
              </a:r>
              <a:r>
                <a:rPr lang="fr-FR" dirty="0" err="1" smtClean="0"/>
                <a:t>theory</a:t>
              </a:r>
              <a:endParaRPr lang="fr-FR" dirty="0" smtClean="0"/>
            </a:p>
          </p:txBody>
        </p:sp>
        <p:sp>
          <p:nvSpPr>
            <p:cNvPr id="134" name="Espace réservé du contenu 1"/>
            <p:cNvSpPr txBox="1">
              <a:spLocks/>
            </p:cNvSpPr>
            <p:nvPr/>
          </p:nvSpPr>
          <p:spPr>
            <a:xfrm>
              <a:off x="906358" y="2986097"/>
              <a:ext cx="1838352" cy="414758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66700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■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1338" indent="-274638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90000"/>
                <a:buFont typeface="Arial" panose="020B0604020202020204" pitchFamily="34" charset="0"/>
                <a:buChar char="■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08038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90000"/>
                <a:buFont typeface="Arial" panose="020B0604020202020204" pitchFamily="34" charset="0"/>
                <a:buChar char="■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74738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90000"/>
                <a:buFont typeface="Arial" panose="020B0604020202020204" pitchFamily="34" charset="0"/>
                <a:buChar char="■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dirty="0" err="1" smtClean="0"/>
                <a:t>Closed</a:t>
              </a:r>
              <a:r>
                <a:rPr lang="fr-FR" dirty="0" smtClean="0"/>
                <a:t> </a:t>
              </a:r>
              <a:r>
                <a:rPr lang="fr-FR" dirty="0" err="1" smtClean="0"/>
                <a:t>shell</a:t>
              </a:r>
              <a:endParaRPr lang="fr-FR" dirty="0" smtClean="0"/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3590292" y="1790611"/>
            <a:ext cx="2513920" cy="4697720"/>
            <a:chOff x="3590292" y="1790611"/>
            <a:chExt cx="2513920" cy="4697720"/>
          </a:xfrm>
        </p:grpSpPr>
        <p:sp>
          <p:nvSpPr>
            <p:cNvPr id="133" name="Espace réservé du contenu 1"/>
            <p:cNvSpPr txBox="1">
              <a:spLocks/>
            </p:cNvSpPr>
            <p:nvPr/>
          </p:nvSpPr>
          <p:spPr>
            <a:xfrm>
              <a:off x="3911664" y="6073573"/>
              <a:ext cx="1838352" cy="414758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66700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■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1338" indent="-274638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90000"/>
                <a:buFont typeface="Arial" panose="020B0604020202020204" pitchFamily="34" charset="0"/>
                <a:buChar char="■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08038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90000"/>
                <a:buFont typeface="Arial" panose="020B0604020202020204" pitchFamily="34" charset="0"/>
                <a:buChar char="■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74738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90000"/>
                <a:buFont typeface="Arial" panose="020B0604020202020204" pitchFamily="34" charset="0"/>
                <a:buChar char="■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dirty="0" err="1" smtClean="0"/>
                <a:t>Gapless</a:t>
              </a:r>
              <a:r>
                <a:rPr lang="fr-FR" dirty="0" smtClean="0"/>
                <a:t> </a:t>
              </a:r>
              <a:r>
                <a:rPr lang="fr-FR" dirty="0" err="1" smtClean="0"/>
                <a:t>theory</a:t>
              </a:r>
              <a:endParaRPr lang="fr-FR" dirty="0" smtClean="0"/>
            </a:p>
          </p:txBody>
        </p:sp>
        <p:sp>
          <p:nvSpPr>
            <p:cNvPr id="135" name="Espace réservé du contenu 1"/>
            <p:cNvSpPr txBox="1">
              <a:spLocks/>
            </p:cNvSpPr>
            <p:nvPr/>
          </p:nvSpPr>
          <p:spPr>
            <a:xfrm>
              <a:off x="3915181" y="2981743"/>
              <a:ext cx="1838352" cy="414758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66700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■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1338" indent="-274638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90000"/>
                <a:buFont typeface="Arial" panose="020B0604020202020204" pitchFamily="34" charset="0"/>
                <a:buChar char="■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08038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90000"/>
                <a:buFont typeface="Arial" panose="020B0604020202020204" pitchFamily="34" charset="0"/>
                <a:buChar char="■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74738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90000"/>
                <a:buFont typeface="Arial" panose="020B0604020202020204" pitchFamily="34" charset="0"/>
                <a:buChar char="■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dirty="0" smtClean="0"/>
                <a:t>Open-</a:t>
              </a:r>
              <a:r>
                <a:rPr lang="fr-FR" dirty="0" err="1" smtClean="0"/>
                <a:t>shell</a:t>
              </a:r>
              <a:endParaRPr lang="fr-FR" dirty="0" smtClean="0"/>
            </a:p>
          </p:txBody>
        </p:sp>
        <p:grpSp>
          <p:nvGrpSpPr>
            <p:cNvPr id="143" name="Groupe 142"/>
            <p:cNvGrpSpPr/>
            <p:nvPr/>
          </p:nvGrpSpPr>
          <p:grpSpPr>
            <a:xfrm>
              <a:off x="3590292" y="1790611"/>
              <a:ext cx="2513920" cy="4122827"/>
              <a:chOff x="3590292" y="1790611"/>
              <a:chExt cx="2513920" cy="4122827"/>
            </a:xfrm>
          </p:grpSpPr>
          <p:cxnSp>
            <p:nvCxnSpPr>
              <p:cNvPr id="83" name="Connecteur droit 82"/>
              <p:cNvCxnSpPr/>
              <p:nvPr/>
            </p:nvCxnSpPr>
            <p:spPr>
              <a:xfrm>
                <a:off x="3937289" y="3777916"/>
                <a:ext cx="808892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Connecteur droit 83"/>
              <p:cNvCxnSpPr/>
              <p:nvPr/>
            </p:nvCxnSpPr>
            <p:spPr>
              <a:xfrm>
                <a:off x="3937289" y="4167458"/>
                <a:ext cx="808892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Connecteur droit 84"/>
              <p:cNvCxnSpPr/>
              <p:nvPr/>
            </p:nvCxnSpPr>
            <p:spPr>
              <a:xfrm>
                <a:off x="3937289" y="4612935"/>
                <a:ext cx="808892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Connecteur droit 85"/>
              <p:cNvCxnSpPr/>
              <p:nvPr/>
            </p:nvCxnSpPr>
            <p:spPr>
              <a:xfrm>
                <a:off x="3937289" y="4796484"/>
                <a:ext cx="808892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Connecteur droit 86"/>
              <p:cNvCxnSpPr/>
              <p:nvPr/>
            </p:nvCxnSpPr>
            <p:spPr>
              <a:xfrm>
                <a:off x="3937289" y="5456997"/>
                <a:ext cx="808892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Connecteur droit 87"/>
              <p:cNvCxnSpPr/>
              <p:nvPr/>
            </p:nvCxnSpPr>
            <p:spPr>
              <a:xfrm>
                <a:off x="4910304" y="3581304"/>
                <a:ext cx="808892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Connecteur droit 88"/>
              <p:cNvCxnSpPr/>
              <p:nvPr/>
            </p:nvCxnSpPr>
            <p:spPr>
              <a:xfrm>
                <a:off x="4910304" y="3944719"/>
                <a:ext cx="808892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Connecteur droit 89"/>
              <p:cNvCxnSpPr/>
              <p:nvPr/>
            </p:nvCxnSpPr>
            <p:spPr>
              <a:xfrm>
                <a:off x="4910304" y="4378473"/>
                <a:ext cx="808892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Connecteur droit 90"/>
              <p:cNvCxnSpPr/>
              <p:nvPr/>
            </p:nvCxnSpPr>
            <p:spPr>
              <a:xfrm>
                <a:off x="4910304" y="4682606"/>
                <a:ext cx="808892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Connecteur droit 91"/>
              <p:cNvCxnSpPr/>
              <p:nvPr/>
            </p:nvCxnSpPr>
            <p:spPr>
              <a:xfrm>
                <a:off x="4910304" y="5234258"/>
                <a:ext cx="808892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Connecteur droit 92"/>
              <p:cNvCxnSpPr/>
              <p:nvPr/>
            </p:nvCxnSpPr>
            <p:spPr>
              <a:xfrm>
                <a:off x="4910304" y="4848801"/>
                <a:ext cx="808892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Ellipse 93"/>
              <p:cNvSpPr/>
              <p:nvPr/>
            </p:nvSpPr>
            <p:spPr>
              <a:xfrm>
                <a:off x="4054855" y="5386659"/>
                <a:ext cx="128954" cy="14067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US" dirty="0" smtClean="0"/>
              </a:p>
            </p:txBody>
          </p:sp>
          <p:sp>
            <p:nvSpPr>
              <p:cNvPr id="95" name="Ellipse 94"/>
              <p:cNvSpPr/>
              <p:nvPr/>
            </p:nvSpPr>
            <p:spPr>
              <a:xfrm>
                <a:off x="4498992" y="5386659"/>
                <a:ext cx="128954" cy="14067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US" dirty="0" smtClean="0"/>
              </a:p>
            </p:txBody>
          </p:sp>
          <p:sp>
            <p:nvSpPr>
              <p:cNvPr id="96" name="Ellipse 95"/>
              <p:cNvSpPr/>
              <p:nvPr/>
            </p:nvSpPr>
            <p:spPr>
              <a:xfrm>
                <a:off x="5149958" y="4787404"/>
                <a:ext cx="128954" cy="140676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US" dirty="0" smtClean="0"/>
              </a:p>
            </p:txBody>
          </p:sp>
          <p:sp>
            <p:nvSpPr>
              <p:cNvPr id="97" name="Ellipse 96"/>
              <p:cNvSpPr/>
              <p:nvPr/>
            </p:nvSpPr>
            <p:spPr>
              <a:xfrm>
                <a:off x="4947735" y="4787404"/>
                <a:ext cx="128954" cy="140676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US" dirty="0" smtClean="0"/>
              </a:p>
            </p:txBody>
          </p:sp>
          <p:sp>
            <p:nvSpPr>
              <p:cNvPr id="102" name="Ellipse 101"/>
              <p:cNvSpPr/>
              <p:nvPr/>
            </p:nvSpPr>
            <p:spPr>
              <a:xfrm>
                <a:off x="4046146" y="4101204"/>
                <a:ext cx="128954" cy="140676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US" dirty="0" smtClean="0"/>
              </a:p>
            </p:txBody>
          </p:sp>
          <p:sp>
            <p:nvSpPr>
              <p:cNvPr id="103" name="Ellipse 102"/>
              <p:cNvSpPr/>
              <p:nvPr/>
            </p:nvSpPr>
            <p:spPr>
              <a:xfrm>
                <a:off x="4490283" y="4101204"/>
                <a:ext cx="128954" cy="140676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US" dirty="0" smtClean="0"/>
              </a:p>
            </p:txBody>
          </p:sp>
          <p:sp>
            <p:nvSpPr>
              <p:cNvPr id="104" name="Ellipse 103"/>
              <p:cNvSpPr/>
              <p:nvPr/>
            </p:nvSpPr>
            <p:spPr>
              <a:xfrm>
                <a:off x="4390471" y="3691772"/>
                <a:ext cx="128954" cy="140676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US" dirty="0" smtClean="0"/>
              </a:p>
            </p:txBody>
          </p:sp>
          <p:sp>
            <p:nvSpPr>
              <p:cNvPr id="105" name="Ellipse 104"/>
              <p:cNvSpPr/>
              <p:nvPr/>
            </p:nvSpPr>
            <p:spPr>
              <a:xfrm>
                <a:off x="4611282" y="3695855"/>
                <a:ext cx="128954" cy="140676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US" dirty="0" smtClean="0"/>
              </a:p>
            </p:txBody>
          </p:sp>
          <p:sp>
            <p:nvSpPr>
              <p:cNvPr id="106" name="Ellipse 105"/>
              <p:cNvSpPr/>
              <p:nvPr/>
            </p:nvSpPr>
            <p:spPr>
              <a:xfrm>
                <a:off x="3938548" y="3685743"/>
                <a:ext cx="128954" cy="140676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US" dirty="0" smtClean="0"/>
              </a:p>
            </p:txBody>
          </p:sp>
          <p:sp>
            <p:nvSpPr>
              <p:cNvPr id="107" name="Ellipse 106"/>
              <p:cNvSpPr/>
              <p:nvPr/>
            </p:nvSpPr>
            <p:spPr>
              <a:xfrm>
                <a:off x="4159359" y="3689826"/>
                <a:ext cx="128954" cy="140676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US" dirty="0" smtClean="0"/>
              </a:p>
            </p:txBody>
          </p:sp>
          <p:sp>
            <p:nvSpPr>
              <p:cNvPr id="108" name="Ellipse 107"/>
              <p:cNvSpPr/>
              <p:nvPr/>
            </p:nvSpPr>
            <p:spPr>
              <a:xfrm>
                <a:off x="5021507" y="5163920"/>
                <a:ext cx="128954" cy="140676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US" dirty="0" smtClean="0"/>
              </a:p>
            </p:txBody>
          </p:sp>
          <p:sp>
            <p:nvSpPr>
              <p:cNvPr id="109" name="Ellipse 108"/>
              <p:cNvSpPr/>
              <p:nvPr/>
            </p:nvSpPr>
            <p:spPr>
              <a:xfrm>
                <a:off x="5465644" y="5163920"/>
                <a:ext cx="128954" cy="140676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US" dirty="0" smtClean="0"/>
              </a:p>
            </p:txBody>
          </p:sp>
          <p:sp>
            <p:nvSpPr>
              <p:cNvPr id="110" name="Ellipse 109"/>
              <p:cNvSpPr/>
              <p:nvPr/>
            </p:nvSpPr>
            <p:spPr>
              <a:xfrm>
                <a:off x="5355113" y="3865879"/>
                <a:ext cx="128954" cy="140676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US" dirty="0" smtClean="0"/>
              </a:p>
            </p:txBody>
          </p:sp>
          <p:sp>
            <p:nvSpPr>
              <p:cNvPr id="111" name="Ellipse 110"/>
              <p:cNvSpPr/>
              <p:nvPr/>
            </p:nvSpPr>
            <p:spPr>
              <a:xfrm>
                <a:off x="5575924" y="3869962"/>
                <a:ext cx="128954" cy="140676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US" dirty="0" smtClean="0"/>
              </a:p>
            </p:txBody>
          </p:sp>
          <p:sp>
            <p:nvSpPr>
              <p:cNvPr id="112" name="Ellipse 111"/>
              <p:cNvSpPr/>
              <p:nvPr/>
            </p:nvSpPr>
            <p:spPr>
              <a:xfrm>
                <a:off x="4903190" y="3859850"/>
                <a:ext cx="128954" cy="140676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US" dirty="0" smtClean="0"/>
              </a:p>
            </p:txBody>
          </p:sp>
          <p:sp>
            <p:nvSpPr>
              <p:cNvPr id="113" name="Ellipse 112"/>
              <p:cNvSpPr/>
              <p:nvPr/>
            </p:nvSpPr>
            <p:spPr>
              <a:xfrm>
                <a:off x="5124001" y="3863933"/>
                <a:ext cx="128954" cy="140676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US" dirty="0" smtClean="0"/>
              </a:p>
            </p:txBody>
          </p:sp>
          <p:sp>
            <p:nvSpPr>
              <p:cNvPr id="114" name="Ellipse 113"/>
              <p:cNvSpPr/>
              <p:nvPr/>
            </p:nvSpPr>
            <p:spPr>
              <a:xfrm>
                <a:off x="5028960" y="4311317"/>
                <a:ext cx="128954" cy="140676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US" dirty="0" smtClean="0"/>
              </a:p>
            </p:txBody>
          </p:sp>
          <p:sp>
            <p:nvSpPr>
              <p:cNvPr id="115" name="Ellipse 114"/>
              <p:cNvSpPr/>
              <p:nvPr/>
            </p:nvSpPr>
            <p:spPr>
              <a:xfrm>
                <a:off x="5473097" y="4311317"/>
                <a:ext cx="128954" cy="140676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US" dirty="0" smtClean="0"/>
              </a:p>
            </p:txBody>
          </p:sp>
          <p:sp>
            <p:nvSpPr>
              <p:cNvPr id="116" name="Ellipse 115"/>
              <p:cNvSpPr/>
              <p:nvPr/>
            </p:nvSpPr>
            <p:spPr>
              <a:xfrm>
                <a:off x="5452584" y="3497634"/>
                <a:ext cx="128954" cy="140676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US" dirty="0" smtClean="0"/>
              </a:p>
            </p:txBody>
          </p:sp>
          <p:sp>
            <p:nvSpPr>
              <p:cNvPr id="117" name="Ellipse 116"/>
              <p:cNvSpPr/>
              <p:nvPr/>
            </p:nvSpPr>
            <p:spPr>
              <a:xfrm>
                <a:off x="5612017" y="3512244"/>
                <a:ext cx="128954" cy="140676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US" dirty="0" smtClean="0"/>
              </a:p>
            </p:txBody>
          </p:sp>
          <p:sp>
            <p:nvSpPr>
              <p:cNvPr id="118" name="Ellipse 117"/>
              <p:cNvSpPr/>
              <p:nvPr/>
            </p:nvSpPr>
            <p:spPr>
              <a:xfrm>
                <a:off x="4887029" y="3502132"/>
                <a:ext cx="128954" cy="140676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US" dirty="0" smtClean="0"/>
              </a:p>
            </p:txBody>
          </p:sp>
          <p:sp>
            <p:nvSpPr>
              <p:cNvPr id="119" name="Ellipse 118"/>
              <p:cNvSpPr/>
              <p:nvPr/>
            </p:nvSpPr>
            <p:spPr>
              <a:xfrm>
                <a:off x="5039258" y="3497336"/>
                <a:ext cx="128954" cy="140676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US" dirty="0" smtClean="0"/>
              </a:p>
            </p:txBody>
          </p:sp>
          <p:sp>
            <p:nvSpPr>
              <p:cNvPr id="120" name="Ellipse 119"/>
              <p:cNvSpPr/>
              <p:nvPr/>
            </p:nvSpPr>
            <p:spPr>
              <a:xfrm>
                <a:off x="5167376" y="3501999"/>
                <a:ext cx="128954" cy="140676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US" dirty="0" smtClean="0"/>
              </a:p>
            </p:txBody>
          </p:sp>
          <p:sp>
            <p:nvSpPr>
              <p:cNvPr id="121" name="Ellipse 120"/>
              <p:cNvSpPr/>
              <p:nvPr/>
            </p:nvSpPr>
            <p:spPr>
              <a:xfrm>
                <a:off x="5302187" y="3497203"/>
                <a:ext cx="128954" cy="140676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US" dirty="0" smtClean="0"/>
              </a:p>
            </p:txBody>
          </p:sp>
          <p:sp>
            <p:nvSpPr>
              <p:cNvPr id="122" name="Ellipse 121"/>
              <p:cNvSpPr/>
              <p:nvPr/>
            </p:nvSpPr>
            <p:spPr>
              <a:xfrm>
                <a:off x="4162083" y="4726145"/>
                <a:ext cx="128954" cy="14067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US" dirty="0" smtClean="0"/>
              </a:p>
            </p:txBody>
          </p:sp>
          <p:sp>
            <p:nvSpPr>
              <p:cNvPr id="123" name="Ellipse 122"/>
              <p:cNvSpPr/>
              <p:nvPr/>
            </p:nvSpPr>
            <p:spPr>
              <a:xfrm>
                <a:off x="3959860" y="4726145"/>
                <a:ext cx="128954" cy="14067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US" dirty="0" smtClean="0"/>
              </a:p>
            </p:txBody>
          </p:sp>
          <p:sp>
            <p:nvSpPr>
              <p:cNvPr id="124" name="Ellipse 123"/>
              <p:cNvSpPr/>
              <p:nvPr/>
            </p:nvSpPr>
            <p:spPr>
              <a:xfrm>
                <a:off x="4580680" y="4726145"/>
                <a:ext cx="128954" cy="14067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US" dirty="0" smtClean="0"/>
              </a:p>
            </p:txBody>
          </p:sp>
          <p:sp>
            <p:nvSpPr>
              <p:cNvPr id="125" name="Ellipse 124"/>
              <p:cNvSpPr/>
              <p:nvPr/>
            </p:nvSpPr>
            <p:spPr>
              <a:xfrm>
                <a:off x="4378457" y="4726145"/>
                <a:ext cx="128954" cy="14067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US" dirty="0" smtClean="0"/>
              </a:p>
            </p:txBody>
          </p:sp>
          <p:sp>
            <p:nvSpPr>
              <p:cNvPr id="126" name="Arc 125"/>
              <p:cNvSpPr/>
              <p:nvPr/>
            </p:nvSpPr>
            <p:spPr>
              <a:xfrm flipV="1">
                <a:off x="3914007" y="1790611"/>
                <a:ext cx="2190205" cy="3927565"/>
              </a:xfrm>
              <a:prstGeom prst="arc">
                <a:avLst>
                  <a:gd name="adj1" fmla="val 16186904"/>
                  <a:gd name="adj2" fmla="val 20440769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Arc 126"/>
              <p:cNvSpPr/>
              <p:nvPr/>
            </p:nvSpPr>
            <p:spPr>
              <a:xfrm flipH="1" flipV="1">
                <a:off x="3590292" y="1985873"/>
                <a:ext cx="2190205" cy="3927565"/>
              </a:xfrm>
              <a:prstGeom prst="arc">
                <a:avLst>
                  <a:gd name="adj1" fmla="val 16186904"/>
                  <a:gd name="adj2" fmla="val 20440769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0" name="Connecteur droit 129"/>
              <p:cNvCxnSpPr/>
              <p:nvPr/>
            </p:nvCxnSpPr>
            <p:spPr>
              <a:xfrm>
                <a:off x="3883405" y="4702794"/>
                <a:ext cx="826229" cy="0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Connecteur droit 130"/>
              <p:cNvCxnSpPr/>
              <p:nvPr/>
            </p:nvCxnSpPr>
            <p:spPr>
              <a:xfrm>
                <a:off x="4878649" y="4848801"/>
                <a:ext cx="826229" cy="0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6" name="Ellipse 135"/>
              <p:cNvSpPr/>
              <p:nvPr/>
            </p:nvSpPr>
            <p:spPr>
              <a:xfrm>
                <a:off x="4051975" y="4531416"/>
                <a:ext cx="128954" cy="140676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US" dirty="0" smtClean="0"/>
              </a:p>
            </p:txBody>
          </p:sp>
          <p:sp>
            <p:nvSpPr>
              <p:cNvPr id="137" name="Ellipse 136"/>
              <p:cNvSpPr/>
              <p:nvPr/>
            </p:nvSpPr>
            <p:spPr>
              <a:xfrm>
                <a:off x="4496112" y="4531416"/>
                <a:ext cx="128954" cy="140676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US" dirty="0" smtClean="0"/>
              </a:p>
            </p:txBody>
          </p:sp>
          <p:sp>
            <p:nvSpPr>
              <p:cNvPr id="138" name="Ellipse 137"/>
              <p:cNvSpPr/>
              <p:nvPr/>
            </p:nvSpPr>
            <p:spPr>
              <a:xfrm>
                <a:off x="5028960" y="4625028"/>
                <a:ext cx="128954" cy="140676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US" dirty="0" smtClean="0"/>
              </a:p>
            </p:txBody>
          </p:sp>
          <p:sp>
            <p:nvSpPr>
              <p:cNvPr id="139" name="Ellipse 138"/>
              <p:cNvSpPr/>
              <p:nvPr/>
            </p:nvSpPr>
            <p:spPr>
              <a:xfrm>
                <a:off x="5473097" y="4625028"/>
                <a:ext cx="128954" cy="140676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US" dirty="0" smtClean="0"/>
              </a:p>
            </p:txBody>
          </p:sp>
          <p:sp>
            <p:nvSpPr>
              <p:cNvPr id="140" name="Ellipse 139"/>
              <p:cNvSpPr/>
              <p:nvPr/>
            </p:nvSpPr>
            <p:spPr>
              <a:xfrm>
                <a:off x="5324171" y="4782140"/>
                <a:ext cx="128954" cy="140676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US" dirty="0" smtClean="0"/>
              </a:p>
            </p:txBody>
          </p:sp>
          <p:sp>
            <p:nvSpPr>
              <p:cNvPr id="141" name="Ellipse 140"/>
              <p:cNvSpPr/>
              <p:nvPr/>
            </p:nvSpPr>
            <p:spPr>
              <a:xfrm>
                <a:off x="5544982" y="4786223"/>
                <a:ext cx="128954" cy="140676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US" dirty="0" smtClean="0"/>
              </a:p>
            </p:txBody>
          </p:sp>
        </p:grpSp>
      </p:grpSp>
      <p:sp>
        <p:nvSpPr>
          <p:cNvPr id="142" name="Espace réservé du contenu 1"/>
          <p:cNvSpPr txBox="1">
            <a:spLocks/>
          </p:cNvSpPr>
          <p:nvPr/>
        </p:nvSpPr>
        <p:spPr>
          <a:xfrm>
            <a:off x="6625761" y="3090888"/>
            <a:ext cx="5013286" cy="272220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 err="1" smtClean="0"/>
              <a:t>Degenerate</a:t>
            </a:r>
            <a:r>
              <a:rPr lang="fr-FR" dirty="0" smtClean="0"/>
              <a:t> </a:t>
            </a:r>
            <a:r>
              <a:rPr lang="fr-FR" dirty="0" err="1" smtClean="0"/>
              <a:t>mean-field</a:t>
            </a:r>
            <a:endParaRPr lang="fr-FR" dirty="0" smtClean="0"/>
          </a:p>
          <a:p>
            <a:pPr algn="ctr"/>
            <a:r>
              <a:rPr lang="fr-FR" dirty="0" smtClean="0"/>
              <a:t>to replace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b="1" dirty="0" smtClean="0"/>
              <a:t>multi-</a:t>
            </a:r>
            <a:r>
              <a:rPr lang="fr-FR" b="1" dirty="0" err="1" smtClean="0"/>
              <a:t>configurational</a:t>
            </a:r>
            <a:r>
              <a:rPr lang="fr-FR" b="1" dirty="0" smtClean="0"/>
              <a:t> state</a:t>
            </a:r>
          </a:p>
          <a:p>
            <a:pPr algn="ctr"/>
            <a:r>
              <a:rPr lang="fr-FR" dirty="0" err="1" smtClean="0"/>
              <a:t>Combination</a:t>
            </a:r>
            <a:r>
              <a:rPr lang="fr-FR" b="1" dirty="0" smtClean="0"/>
              <a:t> </a:t>
            </a:r>
            <a:r>
              <a:rPr lang="fr-FR" dirty="0" smtClean="0"/>
              <a:t>of</a:t>
            </a:r>
            <a:r>
              <a:rPr lang="fr-FR" b="1" dirty="0" smtClean="0"/>
              <a:t> </a:t>
            </a:r>
            <a:r>
              <a:rPr lang="fr-FR" b="1" dirty="0" err="1" smtClean="0"/>
              <a:t>mp-mh</a:t>
            </a:r>
            <a:endParaRPr lang="fr-FR" b="1" dirty="0" smtClean="0"/>
          </a:p>
          <a:p>
            <a:pPr algn="ctr"/>
            <a:r>
              <a:rPr lang="fr-FR" dirty="0" smtClean="0"/>
              <a:t>« </a:t>
            </a:r>
            <a:r>
              <a:rPr lang="fr-FR" b="1" dirty="0" err="1" smtClean="0">
                <a:solidFill>
                  <a:schemeClr val="tx2"/>
                </a:solidFill>
              </a:rPr>
              <a:t>Collectivity</a:t>
            </a:r>
            <a:r>
              <a:rPr lang="fr-FR" dirty="0" smtClean="0"/>
              <a:t> » in the </a:t>
            </a:r>
            <a:r>
              <a:rPr lang="fr-FR" dirty="0" err="1" smtClean="0"/>
              <a:t>ground</a:t>
            </a:r>
            <a:r>
              <a:rPr lang="fr-FR" dirty="0" smtClean="0"/>
              <a:t> state</a:t>
            </a:r>
          </a:p>
          <a:p>
            <a:pPr algn="ctr"/>
            <a:r>
              <a:rPr lang="fr-FR" dirty="0" smtClean="0"/>
              <a:t>Alternative to explicit </a:t>
            </a:r>
            <a:r>
              <a:rPr lang="fr-FR" dirty="0" err="1" smtClean="0"/>
              <a:t>mpmh</a:t>
            </a:r>
            <a:r>
              <a:rPr lang="fr-FR" dirty="0" smtClean="0"/>
              <a:t>:</a:t>
            </a:r>
          </a:p>
          <a:p>
            <a:pPr algn="ctr"/>
            <a:r>
              <a:rPr lang="fr-FR" b="1" dirty="0" err="1" smtClean="0">
                <a:solidFill>
                  <a:schemeClr val="tx2"/>
                </a:solidFill>
              </a:rPr>
              <a:t>Symmetry</a:t>
            </a:r>
            <a:r>
              <a:rPr lang="fr-FR" b="1" dirty="0" smtClean="0">
                <a:solidFill>
                  <a:schemeClr val="tx2"/>
                </a:solidFill>
              </a:rPr>
              <a:t> </a:t>
            </a:r>
            <a:r>
              <a:rPr lang="fr-FR" b="1" dirty="0" err="1" smtClean="0">
                <a:solidFill>
                  <a:schemeClr val="tx2"/>
                </a:solidFill>
              </a:rPr>
              <a:t>breaking</a:t>
            </a:r>
            <a:r>
              <a:rPr lang="fr-FR" b="1" dirty="0" smtClean="0">
                <a:solidFill>
                  <a:schemeClr val="tx2"/>
                </a:solidFill>
              </a:rPr>
              <a:t> (&amp; </a:t>
            </a:r>
            <a:r>
              <a:rPr lang="fr-FR" b="1" dirty="0" err="1" smtClean="0">
                <a:solidFill>
                  <a:schemeClr val="tx2"/>
                </a:solidFill>
              </a:rPr>
              <a:t>restoration</a:t>
            </a:r>
            <a:r>
              <a:rPr lang="fr-FR" b="1" dirty="0" smtClean="0">
                <a:solidFill>
                  <a:schemeClr val="tx2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592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14/06/2023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 smtClean="0"/>
              <a:t>Nuclear</a:t>
            </a:r>
            <a:r>
              <a:rPr lang="fr-FR" dirty="0" smtClean="0"/>
              <a:t> collective </a:t>
            </a:r>
            <a:r>
              <a:rPr lang="fr-FR" dirty="0" err="1" smtClean="0"/>
              <a:t>behaviors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27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Symmetry</a:t>
            </a:r>
            <a:r>
              <a:rPr lang="fr-FR" dirty="0" smtClean="0"/>
              <a:t> </a:t>
            </a:r>
            <a:r>
              <a:rPr lang="fr-FR" dirty="0" err="1" smtClean="0"/>
              <a:t>breaking</a:t>
            </a:r>
            <a:r>
              <a:rPr lang="fr-FR" dirty="0" smtClean="0"/>
              <a:t> and </a:t>
            </a:r>
            <a:r>
              <a:rPr lang="fr-FR" dirty="0" err="1" smtClean="0"/>
              <a:t>correlations</a:t>
            </a:r>
            <a:endParaRPr lang="en-US" dirty="0"/>
          </a:p>
        </p:txBody>
      </p:sp>
      <p:sp>
        <p:nvSpPr>
          <p:cNvPr id="128" name="Espace réservé du contenu 1"/>
          <p:cNvSpPr>
            <a:spLocks noGrp="1"/>
          </p:cNvSpPr>
          <p:nvPr>
            <p:ph idx="1"/>
          </p:nvPr>
        </p:nvSpPr>
        <p:spPr>
          <a:xfrm>
            <a:off x="339969" y="980530"/>
            <a:ext cx="8708237" cy="856978"/>
          </a:xfrm>
        </p:spPr>
        <p:txBody>
          <a:bodyPr>
            <a:normAutofit/>
          </a:bodyPr>
          <a:lstStyle/>
          <a:p>
            <a:r>
              <a:rPr lang="fr-FR" sz="1600" dirty="0" smtClean="0"/>
              <a:t>Hand-</a:t>
            </a:r>
            <a:r>
              <a:rPr lang="fr-FR" sz="1600" dirty="0" err="1" smtClean="0"/>
              <a:t>waving</a:t>
            </a:r>
            <a:r>
              <a:rPr lang="fr-FR" sz="1600" dirty="0" smtClean="0"/>
              <a:t> argument for </a:t>
            </a:r>
            <a:r>
              <a:rPr lang="fr-FR" sz="1600" dirty="0" err="1" smtClean="0"/>
              <a:t>deformation</a:t>
            </a:r>
            <a:r>
              <a:rPr lang="fr-FR" sz="1600" dirty="0" smtClean="0"/>
              <a:t> : </a:t>
            </a:r>
            <a:r>
              <a:rPr lang="fr-FR" sz="1600" dirty="0" err="1" smtClean="0"/>
              <a:t>example</a:t>
            </a:r>
            <a:r>
              <a:rPr lang="fr-FR" sz="1600" dirty="0" smtClean="0"/>
              <a:t> of </a:t>
            </a:r>
            <a:r>
              <a:rPr lang="fr-FR" sz="1600" dirty="0" err="1" smtClean="0"/>
              <a:t>deformed</a:t>
            </a:r>
            <a:r>
              <a:rPr lang="fr-FR" sz="1600" dirty="0" smtClean="0"/>
              <a:t> </a:t>
            </a:r>
            <a:r>
              <a:rPr lang="fr-FR" sz="1600" dirty="0" err="1" smtClean="0"/>
              <a:t>harmonic</a:t>
            </a:r>
            <a:r>
              <a:rPr lang="fr-FR" sz="1600" dirty="0" smtClean="0"/>
              <a:t> </a:t>
            </a:r>
            <a:r>
              <a:rPr lang="fr-FR" sz="1600" dirty="0" err="1" smtClean="0"/>
              <a:t>oscillator</a:t>
            </a:r>
            <a:endParaRPr lang="fr-FR" sz="1600" b="1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590" y="1442111"/>
            <a:ext cx="3092154" cy="3690114"/>
          </a:xfrm>
          <a:prstGeom prst="rect">
            <a:avLst/>
          </a:prstGeom>
        </p:spPr>
      </p:pic>
      <p:sp>
        <p:nvSpPr>
          <p:cNvPr id="129" name="Espace réservé du contenu 1"/>
          <p:cNvSpPr txBox="1">
            <a:spLocks/>
          </p:cNvSpPr>
          <p:nvPr/>
        </p:nvSpPr>
        <p:spPr>
          <a:xfrm>
            <a:off x="807834" y="5153811"/>
            <a:ext cx="4112344" cy="132748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 err="1" smtClean="0"/>
              <a:t>Deformation</a:t>
            </a:r>
            <a:r>
              <a:rPr lang="fr-FR" sz="1600" dirty="0" smtClean="0"/>
              <a:t> </a:t>
            </a:r>
            <a:r>
              <a:rPr lang="fr-FR" sz="1600" dirty="0" err="1" smtClean="0"/>
              <a:t>reshuffles</a:t>
            </a:r>
            <a:r>
              <a:rPr lang="fr-FR" sz="1600" dirty="0" smtClean="0"/>
              <a:t> HO </a:t>
            </a:r>
            <a:r>
              <a:rPr lang="fr-FR" sz="1600" dirty="0" err="1" smtClean="0"/>
              <a:t>levels</a:t>
            </a:r>
            <a:endParaRPr lang="fr-FR" sz="1600" dirty="0" smtClean="0"/>
          </a:p>
          <a:p>
            <a:r>
              <a:rPr lang="fr-FR" sz="1600" dirty="0" err="1" smtClean="0"/>
              <a:t>Every</a:t>
            </a:r>
            <a:r>
              <a:rPr lang="fr-FR" sz="1600" dirty="0" smtClean="0"/>
              <a:t> </a:t>
            </a:r>
            <a:r>
              <a:rPr lang="fr-FR" sz="1600" dirty="0" err="1" smtClean="0"/>
              <a:t>crossing</a:t>
            </a:r>
            <a:r>
              <a:rPr lang="fr-FR" sz="1600" dirty="0" smtClean="0"/>
              <a:t> </a:t>
            </a:r>
            <a:r>
              <a:rPr lang="fr-FR" sz="1600" b="1" dirty="0" smtClean="0">
                <a:sym typeface="Wingdings" panose="05000000000000000000" pitchFamily="2" charset="2"/>
              </a:rPr>
              <a:t> p-h excitation</a:t>
            </a:r>
          </a:p>
          <a:p>
            <a:r>
              <a:rPr lang="fr-FR" sz="1600" dirty="0" err="1" smtClean="0">
                <a:sym typeface="Wingdings" panose="05000000000000000000" pitchFamily="2" charset="2"/>
              </a:rPr>
              <a:t>Deformation</a:t>
            </a:r>
            <a:r>
              <a:rPr lang="fr-FR" sz="1600" dirty="0" smtClean="0">
                <a:sym typeface="Wingdings" panose="05000000000000000000" pitchFamily="2" charset="2"/>
              </a:rPr>
              <a:t> </a:t>
            </a:r>
            <a:r>
              <a:rPr lang="fr-FR" sz="1600" dirty="0" err="1" smtClean="0">
                <a:sym typeface="Wingdings" panose="05000000000000000000" pitchFamily="2" charset="2"/>
              </a:rPr>
              <a:t>easily</a:t>
            </a:r>
            <a:r>
              <a:rPr lang="fr-FR" sz="1600" dirty="0" smtClean="0">
                <a:sym typeface="Wingdings" panose="05000000000000000000" pitchFamily="2" charset="2"/>
              </a:rPr>
              <a:t> captures </a:t>
            </a:r>
            <a:r>
              <a:rPr lang="fr-FR" sz="1600" dirty="0" err="1" smtClean="0">
                <a:sym typeface="Wingdings" panose="05000000000000000000" pitchFamily="2" charset="2"/>
              </a:rPr>
              <a:t>mp-mh</a:t>
            </a:r>
            <a:endParaRPr lang="fr-FR" sz="1600" dirty="0"/>
          </a:p>
        </p:txBody>
      </p:sp>
      <p:grpSp>
        <p:nvGrpSpPr>
          <p:cNvPr id="10" name="Groupe 9"/>
          <p:cNvGrpSpPr/>
          <p:nvPr/>
        </p:nvGrpSpPr>
        <p:grpSpPr>
          <a:xfrm>
            <a:off x="6487992" y="2755591"/>
            <a:ext cx="2133583" cy="3499075"/>
            <a:chOff x="7743818" y="1809615"/>
            <a:chExt cx="2513920" cy="4122827"/>
          </a:xfrm>
        </p:grpSpPr>
        <p:cxnSp>
          <p:nvCxnSpPr>
            <p:cNvPr id="244" name="Connecteur droit 243"/>
            <p:cNvCxnSpPr/>
            <p:nvPr/>
          </p:nvCxnSpPr>
          <p:spPr>
            <a:xfrm>
              <a:off x="9063830" y="4643419"/>
              <a:ext cx="80889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Connecteur droit 242"/>
            <p:cNvCxnSpPr/>
            <p:nvPr/>
          </p:nvCxnSpPr>
          <p:spPr>
            <a:xfrm>
              <a:off x="8090815" y="4893862"/>
              <a:ext cx="80889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Connecteur droit 194"/>
            <p:cNvCxnSpPr/>
            <p:nvPr/>
          </p:nvCxnSpPr>
          <p:spPr>
            <a:xfrm>
              <a:off x="8090815" y="4186462"/>
              <a:ext cx="80889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Connecteur droit 195"/>
            <p:cNvCxnSpPr/>
            <p:nvPr/>
          </p:nvCxnSpPr>
          <p:spPr>
            <a:xfrm>
              <a:off x="8090815" y="4431640"/>
              <a:ext cx="80889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Connecteur droit 196"/>
            <p:cNvCxnSpPr/>
            <p:nvPr/>
          </p:nvCxnSpPr>
          <p:spPr>
            <a:xfrm>
              <a:off x="8090815" y="5076753"/>
              <a:ext cx="80889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Connecteur droit 197"/>
            <p:cNvCxnSpPr/>
            <p:nvPr/>
          </p:nvCxnSpPr>
          <p:spPr>
            <a:xfrm>
              <a:off x="8090815" y="5476001"/>
              <a:ext cx="80889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Connecteur droit 200"/>
            <p:cNvCxnSpPr/>
            <p:nvPr/>
          </p:nvCxnSpPr>
          <p:spPr>
            <a:xfrm>
              <a:off x="9063830" y="4127512"/>
              <a:ext cx="80889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Connecteur droit 201"/>
            <p:cNvCxnSpPr/>
            <p:nvPr/>
          </p:nvCxnSpPr>
          <p:spPr>
            <a:xfrm>
              <a:off x="9063830" y="4431645"/>
              <a:ext cx="80889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Connecteur droit 202"/>
            <p:cNvCxnSpPr/>
            <p:nvPr/>
          </p:nvCxnSpPr>
          <p:spPr>
            <a:xfrm>
              <a:off x="9063830" y="5253262"/>
              <a:ext cx="80889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Connecteur droit 203"/>
            <p:cNvCxnSpPr/>
            <p:nvPr/>
          </p:nvCxnSpPr>
          <p:spPr>
            <a:xfrm>
              <a:off x="9063830" y="4946373"/>
              <a:ext cx="80889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5" name="Ellipse 204"/>
            <p:cNvSpPr/>
            <p:nvPr/>
          </p:nvSpPr>
          <p:spPr>
            <a:xfrm>
              <a:off x="8208381" y="5405663"/>
              <a:ext cx="128954" cy="14067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  <p:sp>
          <p:nvSpPr>
            <p:cNvPr id="206" name="Ellipse 205"/>
            <p:cNvSpPr/>
            <p:nvPr/>
          </p:nvSpPr>
          <p:spPr>
            <a:xfrm>
              <a:off x="8652518" y="5405663"/>
              <a:ext cx="128954" cy="14067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  <p:sp>
          <p:nvSpPr>
            <p:cNvPr id="207" name="Ellipse 206"/>
            <p:cNvSpPr/>
            <p:nvPr/>
          </p:nvSpPr>
          <p:spPr>
            <a:xfrm>
              <a:off x="9513275" y="4872675"/>
              <a:ext cx="128954" cy="140676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  <p:sp>
          <p:nvSpPr>
            <p:cNvPr id="208" name="Ellipse 207"/>
            <p:cNvSpPr/>
            <p:nvPr/>
          </p:nvSpPr>
          <p:spPr>
            <a:xfrm>
              <a:off x="9301558" y="4876267"/>
              <a:ext cx="128954" cy="140676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  <p:sp>
          <p:nvSpPr>
            <p:cNvPr id="209" name="Ellipse 208"/>
            <p:cNvSpPr/>
            <p:nvPr/>
          </p:nvSpPr>
          <p:spPr>
            <a:xfrm>
              <a:off x="8199672" y="4120208"/>
              <a:ext cx="128954" cy="140676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  <p:sp>
          <p:nvSpPr>
            <p:cNvPr id="210" name="Ellipse 209"/>
            <p:cNvSpPr/>
            <p:nvPr/>
          </p:nvSpPr>
          <p:spPr>
            <a:xfrm>
              <a:off x="8643809" y="4120208"/>
              <a:ext cx="128954" cy="140676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  <p:sp>
          <p:nvSpPr>
            <p:cNvPr id="215" name="Ellipse 214"/>
            <p:cNvSpPr/>
            <p:nvPr/>
          </p:nvSpPr>
          <p:spPr>
            <a:xfrm>
              <a:off x="9175033" y="5182924"/>
              <a:ext cx="128954" cy="140676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  <p:sp>
          <p:nvSpPr>
            <p:cNvPr id="216" name="Ellipse 215"/>
            <p:cNvSpPr/>
            <p:nvPr/>
          </p:nvSpPr>
          <p:spPr>
            <a:xfrm>
              <a:off x="9619170" y="5182924"/>
              <a:ext cx="128954" cy="140676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  <p:sp>
          <p:nvSpPr>
            <p:cNvPr id="221" name="Ellipse 220"/>
            <p:cNvSpPr/>
            <p:nvPr/>
          </p:nvSpPr>
          <p:spPr>
            <a:xfrm>
              <a:off x="9182486" y="4060356"/>
              <a:ext cx="128954" cy="140676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  <p:sp>
          <p:nvSpPr>
            <p:cNvPr id="222" name="Ellipse 221"/>
            <p:cNvSpPr/>
            <p:nvPr/>
          </p:nvSpPr>
          <p:spPr>
            <a:xfrm>
              <a:off x="9626623" y="4060356"/>
              <a:ext cx="128954" cy="140676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  <p:sp>
          <p:nvSpPr>
            <p:cNvPr id="229" name="Ellipse 228"/>
            <p:cNvSpPr/>
            <p:nvPr/>
          </p:nvSpPr>
          <p:spPr>
            <a:xfrm>
              <a:off x="8498488" y="4823524"/>
              <a:ext cx="128954" cy="14067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  <p:sp>
          <p:nvSpPr>
            <p:cNvPr id="230" name="Ellipse 229"/>
            <p:cNvSpPr/>
            <p:nvPr/>
          </p:nvSpPr>
          <p:spPr>
            <a:xfrm>
              <a:off x="8296265" y="4823524"/>
              <a:ext cx="128954" cy="14067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  <p:sp>
          <p:nvSpPr>
            <p:cNvPr id="231" name="Ellipse 230"/>
            <p:cNvSpPr/>
            <p:nvPr/>
          </p:nvSpPr>
          <p:spPr>
            <a:xfrm>
              <a:off x="8507784" y="5015114"/>
              <a:ext cx="128954" cy="14067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  <p:sp>
          <p:nvSpPr>
            <p:cNvPr id="232" name="Ellipse 231"/>
            <p:cNvSpPr/>
            <p:nvPr/>
          </p:nvSpPr>
          <p:spPr>
            <a:xfrm>
              <a:off x="8305561" y="5015114"/>
              <a:ext cx="128954" cy="14067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  <p:sp>
          <p:nvSpPr>
            <p:cNvPr id="233" name="Arc 232"/>
            <p:cNvSpPr/>
            <p:nvPr/>
          </p:nvSpPr>
          <p:spPr>
            <a:xfrm flipV="1">
              <a:off x="8067533" y="1809615"/>
              <a:ext cx="2190205" cy="3927565"/>
            </a:xfrm>
            <a:prstGeom prst="arc">
              <a:avLst>
                <a:gd name="adj1" fmla="val 16186904"/>
                <a:gd name="adj2" fmla="val 20440769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Arc 233"/>
            <p:cNvSpPr/>
            <p:nvPr/>
          </p:nvSpPr>
          <p:spPr>
            <a:xfrm flipH="1" flipV="1">
              <a:off x="7743818" y="2004877"/>
              <a:ext cx="2190205" cy="3927565"/>
            </a:xfrm>
            <a:prstGeom prst="arc">
              <a:avLst>
                <a:gd name="adj1" fmla="val 16186904"/>
                <a:gd name="adj2" fmla="val 20440769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5" name="Connecteur droit 234"/>
            <p:cNvCxnSpPr/>
            <p:nvPr/>
          </p:nvCxnSpPr>
          <p:spPr>
            <a:xfrm>
              <a:off x="8036931" y="4643419"/>
              <a:ext cx="826229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Connecteur droit 235"/>
            <p:cNvCxnSpPr/>
            <p:nvPr/>
          </p:nvCxnSpPr>
          <p:spPr>
            <a:xfrm>
              <a:off x="9040312" y="4753976"/>
              <a:ext cx="826229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7" name="Ellipse 236"/>
            <p:cNvSpPr/>
            <p:nvPr/>
          </p:nvSpPr>
          <p:spPr>
            <a:xfrm>
              <a:off x="8205501" y="4350121"/>
              <a:ext cx="128954" cy="140676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  <p:sp>
          <p:nvSpPr>
            <p:cNvPr id="238" name="Ellipse 237"/>
            <p:cNvSpPr/>
            <p:nvPr/>
          </p:nvSpPr>
          <p:spPr>
            <a:xfrm>
              <a:off x="8649638" y="4350121"/>
              <a:ext cx="128954" cy="140676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  <p:sp>
          <p:nvSpPr>
            <p:cNvPr id="239" name="Ellipse 238"/>
            <p:cNvSpPr/>
            <p:nvPr/>
          </p:nvSpPr>
          <p:spPr>
            <a:xfrm>
              <a:off x="9182486" y="4374067"/>
              <a:ext cx="128954" cy="140676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  <p:sp>
          <p:nvSpPr>
            <p:cNvPr id="240" name="Ellipse 239"/>
            <p:cNvSpPr/>
            <p:nvPr/>
          </p:nvSpPr>
          <p:spPr>
            <a:xfrm>
              <a:off x="9626623" y="4374067"/>
              <a:ext cx="128954" cy="140676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  <p:sp>
          <p:nvSpPr>
            <p:cNvPr id="241" name="Ellipse 240"/>
            <p:cNvSpPr/>
            <p:nvPr/>
          </p:nvSpPr>
          <p:spPr>
            <a:xfrm>
              <a:off x="9304841" y="4559256"/>
              <a:ext cx="128954" cy="140676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  <p:sp>
          <p:nvSpPr>
            <p:cNvPr id="242" name="Ellipse 241"/>
            <p:cNvSpPr/>
            <p:nvPr/>
          </p:nvSpPr>
          <p:spPr>
            <a:xfrm>
              <a:off x="9525652" y="4563339"/>
              <a:ext cx="128954" cy="140676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</p:grpSp>
      <p:grpSp>
        <p:nvGrpSpPr>
          <p:cNvPr id="2" name="Groupe 1"/>
          <p:cNvGrpSpPr/>
          <p:nvPr/>
        </p:nvGrpSpPr>
        <p:grpSpPr>
          <a:xfrm>
            <a:off x="4194606" y="2951693"/>
            <a:ext cx="2133583" cy="3937346"/>
            <a:chOff x="4194606" y="2951693"/>
            <a:chExt cx="2133583" cy="3937346"/>
          </a:xfrm>
        </p:grpSpPr>
        <p:grpSp>
          <p:nvGrpSpPr>
            <p:cNvPr id="143" name="Groupe 142"/>
            <p:cNvGrpSpPr/>
            <p:nvPr/>
          </p:nvGrpSpPr>
          <p:grpSpPr>
            <a:xfrm>
              <a:off x="4194606" y="2951693"/>
              <a:ext cx="2133583" cy="3499075"/>
              <a:chOff x="3590292" y="1790611"/>
              <a:chExt cx="2513920" cy="4122827"/>
            </a:xfrm>
          </p:grpSpPr>
          <p:cxnSp>
            <p:nvCxnSpPr>
              <p:cNvPr id="144" name="Connecteur droit 143"/>
              <p:cNvCxnSpPr/>
              <p:nvPr/>
            </p:nvCxnSpPr>
            <p:spPr>
              <a:xfrm>
                <a:off x="3937289" y="3777916"/>
                <a:ext cx="808892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Connecteur droit 144"/>
              <p:cNvCxnSpPr/>
              <p:nvPr/>
            </p:nvCxnSpPr>
            <p:spPr>
              <a:xfrm>
                <a:off x="3937289" y="4167458"/>
                <a:ext cx="808892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Connecteur droit 145"/>
              <p:cNvCxnSpPr/>
              <p:nvPr/>
            </p:nvCxnSpPr>
            <p:spPr>
              <a:xfrm>
                <a:off x="3937289" y="4612935"/>
                <a:ext cx="808892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Connecteur droit 146"/>
              <p:cNvCxnSpPr/>
              <p:nvPr/>
            </p:nvCxnSpPr>
            <p:spPr>
              <a:xfrm>
                <a:off x="3937289" y="4796484"/>
                <a:ext cx="808892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Connecteur droit 147"/>
              <p:cNvCxnSpPr/>
              <p:nvPr/>
            </p:nvCxnSpPr>
            <p:spPr>
              <a:xfrm>
                <a:off x="3937289" y="5456997"/>
                <a:ext cx="808892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Connecteur droit 148"/>
              <p:cNvCxnSpPr/>
              <p:nvPr/>
            </p:nvCxnSpPr>
            <p:spPr>
              <a:xfrm>
                <a:off x="4910304" y="3581304"/>
                <a:ext cx="808892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Connecteur droit 149"/>
              <p:cNvCxnSpPr/>
              <p:nvPr/>
            </p:nvCxnSpPr>
            <p:spPr>
              <a:xfrm>
                <a:off x="4910304" y="3944719"/>
                <a:ext cx="808892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Connecteur droit 150"/>
              <p:cNvCxnSpPr/>
              <p:nvPr/>
            </p:nvCxnSpPr>
            <p:spPr>
              <a:xfrm>
                <a:off x="4910304" y="4378473"/>
                <a:ext cx="808892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Connecteur droit 151"/>
              <p:cNvCxnSpPr/>
              <p:nvPr/>
            </p:nvCxnSpPr>
            <p:spPr>
              <a:xfrm>
                <a:off x="4910304" y="4682606"/>
                <a:ext cx="808892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Connecteur droit 152"/>
              <p:cNvCxnSpPr/>
              <p:nvPr/>
            </p:nvCxnSpPr>
            <p:spPr>
              <a:xfrm>
                <a:off x="4910304" y="5234258"/>
                <a:ext cx="808892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Connecteur droit 153"/>
              <p:cNvCxnSpPr/>
              <p:nvPr/>
            </p:nvCxnSpPr>
            <p:spPr>
              <a:xfrm>
                <a:off x="4910304" y="4848801"/>
                <a:ext cx="808892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5" name="Ellipse 154"/>
              <p:cNvSpPr/>
              <p:nvPr/>
            </p:nvSpPr>
            <p:spPr>
              <a:xfrm>
                <a:off x="4054855" y="5386659"/>
                <a:ext cx="128954" cy="14067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US" dirty="0" smtClean="0"/>
              </a:p>
            </p:txBody>
          </p:sp>
          <p:sp>
            <p:nvSpPr>
              <p:cNvPr id="156" name="Ellipse 155"/>
              <p:cNvSpPr/>
              <p:nvPr/>
            </p:nvSpPr>
            <p:spPr>
              <a:xfrm>
                <a:off x="4498992" y="5386659"/>
                <a:ext cx="128954" cy="14067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US" dirty="0" smtClean="0"/>
              </a:p>
            </p:txBody>
          </p:sp>
          <p:sp>
            <p:nvSpPr>
              <p:cNvPr id="157" name="Ellipse 156"/>
              <p:cNvSpPr/>
              <p:nvPr/>
            </p:nvSpPr>
            <p:spPr>
              <a:xfrm>
                <a:off x="5149958" y="4787404"/>
                <a:ext cx="128954" cy="140676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US" dirty="0" smtClean="0"/>
              </a:p>
            </p:txBody>
          </p:sp>
          <p:sp>
            <p:nvSpPr>
              <p:cNvPr id="158" name="Ellipse 157"/>
              <p:cNvSpPr/>
              <p:nvPr/>
            </p:nvSpPr>
            <p:spPr>
              <a:xfrm>
                <a:off x="4947735" y="4787404"/>
                <a:ext cx="128954" cy="140676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US" dirty="0" smtClean="0"/>
              </a:p>
            </p:txBody>
          </p:sp>
          <p:sp>
            <p:nvSpPr>
              <p:cNvPr id="159" name="Ellipse 158"/>
              <p:cNvSpPr/>
              <p:nvPr/>
            </p:nvSpPr>
            <p:spPr>
              <a:xfrm>
                <a:off x="4046146" y="4101204"/>
                <a:ext cx="128954" cy="140676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US" dirty="0" smtClean="0"/>
              </a:p>
            </p:txBody>
          </p:sp>
          <p:sp>
            <p:nvSpPr>
              <p:cNvPr id="160" name="Ellipse 159"/>
              <p:cNvSpPr/>
              <p:nvPr/>
            </p:nvSpPr>
            <p:spPr>
              <a:xfrm>
                <a:off x="4490283" y="4101204"/>
                <a:ext cx="128954" cy="140676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US" dirty="0" smtClean="0"/>
              </a:p>
            </p:txBody>
          </p:sp>
          <p:sp>
            <p:nvSpPr>
              <p:cNvPr id="161" name="Ellipse 160"/>
              <p:cNvSpPr/>
              <p:nvPr/>
            </p:nvSpPr>
            <p:spPr>
              <a:xfrm>
                <a:off x="4390471" y="3691772"/>
                <a:ext cx="128954" cy="140676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US" dirty="0" smtClean="0"/>
              </a:p>
            </p:txBody>
          </p:sp>
          <p:sp>
            <p:nvSpPr>
              <p:cNvPr id="162" name="Ellipse 161"/>
              <p:cNvSpPr/>
              <p:nvPr/>
            </p:nvSpPr>
            <p:spPr>
              <a:xfrm>
                <a:off x="4611282" y="3695855"/>
                <a:ext cx="128954" cy="140676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US" dirty="0" smtClean="0"/>
              </a:p>
            </p:txBody>
          </p:sp>
          <p:sp>
            <p:nvSpPr>
              <p:cNvPr id="163" name="Ellipse 162"/>
              <p:cNvSpPr/>
              <p:nvPr/>
            </p:nvSpPr>
            <p:spPr>
              <a:xfrm>
                <a:off x="3938548" y="3685743"/>
                <a:ext cx="128954" cy="140676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US" dirty="0" smtClean="0"/>
              </a:p>
            </p:txBody>
          </p:sp>
          <p:sp>
            <p:nvSpPr>
              <p:cNvPr id="164" name="Ellipse 163"/>
              <p:cNvSpPr/>
              <p:nvPr/>
            </p:nvSpPr>
            <p:spPr>
              <a:xfrm>
                <a:off x="4159359" y="3689826"/>
                <a:ext cx="128954" cy="140676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US" dirty="0" smtClean="0"/>
              </a:p>
            </p:txBody>
          </p:sp>
          <p:sp>
            <p:nvSpPr>
              <p:cNvPr id="165" name="Ellipse 164"/>
              <p:cNvSpPr/>
              <p:nvPr/>
            </p:nvSpPr>
            <p:spPr>
              <a:xfrm>
                <a:off x="5021507" y="5163920"/>
                <a:ext cx="128954" cy="140676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US" dirty="0" smtClean="0"/>
              </a:p>
            </p:txBody>
          </p:sp>
          <p:sp>
            <p:nvSpPr>
              <p:cNvPr id="166" name="Ellipse 165"/>
              <p:cNvSpPr/>
              <p:nvPr/>
            </p:nvSpPr>
            <p:spPr>
              <a:xfrm>
                <a:off x="5465644" y="5163920"/>
                <a:ext cx="128954" cy="140676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US" dirty="0" smtClean="0"/>
              </a:p>
            </p:txBody>
          </p:sp>
          <p:sp>
            <p:nvSpPr>
              <p:cNvPr id="167" name="Ellipse 166"/>
              <p:cNvSpPr/>
              <p:nvPr/>
            </p:nvSpPr>
            <p:spPr>
              <a:xfrm>
                <a:off x="5355113" y="3865879"/>
                <a:ext cx="128954" cy="140676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US" dirty="0" smtClean="0"/>
              </a:p>
            </p:txBody>
          </p:sp>
          <p:sp>
            <p:nvSpPr>
              <p:cNvPr id="168" name="Ellipse 167"/>
              <p:cNvSpPr/>
              <p:nvPr/>
            </p:nvSpPr>
            <p:spPr>
              <a:xfrm>
                <a:off x="5575924" y="3869962"/>
                <a:ext cx="128954" cy="140676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US" dirty="0" smtClean="0"/>
              </a:p>
            </p:txBody>
          </p:sp>
          <p:sp>
            <p:nvSpPr>
              <p:cNvPr id="169" name="Ellipse 168"/>
              <p:cNvSpPr/>
              <p:nvPr/>
            </p:nvSpPr>
            <p:spPr>
              <a:xfrm>
                <a:off x="4903190" y="3859850"/>
                <a:ext cx="128954" cy="140676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US" dirty="0" smtClean="0"/>
              </a:p>
            </p:txBody>
          </p:sp>
          <p:sp>
            <p:nvSpPr>
              <p:cNvPr id="170" name="Ellipse 169"/>
              <p:cNvSpPr/>
              <p:nvPr/>
            </p:nvSpPr>
            <p:spPr>
              <a:xfrm>
                <a:off x="5124001" y="3863933"/>
                <a:ext cx="128954" cy="140676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US" dirty="0" smtClean="0"/>
              </a:p>
            </p:txBody>
          </p:sp>
          <p:sp>
            <p:nvSpPr>
              <p:cNvPr id="171" name="Ellipse 170"/>
              <p:cNvSpPr/>
              <p:nvPr/>
            </p:nvSpPr>
            <p:spPr>
              <a:xfrm>
                <a:off x="5028960" y="4311317"/>
                <a:ext cx="128954" cy="140676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US" dirty="0" smtClean="0"/>
              </a:p>
            </p:txBody>
          </p:sp>
          <p:sp>
            <p:nvSpPr>
              <p:cNvPr id="172" name="Ellipse 171"/>
              <p:cNvSpPr/>
              <p:nvPr/>
            </p:nvSpPr>
            <p:spPr>
              <a:xfrm>
                <a:off x="5473097" y="4311317"/>
                <a:ext cx="128954" cy="140676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US" dirty="0" smtClean="0"/>
              </a:p>
            </p:txBody>
          </p:sp>
          <p:sp>
            <p:nvSpPr>
              <p:cNvPr id="173" name="Ellipse 172"/>
              <p:cNvSpPr/>
              <p:nvPr/>
            </p:nvSpPr>
            <p:spPr>
              <a:xfrm>
                <a:off x="5452584" y="3497634"/>
                <a:ext cx="128954" cy="140676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US" dirty="0" smtClean="0"/>
              </a:p>
            </p:txBody>
          </p:sp>
          <p:sp>
            <p:nvSpPr>
              <p:cNvPr id="174" name="Ellipse 173"/>
              <p:cNvSpPr/>
              <p:nvPr/>
            </p:nvSpPr>
            <p:spPr>
              <a:xfrm>
                <a:off x="5612017" y="3512244"/>
                <a:ext cx="128954" cy="140676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US" dirty="0" smtClean="0"/>
              </a:p>
            </p:txBody>
          </p:sp>
          <p:sp>
            <p:nvSpPr>
              <p:cNvPr id="175" name="Ellipse 174"/>
              <p:cNvSpPr/>
              <p:nvPr/>
            </p:nvSpPr>
            <p:spPr>
              <a:xfrm>
                <a:off x="4887029" y="3502132"/>
                <a:ext cx="128954" cy="140676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US" dirty="0" smtClean="0"/>
              </a:p>
            </p:txBody>
          </p:sp>
          <p:sp>
            <p:nvSpPr>
              <p:cNvPr id="176" name="Ellipse 175"/>
              <p:cNvSpPr/>
              <p:nvPr/>
            </p:nvSpPr>
            <p:spPr>
              <a:xfrm>
                <a:off x="5039258" y="3497336"/>
                <a:ext cx="128954" cy="140676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US" dirty="0" smtClean="0"/>
              </a:p>
            </p:txBody>
          </p:sp>
          <p:sp>
            <p:nvSpPr>
              <p:cNvPr id="177" name="Ellipse 176"/>
              <p:cNvSpPr/>
              <p:nvPr/>
            </p:nvSpPr>
            <p:spPr>
              <a:xfrm>
                <a:off x="5167376" y="3501999"/>
                <a:ext cx="128954" cy="140676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US" dirty="0" smtClean="0"/>
              </a:p>
            </p:txBody>
          </p:sp>
          <p:sp>
            <p:nvSpPr>
              <p:cNvPr id="178" name="Ellipse 177"/>
              <p:cNvSpPr/>
              <p:nvPr/>
            </p:nvSpPr>
            <p:spPr>
              <a:xfrm>
                <a:off x="5302187" y="3497203"/>
                <a:ext cx="128954" cy="140676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US" dirty="0" smtClean="0"/>
              </a:p>
            </p:txBody>
          </p:sp>
          <p:sp>
            <p:nvSpPr>
              <p:cNvPr id="179" name="Ellipse 178"/>
              <p:cNvSpPr/>
              <p:nvPr/>
            </p:nvSpPr>
            <p:spPr>
              <a:xfrm>
                <a:off x="4162083" y="4726145"/>
                <a:ext cx="128954" cy="14067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US" dirty="0" smtClean="0"/>
              </a:p>
            </p:txBody>
          </p:sp>
          <p:sp>
            <p:nvSpPr>
              <p:cNvPr id="180" name="Ellipse 179"/>
              <p:cNvSpPr/>
              <p:nvPr/>
            </p:nvSpPr>
            <p:spPr>
              <a:xfrm>
                <a:off x="3959860" y="4726145"/>
                <a:ext cx="128954" cy="14067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US" dirty="0" smtClean="0"/>
              </a:p>
            </p:txBody>
          </p:sp>
          <p:sp>
            <p:nvSpPr>
              <p:cNvPr id="181" name="Ellipse 180"/>
              <p:cNvSpPr/>
              <p:nvPr/>
            </p:nvSpPr>
            <p:spPr>
              <a:xfrm>
                <a:off x="4580680" y="4726145"/>
                <a:ext cx="128954" cy="14067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US" dirty="0" smtClean="0"/>
              </a:p>
            </p:txBody>
          </p:sp>
          <p:sp>
            <p:nvSpPr>
              <p:cNvPr id="182" name="Ellipse 181"/>
              <p:cNvSpPr/>
              <p:nvPr/>
            </p:nvSpPr>
            <p:spPr>
              <a:xfrm>
                <a:off x="4378457" y="4726145"/>
                <a:ext cx="128954" cy="14067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US" dirty="0" smtClean="0"/>
              </a:p>
            </p:txBody>
          </p:sp>
          <p:sp>
            <p:nvSpPr>
              <p:cNvPr id="183" name="Arc 182"/>
              <p:cNvSpPr/>
              <p:nvPr/>
            </p:nvSpPr>
            <p:spPr>
              <a:xfrm flipV="1">
                <a:off x="3914007" y="1790611"/>
                <a:ext cx="2190205" cy="3927565"/>
              </a:xfrm>
              <a:prstGeom prst="arc">
                <a:avLst>
                  <a:gd name="adj1" fmla="val 16186904"/>
                  <a:gd name="adj2" fmla="val 20440769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Arc 183"/>
              <p:cNvSpPr/>
              <p:nvPr/>
            </p:nvSpPr>
            <p:spPr>
              <a:xfrm flipH="1" flipV="1">
                <a:off x="3590292" y="1985873"/>
                <a:ext cx="2190205" cy="3927565"/>
              </a:xfrm>
              <a:prstGeom prst="arc">
                <a:avLst>
                  <a:gd name="adj1" fmla="val 16186904"/>
                  <a:gd name="adj2" fmla="val 20440769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5" name="Connecteur droit 184"/>
              <p:cNvCxnSpPr/>
              <p:nvPr/>
            </p:nvCxnSpPr>
            <p:spPr>
              <a:xfrm>
                <a:off x="3883405" y="4702794"/>
                <a:ext cx="826229" cy="0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Connecteur droit 185"/>
              <p:cNvCxnSpPr/>
              <p:nvPr/>
            </p:nvCxnSpPr>
            <p:spPr>
              <a:xfrm>
                <a:off x="4878649" y="4848801"/>
                <a:ext cx="826229" cy="0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7" name="Ellipse 186"/>
              <p:cNvSpPr/>
              <p:nvPr/>
            </p:nvSpPr>
            <p:spPr>
              <a:xfrm>
                <a:off x="4051975" y="4531416"/>
                <a:ext cx="128954" cy="140676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US" dirty="0" smtClean="0"/>
              </a:p>
            </p:txBody>
          </p:sp>
          <p:sp>
            <p:nvSpPr>
              <p:cNvPr id="188" name="Ellipse 187"/>
              <p:cNvSpPr/>
              <p:nvPr/>
            </p:nvSpPr>
            <p:spPr>
              <a:xfrm>
                <a:off x="4496112" y="4531416"/>
                <a:ext cx="128954" cy="140676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US" dirty="0" smtClean="0"/>
              </a:p>
            </p:txBody>
          </p:sp>
          <p:sp>
            <p:nvSpPr>
              <p:cNvPr id="189" name="Ellipse 188"/>
              <p:cNvSpPr/>
              <p:nvPr/>
            </p:nvSpPr>
            <p:spPr>
              <a:xfrm>
                <a:off x="5028960" y="4625028"/>
                <a:ext cx="128954" cy="140676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US" dirty="0" smtClean="0"/>
              </a:p>
            </p:txBody>
          </p:sp>
          <p:sp>
            <p:nvSpPr>
              <p:cNvPr id="190" name="Ellipse 189"/>
              <p:cNvSpPr/>
              <p:nvPr/>
            </p:nvSpPr>
            <p:spPr>
              <a:xfrm>
                <a:off x="5473097" y="4625028"/>
                <a:ext cx="128954" cy="140676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US" dirty="0" smtClean="0"/>
              </a:p>
            </p:txBody>
          </p:sp>
          <p:sp>
            <p:nvSpPr>
              <p:cNvPr id="191" name="Ellipse 190"/>
              <p:cNvSpPr/>
              <p:nvPr/>
            </p:nvSpPr>
            <p:spPr>
              <a:xfrm>
                <a:off x="5324171" y="4782140"/>
                <a:ext cx="128954" cy="140676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US" dirty="0" smtClean="0"/>
              </a:p>
            </p:txBody>
          </p:sp>
          <p:sp>
            <p:nvSpPr>
              <p:cNvPr id="192" name="Ellipse 191"/>
              <p:cNvSpPr/>
              <p:nvPr/>
            </p:nvSpPr>
            <p:spPr>
              <a:xfrm>
                <a:off x="5544982" y="4786223"/>
                <a:ext cx="128954" cy="140676"/>
              </a:xfrm>
              <a:prstGeom prst="ellipse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US" dirty="0" smtClean="0"/>
              </a:p>
            </p:txBody>
          </p:sp>
        </p:grpSp>
        <p:sp>
          <p:nvSpPr>
            <p:cNvPr id="245" name="Espace réservé du contenu 1"/>
            <p:cNvSpPr txBox="1">
              <a:spLocks/>
            </p:cNvSpPr>
            <p:nvPr/>
          </p:nvSpPr>
          <p:spPr>
            <a:xfrm>
              <a:off x="4468901" y="6474281"/>
              <a:ext cx="1838352" cy="414758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66700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■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1338" indent="-274638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90000"/>
                <a:buFont typeface="Arial" panose="020B0604020202020204" pitchFamily="34" charset="0"/>
                <a:buChar char="■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08038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90000"/>
                <a:buFont typeface="Arial" panose="020B0604020202020204" pitchFamily="34" charset="0"/>
                <a:buChar char="■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74738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90000"/>
                <a:buFont typeface="Arial" panose="020B0604020202020204" pitchFamily="34" charset="0"/>
                <a:buChar char="■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dirty="0" err="1" smtClean="0"/>
                <a:t>Gapless</a:t>
              </a:r>
              <a:r>
                <a:rPr lang="fr-FR" sz="1600" dirty="0" smtClean="0"/>
                <a:t> </a:t>
              </a:r>
              <a:r>
                <a:rPr lang="fr-FR" sz="1600" dirty="0" err="1" smtClean="0"/>
                <a:t>theory</a:t>
              </a:r>
              <a:endParaRPr lang="fr-FR" sz="1600" dirty="0" smtClean="0"/>
            </a:p>
          </p:txBody>
        </p:sp>
        <p:sp>
          <p:nvSpPr>
            <p:cNvPr id="246" name="Espace réservé du contenu 1"/>
            <p:cNvSpPr txBox="1">
              <a:spLocks/>
            </p:cNvSpPr>
            <p:nvPr/>
          </p:nvSpPr>
          <p:spPr>
            <a:xfrm>
              <a:off x="4472418" y="3922392"/>
              <a:ext cx="1838352" cy="414758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66700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■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1338" indent="-274638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90000"/>
                <a:buFont typeface="Arial" panose="020B0604020202020204" pitchFamily="34" charset="0"/>
                <a:buChar char="■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08038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90000"/>
                <a:buFont typeface="Arial" panose="020B0604020202020204" pitchFamily="34" charset="0"/>
                <a:buChar char="■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74738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90000"/>
                <a:buFont typeface="Arial" panose="020B0604020202020204" pitchFamily="34" charset="0"/>
                <a:buChar char="■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dirty="0" smtClean="0"/>
                <a:t>Open-</a:t>
              </a:r>
              <a:r>
                <a:rPr lang="fr-FR" sz="1600" dirty="0" err="1" smtClean="0"/>
                <a:t>shell</a:t>
              </a:r>
              <a:endParaRPr lang="fr-FR" sz="1600" dirty="0" smtClean="0"/>
            </a:p>
          </p:txBody>
        </p:sp>
      </p:grpSp>
      <p:sp>
        <p:nvSpPr>
          <p:cNvPr id="247" name="Espace réservé du contenu 1"/>
          <p:cNvSpPr txBox="1">
            <a:spLocks/>
          </p:cNvSpPr>
          <p:nvPr/>
        </p:nvSpPr>
        <p:spPr>
          <a:xfrm>
            <a:off x="6704850" y="6474281"/>
            <a:ext cx="1838352" cy="41475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dirty="0" err="1" smtClean="0"/>
              <a:t>Gapful</a:t>
            </a:r>
            <a:r>
              <a:rPr lang="fr-FR" sz="1600" dirty="0" smtClean="0"/>
              <a:t> </a:t>
            </a:r>
            <a:r>
              <a:rPr lang="fr-FR" sz="1600" dirty="0" err="1" smtClean="0"/>
              <a:t>theory</a:t>
            </a:r>
            <a:endParaRPr lang="fr-FR" sz="1600" dirty="0" smtClean="0"/>
          </a:p>
        </p:txBody>
      </p:sp>
      <p:sp>
        <p:nvSpPr>
          <p:cNvPr id="248" name="Espace réservé du contenu 1"/>
          <p:cNvSpPr txBox="1">
            <a:spLocks/>
          </p:cNvSpPr>
          <p:nvPr/>
        </p:nvSpPr>
        <p:spPr>
          <a:xfrm>
            <a:off x="6708367" y="3922392"/>
            <a:ext cx="1838352" cy="41475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dirty="0" smtClean="0"/>
              <a:t>« </a:t>
            </a:r>
            <a:r>
              <a:rPr lang="fr-FR" sz="1600" dirty="0" err="1" smtClean="0"/>
              <a:t>Closed-shell</a:t>
            </a:r>
            <a:r>
              <a:rPr lang="fr-FR" sz="1600" dirty="0" smtClean="0"/>
              <a:t> »</a:t>
            </a:r>
          </a:p>
        </p:txBody>
      </p:sp>
      <p:graphicFrame>
        <p:nvGraphicFramePr>
          <p:cNvPr id="12" name="Tableau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3703960"/>
              </p:ext>
            </p:extLst>
          </p:nvPr>
        </p:nvGraphicFramePr>
        <p:xfrm>
          <a:off x="4320390" y="2165658"/>
          <a:ext cx="7338708" cy="13162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8912">
                  <a:extLst>
                    <a:ext uri="{9D8B030D-6E8A-4147-A177-3AD203B41FA5}">
                      <a16:colId xmlns:a16="http://schemas.microsoft.com/office/drawing/2014/main" val="3693713499"/>
                    </a:ext>
                  </a:extLst>
                </a:gridCol>
                <a:gridCol w="1488912">
                  <a:extLst>
                    <a:ext uri="{9D8B030D-6E8A-4147-A177-3AD203B41FA5}">
                      <a16:colId xmlns:a16="http://schemas.microsoft.com/office/drawing/2014/main" val="65080259"/>
                    </a:ext>
                  </a:extLst>
                </a:gridCol>
                <a:gridCol w="1578175">
                  <a:extLst>
                    <a:ext uri="{9D8B030D-6E8A-4147-A177-3AD203B41FA5}">
                      <a16:colId xmlns:a16="http://schemas.microsoft.com/office/drawing/2014/main" val="3005680017"/>
                    </a:ext>
                  </a:extLst>
                </a:gridCol>
                <a:gridCol w="2782709">
                  <a:extLst>
                    <a:ext uri="{9D8B030D-6E8A-4147-A177-3AD203B41FA5}">
                      <a16:colId xmlns:a16="http://schemas.microsoft.com/office/drawing/2014/main" val="2760406333"/>
                    </a:ext>
                  </a:extLst>
                </a:gridCol>
              </a:tblGrid>
              <a:tr h="329073">
                <a:tc>
                  <a:txBody>
                    <a:bodyPr/>
                    <a:lstStyle/>
                    <a:p>
                      <a:r>
                        <a:rPr lang="fr-FR" sz="1400" dirty="0" err="1" smtClean="0"/>
                        <a:t>Symmetry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err="1" smtClean="0"/>
                        <a:t>Breaking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Ground state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err="1" smtClean="0"/>
                        <a:t>Excited</a:t>
                      </a:r>
                      <a:r>
                        <a:rPr lang="fr-FR" sz="1400" dirty="0" smtClean="0"/>
                        <a:t> states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0153160"/>
                  </a:ext>
                </a:extLst>
              </a:tr>
              <a:tr h="329073"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U(1)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N,</a:t>
                      </a:r>
                      <a:r>
                        <a:rPr lang="fr-FR" sz="1400" baseline="0" dirty="0" smtClean="0"/>
                        <a:t> Z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err="1" smtClean="0"/>
                        <a:t>Superfluidity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err="1" smtClean="0"/>
                        <a:t>Pairing</a:t>
                      </a:r>
                      <a:r>
                        <a:rPr lang="fr-FR" sz="1400" baseline="0" dirty="0" smtClean="0"/>
                        <a:t> oscillations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9778173"/>
                  </a:ext>
                </a:extLst>
              </a:tr>
              <a:tr h="329073"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SU(2)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J, K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err="1" smtClean="0"/>
                        <a:t>Deformation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err="1" smtClean="0"/>
                        <a:t>Rotational</a:t>
                      </a:r>
                      <a:r>
                        <a:rPr lang="fr-FR" sz="1400" dirty="0" smtClean="0"/>
                        <a:t>/</a:t>
                      </a:r>
                      <a:r>
                        <a:rPr lang="fr-FR" sz="1400" dirty="0" err="1" smtClean="0"/>
                        <a:t>vibrational</a:t>
                      </a:r>
                      <a:r>
                        <a:rPr lang="fr-FR" sz="1400" baseline="0" dirty="0" smtClean="0"/>
                        <a:t> bands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2587061"/>
                  </a:ext>
                </a:extLst>
              </a:tr>
              <a:tr h="329073">
                <a:tc>
                  <a:txBody>
                    <a:bodyPr/>
                    <a:lstStyle/>
                    <a:p>
                      <a:r>
                        <a:rPr lang="fr-FR" sz="1400" dirty="0" err="1" smtClean="0"/>
                        <a:t>Parity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Pi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LR</a:t>
                      </a:r>
                      <a:r>
                        <a:rPr lang="fr-FR" sz="1400" baseline="0" dirty="0" smtClean="0"/>
                        <a:t> </a:t>
                      </a:r>
                      <a:r>
                        <a:rPr lang="fr-FR" sz="1400" baseline="0" dirty="0" err="1" smtClean="0"/>
                        <a:t>asymmetry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 err="1" smtClean="0"/>
                        <a:t>Negative</a:t>
                      </a:r>
                      <a:r>
                        <a:rPr lang="fr-FR" sz="1400" dirty="0" smtClean="0"/>
                        <a:t> </a:t>
                      </a:r>
                      <a:r>
                        <a:rPr lang="fr-FR" sz="1400" dirty="0" err="1" smtClean="0"/>
                        <a:t>parity</a:t>
                      </a:r>
                      <a:r>
                        <a:rPr lang="fr-FR" sz="1400" dirty="0" smtClean="0"/>
                        <a:t> bands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6765764"/>
                  </a:ext>
                </a:extLst>
              </a:tr>
            </a:tbl>
          </a:graphicData>
        </a:graphic>
      </p:graphicFrame>
      <p:sp>
        <p:nvSpPr>
          <p:cNvPr id="250" name="Espace réservé du contenu 1"/>
          <p:cNvSpPr txBox="1">
            <a:spLocks/>
          </p:cNvSpPr>
          <p:nvPr/>
        </p:nvSpPr>
        <p:spPr>
          <a:xfrm>
            <a:off x="4217673" y="1481656"/>
            <a:ext cx="6885755" cy="41879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 err="1" smtClean="0"/>
              <a:t>Symmetry</a:t>
            </a:r>
            <a:r>
              <a:rPr lang="fr-FR" sz="1600" dirty="0" smtClean="0"/>
              <a:t> </a:t>
            </a:r>
            <a:r>
              <a:rPr lang="fr-FR" sz="1600" dirty="0" err="1" smtClean="0"/>
              <a:t>breaking</a:t>
            </a:r>
            <a:r>
              <a:rPr lang="fr-FR" sz="1600" dirty="0" smtClean="0"/>
              <a:t> </a:t>
            </a:r>
            <a:r>
              <a:rPr lang="fr-FR" sz="1600" dirty="0" err="1" smtClean="0"/>
              <a:t>is</a:t>
            </a:r>
            <a:r>
              <a:rPr lang="fr-FR" sz="1600" dirty="0" smtClean="0"/>
              <a:t> </a:t>
            </a:r>
            <a:r>
              <a:rPr lang="fr-FR" sz="1600" dirty="0" err="1" smtClean="0"/>
              <a:t>very</a:t>
            </a:r>
            <a:r>
              <a:rPr lang="fr-FR" sz="1600" dirty="0" smtClean="0"/>
              <a:t> </a:t>
            </a:r>
            <a:r>
              <a:rPr lang="fr-FR" sz="1600" dirty="0" err="1" smtClean="0"/>
              <a:t>powerful</a:t>
            </a:r>
            <a:r>
              <a:rPr lang="fr-FR" sz="1600" dirty="0" smtClean="0"/>
              <a:t> trick to capture collective </a:t>
            </a:r>
            <a:r>
              <a:rPr lang="fr-FR" sz="1600" dirty="0" err="1" smtClean="0"/>
              <a:t>effects</a:t>
            </a:r>
            <a:r>
              <a:rPr lang="fr-FR" sz="1600" dirty="0" smtClean="0"/>
              <a:t> for free</a:t>
            </a:r>
          </a:p>
        </p:txBody>
      </p:sp>
      <p:sp>
        <p:nvSpPr>
          <p:cNvPr id="251" name="Espace réservé du contenu 1"/>
          <p:cNvSpPr txBox="1">
            <a:spLocks/>
          </p:cNvSpPr>
          <p:nvPr/>
        </p:nvSpPr>
        <p:spPr>
          <a:xfrm>
            <a:off x="8875623" y="4015873"/>
            <a:ext cx="3316377" cy="238550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b="1" dirty="0" smtClean="0">
                <a:solidFill>
                  <a:schemeClr val="tx2"/>
                </a:solidFill>
              </a:rPr>
              <a:t>Warning</a:t>
            </a:r>
          </a:p>
          <a:p>
            <a:r>
              <a:rPr lang="fr-FR" sz="1600" dirty="0" smtClean="0">
                <a:solidFill>
                  <a:schemeClr val="tx2"/>
                </a:solidFill>
              </a:rPr>
              <a:t>SB </a:t>
            </a:r>
            <a:r>
              <a:rPr lang="fr-FR" sz="1600" dirty="0" err="1" smtClean="0">
                <a:solidFill>
                  <a:schemeClr val="tx2"/>
                </a:solidFill>
              </a:rPr>
              <a:t>eventually</a:t>
            </a:r>
            <a:r>
              <a:rPr lang="fr-FR" sz="1600" dirty="0" smtClean="0">
                <a:solidFill>
                  <a:schemeClr val="tx2"/>
                </a:solidFill>
              </a:rPr>
              <a:t> </a:t>
            </a:r>
            <a:r>
              <a:rPr lang="fr-FR" sz="1600" dirty="0" err="1" smtClean="0">
                <a:solidFill>
                  <a:schemeClr val="tx2"/>
                </a:solidFill>
              </a:rPr>
              <a:t>is</a:t>
            </a:r>
            <a:r>
              <a:rPr lang="fr-FR" sz="1600" dirty="0" smtClean="0">
                <a:solidFill>
                  <a:schemeClr val="tx2"/>
                </a:solidFill>
              </a:rPr>
              <a:t> « </a:t>
            </a:r>
            <a:r>
              <a:rPr lang="fr-FR" sz="1600" b="1" dirty="0" smtClean="0">
                <a:solidFill>
                  <a:schemeClr val="tx2"/>
                </a:solidFill>
              </a:rPr>
              <a:t>a trick</a:t>
            </a:r>
            <a:r>
              <a:rPr lang="fr-FR" sz="1600" dirty="0" smtClean="0">
                <a:solidFill>
                  <a:schemeClr val="tx2"/>
                </a:solidFill>
              </a:rPr>
              <a:t> »</a:t>
            </a:r>
          </a:p>
          <a:p>
            <a:r>
              <a:rPr lang="fr-FR" sz="1600" dirty="0" err="1" smtClean="0">
                <a:solidFill>
                  <a:schemeClr val="tx2"/>
                </a:solidFill>
              </a:rPr>
              <a:t>Proper</a:t>
            </a:r>
            <a:r>
              <a:rPr lang="fr-FR" sz="1600" dirty="0" smtClean="0">
                <a:solidFill>
                  <a:schemeClr val="tx2"/>
                </a:solidFill>
              </a:rPr>
              <a:t> </a:t>
            </a:r>
            <a:r>
              <a:rPr lang="fr-FR" sz="1600" dirty="0" err="1" smtClean="0">
                <a:solidFill>
                  <a:schemeClr val="tx2"/>
                </a:solidFill>
              </a:rPr>
              <a:t>eigenstates</a:t>
            </a:r>
            <a:r>
              <a:rPr lang="fr-FR" sz="1600" dirty="0" smtClean="0">
                <a:solidFill>
                  <a:schemeClr val="tx2"/>
                </a:solidFill>
              </a:rPr>
              <a:t> have </a:t>
            </a:r>
            <a:r>
              <a:rPr lang="fr-FR" sz="1600" b="1" dirty="0" smtClean="0">
                <a:solidFill>
                  <a:schemeClr val="tx2"/>
                </a:solidFill>
              </a:rPr>
              <a:t>good J, pi</a:t>
            </a:r>
            <a:endParaRPr lang="fr-FR" sz="1600" b="1" dirty="0">
              <a:solidFill>
                <a:schemeClr val="tx2"/>
              </a:solidFill>
            </a:endParaRPr>
          </a:p>
          <a:p>
            <a:r>
              <a:rPr lang="fr-FR" sz="1600" dirty="0" smtClean="0">
                <a:solidFill>
                  <a:schemeClr val="tx2"/>
                </a:solidFill>
              </a:rPr>
              <a:t>Not </a:t>
            </a:r>
            <a:r>
              <a:rPr lang="fr-FR" sz="1600" dirty="0" err="1" smtClean="0">
                <a:solidFill>
                  <a:schemeClr val="tx2"/>
                </a:solidFill>
              </a:rPr>
              <a:t>directly</a:t>
            </a:r>
            <a:r>
              <a:rPr lang="fr-FR" sz="1600" dirty="0" smtClean="0">
                <a:solidFill>
                  <a:schemeClr val="tx2"/>
                </a:solidFill>
              </a:rPr>
              <a:t> observable</a:t>
            </a:r>
          </a:p>
          <a:p>
            <a:r>
              <a:rPr lang="fr-FR" sz="1600" dirty="0" err="1" smtClean="0">
                <a:solidFill>
                  <a:schemeClr val="tx2"/>
                </a:solidFill>
              </a:rPr>
              <a:t>Symmetry</a:t>
            </a:r>
            <a:r>
              <a:rPr lang="fr-FR" sz="1600" dirty="0" smtClean="0">
                <a:solidFill>
                  <a:schemeClr val="tx2"/>
                </a:solidFill>
              </a:rPr>
              <a:t> </a:t>
            </a:r>
            <a:r>
              <a:rPr lang="fr-FR" sz="1600" dirty="0" err="1" smtClean="0">
                <a:solidFill>
                  <a:schemeClr val="tx2"/>
                </a:solidFill>
              </a:rPr>
              <a:t>restoration</a:t>
            </a:r>
            <a:r>
              <a:rPr lang="fr-FR" sz="1600" dirty="0" smtClean="0">
                <a:solidFill>
                  <a:schemeClr val="tx2"/>
                </a:solidFill>
              </a:rPr>
              <a:t> </a:t>
            </a:r>
            <a:r>
              <a:rPr lang="fr-FR" sz="1600" dirty="0" err="1" smtClean="0">
                <a:solidFill>
                  <a:schemeClr val="tx2"/>
                </a:solidFill>
              </a:rPr>
              <a:t>needed</a:t>
            </a:r>
            <a:r>
              <a:rPr lang="fr-FR" sz="1600" dirty="0" smtClean="0">
                <a:solidFill>
                  <a:schemeClr val="tx2"/>
                </a:solidFill>
              </a:rPr>
              <a:t> BMF</a:t>
            </a:r>
            <a:endParaRPr lang="fr-FR" sz="1600" dirty="0">
              <a:solidFill>
                <a:schemeClr val="tx2"/>
              </a:solidFill>
            </a:endParaRPr>
          </a:p>
          <a:p>
            <a:pPr marL="285750" indent="-285750">
              <a:buFontTx/>
              <a:buChar char="-"/>
            </a:pPr>
            <a:r>
              <a:rPr lang="fr-FR" sz="1600" dirty="0" smtClean="0">
                <a:solidFill>
                  <a:schemeClr val="tx2"/>
                </a:solidFill>
              </a:rPr>
              <a:t>Ground &amp; </a:t>
            </a:r>
            <a:r>
              <a:rPr lang="fr-FR" sz="1600" dirty="0" err="1" smtClean="0">
                <a:solidFill>
                  <a:schemeClr val="tx2"/>
                </a:solidFill>
              </a:rPr>
              <a:t>excitated</a:t>
            </a:r>
            <a:r>
              <a:rPr lang="fr-FR" sz="1600" dirty="0" smtClean="0">
                <a:solidFill>
                  <a:schemeClr val="tx2"/>
                </a:solidFill>
              </a:rPr>
              <a:t> states</a:t>
            </a:r>
          </a:p>
        </p:txBody>
      </p:sp>
      <p:pic>
        <p:nvPicPr>
          <p:cNvPr id="252" name="Google Shape;446;p23"/>
          <p:cNvPicPr preferRelativeResize="0"/>
          <p:nvPr/>
        </p:nvPicPr>
        <p:blipFill rotWithShape="1">
          <a:blip r:embed="rId3">
            <a:alphaModFix/>
          </a:blip>
          <a:srcRect l="50490"/>
          <a:stretch/>
        </p:blipFill>
        <p:spPr>
          <a:xfrm>
            <a:off x="8506639" y="2155154"/>
            <a:ext cx="2619074" cy="2518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345;p23"/>
          <p:cNvPicPr preferRelativeResize="0"/>
          <p:nvPr/>
        </p:nvPicPr>
        <p:blipFill rotWithShape="1">
          <a:blip r:embed="rId4">
            <a:alphaModFix/>
          </a:blip>
          <a:srcRect l="57312" t="18231" r="123" b="20874"/>
          <a:stretch/>
        </p:blipFill>
        <p:spPr>
          <a:xfrm>
            <a:off x="6550117" y="2110471"/>
            <a:ext cx="1307278" cy="1402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389;p23"/>
          <p:cNvPicPr preferRelativeResize="0"/>
          <p:nvPr/>
        </p:nvPicPr>
        <p:blipFill rotWithShape="1">
          <a:blip r:embed="rId4">
            <a:alphaModFix/>
          </a:blip>
          <a:srcRect l="-2710" t="18778" r="57002" b="21966"/>
          <a:stretch/>
        </p:blipFill>
        <p:spPr>
          <a:xfrm>
            <a:off x="4585695" y="2114386"/>
            <a:ext cx="1442700" cy="14027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741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build="p"/>
      <p:bldP spid="129" grpId="0"/>
      <p:bldP spid="247" grpId="0"/>
      <p:bldP spid="248" grpId="0"/>
      <p:bldP spid="250" grpId="0"/>
      <p:bldP spid="25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748227" y="987522"/>
            <a:ext cx="10066476" cy="867401"/>
          </a:xfrm>
        </p:spPr>
        <p:txBody>
          <a:bodyPr>
            <a:normAutofit/>
          </a:bodyPr>
          <a:lstStyle/>
          <a:p>
            <a:r>
              <a:rPr lang="fr-FR" sz="1600" dirty="0" smtClean="0"/>
              <a:t>In </a:t>
            </a:r>
            <a:r>
              <a:rPr lang="fr-FR" sz="1600" dirty="0" err="1" smtClean="0"/>
              <a:t>order</a:t>
            </a:r>
            <a:r>
              <a:rPr lang="fr-FR" sz="1600" dirty="0" smtClean="0"/>
              <a:t> to break </a:t>
            </a:r>
            <a:r>
              <a:rPr lang="fr-FR" sz="1600" dirty="0" err="1" smtClean="0"/>
              <a:t>symmetries</a:t>
            </a:r>
            <a:r>
              <a:rPr lang="fr-FR" sz="1600" dirty="0" smtClean="0"/>
              <a:t> (</a:t>
            </a:r>
            <a:r>
              <a:rPr lang="fr-FR" sz="1600" dirty="0" err="1" smtClean="0"/>
              <a:t>especially</a:t>
            </a:r>
            <a:r>
              <a:rPr lang="fr-FR" sz="1600" dirty="0" smtClean="0"/>
              <a:t> </a:t>
            </a:r>
            <a:r>
              <a:rPr lang="fr-FR" sz="1600" dirty="0" err="1" smtClean="0"/>
              <a:t>particle</a:t>
            </a:r>
            <a:r>
              <a:rPr lang="fr-FR" sz="1600" dirty="0" smtClean="0"/>
              <a:t> </a:t>
            </a:r>
            <a:r>
              <a:rPr lang="fr-FR" sz="1600" dirty="0" err="1" smtClean="0"/>
              <a:t>number</a:t>
            </a:r>
            <a:r>
              <a:rPr lang="fr-FR" sz="1600" dirty="0" smtClean="0"/>
              <a:t>) at </a:t>
            </a:r>
            <a:r>
              <a:rPr lang="fr-FR" sz="1600" dirty="0" err="1" smtClean="0"/>
              <a:t>mean-field</a:t>
            </a:r>
            <a:r>
              <a:rPr lang="fr-FR" sz="1600" dirty="0" smtClean="0"/>
              <a:t>, </a:t>
            </a:r>
            <a:r>
              <a:rPr lang="fr-FR" sz="1600" dirty="0" err="1" smtClean="0"/>
              <a:t>need</a:t>
            </a:r>
            <a:r>
              <a:rPr lang="fr-FR" sz="1600" dirty="0" smtClean="0"/>
              <a:t> more </a:t>
            </a:r>
            <a:r>
              <a:rPr lang="fr-FR" sz="1600" dirty="0" err="1" smtClean="0"/>
              <a:t>general</a:t>
            </a:r>
            <a:r>
              <a:rPr lang="fr-FR" sz="1600" dirty="0" smtClean="0"/>
              <a:t> basis</a:t>
            </a:r>
          </a:p>
          <a:p>
            <a:r>
              <a:rPr lang="fr-FR" sz="1600" dirty="0" smtClean="0"/>
              <a:t>Quasi-</a:t>
            </a:r>
            <a:r>
              <a:rPr lang="fr-FR" sz="1600" dirty="0" err="1" smtClean="0"/>
              <a:t>particle</a:t>
            </a:r>
            <a:r>
              <a:rPr lang="fr-FR" sz="1600" dirty="0" smtClean="0"/>
              <a:t> </a:t>
            </a:r>
            <a:r>
              <a:rPr lang="fr-FR" sz="1600" dirty="0" err="1" smtClean="0"/>
              <a:t>operators</a:t>
            </a:r>
            <a:r>
              <a:rPr lang="fr-FR" sz="1600" dirty="0" smtClean="0"/>
              <a:t> </a:t>
            </a:r>
            <a:r>
              <a:rPr lang="fr-FR" sz="1600" dirty="0" err="1" smtClean="0"/>
              <a:t>generalize</a:t>
            </a:r>
            <a:r>
              <a:rPr lang="fr-FR" sz="1600" dirty="0" smtClean="0"/>
              <a:t> </a:t>
            </a:r>
            <a:r>
              <a:rPr lang="fr-FR" sz="1600" dirty="0" err="1" smtClean="0"/>
              <a:t>particle</a:t>
            </a:r>
            <a:r>
              <a:rPr lang="fr-FR" sz="1600" dirty="0" smtClean="0"/>
              <a:t> / </a:t>
            </a:r>
            <a:r>
              <a:rPr lang="fr-FR" sz="1600" dirty="0" err="1" smtClean="0"/>
              <a:t>holes</a:t>
            </a:r>
            <a:r>
              <a:rPr lang="fr-FR" sz="1600" dirty="0" smtClean="0"/>
              <a:t> in </a:t>
            </a:r>
            <a:r>
              <a:rPr lang="fr-FR" sz="1600" dirty="0" err="1" smtClean="0"/>
              <a:t>order</a:t>
            </a:r>
            <a:r>
              <a:rPr lang="fr-FR" sz="1600" dirty="0" smtClean="0"/>
              <a:t> to </a:t>
            </a:r>
            <a:r>
              <a:rPr lang="fr-FR" sz="1600" dirty="0" err="1" smtClean="0"/>
              <a:t>allow</a:t>
            </a:r>
            <a:r>
              <a:rPr lang="fr-FR" sz="1600" dirty="0" smtClean="0"/>
              <a:t> </a:t>
            </a:r>
            <a:r>
              <a:rPr lang="fr-FR" sz="1600" dirty="0" err="1" smtClean="0"/>
              <a:t>fractional</a:t>
            </a:r>
            <a:r>
              <a:rPr lang="fr-FR" sz="1600" dirty="0" smtClean="0"/>
              <a:t> occupation </a:t>
            </a:r>
            <a:r>
              <a:rPr lang="fr-FR" sz="1600" dirty="0" err="1" smtClean="0"/>
              <a:t>numbers</a:t>
            </a:r>
            <a:endParaRPr lang="en-US" sz="160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14/06/2023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 smtClean="0"/>
              <a:t>Nuclear</a:t>
            </a:r>
            <a:r>
              <a:rPr lang="fr-FR" dirty="0" smtClean="0"/>
              <a:t> collective </a:t>
            </a:r>
            <a:r>
              <a:rPr lang="fr-FR" dirty="0" err="1" smtClean="0"/>
              <a:t>behaviors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28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Bogoliubov</a:t>
            </a:r>
            <a:r>
              <a:rPr lang="fr-FR" dirty="0" smtClean="0"/>
              <a:t> </a:t>
            </a:r>
            <a:r>
              <a:rPr lang="fr-FR" dirty="0" err="1" smtClean="0"/>
              <a:t>algebra</a:t>
            </a:r>
            <a:r>
              <a:rPr lang="fr-FR" dirty="0" smtClean="0"/>
              <a:t> and HFB </a:t>
            </a:r>
            <a:r>
              <a:rPr lang="fr-FR" dirty="0" err="1" smtClean="0"/>
              <a:t>equations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731836" y="1572400"/>
                <a:ext cx="5727081" cy="21920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fr-FR" sz="1600" dirty="0" smtClean="0"/>
                  <a:t>Quasi-</a:t>
                </a:r>
                <a:r>
                  <a:rPr lang="fr-FR" sz="1600" dirty="0" err="1" smtClean="0"/>
                  <a:t>particle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operators</a:t>
                </a:r>
                <a:r>
                  <a:rPr lang="fr-FR" sz="1600" dirty="0" smtClean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p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†</m:t>
                                  </m:r>
                                </m:sup>
                              </m:sSup>
                            </m:e>
                          </m:mr>
                        </m:m>
                      </m:e>
                    </m:d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≡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𝒲</m:t>
                    </m:r>
                    <m:d>
                      <m:d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†</m:t>
                                  </m:r>
                                </m:sup>
                              </m:sSup>
                            </m:e>
                          </m:mr>
                        </m:m>
                      </m:e>
                    </m:d>
                  </m:oMath>
                </a14:m>
                <a:endParaRPr lang="fr-FR" sz="1600" b="0" i="1" dirty="0" smtClean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fr-FR" sz="1600" b="0" dirty="0" err="1" smtClean="0"/>
                  <a:t>With</a:t>
                </a:r>
                <a:r>
                  <a:rPr lang="fr-FR" sz="1600" b="0" dirty="0" smtClean="0"/>
                  <a:t>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𝒲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p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  <m:e>
                              <m:sSup>
                                <m:sSupPr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p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mr>
                        </m:m>
                      </m:e>
                    </m:d>
                    <m:r>
                      <m:rPr>
                        <m:sty m:val="p"/>
                      </m:rPr>
                      <a:rPr lang="fr-FR" sz="1600" b="0" i="0" smtClean="0">
                        <a:latin typeface="Cambria Math" panose="02040503050406030204" pitchFamily="18" charset="0"/>
                      </a:rPr>
                      <m:t>and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𝒲</m:t>
                        </m:r>
                      </m:e>
                      <m:sup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†</m:t>
                        </m:r>
                      </m:sup>
                    </m:sSup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𝒲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𝒲</m:t>
                    </m:r>
                    <m:sSup>
                      <m:sSup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𝒲</m:t>
                        </m:r>
                      </m:e>
                      <m:sup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†</m:t>
                        </m:r>
                      </m:sup>
                    </m:sSup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1600" dirty="0" smtClean="0"/>
                  <a:t>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fr-FR" sz="1600" i="1">
                        <a:latin typeface="Cambria Math" panose="02040503050406030204" pitchFamily="18" charset="0"/>
                      </a:rPr>
                      <m:t>𝛽</m:t>
                    </m:r>
                    <m:r>
                      <a:rPr lang="fr-FR" sz="1600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†</m:t>
                        </m:r>
                      </m:sup>
                    </m:sSup>
                  </m:oMath>
                </a14:m>
                <a:r>
                  <a:rPr lang="en-US" sz="1600" dirty="0"/>
                  <a:t> obey fermionic commutation rules</a:t>
                </a:r>
                <a:endParaRPr lang="en-US" sz="1600" dirty="0" smtClean="0"/>
              </a:p>
              <a:p>
                <a:pPr>
                  <a:lnSpc>
                    <a:spcPct val="150000"/>
                  </a:lnSpc>
                </a:pPr>
                <a:r>
                  <a:rPr lang="en-US" sz="1600" dirty="0" smtClean="0"/>
                  <a:t>Definition quasiparticle vacuum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〉"/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fr-FR" sz="1600" b="0" i="0" smtClean="0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</m:d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∝</m:t>
                    </m:r>
                    <m:nary>
                      <m:naryPr>
                        <m:chr m:val="∏"/>
                        <m:supHide m:val="on"/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begChr m:val="|"/>
                            <m:endChr m:val="〉"/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</m:nary>
                    <m:r>
                      <a:rPr lang="fr-FR" sz="16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 smtClean="0"/>
                  <a:t> s.t.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𝛽</m:t>
                    </m:r>
                    <m:d>
                      <m:dPr>
                        <m:begChr m:val="|"/>
                        <m:endChr m:val="〉"/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fr-FR" sz="1600" b="0" i="0" smtClean="0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</m:d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836" y="1572400"/>
                <a:ext cx="5727081" cy="2192075"/>
              </a:xfrm>
              <a:prstGeom prst="rect">
                <a:avLst/>
              </a:prstGeom>
              <a:blipFill>
                <a:blip r:embed="rId2"/>
                <a:stretch>
                  <a:fillRect l="-2128" r="-213" b="-2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Espace réservé du contenu 1"/>
              <p:cNvSpPr txBox="1">
                <a:spLocks/>
              </p:cNvSpPr>
              <p:nvPr/>
            </p:nvSpPr>
            <p:spPr>
              <a:xfrm>
                <a:off x="5639110" y="1738477"/>
                <a:ext cx="6134562" cy="1771485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66700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41338" indent="-274638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080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747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1600" b="1" dirty="0" smtClean="0">
                    <a:solidFill>
                      <a:schemeClr val="tx2"/>
                    </a:solidFill>
                  </a:rPr>
                  <a:t>Note</a:t>
                </a:r>
              </a:p>
              <a:p>
                <a:r>
                  <a:rPr lang="fr-FR" sz="1600" dirty="0" err="1" smtClean="0">
                    <a:solidFill>
                      <a:schemeClr val="tx2"/>
                    </a:solidFill>
                  </a:rPr>
                  <a:t>Bogoliubov</a:t>
                </a:r>
                <a:r>
                  <a:rPr lang="fr-FR" sz="1600" dirty="0" smtClean="0">
                    <a:solidFill>
                      <a:schemeClr val="tx2"/>
                    </a:solidFill>
                  </a:rPr>
                  <a:t> transformation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𝒲</m:t>
                    </m:r>
                  </m:oMath>
                </a14:m>
                <a:r>
                  <a:rPr lang="fr-FR" sz="1600" dirty="0" smtClean="0">
                    <a:solidFill>
                      <a:schemeClr val="tx2"/>
                    </a:solidFill>
                  </a:rPr>
                  <a:t> encodes all information on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m:rPr>
                        <m:sty m:val="p"/>
                      </m:rPr>
                      <a:rPr lang="fr-FR" sz="1600" b="0" i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Φ</m:t>
                    </m:r>
                    <m:r>
                      <a:rPr lang="fr-FR" sz="1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〉</m:t>
                    </m:r>
                  </m:oMath>
                </a14:m>
                <a:endParaRPr lang="fr-FR" sz="1600" dirty="0" smtClean="0">
                  <a:solidFill>
                    <a:schemeClr val="tx2"/>
                  </a:solidFill>
                </a:endParaRPr>
              </a:p>
              <a:p>
                <a:r>
                  <a:rPr lang="fr-FR" sz="1600" dirty="0" err="1" smtClean="0">
                    <a:solidFill>
                      <a:schemeClr val="tx2"/>
                    </a:solidFill>
                  </a:rPr>
                  <a:t>Mixing</a:t>
                </a:r>
                <a:r>
                  <a:rPr lang="fr-FR" sz="1600" dirty="0" smtClean="0">
                    <a:solidFill>
                      <a:schemeClr val="tx2"/>
                    </a:solidFill>
                  </a:rPr>
                  <a:t> </a:t>
                </a:r>
                <a:r>
                  <a:rPr lang="fr-FR" sz="1600" dirty="0" err="1" smtClean="0">
                    <a:solidFill>
                      <a:schemeClr val="tx2"/>
                    </a:solidFill>
                  </a:rPr>
                  <a:t>particle</a:t>
                </a:r>
                <a:r>
                  <a:rPr lang="fr-FR" sz="1600" dirty="0" smtClean="0">
                    <a:solidFill>
                      <a:schemeClr val="tx2"/>
                    </a:solidFill>
                  </a:rPr>
                  <a:t> and </a:t>
                </a:r>
                <a:r>
                  <a:rPr lang="fr-FR" sz="1600" dirty="0" err="1" smtClean="0">
                    <a:solidFill>
                      <a:schemeClr val="tx2"/>
                    </a:solidFill>
                  </a:rPr>
                  <a:t>holes</a:t>
                </a:r>
                <a:r>
                  <a:rPr lang="fr-FR" sz="1600" dirty="0" smtClean="0">
                    <a:solidFill>
                      <a:schemeClr val="tx2"/>
                    </a:solidFill>
                  </a:rPr>
                  <a:t> </a:t>
                </a:r>
                <a:r>
                  <a:rPr lang="fr-FR" sz="1600" dirty="0" smtClean="0">
                    <a:solidFill>
                      <a:schemeClr val="tx2"/>
                    </a:solidFill>
                    <a:sym typeface="Wingdings" panose="05000000000000000000" pitchFamily="2" charset="2"/>
                  </a:rPr>
                  <a:t> </a:t>
                </a:r>
                <a:r>
                  <a:rPr lang="fr-FR" sz="1600" dirty="0" err="1" smtClean="0">
                    <a:solidFill>
                      <a:schemeClr val="tx2"/>
                    </a:solidFill>
                    <a:sym typeface="Wingdings" panose="05000000000000000000" pitchFamily="2" charset="2"/>
                  </a:rPr>
                  <a:t>breaking</a:t>
                </a:r>
                <a:r>
                  <a:rPr lang="fr-FR" sz="1600" dirty="0" smtClean="0">
                    <a:solidFill>
                      <a:schemeClr val="tx2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fr-FR" sz="1600" dirty="0" err="1" smtClean="0">
                    <a:solidFill>
                      <a:schemeClr val="tx2"/>
                    </a:solidFill>
                    <a:sym typeface="Wingdings" panose="05000000000000000000" pitchFamily="2" charset="2"/>
                  </a:rPr>
                  <a:t>particle</a:t>
                </a:r>
                <a:r>
                  <a:rPr lang="fr-FR" sz="1600" dirty="0" smtClean="0">
                    <a:solidFill>
                      <a:schemeClr val="tx2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fr-FR" sz="1600" dirty="0" err="1" smtClean="0">
                    <a:solidFill>
                      <a:schemeClr val="tx2"/>
                    </a:solidFill>
                    <a:sym typeface="Wingdings" panose="05000000000000000000" pitchFamily="2" charset="2"/>
                  </a:rPr>
                  <a:t>number</a:t>
                </a:r>
                <a:r>
                  <a:rPr lang="fr-FR" sz="1600" dirty="0" smtClean="0">
                    <a:solidFill>
                      <a:schemeClr val="tx2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fr-FR" sz="1600" dirty="0" err="1" smtClean="0">
                    <a:solidFill>
                      <a:schemeClr val="tx2"/>
                    </a:solidFill>
                    <a:sym typeface="Wingdings" panose="05000000000000000000" pitchFamily="2" charset="2"/>
                  </a:rPr>
                  <a:t>symmetry</a:t>
                </a:r>
                <a:endParaRPr lang="fr-FR" sz="1600" dirty="0" smtClean="0">
                  <a:solidFill>
                    <a:schemeClr val="tx2"/>
                  </a:solidFill>
                  <a:sym typeface="Wingdings" panose="05000000000000000000" pitchFamily="2" charset="2"/>
                </a:endParaRPr>
              </a:p>
              <a:p>
                <a:r>
                  <a:rPr lang="fr-FR" sz="1600" dirty="0" err="1" smtClean="0">
                    <a:solidFill>
                      <a:schemeClr val="tx2"/>
                    </a:solidFill>
                    <a:sym typeface="Wingdings" panose="05000000000000000000" pitchFamily="2" charset="2"/>
                  </a:rPr>
                  <a:t>Diagonality</a:t>
                </a:r>
                <a:r>
                  <a:rPr lang="fr-FR" sz="1600" dirty="0" smtClean="0">
                    <a:solidFill>
                      <a:schemeClr val="tx2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fr-FR" sz="1600" dirty="0" err="1" smtClean="0">
                    <a:solidFill>
                      <a:schemeClr val="tx2"/>
                    </a:solidFill>
                    <a:sym typeface="Wingdings" panose="05000000000000000000" pitchFamily="2" charset="2"/>
                  </a:rPr>
                  <a:t>properties</a:t>
                </a:r>
                <a:r>
                  <a:rPr lang="fr-FR" sz="1600" dirty="0" smtClean="0">
                    <a:solidFill>
                      <a:schemeClr val="tx2"/>
                    </a:solidFill>
                    <a:sym typeface="Wingdings" panose="05000000000000000000" pitchFamily="2" charset="2"/>
                  </a:rPr>
                  <a:t> of U and V  </a:t>
                </a:r>
                <a:r>
                  <a:rPr lang="fr-FR" sz="1600" dirty="0" err="1" smtClean="0">
                    <a:solidFill>
                      <a:schemeClr val="tx2"/>
                    </a:solidFill>
                    <a:sym typeface="Wingdings" panose="05000000000000000000" pitchFamily="2" charset="2"/>
                  </a:rPr>
                  <a:t>deformation</a:t>
                </a:r>
                <a:r>
                  <a:rPr lang="fr-FR" sz="1600" dirty="0" smtClean="0">
                    <a:solidFill>
                      <a:schemeClr val="tx2"/>
                    </a:solidFill>
                    <a:sym typeface="Wingdings" panose="05000000000000000000" pitchFamily="2" charset="2"/>
                  </a:rPr>
                  <a:t>, </a:t>
                </a:r>
                <a:r>
                  <a:rPr lang="fr-FR" sz="1600" dirty="0" err="1" smtClean="0">
                    <a:solidFill>
                      <a:schemeClr val="tx2"/>
                    </a:solidFill>
                    <a:sym typeface="Wingdings" panose="05000000000000000000" pitchFamily="2" charset="2"/>
                  </a:rPr>
                  <a:t>parity</a:t>
                </a:r>
                <a:r>
                  <a:rPr lang="fr-FR" sz="1600" dirty="0" smtClean="0">
                    <a:solidFill>
                      <a:schemeClr val="tx2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fr-FR" sz="1600" dirty="0" err="1" smtClean="0">
                    <a:solidFill>
                      <a:schemeClr val="tx2"/>
                    </a:solidFill>
                    <a:sym typeface="Wingdings" panose="05000000000000000000" pitchFamily="2" charset="2"/>
                  </a:rPr>
                  <a:t>breaking</a:t>
                </a:r>
                <a:endParaRPr lang="fr-FR" sz="1600" dirty="0" smtClean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8" name="Espace réservé du contenu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9110" y="1738477"/>
                <a:ext cx="6134562" cy="1771485"/>
              </a:xfrm>
              <a:prstGeom prst="rect">
                <a:avLst/>
              </a:prstGeom>
              <a:blipFill>
                <a:blip r:embed="rId3"/>
                <a:stretch>
                  <a:fillRect l="-1988" t="-10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Espace réservé du contenu 1"/>
          <p:cNvSpPr txBox="1">
            <a:spLocks/>
          </p:cNvSpPr>
          <p:nvPr/>
        </p:nvSpPr>
        <p:spPr>
          <a:xfrm>
            <a:off x="748227" y="3744643"/>
            <a:ext cx="8118916" cy="55217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 err="1" smtClean="0"/>
              <a:t>Bogoliubov</a:t>
            </a:r>
            <a:r>
              <a:rPr lang="fr-FR" sz="1600" dirty="0" smtClean="0"/>
              <a:t> states </a:t>
            </a:r>
            <a:r>
              <a:rPr lang="fr-FR" sz="1600" dirty="0" err="1" smtClean="0"/>
              <a:t>generalize</a:t>
            </a:r>
            <a:r>
              <a:rPr lang="fr-FR" sz="1600" dirty="0" smtClean="0"/>
              <a:t> Slater-</a:t>
            </a:r>
            <a:r>
              <a:rPr lang="fr-FR" sz="1600" dirty="0" err="1" smtClean="0"/>
              <a:t>Determinants</a:t>
            </a:r>
            <a:r>
              <a:rPr lang="fr-FR" sz="1600" dirty="0" smtClean="0"/>
              <a:t> </a:t>
            </a:r>
            <a:r>
              <a:rPr lang="fr-FR" sz="1600" dirty="0" err="1" smtClean="0"/>
              <a:t>while</a:t>
            </a:r>
            <a:r>
              <a:rPr lang="fr-FR" sz="1600" dirty="0" smtClean="0"/>
              <a:t> </a:t>
            </a:r>
            <a:r>
              <a:rPr lang="fr-FR" sz="1600" dirty="0" err="1" smtClean="0"/>
              <a:t>keeping</a:t>
            </a:r>
            <a:r>
              <a:rPr lang="fr-FR" sz="1600" dirty="0" smtClean="0"/>
              <a:t> </a:t>
            </a:r>
            <a:r>
              <a:rPr lang="fr-FR" sz="1600" dirty="0" err="1" smtClean="0"/>
              <a:t>most</a:t>
            </a:r>
            <a:r>
              <a:rPr lang="fr-FR" sz="1600" dirty="0" smtClean="0"/>
              <a:t> of </a:t>
            </a:r>
            <a:r>
              <a:rPr lang="fr-FR" sz="1600" dirty="0" err="1" smtClean="0"/>
              <a:t>their</a:t>
            </a:r>
            <a:r>
              <a:rPr lang="fr-FR" sz="1600" dirty="0" smtClean="0"/>
              <a:t> </a:t>
            </a:r>
            <a:r>
              <a:rPr lang="fr-FR" sz="1600" dirty="0" err="1" smtClean="0"/>
              <a:t>properties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/>
              <p:cNvSpPr txBox="1"/>
              <p:nvPr/>
            </p:nvSpPr>
            <p:spPr>
              <a:xfrm>
                <a:off x="748227" y="4306623"/>
                <a:ext cx="2723332" cy="193431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m:rPr>
                          <m:aln/>
                        </m:rPr>
                        <a:rPr lang="fr-FR" b="0" i="1" smtClean="0">
                          <a:latin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〈"/>
                          <m:endChr m:val="〉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†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</m:d>
                      <m:r>
                        <m:rPr>
                          <m:aln/>
                        </m:rP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m:rPr>
                          <m:aln/>
                        </m:rPr>
                        <a:rPr lang="fr-FR" b="0" i="1" smtClean="0">
                          <a:latin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〈"/>
                          <m:endChr m:val="〉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 b="0" i="0" smtClean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fr-FR" b="0" i="0" smtClean="0">
                                      <a:latin typeface="Cambria Math" panose="02040503050406030204" pitchFamily="18" charset="0"/>
                                    </a:rPr>
                                    <m:t>j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 b="0" i="0" smtClean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fr-FR" b="0" i="0" smtClean="0"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sub>
                              </m:sSub>
                            </m:e>
                          </m:d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</m:d>
                      <m:r>
                        <m:rPr>
                          <m:aln/>
                        </m:rP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ℛ</m:t>
                      </m:r>
                      <m:r>
                        <m:rPr>
                          <m:aln/>
                        </m:rPr>
                        <a:rPr lang="fr-FR" b="0" i="1" smtClean="0">
                          <a:latin typeface="Cambria Math" panose="02040503050406030204" pitchFamily="18" charset="0"/>
                        </a:rPr>
                        <m:t>≡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𝜅</m:t>
                                </m:r>
                              </m:e>
                            </m:mr>
                            <m:m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𝜅</m:t>
                                    </m:r>
                                  </m:e>
                                  <m:sup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sSup>
                                  <m:sSup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  <m:sup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</m:oMath>
                    <m:oMath xmlns:m="http://schemas.openxmlformats.org/officeDocument/2006/math"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ℛ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aln/>
                        </m:rP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ℛ</m:t>
                      </m:r>
                    </m:oMath>
                    <m:oMath xmlns:m="http://schemas.openxmlformats.org/officeDocument/2006/math"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𝒲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†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ℛ𝒲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fr-FR" b="0" dirty="0" smtClean="0"/>
              </a:p>
            </p:txBody>
          </p:sp>
        </mc:Choice>
        <mc:Fallback xmlns="">
          <p:sp>
            <p:nvSpPr>
              <p:cNvPr id="1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227" y="4306623"/>
                <a:ext cx="2723332" cy="1934312"/>
              </a:xfrm>
              <a:prstGeom prst="rect">
                <a:avLst/>
              </a:prstGeom>
              <a:blipFill>
                <a:blip r:embed="rId4"/>
                <a:stretch>
                  <a:fillRect t="-3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/>
              <p:cNvSpPr txBox="1"/>
              <p:nvPr/>
            </p:nvSpPr>
            <p:spPr>
              <a:xfrm>
                <a:off x="3471560" y="4326041"/>
                <a:ext cx="2686505" cy="8036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</m:d>
                      <m:r>
                        <m:rPr>
                          <m:aln/>
                        </m:rP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ℛ</m:t>
                          </m:r>
                        </m:e>
                      </m:d>
                    </m:oMath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ℋ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ℛ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</m:den>
                      </m:f>
                      <m:r>
                        <m:rPr>
                          <m:aln/>
                        </m:rP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fr-FR" b="0" i="0" smtClean="0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</m:e>
                            </m:mr>
                            <m:m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fr-FR" b="0" i="0" smtClean="0">
                                        <a:latin typeface="Cambria Math" panose="02040503050406030204" pitchFamily="18" charset="0"/>
                                      </a:rPr>
                                      <m:t>Δ</m:t>
                                    </m:r>
                                  </m:e>
                                  <m:sup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</m:e>
                              <m:e>
                                <m:sSup>
                                  <m:sSup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e>
                                  <m:sup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</m:oMath>
                  </m:oMathPara>
                </a14:m>
                <a:r>
                  <a:rPr lang="fr-FR" b="0" dirty="0" smtClean="0"/>
                  <a:t/>
                </a:r>
                <a:br>
                  <a:rPr lang="fr-FR" b="0" dirty="0" smtClean="0"/>
                </a:br>
                <a:endParaRPr lang="fr-FR" b="0" dirty="0" smtClean="0"/>
              </a:p>
            </p:txBody>
          </p:sp>
        </mc:Choice>
        <mc:Fallback xmlns="">
          <p:sp>
            <p:nvSpPr>
              <p:cNvPr id="11" name="ZoneText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1560" y="4326041"/>
                <a:ext cx="2686505" cy="80361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3859650" y="5369604"/>
                <a:ext cx="4472699" cy="1331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600" dirty="0" err="1" smtClean="0"/>
                  <a:t>Minimize</a:t>
                </a:r>
                <a:r>
                  <a:rPr lang="fr-FR" sz="1600" dirty="0" smtClean="0"/>
                  <a:t> E </a:t>
                </a:r>
                <a:r>
                  <a:rPr lang="fr-FR" sz="1600" dirty="0" err="1" smtClean="0"/>
                  <a:t>under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constraint</a:t>
                </a:r>
                <a:r>
                  <a:rPr lang="fr-FR" sz="1600" dirty="0" smtClean="0"/>
                  <a:t> on </a:t>
                </a:r>
                <a:r>
                  <a:rPr lang="fr-FR" sz="1600" dirty="0" err="1" smtClean="0"/>
                  <a:t>particle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number</a:t>
                </a:r>
                <a:endParaRPr lang="fr-FR" sz="1600" dirty="0" smtClean="0"/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b="1" i="1" smtClean="0">
                          <a:latin typeface="Cambria Math" panose="02040503050406030204" pitchFamily="18" charset="0"/>
                        </a:rPr>
                        <m:t>𝜹</m:t>
                      </m:r>
                      <m:d>
                        <m:dPr>
                          <m:ctrlPr>
                            <a:rPr lang="fr-FR" sz="2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b="1" i="1">
                              <a:latin typeface="Cambria Math" panose="02040503050406030204" pitchFamily="18" charset="0"/>
                            </a:rPr>
                            <m:t>𝑬</m:t>
                          </m:r>
                          <m:r>
                            <a:rPr lang="fr-FR" sz="20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2000" b="1" i="1" smtClean="0">
                              <a:latin typeface="Cambria Math" panose="02040503050406030204" pitchFamily="18" charset="0"/>
                            </a:rPr>
                            <m:t>𝝀</m:t>
                          </m:r>
                          <m:r>
                            <a:rPr lang="fr-FR" sz="2000" b="1" i="1" smtClean="0">
                              <a:latin typeface="Cambria Math" panose="02040503050406030204" pitchFamily="18" charset="0"/>
                            </a:rPr>
                            <m:t>𝑻𝒓</m:t>
                          </m:r>
                          <m:d>
                            <m:dPr>
                              <m:ctrlPr>
                                <a:rPr lang="fr-FR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000" b="1" i="1" smtClean="0">
                                  <a:latin typeface="Cambria Math" panose="02040503050406030204" pitchFamily="18" charset="0"/>
                                </a:rPr>
                                <m:t>𝝆</m:t>
                              </m:r>
                            </m:e>
                          </m:d>
                        </m:e>
                      </m:d>
                      <m:r>
                        <a:rPr lang="fr-FR" sz="20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000" b="1" i="1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fr-FR" sz="2000" b="1" i="1">
                          <a:latin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fr-FR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𝓗</m:t>
                              </m:r>
                            </m:e>
                            <m:sup>
                              <m:r>
                                <a:rPr lang="fr-FR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fr-FR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𝓡</m:t>
                          </m:r>
                        </m:e>
                      </m:d>
                      <m:r>
                        <a:rPr lang="fr-FR" sz="20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20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fr-FR" sz="2000" b="1" dirty="0" smtClean="0">
                  <a:ea typeface="Cambria Math" panose="02040503050406030204" pitchFamily="18" charset="0"/>
                </a:endParaRPr>
              </a:p>
              <a:p>
                <a:r>
                  <a:rPr lang="fr-FR" sz="1600" dirty="0" err="1" smtClean="0"/>
                  <a:t>with</a:t>
                </a:r>
                <a:r>
                  <a:rPr lang="fr-FR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ℋ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</a:rPr>
                      <m:t>≡</m:t>
                    </m:r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fr-FR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fr-FR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e>
                          </m:mr>
                          <m:m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fr-FR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</m:e>
                                <m:sup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  <m:e>
                              <m:sSup>
                                <m:sSup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p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9650" y="5369604"/>
                <a:ext cx="4472699" cy="1331775"/>
              </a:xfrm>
              <a:prstGeom prst="rect">
                <a:avLst/>
              </a:prstGeom>
              <a:blipFill>
                <a:blip r:embed="rId6"/>
                <a:stretch>
                  <a:fillRect l="-681" t="-13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Espace réservé du contenu 1"/>
              <p:cNvSpPr txBox="1">
                <a:spLocks/>
              </p:cNvSpPr>
              <p:nvPr/>
            </p:nvSpPr>
            <p:spPr>
              <a:xfrm>
                <a:off x="6158066" y="4377567"/>
                <a:ext cx="2620174" cy="803618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66700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41338" indent="-274638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080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747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indent="-285750">
                  <a:buFont typeface="Wingdings" panose="05000000000000000000" pitchFamily="2" charset="2"/>
                  <a:buChar char="ç"/>
                </a:pPr>
                <a:r>
                  <a:rPr lang="fr-FR" sz="1600" dirty="0" smtClean="0">
                    <a:solidFill>
                      <a:schemeClr val="tx2"/>
                    </a:solidFill>
                  </a:rPr>
                  <a:t>Wick </a:t>
                </a:r>
                <a:r>
                  <a:rPr lang="fr-FR" sz="1600" dirty="0" err="1" smtClean="0">
                    <a:solidFill>
                      <a:schemeClr val="tx2"/>
                    </a:solidFill>
                  </a:rPr>
                  <a:t>theorem</a:t>
                </a:r>
                <a:r>
                  <a:rPr lang="fr-FR" sz="1600" dirty="0" smtClean="0">
                    <a:solidFill>
                      <a:schemeClr val="tx2"/>
                    </a:solidFill>
                  </a:rPr>
                  <a:t> </a:t>
                </a:r>
                <a:r>
                  <a:rPr lang="fr-FR" sz="1600" dirty="0" err="1" smtClean="0">
                    <a:solidFill>
                      <a:schemeClr val="tx2"/>
                    </a:solidFill>
                  </a:rPr>
                  <a:t>still</a:t>
                </a:r>
                <a:r>
                  <a:rPr lang="fr-FR" sz="1600" dirty="0" smtClean="0">
                    <a:solidFill>
                      <a:schemeClr val="tx2"/>
                    </a:solidFill>
                  </a:rPr>
                  <a:t> </a:t>
                </a:r>
                <a:r>
                  <a:rPr lang="fr-FR" sz="1600" dirty="0" err="1" smtClean="0">
                    <a:solidFill>
                      <a:schemeClr val="tx2"/>
                    </a:solidFill>
                  </a:rPr>
                  <a:t>holds</a:t>
                </a:r>
                <a:endParaRPr lang="fr-FR" sz="1600" dirty="0" smtClean="0">
                  <a:solidFill>
                    <a:schemeClr val="tx2"/>
                  </a:solidFill>
                </a:endParaRPr>
              </a:p>
              <a:p>
                <a:r>
                  <a:rPr lang="fr-FR" sz="1600" dirty="0" smtClean="0">
                    <a:solidFill>
                      <a:schemeClr val="tx2"/>
                    </a:solidFill>
                  </a:rPr>
                  <a:t>Simple expression for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fr-FR" sz="1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a:rPr lang="fr-FR" sz="1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ℛ</m:t>
                    </m:r>
                    <m:r>
                      <a:rPr lang="fr-FR" sz="1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] </m:t>
                    </m:r>
                  </m:oMath>
                </a14:m>
                <a:endParaRPr lang="en-US" sz="1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3" name="Espace réservé du contenu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8066" y="4377567"/>
                <a:ext cx="2620174" cy="803618"/>
              </a:xfrm>
              <a:prstGeom prst="rect">
                <a:avLst/>
              </a:prstGeom>
              <a:blipFill>
                <a:blip r:embed="rId7"/>
                <a:stretch>
                  <a:fillRect l="-4651" t="-2273" b="-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Espace réservé du contenu 1"/>
              <p:cNvSpPr txBox="1">
                <a:spLocks/>
              </p:cNvSpPr>
              <p:nvPr/>
            </p:nvSpPr>
            <p:spPr>
              <a:xfrm>
                <a:off x="8971971" y="3754446"/>
                <a:ext cx="3049700" cy="2374892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66700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41338" indent="-274638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080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747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1600" dirty="0" smtClean="0"/>
                  <a:t>HFB </a:t>
                </a:r>
                <a:r>
                  <a:rPr lang="fr-FR" sz="1600" dirty="0" err="1" smtClean="0"/>
                  <a:t>equations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generalize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HF’s</a:t>
                </a:r>
                <a:endParaRPr lang="fr-FR" sz="1600" dirty="0" smtClean="0"/>
              </a:p>
              <a:p>
                <a:r>
                  <a:rPr lang="fr-FR" sz="1600" dirty="0" err="1" smtClean="0"/>
                  <a:t>Same</a:t>
                </a:r>
                <a:r>
                  <a:rPr lang="fr-FR" sz="1600" dirty="0" smtClean="0"/>
                  <a:t> structure</a:t>
                </a:r>
              </a:p>
              <a:p>
                <a:pPr marL="285750" indent="-285750">
                  <a:buFontTx/>
                  <a:buChar char="-"/>
                </a:pPr>
                <a:r>
                  <a:rPr lang="fr-FR" sz="1600" dirty="0" smtClean="0"/>
                  <a:t>Common basis for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ℛ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ℋ</m:t>
                    </m:r>
                  </m:oMath>
                </a14:m>
                <a:endParaRPr lang="en-US" sz="1600" dirty="0" smtClean="0"/>
              </a:p>
              <a:p>
                <a:pPr marL="285750" indent="-285750">
                  <a:buFontTx/>
                  <a:buChar char="-"/>
                </a:pPr>
                <a:r>
                  <a:rPr lang="fr-FR" sz="1600" dirty="0" smtClean="0"/>
                  <a:t>Positive </a:t>
                </a:r>
                <a:r>
                  <a:rPr lang="fr-FR" sz="1600" dirty="0" err="1" smtClean="0"/>
                  <a:t>qp</a:t>
                </a:r>
                <a:r>
                  <a:rPr lang="fr-FR" sz="1600" dirty="0" smtClean="0"/>
                  <a:t>. Energies</a:t>
                </a:r>
              </a:p>
              <a:p>
                <a:pPr marL="285750" indent="-285750">
                  <a:buFontTx/>
                  <a:buChar char="-"/>
                </a:pPr>
                <a:r>
                  <a:rPr lang="fr-FR" sz="1600" dirty="0" smtClean="0"/>
                  <a:t>Basis of </a:t>
                </a:r>
                <a:r>
                  <a:rPr lang="fr-FR" sz="1600" dirty="0" err="1" smtClean="0"/>
                  <a:t>Fock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space</a:t>
                </a:r>
                <a:endParaRPr lang="fr-FR" sz="16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〉"/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1600" b="0" i="0" smtClean="0"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p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𝑖𝑗𝑘</m:t>
                              </m:r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</m:sup>
                          </m:sSup>
                        </m:e>
                      </m:d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≡</m:t>
                      </m:r>
                      <m:sSubSup>
                        <m:sSubSup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†</m:t>
                          </m:r>
                        </m:sup>
                      </m:sSubSup>
                      <m:sSubSup>
                        <m:sSubSup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†</m:t>
                          </m:r>
                        </m:sup>
                      </m:sSubSup>
                      <m:sSubSup>
                        <m:sSubSup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†</m:t>
                          </m:r>
                        </m:sup>
                      </m:sSubSup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⋯|</m:t>
                      </m:r>
                      <m:r>
                        <m:rPr>
                          <m:sty m:val="p"/>
                        </m:rPr>
                        <a:rPr lang="fr-FR" sz="1600" b="0" i="0" smtClean="0">
                          <a:latin typeface="Cambria Math" panose="02040503050406030204" pitchFamily="18" charset="0"/>
                        </a:rPr>
                        <m:t>Φ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〉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4" name="Espace réservé du contenu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1971" y="3754446"/>
                <a:ext cx="3049700" cy="2374892"/>
              </a:xfrm>
              <a:prstGeom prst="rect">
                <a:avLst/>
              </a:prstGeom>
              <a:blipFill>
                <a:blip r:embed="rId8"/>
                <a:stretch>
                  <a:fillRect l="-4200" t="-7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867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Espace réservé du contenu 1"/>
              <p:cNvSpPr>
                <a:spLocks noGrp="1"/>
              </p:cNvSpPr>
              <p:nvPr>
                <p:ph idx="1"/>
              </p:nvPr>
            </p:nvSpPr>
            <p:spPr>
              <a:xfrm>
                <a:off x="731838" y="970821"/>
                <a:ext cx="10728325" cy="1338628"/>
              </a:xfrm>
            </p:spPr>
            <p:txBody>
              <a:bodyPr>
                <a:normAutofit/>
              </a:bodyPr>
              <a:lstStyle/>
              <a:p>
                <a:r>
                  <a:rPr lang="fr-FR" sz="1600" dirty="0" smtClean="0"/>
                  <a:t>HFB </a:t>
                </a:r>
                <a:r>
                  <a:rPr lang="fr-FR" sz="1600" dirty="0" err="1" smtClean="0"/>
                  <a:t>method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can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easily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be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generalized</a:t>
                </a:r>
                <a:r>
                  <a:rPr lang="fr-FR" sz="1600" dirty="0" smtClean="0"/>
                  <a:t> to </a:t>
                </a:r>
                <a:r>
                  <a:rPr lang="fr-FR" sz="1600" dirty="0" err="1" smtClean="0"/>
                  <a:t>minimize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constrained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equations</a:t>
                </a:r>
                <a:r>
                  <a:rPr lang="fr-FR" sz="1600" dirty="0" smtClean="0"/>
                  <a:t> (Lagrange </a:t>
                </a:r>
                <a:r>
                  <a:rPr lang="fr-FR" sz="1600" dirty="0" err="1" smtClean="0"/>
                  <a:t>multipliers</a:t>
                </a:r>
                <a:r>
                  <a:rPr lang="fr-FR" sz="1600" dirty="0" smtClean="0"/>
                  <a:t>)</a:t>
                </a:r>
              </a:p>
              <a:p>
                <a:pPr marL="285750" indent="-285750">
                  <a:buFontTx/>
                  <a:buChar char="-"/>
                </a:pPr>
                <a:r>
                  <a:rPr lang="fr-FR" sz="1600" dirty="0" smtClean="0"/>
                  <a:t>Monitor </a:t>
                </a:r>
                <a:r>
                  <a:rPr lang="fr-FR" sz="1600" dirty="0" err="1" smtClean="0"/>
                  <a:t>shape</a:t>
                </a:r>
                <a:r>
                  <a:rPr lang="fr-FR" sz="1600" dirty="0" smtClean="0"/>
                  <a:t> of system, </a:t>
                </a:r>
                <a:r>
                  <a:rPr lang="fr-FR" sz="1600" dirty="0" err="1" smtClean="0"/>
                  <a:t>through</a:t>
                </a:r>
                <a:r>
                  <a:rPr lang="fr-FR" sz="1600" dirty="0" smtClean="0"/>
                  <a:t> collective </a:t>
                </a:r>
                <a:r>
                  <a:rPr lang="fr-FR" sz="1600" i="1" dirty="0" err="1" smtClean="0"/>
                  <a:t>macroscopic</a:t>
                </a:r>
                <a:r>
                  <a:rPr lang="fr-FR" sz="1600" dirty="0" smtClean="0"/>
                  <a:t> variable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600" b="0" i="0" smtClean="0">
                        <a:latin typeface="Cambria Math" panose="02040503050406030204" pitchFamily="18" charset="0"/>
                      </a:rPr>
                      <m:t>q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≡</m:t>
                    </m:r>
                    <m:r>
                      <a:rPr lang="fr-FR" sz="16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30</m:t>
                        </m:r>
                      </m:sub>
                    </m:sSub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40</m:t>
                        </m:r>
                      </m:sub>
                    </m:sSub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𝑝𝑎𝑖𝑟</m:t>
                        </m:r>
                      </m:sub>
                    </m:sSub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,⋯)</m:t>
                    </m:r>
                  </m:oMath>
                </a14:m>
                <a:r>
                  <a:rPr lang="fr-FR" sz="1600" b="0" dirty="0" smtClean="0"/>
                  <a:t> </a:t>
                </a:r>
                <a14:m>
                  <m:oMath xmlns:m="http://schemas.openxmlformats.org/officeDocument/2006/math">
                    <m:r>
                      <a:rPr lang="fr-FR" sz="1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⇒|</m:t>
                    </m:r>
                    <m:r>
                      <m:rPr>
                        <m:sty m:val="p"/>
                      </m:rPr>
                      <a:rPr lang="fr-FR" sz="16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  <m:d>
                      <m:dPr>
                        <m:ctrlPr>
                          <a:rPr lang="fr-FR" sz="16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6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e>
                    </m:d>
                    <m:r>
                      <a:rPr lang="fr-FR" sz="1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〉</m:t>
                    </m:r>
                  </m:oMath>
                </a14:m>
                <a:endParaRPr lang="fr-FR" sz="1600" b="0" dirty="0" smtClean="0"/>
              </a:p>
              <a:p>
                <a:pPr marL="285750" indent="-285750">
                  <a:buFontTx/>
                  <a:buChar char="-"/>
                </a:pPr>
                <a:r>
                  <a:rPr lang="fr-FR" sz="1600" dirty="0" err="1" smtClean="0"/>
                  <a:t>Prediction</a:t>
                </a:r>
                <a:r>
                  <a:rPr lang="fr-FR" sz="1600" dirty="0" smtClean="0"/>
                  <a:t> of </a:t>
                </a:r>
                <a:r>
                  <a:rPr lang="fr-FR" sz="1600" dirty="0" err="1" smtClean="0"/>
                  <a:t>deformation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properties</a:t>
                </a:r>
                <a:r>
                  <a:rPr lang="fr-FR" sz="1600" dirty="0" smtClean="0"/>
                  <a:t> of </a:t>
                </a:r>
                <a:r>
                  <a:rPr lang="fr-FR" sz="1600" dirty="0" err="1" smtClean="0"/>
                  <a:t>mean-field</a:t>
                </a:r>
                <a:r>
                  <a:rPr lang="fr-FR" sz="1600" dirty="0" smtClean="0"/>
                  <a:t> approximation (total </a:t>
                </a:r>
                <a:r>
                  <a:rPr lang="fr-FR" sz="1600" dirty="0" err="1" smtClean="0"/>
                  <a:t>energy</a:t>
                </a:r>
                <a:r>
                  <a:rPr lang="fr-FR" sz="1600" dirty="0" smtClean="0"/>
                  <a:t> surface, </a:t>
                </a:r>
                <a:r>
                  <a:rPr lang="fr-FR" sz="1600" dirty="0" err="1" smtClean="0"/>
                  <a:t>inertia</a:t>
                </a:r>
                <a:r>
                  <a:rPr lang="fr-FR" sz="1600" dirty="0" smtClean="0"/>
                  <a:t>, etc.)</a:t>
                </a:r>
              </a:p>
              <a:p>
                <a:pPr marL="285750" indent="-285750">
                  <a:buFontTx/>
                  <a:buChar char="-"/>
                </a:pPr>
                <a:endParaRPr lang="en-US" sz="1600" dirty="0"/>
              </a:p>
            </p:txBody>
          </p:sp>
        </mc:Choice>
        <mc:Fallback>
          <p:sp>
            <p:nvSpPr>
              <p:cNvPr id="2" name="Espace réservé du contenu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1838" y="970821"/>
                <a:ext cx="10728325" cy="1338628"/>
              </a:xfrm>
              <a:blipFill>
                <a:blip r:embed="rId2"/>
                <a:stretch>
                  <a:fillRect l="-1136" t="-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14/06/2023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Nuclear collective behaviors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29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CHFB and applications to </a:t>
            </a:r>
            <a:r>
              <a:rPr lang="fr-FR" dirty="0" err="1" smtClean="0"/>
              <a:t>spectroscpy</a:t>
            </a:r>
            <a:endParaRPr lang="en-US" dirty="0"/>
          </a:p>
        </p:txBody>
      </p:sp>
      <p:pic>
        <p:nvPicPr>
          <p:cNvPr id="9218" name="Picture 2" descr="SAVE THIS PIC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2301153"/>
            <a:ext cx="4168408" cy="2918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ce réservé du contenu 1"/>
          <p:cNvSpPr txBox="1">
            <a:spLocks/>
          </p:cNvSpPr>
          <p:nvPr/>
        </p:nvSpPr>
        <p:spPr>
          <a:xfrm>
            <a:off x="577886" y="5370147"/>
            <a:ext cx="4474761" cy="7591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 smtClean="0"/>
              <a:t>Construction of 5D-collective </a:t>
            </a:r>
            <a:r>
              <a:rPr lang="fr-FR" sz="1600" dirty="0" err="1" smtClean="0"/>
              <a:t>hamiltonian</a:t>
            </a:r>
            <a:r>
              <a:rPr lang="fr-FR" sz="1600" dirty="0" smtClean="0"/>
              <a:t> model</a:t>
            </a:r>
            <a:endParaRPr lang="fr-FR" sz="1600" dirty="0" smtClean="0"/>
          </a:p>
          <a:p>
            <a:pPr marL="285750" indent="-285750">
              <a:buFontTx/>
              <a:buChar char="-"/>
            </a:pPr>
            <a:r>
              <a:rPr lang="fr-FR" sz="1600" dirty="0" err="1" smtClean="0"/>
              <a:t>Systematic</a:t>
            </a:r>
            <a:r>
              <a:rPr lang="fr-FR" sz="1600" dirty="0" smtClean="0"/>
              <a:t> micro-macro </a:t>
            </a:r>
            <a:r>
              <a:rPr lang="fr-FR" sz="1600" dirty="0" err="1" smtClean="0"/>
              <a:t>spectrum</a:t>
            </a:r>
            <a:r>
              <a:rPr lang="fr-FR" sz="1600" dirty="0" smtClean="0"/>
              <a:t> </a:t>
            </a:r>
            <a:r>
              <a:rPr lang="fr-FR" sz="1600" dirty="0" err="1" smtClean="0"/>
              <a:t>calculation</a:t>
            </a:r>
            <a:endParaRPr lang="en-US" sz="16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516132" y="2846448"/>
            <a:ext cx="4476631" cy="319649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5727" y="2792464"/>
            <a:ext cx="6323500" cy="3707777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8827477" y="2301153"/>
            <a:ext cx="19090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/>
              <a:t>Gorieli</a:t>
            </a:r>
            <a:r>
              <a:rPr lang="fr-FR" sz="1200" dirty="0" smtClean="0"/>
              <a:t> et al. EPJA (2016)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0970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8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77888" y="1289576"/>
            <a:ext cx="1129032" cy="2283153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54651" y="1249491"/>
            <a:ext cx="1003026" cy="2489327"/>
          </a:xfrm>
          <a:prstGeom prst="rect">
            <a:avLst/>
          </a:prstGeom>
        </p:spPr>
      </p:pic>
      <p:pic>
        <p:nvPicPr>
          <p:cNvPr id="1026" name="Picture 2" descr="Theoretical Nuclear Physics | Kyushu University Faculty of Scien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186" y="3819159"/>
            <a:ext cx="4108691" cy="2862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14/06/2023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Nuclear collective behaviors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3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P</a:t>
            </a:r>
            <a:r>
              <a:rPr lang="fr-FR" dirty="0" smtClean="0"/>
              <a:t>anorama of collective </a:t>
            </a:r>
            <a:r>
              <a:rPr lang="fr-FR" dirty="0" err="1" smtClean="0"/>
              <a:t>behaviors</a:t>
            </a:r>
            <a:endParaRPr lang="en-US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12" y="879759"/>
            <a:ext cx="4031126" cy="3555616"/>
          </a:xfrm>
          <a:prstGeom prst="rect">
            <a:avLst/>
          </a:prstGeom>
        </p:spPr>
      </p:pic>
      <p:pic>
        <p:nvPicPr>
          <p:cNvPr id="1028" name="Picture 4" descr="https://media.springernature.com/full/springer-static/image/art%3A10.1038%2Fs41586-018-0780-0/MediaObjects/41586_2018_780_Fig1_HTML.png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4919" y="835230"/>
            <a:ext cx="2546494" cy="449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844260" y="4596989"/>
            <a:ext cx="2513829" cy="584775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1600" dirty="0" smtClean="0"/>
              <a:t>Ground state </a:t>
            </a:r>
            <a:r>
              <a:rPr lang="fr-FR" sz="1600" dirty="0" err="1" smtClean="0"/>
              <a:t>deformation</a:t>
            </a:r>
            <a:endParaRPr lang="fr-FR" sz="1600" dirty="0"/>
          </a:p>
          <a:p>
            <a:pPr algn="ctr"/>
            <a:r>
              <a:rPr lang="fr-FR" sz="1600" dirty="0" smtClean="0"/>
              <a:t>and </a:t>
            </a:r>
            <a:r>
              <a:rPr lang="fr-FR" sz="1600" dirty="0" err="1" smtClean="0"/>
              <a:t>clustering</a:t>
            </a:r>
            <a:endParaRPr lang="en-US" sz="1600" dirty="0"/>
          </a:p>
        </p:txBody>
      </p:sp>
      <p:sp>
        <p:nvSpPr>
          <p:cNvPr id="18" name="ZoneTexte 17"/>
          <p:cNvSpPr txBox="1"/>
          <p:nvPr/>
        </p:nvSpPr>
        <p:spPr>
          <a:xfrm>
            <a:off x="5706051" y="1078956"/>
            <a:ext cx="2303837" cy="584775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1600" dirty="0" smtClean="0"/>
              <a:t>Giant </a:t>
            </a:r>
            <a:r>
              <a:rPr lang="fr-FR" sz="1600" dirty="0" err="1" smtClean="0"/>
              <a:t>resonance</a:t>
            </a:r>
            <a:endParaRPr lang="fr-FR" sz="1600" dirty="0" smtClean="0"/>
          </a:p>
          <a:p>
            <a:pPr algn="ctr"/>
            <a:r>
              <a:rPr lang="fr-FR" sz="1600" dirty="0"/>
              <a:t> </a:t>
            </a:r>
            <a:r>
              <a:rPr lang="fr-FR" sz="1600" dirty="0" smtClean="0"/>
              <a:t>and cluster oscillations</a:t>
            </a:r>
            <a:endParaRPr lang="en-US" sz="1600" dirty="0"/>
          </a:p>
        </p:txBody>
      </p:sp>
      <p:sp>
        <p:nvSpPr>
          <p:cNvPr id="19" name="ZoneTexte 18"/>
          <p:cNvSpPr txBox="1"/>
          <p:nvPr/>
        </p:nvSpPr>
        <p:spPr>
          <a:xfrm>
            <a:off x="9994179" y="5496067"/>
            <a:ext cx="1527982" cy="338554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1600" dirty="0" err="1" smtClean="0"/>
              <a:t>Nuclear</a:t>
            </a:r>
            <a:r>
              <a:rPr lang="fr-FR" sz="1600" dirty="0" smtClean="0"/>
              <a:t> fission</a:t>
            </a:r>
            <a:endParaRPr lang="en-US" sz="1600" dirty="0"/>
          </a:p>
        </p:txBody>
      </p:sp>
      <p:sp>
        <p:nvSpPr>
          <p:cNvPr id="21" name="ZoneTexte 20"/>
          <p:cNvSpPr txBox="1"/>
          <p:nvPr/>
        </p:nvSpPr>
        <p:spPr>
          <a:xfrm>
            <a:off x="4935186" y="4266098"/>
            <a:ext cx="1050289" cy="338554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1600" dirty="0" smtClean="0"/>
              <a:t>Rotations</a:t>
            </a:r>
            <a:endParaRPr lang="en-US" sz="1600" dirty="0"/>
          </a:p>
        </p:txBody>
      </p:sp>
      <p:sp>
        <p:nvSpPr>
          <p:cNvPr id="22" name="ZoneTexte 21"/>
          <p:cNvSpPr txBox="1"/>
          <p:nvPr/>
        </p:nvSpPr>
        <p:spPr>
          <a:xfrm>
            <a:off x="9294471" y="5935247"/>
            <a:ext cx="3044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Scamps</a:t>
            </a:r>
            <a:r>
              <a:rPr lang="fr-FR" sz="1400" dirty="0"/>
              <a:t> </a:t>
            </a:r>
            <a:r>
              <a:rPr lang="fr-FR" sz="1400" dirty="0" smtClean="0"/>
              <a:t>and </a:t>
            </a:r>
            <a:r>
              <a:rPr lang="fr-FR" sz="1400" dirty="0" err="1" smtClean="0"/>
              <a:t>Simenel</a:t>
            </a:r>
            <a:r>
              <a:rPr lang="fr-FR" sz="1400" dirty="0" smtClean="0"/>
              <a:t>, Nature 2018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731838" y="5357567"/>
            <a:ext cx="3044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Ebran et al, Nature 2012</a:t>
            </a:r>
          </a:p>
        </p:txBody>
      </p:sp>
    </p:spTree>
    <p:extLst>
      <p:ext uri="{BB962C8B-B14F-4D97-AF65-F5344CB8AC3E}">
        <p14:creationId xmlns:p14="http://schemas.microsoft.com/office/powerpoint/2010/main" val="71979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9" grpId="0" animBg="1"/>
      <p:bldP spid="21" grpId="0" animBg="1"/>
      <p:bldP spid="22" grpId="0"/>
      <p:bldP spid="2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9043" y="972109"/>
            <a:ext cx="4347157" cy="2604895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14/06/2023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Nuclear collective behaviors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30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Application to </a:t>
            </a:r>
            <a:r>
              <a:rPr lang="fr-FR" dirty="0" err="1" smtClean="0"/>
              <a:t>clustered</a:t>
            </a:r>
            <a:r>
              <a:rPr lang="fr-FR" dirty="0" smtClean="0"/>
              <a:t> states</a:t>
            </a:r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/>
          <a:srcRect b="8349"/>
          <a:stretch/>
        </p:blipFill>
        <p:spPr>
          <a:xfrm>
            <a:off x="809043" y="3671704"/>
            <a:ext cx="4400550" cy="257724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ZoneTexte 8"/>
              <p:cNvSpPr txBox="1"/>
              <p:nvPr/>
            </p:nvSpPr>
            <p:spPr>
              <a:xfrm>
                <a:off x="2737338" y="1120904"/>
                <a:ext cx="819327" cy="3193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b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/>
                        <m:sup>
                          <m:r>
                            <a:rPr lang="fr-FR" b="0" i="0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fr-FR" b="0" i="0" smtClean="0">
                          <a:latin typeface="Cambria Math" panose="02040503050406030204" pitchFamily="18" charset="0"/>
                        </a:rPr>
                        <m:t>Ne</m:t>
                      </m:r>
                      <m:r>
                        <a:rPr lang="fr-FR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7338" y="1120904"/>
                <a:ext cx="819327" cy="319318"/>
              </a:xfrm>
              <a:prstGeom prst="rect">
                <a:avLst/>
              </a:prstGeom>
              <a:blipFill>
                <a:blip r:embed="rId4"/>
                <a:stretch>
                  <a:fillRect t="-3846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ZoneTexte 9"/>
              <p:cNvSpPr txBox="1"/>
              <p:nvPr/>
            </p:nvSpPr>
            <p:spPr>
              <a:xfrm>
                <a:off x="3556665" y="3792850"/>
                <a:ext cx="833497" cy="3193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b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/>
                        <m:sup>
                          <m:r>
                            <a:rPr lang="fr-FR" b="0" i="0" smtClean="0">
                              <a:latin typeface="Cambria Math" panose="02040503050406030204" pitchFamily="18" charset="0"/>
                            </a:rPr>
                            <m:t>24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fr-FR" b="0" i="0" smtClean="0">
                          <a:latin typeface="Cambria Math" panose="02040503050406030204" pitchFamily="18" charset="0"/>
                        </a:rPr>
                        <m:t>Mg</m:t>
                      </m:r>
                      <m:r>
                        <a:rPr lang="fr-FR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6665" y="3792850"/>
                <a:ext cx="833497" cy="319318"/>
              </a:xfrm>
              <a:prstGeom prst="rect">
                <a:avLst/>
              </a:prstGeom>
              <a:blipFill>
                <a:blip r:embed="rId5"/>
                <a:stretch>
                  <a:fillRect t="-3774" r="-3650" b="-301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ZoneTexte 10"/>
          <p:cNvSpPr txBox="1"/>
          <p:nvPr/>
        </p:nvSpPr>
        <p:spPr>
          <a:xfrm>
            <a:off x="3204188" y="6249213"/>
            <a:ext cx="17636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Ebran et. al, PRC 2014</a:t>
            </a:r>
            <a:endParaRPr lang="en-US" sz="1200" dirty="0"/>
          </a:p>
        </p:txBody>
      </p:sp>
      <p:sp>
        <p:nvSpPr>
          <p:cNvPr id="12" name="Espace réservé du contenu 1"/>
          <p:cNvSpPr txBox="1">
            <a:spLocks/>
          </p:cNvSpPr>
          <p:nvPr/>
        </p:nvSpPr>
        <p:spPr>
          <a:xfrm>
            <a:off x="5484960" y="970821"/>
            <a:ext cx="5975203" cy="485554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 smtClean="0"/>
              <a:t>HFB </a:t>
            </a:r>
            <a:r>
              <a:rPr lang="fr-FR" sz="1600" dirty="0" err="1" smtClean="0"/>
              <a:t>density</a:t>
            </a:r>
            <a:r>
              <a:rPr lang="fr-FR" sz="1600" dirty="0" smtClean="0"/>
              <a:t> profile </a:t>
            </a:r>
            <a:r>
              <a:rPr lang="fr-FR" sz="1600" dirty="0" err="1" smtClean="0"/>
              <a:t>spontaneously</a:t>
            </a:r>
            <a:r>
              <a:rPr lang="fr-FR" sz="1600" dirty="0" smtClean="0"/>
              <a:t> display </a:t>
            </a:r>
            <a:r>
              <a:rPr lang="fr-FR" sz="1600" dirty="0" err="1" smtClean="0"/>
              <a:t>clustered</a:t>
            </a:r>
            <a:r>
              <a:rPr lang="fr-FR" sz="1600" dirty="0" smtClean="0"/>
              <a:t> structures</a:t>
            </a:r>
          </a:p>
          <a:p>
            <a:r>
              <a:rPr lang="fr-FR" sz="1600" dirty="0" err="1" smtClean="0"/>
              <a:t>Highly</a:t>
            </a:r>
            <a:r>
              <a:rPr lang="fr-FR" sz="1600" dirty="0" smtClean="0"/>
              <a:t> collective </a:t>
            </a:r>
            <a:r>
              <a:rPr lang="fr-FR" sz="1600" dirty="0" err="1" smtClean="0"/>
              <a:t>pheomenon</a:t>
            </a:r>
            <a:endParaRPr lang="fr-FR" sz="1600" dirty="0" smtClean="0"/>
          </a:p>
          <a:p>
            <a:pPr marL="285750" indent="-285750">
              <a:buFontTx/>
              <a:buChar char="-"/>
            </a:pPr>
            <a:r>
              <a:rPr lang="fr-FR" sz="1600" dirty="0" err="1" smtClean="0"/>
              <a:t>Localization</a:t>
            </a:r>
            <a:r>
              <a:rPr lang="fr-FR" sz="1600" dirty="0" smtClean="0"/>
              <a:t> of </a:t>
            </a:r>
            <a:r>
              <a:rPr lang="fr-FR" sz="1600" dirty="0" err="1" smtClean="0"/>
              <a:t>nucleons</a:t>
            </a:r>
            <a:endParaRPr lang="fr-FR" sz="1600" dirty="0" smtClean="0"/>
          </a:p>
          <a:p>
            <a:pPr marL="285750" indent="-285750">
              <a:buFontTx/>
              <a:buChar char="-"/>
            </a:pPr>
            <a:r>
              <a:rPr lang="fr-FR" sz="1600" dirty="0" smtClean="0"/>
              <a:t>Cluster organisation change </a:t>
            </a:r>
            <a:r>
              <a:rPr lang="fr-FR" sz="1600" dirty="0" err="1" smtClean="0"/>
              <a:t>with</a:t>
            </a:r>
            <a:r>
              <a:rPr lang="fr-FR" sz="1600" dirty="0" smtClean="0"/>
              <a:t> </a:t>
            </a:r>
            <a:r>
              <a:rPr lang="fr-FR" sz="1600" dirty="0" err="1" smtClean="0"/>
              <a:t>deformation</a:t>
            </a:r>
            <a:endParaRPr lang="fr-FR" sz="1600" dirty="0" smtClean="0"/>
          </a:p>
          <a:p>
            <a:pPr marL="285750" indent="-285750">
              <a:buFontTx/>
              <a:buChar char="-"/>
            </a:pPr>
            <a:r>
              <a:rPr lang="fr-FR" sz="1600" dirty="0" err="1" smtClean="0"/>
              <a:t>Specific</a:t>
            </a:r>
            <a:r>
              <a:rPr lang="fr-FR" sz="1600" dirty="0" smtClean="0"/>
              <a:t> vibration modes </a:t>
            </a:r>
            <a:r>
              <a:rPr lang="fr-FR" sz="1600" dirty="0" err="1" smtClean="0"/>
              <a:t>from</a:t>
            </a:r>
            <a:r>
              <a:rPr lang="fr-FR" sz="1600" dirty="0" smtClean="0"/>
              <a:t> cluster oscillations</a:t>
            </a:r>
            <a:endParaRPr lang="en-US" sz="1600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3799" y="3256462"/>
            <a:ext cx="3846831" cy="2992487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10134600" y="3546929"/>
            <a:ext cx="19346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Mercier et. Al PRC (2020)</a:t>
            </a:r>
            <a:endParaRPr lang="en-US" sz="1200" dirty="0"/>
          </a:p>
        </p:txBody>
      </p:sp>
      <p:sp>
        <p:nvSpPr>
          <p:cNvPr id="15" name="ZoneTexte 14"/>
          <p:cNvSpPr txBox="1"/>
          <p:nvPr/>
        </p:nvSpPr>
        <p:spPr>
          <a:xfrm>
            <a:off x="10279682" y="4614205"/>
            <a:ext cx="15840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Alpha-</a:t>
            </a:r>
            <a:r>
              <a:rPr lang="fr-FR" sz="1600" dirty="0" err="1" smtClean="0"/>
              <a:t>emission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0582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4" grpId="0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Espace réservé du contenu 1"/>
              <p:cNvSpPr>
                <a:spLocks noGrp="1"/>
              </p:cNvSpPr>
              <p:nvPr>
                <p:ph idx="1"/>
              </p:nvPr>
            </p:nvSpPr>
            <p:spPr>
              <a:xfrm>
                <a:off x="5438273" y="1368363"/>
                <a:ext cx="6021890" cy="4532313"/>
              </a:xfrm>
            </p:spPr>
            <p:txBody>
              <a:bodyPr>
                <a:normAutofit/>
              </a:bodyPr>
              <a:lstStyle/>
              <a:p>
                <a:r>
                  <a:rPr lang="fr-FR" sz="1600" dirty="0" smtClean="0"/>
                  <a:t>Fission </a:t>
                </a:r>
                <a:r>
                  <a:rPr lang="fr-FR" sz="1600" dirty="0" err="1" smtClean="0"/>
                  <a:t>is</a:t>
                </a:r>
                <a:r>
                  <a:rPr lang="fr-FR" sz="1600" dirty="0" smtClean="0"/>
                  <a:t> a </a:t>
                </a:r>
                <a:r>
                  <a:rPr lang="fr-FR" sz="1600" dirty="0" err="1" smtClean="0"/>
                  <a:t>highly</a:t>
                </a:r>
                <a:r>
                  <a:rPr lang="fr-FR" sz="1600" dirty="0" smtClean="0"/>
                  <a:t> collective </a:t>
                </a:r>
                <a:r>
                  <a:rPr lang="fr-FR" sz="1600" dirty="0" err="1" smtClean="0"/>
                  <a:t>process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involving</a:t>
                </a:r>
                <a:r>
                  <a:rPr lang="fr-FR" sz="1600" dirty="0" smtClean="0"/>
                  <a:t> large </a:t>
                </a:r>
                <a:r>
                  <a:rPr lang="fr-FR" sz="1600" dirty="0" err="1" smtClean="0"/>
                  <a:t>deformations</a:t>
                </a:r>
                <a:endParaRPr lang="fr-FR" sz="1600" dirty="0" smtClean="0"/>
              </a:p>
              <a:p>
                <a:endParaRPr lang="fr-FR" sz="1600" dirty="0"/>
              </a:p>
              <a:p>
                <a:r>
                  <a:rPr lang="fr-FR" sz="1600" dirty="0" smtClean="0"/>
                  <a:t>CHFB </a:t>
                </a:r>
                <a:r>
                  <a:rPr lang="fr-FR" sz="1600" dirty="0" err="1" smtClean="0"/>
                  <a:t>projects</a:t>
                </a:r>
                <a:r>
                  <a:rPr lang="fr-FR" sz="1600" dirty="0" smtClean="0"/>
                  <a:t> the </a:t>
                </a:r>
                <a:r>
                  <a:rPr lang="fr-FR" sz="1600" dirty="0" err="1" smtClean="0"/>
                  <a:t>energy</a:t>
                </a:r>
                <a:r>
                  <a:rPr lang="fr-FR" sz="1600" dirty="0" smtClean="0"/>
                  <a:t> surface on collective </a:t>
                </a:r>
                <a:r>
                  <a:rPr lang="fr-FR" sz="1600" dirty="0" err="1" smtClean="0"/>
                  <a:t>coordinates</a:t>
                </a:r>
                <a:endParaRPr lang="fr-FR" sz="1600" dirty="0" smtClean="0"/>
              </a:p>
              <a:p>
                <a:pPr marL="285750" indent="-285750">
                  <a:buFontTx/>
                  <a:buChar char="-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sup>
                    </m:sSup>
                  </m:oMath>
                </a14:m>
                <a:r>
                  <a:rPr lang="fr-FR" sz="1600" dirty="0" smtClean="0"/>
                  <a:t> for the </a:t>
                </a:r>
                <a:r>
                  <a:rPr lang="fr-FR" sz="1600" dirty="0" err="1" smtClean="0"/>
                  <a:t>elongation</a:t>
                </a:r>
                <a:r>
                  <a:rPr lang="fr-FR" sz="1600" dirty="0" smtClean="0"/>
                  <a:t>, </a:t>
                </a:r>
                <a:r>
                  <a:rPr lang="fr-FR" sz="1600" dirty="0" err="1" smtClean="0"/>
                  <a:t>until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two</a:t>
                </a:r>
                <a:r>
                  <a:rPr lang="fr-FR" sz="1600" dirty="0" smtClean="0"/>
                  <a:t> fragments split</a:t>
                </a:r>
              </a:p>
              <a:p>
                <a:pPr marL="285750" indent="-285750">
                  <a:buFontTx/>
                  <a:buChar char="-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30</m:t>
                        </m:r>
                      </m:sup>
                    </m:sSup>
                  </m:oMath>
                </a14:m>
                <a:r>
                  <a:rPr lang="fr-FR" sz="1600" dirty="0" smtClean="0"/>
                  <a:t> for the mass </a:t>
                </a:r>
                <a:r>
                  <a:rPr lang="fr-FR" sz="1600" dirty="0" err="1" smtClean="0"/>
                  <a:t>asymmetry</a:t>
                </a:r>
                <a:endParaRPr lang="fr-FR" sz="1600" dirty="0" smtClean="0"/>
              </a:p>
              <a:p>
                <a:pPr marL="285750" indent="-285750">
                  <a:buFontTx/>
                  <a:buChar char="-"/>
                </a:pPr>
                <a:endParaRPr lang="fr-FR" sz="1600" dirty="0"/>
              </a:p>
              <a:p>
                <a:r>
                  <a:rPr lang="fr-FR" sz="1600" dirty="0" smtClean="0"/>
                  <a:t>Post-</a:t>
                </a:r>
                <a:r>
                  <a:rPr lang="fr-FR" sz="1600" dirty="0" err="1" smtClean="0"/>
                  <a:t>treatment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needed</a:t>
                </a:r>
                <a:r>
                  <a:rPr lang="fr-FR" sz="1600" dirty="0" smtClean="0"/>
                  <a:t> to </a:t>
                </a:r>
                <a:r>
                  <a:rPr lang="fr-FR" sz="1600" dirty="0" err="1" smtClean="0"/>
                  <a:t>extract</a:t>
                </a:r>
                <a:r>
                  <a:rPr lang="fr-FR" sz="1600" dirty="0" smtClean="0"/>
                  <a:t> relevant </a:t>
                </a:r>
                <a:r>
                  <a:rPr lang="fr-FR" sz="1600" dirty="0" err="1" smtClean="0"/>
                  <a:t>quantities</a:t>
                </a:r>
                <a:endParaRPr lang="fr-FR" sz="1600" dirty="0" smtClean="0"/>
              </a:p>
              <a:p>
                <a:pPr marL="285750" indent="-285750">
                  <a:buFontTx/>
                  <a:buChar char="-"/>
                </a:pPr>
                <a:r>
                  <a:rPr lang="fr-FR" sz="1600" dirty="0" smtClean="0"/>
                  <a:t>Fission </a:t>
                </a:r>
                <a:r>
                  <a:rPr lang="fr-FR" sz="1600" dirty="0" err="1" smtClean="0"/>
                  <a:t>path</a:t>
                </a:r>
                <a:r>
                  <a:rPr lang="fr-FR" sz="1600" dirty="0" smtClean="0"/>
                  <a:t>(s)</a:t>
                </a:r>
              </a:p>
              <a:p>
                <a:pPr marL="285750" indent="-285750">
                  <a:buFontTx/>
                  <a:buChar char="-"/>
                </a:pPr>
                <a:r>
                  <a:rPr lang="fr-FR" sz="1600" dirty="0" smtClean="0"/>
                  <a:t>Scission points</a:t>
                </a:r>
              </a:p>
              <a:p>
                <a:pPr marL="285750" indent="-285750">
                  <a:buFontTx/>
                  <a:buChar char="-"/>
                </a:pPr>
                <a:r>
                  <a:rPr lang="fr-FR" sz="1600" dirty="0" smtClean="0"/>
                  <a:t>Fragment </a:t>
                </a:r>
                <a:r>
                  <a:rPr lang="fr-FR" sz="1600" dirty="0" err="1" smtClean="0"/>
                  <a:t>yields</a:t>
                </a:r>
                <a:endParaRPr lang="fr-FR" sz="1600" dirty="0" smtClean="0"/>
              </a:p>
              <a:p>
                <a:pPr marL="285750" indent="-285750">
                  <a:buFontTx/>
                  <a:buChar char="-"/>
                </a:pPr>
                <a:r>
                  <a:rPr lang="fr-FR" sz="1600" dirty="0" err="1" smtClean="0"/>
                  <a:t>Energy</a:t>
                </a:r>
                <a:r>
                  <a:rPr lang="fr-FR" sz="1600" dirty="0" smtClean="0"/>
                  <a:t> of the fragments</a:t>
                </a:r>
                <a:endParaRPr lang="fr-FR" sz="1600" dirty="0"/>
              </a:p>
            </p:txBody>
          </p:sp>
        </mc:Choice>
        <mc:Fallback>
          <p:sp>
            <p:nvSpPr>
              <p:cNvPr id="2" name="Espace réservé du contenu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38273" y="1368363"/>
                <a:ext cx="6021890" cy="4532313"/>
              </a:xfrm>
              <a:blipFill>
                <a:blip r:embed="rId2"/>
                <a:stretch>
                  <a:fillRect l="-2024" t="-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14/06/2023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Nuclear collective behaviors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31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Application to </a:t>
            </a:r>
            <a:r>
              <a:rPr lang="fr-FR" dirty="0" err="1" smtClean="0"/>
              <a:t>nuclear</a:t>
            </a:r>
            <a:r>
              <a:rPr lang="fr-FR" dirty="0" smtClean="0"/>
              <a:t> fission</a:t>
            </a:r>
            <a:endParaRPr lang="en-US" dirty="0"/>
          </a:p>
        </p:txBody>
      </p:sp>
      <p:sp>
        <p:nvSpPr>
          <p:cNvPr id="8" name="ZoneTexte 7"/>
          <p:cNvSpPr txBox="1"/>
          <p:nvPr/>
        </p:nvSpPr>
        <p:spPr>
          <a:xfrm>
            <a:off x="1175797" y="5900676"/>
            <a:ext cx="3425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/>
              <a:t>Courtesy</a:t>
            </a:r>
            <a:r>
              <a:rPr lang="fr-FR" sz="1200" dirty="0" smtClean="0"/>
              <a:t> of D. </a:t>
            </a:r>
            <a:r>
              <a:rPr lang="fr-FR" sz="1200" dirty="0" err="1" smtClean="0"/>
              <a:t>Regnier</a:t>
            </a:r>
            <a:r>
              <a:rPr lang="fr-FR" sz="1200" dirty="0" smtClean="0"/>
              <a:t> (</a:t>
            </a:r>
            <a:r>
              <a:rPr lang="fr-FR" sz="1200" dirty="0" err="1" smtClean="0"/>
              <a:t>private</a:t>
            </a:r>
            <a:r>
              <a:rPr lang="fr-FR" sz="1200" dirty="0" smtClean="0"/>
              <a:t> communication)</a:t>
            </a:r>
            <a:endParaRPr lang="en-US" sz="1200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718" y="1185863"/>
            <a:ext cx="4555482" cy="430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5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14/06/2023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Nuclear collective behaviors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32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Insight </a:t>
            </a:r>
            <a:r>
              <a:rPr lang="fr-FR" dirty="0" err="1" smtClean="0"/>
              <a:t>into</a:t>
            </a:r>
            <a:r>
              <a:rPr lang="fr-FR" dirty="0" smtClean="0"/>
              <a:t> </a:t>
            </a:r>
            <a:r>
              <a:rPr lang="fr-FR" dirty="0" err="1" smtClean="0"/>
              <a:t>symmetry-broken</a:t>
            </a:r>
            <a:r>
              <a:rPr lang="fr-FR" dirty="0" smtClean="0"/>
              <a:t> state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4662082" y="765059"/>
                <a:ext cx="2834237" cy="7006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〉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𝑁𝑍𝐽𝐾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𝑁𝑍𝐽𝐾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sSup>
                            <m:s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𝑁𝑍𝐽𝐾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p>
                          </m:s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〉</m:t>
                          </m:r>
                        </m:e>
                      </m:nary>
                    </m:oMath>
                  </m:oMathPara>
                </a14:m>
                <a:endParaRPr lang="fr-FR" b="0" dirty="0" smtClean="0"/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2082" y="765059"/>
                <a:ext cx="2834237" cy="70064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ZoneTexte 7"/>
          <p:cNvSpPr txBox="1"/>
          <p:nvPr/>
        </p:nvSpPr>
        <p:spPr>
          <a:xfrm>
            <a:off x="472641" y="1240691"/>
            <a:ext cx="42755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smtClean="0"/>
              <a:t>Simple</a:t>
            </a:r>
            <a:r>
              <a:rPr lang="fr-FR" sz="1600" dirty="0" smtClean="0"/>
              <a:t> </a:t>
            </a:r>
            <a:r>
              <a:rPr lang="fr-FR" sz="1600" b="1" dirty="0" err="1" smtClean="0"/>
              <a:t>independent</a:t>
            </a:r>
            <a:r>
              <a:rPr lang="fr-FR" sz="1600" b="1" dirty="0" smtClean="0"/>
              <a:t> quasi-</a:t>
            </a:r>
            <a:r>
              <a:rPr lang="fr-FR" sz="1600" b="1" dirty="0" err="1" smtClean="0"/>
              <a:t>particle</a:t>
            </a:r>
            <a:r>
              <a:rPr lang="fr-FR" sz="1600" b="1" dirty="0" smtClean="0"/>
              <a:t> </a:t>
            </a:r>
            <a:r>
              <a:rPr lang="fr-FR" sz="1600" dirty="0" smtClean="0"/>
              <a:t>state</a:t>
            </a:r>
          </a:p>
          <a:p>
            <a:r>
              <a:rPr lang="fr-FR" sz="1600" dirty="0" err="1" smtClean="0"/>
              <a:t>Obtained</a:t>
            </a:r>
            <a:r>
              <a:rPr lang="fr-FR" sz="1600" dirty="0" smtClean="0"/>
              <a:t> </a:t>
            </a:r>
            <a:r>
              <a:rPr lang="fr-FR" sz="1600" dirty="0" err="1" smtClean="0"/>
              <a:t>through</a:t>
            </a:r>
            <a:r>
              <a:rPr lang="fr-FR" sz="1600" dirty="0" smtClean="0"/>
              <a:t> </a:t>
            </a:r>
            <a:r>
              <a:rPr lang="fr-FR" sz="1600" dirty="0" err="1" smtClean="0"/>
              <a:t>low-dimensional</a:t>
            </a:r>
            <a:r>
              <a:rPr lang="fr-FR" sz="1600" dirty="0" smtClean="0"/>
              <a:t> </a:t>
            </a:r>
            <a:r>
              <a:rPr lang="fr-FR" sz="1600" dirty="0" err="1" smtClean="0"/>
              <a:t>procedure</a:t>
            </a:r>
            <a:endParaRPr lang="fr-FR" sz="1600" dirty="0" smtClean="0"/>
          </a:p>
          <a:p>
            <a:r>
              <a:rPr lang="fr-FR" sz="1600" dirty="0" err="1" smtClean="0"/>
              <a:t>Wrong</a:t>
            </a:r>
            <a:r>
              <a:rPr lang="fr-FR" sz="1600" dirty="0" smtClean="0"/>
              <a:t> quantum </a:t>
            </a:r>
            <a:r>
              <a:rPr lang="fr-FR" sz="1600" dirty="0" err="1" smtClean="0"/>
              <a:t>number</a:t>
            </a:r>
            <a:r>
              <a:rPr lang="fr-FR" sz="1600" dirty="0" smtClean="0"/>
              <a:t> </a:t>
            </a:r>
            <a:endParaRPr lang="en-US" sz="1600" i="1" dirty="0"/>
          </a:p>
        </p:txBody>
      </p:sp>
      <p:sp>
        <p:nvSpPr>
          <p:cNvPr id="9" name="ZoneTexte 8"/>
          <p:cNvSpPr txBox="1"/>
          <p:nvPr/>
        </p:nvSpPr>
        <p:spPr>
          <a:xfrm>
            <a:off x="7811337" y="1226512"/>
            <a:ext cx="37449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 smtClean="0"/>
              <a:t>Strongly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correlated</a:t>
            </a:r>
            <a:r>
              <a:rPr lang="fr-FR" sz="1600" b="1" dirty="0" smtClean="0"/>
              <a:t> </a:t>
            </a:r>
            <a:r>
              <a:rPr lang="fr-FR" sz="1600" dirty="0" err="1" smtClean="0"/>
              <a:t>many</a:t>
            </a:r>
            <a:r>
              <a:rPr lang="fr-FR" sz="1600" dirty="0" smtClean="0"/>
              <a:t>-body states</a:t>
            </a:r>
          </a:p>
          <a:p>
            <a:r>
              <a:rPr lang="fr-FR" sz="1600" dirty="0" err="1" smtClean="0"/>
              <a:t>Many</a:t>
            </a:r>
            <a:r>
              <a:rPr lang="fr-FR" sz="1600" dirty="0" smtClean="0"/>
              <a:t> states </a:t>
            </a:r>
            <a:r>
              <a:rPr lang="fr-FR" sz="1600" dirty="0" err="1" smtClean="0"/>
              <a:t>hidden</a:t>
            </a:r>
            <a:r>
              <a:rPr lang="fr-FR" sz="1600" dirty="0" smtClean="0"/>
              <a:t> in one </a:t>
            </a:r>
            <a:r>
              <a:rPr lang="fr-FR" sz="1600" dirty="0" err="1" smtClean="0"/>
              <a:t>mean-field</a:t>
            </a:r>
            <a:endParaRPr lang="fr-FR" sz="1600" dirty="0" smtClean="0"/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fr-FR" sz="1600" dirty="0" err="1" smtClean="0">
                <a:sym typeface="Wingdings" panose="05000000000000000000" pitchFamily="2" charset="2"/>
              </a:rPr>
              <a:t>Rotational</a:t>
            </a:r>
            <a:r>
              <a:rPr lang="fr-FR" sz="1600" dirty="0" smtClean="0">
                <a:sym typeface="Wingdings" panose="05000000000000000000" pitchFamily="2" charset="2"/>
              </a:rPr>
              <a:t> states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4135720" y="1875207"/>
            <a:ext cx="38587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chemeClr val="tx2"/>
                </a:solidFill>
              </a:rPr>
              <a:t>How to </a:t>
            </a:r>
            <a:r>
              <a:rPr lang="fr-FR" sz="1600" b="1" dirty="0" err="1" smtClean="0">
                <a:solidFill>
                  <a:schemeClr val="tx2"/>
                </a:solidFill>
              </a:rPr>
              <a:t>disentangle</a:t>
            </a:r>
            <a:r>
              <a:rPr lang="fr-FR" sz="1600" b="1" dirty="0" smtClean="0">
                <a:solidFill>
                  <a:schemeClr val="tx2"/>
                </a:solidFill>
              </a:rPr>
              <a:t> </a:t>
            </a:r>
            <a:r>
              <a:rPr lang="fr-FR" sz="1600" b="1" dirty="0" err="1" smtClean="0">
                <a:solidFill>
                  <a:schemeClr val="tx2"/>
                </a:solidFill>
              </a:rPr>
              <a:t>individual</a:t>
            </a:r>
            <a:r>
              <a:rPr lang="fr-FR" sz="1600" b="1" dirty="0" smtClean="0">
                <a:solidFill>
                  <a:schemeClr val="tx2"/>
                </a:solidFill>
              </a:rPr>
              <a:t> states?</a:t>
            </a:r>
            <a:endParaRPr lang="en-US" sz="1600" b="1" i="1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au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12377833"/>
                  </p:ext>
                </p:extLst>
              </p:nvPr>
            </p:nvGraphicFramePr>
            <p:xfrm>
              <a:off x="472641" y="2607762"/>
              <a:ext cx="7521828" cy="281368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69646">
                      <a:extLst>
                        <a:ext uri="{9D8B030D-6E8A-4147-A177-3AD203B41FA5}">
                          <a16:colId xmlns:a16="http://schemas.microsoft.com/office/drawing/2014/main" val="1576224847"/>
                        </a:ext>
                      </a:extLst>
                    </a:gridCol>
                    <a:gridCol w="2612572">
                      <a:extLst>
                        <a:ext uri="{9D8B030D-6E8A-4147-A177-3AD203B41FA5}">
                          <a16:colId xmlns:a16="http://schemas.microsoft.com/office/drawing/2014/main" val="654266330"/>
                        </a:ext>
                      </a:extLst>
                    </a:gridCol>
                    <a:gridCol w="3039610">
                      <a:extLst>
                        <a:ext uri="{9D8B030D-6E8A-4147-A177-3AD203B41FA5}">
                          <a16:colId xmlns:a16="http://schemas.microsoft.com/office/drawing/2014/main" val="254688834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 err="1" smtClean="0"/>
                            <a:t>Symmetry</a:t>
                          </a:r>
                          <a:r>
                            <a:rPr lang="fr-FR" sz="1600" dirty="0" smtClean="0"/>
                            <a:t> group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 smtClean="0"/>
                            <a:t>Rotation </a:t>
                          </a:r>
                          <a:r>
                            <a:rPr lang="fr-FR" sz="1600" dirty="0" err="1" smtClean="0"/>
                            <a:t>operator</a:t>
                          </a:r>
                          <a:r>
                            <a:rPr lang="fr-FR" sz="1600" dirty="0" smtClean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fr-FR" sz="1600" b="1" i="1" smtClean="0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oMath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 smtClean="0"/>
                            <a:t>Norm </a:t>
                          </a:r>
                          <a:r>
                            <a:rPr lang="fr-FR" sz="1600" dirty="0" err="1" smtClean="0"/>
                            <a:t>kernel</a:t>
                          </a:r>
                          <a:r>
                            <a:rPr lang="fr-FR" sz="1600" dirty="0" smtClean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fr-FR" sz="1600" b="1" i="1" smtClean="0">
                                  <a:latin typeface="Cambria Math" panose="02040503050406030204" pitchFamily="18" charset="0"/>
                                </a:rPr>
                                <m:t>〈</m:t>
                              </m:r>
                              <m:r>
                                <a:rPr lang="fr-FR" sz="1600" b="1" i="0" smtClean="0">
                                  <a:latin typeface="Cambria Math" panose="02040503050406030204" pitchFamily="18" charset="0"/>
                                </a:rPr>
                                <m:t>𝚽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fr-FR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600" b="1" i="1" smtClean="0"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</m:d>
                              <m:r>
                                <a:rPr lang="fr-FR" sz="1600" b="1" i="0" smtClean="0">
                                  <a:latin typeface="Cambria Math" panose="02040503050406030204" pitchFamily="18" charset="0"/>
                                </a:rPr>
                                <m:t>𝚽</m:t>
                              </m:r>
                              <m:r>
                                <a:rPr lang="fr-FR" sz="1600" b="1" i="1" smtClean="0">
                                  <a:latin typeface="Cambria Math" panose="02040503050406030204" pitchFamily="18" charset="0"/>
                                </a:rPr>
                                <m:t>〉</m:t>
                              </m:r>
                            </m:oMath>
                          </a14:m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478732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600" dirty="0" smtClean="0"/>
                            <a:t>U(1)</a:t>
                          </a:r>
                          <a:r>
                            <a:rPr lang="fr-FR" sz="1600" baseline="0" dirty="0" smtClean="0"/>
                            <a:t> neutron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d>
                                  <m:dPr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  <m:t>𝜑</m:t>
                                        </m:r>
                                      </m:e>
                                      <m:sub>
                                        <m: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sSub>
                                      <m:sSubPr>
                                        <m:ctrlP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  <m:t>𝜑</m:t>
                                        </m:r>
                                      </m:e>
                                      <m:sub>
                                        <m: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sub>
                                    </m:sSub>
                                    <m:acc>
                                      <m:accPr>
                                        <m:chr m:val="̂"/>
                                        <m:ctrlP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</m:acc>
                                  </m:sup>
                                </m:sSup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d>
                                  <m:dPr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  <m:t>𝜑</m:t>
                                        </m:r>
                                      </m:e>
                                      <m:sub>
                                        <m: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sub>
                                    </m:sSub>
                                    <m:sSup>
                                      <m:sSupPr>
                                        <m:ctrlP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sSub>
                                          <m:sSubPr>
                                            <m:ctrlPr>
                                              <a:rPr lang="fr-FR" sz="16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𝜑</m:t>
                                            </m:r>
                                          </m:e>
                                          <m:sub>
                                            <m:r>
                                              <a:rPr lang="fr-FR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</m:sub>
                                        </m:sSub>
                                        <m:r>
                                          <m:rPr>
                                            <m:sty m:val="p"/>
                                          </m:rP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  <m:t>N</m:t>
                                        </m:r>
                                      </m:sup>
                                    </m:sSup>
                                  </m:e>
                                </m:nary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397272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600" dirty="0" smtClean="0"/>
                            <a:t>U(1)</a:t>
                          </a:r>
                          <a:r>
                            <a:rPr lang="fr-FR" sz="1600" baseline="0" dirty="0" smtClean="0"/>
                            <a:t> proton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d>
                                  <m:dPr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  <m:t>𝜑</m:t>
                                        </m:r>
                                      </m:e>
                                      <m:sub>
                                        <m: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  <m:t>𝑍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sSub>
                                      <m:sSubPr>
                                        <m:ctrlP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  <m:t>𝜑</m:t>
                                        </m:r>
                                      </m:e>
                                      <m:sub>
                                        <m: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  <m:t>𝑍</m:t>
                                        </m:r>
                                      </m:sub>
                                    </m:sSub>
                                    <m:acc>
                                      <m:accPr>
                                        <m:chr m:val="̂"/>
                                        <m:ctrlP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  <m:t>𝑍</m:t>
                                        </m:r>
                                      </m:e>
                                    </m:acc>
                                  </m:sup>
                                </m:sSup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d>
                                  <m:dPr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  <m:t>𝜑</m:t>
                                        </m:r>
                                      </m:e>
                                      <m:sub>
                                        <m: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  <m:t>𝑍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sub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  <m:t>𝑍</m:t>
                                        </m:r>
                                      </m:sub>
                                    </m:sSub>
                                    <m:sSup>
                                      <m:sSupPr>
                                        <m:ctrlP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sSub>
                                          <m:sSubPr>
                                            <m:ctrlPr>
                                              <a:rPr lang="fr-FR" sz="16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𝜑</m:t>
                                            </m:r>
                                          </m:e>
                                          <m:sub>
                                            <m:r>
                                              <a:rPr lang="fr-FR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𝑍</m:t>
                                            </m:r>
                                          </m:sub>
                                        </m:sSub>
                                        <m: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  <m:t>𝑍</m:t>
                                        </m:r>
                                      </m:sup>
                                    </m:sSup>
                                  </m:e>
                                </m:nary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2693424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fr-FR" sz="1600" dirty="0" smtClean="0"/>
                            <a:t>SO(3) rotation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d>
                                  <m:dPr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𝛾</m:t>
                                    </m:r>
                                  </m:e>
                                </m:d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  <m:acc>
                                      <m:accPr>
                                        <m:chr m:val="̂"/>
                                        <m:ctrlP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sSub>
                                          <m:sSubPr>
                                            <m:ctrlPr>
                                              <a:rPr lang="fr-FR" sz="16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𝐽</m:t>
                                            </m:r>
                                          </m:e>
                                          <m:sub>
                                            <m:r>
                                              <a:rPr lang="fr-FR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sub>
                                        </m:sSub>
                                      </m:e>
                                    </m:acc>
                                  </m:sup>
                                </m:sSup>
                                <m:sSup>
                                  <m:sSupPr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  <m:acc>
                                      <m:accPr>
                                        <m:chr m:val="̂"/>
                                        <m:ctrlP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sSub>
                                          <m:sSubPr>
                                            <m:ctrlPr>
                                              <a:rPr lang="fr-FR" sz="16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𝐽</m:t>
                                            </m:r>
                                          </m:e>
                                          <m:sub>
                                            <m:r>
                                              <a:rPr lang="fr-FR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sub>
                                        </m:sSub>
                                      </m:e>
                                    </m:acc>
                                  </m:sup>
                                </m:sSup>
                                <m:sSup>
                                  <m:sSupPr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𝛾</m:t>
                                    </m:r>
                                    <m:acc>
                                      <m:accPr>
                                        <m:chr m:val="̂"/>
                                        <m:ctrlP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sSub>
                                          <m:sSubPr>
                                            <m:ctrlPr>
                                              <a:rPr lang="fr-FR" sz="16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𝐽</m:t>
                                            </m:r>
                                          </m:e>
                                          <m:sub>
                                            <m:r>
                                              <a:rPr lang="fr-FR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sub>
                                        </m:sSub>
                                      </m:e>
                                    </m:acc>
                                  </m:sup>
                                </m:sSup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d>
                                  <m:dPr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𝛾</m:t>
                                    </m:r>
                                  </m:e>
                                </m:d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𝐽𝐾𝑀</m:t>
                                    </m:r>
                                  </m:sub>
                                  <m:sup/>
                                  <m:e>
                                    <m:sSubSup>
                                      <m:sSubSupPr>
                                        <m:ctrlP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  <m:t>𝐾𝑀</m:t>
                                        </m:r>
                                      </m:sub>
                                      <m:sup>
                                        <m: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  <m:t>𝐽</m:t>
                                        </m:r>
                                      </m:sup>
                                    </m:sSubSup>
                                    <m:sSubSup>
                                      <m:sSubSupPr>
                                        <m:ctrlP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</m:e>
                                      <m:sub>
                                        <m: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  <m:t>𝐾𝑀</m:t>
                                        </m:r>
                                      </m:sub>
                                      <m:sup>
                                        <m: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  <m:t>𝐽</m:t>
                                        </m:r>
                                      </m:sup>
                                    </m:sSubSup>
                                    <m:d>
                                      <m:dPr>
                                        <m:ctrlP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  <m: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  <m:t>𝛽</m:t>
                                        </m:r>
                                        <m: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  <m:t>𝛾</m:t>
                                        </m:r>
                                      </m:e>
                                    </m:d>
                                  </m:e>
                                </m:nary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367024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𝒫</m:t>
                              </m:r>
                            </m:oMath>
                          </a14:m>
                          <a:r>
                            <a:rPr lang="fr-FR" sz="1600" dirty="0" smtClean="0"/>
                            <a:t> </a:t>
                          </a:r>
                          <a:r>
                            <a:rPr lang="fr-FR" sz="1600" dirty="0" err="1" smtClean="0"/>
                            <a:t>parity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  <m:d>
                                  <m:dPr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  <m:t>𝜑</m:t>
                                        </m:r>
                                      </m:e>
                                      <m:sub>
                                        <m: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=(1+</m:t>
                                </m:r>
                                <m:sSub>
                                  <m:sSubPr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𝜑</m:t>
                                    </m:r>
                                  </m:e>
                                  <m:sub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sub>
                                </m:sSub>
                                <m:acc>
                                  <m:accPr>
                                    <m:chr m:val="̂"/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fr-FR" sz="1600" b="0" i="0" smtClean="0">
                                        <a:latin typeface="Cambria Math" panose="02040503050406030204" pitchFamily="18" charset="0"/>
                                      </a:rPr>
                                      <m:t>Π</m:t>
                                    </m:r>
                                  </m:e>
                                </m:acc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d>
                                  <m:dPr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  <m:t>𝜑</m:t>
                                        </m:r>
                                      </m:e>
                                      <m:sub>
                                        <m: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b>
                                </m:sSub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e>
                                    </m:d>
                                  </m:e>
                                  <m:sup>
                                    <m:sSub>
                                      <m:sSubPr>
                                        <m:ctrlP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  <m:t>𝜑</m:t>
                                        </m:r>
                                      </m:e>
                                      <m:sub>
                                        <m: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sub>
                                    </m:sSub>
                                  </m:sup>
                                </m:sSup>
                                <m:sSub>
                                  <m:sSubPr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2151618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au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12377833"/>
                  </p:ext>
                </p:extLst>
              </p:nvPr>
            </p:nvGraphicFramePr>
            <p:xfrm>
              <a:off x="472641" y="2607762"/>
              <a:ext cx="7521828" cy="281368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69646">
                      <a:extLst>
                        <a:ext uri="{9D8B030D-6E8A-4147-A177-3AD203B41FA5}">
                          <a16:colId xmlns:a16="http://schemas.microsoft.com/office/drawing/2014/main" val="1576224847"/>
                        </a:ext>
                      </a:extLst>
                    </a:gridCol>
                    <a:gridCol w="2612572">
                      <a:extLst>
                        <a:ext uri="{9D8B030D-6E8A-4147-A177-3AD203B41FA5}">
                          <a16:colId xmlns:a16="http://schemas.microsoft.com/office/drawing/2014/main" val="654266330"/>
                        </a:ext>
                      </a:extLst>
                    </a:gridCol>
                    <a:gridCol w="3039610">
                      <a:extLst>
                        <a:ext uri="{9D8B030D-6E8A-4147-A177-3AD203B41FA5}">
                          <a16:colId xmlns:a16="http://schemas.microsoft.com/office/drawing/2014/main" val="254688834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dirty="0" err="1" smtClean="0"/>
                            <a:t>Symmetry</a:t>
                          </a:r>
                          <a:r>
                            <a:rPr lang="fr-FR" sz="1600" dirty="0" smtClean="0"/>
                            <a:t> group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71795" t="-3279" r="-117249" b="-6704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47695" t="-3279" r="-802" b="-6704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47873283"/>
                      </a:ext>
                    </a:extLst>
                  </a:tr>
                  <a:tr h="681863">
                    <a:tc>
                      <a:txBody>
                        <a:bodyPr/>
                        <a:lstStyle/>
                        <a:p>
                          <a:r>
                            <a:rPr lang="fr-FR" sz="1600" dirty="0" smtClean="0"/>
                            <a:t>U(1)</a:t>
                          </a:r>
                          <a:r>
                            <a:rPr lang="fr-FR" sz="1600" baseline="0" dirty="0" smtClean="0"/>
                            <a:t> neutron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71795" t="-56250" r="-117249" b="-2651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47695" t="-56250" r="-802" b="-2651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39727287"/>
                      </a:ext>
                    </a:extLst>
                  </a:tr>
                  <a:tr h="681863">
                    <a:tc>
                      <a:txBody>
                        <a:bodyPr/>
                        <a:lstStyle/>
                        <a:p>
                          <a:r>
                            <a:rPr lang="fr-FR" sz="1600" dirty="0" smtClean="0"/>
                            <a:t>U(1)</a:t>
                          </a:r>
                          <a:r>
                            <a:rPr lang="fr-FR" sz="1600" baseline="0" dirty="0" smtClean="0"/>
                            <a:t> </a:t>
                          </a:r>
                          <a:r>
                            <a:rPr lang="fr-FR" sz="1600" baseline="0" dirty="0" smtClean="0"/>
                            <a:t>proton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71795" t="-156250" r="-117249" b="-1651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47695" t="-156250" r="-802" b="-1651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26934247"/>
                      </a:ext>
                    </a:extLst>
                  </a:tr>
                  <a:tr h="708279">
                    <a:tc>
                      <a:txBody>
                        <a:bodyPr/>
                        <a:lstStyle/>
                        <a:p>
                          <a:r>
                            <a:rPr lang="fr-FR" sz="1600" dirty="0" smtClean="0"/>
                            <a:t>SO(3) rotation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71795" t="-245299" r="-117249" b="-5812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47695" t="-245299" r="-802" b="-5812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367024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26" t="-662295" r="-303583" b="-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71795" t="-662295" r="-117249" b="-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47695" t="-662295" r="-802" b="-114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2151618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/>
              <p:cNvSpPr txBox="1"/>
              <p:nvPr/>
            </p:nvSpPr>
            <p:spPr>
              <a:xfrm>
                <a:off x="635725" y="5447687"/>
                <a:ext cx="10920549" cy="9682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 smtClean="0"/>
                  <a:t>All components </a:t>
                </a:r>
                <a:r>
                  <a:rPr lang="fr-FR" sz="1600" dirty="0" err="1" smtClean="0"/>
                  <a:t>can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be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isolated</a:t>
                </a:r>
                <a:r>
                  <a:rPr lang="fr-FR" sz="1600" dirty="0" smtClean="0"/>
                  <a:t> via </a:t>
                </a:r>
                <a:r>
                  <a:rPr lang="fr-FR" sz="1600" dirty="0" err="1" smtClean="0"/>
                  <a:t>generalized</a:t>
                </a:r>
                <a:r>
                  <a:rPr lang="fr-FR" sz="1600" dirty="0" smtClean="0"/>
                  <a:t> multi-</a:t>
                </a:r>
                <a:r>
                  <a:rPr lang="fr-FR" sz="1600" dirty="0" err="1" smtClean="0"/>
                  <a:t>dimensional</a:t>
                </a:r>
                <a:r>
                  <a:rPr lang="fr-FR" sz="1600" dirty="0" smtClean="0"/>
                  <a:t> Fourier </a:t>
                </a:r>
                <a:r>
                  <a:rPr lang="fr-FR" sz="1600" dirty="0" err="1" smtClean="0"/>
                  <a:t>analysis</a:t>
                </a:r>
                <a:endParaRPr lang="fr-FR" sz="16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16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600" b="1" i="1" smtClean="0"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  <m:sub>
                          <m:r>
                            <a:rPr lang="fr-FR" sz="1600" b="1" i="1" smtClean="0">
                              <a:latin typeface="Cambria Math" panose="02040503050406030204" pitchFamily="18" charset="0"/>
                            </a:rPr>
                            <m:t>𝑵𝒁𝑱𝑲</m:t>
                          </m:r>
                          <m:r>
                            <a:rPr lang="fr-FR" sz="1600" b="1" i="1" smtClean="0">
                              <a:latin typeface="Cambria Math" panose="02040503050406030204" pitchFamily="18" charset="0"/>
                            </a:rPr>
                            <m:t>𝝅</m:t>
                          </m:r>
                        </m:sub>
                        <m:sup>
                          <m:r>
                            <a:rPr lang="fr-FR" sz="1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  <m:r>
                        <a:rPr lang="fr-FR" sz="1600" b="1" i="1" smtClean="0">
                          <a:latin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chr m:val="∑"/>
                          <m:supHide m:val="on"/>
                          <m:ctrlPr>
                            <a:rPr lang="fr-FR" sz="1600" b="1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fr-FR" sz="16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1" i="1" smtClean="0">
                                  <a:latin typeface="Cambria Math" panose="02040503050406030204" pitchFamily="18" charset="0"/>
                                </a:rPr>
                                <m:t>𝝋</m:t>
                              </m:r>
                            </m:e>
                            <m:sub>
                              <m:r>
                                <a:rPr lang="fr-FR" sz="1600" b="1" i="1" smtClean="0"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</m:sub>
                          </m:sSub>
                          <m:r>
                            <a:rPr lang="fr-FR" sz="1600" b="1" i="1" smtClean="0">
                              <a:latin typeface="Cambria Math" panose="02040503050406030204" pitchFamily="18" charset="0"/>
                            </a:rPr>
                            <m:t>∈{</m:t>
                          </m:r>
                          <m:r>
                            <a:rPr lang="fr-FR" sz="16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fr-FR" sz="16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6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fr-FR" sz="1600" b="1" i="1" smtClean="0">
                              <a:latin typeface="Cambria Math" panose="02040503050406030204" pitchFamily="18" charset="0"/>
                            </a:rPr>
                            <m:t>}</m:t>
                          </m:r>
                        </m:sub>
                        <m:sup/>
                        <m:e>
                          <m:r>
                            <a:rPr lang="fr-FR" sz="1600" b="1" i="1" smtClean="0">
                              <a:latin typeface="Cambria Math" panose="02040503050406030204" pitchFamily="18" charset="0"/>
                            </a:rPr>
                            <m:t>∫</m:t>
                          </m:r>
                          <m:r>
                            <a:rPr lang="fr-FR" sz="1600" b="1" i="1" smtClean="0">
                              <a:latin typeface="Cambria Math" panose="02040503050406030204" pitchFamily="18" charset="0"/>
                            </a:rPr>
                            <m:t>𝒅</m:t>
                          </m:r>
                          <m:sSub>
                            <m:sSubPr>
                              <m:ctrlPr>
                                <a:rPr lang="fr-FR" sz="16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1" i="1" smtClean="0">
                                  <a:latin typeface="Cambria Math" panose="02040503050406030204" pitchFamily="18" charset="0"/>
                                </a:rPr>
                                <m:t>𝝋</m:t>
                              </m:r>
                            </m:e>
                            <m:sub>
                              <m:r>
                                <a:rPr lang="fr-FR" sz="1600" b="1" i="1" smtClean="0"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sub>
                          </m:sSub>
                          <m:r>
                            <a:rPr lang="fr-FR" sz="1600" b="1" i="1" smtClean="0">
                              <a:latin typeface="Cambria Math" panose="02040503050406030204" pitchFamily="18" charset="0"/>
                            </a:rPr>
                            <m:t>∫</m:t>
                          </m:r>
                          <m:r>
                            <a:rPr lang="fr-FR" sz="1600" b="1" i="1" smtClean="0">
                              <a:latin typeface="Cambria Math" panose="02040503050406030204" pitchFamily="18" charset="0"/>
                            </a:rPr>
                            <m:t>𝒅</m:t>
                          </m:r>
                          <m:sSub>
                            <m:sSubPr>
                              <m:ctrlPr>
                                <a:rPr lang="fr-FR" sz="16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1" i="1" smtClean="0">
                                  <a:latin typeface="Cambria Math" panose="02040503050406030204" pitchFamily="18" charset="0"/>
                                </a:rPr>
                                <m:t>𝝋</m:t>
                              </m:r>
                            </m:e>
                            <m:sub>
                              <m:r>
                                <a:rPr lang="fr-FR" sz="1600" b="1" i="1" smtClean="0"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sub>
                          </m:sSub>
                          <m:r>
                            <a:rPr lang="fr-FR" sz="1600" b="1" i="1" smtClean="0">
                              <a:latin typeface="Cambria Math" panose="02040503050406030204" pitchFamily="18" charset="0"/>
                            </a:rPr>
                            <m:t>𝒅</m:t>
                          </m:r>
                          <m:r>
                            <a:rPr lang="fr-FR" sz="1600" b="1" i="1" smtClean="0">
                              <a:latin typeface="Cambria Math" panose="02040503050406030204" pitchFamily="18" charset="0"/>
                            </a:rPr>
                            <m:t>𝜶</m:t>
                          </m:r>
                          <m:r>
                            <a:rPr lang="fr-FR" sz="1600" b="1" i="1" smtClean="0">
                              <a:latin typeface="Cambria Math" panose="02040503050406030204" pitchFamily="18" charset="0"/>
                            </a:rPr>
                            <m:t>𝒅</m:t>
                          </m:r>
                          <m:r>
                            <a:rPr lang="fr-FR" sz="1600" b="1" i="1" smtClean="0">
                              <a:latin typeface="Cambria Math" panose="02040503050406030204" pitchFamily="18" charset="0"/>
                            </a:rPr>
                            <m:t>𝜷</m:t>
                          </m:r>
                          <m:r>
                            <a:rPr lang="fr-FR" sz="1600" b="1" i="1" smtClean="0">
                              <a:latin typeface="Cambria Math" panose="02040503050406030204" pitchFamily="18" charset="0"/>
                            </a:rPr>
                            <m:t>𝒅</m:t>
                          </m:r>
                          <m:r>
                            <a:rPr lang="fr-FR" sz="1600" b="1" i="1" smtClean="0">
                              <a:latin typeface="Cambria Math" panose="02040503050406030204" pitchFamily="18" charset="0"/>
                            </a:rPr>
                            <m:t>𝜸</m:t>
                          </m:r>
                          <m:sSup>
                            <m:sSupPr>
                              <m:ctrlPr>
                                <a:rPr lang="fr-FR" sz="16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fr-FR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600" b="1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fr-FR" sz="1600" b="1" i="1" smtClean="0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sz="1600" b="1" i="1" smtClean="0"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  <m:sSub>
                                <m:sSubPr>
                                  <m:ctrlPr>
                                    <a:rPr lang="fr-FR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b="1" i="1" smtClean="0">
                                      <a:latin typeface="Cambria Math" panose="02040503050406030204" pitchFamily="18" charset="0"/>
                                    </a:rPr>
                                    <m:t>𝝋</m:t>
                                  </m:r>
                                </m:e>
                                <m:sub>
                                  <m:r>
                                    <a:rPr lang="fr-FR" sz="1600" b="1" i="1" smtClean="0">
                                      <a:latin typeface="Cambria Math" panose="02040503050406030204" pitchFamily="18" charset="0"/>
                                    </a:rPr>
                                    <m:t>𝝅</m:t>
                                  </m:r>
                                </m:sub>
                              </m:sSub>
                            </m:sup>
                          </m:sSup>
                          <m:sSup>
                            <m:sSupPr>
                              <m:ctrlPr>
                                <a:rPr lang="fr-FR" sz="16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600" b="1" i="1" smtClean="0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fr-FR" sz="1600" b="1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FR" sz="1600" b="1" i="1" smtClean="0">
                                  <a:latin typeface="Cambria Math" panose="02040503050406030204" pitchFamily="18" charset="0"/>
                                </a:rPr>
                                <m:t>𝒊𝑵</m:t>
                              </m:r>
                              <m:sSub>
                                <m:sSubPr>
                                  <m:ctrlPr>
                                    <a:rPr lang="fr-FR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b="1" i="1" smtClean="0">
                                      <a:latin typeface="Cambria Math" panose="02040503050406030204" pitchFamily="18" charset="0"/>
                                    </a:rPr>
                                    <m:t>𝝋</m:t>
                                  </m:r>
                                </m:e>
                                <m:sub>
                                  <m:r>
                                    <a:rPr lang="fr-FR" sz="1600" b="1" i="1" smtClean="0">
                                      <a:latin typeface="Cambria Math" panose="02040503050406030204" pitchFamily="18" charset="0"/>
                                    </a:rPr>
                                    <m:t>𝑵</m:t>
                                  </m:r>
                                </m:sub>
                              </m:sSub>
                              <m:r>
                                <a:rPr lang="fr-FR" sz="1600" b="1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FR" sz="1600" b="1" i="1" smtClean="0">
                                  <a:latin typeface="Cambria Math" panose="02040503050406030204" pitchFamily="18" charset="0"/>
                                </a:rPr>
                                <m:t>𝒊𝒁</m:t>
                              </m:r>
                              <m:sSub>
                                <m:sSubPr>
                                  <m:ctrlPr>
                                    <a:rPr lang="fr-FR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b="1" i="1" smtClean="0">
                                      <a:latin typeface="Cambria Math" panose="02040503050406030204" pitchFamily="18" charset="0"/>
                                    </a:rPr>
                                    <m:t>𝝋</m:t>
                                  </m:r>
                                </m:e>
                                <m:sub>
                                  <m:r>
                                    <a:rPr lang="fr-FR" sz="1600" b="1" i="1" smtClean="0">
                                      <a:latin typeface="Cambria Math" panose="02040503050406030204" pitchFamily="18" charset="0"/>
                                    </a:rPr>
                                    <m:t>𝒁</m:t>
                                  </m:r>
                                </m:sub>
                              </m:sSub>
                              <m:r>
                                <a:rPr lang="fr-FR" sz="16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  <m:sSup>
                            <m:sSupPr>
                              <m:ctrlPr>
                                <a:rPr lang="fr-FR" sz="16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600" b="1" i="1" smtClean="0"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e>
                            <m:sup>
                              <m:r>
                                <a:rPr lang="fr-FR" sz="1600" b="1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fr-FR" sz="16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b="1" i="1" smtClean="0">
                                  <a:latin typeface="Cambria Math" panose="02040503050406030204" pitchFamily="18" charset="0"/>
                                </a:rPr>
                                <m:t>𝜶</m:t>
                              </m:r>
                              <m:r>
                                <a:rPr lang="fr-FR" sz="1600" b="1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sz="1600" b="1" i="1" smtClean="0">
                                  <a:latin typeface="Cambria Math" panose="02040503050406030204" pitchFamily="18" charset="0"/>
                                </a:rPr>
                                <m:t>𝜷</m:t>
                              </m:r>
                              <m:r>
                                <a:rPr lang="fr-FR" sz="1600" b="1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sz="1600" b="1" i="1" smtClean="0">
                                  <a:latin typeface="Cambria Math" panose="02040503050406030204" pitchFamily="18" charset="0"/>
                                </a:rPr>
                                <m:t>𝜸</m:t>
                              </m:r>
                            </m:e>
                          </m:d>
                          <m:r>
                            <a:rPr lang="fr-FR" sz="1600" b="1" i="1" smtClean="0">
                              <a:latin typeface="Cambria Math" panose="02040503050406030204" pitchFamily="18" charset="0"/>
                            </a:rPr>
                            <m:t>〈</m:t>
                          </m:r>
                          <m:r>
                            <a:rPr lang="fr-FR" sz="1600" b="1" i="0" smtClean="0">
                              <a:latin typeface="Cambria Math" panose="02040503050406030204" pitchFamily="18" charset="0"/>
                            </a:rPr>
                            <m:t>𝚽</m:t>
                          </m:r>
                          <m:r>
                            <a:rPr lang="fr-FR" sz="1600" b="1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fr-FR" sz="1600" b="1" i="1">
                              <a:latin typeface="Cambria Math" panose="02040503050406030204" pitchFamily="18" charset="0"/>
                            </a:rPr>
                            <m:t>𝑹</m:t>
                          </m:r>
                          <m:d>
                            <m:dPr>
                              <m:ctrlPr>
                                <a:rPr lang="fr-FR" sz="16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16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b="1" i="1">
                                      <a:latin typeface="Cambria Math" panose="02040503050406030204" pitchFamily="18" charset="0"/>
                                    </a:rPr>
                                    <m:t>𝝋</m:t>
                                  </m:r>
                                </m:e>
                                <m:sub>
                                  <m:r>
                                    <a:rPr lang="fr-FR" sz="1600" b="1" i="1">
                                      <a:latin typeface="Cambria Math" panose="02040503050406030204" pitchFamily="18" charset="0"/>
                                    </a:rPr>
                                    <m:t>𝝅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fr-FR" sz="1600" b="1" i="1">
                          <a:latin typeface="Cambria Math" panose="02040503050406030204" pitchFamily="18" charset="0"/>
                        </a:rPr>
                        <m:t>𝑹</m:t>
                      </m:r>
                      <m:d>
                        <m:dPr>
                          <m:ctrlPr>
                            <a:rPr lang="fr-FR" sz="16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16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1" i="1">
                                  <a:latin typeface="Cambria Math" panose="02040503050406030204" pitchFamily="18" charset="0"/>
                                </a:rPr>
                                <m:t>𝝋</m:t>
                              </m:r>
                            </m:e>
                            <m:sub>
                              <m:r>
                                <a:rPr lang="fr-FR" sz="1600" b="1" i="1"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sub>
                          </m:sSub>
                        </m:e>
                      </m:d>
                      <m:r>
                        <a:rPr lang="fr-FR" sz="1600" b="1" i="1">
                          <a:latin typeface="Cambria Math" panose="02040503050406030204" pitchFamily="18" charset="0"/>
                        </a:rPr>
                        <m:t>𝑹</m:t>
                      </m:r>
                      <m:d>
                        <m:dPr>
                          <m:ctrlPr>
                            <a:rPr lang="fr-FR" sz="16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16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1" i="1">
                                  <a:latin typeface="Cambria Math" panose="02040503050406030204" pitchFamily="18" charset="0"/>
                                </a:rPr>
                                <m:t>𝝋</m:t>
                              </m:r>
                            </m:e>
                            <m:sub>
                              <m:r>
                                <a:rPr lang="fr-FR" sz="1600" b="1" i="1"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sub>
                          </m:sSub>
                        </m:e>
                      </m:d>
                      <m:r>
                        <a:rPr lang="fr-FR" sz="1600" b="1" i="1">
                          <a:latin typeface="Cambria Math" panose="02040503050406030204" pitchFamily="18" charset="0"/>
                        </a:rPr>
                        <m:t>𝑹</m:t>
                      </m:r>
                      <m:d>
                        <m:dPr>
                          <m:ctrlPr>
                            <a:rPr lang="fr-FR" sz="16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b="1" i="1">
                              <a:latin typeface="Cambria Math" panose="02040503050406030204" pitchFamily="18" charset="0"/>
                            </a:rPr>
                            <m:t>𝜶</m:t>
                          </m:r>
                          <m:r>
                            <a:rPr lang="fr-FR" sz="1600" b="1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600" b="1" i="1">
                              <a:latin typeface="Cambria Math" panose="02040503050406030204" pitchFamily="18" charset="0"/>
                            </a:rPr>
                            <m:t>𝜷</m:t>
                          </m:r>
                          <m:r>
                            <a:rPr lang="fr-FR" sz="1600" b="1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600" b="1" i="1">
                              <a:latin typeface="Cambria Math" panose="02040503050406030204" pitchFamily="18" charset="0"/>
                            </a:rPr>
                            <m:t>𝜸</m:t>
                          </m:r>
                        </m:e>
                      </m:d>
                      <m:r>
                        <a:rPr lang="fr-FR" sz="1600" b="1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fr-FR" sz="1600" b="1" i="0" smtClean="0">
                          <a:latin typeface="Cambria Math" panose="02040503050406030204" pitchFamily="18" charset="0"/>
                        </a:rPr>
                        <m:t>𝚽</m:t>
                      </m:r>
                      <m:r>
                        <a:rPr lang="fr-FR" sz="1600" b="1" i="1" smtClean="0">
                          <a:latin typeface="Cambria Math" panose="02040503050406030204" pitchFamily="18" charset="0"/>
                        </a:rPr>
                        <m:t>〉</m:t>
                      </m:r>
                    </m:oMath>
                  </m:oMathPara>
                </a14:m>
                <a:endParaRPr lang="en-US" sz="1600" b="1" dirty="0"/>
              </a:p>
            </p:txBody>
          </p:sp>
        </mc:Choice>
        <mc:Fallback xmlns="">
          <p:sp>
            <p:nvSpPr>
              <p:cNvPr id="13" name="ZoneTexte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725" y="5447687"/>
                <a:ext cx="10920549" cy="968214"/>
              </a:xfrm>
              <a:prstGeom prst="rect">
                <a:avLst/>
              </a:prstGeom>
              <a:blipFill>
                <a:blip r:embed="rId4"/>
                <a:stretch>
                  <a:fillRect l="-279" t="-18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ZoneTexte 13"/>
          <p:cNvSpPr txBox="1"/>
          <p:nvPr/>
        </p:nvSpPr>
        <p:spPr>
          <a:xfrm>
            <a:off x="635724" y="2190680"/>
            <a:ext cx="109205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/>
              <a:t>Apply</a:t>
            </a:r>
            <a:r>
              <a:rPr lang="fr-FR" sz="1600" dirty="0" smtClean="0"/>
              <a:t> group rotations to </a:t>
            </a:r>
            <a:r>
              <a:rPr lang="fr-FR" sz="1600" dirty="0" err="1" smtClean="0"/>
              <a:t>distinguish</a:t>
            </a:r>
            <a:r>
              <a:rPr lang="fr-FR" sz="1600" dirty="0" smtClean="0"/>
              <a:t> </a:t>
            </a:r>
            <a:r>
              <a:rPr lang="fr-FR" sz="1600" dirty="0" err="1" smtClean="0"/>
              <a:t>irreducible</a:t>
            </a:r>
            <a:r>
              <a:rPr lang="fr-FR" sz="1600" dirty="0" smtClean="0"/>
              <a:t> </a:t>
            </a:r>
            <a:r>
              <a:rPr lang="fr-FR" sz="1600" dirty="0" err="1" smtClean="0"/>
              <a:t>representations</a:t>
            </a:r>
            <a:endParaRPr lang="en-US" sz="1600" dirty="0"/>
          </a:p>
        </p:txBody>
      </p:sp>
      <p:sp>
        <p:nvSpPr>
          <p:cNvPr id="21" name="ZoneTexte 20"/>
          <p:cNvSpPr txBox="1"/>
          <p:nvPr/>
        </p:nvSpPr>
        <p:spPr>
          <a:xfrm>
            <a:off x="8960531" y="5278410"/>
            <a:ext cx="16820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Wigner D matrix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/>
              <p:cNvSpPr txBox="1"/>
              <p:nvPr/>
            </p:nvSpPr>
            <p:spPr>
              <a:xfrm>
                <a:off x="8107680" y="2646316"/>
                <a:ext cx="4084320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 smtClean="0"/>
                  <a:t>Same arguments for all </a:t>
                </a:r>
                <a:r>
                  <a:rPr lang="fr-FR" sz="1600" dirty="0" err="1" smtClean="0"/>
                  <a:t>operators</a:t>
                </a:r>
                <a:endParaRPr lang="fr-FR" sz="1600" dirty="0" smtClean="0"/>
              </a:p>
              <a:p>
                <a:r>
                  <a:rPr lang="fr-FR" sz="1600" dirty="0" err="1" smtClean="0"/>
                  <a:t>Each</a:t>
                </a:r>
                <a:r>
                  <a:rPr lang="fr-FR" sz="1600" dirty="0" smtClean="0"/>
                  <a:t> component </a:t>
                </a:r>
                <a:r>
                  <a:rPr lang="fr-FR" sz="1600" dirty="0" err="1" smtClean="0"/>
                  <a:t>is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expressed</a:t>
                </a:r>
                <a:r>
                  <a:rPr lang="fr-FR" sz="1600" dirty="0" smtClean="0"/>
                  <a:t> as </a:t>
                </a:r>
              </a:p>
              <a:p>
                <a:r>
                  <a:rPr lang="fr-FR" sz="1600" b="1" dirty="0" err="1" smtClean="0"/>
                  <a:t>rotated</a:t>
                </a:r>
                <a:r>
                  <a:rPr lang="fr-FR" sz="1600" b="1" dirty="0" smtClean="0"/>
                  <a:t> </a:t>
                </a:r>
                <a:r>
                  <a:rPr lang="fr-FR" sz="1600" b="1" dirty="0" err="1" smtClean="0"/>
                  <a:t>symmetry</a:t>
                </a:r>
                <a:r>
                  <a:rPr lang="fr-FR" sz="1600" b="1" dirty="0" smtClean="0"/>
                  <a:t> </a:t>
                </a:r>
                <a:r>
                  <a:rPr lang="fr-FR" sz="1600" b="1" dirty="0" err="1" smtClean="0"/>
                  <a:t>broken</a:t>
                </a:r>
                <a:r>
                  <a:rPr lang="fr-FR" sz="1600" b="1" dirty="0" smtClean="0"/>
                  <a:t> </a:t>
                </a:r>
                <a:r>
                  <a:rPr lang="fr-FR" sz="1600" b="1" dirty="0" err="1" smtClean="0"/>
                  <a:t>mean-field</a:t>
                </a:r>
                <a:endParaRPr lang="fr-FR" sz="1600" b="1" dirty="0" smtClean="0"/>
              </a:p>
              <a:p>
                <a:r>
                  <a:rPr lang="fr-FR" sz="1600" b="1" i="1" dirty="0" err="1" smtClean="0"/>
                  <a:t>Rotational</a:t>
                </a:r>
                <a:r>
                  <a:rPr lang="fr-FR" sz="1600" b="1" i="1" dirty="0" smtClean="0"/>
                  <a:t> bands</a:t>
                </a:r>
                <a:r>
                  <a:rPr lang="fr-FR" sz="1600" b="1" dirty="0" smtClean="0"/>
                  <a:t> </a:t>
                </a:r>
                <a:r>
                  <a:rPr lang="fr-FR" sz="1600" dirty="0" err="1" smtClean="0"/>
                  <a:t>emerge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from</a:t>
                </a:r>
                <a:r>
                  <a:rPr lang="fr-FR" sz="1600" dirty="0" smtClean="0"/>
                  <a:t> projection</a:t>
                </a:r>
              </a:p>
              <a:p>
                <a:endParaRPr lang="fr-FR" sz="1600" i="1" dirty="0"/>
              </a:p>
              <a:p>
                <a:r>
                  <a:rPr lang="fr-FR" sz="1600" b="1" dirty="0" err="1" smtClean="0"/>
                  <a:t>Collectivity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again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captured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with</a:t>
                </a:r>
                <a:r>
                  <a:rPr lang="fr-FR" sz="1600" dirty="0" smtClean="0"/>
                  <a:t> </a:t>
                </a:r>
                <a:r>
                  <a:rPr lang="fr-FR" sz="1600" b="1" dirty="0" err="1" smtClean="0"/>
                  <a:t>deformation+rotation</a:t>
                </a:r>
                <a:r>
                  <a:rPr lang="fr-FR" sz="1600" b="1" dirty="0" smtClean="0"/>
                  <a:t> </a:t>
                </a:r>
                <a:r>
                  <a:rPr lang="fr-FR" sz="1600" dirty="0" smtClean="0"/>
                  <a:t>(vibration to come)</a:t>
                </a:r>
              </a:p>
              <a:p>
                <a:endParaRPr lang="fr-FR" sz="1600" b="1" dirty="0"/>
              </a:p>
              <a:p>
                <a:r>
                  <a:rPr lang="fr-FR" sz="1600" dirty="0" smtClean="0"/>
                  <a:t>Question: </a:t>
                </a:r>
                <a:r>
                  <a:rPr lang="fr-FR" sz="1600" dirty="0" err="1" smtClean="0"/>
                  <a:t>is</a:t>
                </a:r>
                <a:r>
                  <a:rPr lang="fr-FR" sz="1600" dirty="0" smtClean="0"/>
                  <a:t>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m:rPr>
                        <m:sty m:val="p"/>
                      </m:rPr>
                      <a:rPr lang="fr-FR" sz="1600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〉</m:t>
                    </m:r>
                  </m:oMath>
                </a14:m>
                <a:r>
                  <a:rPr lang="en-US" sz="1600" dirty="0" smtClean="0"/>
                  <a:t> correctly optimized?</a:t>
                </a:r>
                <a:endParaRPr lang="en-US" sz="1600" dirty="0"/>
              </a:p>
            </p:txBody>
          </p:sp>
        </mc:Choice>
        <mc:Fallback xmlns="">
          <p:sp>
            <p:nvSpPr>
              <p:cNvPr id="22" name="ZoneTexte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7680" y="2646316"/>
                <a:ext cx="4084320" cy="2308324"/>
              </a:xfrm>
              <a:prstGeom prst="rect">
                <a:avLst/>
              </a:prstGeom>
              <a:blipFill>
                <a:blip r:embed="rId5"/>
                <a:stretch>
                  <a:fillRect l="-746" t="-792" b="-2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Image 1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50327" flipV="1">
            <a:off x="8031855" y="5036031"/>
            <a:ext cx="647054" cy="36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0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3" grpId="0"/>
      <p:bldP spid="14" grpId="0"/>
      <p:bldP spid="21" grpId="0"/>
      <p:bldP spid="2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14/06/2023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Nuclear collective behaviors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33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Projected</a:t>
            </a:r>
            <a:r>
              <a:rPr lang="fr-FR" dirty="0" smtClean="0"/>
              <a:t> </a:t>
            </a:r>
            <a:r>
              <a:rPr lang="fr-FR" dirty="0" err="1" smtClean="0"/>
              <a:t>mean-field</a:t>
            </a:r>
            <a:r>
              <a:rPr lang="fr-FR" dirty="0" smtClean="0"/>
              <a:t> </a:t>
            </a:r>
            <a:r>
              <a:rPr lang="fr-FR" dirty="0" err="1" smtClean="0"/>
              <a:t>theory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ZoneTexte 6"/>
              <p:cNvSpPr txBox="1"/>
              <p:nvPr/>
            </p:nvSpPr>
            <p:spPr>
              <a:xfrm>
                <a:off x="5035993" y="2580960"/>
                <a:ext cx="2834237" cy="7006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〉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𝑁𝑍𝐽𝐾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𝑁𝑍𝐽𝐾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sSup>
                            <m:s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𝑁𝑍𝐽𝐾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p>
                          </m:s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〉</m:t>
                          </m:r>
                        </m:e>
                      </m:nary>
                    </m:oMath>
                  </m:oMathPara>
                </a14:m>
                <a:endParaRPr lang="fr-FR" b="0" dirty="0" smtClean="0"/>
              </a:p>
            </p:txBody>
          </p:sp>
        </mc:Choice>
        <mc:Fallback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5993" y="2580960"/>
                <a:ext cx="2834237" cy="70064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/>
              <p:cNvSpPr txBox="1"/>
              <p:nvPr/>
            </p:nvSpPr>
            <p:spPr>
              <a:xfrm>
                <a:off x="4206241" y="1185863"/>
                <a:ext cx="7889964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 smtClean="0"/>
                  <a:t>Variational </a:t>
                </a:r>
                <a:r>
                  <a:rPr lang="fr-FR" sz="1600" dirty="0" err="1" smtClean="0"/>
                  <a:t>equations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optimize</a:t>
                </a:r>
                <a:r>
                  <a:rPr lang="fr-FR" sz="1600" dirty="0" smtClean="0"/>
                  <a:t>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m:rPr>
                        <m:sty m:val="p"/>
                      </m:rPr>
                      <a:rPr lang="fr-FR" sz="1600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〉</m:t>
                    </m:r>
                  </m:oMath>
                </a14:m>
                <a:r>
                  <a:rPr lang="en-US" sz="1600" dirty="0" smtClean="0"/>
                  <a:t>, but we are interested in projected components</a:t>
                </a:r>
              </a:p>
              <a:p>
                <a:r>
                  <a:rPr lang="fr-FR" sz="1600" dirty="0" smtClean="0"/>
                  <a:t>Can </a:t>
                </a:r>
                <a:r>
                  <a:rPr lang="fr-FR" sz="1600" dirty="0" err="1" smtClean="0"/>
                  <a:t>we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find</a:t>
                </a:r>
                <a:r>
                  <a:rPr lang="fr-FR" sz="1600" dirty="0" smtClean="0"/>
                  <a:t> the state </a:t>
                </a:r>
                <a:r>
                  <a:rPr lang="fr-FR" sz="1600" dirty="0" err="1" smtClean="0"/>
                  <a:t>with</a:t>
                </a:r>
                <a:r>
                  <a:rPr lang="fr-FR" sz="1600" dirty="0" smtClean="0"/>
                  <a:t> the </a:t>
                </a:r>
                <a:r>
                  <a:rPr lang="fr-FR" sz="1600" b="1" dirty="0" err="1" smtClean="0"/>
                  <a:t>lowest</a:t>
                </a:r>
                <a:r>
                  <a:rPr lang="fr-FR" sz="1600" b="1" dirty="0" smtClean="0"/>
                  <a:t> </a:t>
                </a:r>
                <a:r>
                  <a:rPr lang="fr-FR" sz="1600" b="1" dirty="0" err="1" smtClean="0"/>
                  <a:t>projected</a:t>
                </a:r>
                <a:r>
                  <a:rPr lang="fr-FR" sz="1600" b="1" dirty="0" smtClean="0"/>
                  <a:t> </a:t>
                </a:r>
                <a:r>
                  <a:rPr lang="fr-FR" sz="1600" b="1" dirty="0" err="1" smtClean="0"/>
                  <a:t>energy</a:t>
                </a:r>
                <a:r>
                  <a:rPr lang="fr-FR" sz="1600" dirty="0" smtClean="0"/>
                  <a:t>?</a:t>
                </a:r>
              </a:p>
              <a:p>
                <a:pPr marL="285750" indent="-285750">
                  <a:buFontTx/>
                  <a:buChar char="-"/>
                </a:pPr>
                <a:r>
                  <a:rPr lang="fr-FR" sz="1600" dirty="0" err="1" smtClean="0"/>
                  <a:t>Better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justified</a:t>
                </a:r>
                <a:r>
                  <a:rPr lang="fr-FR" sz="1600" dirty="0" smtClean="0"/>
                  <a:t> on a quantum </a:t>
                </a:r>
                <a:r>
                  <a:rPr lang="fr-FR" sz="1600" dirty="0" err="1" smtClean="0"/>
                  <a:t>mechanical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level</a:t>
                </a:r>
                <a:endParaRPr lang="fr-FR" sz="1600" dirty="0" smtClean="0"/>
              </a:p>
              <a:p>
                <a:pPr marL="285750" indent="-285750">
                  <a:buFontTx/>
                  <a:buChar char="-"/>
                </a:pPr>
                <a:r>
                  <a:rPr lang="fr-FR" sz="1600" dirty="0" err="1" smtClean="0"/>
                  <a:t>Avoid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accidental</a:t>
                </a:r>
                <a:r>
                  <a:rPr lang="fr-FR" sz="1600" dirty="0" smtClean="0"/>
                  <a:t> collapse of the </a:t>
                </a:r>
                <a:r>
                  <a:rPr lang="fr-FR" sz="1600" dirty="0" err="1" smtClean="0"/>
                  <a:t>wave-function</a:t>
                </a:r>
                <a:r>
                  <a:rPr lang="fr-FR" sz="1600" dirty="0" smtClean="0"/>
                  <a:t> on </a:t>
                </a:r>
                <a:r>
                  <a:rPr lang="fr-FR" sz="1600" dirty="0" err="1" smtClean="0"/>
                  <a:t>symmetry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conserving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mean-field</a:t>
                </a:r>
                <a:endParaRPr lang="en-US" sz="1600" dirty="0"/>
              </a:p>
            </p:txBody>
          </p:sp>
        </mc:Choice>
        <mc:Fallback xmlns=""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6241" y="1185863"/>
                <a:ext cx="7889964" cy="1077218"/>
              </a:xfrm>
              <a:prstGeom prst="rect">
                <a:avLst/>
              </a:prstGeom>
              <a:blipFill>
                <a:blip r:embed="rId3"/>
                <a:stretch>
                  <a:fillRect l="-386" t="-1705"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ZoneTexte 8"/>
              <p:cNvSpPr txBox="1"/>
              <p:nvPr/>
            </p:nvSpPr>
            <p:spPr>
              <a:xfrm>
                <a:off x="8623254" y="2658267"/>
                <a:ext cx="3290491" cy="5974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𝑝𝑟𝑜𝑗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1600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</m:d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≡</m:t>
                      </m:r>
                      <m:nary>
                        <m:naryPr>
                          <m:supHide m:val="on"/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  <m:sup/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𝑑𝑔𝑥</m:t>
                          </m:r>
                          <m:d>
                            <m:d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d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〈</m:t>
                          </m:r>
                          <m:r>
                            <m:rPr>
                              <m:sty m:val="p"/>
                            </m:rPr>
                            <a:rPr lang="fr-FR" sz="1600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𝐻𝑅</m:t>
                          </m:r>
                          <m:d>
                            <m:d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d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m:rPr>
                              <m:sty m:val="p"/>
                            </m:rPr>
                            <a:rPr lang="fr-FR" sz="1600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〉</m:t>
                          </m:r>
                        </m:e>
                      </m:nary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3254" y="2658267"/>
                <a:ext cx="3290491" cy="5974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ZoneTexte 9"/>
              <p:cNvSpPr txBox="1"/>
              <p:nvPr/>
            </p:nvSpPr>
            <p:spPr>
              <a:xfrm>
                <a:off x="4668363" y="3599480"/>
                <a:ext cx="7523637" cy="1966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b="1" dirty="0" smtClean="0"/>
                  <a:t>Minimum </a:t>
                </a:r>
                <a:r>
                  <a:rPr lang="fr-FR" sz="1600" b="1" dirty="0" err="1" smtClean="0"/>
                  <a:t>after</a:t>
                </a:r>
                <a:r>
                  <a:rPr lang="fr-FR" sz="1600" b="1" dirty="0" smtClean="0"/>
                  <a:t> projection </a:t>
                </a:r>
                <a:r>
                  <a:rPr lang="fr-FR" sz="1600" b="1" dirty="0" err="1" smtClean="0"/>
                  <a:t>very</a:t>
                </a:r>
                <a:r>
                  <a:rPr lang="fr-FR" sz="1600" b="1" dirty="0" smtClean="0"/>
                  <a:t> </a:t>
                </a:r>
                <a:r>
                  <a:rPr lang="fr-FR" sz="1600" b="1" dirty="0" err="1" smtClean="0"/>
                  <a:t>different</a:t>
                </a:r>
                <a:r>
                  <a:rPr lang="fr-FR" sz="1600" b="1" dirty="0" smtClean="0"/>
                  <a:t> </a:t>
                </a:r>
                <a:r>
                  <a:rPr lang="fr-FR" sz="1600" b="0" dirty="0" err="1" smtClean="0"/>
                  <a:t>from</a:t>
                </a:r>
                <a:r>
                  <a:rPr lang="fr-FR" sz="1600" b="0" dirty="0" smtClean="0"/>
                  <a:t> </a:t>
                </a:r>
                <a:r>
                  <a:rPr lang="fr-FR" sz="1600" b="0" dirty="0" err="1" smtClean="0"/>
                  <a:t>before</a:t>
                </a:r>
                <a:r>
                  <a:rPr lang="fr-FR" sz="1600" b="0" dirty="0" smtClean="0"/>
                  <a:t> projection</a:t>
                </a:r>
              </a:p>
              <a:p>
                <a:pPr marL="285750" indent="-285750">
                  <a:buFontTx/>
                  <a:buChar char="-"/>
                </a:pPr>
                <a:r>
                  <a:rPr lang="fr-FR" sz="1600" dirty="0" smtClean="0"/>
                  <a:t>A posteriori variation </a:t>
                </a:r>
                <a:r>
                  <a:rPr lang="fr-FR" sz="1600" dirty="0" err="1" smtClean="0"/>
                  <a:t>useful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only</a:t>
                </a:r>
                <a:r>
                  <a:rPr lang="fr-FR" sz="1600" dirty="0" smtClean="0"/>
                  <a:t> if </a:t>
                </a:r>
                <a:r>
                  <a:rPr lang="fr-FR" sz="1600" dirty="0" err="1" smtClean="0"/>
                  <a:t>we</a:t>
                </a:r>
                <a:r>
                  <a:rPr lang="fr-FR" sz="1600" dirty="0" smtClean="0"/>
                  <a:t> know right </a:t>
                </a:r>
                <a:r>
                  <a:rPr lang="fr-FR" sz="1600" dirty="0" err="1" smtClean="0"/>
                  <a:t>coordinate</a:t>
                </a:r>
                <a:r>
                  <a:rPr lang="fr-FR" sz="1600" dirty="0" smtClean="0"/>
                  <a:t> in </a:t>
                </a:r>
                <a:r>
                  <a:rPr lang="fr-FR" sz="1600" dirty="0" err="1" smtClean="0"/>
                  <a:t>advance</a:t>
                </a:r>
                <a:endParaRPr lang="fr-FR" sz="1600" b="0" dirty="0" smtClean="0"/>
              </a:p>
              <a:p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m:rPr>
                        <m:sty m:val="p"/>
                      </m:rPr>
                      <a:rPr lang="fr-FR" sz="1600" b="0" i="0" smtClean="0">
                        <a:latin typeface="Cambria Math" panose="02040503050406030204" pitchFamily="18" charset="0"/>
                      </a:rPr>
                      <m:t>Φ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〉</m:t>
                    </m:r>
                  </m:oMath>
                </a14:m>
                <a:r>
                  <a:rPr lang="en-US" sz="1600" dirty="0" smtClean="0"/>
                  <a:t> is entirely defined by its generalized density matrix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ℛ</m:t>
                    </m:r>
                  </m:oMath>
                </a14:m>
                <a:endParaRPr lang="fr-FR" sz="1600" b="0" dirty="0" smtClean="0"/>
              </a:p>
              <a:p>
                <a:pPr marL="285750" indent="-285750">
                  <a:buFontTx/>
                  <a:buChar char="-"/>
                </a:pPr>
                <a:r>
                  <a:rPr lang="fr-FR" sz="1600" dirty="0" smtClean="0"/>
                  <a:t>Possible to rewrite </a:t>
                </a:r>
                <a:r>
                  <a:rPr lang="fr-FR" sz="1600" dirty="0" err="1" smtClean="0"/>
                  <a:t>energy</a:t>
                </a:r>
                <a:r>
                  <a:rPr lang="fr-FR" sz="1600" dirty="0" smtClean="0"/>
                  <a:t> as </a:t>
                </a:r>
                <a:r>
                  <a:rPr lang="fr-FR" sz="1600" dirty="0" err="1" smtClean="0"/>
                  <a:t>function</a:t>
                </a:r>
                <a:r>
                  <a:rPr lang="fr-FR" sz="1600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𝑝𝑟𝑜𝑗</m:t>
                        </m:r>
                      </m:sup>
                    </m:sSup>
                    <m:d>
                      <m:dPr>
                        <m:begChr m:val="["/>
                        <m:endChr m:val="]"/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fr-FR" sz="1600" b="0" i="0" smtClean="0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</m:d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ℛ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1600" dirty="0" smtClean="0"/>
              </a:p>
              <a:p>
                <a:pPr marL="285750" indent="-285750">
                  <a:buFontTx/>
                  <a:buChar char="-"/>
                </a:pPr>
                <a:r>
                  <a:rPr lang="fr-FR" sz="1600" dirty="0" err="1" smtClean="0"/>
                  <a:t>Derivatives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can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be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taken</a:t>
                </a:r>
                <a:r>
                  <a:rPr lang="fr-FR" sz="1600" dirty="0" smtClean="0"/>
                  <a:t> as in HFB case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ℋ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p>
                          <m:sSupPr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p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𝑝𝑟𝑜𝑗</m:t>
                            </m:r>
                          </m:sup>
                        </m:sSup>
                      </m:num>
                      <m:den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ℛ</m:t>
                        </m:r>
                      </m:den>
                    </m:f>
                  </m:oMath>
                </a14:m>
                <a:endParaRPr lang="en-US" sz="1600" dirty="0" smtClean="0"/>
              </a:p>
              <a:p>
                <a:pPr marL="285750" indent="-285750">
                  <a:buFontTx/>
                  <a:buChar char="-"/>
                </a:pPr>
                <a:r>
                  <a:rPr lang="fr-FR" sz="1600" dirty="0" smtClean="0"/>
                  <a:t>Main </a:t>
                </a:r>
                <a:r>
                  <a:rPr lang="fr-FR" sz="1600" dirty="0" err="1" smtClean="0"/>
                  <a:t>difference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being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appearance</a:t>
                </a:r>
                <a:r>
                  <a:rPr lang="fr-FR" sz="1600" dirty="0" smtClean="0"/>
                  <a:t> of a </a:t>
                </a:r>
                <a:r>
                  <a:rPr lang="fr-FR" sz="1600" b="1" dirty="0" err="1" smtClean="0"/>
                  <a:t>geometrical</a:t>
                </a:r>
                <a:r>
                  <a:rPr lang="fr-FR" sz="1600" b="1" dirty="0" smtClean="0"/>
                  <a:t> </a:t>
                </a:r>
                <a:r>
                  <a:rPr lang="fr-FR" sz="1600" b="1" dirty="0" err="1" smtClean="0"/>
                  <a:t>term</a:t>
                </a:r>
                <a:r>
                  <a:rPr lang="fr-FR" sz="1600" b="1" dirty="0" smtClean="0"/>
                  <a:t> </a:t>
                </a:r>
                <a:r>
                  <a:rPr lang="fr-FR" sz="1600" dirty="0" err="1" smtClean="0"/>
                  <a:t>emerging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from</a:t>
                </a:r>
                <a:r>
                  <a:rPr lang="fr-FR" sz="1600" dirty="0" smtClean="0"/>
                  <a:t>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d>
                  </m:oMath>
                </a14:m>
                <a:endParaRPr lang="fr-FR" sz="1600" b="0" dirty="0" smtClean="0"/>
              </a:p>
              <a:p>
                <a:r>
                  <a:rPr lang="fr-FR" sz="1600" dirty="0" smtClean="0"/>
                  <a:t>For </a:t>
                </a:r>
                <a:r>
                  <a:rPr lang="fr-FR" sz="1600" dirty="0" err="1" smtClean="0"/>
                  <a:t>now</a:t>
                </a:r>
                <a:r>
                  <a:rPr lang="fr-FR" sz="1600" dirty="0" smtClean="0"/>
                  <a:t>: </a:t>
                </a:r>
                <a:r>
                  <a:rPr lang="fr-FR" sz="1600" dirty="0" err="1" smtClean="0"/>
                  <a:t>formulae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derived</a:t>
                </a:r>
                <a:r>
                  <a:rPr lang="fr-FR" sz="1600" dirty="0" smtClean="0"/>
                  <a:t> but not </a:t>
                </a:r>
                <a:r>
                  <a:rPr lang="fr-FR" sz="1600" dirty="0" err="1" smtClean="0"/>
                  <a:t>systematically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used</a:t>
                </a:r>
                <a:r>
                  <a:rPr lang="fr-FR" sz="1600" dirty="0" smtClean="0"/>
                  <a:t> in </a:t>
                </a:r>
                <a:r>
                  <a:rPr lang="fr-FR" sz="1600" dirty="0" err="1" smtClean="0"/>
                  <a:t>realistic</a:t>
                </a:r>
                <a:r>
                  <a:rPr lang="fr-FR" sz="1600" dirty="0" smtClean="0"/>
                  <a:t> applications</a:t>
                </a:r>
                <a:endParaRPr lang="en-US" sz="1600" dirty="0"/>
              </a:p>
            </p:txBody>
          </p:sp>
        </mc:Choice>
        <mc:Fallback>
          <p:sp>
            <p:nvSpPr>
              <p:cNvPr id="1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8363" y="3599480"/>
                <a:ext cx="7523637" cy="1966820"/>
              </a:xfrm>
              <a:prstGeom prst="rect">
                <a:avLst/>
              </a:prstGeom>
              <a:blipFill>
                <a:blip r:embed="rId5"/>
                <a:stretch>
                  <a:fillRect l="-486" t="-929" b="-34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88"/>
          <a:stretch/>
        </p:blipFill>
        <p:spPr>
          <a:xfrm>
            <a:off x="379866" y="938373"/>
            <a:ext cx="3637084" cy="3658189"/>
          </a:xfrm>
          <a:prstGeom prst="rect">
            <a:avLst/>
          </a:prstGeom>
        </p:spPr>
      </p:pic>
      <p:grpSp>
        <p:nvGrpSpPr>
          <p:cNvPr id="23" name="Groupe 22"/>
          <p:cNvGrpSpPr/>
          <p:nvPr/>
        </p:nvGrpSpPr>
        <p:grpSpPr>
          <a:xfrm>
            <a:off x="32826" y="4477334"/>
            <a:ext cx="4405503" cy="1599894"/>
            <a:chOff x="32826" y="4477334"/>
            <a:chExt cx="4405503" cy="1599894"/>
          </a:xfrm>
        </p:grpSpPr>
        <p:grpSp>
          <p:nvGrpSpPr>
            <p:cNvPr id="20" name="Groupe 19"/>
            <p:cNvGrpSpPr/>
            <p:nvPr/>
          </p:nvGrpSpPr>
          <p:grpSpPr>
            <a:xfrm>
              <a:off x="32826" y="4477334"/>
              <a:ext cx="4405503" cy="1599894"/>
              <a:chOff x="155174" y="4874271"/>
              <a:chExt cx="3664918" cy="1330945"/>
            </a:xfrm>
          </p:grpSpPr>
          <p:pic>
            <p:nvPicPr>
              <p:cNvPr id="18" name="Image 17"/>
              <p:cNvPicPr>
                <a:picLocks noChangeAspect="1"/>
              </p:cNvPicPr>
              <p:nvPr/>
            </p:nvPicPr>
            <p:blipFill rotWithShape="1">
              <a:blip r:embed="rId7"/>
              <a:srcRect r="35592"/>
              <a:stretch/>
            </p:blipFill>
            <p:spPr>
              <a:xfrm>
                <a:off x="155174" y="4874271"/>
                <a:ext cx="3221072" cy="1330945"/>
              </a:xfrm>
              <a:prstGeom prst="rect">
                <a:avLst/>
              </a:prstGeom>
            </p:spPr>
          </p:pic>
          <p:pic>
            <p:nvPicPr>
              <p:cNvPr id="19" name="Image 18"/>
              <p:cNvPicPr>
                <a:picLocks noChangeAspect="1"/>
              </p:cNvPicPr>
              <p:nvPr/>
            </p:nvPicPr>
            <p:blipFill rotWithShape="1">
              <a:blip r:embed="rId7"/>
              <a:srcRect l="91551" r="-1211"/>
              <a:stretch/>
            </p:blipFill>
            <p:spPr>
              <a:xfrm>
                <a:off x="3337024" y="4874271"/>
                <a:ext cx="483068" cy="1330945"/>
              </a:xfrm>
              <a:prstGeom prst="rect">
                <a:avLst/>
              </a:prstGeom>
            </p:spPr>
          </p:pic>
        </p:grpSp>
        <p:sp>
          <p:nvSpPr>
            <p:cNvPr id="21" name="Rectangle 20"/>
            <p:cNvSpPr/>
            <p:nvPr/>
          </p:nvSpPr>
          <p:spPr>
            <a:xfrm>
              <a:off x="3259501" y="4724826"/>
              <a:ext cx="515329" cy="2020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594338" y="4724826"/>
              <a:ext cx="492369" cy="2020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US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175651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 uiExpand="1" build="allAtOnce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Mean-field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an </a:t>
            </a:r>
            <a:r>
              <a:rPr lang="fr-FR" b="1" dirty="0" smtClean="0"/>
              <a:t>approximation of the </a:t>
            </a:r>
            <a:r>
              <a:rPr lang="fr-FR" b="1" dirty="0" err="1" smtClean="0"/>
              <a:t>ground</a:t>
            </a:r>
            <a:r>
              <a:rPr lang="fr-FR" b="1" dirty="0" smtClean="0"/>
              <a:t> state </a:t>
            </a:r>
          </a:p>
          <a:p>
            <a:pPr marL="285750" indent="-285750">
              <a:buFontTx/>
              <a:buChar char="-"/>
            </a:pPr>
            <a:r>
              <a:rPr lang="fr-FR" dirty="0" err="1" smtClean="0"/>
              <a:t>Naturally</a:t>
            </a:r>
            <a:r>
              <a:rPr lang="fr-FR" dirty="0" smtClean="0"/>
              <a:t> </a:t>
            </a:r>
            <a:r>
              <a:rPr lang="fr-FR" b="1" dirty="0" smtClean="0"/>
              <a:t>captures </a:t>
            </a:r>
            <a:r>
              <a:rPr lang="fr-FR" b="1" dirty="0" err="1" smtClean="0"/>
              <a:t>some</a:t>
            </a:r>
            <a:r>
              <a:rPr lang="fr-FR" b="1" dirty="0" smtClean="0"/>
              <a:t> </a:t>
            </a:r>
            <a:r>
              <a:rPr lang="fr-FR" b="1" dirty="0" err="1" smtClean="0"/>
              <a:t>collectivity</a:t>
            </a:r>
            <a:r>
              <a:rPr lang="fr-FR" b="1" dirty="0" smtClean="0"/>
              <a:t> </a:t>
            </a:r>
            <a:r>
              <a:rPr lang="fr-FR" b="1" dirty="0" err="1" smtClean="0"/>
              <a:t>through</a:t>
            </a:r>
            <a:r>
              <a:rPr lang="fr-FR" b="1" dirty="0" smtClean="0"/>
              <a:t> </a:t>
            </a:r>
            <a:r>
              <a:rPr lang="fr-FR" b="1" dirty="0" err="1" smtClean="0"/>
              <a:t>deformation</a:t>
            </a:r>
            <a:r>
              <a:rPr lang="fr-FR" b="1" dirty="0" smtClean="0"/>
              <a:t> </a:t>
            </a:r>
            <a:r>
              <a:rPr lang="fr-FR" dirty="0" smtClean="0"/>
              <a:t>and </a:t>
            </a:r>
            <a:r>
              <a:rPr lang="fr-FR" b="1" dirty="0" err="1" smtClean="0"/>
              <a:t>symmetry</a:t>
            </a:r>
            <a:r>
              <a:rPr lang="fr-FR" b="1" dirty="0" smtClean="0"/>
              <a:t> </a:t>
            </a:r>
            <a:r>
              <a:rPr lang="fr-FR" b="1" dirty="0" err="1" smtClean="0"/>
              <a:t>restoration</a:t>
            </a:r>
            <a:endParaRPr lang="fr-FR" b="1" dirty="0" smtClean="0"/>
          </a:p>
          <a:p>
            <a:pPr marL="285750" indent="-285750">
              <a:buFontTx/>
              <a:buChar char="-"/>
            </a:pPr>
            <a:r>
              <a:rPr lang="fr-FR" dirty="0" smtClean="0"/>
              <a:t>Quasi-</a:t>
            </a:r>
            <a:r>
              <a:rPr lang="fr-FR" dirty="0" err="1" smtClean="0"/>
              <a:t>particle</a:t>
            </a:r>
            <a:r>
              <a:rPr lang="fr-FR" dirty="0" smtClean="0"/>
              <a:t> </a:t>
            </a:r>
            <a:r>
              <a:rPr lang="fr-FR" dirty="0" err="1" smtClean="0"/>
              <a:t>moving</a:t>
            </a:r>
            <a:r>
              <a:rPr lang="fr-FR" dirty="0" smtClean="0"/>
              <a:t> </a:t>
            </a:r>
            <a:r>
              <a:rPr lang="fr-FR" dirty="0" err="1" smtClean="0"/>
              <a:t>independantly</a:t>
            </a:r>
            <a:r>
              <a:rPr lang="fr-FR" dirty="0" smtClean="0"/>
              <a:t> in </a:t>
            </a:r>
            <a:r>
              <a:rPr lang="fr-FR" dirty="0" err="1" smtClean="0"/>
              <a:t>their</a:t>
            </a:r>
            <a:r>
              <a:rPr lang="fr-FR" dirty="0" smtClean="0"/>
              <a:t> self-</a:t>
            </a:r>
            <a:r>
              <a:rPr lang="fr-FR" dirty="0" err="1" smtClean="0"/>
              <a:t>generated</a:t>
            </a:r>
            <a:r>
              <a:rPr lang="fr-FR" dirty="0" smtClean="0"/>
              <a:t> </a:t>
            </a:r>
            <a:r>
              <a:rPr lang="fr-FR" dirty="0" err="1" smtClean="0"/>
              <a:t>mean-field</a:t>
            </a:r>
            <a:endParaRPr lang="fr-FR" dirty="0" smtClean="0"/>
          </a:p>
          <a:p>
            <a:pPr marL="285750" indent="-285750">
              <a:buFontTx/>
              <a:buChar char="-"/>
            </a:pPr>
            <a:endParaRPr lang="fr-FR" dirty="0"/>
          </a:p>
          <a:p>
            <a:r>
              <a:rPr lang="fr-FR" dirty="0" smtClean="0"/>
              <a:t>Natural applications in conjonction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macroscopic</a:t>
            </a:r>
            <a:r>
              <a:rPr lang="fr-FR" dirty="0" smtClean="0"/>
              <a:t> </a:t>
            </a:r>
            <a:r>
              <a:rPr lang="fr-FR" dirty="0" err="1" smtClean="0"/>
              <a:t>models</a:t>
            </a:r>
            <a:endParaRPr lang="fr-FR" dirty="0" smtClean="0"/>
          </a:p>
          <a:p>
            <a:pPr marL="285750" indent="-285750">
              <a:buFontTx/>
              <a:buChar char="-"/>
            </a:pPr>
            <a:r>
              <a:rPr lang="fr-FR" dirty="0" smtClean="0"/>
              <a:t>Ad-hoc </a:t>
            </a:r>
            <a:r>
              <a:rPr lang="fr-FR" dirty="0" err="1" smtClean="0"/>
              <a:t>deformation</a:t>
            </a:r>
            <a:r>
              <a:rPr lang="fr-FR" dirty="0" smtClean="0"/>
              <a:t> </a:t>
            </a:r>
            <a:r>
              <a:rPr lang="fr-FR" dirty="0" err="1" smtClean="0"/>
              <a:t>properties</a:t>
            </a:r>
            <a:r>
              <a:rPr lang="fr-FR" dirty="0" smtClean="0"/>
              <a:t> </a:t>
            </a:r>
            <a:r>
              <a:rPr lang="fr-FR" dirty="0" err="1" smtClean="0"/>
              <a:t>replaced</a:t>
            </a:r>
            <a:r>
              <a:rPr lang="fr-FR" dirty="0" smtClean="0"/>
              <a:t> by </a:t>
            </a:r>
            <a:r>
              <a:rPr lang="fr-FR" dirty="0" err="1" smtClean="0"/>
              <a:t>microscopic</a:t>
            </a:r>
            <a:r>
              <a:rPr lang="fr-FR" dirty="0" smtClean="0"/>
              <a:t> </a:t>
            </a:r>
            <a:r>
              <a:rPr lang="fr-FR" dirty="0" err="1" smtClean="0"/>
              <a:t>ingredients</a:t>
            </a:r>
            <a:endParaRPr lang="fr-FR" dirty="0" smtClean="0"/>
          </a:p>
          <a:p>
            <a:pPr marL="285750" indent="-285750">
              <a:buFontTx/>
              <a:buChar char="-"/>
            </a:pPr>
            <a:r>
              <a:rPr lang="fr-FR" b="1" dirty="0" smtClean="0"/>
              <a:t>Applications to </a:t>
            </a:r>
            <a:r>
              <a:rPr lang="fr-FR" b="1" dirty="0" err="1" smtClean="0"/>
              <a:t>spectroscopy</a:t>
            </a:r>
            <a:r>
              <a:rPr lang="fr-FR" b="1" dirty="0" smtClean="0"/>
              <a:t>, fission, clusters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r>
              <a:rPr lang="fr-FR" dirty="0" err="1" smtClean="0"/>
              <a:t>Next</a:t>
            </a:r>
            <a:r>
              <a:rPr lang="fr-FR" dirty="0" smtClean="0"/>
              <a:t> </a:t>
            </a:r>
            <a:r>
              <a:rPr lang="fr-FR" dirty="0" err="1" smtClean="0"/>
              <a:t>step</a:t>
            </a:r>
            <a:r>
              <a:rPr lang="fr-FR" dirty="0" smtClean="0"/>
              <a:t>, </a:t>
            </a:r>
            <a:r>
              <a:rPr lang="fr-FR" b="1" dirty="0" err="1" smtClean="0"/>
              <a:t>describe</a:t>
            </a:r>
            <a:r>
              <a:rPr lang="fr-FR" b="1" dirty="0" smtClean="0"/>
              <a:t> </a:t>
            </a:r>
            <a:r>
              <a:rPr lang="fr-FR" b="1" dirty="0" err="1" smtClean="0"/>
              <a:t>coherently</a:t>
            </a:r>
            <a:r>
              <a:rPr lang="fr-FR" b="1" dirty="0" smtClean="0"/>
              <a:t> excitations and </a:t>
            </a:r>
            <a:r>
              <a:rPr lang="fr-FR" b="1" dirty="0" err="1" smtClean="0"/>
              <a:t>ground</a:t>
            </a:r>
            <a:r>
              <a:rPr lang="fr-FR" b="1" dirty="0" smtClean="0"/>
              <a:t> state</a:t>
            </a:r>
            <a:endParaRPr lang="en-US" b="1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14/06/2023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Nuclear collective behaviors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34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 on </a:t>
            </a:r>
            <a:r>
              <a:rPr lang="fr-FR" dirty="0" err="1" smtClean="0"/>
              <a:t>mean-field</a:t>
            </a:r>
            <a:endParaRPr lang="en-US" dirty="0"/>
          </a:p>
        </p:txBody>
      </p:sp>
      <p:sp>
        <p:nvSpPr>
          <p:cNvPr id="7" name="ZoneTexte 6"/>
          <p:cNvSpPr txBox="1"/>
          <p:nvPr/>
        </p:nvSpPr>
        <p:spPr>
          <a:xfrm>
            <a:off x="3544162" y="5667673"/>
            <a:ext cx="57247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Towards</a:t>
            </a:r>
            <a:r>
              <a:rPr lang="fr-FR" dirty="0" smtClean="0"/>
              <a:t> </a:t>
            </a:r>
            <a:r>
              <a:rPr lang="fr-FR" dirty="0" err="1" smtClean="0"/>
              <a:t>microscopic</a:t>
            </a:r>
            <a:r>
              <a:rPr lang="fr-FR" dirty="0" smtClean="0"/>
              <a:t> description of </a:t>
            </a:r>
            <a:r>
              <a:rPr lang="fr-FR" b="1" dirty="0" err="1" smtClean="0"/>
              <a:t>vibrational</a:t>
            </a:r>
            <a:r>
              <a:rPr lang="fr-FR" b="1" dirty="0" smtClean="0"/>
              <a:t> states</a:t>
            </a:r>
          </a:p>
          <a:p>
            <a:pPr marL="285750" indent="-285750">
              <a:buFontTx/>
              <a:buChar char="-"/>
            </a:pPr>
            <a:r>
              <a:rPr lang="fr-FR" dirty="0" err="1" smtClean="0"/>
              <a:t>Harmonic</a:t>
            </a:r>
            <a:r>
              <a:rPr lang="fr-FR" dirty="0" smtClean="0"/>
              <a:t> oscillations </a:t>
            </a:r>
            <a:r>
              <a:rPr lang="fr-FR" dirty="0" err="1" smtClean="0"/>
              <a:t>around</a:t>
            </a:r>
            <a:r>
              <a:rPr lang="fr-FR" dirty="0" smtClean="0"/>
              <a:t> </a:t>
            </a:r>
            <a:r>
              <a:rPr lang="fr-FR" dirty="0" err="1" smtClean="0"/>
              <a:t>ground</a:t>
            </a:r>
            <a:r>
              <a:rPr lang="fr-FR" dirty="0" smtClean="0"/>
              <a:t> state</a:t>
            </a:r>
          </a:p>
          <a:p>
            <a:pPr algn="ctr"/>
            <a:r>
              <a:rPr lang="fr-FR" b="1" dirty="0" smtClean="0">
                <a:solidFill>
                  <a:schemeClr val="tx2"/>
                </a:solidFill>
              </a:rPr>
              <a:t>Questions / </a:t>
            </a:r>
            <a:r>
              <a:rPr lang="fr-FR" b="1" dirty="0" err="1" smtClean="0">
                <a:solidFill>
                  <a:schemeClr val="tx2"/>
                </a:solidFill>
              </a:rPr>
              <a:t>remarks</a:t>
            </a:r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45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14/06/2023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Nuclear collective behaviors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35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Harmonic</a:t>
            </a:r>
            <a:r>
              <a:rPr lang="fr-FR" dirty="0" smtClean="0"/>
              <a:t> oscillations</a:t>
            </a:r>
            <a:endParaRPr lang="en-US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Quasi </a:t>
            </a:r>
            <a:r>
              <a:rPr lang="fr-FR" dirty="0" err="1" smtClean="0"/>
              <a:t>Random</a:t>
            </a:r>
            <a:r>
              <a:rPr lang="fr-FR" dirty="0" smtClean="0"/>
              <a:t> Phase Approximations</a:t>
            </a:r>
            <a:endParaRPr lang="en-US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dirty="0" smtClean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9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14/06/2023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Nuclear collective behaviors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36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Vibrations in hard and soft </a:t>
            </a:r>
            <a:r>
              <a:rPr lang="fr-FR" dirty="0" err="1" smtClean="0"/>
              <a:t>nuclei</a:t>
            </a:r>
            <a:endParaRPr lang="en-US" dirty="0"/>
          </a:p>
        </p:txBody>
      </p:sp>
      <p:sp>
        <p:nvSpPr>
          <p:cNvPr id="7" name="Espace réservé du contenu 1"/>
          <p:cNvSpPr>
            <a:spLocks noGrp="1"/>
          </p:cNvSpPr>
          <p:nvPr>
            <p:ph idx="1"/>
          </p:nvPr>
        </p:nvSpPr>
        <p:spPr>
          <a:xfrm>
            <a:off x="1465021" y="4078267"/>
            <a:ext cx="9995142" cy="2051071"/>
          </a:xfrm>
        </p:spPr>
        <p:txBody>
          <a:bodyPr/>
          <a:lstStyle/>
          <a:p>
            <a:r>
              <a:rPr lang="fr-FR" dirty="0" err="1" smtClean="0"/>
              <a:t>Deformation</a:t>
            </a:r>
            <a:r>
              <a:rPr lang="fr-FR" dirty="0" smtClean="0"/>
              <a:t> </a:t>
            </a:r>
            <a:r>
              <a:rPr lang="fr-FR" dirty="0" err="1" smtClean="0"/>
              <a:t>properties</a:t>
            </a:r>
            <a:r>
              <a:rPr lang="fr-FR" dirty="0" smtClean="0"/>
              <a:t> of </a:t>
            </a:r>
            <a:r>
              <a:rPr lang="fr-FR" dirty="0" err="1" smtClean="0"/>
              <a:t>nuclei</a:t>
            </a:r>
            <a:r>
              <a:rPr lang="fr-FR" dirty="0" smtClean="0"/>
              <a:t> </a:t>
            </a:r>
            <a:r>
              <a:rPr lang="fr-FR" dirty="0" err="1" smtClean="0"/>
              <a:t>allow</a:t>
            </a:r>
            <a:r>
              <a:rPr lang="fr-FR" dirty="0"/>
              <a:t> </a:t>
            </a:r>
            <a:r>
              <a:rPr lang="fr-FR" dirty="0" smtClean="0"/>
              <a:t>a </a:t>
            </a:r>
            <a:r>
              <a:rPr lang="fr-FR" dirty="0" err="1" smtClean="0"/>
              <a:t>separation</a:t>
            </a:r>
            <a:r>
              <a:rPr lang="fr-FR" dirty="0" smtClean="0"/>
              <a:t> in </a:t>
            </a:r>
            <a:r>
              <a:rPr lang="fr-FR" dirty="0" err="1" smtClean="0"/>
              <a:t>two</a:t>
            </a:r>
            <a:r>
              <a:rPr lang="fr-FR" dirty="0" smtClean="0"/>
              <a:t> distin</a:t>
            </a:r>
            <a:r>
              <a:rPr lang="fr-FR" dirty="0"/>
              <a:t>c</a:t>
            </a:r>
            <a:r>
              <a:rPr lang="fr-FR" dirty="0" smtClean="0"/>
              <a:t>t classes</a:t>
            </a:r>
            <a:r>
              <a:rPr lang="fr-FR" dirty="0" smtClean="0"/>
              <a:t> : </a:t>
            </a:r>
            <a:r>
              <a:rPr lang="fr-FR" b="1" dirty="0" smtClean="0"/>
              <a:t>hard and soft </a:t>
            </a:r>
            <a:r>
              <a:rPr lang="fr-FR" dirty="0" err="1" smtClean="0"/>
              <a:t>nuclei</a:t>
            </a:r>
            <a:endParaRPr lang="fr-FR" dirty="0" smtClean="0"/>
          </a:p>
          <a:p>
            <a:pPr marL="285750" indent="-285750">
              <a:buFontTx/>
              <a:buChar char="-"/>
            </a:pPr>
            <a:r>
              <a:rPr lang="fr-FR" dirty="0" smtClean="0"/>
              <a:t>Hard </a:t>
            </a:r>
            <a:r>
              <a:rPr lang="fr-FR" dirty="0" err="1" smtClean="0"/>
              <a:t>nuclei</a:t>
            </a:r>
            <a:r>
              <a:rPr lang="fr-FR" dirty="0" smtClean="0"/>
              <a:t> </a:t>
            </a:r>
            <a:r>
              <a:rPr lang="fr-FR" dirty="0" err="1" smtClean="0"/>
              <a:t>vibrational</a:t>
            </a:r>
            <a:r>
              <a:rPr lang="fr-FR" dirty="0" smtClean="0"/>
              <a:t> motion </a:t>
            </a:r>
            <a:r>
              <a:rPr lang="fr-FR" dirty="0" err="1" smtClean="0"/>
              <a:t>will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well</a:t>
            </a:r>
            <a:r>
              <a:rPr lang="fr-FR" dirty="0" smtClean="0"/>
              <a:t> </a:t>
            </a:r>
            <a:r>
              <a:rPr lang="fr-FR" dirty="0" err="1" smtClean="0"/>
              <a:t>described</a:t>
            </a:r>
            <a:r>
              <a:rPr lang="fr-FR" dirty="0" smtClean="0"/>
              <a:t> by </a:t>
            </a:r>
            <a:r>
              <a:rPr lang="fr-FR" b="1" dirty="0" err="1" smtClean="0"/>
              <a:t>harmonic</a:t>
            </a:r>
            <a:r>
              <a:rPr lang="fr-FR" b="1" dirty="0" smtClean="0"/>
              <a:t> oscillations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Soft </a:t>
            </a:r>
            <a:r>
              <a:rPr lang="fr-FR" dirty="0" err="1" smtClean="0"/>
              <a:t>nuclei</a:t>
            </a:r>
            <a:r>
              <a:rPr lang="fr-FR" dirty="0" smtClean="0"/>
              <a:t> </a:t>
            </a:r>
            <a:r>
              <a:rPr lang="fr-FR" dirty="0" err="1" smtClean="0"/>
              <a:t>vibrational</a:t>
            </a:r>
            <a:r>
              <a:rPr lang="fr-FR" dirty="0" smtClean="0"/>
              <a:t> modes are more long range and </a:t>
            </a:r>
            <a:r>
              <a:rPr lang="fr-FR" b="1" dirty="0" err="1" smtClean="0"/>
              <a:t>strongly</a:t>
            </a:r>
            <a:r>
              <a:rPr lang="fr-FR" b="1" dirty="0" smtClean="0"/>
              <a:t> </a:t>
            </a:r>
            <a:r>
              <a:rPr lang="fr-FR" b="1" dirty="0" err="1" smtClean="0"/>
              <a:t>anharmonic</a:t>
            </a:r>
            <a:endParaRPr lang="fr-FR" b="1" dirty="0" smtClean="0"/>
          </a:p>
          <a:p>
            <a:r>
              <a:rPr lang="fr-FR" dirty="0" smtClean="0"/>
              <a:t>Method of </a:t>
            </a:r>
            <a:r>
              <a:rPr lang="fr-FR" dirty="0" err="1" smtClean="0"/>
              <a:t>choice</a:t>
            </a:r>
            <a:r>
              <a:rPr lang="fr-FR" dirty="0" smtClean="0"/>
              <a:t> to </a:t>
            </a:r>
            <a:r>
              <a:rPr lang="fr-FR" dirty="0" err="1" smtClean="0"/>
              <a:t>describe</a:t>
            </a:r>
            <a:r>
              <a:rPr lang="fr-FR" dirty="0" smtClean="0"/>
              <a:t> </a:t>
            </a:r>
            <a:r>
              <a:rPr lang="fr-FR" dirty="0" err="1" smtClean="0"/>
              <a:t>small</a:t>
            </a:r>
            <a:r>
              <a:rPr lang="fr-FR" dirty="0" smtClean="0"/>
              <a:t> oscillations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b="1" dirty="0" smtClean="0"/>
              <a:t>Quasi </a:t>
            </a:r>
            <a:r>
              <a:rPr lang="fr-FR" b="1" dirty="0" err="1" smtClean="0"/>
              <a:t>Random</a:t>
            </a:r>
            <a:r>
              <a:rPr lang="fr-FR" b="1" dirty="0" smtClean="0"/>
              <a:t> Phase Approximation</a:t>
            </a:r>
            <a:endParaRPr lang="en-US" b="1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5601" y="1117339"/>
            <a:ext cx="6917923" cy="272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89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Espace réservé du contenu 1"/>
              <p:cNvSpPr>
                <a:spLocks noGrp="1"/>
              </p:cNvSpPr>
              <p:nvPr>
                <p:ph idx="1"/>
              </p:nvPr>
            </p:nvSpPr>
            <p:spPr>
              <a:xfrm>
                <a:off x="731838" y="737927"/>
                <a:ext cx="6043431" cy="1317418"/>
              </a:xfrm>
            </p:spPr>
            <p:txBody>
              <a:bodyPr>
                <a:normAutofit/>
              </a:bodyPr>
              <a:lstStyle/>
              <a:p>
                <a:r>
                  <a:rPr lang="fr-FR" sz="1600" dirty="0" smtClean="0"/>
                  <a:t>Start </a:t>
                </a:r>
                <a:r>
                  <a:rPr lang="fr-FR" sz="1600" dirty="0" err="1" smtClean="0"/>
                  <a:t>with</a:t>
                </a:r>
                <a:r>
                  <a:rPr lang="fr-FR" sz="1600" dirty="0" smtClean="0"/>
                  <a:t> exact </a:t>
                </a:r>
                <a:r>
                  <a:rPr lang="fr-FR" sz="1600" dirty="0" err="1" smtClean="0"/>
                  <a:t>eigenstates</a:t>
                </a:r>
                <a:r>
                  <a:rPr lang="fr-FR" sz="1600" dirty="0" smtClean="0"/>
                  <a:t>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begChr m:val="|"/>
                        <m:endChr m:val="〉"/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</m:d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  <m:d>
                      <m:dPr>
                        <m:begChr m:val="|"/>
                        <m:endChr m:val="〉"/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</m:d>
                  </m:oMath>
                </a14:m>
                <a:endParaRPr lang="fr-FR" sz="1600" b="0" dirty="0" smtClean="0"/>
              </a:p>
              <a:p>
                <a:r>
                  <a:rPr lang="fr-FR" sz="1600" dirty="0" err="1" smtClean="0"/>
                  <a:t>Define</a:t>
                </a:r>
                <a:r>
                  <a:rPr lang="fr-FR" sz="1600" dirty="0" smtClean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  <m:sup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†</m:t>
                        </m:r>
                      </m:sup>
                    </m:sSubSup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≡|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𝜈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〉〈0| </m:t>
                    </m:r>
                  </m:oMath>
                </a14:m>
                <a:r>
                  <a:rPr lang="en-US" sz="1600" dirty="0" smtClean="0"/>
                  <a:t> such that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〉"/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</m:d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fr-FR" sz="16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  <m:sup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†</m:t>
                        </m:r>
                      </m:sup>
                    </m:sSubSup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fr-FR" sz="1600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〉</m:t>
                    </m:r>
                  </m:oMath>
                </a14:m>
                <a:r>
                  <a:rPr lang="fr-FR" sz="1600" dirty="0" smtClean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  <m:sup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†</m:t>
                        </m:r>
                      </m:sup>
                    </m:sSubSup>
                    <m:d>
                      <m:dPr>
                        <m:begChr m:val="|"/>
                        <m:endChr m:val="〉"/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</m:d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fr-FR" sz="1600" dirty="0"/>
              </a:p>
              <a:p>
                <a:r>
                  <a:rPr lang="fr-FR" sz="1600" dirty="0" err="1" smtClean="0"/>
                  <a:t>We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obtain</a:t>
                </a:r>
                <a:r>
                  <a:rPr lang="fr-FR" sz="1600" dirty="0" smtClean="0"/>
                  <a:t> the </a:t>
                </a:r>
                <a:r>
                  <a:rPr lang="fr-FR" sz="1600" b="1" dirty="0" smtClean="0"/>
                  <a:t>Equation of Motion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sub>
                          <m:sup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†</m:t>
                            </m:r>
                          </m:sup>
                        </m:sSubSup>
                      </m:e>
                    </m:d>
                    <m:d>
                      <m:dPr>
                        <m:begChr m:val="|"/>
                        <m:endChr m:val="〉"/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sub>
                        </m:s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sSubSup>
                      <m:sSubSup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  <m:sup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†</m:t>
                        </m:r>
                      </m:sup>
                    </m:sSubSup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|0〉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2" name="Espace réservé du contenu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1838" y="737927"/>
                <a:ext cx="6043431" cy="1317418"/>
              </a:xfrm>
              <a:blipFill>
                <a:blip r:embed="rId2"/>
                <a:stretch>
                  <a:fillRect l="-2018" t="-1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14/06/2023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Nuclear collective behaviors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37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Derivation</a:t>
            </a:r>
            <a:r>
              <a:rPr lang="fr-FR" dirty="0" smtClean="0"/>
              <a:t> of QRPA </a:t>
            </a:r>
            <a:r>
              <a:rPr lang="fr-FR" dirty="0" err="1" smtClean="0"/>
              <a:t>with</a:t>
            </a:r>
            <a:r>
              <a:rPr lang="fr-FR" dirty="0" smtClean="0"/>
              <a:t> EOM </a:t>
            </a:r>
            <a:r>
              <a:rPr lang="fr-FR" dirty="0" err="1" smtClean="0"/>
              <a:t>method</a:t>
            </a:r>
            <a:endParaRPr lang="en-US" dirty="0"/>
          </a:p>
        </p:txBody>
      </p:sp>
      <p:sp>
        <p:nvSpPr>
          <p:cNvPr id="7" name="ZoneTexte 6"/>
          <p:cNvSpPr txBox="1"/>
          <p:nvPr/>
        </p:nvSpPr>
        <p:spPr>
          <a:xfrm>
            <a:off x="5586548" y="2830285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Espace réservé du contenu 1"/>
              <p:cNvSpPr txBox="1">
                <a:spLocks/>
              </p:cNvSpPr>
              <p:nvPr/>
            </p:nvSpPr>
            <p:spPr>
              <a:xfrm>
                <a:off x="6604884" y="941983"/>
                <a:ext cx="6043431" cy="957201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66700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41338" indent="-274638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080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747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1600" dirty="0" smtClean="0"/>
                  <a:t>Left </a:t>
                </a:r>
                <a:r>
                  <a:rPr lang="fr-FR" sz="1600" dirty="0" err="1" smtClean="0"/>
                  <a:t>multiplying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with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arbitrary</a:t>
                </a:r>
                <a:r>
                  <a:rPr lang="fr-FR" sz="1600" dirty="0" smtClean="0"/>
                  <a:t>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〈0|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endParaRPr lang="fr-FR" sz="16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1" i="1" smtClean="0">
                          <a:latin typeface="Cambria Math" panose="02040503050406030204" pitchFamily="18" charset="0"/>
                        </a:rPr>
                        <m:t>〈</m:t>
                      </m:r>
                      <m:r>
                        <a:rPr lang="fr-FR" sz="16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fr-FR" sz="1600" b="1" i="1" smtClean="0">
                          <a:latin typeface="Cambria Math" panose="02040503050406030204" pitchFamily="18" charset="0"/>
                        </a:rPr>
                        <m:t>|[</m:t>
                      </m:r>
                      <m:r>
                        <a:rPr lang="fr-FR" sz="1600" b="1" i="1" smtClean="0">
                          <a:latin typeface="Cambria Math" panose="02040503050406030204" pitchFamily="18" charset="0"/>
                        </a:rPr>
                        <m:t>𝜹</m:t>
                      </m:r>
                      <m:r>
                        <a:rPr lang="fr-FR" sz="1600" b="1" i="1" smtClean="0">
                          <a:latin typeface="Cambria Math" panose="02040503050406030204" pitchFamily="18" charset="0"/>
                        </a:rPr>
                        <m:t>𝑸</m:t>
                      </m:r>
                      <m:r>
                        <a:rPr lang="fr-FR" sz="1600" b="1" i="1" smtClean="0">
                          <a:latin typeface="Cambria Math" panose="02040503050406030204" pitchFamily="18" charset="0"/>
                        </a:rPr>
                        <m:t>,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1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fr-FR" sz="16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b="1" i="1">
                                  <a:latin typeface="Cambria Math" panose="02040503050406030204" pitchFamily="18" charset="0"/>
                                </a:rPr>
                                <m:t>𝑯</m:t>
                              </m:r>
                              <m:r>
                                <a:rPr lang="fr-FR" sz="1600" b="1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fr-FR" sz="16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1600" b="1" i="1">
                                      <a:latin typeface="Cambria Math" panose="02040503050406030204" pitchFamily="18" charset="0"/>
                                    </a:rPr>
                                    <m:t>𝑸</m:t>
                                  </m:r>
                                </m:e>
                                <m:sub>
                                  <m:r>
                                    <a:rPr lang="fr-FR" sz="1600" b="1" i="1">
                                      <a:latin typeface="Cambria Math" panose="02040503050406030204" pitchFamily="18" charset="0"/>
                                    </a:rPr>
                                    <m:t>𝝂</m:t>
                                  </m:r>
                                </m:sub>
                                <m:sup>
                                  <m:r>
                                    <a:rPr lang="fr-FR" sz="1600" b="1" i="1">
                                      <a:latin typeface="Cambria Math" panose="02040503050406030204" pitchFamily="18" charset="0"/>
                                    </a:rPr>
                                    <m:t>†</m:t>
                                  </m:r>
                                </m:sup>
                              </m:sSubSup>
                            </m:e>
                          </m:d>
                        </m:e>
                      </m:d>
                      <m:d>
                        <m:dPr>
                          <m:begChr m:val="|"/>
                          <m:endChr m:val="〉"/>
                          <m:ctrlPr>
                            <a:rPr lang="fr-FR" sz="16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</m:d>
                      <m:r>
                        <a:rPr lang="fr-FR" sz="1600" b="1" i="1" smtClean="0">
                          <a:latin typeface="Cambria Math" panose="02040503050406030204" pitchFamily="18" charset="0"/>
                        </a:rPr>
                        <m:t>=(</m:t>
                      </m:r>
                      <m:sSub>
                        <m:sSubPr>
                          <m:ctrlPr>
                            <a:rPr lang="fr-FR" sz="1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fr-FR" sz="1600" b="1" i="1" smtClean="0">
                              <a:latin typeface="Cambria Math" panose="02040503050406030204" pitchFamily="18" charset="0"/>
                            </a:rPr>
                            <m:t>𝝂</m:t>
                          </m:r>
                        </m:sub>
                      </m:sSub>
                      <m:r>
                        <a:rPr lang="fr-FR" sz="1600" b="1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fr-FR" sz="1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fr-FR" sz="16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fr-FR" sz="1600" b="1" i="1" smtClean="0">
                          <a:latin typeface="Cambria Math" panose="02040503050406030204" pitchFamily="18" charset="0"/>
                        </a:rPr>
                        <m:t>)〈</m:t>
                      </m:r>
                      <m:r>
                        <a:rPr lang="fr-FR" sz="1600" b="1" i="1" smtClean="0">
                          <a:latin typeface="Cambria Math" panose="02040503050406030204" pitchFamily="18" charset="0"/>
                        </a:rPr>
                        <m:t>𝟎</m:t>
                      </m:r>
                      <m:d>
                        <m:dPr>
                          <m:begChr m:val="|"/>
                          <m:endChr m:val="|"/>
                          <m:ctrlPr>
                            <a:rPr lang="fr-FR" sz="1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fr-FR" sz="16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b="1" i="1" smtClean="0">
                                  <a:latin typeface="Cambria Math" panose="02040503050406030204" pitchFamily="18" charset="0"/>
                                </a:rPr>
                                <m:t>𝜹</m:t>
                              </m:r>
                              <m:r>
                                <a:rPr lang="fr-FR" sz="1600" b="1" i="1" smtClean="0">
                                  <a:latin typeface="Cambria Math" panose="02040503050406030204" pitchFamily="18" charset="0"/>
                                </a:rPr>
                                <m:t>𝑸</m:t>
                              </m:r>
                              <m:r>
                                <a:rPr lang="fr-FR" sz="1600" b="1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fr-FR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1600" b="1" i="1" smtClean="0">
                                      <a:latin typeface="Cambria Math" panose="02040503050406030204" pitchFamily="18" charset="0"/>
                                    </a:rPr>
                                    <m:t>𝑸</m:t>
                                  </m:r>
                                </m:e>
                                <m:sub>
                                  <m:r>
                                    <a:rPr lang="fr-FR" sz="1600" b="1" i="1" smtClean="0">
                                      <a:latin typeface="Cambria Math" panose="02040503050406030204" pitchFamily="18" charset="0"/>
                                    </a:rPr>
                                    <m:t>𝝂</m:t>
                                  </m:r>
                                </m:sub>
                                <m:sup>
                                  <m:r>
                                    <a:rPr lang="fr-FR" sz="1600" b="1" i="1" smtClean="0">
                                      <a:latin typeface="Cambria Math" panose="02040503050406030204" pitchFamily="18" charset="0"/>
                                    </a:rPr>
                                    <m:t>†</m:t>
                                  </m:r>
                                </m:sup>
                              </m:sSubSup>
                            </m:e>
                          </m:d>
                        </m:e>
                      </m:d>
                      <m:r>
                        <a:rPr lang="fr-FR" sz="16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fr-FR" sz="1600" b="1" i="1" smtClean="0">
                          <a:latin typeface="Cambria Math" panose="02040503050406030204" pitchFamily="18" charset="0"/>
                        </a:rPr>
                        <m:t>〉</m:t>
                      </m:r>
                    </m:oMath>
                  </m:oMathPara>
                </a14:m>
                <a:endParaRPr lang="fr-FR" sz="1600" b="1" dirty="0"/>
              </a:p>
            </p:txBody>
          </p:sp>
        </mc:Choice>
        <mc:Fallback xmlns="">
          <p:sp>
            <p:nvSpPr>
              <p:cNvPr id="8" name="Espace réservé du contenu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4884" y="941983"/>
                <a:ext cx="6043431" cy="957201"/>
              </a:xfrm>
              <a:prstGeom prst="rect">
                <a:avLst/>
              </a:prstGeom>
              <a:blipFill>
                <a:blip r:embed="rId3"/>
                <a:stretch>
                  <a:fillRect l="-2016" t="-1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Espace réservé du contenu 1"/>
              <p:cNvSpPr txBox="1">
                <a:spLocks/>
              </p:cNvSpPr>
              <p:nvPr/>
            </p:nvSpPr>
            <p:spPr>
              <a:xfrm>
                <a:off x="731838" y="2056688"/>
                <a:ext cx="5873046" cy="1322121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66700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41338" indent="-274638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080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747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1600" b="1" dirty="0" smtClean="0"/>
                  <a:t>QRPA approximation </a:t>
                </a:r>
                <a:endParaRPr lang="fr-FR" sz="1600" dirty="0"/>
              </a:p>
              <a:p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|0〉</m:t>
                    </m:r>
                  </m:oMath>
                </a14:m>
                <a:r>
                  <a:rPr lang="en-US" sz="1600" dirty="0" smtClean="0"/>
                  <a:t> is approximated by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𝑄𝑅𝑃𝐴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〉</m:t>
                    </m:r>
                  </m:oMath>
                </a14:m>
                <a:r>
                  <a:rPr lang="en-US" sz="1600" dirty="0" smtClean="0"/>
                  <a:t> containing 4qp on top of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〉"/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𝐻𝐹𝐵</m:t>
                        </m:r>
                      </m:e>
                    </m:d>
                  </m:oMath>
                </a14:m>
                <a:endParaRPr lang="fr-FR" sz="1600" b="0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</m:oMath>
                </a14:m>
                <a:r>
                  <a:rPr lang="fr-FR" sz="1600" b="0" dirty="0" smtClean="0"/>
                  <a:t> </a:t>
                </a:r>
                <a:r>
                  <a:rPr lang="fr-FR" sz="1600" b="0" dirty="0" err="1" smtClean="0"/>
                  <a:t>takes</a:t>
                </a:r>
                <a:r>
                  <a:rPr lang="fr-FR" sz="1600" b="0" dirty="0" smtClean="0"/>
                  <a:t> the 2qp </a:t>
                </a:r>
                <a:r>
                  <a:rPr lang="fr-FR" sz="1600" b="0" dirty="0" err="1" smtClean="0"/>
                  <a:t>form</a:t>
                </a:r>
                <a:r>
                  <a:rPr lang="fr-FR" sz="1600" b="0" dirty="0" smtClean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  <m:sup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†</m:t>
                        </m:r>
                      </m:sup>
                    </m:sSubSup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𝑘𝑙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𝑘𝑙</m:t>
                            </m:r>
                          </m:sub>
                          <m:sup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sup>
                        </m:sSubSup>
                        <m:sSubSup>
                          <m:sSubSupPr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†</m:t>
                            </m:r>
                          </m:sup>
                        </m:sSubSup>
                        <m:sSubSup>
                          <m:sSubSupPr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  <m:sup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†</m:t>
                            </m:r>
                          </m:sup>
                        </m:sSubSup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𝑘𝑙</m:t>
                            </m:r>
                          </m:sub>
                          <m:sup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sup>
                        </m:sSubSup>
                        <m:sSub>
                          <m:sSubPr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  <m:sSub>
                          <m:sSubPr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fr-FR" sz="1600" b="0" dirty="0" smtClean="0"/>
              </a:p>
              <a:p>
                <a:endParaRPr lang="en-US" sz="1600" dirty="0"/>
              </a:p>
            </p:txBody>
          </p:sp>
        </mc:Choice>
        <mc:Fallback xmlns="">
          <p:sp>
            <p:nvSpPr>
              <p:cNvPr id="9" name="Espace réservé du contenu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838" y="2056688"/>
                <a:ext cx="5873046" cy="1322121"/>
              </a:xfrm>
              <a:prstGeom prst="rect">
                <a:avLst/>
              </a:prstGeom>
              <a:blipFill>
                <a:blip r:embed="rId4"/>
                <a:stretch>
                  <a:fillRect l="-2077" t="-1382" b="-33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Espace réservé du contenu 1"/>
              <p:cNvSpPr txBox="1">
                <a:spLocks/>
              </p:cNvSpPr>
              <p:nvPr/>
            </p:nvSpPr>
            <p:spPr>
              <a:xfrm>
                <a:off x="6514897" y="2315702"/>
                <a:ext cx="5668394" cy="798368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 fontScale="92500"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66700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41338" indent="-274638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080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747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〈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𝑄𝑅𝑃𝐴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|[</m:t>
                      </m:r>
                      <m:sSub>
                        <m:sSub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fr-FR" sz="1600" b="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b>
                        <m:sSub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fr-FR" sz="1600" b="0" i="1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b="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fr-FR" sz="1600" b="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1600" b="0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fr-FR" sz="1600" b="0" i="1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b>
                                <m:sup>
                                  <m:r>
                                    <a:rPr lang="fr-FR" sz="1600" b="0" i="1">
                                      <a:latin typeface="Cambria Math" panose="02040503050406030204" pitchFamily="18" charset="0"/>
                                    </a:rPr>
                                    <m:t>†</m:t>
                                  </m:r>
                                </m:sup>
                              </m:sSubSup>
                            </m:e>
                          </m:d>
                        </m:e>
                      </m:d>
                      <m:d>
                        <m:dPr>
                          <m:begChr m:val="|"/>
                          <m:endChr m:val="〉"/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b="0" i="1">
                              <a:latin typeface="Cambria Math" panose="02040503050406030204" pitchFamily="18" charset="0"/>
                            </a:rPr>
                            <m:t>𝑄𝑅𝑃𝐴</m:t>
                          </m:r>
                        </m:e>
                      </m:d>
                      <m:r>
                        <m:rPr>
                          <m:aln/>
                        </m:rPr>
                        <a:rPr lang="fr-FR" sz="1600" b="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fr-FR" sz="1600" b="0" i="1"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r>
                        <a:rPr lang="fr-FR" sz="1600" b="0" i="1">
                          <a:latin typeface="Cambria Math" panose="02040503050406030204" pitchFamily="18" charset="0"/>
                        </a:rPr>
                        <m:t>〈</m:t>
                      </m:r>
                      <m:r>
                        <a:rPr lang="fr-FR" sz="1600" b="0" i="1">
                          <a:latin typeface="Cambria Math" panose="02040503050406030204" pitchFamily="18" charset="0"/>
                        </a:rPr>
                        <m:t>𝑄𝑅𝑃𝐴</m:t>
                      </m:r>
                      <m:d>
                        <m:dPr>
                          <m:begChr m:val="|"/>
                          <m:endChr m:val="|"/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b="0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fr-FR" sz="1600" b="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b="0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fr-FR" sz="1600" b="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r>
                                <a:rPr lang="fr-FR" sz="1600" b="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1600" b="0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fr-FR" sz="1600" b="0" i="1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b>
                                <m:sup>
                                  <m:r>
                                    <a:rPr lang="fr-FR" sz="1600" b="0" i="1">
                                      <a:latin typeface="Cambria Math" panose="02040503050406030204" pitchFamily="18" charset="0"/>
                                    </a:rPr>
                                    <m:t>†</m:t>
                                  </m:r>
                                </m:sup>
                              </m:sSubSup>
                            </m:e>
                          </m:d>
                        </m:e>
                      </m:d>
                      <m:r>
                        <a:rPr lang="fr-FR" sz="1600" b="0" i="1">
                          <a:latin typeface="Cambria Math" panose="02040503050406030204" pitchFamily="18" charset="0"/>
                        </a:rPr>
                        <m:t>𝑄𝑅𝑃𝐴</m:t>
                      </m:r>
                      <m:r>
                        <a:rPr lang="fr-FR" sz="1600" b="0" i="1">
                          <a:latin typeface="Cambria Math" panose="02040503050406030204" pitchFamily="18" charset="0"/>
                        </a:rPr>
                        <m:t>〉</m:t>
                      </m:r>
                    </m:oMath>
                  </m:oMathPara>
                </a14:m>
                <a:endParaRPr lang="fr-FR" sz="16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>
                          <a:latin typeface="Cambria Math" panose="02040503050406030204" pitchFamily="18" charset="0"/>
                        </a:rPr>
                        <m:t>〈</m:t>
                      </m:r>
                      <m:r>
                        <a:rPr lang="fr-FR" sz="1600" b="0" i="1">
                          <a:latin typeface="Cambria Math" panose="02040503050406030204" pitchFamily="18" charset="0"/>
                        </a:rPr>
                        <m:t>𝑄𝑅𝑃𝐴</m:t>
                      </m:r>
                      <m:r>
                        <a:rPr lang="fr-FR" sz="1600" b="0" i="1">
                          <a:latin typeface="Cambria Math" panose="02040503050406030204" pitchFamily="18" charset="0"/>
                        </a:rPr>
                        <m:t>|[</m:t>
                      </m:r>
                      <m:sSubSup>
                        <m:sSubSupPr>
                          <m:ctrlPr>
                            <a:rPr lang="fr-FR" sz="1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600" b="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†</m:t>
                          </m:r>
                        </m:sup>
                      </m:sSubSup>
                      <m:sSubSup>
                        <m:sSubSupPr>
                          <m:ctrlPr>
                            <a:rPr lang="fr-FR" sz="1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600" b="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fr-FR" sz="1600" b="0" i="1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  <m:sup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†</m:t>
                          </m:r>
                        </m:sup>
                      </m:sSubSup>
                      <m:d>
                        <m:dPr>
                          <m:begChr m:val="["/>
                          <m:endChr m:val="]"/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b="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fr-FR" sz="1600" b="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1600" b="0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fr-FR" sz="1600" b="0" i="1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b>
                                <m:sup>
                                  <m:r>
                                    <a:rPr lang="fr-FR" sz="1600" b="0" i="1">
                                      <a:latin typeface="Cambria Math" panose="02040503050406030204" pitchFamily="18" charset="0"/>
                                    </a:rPr>
                                    <m:t>†</m:t>
                                  </m:r>
                                </m:sup>
                              </m:sSubSup>
                            </m:e>
                          </m:d>
                        </m:e>
                      </m:d>
                      <m:d>
                        <m:dPr>
                          <m:begChr m:val="|"/>
                          <m:endChr m:val="〉"/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b="0" i="1">
                              <a:latin typeface="Cambria Math" panose="02040503050406030204" pitchFamily="18" charset="0"/>
                            </a:rPr>
                            <m:t>𝑄𝑅𝑃𝐴</m:t>
                          </m:r>
                        </m:e>
                      </m:d>
                      <m:r>
                        <m:rPr>
                          <m:aln/>
                        </m:rPr>
                        <a:rPr lang="fr-FR" sz="1600" b="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fr-FR" sz="1600" b="0" i="1"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r>
                        <a:rPr lang="fr-FR" sz="1600" b="0" i="1">
                          <a:latin typeface="Cambria Math" panose="02040503050406030204" pitchFamily="18" charset="0"/>
                        </a:rPr>
                        <m:t>〈</m:t>
                      </m:r>
                      <m:r>
                        <a:rPr lang="fr-FR" sz="1600" b="0" i="1">
                          <a:latin typeface="Cambria Math" panose="02040503050406030204" pitchFamily="18" charset="0"/>
                        </a:rPr>
                        <m:t>𝑄𝑅𝑃𝐴</m:t>
                      </m:r>
                      <m:d>
                        <m:dPr>
                          <m:begChr m:val="|"/>
                          <m:endChr m:val="|"/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fr-FR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1600" b="0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fr-FR" sz="1600" b="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†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fr-FR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1600" b="0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fr-FR" sz="1600" b="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  <m:sup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†</m:t>
                                  </m:r>
                                </m:sup>
                              </m:sSubSup>
                              <m:r>
                                <a:rPr lang="fr-FR" sz="1600" b="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1600" b="0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fr-FR" sz="1600" b="0" i="1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b>
                                <m:sup>
                                  <m:r>
                                    <a:rPr lang="fr-FR" sz="1600" b="0" i="1">
                                      <a:latin typeface="Cambria Math" panose="02040503050406030204" pitchFamily="18" charset="0"/>
                                    </a:rPr>
                                    <m:t>†</m:t>
                                  </m:r>
                                </m:sup>
                              </m:sSubSup>
                            </m:e>
                          </m:d>
                        </m:e>
                      </m:d>
                      <m:r>
                        <a:rPr lang="fr-FR" sz="1600" b="0" i="1">
                          <a:latin typeface="Cambria Math" panose="02040503050406030204" pitchFamily="18" charset="0"/>
                        </a:rPr>
                        <m:t>𝑄𝑅𝑃𝐴</m:t>
                      </m:r>
                      <m:r>
                        <a:rPr lang="fr-FR" sz="1600" b="0" i="1">
                          <a:latin typeface="Cambria Math" panose="02040503050406030204" pitchFamily="18" charset="0"/>
                        </a:rPr>
                        <m:t>〉</m:t>
                      </m:r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10" name="Espace réservé du contenu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4897" y="2315702"/>
                <a:ext cx="5668394" cy="79836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Espace réservé du contenu 1"/>
              <p:cNvSpPr txBox="1">
                <a:spLocks/>
              </p:cNvSpPr>
              <p:nvPr/>
            </p:nvSpPr>
            <p:spPr>
              <a:xfrm>
                <a:off x="6281716" y="3804282"/>
                <a:ext cx="5878285" cy="2978302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66700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41338" indent="-274638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080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747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fr-FR" sz="1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sz="1600" b="1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fr-FR" sz="1600" b="1" i="1" smtClean="0"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e>
                              <m:e>
                                <m:r>
                                  <a:rPr lang="fr-FR" sz="1600" b="1" i="1" smtClean="0"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fr-FR" sz="16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600" b="1" i="1" smtClean="0">
                                        <a:latin typeface="Cambria Math" panose="02040503050406030204" pitchFamily="18" charset="0"/>
                                      </a:rPr>
                                      <m:t>𝑩</m:t>
                                    </m:r>
                                  </m:e>
                                  <m:sup>
                                    <m:r>
                                      <a:rPr lang="fr-FR" sz="1600" b="1" i="1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</m:e>
                              <m:e>
                                <m:sSup>
                                  <m:sSupPr>
                                    <m:ctrlPr>
                                      <a:rPr lang="fr-FR" sz="16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600" b="1" i="1" smtClean="0">
                                        <a:latin typeface="Cambria Math" panose="02040503050406030204" pitchFamily="18" charset="0"/>
                                      </a:rPr>
                                      <m:t>𝑨</m:t>
                                    </m:r>
                                  </m:e>
                                  <m:sup>
                                    <m:r>
                                      <a:rPr lang="fr-FR" sz="1600" b="1" i="1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fr-FR" sz="1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sz="1600" b="1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fr-FR" sz="16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fr-FR" sz="1600" b="1" i="1" smtClean="0">
                                        <a:latin typeface="Cambria Math" panose="02040503050406030204" pitchFamily="18" charset="0"/>
                                      </a:rPr>
                                      <m:t>𝑿</m:t>
                                    </m:r>
                                  </m:e>
                                  <m:sup>
                                    <m:r>
                                      <a:rPr lang="fr-FR" sz="1600" b="1" i="1" smtClean="0">
                                        <a:latin typeface="Cambria Math" panose="02040503050406030204" pitchFamily="18" charset="0"/>
                                      </a:rPr>
                                      <m:t>𝝂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fr-FR" sz="16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600" b="1" i="1" smtClean="0">
                                        <a:latin typeface="Cambria Math" panose="02040503050406030204" pitchFamily="18" charset="0"/>
                                      </a:rPr>
                                      <m:t>𝒀</m:t>
                                    </m:r>
                                  </m:e>
                                  <m:sup>
                                    <m:r>
                                      <a:rPr lang="fr-FR" sz="1600" b="1" i="1" smtClean="0">
                                        <a:latin typeface="Cambria Math" panose="02040503050406030204" pitchFamily="18" charset="0"/>
                                      </a:rPr>
                                      <m:t>𝝂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  <m:r>
                        <a:rPr lang="fr-FR" sz="1600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1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1" i="1" smtClean="0"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  <m:sub>
                          <m:r>
                            <a:rPr lang="fr-FR" sz="1600" b="1" i="1" smtClean="0">
                              <a:latin typeface="Cambria Math" panose="02040503050406030204" pitchFamily="18" charset="0"/>
                            </a:rPr>
                            <m:t>𝝂</m:t>
                          </m:r>
                        </m:sub>
                      </m:sSub>
                      <m:d>
                        <m:dPr>
                          <m:ctrlPr>
                            <a:rPr lang="fr-FR" sz="1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sz="1600" b="1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fr-FR" sz="1600" b="1" i="1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e>
                              <m:e>
                                <m:r>
                                  <a:rPr lang="fr-FR" sz="1600" b="1" i="1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</m:mr>
                            <m:mr>
                              <m:e>
                                <m:r>
                                  <a:rPr lang="fr-FR" sz="1600" b="1" i="1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</m:e>
                              <m:e>
                                <m:r>
                                  <a:rPr lang="fr-FR" sz="1600" b="1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fr-FR" sz="1600" b="1" i="1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fr-FR" sz="16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sz="1600" b="1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fr-FR" sz="16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fr-FR" sz="1600" b="1" i="1" smtClean="0">
                                        <a:latin typeface="Cambria Math" panose="02040503050406030204" pitchFamily="18" charset="0"/>
                                      </a:rPr>
                                      <m:t>𝑿</m:t>
                                    </m:r>
                                  </m:e>
                                  <m:sup>
                                    <m:r>
                                      <a:rPr lang="fr-FR" sz="1600" b="1" i="1" smtClean="0">
                                        <a:latin typeface="Cambria Math" panose="02040503050406030204" pitchFamily="18" charset="0"/>
                                      </a:rPr>
                                      <m:t>𝝂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fr-FR" sz="16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600" b="1" i="1" smtClean="0">
                                        <a:latin typeface="Cambria Math" panose="02040503050406030204" pitchFamily="18" charset="0"/>
                                      </a:rPr>
                                      <m:t>𝒀</m:t>
                                    </m:r>
                                  </m:e>
                                  <m:sup>
                                    <m:r>
                                      <a:rPr lang="fr-FR" sz="1600" b="1" i="1" smtClean="0">
                                        <a:latin typeface="Cambria Math" panose="02040503050406030204" pitchFamily="18" charset="0"/>
                                      </a:rPr>
                                      <m:t>𝝂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fr-FR" sz="1600" b="1" dirty="0" smtClean="0"/>
              </a:p>
              <a:p>
                <a:r>
                  <a:rPr lang="fr-FR" sz="1600" dirty="0" smtClean="0">
                    <a:solidFill>
                      <a:schemeClr val="tx2"/>
                    </a:solidFill>
                  </a:rPr>
                  <a:t>Note: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16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fr-FR" sz="1600" b="1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fr-FR" sz="1600" b="1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  <m:e>
                              <m:r>
                                <a:rPr lang="fr-FR" sz="1600" b="1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fr-FR" sz="1600" b="1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600" b="1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𝑩</m:t>
                                  </m:r>
                                </m:e>
                                <m:sup>
                                  <m:r>
                                    <a:rPr lang="fr-FR" sz="1600" b="1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  <m:e>
                              <m:sSup>
                                <m:sSupPr>
                                  <m:ctrlPr>
                                    <a:rPr lang="fr-FR" sz="1600" b="1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600" b="1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𝑨</m:t>
                                  </m:r>
                                </m:e>
                                <m:sup>
                                  <m:r>
                                    <a:rPr lang="fr-FR" sz="1600" b="1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mr>
                        </m:m>
                      </m:e>
                    </m:d>
                    <m:r>
                      <a:rPr lang="fr-FR" sz="1600" b="1" i="1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  <m:f>
                      <m:fPr>
                        <m:ctrlPr>
                          <a:rPr lang="fr-FR" sz="16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FR" sz="1600" b="1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600" b="1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𝝏</m:t>
                            </m:r>
                          </m:e>
                          <m:sup>
                            <m:r>
                              <a:rPr lang="fr-FR" sz="1600" b="1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fr-FR" sz="16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  <m:r>
                          <a:rPr lang="fr-FR" sz="16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[</m:t>
                        </m:r>
                        <m:r>
                          <a:rPr lang="fr-FR" sz="16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𝓡</m:t>
                        </m:r>
                        <m:r>
                          <a:rPr lang="fr-FR" sz="16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]</m:t>
                        </m:r>
                      </m:num>
                      <m:den>
                        <m:r>
                          <a:rPr lang="fr-FR" sz="16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𝝏</m:t>
                        </m:r>
                        <m:sSup>
                          <m:sSupPr>
                            <m:ctrlPr>
                              <a:rPr lang="fr-FR" sz="1600" b="1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600" b="1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𝓡</m:t>
                            </m:r>
                          </m:e>
                          <m:sup>
                            <m:r>
                              <a:rPr lang="fr-FR" sz="1600" b="1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den>
                    </m:f>
                  </m:oMath>
                </a14:m>
                <a:r>
                  <a:rPr lang="fr-FR" sz="1600" dirty="0" smtClean="0">
                    <a:solidFill>
                      <a:schemeClr val="tx2"/>
                    </a:solidFill>
                  </a:rPr>
                  <a:t> </a:t>
                </a:r>
                <a:r>
                  <a:rPr lang="fr-FR" sz="1600" dirty="0" err="1" smtClean="0">
                    <a:solidFill>
                      <a:schemeClr val="tx2"/>
                    </a:solidFill>
                  </a:rPr>
                  <a:t>expressed</a:t>
                </a:r>
                <a:r>
                  <a:rPr lang="fr-FR" sz="1600" dirty="0" smtClean="0">
                    <a:solidFill>
                      <a:schemeClr val="tx2"/>
                    </a:solidFill>
                  </a:rPr>
                  <a:t> in </a:t>
                </a:r>
                <a:r>
                  <a:rPr lang="fr-FR" sz="1600" dirty="0" err="1" smtClean="0">
                    <a:solidFill>
                      <a:schemeClr val="tx2"/>
                    </a:solidFill>
                  </a:rPr>
                  <a:t>qp</a:t>
                </a:r>
                <a:r>
                  <a:rPr lang="fr-FR" sz="1600" dirty="0" smtClean="0">
                    <a:solidFill>
                      <a:schemeClr val="tx2"/>
                    </a:solidFill>
                  </a:rPr>
                  <a:t>. basis</a:t>
                </a:r>
              </a:p>
              <a:p>
                <a:pPr marL="285750" indent="-285750">
                  <a:buFontTx/>
                  <a:buChar char="-"/>
                </a:pPr>
                <a:r>
                  <a:rPr lang="fr-FR" sz="1600" dirty="0" smtClean="0">
                    <a:solidFill>
                      <a:schemeClr val="tx2"/>
                    </a:solidFill>
                  </a:rPr>
                  <a:t>HFB </a:t>
                </a:r>
                <a:r>
                  <a:rPr lang="fr-FR" sz="1600" dirty="0" err="1">
                    <a:solidFill>
                      <a:schemeClr val="tx2"/>
                    </a:solidFill>
                  </a:rPr>
                  <a:t>s</a:t>
                </a:r>
                <a:r>
                  <a:rPr lang="fr-FR" sz="1600" dirty="0" err="1" smtClean="0">
                    <a:solidFill>
                      <a:schemeClr val="tx2"/>
                    </a:solidFill>
                  </a:rPr>
                  <a:t>tability</a:t>
                </a:r>
                <a:r>
                  <a:rPr lang="fr-FR" sz="1600" dirty="0" smtClean="0">
                    <a:solidFill>
                      <a:schemeClr val="tx2"/>
                    </a:solidFill>
                  </a:rPr>
                  <a:t> condition </a:t>
                </a:r>
                <a:r>
                  <a:rPr lang="fr-FR" sz="1600" dirty="0" err="1" smtClean="0">
                    <a:solidFill>
                      <a:schemeClr val="tx2"/>
                    </a:solidFill>
                  </a:rPr>
                  <a:t>ensures</a:t>
                </a:r>
                <a:r>
                  <a:rPr lang="fr-FR" sz="1600" dirty="0" smtClean="0">
                    <a:solidFill>
                      <a:schemeClr val="tx2"/>
                    </a:solidFill>
                  </a:rPr>
                  <a:t> reality of </a:t>
                </a:r>
                <a:r>
                  <a:rPr lang="fr-FR" sz="1600" dirty="0" err="1" smtClean="0">
                    <a:solidFill>
                      <a:schemeClr val="tx2"/>
                    </a:solidFill>
                  </a:rPr>
                  <a:t>eigenvalues</a:t>
                </a:r>
                <a:endParaRPr lang="fr-FR" sz="1600" dirty="0" smtClean="0">
                  <a:solidFill>
                    <a:schemeClr val="tx2"/>
                  </a:solidFill>
                </a:endParaRPr>
              </a:p>
              <a:p>
                <a:r>
                  <a:rPr lang="fr-FR" sz="1600" dirty="0" smtClean="0">
                    <a:solidFill>
                      <a:schemeClr val="tx2"/>
                    </a:solidFill>
                  </a:rPr>
                  <a:t>Quasi Boson Approximation </a:t>
                </a:r>
                <a:r>
                  <a:rPr lang="fr-FR" sz="1600" dirty="0" err="1" smtClean="0">
                    <a:solidFill>
                      <a:schemeClr val="tx2"/>
                    </a:solidFill>
                  </a:rPr>
                  <a:t>valid</a:t>
                </a:r>
                <a:r>
                  <a:rPr lang="fr-FR" sz="1600" dirty="0" smtClean="0">
                    <a:solidFill>
                      <a:schemeClr val="tx2"/>
                    </a:solidFill>
                  </a:rPr>
                  <a:t> if</a:t>
                </a: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fr-FR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fr-FR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fr-FR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𝑘𝑙</m:t>
                        </m:r>
                      </m:sub>
                      <m:sup>
                        <m:r>
                          <a:rPr lang="fr-FR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sup>
                    </m:sSubSup>
                    <m:d>
                      <m:dPr>
                        <m:begChr m:val="|"/>
                        <m:endChr m:val="|"/>
                        <m:ctrlPr>
                          <a:rPr lang="fr-FR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≪</m:t>
                        </m:r>
                        <m:sSubSup>
                          <m:sSubSupPr>
                            <m:ctrlPr>
                              <a:rPr lang="fr-FR" sz="16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sz="16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fr-FR" sz="16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fr-FR" sz="16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𝑘𝑙</m:t>
                            </m:r>
                          </m:sub>
                          <m:sup>
                            <m:r>
                              <a:rPr lang="fr-FR" sz="16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sup>
                        </m:sSubSup>
                      </m:e>
                    </m:d>
                  </m:oMath>
                </a14:m>
                <a:r>
                  <a:rPr lang="fr-FR" sz="1600" dirty="0" smtClean="0">
                    <a:solidFill>
                      <a:schemeClr val="tx2"/>
                    </a:solidFill>
                  </a:rPr>
                  <a:t> (</a:t>
                </a:r>
                <a:r>
                  <a:rPr lang="fr-FR" sz="1600" dirty="0" err="1" smtClean="0">
                    <a:solidFill>
                      <a:schemeClr val="tx2"/>
                    </a:solidFill>
                  </a:rPr>
                  <a:t>weakly</a:t>
                </a:r>
                <a:r>
                  <a:rPr lang="fr-FR" sz="1600" dirty="0" smtClean="0">
                    <a:solidFill>
                      <a:schemeClr val="tx2"/>
                    </a:solidFill>
                  </a:rPr>
                  <a:t> </a:t>
                </a:r>
                <a:r>
                  <a:rPr lang="fr-FR" sz="1600" dirty="0" err="1" smtClean="0">
                    <a:solidFill>
                      <a:schemeClr val="tx2"/>
                    </a:solidFill>
                  </a:rPr>
                  <a:t>correlated</a:t>
                </a:r>
                <a:r>
                  <a:rPr lang="fr-FR" sz="1600" dirty="0" smtClean="0">
                    <a:solidFill>
                      <a:schemeClr val="tx2"/>
                    </a:solidFill>
                  </a:rPr>
                  <a:t> QRPA </a:t>
                </a:r>
                <a:r>
                  <a:rPr lang="fr-FR" sz="1600" dirty="0" err="1" smtClean="0">
                    <a:solidFill>
                      <a:schemeClr val="tx2"/>
                    </a:solidFill>
                  </a:rPr>
                  <a:t>g.s</a:t>
                </a:r>
                <a:r>
                  <a:rPr lang="fr-FR" sz="1600" dirty="0" smtClean="0">
                    <a:solidFill>
                      <a:schemeClr val="tx2"/>
                    </a:solidFill>
                  </a:rPr>
                  <a:t>.) : </a:t>
                </a:r>
                <a:r>
                  <a:rPr lang="fr-FR" sz="1600" b="1" dirty="0" smtClean="0">
                    <a:solidFill>
                      <a:schemeClr val="tx2"/>
                    </a:solidFill>
                  </a:rPr>
                  <a:t>pure 2qp state</a:t>
                </a: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fr-FR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fr-FR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fr-FR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𝑘𝑙</m:t>
                        </m:r>
                      </m:sub>
                      <m:sup>
                        <m:r>
                          <a:rPr lang="fr-FR" sz="1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sup>
                    </m:sSubSup>
                    <m:r>
                      <a:rPr lang="fr-FR" sz="1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|≪1 ∀</m:t>
                    </m:r>
                    <m:r>
                      <a:rPr lang="fr-FR" sz="1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𝑘𝑙</m:t>
                    </m:r>
                  </m:oMath>
                </a14:m>
                <a:r>
                  <a:rPr lang="fr-FR" sz="1600" dirty="0" smtClean="0">
                    <a:solidFill>
                      <a:schemeClr val="tx2"/>
                    </a:solidFill>
                  </a:rPr>
                  <a:t> avoiding </a:t>
                </a:r>
                <a:r>
                  <a:rPr lang="fr-FR" sz="1600" dirty="0" err="1" smtClean="0">
                    <a:solidFill>
                      <a:schemeClr val="tx2"/>
                    </a:solidFill>
                  </a:rPr>
                  <a:t>fully</a:t>
                </a:r>
                <a:r>
                  <a:rPr lang="fr-FR" sz="1600" dirty="0" smtClean="0">
                    <a:solidFill>
                      <a:schemeClr val="tx2"/>
                    </a:solidFill>
                  </a:rPr>
                  <a:t> </a:t>
                </a:r>
                <a:r>
                  <a:rPr lang="fr-FR" sz="1600" dirty="0" err="1" smtClean="0">
                    <a:solidFill>
                      <a:schemeClr val="tx2"/>
                    </a:solidFill>
                  </a:rPr>
                  <a:t>occupied</a:t>
                </a:r>
                <a:r>
                  <a:rPr lang="fr-FR" sz="1600" dirty="0" smtClean="0">
                    <a:solidFill>
                      <a:schemeClr val="tx2"/>
                    </a:solidFill>
                  </a:rPr>
                  <a:t> state : </a:t>
                </a:r>
                <a:r>
                  <a:rPr lang="fr-FR" sz="1600" b="1" dirty="0" smtClean="0">
                    <a:solidFill>
                      <a:schemeClr val="tx2"/>
                    </a:solidFill>
                  </a:rPr>
                  <a:t>collective state</a:t>
                </a:r>
                <a:endParaRPr lang="fr-FR" sz="1600" b="1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1" name="Espace réservé du contenu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716" y="3804282"/>
                <a:ext cx="5878285" cy="2978302"/>
              </a:xfrm>
              <a:prstGeom prst="rect">
                <a:avLst/>
              </a:prstGeom>
              <a:blipFill>
                <a:blip r:embed="rId6"/>
                <a:stretch>
                  <a:fillRect l="-20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age 11"/>
          <p:cNvPicPr>
            <a:picLocks noChangeAspect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8959642" y="3022315"/>
            <a:ext cx="868890" cy="8688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Espace réservé du contenu 1"/>
              <p:cNvSpPr txBox="1">
                <a:spLocks/>
              </p:cNvSpPr>
              <p:nvPr/>
            </p:nvSpPr>
            <p:spPr>
              <a:xfrm>
                <a:off x="9706973" y="3115372"/>
                <a:ext cx="2659197" cy="780265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66700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41338" indent="-274638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080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747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1400" b="1" dirty="0" smtClean="0"/>
                  <a:t>Quasi-Boson Approximation </a:t>
                </a:r>
                <a:endParaRPr lang="fr-FR" sz="1400" dirty="0"/>
              </a:p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〉"/>
                        <m:ctrlPr>
                          <a:rPr lang="fr-FR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𝑄𝑅𝑃𝐴</m:t>
                        </m:r>
                      </m:e>
                    </m:d>
                  </m:oMath>
                </a14:m>
                <a:r>
                  <a:rPr lang="fr-FR" sz="1400" b="0" dirty="0" smtClean="0"/>
                  <a:t> replaced with 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𝐻𝐹𝐵</m:t>
                    </m:r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〉</m:t>
                    </m:r>
                  </m:oMath>
                </a14:m>
                <a:endParaRPr lang="fr-FR" sz="1400" b="0" dirty="0" smtClean="0"/>
              </a:p>
              <a:p>
                <a:endParaRPr lang="en-US" sz="1400" dirty="0"/>
              </a:p>
            </p:txBody>
          </p:sp>
        </mc:Choice>
        <mc:Fallback xmlns="">
          <p:sp>
            <p:nvSpPr>
              <p:cNvPr id="13" name="Espace réservé du contenu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6973" y="3115372"/>
                <a:ext cx="2659197" cy="780265"/>
              </a:xfrm>
              <a:prstGeom prst="rect">
                <a:avLst/>
              </a:prstGeom>
              <a:blipFill>
                <a:blip r:embed="rId8"/>
                <a:stretch>
                  <a:fillRect l="-4119" t="-1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/>
              <p:cNvSpPr txBox="1"/>
              <p:nvPr/>
            </p:nvSpPr>
            <p:spPr>
              <a:xfrm>
                <a:off x="5902522" y="3201616"/>
                <a:ext cx="3154902" cy="4482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𝑘</m:t>
                          </m:r>
                          <m:sSup>
                            <m:sSupPr>
                              <m:ctrlPr>
                                <a:rPr lang="fr-FR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fr-FR" sz="14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𝑙</m:t>
                          </m:r>
                          <m:sSup>
                            <m:sSupPr>
                              <m:ctrlPr>
                                <a:rPr lang="fr-FR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4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p>
                              <m:r>
                                <a:rPr lang="fr-FR" sz="14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  <m:r>
                        <m:rPr>
                          <m:aln/>
                        </m:rPr>
                        <a:rPr lang="fr-FR" sz="1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〈"/>
                          <m:endChr m:val="]"/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𝐻𝐹𝐵</m:t>
                          </m:r>
                        </m:e>
                        <m:e>
                          <m:sSub>
                            <m:sSubPr>
                              <m:ctrlPr>
                                <a:rPr lang="fr-FR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i="1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fr-FR" sz="1400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  <m:sSub>
                            <m:sSubPr>
                              <m:ctrlPr>
                                <a:rPr lang="fr-FR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fr-FR" sz="1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,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fr-FR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4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fr-FR" sz="1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  <m:sup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†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e>
                                    <m:sup>
                                      <m:r>
                                        <a:rPr lang="fr-FR" sz="14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  <m:sup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†</m:t>
                                  </m:r>
                                </m:sup>
                              </m:sSubSup>
                            </m:e>
                          </m:d>
                        </m:e>
                      </m:d>
                      <m:d>
                        <m:dPr>
                          <m:begChr m:val="|"/>
                          <m:endChr m:val="〉"/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𝐻𝐹𝐵</m:t>
                          </m:r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𝑘</m:t>
                          </m:r>
                          <m:sSup>
                            <m:sSupPr>
                              <m:ctrlPr>
                                <a:rPr lang="fr-FR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fr-FR" sz="14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𝑙</m:t>
                          </m:r>
                          <m:sSup>
                            <m:sSupPr>
                              <m:ctrlPr>
                                <a:rPr lang="fr-FR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4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p>
                              <m:r>
                                <a:rPr lang="fr-FR" sz="14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  <m:r>
                        <m:rPr>
                          <m:aln/>
                        </m:rPr>
                        <a:rPr lang="fr-FR" sz="1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〈"/>
                          <m:endChr m:val="]"/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𝐻𝐹𝐵</m:t>
                          </m:r>
                        </m:e>
                        <m:e>
                          <m:sSub>
                            <m:sSubPr>
                              <m:ctrlPr>
                                <a:rPr lang="fr-FR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i="1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fr-FR" sz="1400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lang="fr-FR" sz="140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  <m:sSub>
                            <m:sSubPr>
                              <m:ctrlPr>
                                <a:rPr lang="fr-FR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fr-FR" sz="1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,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fr-FR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4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fr-FR" sz="1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e>
                                    <m:sup>
                                      <m:r>
                                        <a:rPr lang="fr-FR" sz="14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</m:sSub>
                              <m:sSub>
                                <m:sSubPr>
                                  <m:ctrlP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fr-FR" sz="1400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fr-FR" sz="1400" i="1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fr-FR" sz="1400" i="1">
                          <a:latin typeface="Cambria Math" panose="02040503050406030204" pitchFamily="18" charset="0"/>
                        </a:rPr>
                        <m:t>𝐻𝐹𝐵</m:t>
                      </m:r>
                      <m:r>
                        <a:rPr lang="fr-FR" sz="1400" i="1">
                          <a:latin typeface="Cambria Math" panose="02040503050406030204" pitchFamily="18" charset="0"/>
                        </a:rPr>
                        <m:t>〉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4" name="ZoneText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2522" y="3201616"/>
                <a:ext cx="3154902" cy="448200"/>
              </a:xfrm>
              <a:prstGeom prst="rect">
                <a:avLst/>
              </a:prstGeom>
              <a:blipFill>
                <a:blip r:embed="rId9"/>
                <a:stretch>
                  <a:fillRect t="-1351" b="-256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Espace réservé du contenu 1"/>
              <p:cNvSpPr txBox="1">
                <a:spLocks/>
              </p:cNvSpPr>
              <p:nvPr/>
            </p:nvSpPr>
            <p:spPr>
              <a:xfrm>
                <a:off x="731838" y="3430382"/>
                <a:ext cx="5085488" cy="1588233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66700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41338" indent="-274638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080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747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1600" b="1" dirty="0" err="1" smtClean="0"/>
                  <a:t>Normalization</a:t>
                </a:r>
                <a:r>
                  <a:rPr lang="fr-FR" sz="1600" b="1" dirty="0" smtClean="0"/>
                  <a:t> and </a:t>
                </a:r>
                <a:r>
                  <a:rPr lang="fr-FR" sz="1600" b="1" dirty="0" err="1" smtClean="0"/>
                  <a:t>orthogonality</a:t>
                </a:r>
                <a:r>
                  <a:rPr lang="fr-FR" sz="1600" b="1" dirty="0" smtClean="0"/>
                  <a:t> conditions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fr-FR" sz="1600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𝑘𝑙</m:t>
                          </m:r>
                        </m:sub>
                        <m:sup/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𝑘𝑙</m:t>
                              </m:r>
                            </m:sub>
                            <m:sup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Sup>
                                <m:sSubSupPr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𝑘𝑙</m:t>
                                  </m:r>
                                </m:sub>
                                <m:sup>
                                  <m:sSup>
                                    <m:sSupPr>
                                      <m:ctrlP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e>
                                    <m:sup>
                                      <m: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p>
                              </m:sSubSup>
                            </m:e>
                            <m:sup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nary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𝑘𝑙</m:t>
                          </m:r>
                        </m:sub>
                        <m:sup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sup>
                      </m:sSubSup>
                      <m:sSup>
                        <m:sSup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𝑘𝑙</m:t>
                              </m:r>
                            </m:sub>
                            <m:sup>
                              <m:sSup>
                                <m:sSupPr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p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p>
                          </m:sSubSup>
                        </m:e>
                        <m:sup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aln/>
                        </m:rPr>
                        <a:rPr lang="fr-F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  <m:sSup>
                            <m:sSup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p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</m:oMath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  <m:sSup>
                            <m:sSup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p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  <m:sup/>
                        <m:e>
                          <m:d>
                            <m:d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𝑘𝑙</m:t>
                                  </m:r>
                                </m:sub>
                                <m:sup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Sup>
                                    <m:sSubSupPr>
                                      <m:ctrlP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sSup>
                                        <m:sSupPr>
                                          <m:ctrlP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p>
                                          <m: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  <m:sSup>
                                        <m:sSupPr>
                                          <m:ctrlP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𝑙</m:t>
                                          </m:r>
                                        </m:e>
                                        <m:sup>
                                          <m: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sub>
                                    <m:sup>
                                      <m: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sup>
                                  </m:sSubSup>
                                </m:e>
                                <m:sup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𝑘𝑙</m:t>
                                  </m:r>
                                </m:sub>
                                <m:sup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p>
                                      <m: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e>
                                    <m:sup>
                                      <m: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  <m:sup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p>
                              </m:sSubSup>
                            </m:e>
                          </m:d>
                          <m:r>
                            <m:rPr>
                              <m:aln/>
                            </m:rP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sSup>
                                <m:sSupPr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  <m:sSub>
                            <m:sSub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sSup>
                                <m:sSupPr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  <m:sup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</m:e>
                      </m:nary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5" name="Espace réservé du contenu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838" y="3430382"/>
                <a:ext cx="5085488" cy="1588233"/>
              </a:xfrm>
              <a:prstGeom prst="rect">
                <a:avLst/>
              </a:prstGeom>
              <a:blipFill>
                <a:blip r:embed="rId10"/>
                <a:stretch>
                  <a:fillRect l="-2398" t="-1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Espace réservé du contenu 1"/>
              <p:cNvSpPr txBox="1">
                <a:spLocks/>
              </p:cNvSpPr>
              <p:nvPr/>
            </p:nvSpPr>
            <p:spPr>
              <a:xfrm>
                <a:off x="731838" y="5098247"/>
                <a:ext cx="5085488" cy="1322121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66700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41338" indent="-274638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080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747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1600" b="1" dirty="0" smtClean="0"/>
                  <a:t>Transition </a:t>
                </a:r>
                <a:r>
                  <a:rPr lang="fr-FR" sz="1600" b="1" dirty="0" err="1" smtClean="0"/>
                  <a:t>densities</a:t>
                </a:r>
                <a:endParaRPr lang="fr-FR" sz="1600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𝒲</m:t>
                      </m:r>
                      <m:d>
                        <m:d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p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  <m:sup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sSup>
                        <m:sSup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𝒲</m:t>
                          </m:r>
                        </m:e>
                        <m:sup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†</m:t>
                          </m:r>
                        </m:sup>
                      </m:sSup>
                      <m:r>
                        <m:rPr>
                          <m:aln/>
                        </m:rPr>
                        <a:rPr lang="fr-F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  <m:sup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0→</m:t>
                                    </m:r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sup>
                                </m:sSup>
                              </m:e>
                              <m:e>
                                <m:sSup>
                                  <m:sSupPr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𝜅</m:t>
                                    </m:r>
                                  </m:e>
                                  <m:sup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0→</m:t>
                                    </m:r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  <m:t>𝜅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0→</m:t>
                                    </m:r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sup>
                                </m:sSup>
                              </m:e>
                              <m:e>
                                <m:sSup>
                                  <m:sSupPr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acc>
                                      <m:accPr>
                                        <m:chr m:val="̅"/>
                                        <m:ctrlP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  <m:t>𝜌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0→</m:t>
                                    </m:r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</m:oMath>
                    <m:oMath xmlns:m="http://schemas.openxmlformats.org/officeDocument/2006/math">
                      <m:d>
                        <m:dPr>
                          <m:begChr m:val="〈"/>
                          <m:endChr m:val="〉"/>
                          <m:ctrlPr>
                            <a:rPr lang="fr-FR" sz="16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fr-FR" sz="1600" b="1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b="1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</m:d>
                          <m:r>
                            <a:rPr lang="fr-FR" sz="16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</m:d>
                      <m:r>
                        <m:rPr>
                          <m:aln/>
                        </m:rPr>
                        <a:rPr lang="fr-FR" sz="160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60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𝑻𝒓</m:t>
                      </m:r>
                      <m:d>
                        <m:dPr>
                          <m:ctrlPr>
                            <a:rPr lang="fr-FR" sz="16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fr-FR" sz="1600" b="1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600" b="1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  <m:sup>
                              <m:r>
                                <a:rPr lang="fr-FR" sz="1600" b="1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p>
                          <m:sSup>
                            <m:sSupPr>
                              <m:ctrlPr>
                                <a:rPr lang="fr-FR" sz="1600" b="1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600" b="1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𝝆</m:t>
                              </m:r>
                            </m:e>
                            <m:sup>
                              <m:r>
                                <a:rPr lang="fr-FR" sz="1600" b="1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fr-FR" sz="1600" b="1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fr-FR" sz="1600" b="1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𝝂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1600" b="1" dirty="0" smtClean="0"/>
              </a:p>
            </p:txBody>
          </p:sp>
        </mc:Choice>
        <mc:Fallback xmlns="">
          <p:sp>
            <p:nvSpPr>
              <p:cNvPr id="16" name="Espace réservé du contenu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838" y="5098247"/>
                <a:ext cx="5085488" cy="1322121"/>
              </a:xfrm>
              <a:prstGeom prst="rect">
                <a:avLst/>
              </a:prstGeom>
              <a:blipFill>
                <a:blip r:embed="rId11"/>
                <a:stretch>
                  <a:fillRect l="-2398" t="-13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853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8" grpId="0"/>
      <p:bldP spid="9" grpId="0"/>
      <p:bldP spid="10" grpId="0"/>
      <p:bldP spid="11" grpId="0"/>
      <p:bldP spid="13" grpId="0"/>
      <p:bldP spid="14" grpId="0"/>
      <p:bldP spid="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731838" y="1022310"/>
            <a:ext cx="8284840" cy="956961"/>
          </a:xfrm>
        </p:spPr>
        <p:txBody>
          <a:bodyPr>
            <a:normAutofit/>
          </a:bodyPr>
          <a:lstStyle/>
          <a:p>
            <a:r>
              <a:rPr lang="fr-FR" sz="1600" dirty="0" smtClean="0"/>
              <a:t>Giant </a:t>
            </a:r>
            <a:r>
              <a:rPr lang="fr-FR" sz="1600" dirty="0" err="1" smtClean="0"/>
              <a:t>resonance</a:t>
            </a:r>
            <a:r>
              <a:rPr lang="fr-FR" sz="1600" dirty="0" smtClean="0"/>
              <a:t> </a:t>
            </a:r>
            <a:r>
              <a:rPr lang="fr-FR" sz="1600" dirty="0" err="1" smtClean="0"/>
              <a:t>described</a:t>
            </a:r>
            <a:r>
              <a:rPr lang="fr-FR" sz="1600" dirty="0" smtClean="0"/>
              <a:t> as </a:t>
            </a:r>
            <a:r>
              <a:rPr lang="fr-FR" sz="1600" dirty="0" err="1" smtClean="0"/>
              <a:t>coherent</a:t>
            </a:r>
            <a:r>
              <a:rPr lang="fr-FR" sz="1600" dirty="0" smtClean="0"/>
              <a:t> superposition of 1p1h excitations</a:t>
            </a:r>
          </a:p>
          <a:p>
            <a:pPr marL="285750" indent="-285750">
              <a:buFontTx/>
              <a:buChar char="-"/>
            </a:pPr>
            <a:r>
              <a:rPr lang="fr-FR" sz="1600" dirty="0" smtClean="0"/>
              <a:t>Direct application for neutron capture (</a:t>
            </a:r>
            <a:r>
              <a:rPr lang="fr-FR" sz="1600" dirty="0" err="1" smtClean="0"/>
              <a:t>reactor</a:t>
            </a:r>
            <a:r>
              <a:rPr lang="fr-FR" sz="1600" dirty="0" smtClean="0"/>
              <a:t> </a:t>
            </a:r>
            <a:r>
              <a:rPr lang="fr-FR" sz="1600" dirty="0" err="1" smtClean="0"/>
              <a:t>physics</a:t>
            </a:r>
            <a:r>
              <a:rPr lang="fr-FR" sz="1600" dirty="0" smtClean="0"/>
              <a:t>, </a:t>
            </a:r>
            <a:r>
              <a:rPr lang="fr-FR" sz="1600" dirty="0" err="1" smtClean="0"/>
              <a:t>astrophysics</a:t>
            </a:r>
            <a:r>
              <a:rPr lang="fr-FR" sz="1600" dirty="0" smtClean="0"/>
              <a:t>)</a:t>
            </a:r>
          </a:p>
          <a:p>
            <a:pPr marL="285750" indent="-285750">
              <a:buFontTx/>
              <a:buChar char="-"/>
            </a:pPr>
            <a:endParaRPr lang="en-US" sz="160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14/06/2023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Nuclear collective behaviors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38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Illustration of </a:t>
            </a:r>
            <a:r>
              <a:rPr lang="fr-FR" dirty="0" smtClean="0"/>
              <a:t>QRPA</a:t>
            </a:r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27" y="1891517"/>
            <a:ext cx="5149033" cy="4087008"/>
          </a:xfrm>
          <a:prstGeom prst="rect">
            <a:avLst/>
          </a:prstGeom>
        </p:spPr>
      </p:pic>
      <p:sp>
        <p:nvSpPr>
          <p:cNvPr id="9" name="Espace réservé du contenu 1"/>
          <p:cNvSpPr txBox="1">
            <a:spLocks/>
          </p:cNvSpPr>
          <p:nvPr/>
        </p:nvSpPr>
        <p:spPr>
          <a:xfrm>
            <a:off x="2566361" y="6092785"/>
            <a:ext cx="1497905" cy="31842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dirty="0" err="1" smtClean="0"/>
              <a:t>Goriely</a:t>
            </a:r>
            <a:r>
              <a:rPr lang="fr-FR" sz="1200" dirty="0" smtClean="0"/>
              <a:t> et al. (2018)</a:t>
            </a:r>
          </a:p>
          <a:p>
            <a:pPr marL="285750" indent="-285750">
              <a:buFontTx/>
              <a:buChar char="-"/>
            </a:pPr>
            <a:endParaRPr lang="en-US" sz="120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266" y="1783787"/>
            <a:ext cx="3286978" cy="430246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1244" y="583406"/>
            <a:ext cx="4848225" cy="318135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Espace réservé du contenu 1"/>
              <p:cNvSpPr txBox="1">
                <a:spLocks/>
              </p:cNvSpPr>
              <p:nvPr/>
            </p:nvSpPr>
            <p:spPr>
              <a:xfrm>
                <a:off x="7982842" y="4097241"/>
                <a:ext cx="3710230" cy="2511903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66700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41338" indent="-274638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080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747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1600" dirty="0" smtClean="0"/>
                  <a:t>Pygmy </a:t>
                </a:r>
                <a:r>
                  <a:rPr lang="fr-FR" sz="1600" dirty="0" err="1" smtClean="0"/>
                  <a:t>resonance</a:t>
                </a:r>
                <a:r>
                  <a:rPr lang="fr-FR" sz="1600" dirty="0" smtClean="0"/>
                  <a:t> at </a:t>
                </a:r>
                <a:r>
                  <a:rPr lang="fr-FR" sz="1600" dirty="0" err="1" smtClean="0"/>
                  <a:t>low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energy</a:t>
                </a:r>
                <a:r>
                  <a:rPr lang="fr-FR" sz="1600" dirty="0" smtClean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1600" dirty="0" smtClean="0"/>
                  <a:t>)</a:t>
                </a:r>
              </a:p>
              <a:p>
                <a:r>
                  <a:rPr lang="fr-FR" sz="1600" dirty="0" err="1" smtClean="0"/>
                  <a:t>Looking</a:t>
                </a:r>
                <a:r>
                  <a:rPr lang="fr-FR" sz="1600" dirty="0" smtClean="0"/>
                  <a:t> at transition </a:t>
                </a:r>
                <a:r>
                  <a:rPr lang="fr-FR" sz="1600" dirty="0" err="1" smtClean="0"/>
                  <a:t>densities</a:t>
                </a:r>
                <a:endParaRPr lang="fr-FR" sz="1600" dirty="0" smtClean="0"/>
              </a:p>
              <a:p>
                <a:r>
                  <a:rPr lang="fr-FR" sz="1600" dirty="0" err="1" smtClean="0"/>
                  <a:t>Very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different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behavior</a:t>
                </a:r>
                <a:endParaRPr lang="fr-FR" sz="1600" dirty="0" smtClean="0"/>
              </a:p>
              <a:p>
                <a:pPr marL="285750" indent="-285750">
                  <a:buFontTx/>
                  <a:buChar char="-"/>
                </a:pPr>
                <a:r>
                  <a:rPr lang="fr-FR" sz="1600" dirty="0" smtClean="0"/>
                  <a:t>IVGDR : p and n in opposite direction</a:t>
                </a:r>
              </a:p>
              <a:p>
                <a:pPr marL="285750" indent="-285750">
                  <a:buFontTx/>
                  <a:buChar char="-"/>
                </a:pPr>
                <a:r>
                  <a:rPr lang="fr-FR" sz="1600" dirty="0" smtClean="0"/>
                  <a:t>ISGDR : p and n </a:t>
                </a:r>
                <a:r>
                  <a:rPr lang="fr-FR" sz="1600" dirty="0" err="1" smtClean="0"/>
                  <a:t>coherent</a:t>
                </a:r>
                <a:endParaRPr lang="fr-FR" sz="1600" dirty="0" smtClean="0"/>
              </a:p>
              <a:p>
                <a:pPr marL="285750" indent="-285750">
                  <a:buFontTx/>
                  <a:buChar char="-"/>
                </a:pPr>
                <a:r>
                  <a:rPr lang="fr-FR" sz="1600" dirty="0" err="1" smtClean="0"/>
                  <a:t>Pygmy</a:t>
                </a:r>
                <a:r>
                  <a:rPr lang="fr-FR" sz="1600" dirty="0" smtClean="0"/>
                  <a:t> : neutron skin oscillation</a:t>
                </a:r>
                <a:endParaRPr lang="en-US" sz="1600" dirty="0"/>
              </a:p>
            </p:txBody>
          </p:sp>
        </mc:Choice>
        <mc:Fallback>
          <p:sp>
            <p:nvSpPr>
              <p:cNvPr id="12" name="Espace réservé du contenu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2842" y="4097241"/>
                <a:ext cx="3710230" cy="2511903"/>
              </a:xfrm>
              <a:prstGeom prst="rect">
                <a:avLst/>
              </a:prstGeom>
              <a:blipFill>
                <a:blip r:embed="rId5"/>
                <a:stretch>
                  <a:fillRect l="-3454" t="-728" r="-6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Espace réservé du contenu 1"/>
          <p:cNvSpPr txBox="1">
            <a:spLocks/>
          </p:cNvSpPr>
          <p:nvPr/>
        </p:nvSpPr>
        <p:spPr>
          <a:xfrm>
            <a:off x="5557618" y="6134582"/>
            <a:ext cx="1497905" cy="36174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dirty="0" smtClean="0"/>
              <a:t>Lanza et al. (2023)</a:t>
            </a:r>
          </a:p>
          <a:p>
            <a:pPr marL="285750" indent="-285750">
              <a:buFontTx/>
              <a:buChar char="-"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8220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9" grpId="0"/>
      <p:bldP spid="12" grpId="0"/>
      <p:bldP spid="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Espace réservé du contenu 1"/>
              <p:cNvSpPr>
                <a:spLocks noGrp="1"/>
              </p:cNvSpPr>
              <p:nvPr>
                <p:ph idx="1"/>
              </p:nvPr>
            </p:nvSpPr>
            <p:spPr>
              <a:xfrm>
                <a:off x="206718" y="1093742"/>
                <a:ext cx="5773466" cy="1074691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1600" dirty="0" smtClean="0"/>
                  <a:t>Scaling of QRPA : storage in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1600" dirty="0" smtClean="0"/>
                  <a:t>, diagonalization in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sup>
                        </m:sSup>
                      </m:e>
                    </m:d>
                  </m:oMath>
                </a14:m>
                <a:endParaRPr lang="en-US" sz="1600" dirty="0" smtClean="0"/>
              </a:p>
              <a:p>
                <a:pPr marL="285750" indent="-285750">
                  <a:buFontTx/>
                  <a:buChar char="-"/>
                </a:pPr>
                <a:r>
                  <a:rPr lang="en-US" sz="1600" dirty="0" smtClean="0"/>
                  <a:t>Improved by symmetry restrictions (</a:t>
                </a:r>
                <a:r>
                  <a:rPr lang="en-US" sz="1600" dirty="0" err="1" smtClean="0"/>
                  <a:t>axiality</a:t>
                </a:r>
                <a:r>
                  <a:rPr lang="en-US" sz="1600" dirty="0"/>
                  <a:t>)</a:t>
                </a:r>
                <a:endParaRPr lang="en-US" sz="1600" dirty="0" smtClean="0"/>
              </a:p>
              <a:p>
                <a:pPr marL="285750" indent="-285750">
                  <a:buFontTx/>
                  <a:buChar char="-"/>
                </a:pPr>
                <a:r>
                  <a:rPr lang="en-US" sz="1600" b="1" dirty="0" smtClean="0"/>
                  <a:t>Still expensive </a:t>
                </a:r>
                <a:r>
                  <a:rPr lang="en-US" sz="1600" dirty="0" smtClean="0"/>
                  <a:t>computation for 1p1h…</a:t>
                </a:r>
                <a:endParaRPr lang="en-US" sz="1600" dirty="0"/>
              </a:p>
            </p:txBody>
          </p:sp>
        </mc:Choice>
        <mc:Fallback>
          <p:sp>
            <p:nvSpPr>
              <p:cNvPr id="2" name="Espace réservé du contenu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6718" y="1093742"/>
                <a:ext cx="5773466" cy="1074691"/>
              </a:xfrm>
              <a:blipFill>
                <a:blip r:embed="rId2"/>
                <a:stretch>
                  <a:fillRect l="-2218" t="-3955" b="-5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14/06/2023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Nuclear collective behaviors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39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Finite</a:t>
            </a:r>
            <a:r>
              <a:rPr lang="fr-FR" dirty="0" smtClean="0"/>
              <a:t> Amplitude Method formulation of QRPA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Espace réservé du contenu 1"/>
              <p:cNvSpPr txBox="1">
                <a:spLocks/>
              </p:cNvSpPr>
              <p:nvPr/>
            </p:nvSpPr>
            <p:spPr>
              <a:xfrm>
                <a:off x="206718" y="2198780"/>
                <a:ext cx="6354338" cy="3162300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66700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41338" indent="-274638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080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747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600" dirty="0" smtClean="0"/>
                  <a:t>Alternative derivation of QRPA from Time-Dependent HFB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ℛ</m:t>
                          </m:r>
                        </m:e>
                      </m:acc>
                      <m:r>
                        <a:rPr lang="fr-FR" sz="16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16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b="0" i="1" dirty="0" smtClean="0">
                              <a:latin typeface="Cambria Math" panose="02040503050406030204" pitchFamily="18" charset="0"/>
                            </a:rPr>
                            <m:t>ℋ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fr-FR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b="0" i="1" dirty="0" smtClean="0">
                                  <a:latin typeface="Cambria Math" panose="02040503050406030204" pitchFamily="18" charset="0"/>
                                </a:rPr>
                                <m:t>ℛ</m:t>
                              </m:r>
                            </m:e>
                          </m:d>
                          <m:r>
                            <a:rPr lang="fr-FR" sz="1600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1600" b="0" i="1" dirty="0" smtClean="0">
                              <a:latin typeface="Cambria Math" panose="02040503050406030204" pitchFamily="18" charset="0"/>
                            </a:rPr>
                            <m:t>ℱ</m:t>
                          </m:r>
                          <m:d>
                            <m:dPr>
                              <m:ctrlPr>
                                <a:rPr lang="fr-FR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fr-FR" sz="1600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600" b="0" i="1" dirty="0" smtClean="0">
                              <a:latin typeface="Cambria Math" panose="02040503050406030204" pitchFamily="18" charset="0"/>
                            </a:rPr>
                            <m:t>ℛ</m:t>
                          </m:r>
                        </m:e>
                      </m:d>
                    </m:oMath>
                  </m:oMathPara>
                </a14:m>
                <a:endParaRPr lang="fr-FR" sz="1600" b="0" dirty="0" smtClean="0"/>
              </a:p>
              <a:p>
                <a:r>
                  <a:rPr lang="fr-FR" sz="1600" dirty="0" err="1" smtClean="0"/>
                  <a:t>Harmonic</a:t>
                </a:r>
                <a:r>
                  <a:rPr lang="fr-FR" sz="1600" dirty="0" smtClean="0"/>
                  <a:t> oscillation </a:t>
                </a:r>
                <a:r>
                  <a:rPr lang="fr-FR" sz="1600" dirty="0" err="1" smtClean="0"/>
                  <a:t>hypothesis</a:t>
                </a:r>
                <a:endParaRPr lang="fr-FR" sz="16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ℱ</m:t>
                      </m:r>
                      <m:d>
                        <m:d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m:rPr>
                          <m:aln/>
                        </m:rPr>
                        <a:rPr lang="fr-F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𝜂</m:t>
                      </m:r>
                      <m:d>
                        <m:d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ℱ</m:t>
                          </m:r>
                          <m:d>
                            <m:d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  <m:sSup>
                            <m:sSup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m:rPr>
                                  <m:sty m:val="p"/>
                                </m:r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sup>
                          </m:sSup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ℱ</m:t>
                              </m:r>
                              <m:d>
                                <m:dPr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p>
                          <m:sSup>
                            <m:sSup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e>
                      </m:d>
                    </m:oMath>
                    <m:oMath xmlns:m="http://schemas.openxmlformats.org/officeDocument/2006/math"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ℛ</m:t>
                      </m:r>
                      <m:d>
                        <m:d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m:rPr>
                          <m:aln/>
                        </m:rPr>
                        <a:rPr lang="fr-F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ℛ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𝜂</m:t>
                      </m:r>
                      <m:d>
                        <m:d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ℛ</m:t>
                          </m:r>
                          <m:d>
                            <m:d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  <m:sSup>
                            <m:sSup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ℛ</m:t>
                          </m:r>
                          <m:sSup>
                            <m:sSup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p>
                          <m:sSup>
                            <m:sSup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e>
                      </m:d>
                    </m:oMath>
                    <m:oMath xmlns:m="http://schemas.openxmlformats.org/officeDocument/2006/math">
                      <m:f>
                        <m:f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ℛ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ℛ</m:t>
                          </m:r>
                        </m:den>
                      </m:f>
                      <m:r>
                        <a:rPr lang="fr-FR" sz="16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ℋ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ℛ</m:t>
                          </m:r>
                        </m:e>
                      </m:d>
                      <m:r>
                        <m:rPr>
                          <m:aln/>
                        </m:rPr>
                        <a:rPr lang="fr-F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ℋ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𝜂</m:t>
                      </m:r>
                      <m:d>
                        <m:d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sz="16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fr-FR" sz="16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6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fr-FR" sz="16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sz="16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sz="16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6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ℛ</m:t>
                                  </m:r>
                                </m:e>
                              </m:d>
                            </m:num>
                            <m:den>
                              <m:r>
                                <a:rPr lang="fr-FR" sz="16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fr-FR" sz="16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6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ℛ</m:t>
                                  </m:r>
                                </m:e>
                                <m:sup>
                                  <m:r>
                                    <a:rPr lang="fr-FR" sz="1600" b="0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ℛ</m:t>
                          </m:r>
                          <m:sSup>
                            <m:sSup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</m:e>
                      </m:d>
                    </m:oMath>
                  </m:oMathPara>
                </a14:m>
                <a:endParaRPr lang="fr-FR" sz="1600" b="0" dirty="0" smtClean="0"/>
              </a:p>
              <a:p>
                <a:r>
                  <a:rPr lang="fr-FR" sz="1600" dirty="0" smtClean="0"/>
                  <a:t>Solution in </a:t>
                </a:r>
                <a:r>
                  <a:rPr lang="fr-FR" sz="1600" dirty="0" err="1" smtClean="0"/>
                  <a:t>frequency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space</a:t>
                </a:r>
                <a:endParaRPr lang="fr-FR" sz="16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𝜔𝛿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ℛ</m:t>
                      </m:r>
                      <m:d>
                        <m:d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m:rPr>
                          <m:aln/>
                        </m:rPr>
                        <a:rPr lang="fr-F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ℋ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ℋ</m:t>
                          </m:r>
                          <m:d>
                            <m:d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ℱ</m:t>
                          </m:r>
                          <m:d>
                            <m:d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ℛ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ℛ</m:t>
                          </m:r>
                          <m:d>
                            <m:d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</m:e>
                      </m:d>
                    </m:oMath>
                    <m:oMath xmlns:m="http://schemas.openxmlformats.org/officeDocument/2006/math"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𝜔𝛿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ℛ</m:t>
                      </m:r>
                      <m:d>
                        <m:d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m:rPr>
                          <m:aln/>
                        </m:rPr>
                        <a:rPr lang="fr-F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1600" b="0" i="1" strike="sngStrike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1600" b="0" i="1" strike="sngStrike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trike="sngStrike" smtClean="0">
                                  <a:latin typeface="Cambria Math" panose="02040503050406030204" pitchFamily="18" charset="0"/>
                                </a:rPr>
                                <m:t>ℋ</m:t>
                              </m:r>
                            </m:e>
                            <m:sub>
                              <m:r>
                                <a:rPr lang="fr-FR" sz="1600" b="0" i="1" strike="sngStrike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fr-FR" sz="1600" b="0" i="1" strike="sngStrike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sz="1600" b="0" i="1" strike="sngStrike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trike="sngStrike" smtClean="0">
                                  <a:latin typeface="Cambria Math" panose="02040503050406030204" pitchFamily="18" charset="0"/>
                                </a:rPr>
                                <m:t>ℛ</m:t>
                              </m:r>
                            </m:e>
                            <m:sub>
                              <m:r>
                                <a:rPr lang="fr-FR" sz="1600" b="0" i="1" strike="sngStrike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ℋ</m:t>
                          </m:r>
                        </m:e>
                        <m:sub>
                          <m:r>
                            <a:rPr lang="fr-FR" sz="1600" b="0" i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ℛ</m:t>
                      </m:r>
                      <m:d>
                        <m:d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ℛ</m:t>
                      </m:r>
                      <m:d>
                        <m:d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sSub>
                        <m:sSub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ℋ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ℋ</m:t>
                          </m:r>
                          <m:d>
                            <m:d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ℱ</m:t>
                          </m:r>
                          <m:d>
                            <m:d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ℛ</m:t>
                              </m:r>
                            </m:e>
                            <m:sub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r>
                  <a:rPr lang="fr-FR" sz="1600" b="0" dirty="0" smtClean="0"/>
                  <a:t/>
                </a:r>
                <a:br>
                  <a:rPr lang="fr-FR" sz="1600" b="0" dirty="0" smtClean="0"/>
                </a:br>
                <a:endParaRPr lang="fr-FR" sz="1600" b="0" dirty="0" smtClean="0"/>
              </a:p>
            </p:txBody>
          </p:sp>
        </mc:Choice>
        <mc:Fallback xmlns="">
          <p:sp>
            <p:nvSpPr>
              <p:cNvPr id="7" name="Espace réservé du contenu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718" y="2198780"/>
                <a:ext cx="6354338" cy="3162300"/>
              </a:xfrm>
              <a:prstGeom prst="rect">
                <a:avLst/>
              </a:prstGeom>
              <a:blipFill>
                <a:blip r:embed="rId3"/>
                <a:stretch>
                  <a:fillRect l="-2015" t="-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Espace réservé du contenu 1"/>
              <p:cNvSpPr txBox="1">
                <a:spLocks/>
              </p:cNvSpPr>
              <p:nvPr/>
            </p:nvSpPr>
            <p:spPr>
              <a:xfrm>
                <a:off x="6030011" y="1093742"/>
                <a:ext cx="6354338" cy="3713928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66700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41338" indent="-274638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080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747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1600" dirty="0" smtClean="0"/>
                  <a:t>Simplier to </a:t>
                </a:r>
                <a:r>
                  <a:rPr lang="fr-FR" sz="1600" dirty="0" err="1" smtClean="0"/>
                  <a:t>solve</a:t>
                </a:r>
                <a:r>
                  <a:rPr lang="fr-FR" sz="1600" dirty="0" smtClean="0"/>
                  <a:t> in quasi-</a:t>
                </a:r>
                <a:r>
                  <a:rPr lang="fr-FR" sz="1600" dirty="0" err="1" smtClean="0"/>
                  <a:t>particle</a:t>
                </a:r>
                <a:r>
                  <a:rPr lang="fr-FR" sz="1600" dirty="0" smtClean="0"/>
                  <a:t> basis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ℛ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,  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ℱ</m:t>
                          </m:r>
                          <m:d>
                            <m:d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ℛ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p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02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p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20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ℋ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fr-FR" sz="1600" b="0" dirty="0" smtClean="0"/>
              </a:p>
              <a:p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ℛ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1600" dirty="0" smtClean="0"/>
                  <a:t> </a:t>
                </a:r>
                <a:r>
                  <a:rPr lang="fr-FR" sz="1600" dirty="0" err="1" smtClean="0"/>
                  <a:t>is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also</a:t>
                </a:r>
                <a:r>
                  <a:rPr lang="fr-FR" sz="1600" dirty="0" smtClean="0"/>
                  <a:t> anti-diagonal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ℛ</m:t>
                    </m:r>
                    <m:d>
                      <m:d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</m:d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  <m:m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fr-FR" sz="1600" dirty="0" smtClean="0"/>
              </a:p>
              <a:p>
                <a:r>
                  <a:rPr lang="fr-FR" sz="1600" dirty="0" smtClean="0"/>
                  <a:t>QFAM amplitudes </a:t>
                </a:r>
                <a:r>
                  <a:rPr lang="fr-FR" sz="1600" dirty="0" err="1" smtClean="0"/>
                  <a:t>obtained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through</a:t>
                </a:r>
                <a:r>
                  <a:rPr lang="fr-FR" sz="1600" dirty="0" smtClean="0"/>
                  <a:t> </a:t>
                </a:r>
                <a:r>
                  <a:rPr lang="fr-FR" sz="1600" b="1" dirty="0" smtClean="0"/>
                  <a:t>set of non </a:t>
                </a:r>
                <a:r>
                  <a:rPr lang="fr-FR" sz="1600" b="1" dirty="0" err="1" smtClean="0"/>
                  <a:t>linear</a:t>
                </a:r>
                <a:r>
                  <a:rPr lang="fr-FR" sz="1600" b="1" dirty="0" smtClean="0"/>
                  <a:t> </a:t>
                </a:r>
                <a:r>
                  <a:rPr lang="fr-FR" sz="1600" b="1" dirty="0" err="1" smtClean="0"/>
                  <a:t>equations</a:t>
                </a:r>
                <a:endParaRPr lang="fr-FR" sz="1600" b="1" dirty="0" smtClean="0"/>
              </a:p>
              <a:p>
                <a:endParaRPr lang="fr-FR" sz="16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fr-FR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𝝁𝝂</m:t>
                          </m:r>
                        </m:sub>
                      </m:sSub>
                      <m:d>
                        <m:dPr>
                          <m:ctrlPr>
                            <a:rPr lang="fr-FR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𝝎</m:t>
                          </m:r>
                        </m:e>
                      </m:d>
                      <m:r>
                        <a:rPr lang="fr-FR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fr-FR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fr-FR" b="1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b="1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  <m:sub>
                              <m:r>
                                <a:rPr lang="fr-FR" b="1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𝝁𝝂</m:t>
                              </m:r>
                            </m:sub>
                            <m:sup>
                              <m:r>
                                <a:rPr lang="fr-FR" b="1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𝟎𝟐</m:t>
                              </m:r>
                            </m:sup>
                          </m:sSubSup>
                          <m:d>
                            <m:dPr>
                              <m:ctrlPr>
                                <a:rPr lang="fr-FR" b="1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1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𝝎</m:t>
                              </m:r>
                            </m:e>
                          </m:d>
                          <m:r>
                            <a:rPr lang="fr-FR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𝜹</m:t>
                          </m:r>
                          <m:sSubSup>
                            <m:sSubSupPr>
                              <m:ctrlPr>
                                <a:rPr lang="fr-FR" b="1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b="1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𝑯</m:t>
                              </m:r>
                            </m:e>
                            <m:sub>
                              <m:r>
                                <a:rPr lang="fr-FR" b="1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𝝁𝝂</m:t>
                              </m:r>
                            </m:sub>
                            <m:sup>
                              <m:r>
                                <a:rPr lang="fr-FR" b="1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𝟎𝟐</m:t>
                              </m:r>
                            </m:sup>
                          </m:sSubSup>
                          <m:r>
                            <a:rPr lang="fr-FR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𝝎</m:t>
                          </m:r>
                          <m:r>
                            <a:rPr lang="fr-FR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fr-FR" b="1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fr-FR" b="1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</m:sub>
                          </m:sSub>
                          <m:r>
                            <a:rPr lang="fr-FR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FR" b="1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fr-FR" b="1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𝝂</m:t>
                              </m:r>
                            </m:sub>
                          </m:sSub>
                          <m:r>
                            <a:rPr lang="fr-FR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𝝎</m:t>
                          </m:r>
                        </m:den>
                      </m:f>
                    </m:oMath>
                    <m:oMath xmlns:m="http://schemas.openxmlformats.org/officeDocument/2006/math">
                      <m:sSub>
                        <m:sSubPr>
                          <m:ctrlPr>
                            <a:rPr lang="fr-FR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𝒀</m:t>
                          </m:r>
                        </m:e>
                        <m:sub>
                          <m:r>
                            <a:rPr lang="fr-FR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𝝁𝝂</m:t>
                          </m:r>
                        </m:sub>
                      </m:sSub>
                      <m:d>
                        <m:dPr>
                          <m:ctrlPr>
                            <a:rPr lang="fr-FR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𝝎</m:t>
                          </m:r>
                        </m:e>
                      </m:d>
                      <m:r>
                        <a:rPr lang="fr-FR" b="1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fr-FR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fr-FR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  <m:sub>
                              <m:r>
                                <a:rPr lang="fr-FR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𝝁𝝂</m:t>
                              </m:r>
                            </m:sub>
                            <m:sup>
                              <m:r>
                                <a:rPr lang="fr-FR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𝟎𝟐</m:t>
                              </m:r>
                            </m:sup>
                          </m:sSubSup>
                          <m:d>
                            <m:dPr>
                              <m:ctrlPr>
                                <a:rPr lang="fr-FR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𝝎</m:t>
                              </m:r>
                            </m:e>
                          </m:d>
                          <m:r>
                            <a:rPr lang="fr-FR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𝜹</m:t>
                          </m:r>
                          <m:sSubSup>
                            <m:sSubSupPr>
                              <m:ctrlPr>
                                <a:rPr lang="fr-FR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𝑯</m:t>
                              </m:r>
                            </m:e>
                            <m:sub>
                              <m:r>
                                <a:rPr lang="fr-FR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𝝁𝝂</m:t>
                              </m:r>
                            </m:sub>
                            <m:sup>
                              <m:r>
                                <a:rPr lang="fr-FR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𝟎𝟐</m:t>
                              </m:r>
                            </m:sup>
                          </m:sSubSup>
                          <m:r>
                            <a:rPr lang="fr-FR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𝝎</m:t>
                          </m:r>
                          <m:r>
                            <a:rPr lang="fr-FR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fr-FR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fr-FR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</m:sub>
                          </m:sSub>
                          <m:r>
                            <a:rPr lang="fr-FR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fr-FR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fr-FR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𝝂</m:t>
                              </m:r>
                            </m:sub>
                          </m:sSub>
                          <m:r>
                            <a:rPr lang="fr-FR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𝝎</m:t>
                          </m:r>
                        </m:den>
                      </m:f>
                    </m:oMath>
                  </m:oMathPara>
                </a14:m>
                <a:endParaRPr lang="fr-FR" sz="1600" b="1" dirty="0" smtClean="0"/>
              </a:p>
              <a:p>
                <a:endParaRPr lang="fr-FR" sz="1600" b="1" dirty="0"/>
              </a:p>
            </p:txBody>
          </p:sp>
        </mc:Choice>
        <mc:Fallback>
          <p:sp>
            <p:nvSpPr>
              <p:cNvPr id="8" name="Espace réservé du contenu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0011" y="1093742"/>
                <a:ext cx="6354338" cy="3713928"/>
              </a:xfrm>
              <a:prstGeom prst="rect">
                <a:avLst/>
              </a:prstGeom>
              <a:blipFill>
                <a:blip r:embed="rId4"/>
                <a:stretch>
                  <a:fillRect l="-1918" t="-4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6887547" y="4705488"/>
                <a:ext cx="4458656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600" dirty="0" smtClean="0"/>
                  <a:t>HFB-</a:t>
                </a:r>
                <a:r>
                  <a:rPr lang="fr-FR" sz="1600" dirty="0" err="1" smtClean="0"/>
                  <a:t>like</a:t>
                </a:r>
                <a:r>
                  <a:rPr lang="fr-FR" sz="1600" dirty="0" smtClean="0"/>
                  <a:t> self-consistent </a:t>
                </a:r>
                <a:r>
                  <a:rPr lang="fr-FR" sz="1600" dirty="0" err="1" smtClean="0"/>
                  <a:t>equations</a:t>
                </a:r>
                <a:endParaRPr lang="fr-FR" sz="1600" dirty="0" smtClean="0"/>
              </a:p>
              <a:p>
                <a:r>
                  <a:rPr lang="fr-FR" sz="1600" dirty="0" smtClean="0"/>
                  <a:t>Global </a:t>
                </a:r>
                <a:r>
                  <a:rPr lang="fr-FR" sz="1600" dirty="0" err="1" smtClean="0"/>
                  <a:t>complexity</a:t>
                </a:r>
                <a:r>
                  <a:rPr lang="fr-FR" sz="1600" dirty="0" smtClean="0"/>
                  <a:t>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1600" dirty="0" smtClean="0"/>
                  <a:t> for </a:t>
                </a:r>
                <a:r>
                  <a:rPr lang="fr-FR" sz="1600" dirty="0" err="1" smtClean="0"/>
                  <a:t>each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frequency</a:t>
                </a:r>
                <a:r>
                  <a:rPr lang="fr-FR" sz="1600" dirty="0" smtClean="0"/>
                  <a:t>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fr-FR" sz="1600" dirty="0" smtClean="0"/>
                  <a:t> </a:t>
                </a:r>
                <a:endParaRPr lang="fr-FR" sz="16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7547" y="4705488"/>
                <a:ext cx="4458656" cy="584775"/>
              </a:xfrm>
              <a:prstGeom prst="rect">
                <a:avLst/>
              </a:prstGeom>
              <a:blipFill>
                <a:blip r:embed="rId5"/>
                <a:stretch>
                  <a:fillRect l="-821" t="-312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731838" y="5410405"/>
            <a:ext cx="95674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 err="1" smtClean="0">
                <a:solidFill>
                  <a:schemeClr val="tx2"/>
                </a:solidFill>
              </a:rPr>
              <a:t>Finite</a:t>
            </a:r>
            <a:r>
              <a:rPr lang="fr-FR" sz="1600" b="1" dirty="0" smtClean="0">
                <a:solidFill>
                  <a:schemeClr val="tx2"/>
                </a:solidFill>
              </a:rPr>
              <a:t> Amplitude Method replaces </a:t>
            </a:r>
            <a:r>
              <a:rPr lang="fr-FR" sz="1600" b="1" dirty="0" err="1" smtClean="0">
                <a:solidFill>
                  <a:schemeClr val="tx2"/>
                </a:solidFill>
              </a:rPr>
              <a:t>expensive</a:t>
            </a:r>
            <a:r>
              <a:rPr lang="fr-FR" sz="1600" b="1" dirty="0" smtClean="0">
                <a:solidFill>
                  <a:schemeClr val="tx2"/>
                </a:solidFill>
              </a:rPr>
              <a:t> matrix </a:t>
            </a:r>
            <a:r>
              <a:rPr lang="fr-FR" sz="1600" b="1" dirty="0" err="1" smtClean="0">
                <a:solidFill>
                  <a:schemeClr val="tx2"/>
                </a:solidFill>
              </a:rPr>
              <a:t>diagonalization</a:t>
            </a:r>
            <a:r>
              <a:rPr lang="fr-FR" sz="1600" b="1" dirty="0" smtClean="0">
                <a:solidFill>
                  <a:schemeClr val="tx2"/>
                </a:solidFill>
              </a:rPr>
              <a:t> by self-consistent </a:t>
            </a:r>
            <a:r>
              <a:rPr lang="fr-FR" sz="1600" b="1" dirty="0" err="1" smtClean="0">
                <a:solidFill>
                  <a:schemeClr val="tx2"/>
                </a:solidFill>
              </a:rPr>
              <a:t>equations</a:t>
            </a:r>
            <a:endParaRPr lang="fr-FR" sz="1600" b="1" dirty="0" smtClean="0">
              <a:solidFill>
                <a:schemeClr val="tx2"/>
              </a:solidFill>
            </a:endParaRPr>
          </a:p>
          <a:p>
            <a:r>
              <a:rPr lang="fr-FR" sz="1600" b="1" dirty="0" smtClean="0">
                <a:solidFill>
                  <a:schemeClr val="tx2"/>
                </a:solidFill>
              </a:rPr>
              <a:t>QRPA </a:t>
            </a:r>
            <a:r>
              <a:rPr lang="fr-FR" sz="1600" b="1" dirty="0" err="1" smtClean="0">
                <a:solidFill>
                  <a:schemeClr val="tx2"/>
                </a:solidFill>
              </a:rPr>
              <a:t>equations</a:t>
            </a:r>
            <a:r>
              <a:rPr lang="fr-FR" sz="1600" b="1" dirty="0" smtClean="0">
                <a:solidFill>
                  <a:schemeClr val="tx2"/>
                </a:solidFill>
              </a:rPr>
              <a:t> </a:t>
            </a:r>
            <a:r>
              <a:rPr lang="fr-FR" sz="1600" b="1" dirty="0" err="1" smtClean="0">
                <a:solidFill>
                  <a:schemeClr val="tx2"/>
                </a:solidFill>
              </a:rPr>
              <a:t>solved</a:t>
            </a:r>
            <a:r>
              <a:rPr lang="fr-FR" sz="1600" b="1" dirty="0" smtClean="0">
                <a:solidFill>
                  <a:schemeClr val="tx2"/>
                </a:solidFill>
              </a:rPr>
              <a:t> </a:t>
            </a:r>
            <a:r>
              <a:rPr lang="fr-FR" sz="1600" b="1" dirty="0" err="1" smtClean="0">
                <a:solidFill>
                  <a:schemeClr val="tx2"/>
                </a:solidFill>
              </a:rPr>
              <a:t>iteratively</a:t>
            </a:r>
            <a:r>
              <a:rPr lang="fr-FR" sz="1600" b="1" dirty="0" smtClean="0">
                <a:solidFill>
                  <a:schemeClr val="tx2"/>
                </a:solidFill>
              </a:rPr>
              <a:t> for </a:t>
            </a:r>
            <a:r>
              <a:rPr lang="fr-FR" sz="1600" b="1" dirty="0" err="1" smtClean="0">
                <a:solidFill>
                  <a:schemeClr val="tx2"/>
                </a:solidFill>
              </a:rPr>
              <a:t>each</a:t>
            </a:r>
            <a:r>
              <a:rPr lang="fr-FR" sz="1600" b="1" dirty="0" smtClean="0">
                <a:solidFill>
                  <a:schemeClr val="tx2"/>
                </a:solidFill>
              </a:rPr>
              <a:t> phonon…</a:t>
            </a:r>
          </a:p>
        </p:txBody>
      </p:sp>
    </p:spTree>
    <p:extLst>
      <p:ext uri="{BB962C8B-B14F-4D97-AF65-F5344CB8AC3E}">
        <p14:creationId xmlns:p14="http://schemas.microsoft.com/office/powerpoint/2010/main" val="173347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7" grpId="0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731838" y="1381125"/>
            <a:ext cx="4638815" cy="412951"/>
          </a:xfrm>
        </p:spPr>
        <p:txBody>
          <a:bodyPr/>
          <a:lstStyle/>
          <a:p>
            <a:r>
              <a:rPr lang="fr-FR" dirty="0" err="1" smtClean="0"/>
              <a:t>Deexcitation</a:t>
            </a:r>
            <a:r>
              <a:rPr lang="fr-FR" dirty="0" smtClean="0"/>
              <a:t> </a:t>
            </a:r>
            <a:r>
              <a:rPr lang="fr-FR" dirty="0" err="1" smtClean="0"/>
              <a:t>properties</a:t>
            </a:r>
            <a:r>
              <a:rPr lang="fr-FR" dirty="0" smtClean="0"/>
              <a:t> and neutron capture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14/06/2023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Nuclear collective behaviors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4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Role</a:t>
            </a:r>
            <a:r>
              <a:rPr lang="fr-FR" dirty="0" smtClean="0"/>
              <a:t> in applications</a:t>
            </a:r>
            <a:endParaRPr lang="en-US" dirty="0"/>
          </a:p>
        </p:txBody>
      </p:sp>
      <p:sp>
        <p:nvSpPr>
          <p:cNvPr id="7" name="Espace réservé du contenu 1"/>
          <p:cNvSpPr txBox="1">
            <a:spLocks/>
          </p:cNvSpPr>
          <p:nvPr/>
        </p:nvSpPr>
        <p:spPr>
          <a:xfrm>
            <a:off x="5659261" y="4963815"/>
            <a:ext cx="1801088" cy="41295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Cluster </a:t>
            </a:r>
            <a:r>
              <a:rPr lang="fr-FR" dirty="0" err="1" smtClean="0"/>
              <a:t>emission</a:t>
            </a:r>
            <a:endParaRPr lang="en-US" dirty="0"/>
          </a:p>
        </p:txBody>
      </p:sp>
      <p:sp>
        <p:nvSpPr>
          <p:cNvPr id="8" name="Espace réservé du contenu 1"/>
          <p:cNvSpPr txBox="1">
            <a:spLocks/>
          </p:cNvSpPr>
          <p:nvPr/>
        </p:nvSpPr>
        <p:spPr>
          <a:xfrm>
            <a:off x="9308317" y="1684021"/>
            <a:ext cx="1444354" cy="41295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Fission </a:t>
            </a:r>
            <a:r>
              <a:rPr lang="fr-FR" dirty="0" err="1" smtClean="0"/>
              <a:t>yields</a:t>
            </a:r>
            <a:endParaRPr lang="en-US" dirty="0"/>
          </a:p>
        </p:txBody>
      </p:sp>
      <p:pic>
        <p:nvPicPr>
          <p:cNvPr id="9" name="Picture 2" descr="FIFRELIN and STEREO at the Crossroads of Cultur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182" y="2096972"/>
            <a:ext cx="2107499" cy="363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222Ra_2_alpha">
            <a:hlinkClick r:id="" action="ppaction://media"/>
            <a:extLst>
              <a:ext uri="{FF2B5EF4-FFF2-40B4-BE49-F238E27FC236}">
                <a16:creationId xmlns:a16="http://schemas.microsoft.com/office/drawing/2014/main" id="{3D2B807E-4E75-97FA-2C8B-715C5E58EA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31843" t="6111" r="28511" b="7181"/>
          <a:stretch/>
        </p:blipFill>
        <p:spPr>
          <a:xfrm>
            <a:off x="5391679" y="1131583"/>
            <a:ext cx="2336252" cy="3832232"/>
          </a:xfrm>
          <a:prstGeom prst="ellipse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0391" y="2402288"/>
            <a:ext cx="3788418" cy="3210285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9039829" y="5812143"/>
            <a:ext cx="21615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Regnier</a:t>
            </a:r>
            <a:r>
              <a:rPr lang="fr-FR" sz="1400" dirty="0" smtClean="0"/>
              <a:t> et al, PRC 2016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5391679" y="5467979"/>
            <a:ext cx="20686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Courtesy</a:t>
            </a:r>
            <a:r>
              <a:rPr lang="fr-FR" sz="1400" dirty="0" smtClean="0"/>
              <a:t> of J.P. Ebran</a:t>
            </a:r>
          </a:p>
        </p:txBody>
      </p:sp>
    </p:spTree>
    <p:extLst>
      <p:ext uri="{BB962C8B-B14F-4D97-AF65-F5344CB8AC3E}">
        <p14:creationId xmlns:p14="http://schemas.microsoft.com/office/powerpoint/2010/main" val="2345777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2" grpId="0" build="p"/>
      <p:bldP spid="7" grpId="0"/>
      <p:bldP spid="8" grpId="0"/>
      <p:bldP spid="12" grpId="0"/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Espace réservé du contenu 1"/>
              <p:cNvSpPr>
                <a:spLocks noGrp="1"/>
              </p:cNvSpPr>
              <p:nvPr>
                <p:ph idx="1"/>
              </p:nvPr>
            </p:nvSpPr>
            <p:spPr>
              <a:xfrm>
                <a:off x="731838" y="914193"/>
                <a:ext cx="10646315" cy="560797"/>
              </a:xfrm>
            </p:spPr>
            <p:txBody>
              <a:bodyPr>
                <a:normAutofit/>
              </a:bodyPr>
              <a:lstStyle/>
              <a:p>
                <a:r>
                  <a:rPr lang="fr-FR" sz="1600" dirty="0" smtClean="0"/>
                  <a:t>For a real </a:t>
                </a:r>
                <a:r>
                  <a:rPr lang="fr-FR" sz="1600" dirty="0" err="1" smtClean="0"/>
                  <a:t>frequency</a:t>
                </a:r>
                <a:r>
                  <a:rPr lang="fr-FR" sz="1600" dirty="0" smtClean="0"/>
                  <a:t>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sz="1600" dirty="0" smtClean="0"/>
                  <a:t>, QFAM response will be infinite for QRPA phonon frequency, 0 otherwise : not really practical</a:t>
                </a:r>
                <a:endParaRPr lang="en-US" sz="1600" dirty="0"/>
              </a:p>
            </p:txBody>
          </p:sp>
        </mc:Choice>
        <mc:Fallback xmlns="">
          <p:sp>
            <p:nvSpPr>
              <p:cNvPr id="2" name="Espace réservé du contenu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1838" y="914193"/>
                <a:ext cx="10646315" cy="560797"/>
              </a:xfrm>
              <a:blipFill>
                <a:blip r:embed="rId2"/>
                <a:stretch>
                  <a:fillRect l="-1145" t="-3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14/06/2023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Nuclear collective behaviors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40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Finite</a:t>
            </a:r>
            <a:r>
              <a:rPr lang="fr-FR" dirty="0" smtClean="0"/>
              <a:t> Amplitude Method 2</a:t>
            </a:r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304" y="2693879"/>
            <a:ext cx="5009069" cy="29685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Espace réservé du contenu 1"/>
              <p:cNvSpPr txBox="1">
                <a:spLocks/>
              </p:cNvSpPr>
              <p:nvPr/>
            </p:nvSpPr>
            <p:spPr>
              <a:xfrm>
                <a:off x="731838" y="1349839"/>
                <a:ext cx="5018513" cy="1153262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66700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41338" indent="-274638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080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747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1600" dirty="0" smtClean="0"/>
                  <a:t>Introduction of </a:t>
                </a:r>
                <a:r>
                  <a:rPr lang="fr-FR" sz="1600" dirty="0" err="1" smtClean="0"/>
                  <a:t>complex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frequency</a:t>
                </a:r>
                <a:r>
                  <a:rPr lang="fr-FR" sz="16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fr-FR" sz="1600" dirty="0"/>
              </a:p>
              <a:p>
                <a:pPr marL="285750" indent="-285750">
                  <a:buFontTx/>
                  <a:buChar char="-"/>
                </a:pPr>
                <a:r>
                  <a:rPr lang="fr-FR" sz="1600" dirty="0" err="1" smtClean="0"/>
                  <a:t>Convolutes</a:t>
                </a:r>
                <a:r>
                  <a:rPr lang="fr-FR" sz="1600" dirty="0" smtClean="0"/>
                  <a:t> QRPA </a:t>
                </a:r>
                <a:r>
                  <a:rPr lang="fr-FR" sz="1600" dirty="0" err="1" smtClean="0"/>
                  <a:t>spectrum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with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width</a:t>
                </a:r>
                <a:r>
                  <a:rPr lang="fr-FR" sz="1600" dirty="0" smtClean="0"/>
                  <a:t>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en-US" sz="1600" dirty="0" smtClean="0"/>
              </a:p>
              <a:p>
                <a:pPr marL="285750" indent="-285750">
                  <a:buFontTx/>
                  <a:buChar char="-"/>
                </a:pPr>
                <a:r>
                  <a:rPr lang="fr-FR" sz="1600" dirty="0" smtClean="0"/>
                  <a:t>QFAM </a:t>
                </a:r>
                <a:r>
                  <a:rPr lang="fr-FR" sz="1600" dirty="0" err="1" smtClean="0"/>
                  <a:t>does</a:t>
                </a:r>
                <a:r>
                  <a:rPr lang="fr-FR" sz="1600" dirty="0" smtClean="0"/>
                  <a:t> not </a:t>
                </a:r>
                <a:r>
                  <a:rPr lang="fr-FR" sz="1600" dirty="0" err="1" smtClean="0"/>
                  <a:t>access</a:t>
                </a:r>
                <a:r>
                  <a:rPr lang="fr-FR" sz="1600" dirty="0" smtClean="0"/>
                  <a:t> exact </a:t>
                </a:r>
                <a:r>
                  <a:rPr lang="fr-FR" sz="1600" dirty="0" err="1" smtClean="0"/>
                  <a:t>spectrum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directly</a:t>
                </a:r>
                <a:endParaRPr lang="en-US" sz="1600" dirty="0"/>
              </a:p>
            </p:txBody>
          </p:sp>
        </mc:Choice>
        <mc:Fallback xmlns="">
          <p:sp>
            <p:nvSpPr>
              <p:cNvPr id="8" name="Espace réservé du contenu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838" y="1349839"/>
                <a:ext cx="5018513" cy="1153262"/>
              </a:xfrm>
              <a:prstGeom prst="rect">
                <a:avLst/>
              </a:prstGeom>
              <a:blipFill>
                <a:blip r:embed="rId4"/>
                <a:stretch>
                  <a:fillRect l="-2430" t="-1579" b="-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Espace réservé du contenu 1"/>
              <p:cNvSpPr txBox="1">
                <a:spLocks/>
              </p:cNvSpPr>
              <p:nvPr/>
            </p:nvSpPr>
            <p:spPr>
              <a:xfrm>
                <a:off x="6017445" y="1349840"/>
                <a:ext cx="5957303" cy="3095696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66700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41338" indent="-274638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080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747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1600" dirty="0" smtClean="0"/>
                  <a:t>Calculation of </a:t>
                </a:r>
                <a:r>
                  <a:rPr lang="fr-FR" sz="1600" dirty="0" err="1" smtClean="0"/>
                  <a:t>strength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function</a:t>
                </a:r>
                <a:endParaRPr lang="fr-FR" sz="16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𝑺</m:t>
                      </m:r>
                      <m:d>
                        <m:dPr>
                          <m:ctrlPr>
                            <a:rPr lang="fr-FR" sz="16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  <m:r>
                            <a:rPr lang="fr-FR" sz="16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sz="1600" b="1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1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𝝎</m:t>
                              </m:r>
                            </m:e>
                            <m:sub>
                              <m:r>
                                <a:rPr lang="fr-FR" sz="1600" b="1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𝜸</m:t>
                              </m:r>
                            </m:sub>
                          </m:sSub>
                        </m:e>
                      </m:d>
                      <m:r>
                        <a:rPr lang="fr-FR" sz="160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≡−</m:t>
                      </m:r>
                      <m:f>
                        <m:fPr>
                          <m:ctrlPr>
                            <a:rPr lang="fr-FR" sz="16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6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fr-FR" sz="16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den>
                      </m:f>
                      <m:r>
                        <a:rPr lang="fr-FR" sz="160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𝑰𝒎</m:t>
                      </m:r>
                      <m:r>
                        <a:rPr lang="fr-FR" sz="160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{"/>
                          <m:endChr m:val="}"/>
                          <m:ctrlPr>
                            <a:rPr lang="fr-FR" sz="16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𝑻𝒓</m:t>
                          </m:r>
                          <m:d>
                            <m:dPr>
                              <m:ctrlPr>
                                <a:rPr lang="fr-FR" sz="1600" b="1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fr-FR" sz="1600" b="1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600" b="1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𝓕</m:t>
                                  </m:r>
                                </m:e>
                                <m:sup>
                                  <m:r>
                                    <a:rPr lang="fr-FR" sz="1600" b="1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†</m:t>
                                  </m:r>
                                </m:sup>
                              </m:sSup>
                              <m:r>
                                <a:rPr lang="fr-FR" sz="1600" b="1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𝜹</m:t>
                              </m:r>
                              <m:r>
                                <a:rPr lang="fr-FR" sz="1600" b="1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𝓡</m:t>
                              </m:r>
                              <m:d>
                                <m:dPr>
                                  <m:ctrlPr>
                                    <a:rPr lang="fr-FR" sz="1600" b="1" i="1" smtClean="0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r-FR" sz="1600" b="1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600" b="1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𝝎</m:t>
                                      </m:r>
                                    </m:e>
                                    <m:sub>
                                      <m:r>
                                        <a:rPr lang="fr-FR" sz="1600" b="1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𝜸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</m:oMath>
                    <m:oMath xmlns:m="http://schemas.openxmlformats.org/officeDocument/2006/math">
                      <m:r>
                        <a:rPr lang="fr-FR" sz="160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6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6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𝜸</m:t>
                          </m:r>
                        </m:num>
                        <m:den>
                          <m:r>
                            <a:rPr lang="fr-FR" sz="16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fr-FR" sz="16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FR" sz="16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𝝂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fr-FR" sz="16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6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  <m:r>
                                <a:rPr lang="fr-FR" sz="16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fr-FR" sz="16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fr-FR" sz="16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fr-FR" sz="16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𝝂</m:t>
                              </m:r>
                              <m:r>
                                <a:rPr lang="fr-FR" sz="16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fr-FR" sz="1600" b="1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fr-FR" sz="1600" b="1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1600" b="1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𝝎</m:t>
                                      </m:r>
                                      <m:r>
                                        <a:rPr lang="fr-FR" sz="1600" b="1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fr-FR" sz="1600" b="1" i="1">
                                              <a:solidFill>
                                                <a:schemeClr val="tx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1600" b="1">
                                              <a:solidFill>
                                                <a:schemeClr val="tx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𝛀</m:t>
                                          </m:r>
                                        </m:e>
                                        <m:sub>
                                          <m:r>
                                            <a:rPr lang="fr-FR" sz="1600" b="1" i="1">
                                              <a:solidFill>
                                                <a:schemeClr val="tx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𝝂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fr-FR" sz="1600" b="1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fr-FR" sz="16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fr-FR" sz="1600" b="1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600" b="1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𝜸</m:t>
                                  </m:r>
                                </m:e>
                                <m:sup>
                                  <m:r>
                                    <a:rPr lang="fr-FR" sz="1600" b="1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den>
                          </m:f>
                          <m:r>
                            <a:rPr lang="fr-FR" sz="16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fr-FR" sz="16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6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  <m:r>
                                <a:rPr lang="fr-FR" sz="16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fr-FR" sz="16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  <m:r>
                                <a:rPr lang="fr-FR" sz="16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fr-FR" sz="16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𝝂</m:t>
                              </m:r>
                              <m:r>
                                <a:rPr lang="fr-FR" sz="16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fr-FR" sz="1600" b="1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fr-FR" sz="1600" b="1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1600" b="1" i="1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𝝎</m:t>
                                      </m:r>
                                      <m:r>
                                        <a:rPr lang="fr-FR" sz="1600" b="1" i="1" smtClean="0">
                                          <a:solidFill>
                                            <a:schemeClr val="tx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fr-FR" sz="1600" b="1" i="1">
                                              <a:solidFill>
                                                <a:schemeClr val="tx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1600" b="1">
                                              <a:solidFill>
                                                <a:schemeClr val="tx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𝛀</m:t>
                                          </m:r>
                                        </m:e>
                                        <m:sub>
                                          <m:r>
                                            <a:rPr lang="fr-FR" sz="1600" b="1" i="1">
                                              <a:solidFill>
                                                <a:schemeClr val="tx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𝝂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fr-FR" sz="1600" b="1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fr-FR" sz="16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fr-FR" sz="1600" b="1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600" b="1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𝜸</m:t>
                                  </m:r>
                                </m:e>
                                <m:sup>
                                  <m:r>
                                    <a:rPr lang="fr-FR" sz="1600" b="1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</m:oMath>
                  </m:oMathPara>
                </a14:m>
                <a:endParaRPr lang="en-US" sz="1600" b="1" dirty="0" smtClean="0">
                  <a:solidFill>
                    <a:schemeClr val="tx2"/>
                  </a:solidFill>
                </a:endParaRPr>
              </a:p>
              <a:p>
                <a:r>
                  <a:rPr lang="fr-FR" sz="1600" dirty="0" smtClean="0"/>
                  <a:t>Connection </a:t>
                </a:r>
                <a:r>
                  <a:rPr lang="fr-FR" sz="1600" dirty="0" err="1" smtClean="0"/>
                  <a:t>with</a:t>
                </a:r>
                <a:r>
                  <a:rPr lang="fr-FR" sz="1600" dirty="0" smtClean="0"/>
                  <a:t> </a:t>
                </a:r>
                <a:r>
                  <a:rPr lang="fr-FR" sz="1600" dirty="0" err="1"/>
                  <a:t>m</a:t>
                </a:r>
                <a:r>
                  <a:rPr lang="fr-FR" sz="1600" dirty="0" err="1" smtClean="0"/>
                  <a:t>atricial</a:t>
                </a:r>
                <a:r>
                  <a:rPr lang="fr-FR" sz="1600" dirty="0" smtClean="0"/>
                  <a:t> QRPA </a:t>
                </a:r>
                <a:r>
                  <a:rPr lang="fr-FR" sz="1600" dirty="0" err="1" smtClean="0"/>
                  <a:t>through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complex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integration</a:t>
                </a:r>
                <a:endParaRPr lang="fr-FR" sz="16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𝒞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fr-FR" sz="1600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b>
                            <m:sup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bSup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d>
                            <m:d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0→</m:t>
                              </m:r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</m:d>
                          <m:r>
                            <m:rPr>
                              <m:aln/>
                            </m:rP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m:rPr>
                                  <m:brk m:alnAt="7"/>
                                </m:r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den>
                          </m:f>
                          <m:nary>
                            <m:naryPr>
                              <m:chr m:val="∮"/>
                              <m:supHide m:val="on"/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𝒞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p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d>
                                <m:dPr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d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nary>
                        </m:e>
                      </m:nary>
                    </m:oMath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𝒞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𝑘𝑙</m:t>
                              </m:r>
                            </m:sub>
                            <m:sup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p>
                          </m:sSubSup>
                        </m:e>
                      </m:nary>
                      <m:d>
                        <m:dPr>
                          <m:begChr m:val="〈"/>
                          <m:endChr m:val="〉"/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d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</m:d>
                      <m:r>
                        <m:rPr>
                          <m:aln/>
                        </m:rPr>
                        <a:rPr lang="fr-F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chr m:val="∮"/>
                          <m:supHide m:val="on"/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𝒞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𝑘𝑙</m:t>
                              </m:r>
                            </m:sub>
                          </m:sSub>
                          <m:d>
                            <m:d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nary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9" name="Espace réservé du contenu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7445" y="1349840"/>
                <a:ext cx="5957303" cy="3095696"/>
              </a:xfrm>
              <a:prstGeom prst="rect">
                <a:avLst/>
              </a:prstGeom>
              <a:blipFill>
                <a:blip r:embed="rId5"/>
                <a:stretch>
                  <a:fillRect l="-2047" t="-5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ag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454" y="4334299"/>
            <a:ext cx="3561713" cy="237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78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8" grpId="0"/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14/06/2023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Nuclear collective behaviors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41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Illustration of QRPA-FAM</a:t>
            </a:r>
            <a:endParaRPr lang="en-US" dirty="0"/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912" y="4440619"/>
            <a:ext cx="2894400" cy="2315520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7" r="23866" b="11978"/>
          <a:stretch/>
        </p:blipFill>
        <p:spPr>
          <a:xfrm>
            <a:off x="179692" y="3919659"/>
            <a:ext cx="8606501" cy="2514601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20" y="3719880"/>
            <a:ext cx="2893530" cy="2314824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272" y="3719880"/>
            <a:ext cx="2893530" cy="2314824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97443">
            <a:off x="4611141" y="4022083"/>
            <a:ext cx="1256626" cy="706852"/>
          </a:xfrm>
          <a:prstGeom prst="rect">
            <a:avLst/>
          </a:prstGeom>
        </p:spPr>
      </p:pic>
      <p:sp>
        <p:nvSpPr>
          <p:cNvPr id="30" name="ZoneTexte 29"/>
          <p:cNvSpPr txBox="1"/>
          <p:nvPr/>
        </p:nvSpPr>
        <p:spPr>
          <a:xfrm>
            <a:off x="1039239" y="3147297"/>
            <a:ext cx="25062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600" dirty="0" err="1" smtClean="0"/>
              <a:t>Low</a:t>
            </a:r>
            <a:r>
              <a:rPr lang="fr-FR" sz="1600" dirty="0" smtClean="0"/>
              <a:t> </a:t>
            </a:r>
            <a:r>
              <a:rPr lang="fr-FR" sz="1600" dirty="0" err="1" smtClean="0"/>
              <a:t>frequency</a:t>
            </a:r>
            <a:endParaRPr lang="fr-FR" sz="1600" dirty="0" smtClean="0"/>
          </a:p>
          <a:p>
            <a:pPr algn="l"/>
            <a:r>
              <a:rPr lang="fr-FR" sz="1600" dirty="0" err="1" smtClean="0"/>
              <a:t>Discrete</a:t>
            </a:r>
            <a:r>
              <a:rPr lang="fr-FR" sz="1600" dirty="0" smtClean="0"/>
              <a:t> states</a:t>
            </a:r>
          </a:p>
          <a:p>
            <a:pPr algn="l"/>
            <a:r>
              <a:rPr lang="fr-FR" sz="1600" dirty="0" err="1" smtClean="0"/>
              <a:t>Individual</a:t>
            </a:r>
            <a:r>
              <a:rPr lang="fr-FR" sz="1600" dirty="0" smtClean="0"/>
              <a:t> excitations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4511076" y="4804612"/>
            <a:ext cx="2077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Giant </a:t>
            </a:r>
            <a:r>
              <a:rPr lang="fr-FR" sz="1600" b="1" dirty="0" err="1" smtClean="0">
                <a:solidFill>
                  <a:srgbClr val="FF0000"/>
                </a:solidFill>
              </a:rPr>
              <a:t>resonance</a:t>
            </a:r>
            <a:endParaRPr lang="fr-FR" sz="1600" b="1" dirty="0" smtClean="0">
              <a:solidFill>
                <a:srgbClr val="FF0000"/>
              </a:solidFill>
            </a:endParaRPr>
          </a:p>
          <a:p>
            <a:pPr algn="l"/>
            <a:r>
              <a:rPr lang="fr-FR" sz="1600" dirty="0" smtClean="0"/>
              <a:t>Collective excitation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6256134" y="3270407"/>
            <a:ext cx="2313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600" dirty="0" smtClean="0"/>
              <a:t>High </a:t>
            </a:r>
            <a:r>
              <a:rPr lang="fr-FR" sz="1600" dirty="0" err="1" smtClean="0"/>
              <a:t>frequency</a:t>
            </a:r>
            <a:endParaRPr lang="fr-FR" sz="1600" dirty="0" smtClean="0"/>
          </a:p>
          <a:p>
            <a:pPr algn="l"/>
            <a:r>
              <a:rPr lang="fr-FR" sz="1600" dirty="0" err="1" smtClean="0"/>
              <a:t>Leaving</a:t>
            </a:r>
            <a:r>
              <a:rPr lang="fr-FR" sz="1600" dirty="0" smtClean="0"/>
              <a:t> </a:t>
            </a:r>
            <a:r>
              <a:rPr lang="fr-FR" sz="1600" dirty="0" err="1" smtClean="0"/>
              <a:t>validity</a:t>
            </a:r>
            <a:r>
              <a:rPr lang="fr-FR" sz="1600" dirty="0" smtClean="0"/>
              <a:t> </a:t>
            </a:r>
            <a:r>
              <a:rPr lang="fr-FR" sz="1600" dirty="0" err="1" smtClean="0"/>
              <a:t>domain</a:t>
            </a:r>
            <a:endParaRPr lang="fr-FR" sz="1600" dirty="0" smtClean="0"/>
          </a:p>
        </p:txBody>
      </p:sp>
      <p:sp>
        <p:nvSpPr>
          <p:cNvPr id="33" name="ZoneTexte 32"/>
          <p:cNvSpPr txBox="1"/>
          <p:nvPr/>
        </p:nvSpPr>
        <p:spPr>
          <a:xfrm>
            <a:off x="428170" y="707512"/>
            <a:ext cx="3070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600" dirty="0" err="1" smtClean="0"/>
              <a:t>Step</a:t>
            </a:r>
            <a:r>
              <a:rPr lang="fr-FR" sz="1600" dirty="0" smtClean="0"/>
              <a:t> 1</a:t>
            </a:r>
          </a:p>
          <a:p>
            <a:pPr algn="l"/>
            <a:r>
              <a:rPr lang="fr-FR" sz="1600" dirty="0" err="1" smtClean="0"/>
              <a:t>Modelisation</a:t>
            </a:r>
            <a:r>
              <a:rPr lang="fr-FR" sz="1600" dirty="0" smtClean="0"/>
              <a:t> of </a:t>
            </a:r>
            <a:r>
              <a:rPr lang="fr-FR" sz="1600" dirty="0" err="1" smtClean="0"/>
              <a:t>ground</a:t>
            </a:r>
            <a:r>
              <a:rPr lang="fr-FR" sz="1600" dirty="0" smtClean="0"/>
              <a:t> state</a:t>
            </a:r>
          </a:p>
          <a:p>
            <a:pPr algn="l"/>
            <a:r>
              <a:rPr lang="fr-FR" sz="1600" dirty="0" smtClean="0"/>
              <a:t>HFB </a:t>
            </a:r>
            <a:r>
              <a:rPr lang="fr-FR" sz="1600" dirty="0" err="1" smtClean="0"/>
              <a:t>mean-field</a:t>
            </a:r>
            <a:endParaRPr lang="fr-FR" sz="1600" dirty="0" smtClean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ZoneTexte 33"/>
              <p:cNvSpPr txBox="1"/>
              <p:nvPr/>
            </p:nvSpPr>
            <p:spPr>
              <a:xfrm>
                <a:off x="4047225" y="707512"/>
                <a:ext cx="3639392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fr-FR" sz="1600" dirty="0" smtClean="0"/>
                  <a:t>Step 2</a:t>
                </a:r>
              </a:p>
              <a:p>
                <a:pPr algn="l"/>
                <a:r>
                  <a:rPr lang="fr-FR" sz="1600" dirty="0" err="1" smtClean="0"/>
                  <a:t>Choice</a:t>
                </a:r>
                <a:r>
                  <a:rPr lang="fr-FR" sz="1600" dirty="0" smtClean="0"/>
                  <a:t> of </a:t>
                </a:r>
                <a:r>
                  <a:rPr lang="fr-FR" sz="1600" dirty="0" err="1" smtClean="0"/>
                  <a:t>harmonic</a:t>
                </a:r>
                <a:r>
                  <a:rPr lang="fr-FR" sz="1600" dirty="0" smtClean="0"/>
                  <a:t> probe </a:t>
                </a:r>
                <a14:m>
                  <m:oMath xmlns:m="http://schemas.openxmlformats.org/officeDocument/2006/math">
                    <m:r>
                      <a:rPr lang="fr-FR" sz="1800" b="0" i="1" smtClean="0">
                        <a:latin typeface="Cambria Math" panose="02040503050406030204" pitchFamily="18" charset="0"/>
                      </a:rPr>
                      <m:t>ℱ</m:t>
                    </m:r>
                    <m:r>
                      <a:rPr lang="fr-FR" sz="1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fr-FR" sz="1800" dirty="0" smtClean="0"/>
              </a:p>
              <a:p>
                <a:pPr marL="285750" indent="-285750" algn="l">
                  <a:buFontTx/>
                  <a:buChar char="-"/>
                </a:pPr>
                <a:r>
                  <a:rPr lang="fr-FR" sz="1600" dirty="0" smtClean="0"/>
                  <a:t>Spin – </a:t>
                </a:r>
                <a:r>
                  <a:rPr lang="fr-FR" sz="1600" dirty="0" err="1" smtClean="0"/>
                  <a:t>Parity</a:t>
                </a:r>
                <a:endParaRPr lang="fr-FR" sz="1600" dirty="0" smtClean="0"/>
              </a:p>
              <a:p>
                <a:pPr marL="285750" indent="-285750" algn="l">
                  <a:buFontTx/>
                  <a:buChar char="-"/>
                </a:pPr>
                <a:r>
                  <a:rPr lang="fr-FR" sz="1600" dirty="0" err="1" smtClean="0"/>
                  <a:t>Isoscalar</a:t>
                </a:r>
                <a:r>
                  <a:rPr lang="fr-FR" sz="1600" dirty="0" smtClean="0"/>
                  <a:t> / </a:t>
                </a:r>
                <a:r>
                  <a:rPr lang="fr-FR" sz="1600" dirty="0" err="1" smtClean="0"/>
                  <a:t>isovector</a:t>
                </a:r>
                <a:endParaRPr lang="fr-FR" sz="1600" dirty="0" smtClean="0"/>
              </a:p>
            </p:txBody>
          </p:sp>
        </mc:Choice>
        <mc:Fallback>
          <p:sp>
            <p:nvSpPr>
              <p:cNvPr id="34" name="ZoneTexte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7225" y="707512"/>
                <a:ext cx="3639392" cy="1107996"/>
              </a:xfrm>
              <a:prstGeom prst="rect">
                <a:avLst/>
              </a:prstGeom>
              <a:blipFill>
                <a:blip r:embed="rId7"/>
                <a:stretch>
                  <a:fillRect l="-1005" t="-1648" b="-60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ZoneTexte 34"/>
              <p:cNvSpPr txBox="1"/>
              <p:nvPr/>
            </p:nvSpPr>
            <p:spPr>
              <a:xfrm>
                <a:off x="8235268" y="707511"/>
                <a:ext cx="3956732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fr-FR" sz="1600" dirty="0" smtClean="0"/>
                  <a:t>Step 3</a:t>
                </a:r>
              </a:p>
              <a:p>
                <a:pPr algn="l"/>
                <a:r>
                  <a:rPr lang="fr-FR" sz="1600" dirty="0" err="1" smtClean="0"/>
                  <a:t>Linear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response</a:t>
                </a:r>
                <a:r>
                  <a:rPr lang="fr-FR" sz="1600" dirty="0" smtClean="0"/>
                  <a:t> of </a:t>
                </a:r>
                <a:r>
                  <a:rPr lang="fr-FR" sz="1600" dirty="0" err="1" smtClean="0"/>
                  <a:t>ground</a:t>
                </a:r>
                <a:r>
                  <a:rPr lang="fr-FR" sz="1600" dirty="0" smtClean="0"/>
                  <a:t> state</a:t>
                </a:r>
              </a:p>
              <a:p>
                <a:pPr marL="285750" indent="-285750" algn="l">
                  <a:buFontTx/>
                  <a:buChar char="-"/>
                </a:pPr>
                <a:r>
                  <a:rPr lang="fr-FR" sz="1600" dirty="0" smtClean="0"/>
                  <a:t>For </a:t>
                </a:r>
                <a:r>
                  <a:rPr lang="fr-FR" sz="1600" dirty="0" err="1" smtClean="0"/>
                  <a:t>each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frequency</a:t>
                </a:r>
                <a:r>
                  <a:rPr lang="fr-FR" sz="1600" dirty="0" smtClean="0"/>
                  <a:t> </a:t>
                </a:r>
                <a14:m>
                  <m:oMath xmlns:m="http://schemas.openxmlformats.org/officeDocument/2006/math">
                    <m:r>
                      <a:rPr lang="fr-FR" sz="1800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endParaRPr lang="fr-FR" sz="1800" dirty="0" smtClean="0"/>
              </a:p>
              <a:p>
                <a:pPr marL="285750" indent="-285750" algn="l">
                  <a:buFontTx/>
                  <a:buChar char="-"/>
                </a:pPr>
                <a:r>
                  <a:rPr lang="fr-FR" sz="1600" dirty="0" err="1" smtClean="0"/>
                  <a:t>With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finite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width</a:t>
                </a:r>
                <a:r>
                  <a:rPr lang="fr-FR" sz="1600" dirty="0" smtClean="0"/>
                  <a:t> </a:t>
                </a:r>
                <a14:m>
                  <m:oMath xmlns:m="http://schemas.openxmlformats.org/officeDocument/2006/math">
                    <m:r>
                      <a:rPr lang="fr-FR" sz="1800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fr-FR" sz="18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fr-FR" sz="1800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fr-FR" sz="18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sz="18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fr-FR" sz="1800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fr-FR" sz="1600" dirty="0" smtClean="0"/>
              </a:p>
            </p:txBody>
          </p:sp>
        </mc:Choice>
        <mc:Fallback>
          <p:sp>
            <p:nvSpPr>
              <p:cNvPr id="35" name="ZoneTexte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5268" y="707511"/>
                <a:ext cx="3956732" cy="1138773"/>
              </a:xfrm>
              <a:prstGeom prst="rect">
                <a:avLst/>
              </a:prstGeom>
              <a:blipFill>
                <a:blip r:embed="rId8"/>
                <a:stretch>
                  <a:fillRect l="-924" t="-1604" b="-5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ectangle 35"/>
          <p:cNvSpPr/>
          <p:nvPr/>
        </p:nvSpPr>
        <p:spPr>
          <a:xfrm>
            <a:off x="428170" y="1784729"/>
            <a:ext cx="5725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 smtClean="0">
                <a:solidFill>
                  <a:schemeClr val="accent1">
                    <a:lumMod val="75000"/>
                  </a:schemeClr>
                </a:solidFill>
              </a:rPr>
              <a:t>O16</a:t>
            </a:r>
            <a:endParaRPr lang="fr-FR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970087" y="1789258"/>
            <a:ext cx="23775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 err="1" smtClean="0">
                <a:solidFill>
                  <a:schemeClr val="accent1">
                    <a:lumMod val="75000"/>
                  </a:schemeClr>
                </a:solidFill>
              </a:rPr>
              <a:t>Isoscalar</a:t>
            </a:r>
            <a:r>
              <a:rPr lang="fr-FR" sz="1600" b="1" dirty="0" smtClean="0">
                <a:solidFill>
                  <a:schemeClr val="accent1">
                    <a:lumMod val="75000"/>
                  </a:schemeClr>
                </a:solidFill>
              </a:rPr>
              <a:t> monopole</a:t>
            </a:r>
          </a:p>
          <a:p>
            <a:pPr marL="285750" indent="-285750">
              <a:buFontTx/>
              <a:buChar char="-"/>
            </a:pPr>
            <a:r>
              <a:rPr lang="fr-FR" sz="1600" b="1" dirty="0" smtClean="0">
                <a:solidFill>
                  <a:schemeClr val="accent1">
                    <a:lumMod val="75000"/>
                  </a:schemeClr>
                </a:solidFill>
              </a:rPr>
              <a:t>« </a:t>
            </a:r>
            <a:r>
              <a:rPr lang="fr-FR" sz="1600" b="1" dirty="0" err="1" smtClean="0">
                <a:solidFill>
                  <a:schemeClr val="accent1">
                    <a:lumMod val="75000"/>
                  </a:schemeClr>
                </a:solidFill>
              </a:rPr>
              <a:t>Breathing</a:t>
            </a:r>
            <a:r>
              <a:rPr lang="fr-FR" sz="1600" b="1" dirty="0" smtClean="0">
                <a:solidFill>
                  <a:schemeClr val="accent1">
                    <a:lumMod val="75000"/>
                  </a:schemeClr>
                </a:solidFill>
              </a:rPr>
              <a:t> mode »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9075913" y="2018128"/>
            <a:ext cx="3116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800" b="1" dirty="0" err="1" smtClean="0"/>
              <a:t>Other</a:t>
            </a:r>
            <a:r>
              <a:rPr lang="fr-FR" sz="1800" b="1" dirty="0" smtClean="0"/>
              <a:t> possible probes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9298472" y="2468558"/>
            <a:ext cx="247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 smtClean="0"/>
              <a:t>Isovector</a:t>
            </a:r>
            <a:r>
              <a:rPr lang="fr-FR" sz="1600" b="1" dirty="0" smtClean="0"/>
              <a:t> monopole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9304358" y="4416073"/>
            <a:ext cx="247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 smtClean="0"/>
              <a:t>Isovector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dipole</a:t>
            </a:r>
            <a:endParaRPr lang="fr-FR" sz="1600" b="1" dirty="0" smtClean="0"/>
          </a:p>
        </p:txBody>
      </p:sp>
      <p:pic>
        <p:nvPicPr>
          <p:cNvPr id="41" name="Image 4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311" y="2473970"/>
            <a:ext cx="2894400" cy="2315520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649" y="2093749"/>
            <a:ext cx="2893530" cy="2314824"/>
          </a:xfrm>
          <a:prstGeom prst="rect">
            <a:avLst/>
          </a:prstGeom>
        </p:spPr>
      </p:pic>
      <p:pic>
        <p:nvPicPr>
          <p:cNvPr id="43" name="Image 4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000" b="90000" l="10000" r="93200">
                        <a14:foregroundMark x1="28400" y1="20750" x2="19400" y2="63750"/>
                        <a14:foregroundMark x1="20400" y1="67750" x2="43600" y2="84000"/>
                        <a14:foregroundMark x1="44400" y1="83500" x2="69000" y2="81750"/>
                        <a14:foregroundMark x1="72600" y1="76750" x2="84800" y2="41500"/>
                        <a14:foregroundMark x1="80400" y1="38750" x2="69600" y2="15000"/>
                        <a14:foregroundMark x1="65000" y1="15000" x2="27800" y2="1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20" y="1301261"/>
            <a:ext cx="2525735" cy="202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35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 err="1" smtClean="0"/>
              <a:t>Harmonic</a:t>
            </a:r>
            <a:r>
              <a:rPr lang="fr-FR" b="1" dirty="0" smtClean="0"/>
              <a:t> limitation </a:t>
            </a:r>
            <a:r>
              <a:rPr lang="fr-FR" dirty="0" smtClean="0"/>
              <a:t>of QRPA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quite</a:t>
            </a:r>
            <a:r>
              <a:rPr lang="fr-FR" dirty="0" smtClean="0"/>
              <a:t> </a:t>
            </a:r>
            <a:r>
              <a:rPr lang="fr-FR" dirty="0" err="1" smtClean="0"/>
              <a:t>limiting</a:t>
            </a:r>
            <a:r>
              <a:rPr lang="fr-FR" dirty="0" smtClean="0"/>
              <a:t> for applications</a:t>
            </a:r>
          </a:p>
          <a:p>
            <a:pPr marL="285750" indent="-285750">
              <a:buFontTx/>
              <a:buChar char="-"/>
            </a:pPr>
            <a:r>
              <a:rPr lang="fr-FR" b="1" dirty="0" smtClean="0"/>
              <a:t>No </a:t>
            </a:r>
            <a:r>
              <a:rPr lang="fr-FR" b="1" dirty="0" err="1" smtClean="0"/>
              <a:t>account</a:t>
            </a:r>
            <a:r>
              <a:rPr lang="fr-FR" b="1" dirty="0" smtClean="0"/>
              <a:t> of fragmentation </a:t>
            </a:r>
            <a:r>
              <a:rPr lang="fr-FR" dirty="0" err="1" smtClean="0"/>
              <a:t>that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partly</a:t>
            </a:r>
            <a:r>
              <a:rPr lang="fr-FR" dirty="0" smtClean="0"/>
              <a:t> due to </a:t>
            </a:r>
            <a:r>
              <a:rPr lang="fr-FR" dirty="0" err="1" smtClean="0"/>
              <a:t>complex</a:t>
            </a:r>
            <a:r>
              <a:rPr lang="fr-FR" dirty="0" smtClean="0"/>
              <a:t> configurations</a:t>
            </a:r>
          </a:p>
          <a:p>
            <a:pPr marL="285750" indent="-285750">
              <a:buFontTx/>
              <a:buChar char="-"/>
            </a:pPr>
            <a:r>
              <a:rPr lang="fr-FR" b="1" dirty="0" err="1" smtClean="0"/>
              <a:t>Missing</a:t>
            </a:r>
            <a:r>
              <a:rPr lang="fr-FR" b="1" dirty="0" smtClean="0"/>
              <a:t> </a:t>
            </a:r>
            <a:r>
              <a:rPr lang="fr-FR" b="1" dirty="0" err="1" smtClean="0"/>
              <a:t>anharmonicities</a:t>
            </a:r>
            <a:r>
              <a:rPr lang="fr-FR" dirty="0" smtClean="0"/>
              <a:t>, </a:t>
            </a:r>
            <a:r>
              <a:rPr lang="fr-FR" dirty="0" err="1" smtClean="0"/>
              <a:t>especially</a:t>
            </a:r>
            <a:r>
              <a:rPr lang="fr-FR" dirty="0" smtClean="0"/>
              <a:t> in « soft » </a:t>
            </a:r>
            <a:r>
              <a:rPr lang="fr-FR" dirty="0" err="1" smtClean="0"/>
              <a:t>nuclei</a:t>
            </a:r>
            <a:r>
              <a:rPr lang="fr-FR" dirty="0" smtClean="0"/>
              <a:t>, or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shape</a:t>
            </a:r>
            <a:r>
              <a:rPr lang="fr-FR" dirty="0" smtClean="0"/>
              <a:t> coexistence</a:t>
            </a:r>
          </a:p>
          <a:p>
            <a:pPr marL="285750" indent="-285750">
              <a:buFontTx/>
              <a:buChar char="-"/>
            </a:pPr>
            <a:r>
              <a:rPr lang="fr-FR" b="1" dirty="0" smtClean="0"/>
              <a:t>No </a:t>
            </a:r>
            <a:r>
              <a:rPr lang="fr-FR" b="1" dirty="0" err="1" smtClean="0"/>
              <a:t>account</a:t>
            </a:r>
            <a:r>
              <a:rPr lang="fr-FR" b="1" dirty="0" smtClean="0"/>
              <a:t> of rotations</a:t>
            </a:r>
            <a:r>
              <a:rPr lang="fr-FR" dirty="0" smtClean="0"/>
              <a:t>, </a:t>
            </a:r>
            <a:r>
              <a:rPr lang="fr-FR" dirty="0" err="1" smtClean="0"/>
              <a:t>that</a:t>
            </a:r>
            <a:r>
              <a:rPr lang="fr-FR" dirty="0" smtClean="0"/>
              <a:t> </a:t>
            </a:r>
            <a:r>
              <a:rPr lang="fr-FR" dirty="0" err="1" smtClean="0"/>
              <a:t>need</a:t>
            </a:r>
            <a:r>
              <a:rPr lang="fr-FR" dirty="0" smtClean="0"/>
              <a:t> </a:t>
            </a:r>
            <a:r>
              <a:rPr lang="fr-FR" dirty="0" err="1" smtClean="0"/>
              <a:t>symmetry</a:t>
            </a:r>
            <a:r>
              <a:rPr lang="fr-FR" dirty="0" smtClean="0"/>
              <a:t> </a:t>
            </a:r>
            <a:r>
              <a:rPr lang="fr-FR" dirty="0" err="1" smtClean="0"/>
              <a:t>restoration</a:t>
            </a:r>
            <a:endParaRPr lang="fr-FR" dirty="0" smtClean="0"/>
          </a:p>
          <a:p>
            <a:pPr marL="285750" indent="-285750">
              <a:buFontTx/>
              <a:buChar char="-"/>
            </a:pPr>
            <a:r>
              <a:rPr lang="fr-FR" b="1" dirty="0" err="1" smtClean="0"/>
              <a:t>Systematic</a:t>
            </a:r>
            <a:r>
              <a:rPr lang="fr-FR" b="1" dirty="0" smtClean="0"/>
              <a:t> shift w.r.t. </a:t>
            </a:r>
            <a:r>
              <a:rPr lang="fr-FR" b="1" dirty="0" err="1" smtClean="0"/>
              <a:t>experiment</a:t>
            </a:r>
            <a:r>
              <a:rPr lang="fr-FR" b="1" dirty="0" smtClean="0"/>
              <a:t> </a:t>
            </a:r>
            <a:r>
              <a:rPr lang="fr-FR" dirty="0" err="1" smtClean="0"/>
              <a:t>observed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most</a:t>
            </a:r>
            <a:r>
              <a:rPr lang="fr-FR" dirty="0" smtClean="0"/>
              <a:t> of </a:t>
            </a:r>
            <a:r>
              <a:rPr lang="fr-FR" dirty="0" err="1" smtClean="0"/>
              <a:t>nuclear</a:t>
            </a:r>
            <a:r>
              <a:rPr lang="fr-FR" dirty="0" smtClean="0"/>
              <a:t> interactions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r>
              <a:rPr lang="fr-FR" dirty="0" err="1" smtClean="0"/>
              <a:t>Each</a:t>
            </a:r>
            <a:r>
              <a:rPr lang="fr-FR" dirty="0" smtClean="0"/>
              <a:t> points </a:t>
            </a:r>
            <a:r>
              <a:rPr lang="fr-FR" dirty="0" err="1" smtClean="0"/>
              <a:t>could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adressed</a:t>
            </a:r>
            <a:r>
              <a:rPr lang="fr-FR" dirty="0" smtClean="0"/>
              <a:t> </a:t>
            </a:r>
            <a:r>
              <a:rPr lang="fr-FR" dirty="0" err="1" smtClean="0"/>
              <a:t>separately</a:t>
            </a:r>
            <a:r>
              <a:rPr lang="fr-FR" dirty="0" smtClean="0"/>
              <a:t>, but </a:t>
            </a: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will</a:t>
            </a:r>
            <a:r>
              <a:rPr lang="fr-FR" dirty="0" smtClean="0"/>
              <a:t> focus on a </a:t>
            </a:r>
            <a:r>
              <a:rPr lang="fr-FR" dirty="0" err="1" smtClean="0"/>
              <a:t>method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</a:t>
            </a:r>
            <a:r>
              <a:rPr lang="fr-FR" dirty="0" err="1" smtClean="0"/>
              <a:t>tackles</a:t>
            </a:r>
            <a:r>
              <a:rPr lang="fr-FR" dirty="0" smtClean="0"/>
              <a:t> all aspects at once</a:t>
            </a:r>
          </a:p>
          <a:p>
            <a:endParaRPr lang="fr-FR" dirty="0"/>
          </a:p>
          <a:p>
            <a:pPr algn="ctr"/>
            <a:r>
              <a:rPr lang="fr-FR" b="1" dirty="0" smtClean="0">
                <a:solidFill>
                  <a:schemeClr val="tx2"/>
                </a:solidFill>
              </a:rPr>
              <a:t>Questions/</a:t>
            </a:r>
            <a:r>
              <a:rPr lang="fr-FR" b="1" dirty="0" err="1" smtClean="0">
                <a:solidFill>
                  <a:schemeClr val="tx2"/>
                </a:solidFill>
              </a:rPr>
              <a:t>remarks</a:t>
            </a:r>
            <a:r>
              <a:rPr lang="fr-FR" b="1" dirty="0" smtClean="0">
                <a:solidFill>
                  <a:schemeClr val="tx2"/>
                </a:solidFill>
              </a:rPr>
              <a:t>?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14/06/2023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 smtClean="0"/>
              <a:t>Nuclear</a:t>
            </a:r>
            <a:r>
              <a:rPr lang="fr-FR" dirty="0" smtClean="0"/>
              <a:t> collective </a:t>
            </a:r>
            <a:r>
              <a:rPr lang="fr-FR" dirty="0" err="1" smtClean="0"/>
              <a:t>behaviors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42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Limitations of QRPA and extensions</a:t>
            </a:r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53653" y="4533483"/>
            <a:ext cx="686706" cy="138867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33522" y="4218349"/>
            <a:ext cx="559538" cy="138867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73971" y="4574081"/>
            <a:ext cx="686706" cy="138867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53652" y="5374781"/>
            <a:ext cx="686706" cy="138867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41195" y="4939334"/>
            <a:ext cx="559538" cy="1388671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47612" y="5603944"/>
            <a:ext cx="559538" cy="1388671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751986" y="5372013"/>
            <a:ext cx="686706" cy="1388671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29727" y="5350566"/>
            <a:ext cx="686706" cy="1388671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1660" y="4413011"/>
            <a:ext cx="686706" cy="1388672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23113" y="4978492"/>
            <a:ext cx="559538" cy="138867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ZoneTexte 16"/>
              <p:cNvSpPr txBox="1"/>
              <p:nvPr/>
            </p:nvSpPr>
            <p:spPr>
              <a:xfrm>
                <a:off x="1950329" y="4931923"/>
                <a:ext cx="58637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>
          <p:sp>
            <p:nvSpPr>
              <p:cNvPr id="17" name="ZoneTexte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0329" y="4931923"/>
                <a:ext cx="586379" cy="276999"/>
              </a:xfrm>
              <a:prstGeom prst="rect">
                <a:avLst/>
              </a:prstGeom>
              <a:blipFill>
                <a:blip r:embed="rId12"/>
                <a:stretch>
                  <a:fillRect l="-11458" r="-8333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ZoneTexte 17"/>
              <p:cNvSpPr txBox="1"/>
              <p:nvPr/>
            </p:nvSpPr>
            <p:spPr>
              <a:xfrm>
                <a:off x="3102236" y="4469135"/>
                <a:ext cx="58637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>
          <p:sp>
            <p:nvSpPr>
              <p:cNvPr id="18" name="ZoneTexte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2236" y="4469135"/>
                <a:ext cx="586379" cy="276999"/>
              </a:xfrm>
              <a:prstGeom prst="rect">
                <a:avLst/>
              </a:prstGeom>
              <a:blipFill>
                <a:blip r:embed="rId13"/>
                <a:stretch>
                  <a:fillRect l="-11458" r="-8333" b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ZoneTexte 18"/>
              <p:cNvSpPr txBox="1"/>
              <p:nvPr/>
            </p:nvSpPr>
            <p:spPr>
              <a:xfrm>
                <a:off x="8434191" y="4339519"/>
                <a:ext cx="58637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>
          <p:sp>
            <p:nvSpPr>
              <p:cNvPr id="19" name="ZoneTexte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4191" y="4339519"/>
                <a:ext cx="586379" cy="276999"/>
              </a:xfrm>
              <a:prstGeom prst="rect">
                <a:avLst/>
              </a:prstGeom>
              <a:blipFill>
                <a:blip r:embed="rId14"/>
                <a:stretch>
                  <a:fillRect l="-11458" r="-8333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ZoneTexte 19"/>
              <p:cNvSpPr txBox="1"/>
              <p:nvPr/>
            </p:nvSpPr>
            <p:spPr>
              <a:xfrm>
                <a:off x="9809970" y="4339519"/>
                <a:ext cx="58637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>
          <p:sp>
            <p:nvSpPr>
              <p:cNvPr id="20" name="ZoneTexte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9970" y="4339519"/>
                <a:ext cx="586379" cy="276999"/>
              </a:xfrm>
              <a:prstGeom prst="rect">
                <a:avLst/>
              </a:prstGeom>
              <a:blipFill>
                <a:blip r:embed="rId15"/>
                <a:stretch>
                  <a:fillRect l="-11458" r="-937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62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14/06/2023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Nuclear collective behaviors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43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PGCM</a:t>
            </a:r>
            <a:endParaRPr lang="en-US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Projected</a:t>
            </a:r>
            <a:r>
              <a:rPr lang="fr-FR" dirty="0" smtClean="0"/>
              <a:t> </a:t>
            </a:r>
            <a:r>
              <a:rPr lang="fr-FR" dirty="0" err="1" smtClean="0"/>
              <a:t>Generator</a:t>
            </a:r>
            <a:r>
              <a:rPr lang="fr-FR" dirty="0" smtClean="0"/>
              <a:t> </a:t>
            </a:r>
            <a:r>
              <a:rPr lang="fr-FR" dirty="0" err="1" smtClean="0"/>
              <a:t>Coordinate</a:t>
            </a:r>
            <a:r>
              <a:rPr lang="fr-FR" dirty="0" smtClean="0"/>
              <a:t> Method</a:t>
            </a:r>
            <a:endParaRPr lang="en-US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dirty="0" smtClean="0"/>
              <a:t>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62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/>
              <p:cNvSpPr txBox="1"/>
              <p:nvPr/>
            </p:nvSpPr>
            <p:spPr>
              <a:xfrm>
                <a:off x="125948" y="3986915"/>
                <a:ext cx="5600397" cy="70262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𝑝𝑞</m:t>
                              </m:r>
                            </m:sub>
                            <m:sup>
                              <m:sSup>
                                <m:sSup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  <m:sup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sup>
                              </m:s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𝐾𝑁𝑍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  <m:sup>
                              <m:sSup>
                                <m:sSup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  <m:sup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sup>
                              </m:s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𝑁𝑍</m:t>
                              </m:r>
                            </m:sup>
                          </m:sSubSup>
                          <m:d>
                            <m:d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d>
                        </m:e>
                      </m:nary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ℰ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  <m:sup>
                          <m:sSup>
                            <m:s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p>
                          </m:s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𝐾𝑁𝑍</m:t>
                          </m:r>
                        </m:sup>
                      </m:sSubSup>
                      <m:nary>
                        <m:naryPr>
                          <m:chr m:val="∑"/>
                          <m:supHide m:val="on"/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𝑝𝑞</m:t>
                              </m:r>
                            </m:sub>
                            <m:sup>
                              <m:sSup>
                                <m:sSup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  <m:sup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sup>
                              </m:s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𝑁𝑍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  <m:sup>
                              <m:sSup>
                                <m:sSup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  <m:sup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sup>
                              </m:sSup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𝑁𝑍</m:t>
                              </m:r>
                            </m:sup>
                          </m:sSubSup>
                          <m:d>
                            <m:d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ZoneTexte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48" y="3986915"/>
                <a:ext cx="5600397" cy="70262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81644" y="1069127"/>
            <a:ext cx="6155344" cy="1770637"/>
          </a:xfrm>
        </p:spPr>
        <p:txBody>
          <a:bodyPr/>
          <a:lstStyle/>
          <a:p>
            <a:r>
              <a:rPr lang="fr-FR" sz="1600" dirty="0" smtClean="0"/>
              <a:t>Main </a:t>
            </a:r>
            <a:r>
              <a:rPr lang="fr-FR" sz="1600" dirty="0" err="1" smtClean="0"/>
              <a:t>features</a:t>
            </a:r>
            <a:r>
              <a:rPr lang="fr-FR" sz="1600" dirty="0" smtClean="0"/>
              <a:t> of PGCM</a:t>
            </a:r>
          </a:p>
          <a:p>
            <a:pPr marL="285750" indent="-285750">
              <a:buFontTx/>
              <a:buChar char="-"/>
            </a:pPr>
            <a:r>
              <a:rPr lang="fr-FR" sz="1600" b="1" dirty="0" err="1" smtClean="0"/>
              <a:t>Include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anharmonic</a:t>
            </a:r>
            <a:r>
              <a:rPr lang="fr-FR" sz="1600" b="1" dirty="0" smtClean="0"/>
              <a:t> </a:t>
            </a:r>
            <a:r>
              <a:rPr lang="fr-FR" sz="1600" dirty="0" err="1" smtClean="0"/>
              <a:t>correlations</a:t>
            </a:r>
            <a:r>
              <a:rPr lang="fr-FR" sz="1600" dirty="0" smtClean="0"/>
              <a:t> </a:t>
            </a:r>
            <a:r>
              <a:rPr lang="fr-FR" sz="1600" dirty="0" err="1" smtClean="0"/>
              <a:t>into</a:t>
            </a:r>
            <a:r>
              <a:rPr lang="fr-FR" sz="1600" dirty="0" smtClean="0"/>
              <a:t> the </a:t>
            </a:r>
            <a:r>
              <a:rPr lang="fr-FR" sz="1600" dirty="0" err="1" smtClean="0"/>
              <a:t>spectrum</a:t>
            </a:r>
            <a:endParaRPr lang="fr-FR" sz="1600" dirty="0" smtClean="0"/>
          </a:p>
          <a:p>
            <a:pPr marL="285750" indent="-285750">
              <a:buFontTx/>
              <a:buChar char="-"/>
            </a:pPr>
            <a:r>
              <a:rPr lang="fr-FR" sz="1600" dirty="0" err="1" smtClean="0"/>
              <a:t>Map</a:t>
            </a:r>
            <a:r>
              <a:rPr lang="fr-FR" sz="1600" dirty="0" smtClean="0"/>
              <a:t> </a:t>
            </a:r>
            <a:r>
              <a:rPr lang="fr-FR" sz="1600" b="1" dirty="0" err="1" smtClean="0"/>
              <a:t>macroscopic</a:t>
            </a:r>
            <a:r>
              <a:rPr lang="fr-FR" sz="1600" dirty="0" smtClean="0"/>
              <a:t> intuitions to </a:t>
            </a:r>
            <a:r>
              <a:rPr lang="fr-FR" sz="1600" b="1" dirty="0" err="1" smtClean="0"/>
              <a:t>microscopic</a:t>
            </a:r>
            <a:r>
              <a:rPr lang="fr-FR" sz="1600" dirty="0" smtClean="0"/>
              <a:t> </a:t>
            </a:r>
            <a:r>
              <a:rPr lang="fr-FR" sz="1600" dirty="0" err="1" smtClean="0"/>
              <a:t>calculations</a:t>
            </a:r>
            <a:endParaRPr lang="fr-FR" sz="1600" dirty="0" smtClean="0"/>
          </a:p>
          <a:p>
            <a:pPr marL="285750" indent="-285750">
              <a:buFontTx/>
              <a:buChar char="-"/>
            </a:pPr>
            <a:r>
              <a:rPr lang="fr-FR" sz="1600" dirty="0" smtClean="0"/>
              <a:t>Natural inclusion of </a:t>
            </a:r>
            <a:r>
              <a:rPr lang="fr-FR" sz="1600" b="1" dirty="0" err="1" smtClean="0"/>
              <a:t>rotational</a:t>
            </a:r>
            <a:r>
              <a:rPr lang="fr-FR" sz="1600" dirty="0" smtClean="0"/>
              <a:t> </a:t>
            </a:r>
            <a:r>
              <a:rPr lang="fr-FR" sz="1600" dirty="0" err="1" smtClean="0"/>
              <a:t>physics</a:t>
            </a:r>
            <a:r>
              <a:rPr lang="fr-FR" sz="1600" dirty="0" smtClean="0"/>
              <a:t> via </a:t>
            </a:r>
            <a:r>
              <a:rPr lang="fr-FR" sz="1600" dirty="0" err="1" smtClean="0"/>
              <a:t>symmetry</a:t>
            </a:r>
            <a:r>
              <a:rPr lang="fr-FR" sz="1600" dirty="0" smtClean="0"/>
              <a:t> </a:t>
            </a:r>
            <a:r>
              <a:rPr lang="fr-FR" sz="1600" dirty="0" err="1" smtClean="0"/>
              <a:t>restoration</a:t>
            </a:r>
            <a:endParaRPr lang="en-US" sz="160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14/06/2023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Nuclear collective behaviors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44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PGCM </a:t>
            </a:r>
            <a:r>
              <a:rPr lang="fr-FR" dirty="0" err="1" smtClean="0"/>
              <a:t>Ansatz</a:t>
            </a:r>
            <a:r>
              <a:rPr lang="fr-FR" dirty="0" smtClean="0"/>
              <a:t> and </a:t>
            </a:r>
            <a:r>
              <a:rPr lang="fr-FR" dirty="0" err="1" smtClean="0"/>
              <a:t>equations</a:t>
            </a:r>
            <a:endParaRPr lang="en-US" dirty="0"/>
          </a:p>
        </p:txBody>
      </p:sp>
      <p:grpSp>
        <p:nvGrpSpPr>
          <p:cNvPr id="7" name="Google Shape;344;p23"/>
          <p:cNvGrpSpPr/>
          <p:nvPr/>
        </p:nvGrpSpPr>
        <p:grpSpPr>
          <a:xfrm>
            <a:off x="5894752" y="1200385"/>
            <a:ext cx="2127826" cy="1460901"/>
            <a:chOff x="7144675" y="2915015"/>
            <a:chExt cx="2127826" cy="1460901"/>
          </a:xfrm>
        </p:grpSpPr>
        <p:pic>
          <p:nvPicPr>
            <p:cNvPr id="8" name="Google Shape;345;p23"/>
            <p:cNvPicPr preferRelativeResize="0"/>
            <p:nvPr/>
          </p:nvPicPr>
          <p:blipFill rotWithShape="1">
            <a:blip r:embed="rId3">
              <a:alphaModFix/>
            </a:blip>
            <a:srcRect l="57312" t="18231" r="123" b="20874"/>
            <a:stretch/>
          </p:blipFill>
          <p:spPr>
            <a:xfrm>
              <a:off x="7965223" y="2973165"/>
              <a:ext cx="1307278" cy="14027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346;p2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246075" y="3191325"/>
              <a:ext cx="642938" cy="2411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Google Shape;347;p23"/>
            <p:cNvSpPr txBox="1"/>
            <p:nvPr/>
          </p:nvSpPr>
          <p:spPr>
            <a:xfrm>
              <a:off x="7144675" y="2915015"/>
              <a:ext cx="14949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200"/>
                <a:t>order par.</a:t>
              </a:r>
              <a:endParaRPr sz="1200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Espace réservé du contenu 1"/>
              <p:cNvSpPr txBox="1">
                <a:spLocks/>
              </p:cNvSpPr>
              <p:nvPr/>
            </p:nvSpPr>
            <p:spPr>
              <a:xfrm>
                <a:off x="8098788" y="1175583"/>
                <a:ext cx="4689709" cy="1901999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 lnSpcReduction="10000"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66700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41338" indent="-274638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080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747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1600" dirty="0" smtClean="0"/>
                  <a:t>Collective variable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endParaRPr lang="en-US" sz="1600" dirty="0" smtClean="0"/>
              </a:p>
              <a:p>
                <a:pPr marL="285750" indent="-285750">
                  <a:buFontTx/>
                  <a:buChar char="-"/>
                </a:pPr>
                <a:r>
                  <a:rPr lang="fr-FR" sz="1600" dirty="0" err="1" smtClean="0"/>
                  <a:t>Macroscopic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shape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parametrization</a:t>
                </a:r>
                <a:endParaRPr lang="fr-FR" sz="1600" dirty="0" smtClean="0"/>
              </a:p>
              <a:p>
                <a:r>
                  <a:rPr lang="fr-FR" sz="1600" dirty="0" err="1" smtClean="0"/>
                  <a:t>Conjugate</a:t>
                </a:r>
                <a:r>
                  <a:rPr lang="fr-FR" sz="1600" dirty="0" smtClean="0"/>
                  <a:t> variable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en-US" sz="1600" dirty="0" smtClean="0"/>
              </a:p>
              <a:p>
                <a:pPr marL="285750" indent="-285750">
                  <a:buFontTx/>
                  <a:buChar char="-"/>
                </a:pPr>
                <a:r>
                  <a:rPr lang="fr-FR" sz="1600" dirty="0" err="1" smtClean="0"/>
                  <a:t>Rotational</a:t>
                </a:r>
                <a:r>
                  <a:rPr lang="fr-FR" sz="1600" dirty="0" smtClean="0"/>
                  <a:t> mode (</a:t>
                </a:r>
                <a:r>
                  <a:rPr lang="fr-FR" sz="1600" dirty="0" err="1" smtClean="0"/>
                  <a:t>symmetry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restoration</a:t>
                </a:r>
                <a:r>
                  <a:rPr lang="fr-FR" sz="1600" dirty="0" smtClean="0"/>
                  <a:t>)</a:t>
                </a:r>
              </a:p>
              <a:p>
                <a:r>
                  <a:rPr lang="fr-FR" sz="1600" dirty="0" smtClean="0"/>
                  <a:t>Nice </a:t>
                </a:r>
                <a:r>
                  <a:rPr lang="fr-FR" sz="1600" dirty="0" err="1" smtClean="0"/>
                  <a:t>microscopic</a:t>
                </a:r>
                <a:r>
                  <a:rPr lang="fr-FR" sz="1600" dirty="0" smtClean="0"/>
                  <a:t> </a:t>
                </a:r>
                <a:r>
                  <a:rPr lang="fr-FR" sz="1600" dirty="0" err="1" smtClean="0"/>
                  <a:t>realisation</a:t>
                </a:r>
                <a:r>
                  <a:rPr lang="fr-FR" sz="1600" dirty="0" smtClean="0"/>
                  <a:t> of CH</a:t>
                </a:r>
                <a:endParaRPr lang="en-US" sz="1600" dirty="0"/>
              </a:p>
            </p:txBody>
          </p:sp>
        </mc:Choice>
        <mc:Fallback>
          <p:sp>
            <p:nvSpPr>
              <p:cNvPr id="15" name="Espace réservé du contenu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8788" y="1175583"/>
                <a:ext cx="4689709" cy="1901999"/>
              </a:xfrm>
              <a:prstGeom prst="rect">
                <a:avLst/>
              </a:prstGeom>
              <a:blipFill>
                <a:blip r:embed="rId5"/>
                <a:stretch>
                  <a:fillRect l="-2731" t="-22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/>
              <p:cNvSpPr txBox="1"/>
              <p:nvPr/>
            </p:nvSpPr>
            <p:spPr>
              <a:xfrm>
                <a:off x="1060315" y="3026310"/>
                <a:ext cx="4981748" cy="4124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〉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  <m:sup>
                              <m:sSup>
                                <m:sSup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  <m:sup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sup>
                              </m:s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𝐾𝑁𝑍</m:t>
                              </m:r>
                            </m:sup>
                          </m:sSubSup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≡∫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𝑑𝑞𝑑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  <m:sup>
                          <m:sSup>
                            <m:s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p>
                          </m:s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  <m:r>
                            <m:rPr>
                              <m:sty m:val="p"/>
                            </m:rPr>
                            <a:rPr lang="fr-FR" b="0" i="1" smtClean="0">
                              <a:latin typeface="Cambria Math" panose="02040503050406030204" pitchFamily="18" charset="0"/>
                            </a:rPr>
                            <m:t>NZ</m:t>
                          </m:r>
                        </m:sup>
                      </m:sSubSup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sSup>
                            <m:s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p>
                          </m:s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  <m:r>
                            <m:rPr>
                              <m:sty m:val="p"/>
                            </m:rPr>
                            <a:rPr lang="fr-FR" b="0" i="1" smtClean="0">
                              <a:latin typeface="Cambria Math" panose="02040503050406030204" pitchFamily="18" charset="0"/>
                            </a:rPr>
                            <m:t>NZ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)|</m:t>
                      </m:r>
                      <m:r>
                        <m:rPr>
                          <m:sty m:val="p"/>
                        </m:rPr>
                        <a:rPr lang="fr-FR" b="0" i="0" smtClean="0">
                          <a:latin typeface="Cambria Math" panose="02040503050406030204" pitchFamily="18" charset="0"/>
                        </a:rPr>
                        <m:t>Φ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〉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ZoneTexte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315" y="3026310"/>
                <a:ext cx="4981748" cy="412485"/>
              </a:xfrm>
              <a:prstGeom prst="rect">
                <a:avLst/>
              </a:prstGeom>
              <a:blipFill>
                <a:blip r:embed="rId6"/>
                <a:stretch>
                  <a:fillRect r="-1224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oogle Shape;711;p27"/>
          <p:cNvGrpSpPr/>
          <p:nvPr/>
        </p:nvGrpSpPr>
        <p:grpSpPr>
          <a:xfrm>
            <a:off x="381644" y="4049285"/>
            <a:ext cx="4404157" cy="1058451"/>
            <a:chOff x="642022" y="4459711"/>
            <a:chExt cx="4404157" cy="1058451"/>
          </a:xfrm>
        </p:grpSpPr>
        <p:grpSp>
          <p:nvGrpSpPr>
            <p:cNvPr id="18" name="Google Shape;712;p27"/>
            <p:cNvGrpSpPr/>
            <p:nvPr/>
          </p:nvGrpSpPr>
          <p:grpSpPr>
            <a:xfrm>
              <a:off x="963641" y="4459711"/>
              <a:ext cx="3575418" cy="472106"/>
              <a:chOff x="963641" y="4459711"/>
              <a:chExt cx="3575418" cy="472106"/>
            </a:xfrm>
          </p:grpSpPr>
          <p:sp>
            <p:nvSpPr>
              <p:cNvPr id="21" name="Google Shape;713;p27"/>
              <p:cNvSpPr/>
              <p:nvPr/>
            </p:nvSpPr>
            <p:spPr>
              <a:xfrm>
                <a:off x="963641" y="4473417"/>
                <a:ext cx="489300" cy="458400"/>
              </a:xfrm>
              <a:prstGeom prst="ellipse">
                <a:avLst/>
              </a:prstGeom>
              <a:solidFill>
                <a:srgbClr val="3733E2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714;p27"/>
              <p:cNvSpPr/>
              <p:nvPr/>
            </p:nvSpPr>
            <p:spPr>
              <a:xfrm>
                <a:off x="4049759" y="4459711"/>
                <a:ext cx="489300" cy="458400"/>
              </a:xfrm>
              <a:prstGeom prst="ellipse">
                <a:avLst/>
              </a:prstGeom>
              <a:solidFill>
                <a:srgbClr val="FF0000">
                  <a:alpha val="270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" name="Google Shape;715;p27"/>
            <p:cNvSpPr/>
            <p:nvPr/>
          </p:nvSpPr>
          <p:spPr>
            <a:xfrm>
              <a:off x="2919989" y="5084969"/>
              <a:ext cx="2126190" cy="433193"/>
            </a:xfrm>
            <a:prstGeom prst="roundRect">
              <a:avLst>
                <a:gd name="adj" fmla="val 16667"/>
              </a:avLst>
            </a:prstGeom>
            <a:solidFill>
              <a:srgbClr val="FF0000">
                <a:alpha val="270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400" b="1" dirty="0" err="1"/>
                <a:t>Norm</a:t>
              </a:r>
              <a:r>
                <a:rPr lang="fr-FR" sz="1400" b="1" dirty="0"/>
                <a:t> </a:t>
              </a:r>
              <a:r>
                <a:rPr lang="fr-FR" sz="1400" b="1" dirty="0" err="1"/>
                <a:t>kernels</a:t>
              </a:r>
              <a:endParaRPr sz="1400" b="1" dirty="0"/>
            </a:p>
          </p:txBody>
        </p:sp>
        <p:sp>
          <p:nvSpPr>
            <p:cNvPr id="20" name="Google Shape;716;p27"/>
            <p:cNvSpPr/>
            <p:nvPr/>
          </p:nvSpPr>
          <p:spPr>
            <a:xfrm>
              <a:off x="642022" y="5084961"/>
              <a:ext cx="2126190" cy="433193"/>
            </a:xfrm>
            <a:prstGeom prst="roundRect">
              <a:avLst>
                <a:gd name="adj" fmla="val 16667"/>
              </a:avLst>
            </a:prstGeom>
            <a:solidFill>
              <a:srgbClr val="3733E2">
                <a:alpha val="2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400" b="1" dirty="0" err="1"/>
                <a:t>Hamiltonian</a:t>
              </a:r>
              <a:r>
                <a:rPr lang="fr-FR" sz="1400" b="1" dirty="0"/>
                <a:t> </a:t>
              </a:r>
              <a:r>
                <a:rPr lang="fr-FR" sz="1400" b="1" dirty="0" err="1"/>
                <a:t>kernels</a:t>
              </a:r>
              <a:endParaRPr sz="1400" b="1" dirty="0"/>
            </a:p>
          </p:txBody>
        </p:sp>
      </p:grpSp>
      <p:sp>
        <p:nvSpPr>
          <p:cNvPr id="23" name="Google Shape;718;p27"/>
          <p:cNvSpPr txBox="1"/>
          <p:nvPr/>
        </p:nvSpPr>
        <p:spPr>
          <a:xfrm>
            <a:off x="1434905" y="3524528"/>
            <a:ext cx="32817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 dirty="0" err="1"/>
              <a:t>Variational</a:t>
            </a:r>
            <a:r>
              <a:rPr lang="fr-FR" sz="1600" b="1" dirty="0"/>
              <a:t> </a:t>
            </a:r>
            <a:r>
              <a:rPr lang="fr-FR" sz="1600" b="1" dirty="0" err="1"/>
              <a:t>principle</a:t>
            </a:r>
            <a:r>
              <a:rPr lang="fr-FR" sz="1600" b="1" dirty="0"/>
              <a:t> HWG</a:t>
            </a:r>
            <a:endParaRPr sz="1600" b="1" dirty="0"/>
          </a:p>
        </p:txBody>
      </p:sp>
      <p:sp>
        <p:nvSpPr>
          <p:cNvPr id="25" name="Espace réservé du texte 2"/>
          <p:cNvSpPr txBox="1">
            <a:spLocks/>
          </p:cNvSpPr>
          <p:nvPr/>
        </p:nvSpPr>
        <p:spPr>
          <a:xfrm>
            <a:off x="382090" y="5237664"/>
            <a:ext cx="5363716" cy="1050249"/>
          </a:xfrm>
          <a:prstGeom prst="rect">
            <a:avLst/>
          </a:prstGeom>
        </p:spPr>
        <p:txBody>
          <a:bodyPr vert="horz" wrap="square" lIns="127723" tIns="63862" rIns="127723" bIns="63862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Tx/>
              <a:buNone/>
              <a:defRPr sz="1600" b="1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5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3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0" dirty="0" err="1" smtClean="0">
                <a:solidFill>
                  <a:schemeClr val="tx1"/>
                </a:solidFill>
                <a:latin typeface="+mn-lt"/>
              </a:rPr>
              <a:t>Low-dimentional</a:t>
            </a:r>
            <a:r>
              <a:rPr lang="fr-FR" b="0" dirty="0" smtClean="0">
                <a:solidFill>
                  <a:schemeClr val="tx1"/>
                </a:solidFill>
                <a:latin typeface="+mn-lt"/>
              </a:rPr>
              <a:t> diagonalisation</a:t>
            </a:r>
          </a:p>
          <a:p>
            <a:r>
              <a:rPr lang="fr-FR" b="0" dirty="0" err="1" smtClean="0">
                <a:solidFill>
                  <a:schemeClr val="tx1"/>
                </a:solidFill>
                <a:latin typeface="+mn-lt"/>
              </a:rPr>
              <a:t>Mp-mh</a:t>
            </a:r>
            <a:r>
              <a:rPr lang="fr-FR" b="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fr-FR" b="0" dirty="0" err="1" smtClean="0">
                <a:solidFill>
                  <a:schemeClr val="tx1"/>
                </a:solidFill>
                <a:latin typeface="+mn-lt"/>
              </a:rPr>
              <a:t>replaced</a:t>
            </a:r>
            <a:r>
              <a:rPr lang="fr-FR" b="0" dirty="0" smtClean="0">
                <a:solidFill>
                  <a:schemeClr val="tx1"/>
                </a:solidFill>
                <a:latin typeface="+mn-lt"/>
              </a:rPr>
              <a:t> by </a:t>
            </a:r>
            <a:r>
              <a:rPr lang="fr-FR" b="0" dirty="0" err="1" smtClean="0">
                <a:solidFill>
                  <a:schemeClr val="tx1"/>
                </a:solidFill>
                <a:latin typeface="+mn-lt"/>
              </a:rPr>
              <a:t>shape</a:t>
            </a:r>
            <a:r>
              <a:rPr lang="fr-FR" b="0" dirty="0" smtClean="0">
                <a:solidFill>
                  <a:schemeClr val="tx1"/>
                </a:solidFill>
                <a:latin typeface="+mn-lt"/>
              </a:rPr>
              <a:t> oscillations and rotations</a:t>
            </a:r>
          </a:p>
          <a:p>
            <a:r>
              <a:rPr lang="fr-FR" b="0" dirty="0" err="1" smtClean="0">
                <a:solidFill>
                  <a:schemeClr val="tx1"/>
                </a:solidFill>
                <a:latin typeface="+mn-lt"/>
              </a:rPr>
              <a:t>Reduces</a:t>
            </a:r>
            <a:r>
              <a:rPr lang="fr-FR" b="0" dirty="0" smtClean="0">
                <a:solidFill>
                  <a:schemeClr val="tx1"/>
                </a:solidFill>
                <a:latin typeface="+mn-lt"/>
              </a:rPr>
              <a:t> to QRPA for </a:t>
            </a:r>
            <a:r>
              <a:rPr lang="fr-FR" b="0" dirty="0" err="1" smtClean="0">
                <a:solidFill>
                  <a:schemeClr val="tx1"/>
                </a:solidFill>
                <a:latin typeface="+mn-lt"/>
              </a:rPr>
              <a:t>small</a:t>
            </a:r>
            <a:r>
              <a:rPr lang="fr-FR" b="0" dirty="0" smtClean="0">
                <a:solidFill>
                  <a:schemeClr val="tx1"/>
                </a:solidFill>
                <a:latin typeface="+mn-lt"/>
              </a:rPr>
              <a:t> oscillations and no rotation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/>
              <p:cNvSpPr txBox="1"/>
              <p:nvPr/>
            </p:nvSpPr>
            <p:spPr>
              <a:xfrm>
                <a:off x="7200828" y="3250367"/>
                <a:ext cx="3338222" cy="7365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𝑝𝑞</m:t>
                          </m:r>
                        </m:sub>
                        <m:sup>
                          <m:sSup>
                            <m:s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p>
                          </m:s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𝑁𝑍</m:t>
                          </m:r>
                        </m:sup>
                      </m:sSubSup>
                      <m:r>
                        <m:rPr>
                          <m:aln/>
                        </m:rPr>
                        <a:rPr lang="fr-FR" b="0" i="1" smtClean="0">
                          <a:latin typeface="Cambria Math" panose="02040503050406030204" pitchFamily="18" charset="0"/>
                        </a:rPr>
                        <m:t>≡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〈</m:t>
                      </m:r>
                      <m:r>
                        <m:rPr>
                          <m:sty m:val="p"/>
                        </m:rPr>
                        <a:rPr lang="fr-FR" b="0" i="0" smtClean="0">
                          <a:latin typeface="Cambria Math" panose="02040503050406030204" pitchFamily="18" charset="0"/>
                        </a:rPr>
                        <m:t>Φ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d>
                        <m:dPr>
                          <m:begChr m:val="|"/>
                          <m:endChr m:val="|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  <m:sup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sup>
                              </m:s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𝑁𝑍</m:t>
                              </m:r>
                            </m:sup>
                          </m:sSup>
                        </m:e>
                      </m:d>
                      <m:r>
                        <m:rPr>
                          <m:sty m:val="p"/>
                        </m:rPr>
                        <a:rPr lang="fr-FR" b="0" i="0" smtClean="0">
                          <a:latin typeface="Cambria Math" panose="02040503050406030204" pitchFamily="18" charset="0"/>
                        </a:rPr>
                        <m:t>Φ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〉</m:t>
                      </m:r>
                    </m:oMath>
                    <m:oMath xmlns:m="http://schemas.openxmlformats.org/officeDocument/2006/math">
                      <m:sSubSup>
                        <m:sSubSup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𝑝𝑞</m:t>
                          </m:r>
                        </m:sub>
                        <m:sup>
                          <m:sSup>
                            <m:sSup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fr-FR" i="1">
                              <a:latin typeface="Cambria Math" panose="02040503050406030204" pitchFamily="18" charset="0"/>
                            </a:rPr>
                            <m:t>N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𝑍</m:t>
                          </m:r>
                        </m:sup>
                      </m:sSubSup>
                      <m:r>
                        <a:rPr lang="fr-FR" i="1">
                          <a:latin typeface="Cambria Math" panose="02040503050406030204" pitchFamily="18" charset="0"/>
                        </a:rPr>
                        <m:t>≡〈</m:t>
                      </m:r>
                      <m:r>
                        <m:rPr>
                          <m:sty m:val="p"/>
                        </m:rPr>
                        <a:rPr lang="fr-FR">
                          <a:latin typeface="Cambria Math" panose="02040503050406030204" pitchFamily="18" charset="0"/>
                        </a:rPr>
                        <m:t>Φ</m:t>
                      </m:r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d>
                        <m:dPr>
                          <m:begChr m:val="|"/>
                          <m:endChr m:val="|"/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  <m:sup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sup>
                              </m:sSup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𝑁𝑍</m:t>
                              </m:r>
                            </m:sup>
                          </m:sSup>
                        </m:e>
                      </m:d>
                      <m:r>
                        <m:rPr>
                          <m:sty m:val="p"/>
                        </m:rPr>
                        <a:rPr lang="fr-FR">
                          <a:latin typeface="Cambria Math" panose="02040503050406030204" pitchFamily="18" charset="0"/>
                        </a:rPr>
                        <m:t>Φ</m:t>
                      </m:r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r>
                        <a:rPr lang="fr-FR" i="1">
                          <a:latin typeface="Cambria Math" panose="02040503050406030204" pitchFamily="18" charset="0"/>
                        </a:rPr>
                        <m:t>〉</m:t>
                      </m:r>
                    </m:oMath>
                  </m:oMathPara>
                </a14:m>
                <a:r>
                  <a:rPr lang="fr-FR" dirty="0"/>
                  <a:t/>
                </a:r>
                <a:br>
                  <a:rPr lang="fr-FR" dirty="0"/>
                </a:br>
                <a:endParaRPr lang="en-US" dirty="0"/>
              </a:p>
            </p:txBody>
          </p:sp>
        </mc:Choice>
        <mc:Fallback xmlns="">
          <p:sp>
            <p:nvSpPr>
              <p:cNvPr id="27" name="ZoneTexte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828" y="3250367"/>
                <a:ext cx="3338222" cy="736548"/>
              </a:xfrm>
              <a:prstGeom prst="rect">
                <a:avLst/>
              </a:prstGeom>
              <a:blipFill>
                <a:blip r:embed="rId7"/>
                <a:stretch>
                  <a:fillRect b="-8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Google Shape;961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49062" y="4292191"/>
            <a:ext cx="2759402" cy="2414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968;p35"/>
          <p:cNvPicPr preferRelativeResize="0"/>
          <p:nvPr/>
        </p:nvPicPr>
        <p:blipFill rotWithShape="1">
          <a:blip r:embed="rId9">
            <a:alphaModFix/>
          </a:blip>
          <a:srcRect r="95120"/>
          <a:stretch/>
        </p:blipFill>
        <p:spPr>
          <a:xfrm>
            <a:off x="9067061" y="4159700"/>
            <a:ext cx="327869" cy="254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959;p35"/>
          <p:cNvPicPr preferRelativeResize="0"/>
          <p:nvPr/>
        </p:nvPicPr>
        <p:blipFill rotWithShape="1">
          <a:blip r:embed="rId9">
            <a:alphaModFix/>
          </a:blip>
          <a:srcRect l="40702" r="34968"/>
          <a:stretch/>
        </p:blipFill>
        <p:spPr>
          <a:xfrm>
            <a:off x="9389778" y="4203634"/>
            <a:ext cx="1634661" cy="2549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185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 uiExpand="1" build="p"/>
      <p:bldP spid="15" grpId="0"/>
      <p:bldP spid="16" grpId="0"/>
      <p:bldP spid="23" grpId="0"/>
      <p:bldP spid="25" grpId="0"/>
      <p:bldP spid="2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14/06/2023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Nuclear collective behaviors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45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Details</a:t>
            </a:r>
            <a:r>
              <a:rPr lang="fr-FR" dirty="0" smtClean="0"/>
              <a:t> on </a:t>
            </a:r>
            <a:r>
              <a:rPr lang="fr-FR" dirty="0" err="1" smtClean="0"/>
              <a:t>calculation</a:t>
            </a:r>
            <a:r>
              <a:rPr lang="fr-FR" dirty="0" smtClean="0"/>
              <a:t> of PGCM </a:t>
            </a:r>
            <a:r>
              <a:rPr lang="fr-FR" dirty="0" err="1" smtClean="0"/>
              <a:t>kernels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731838" y="1325052"/>
                <a:ext cx="4056559" cy="10070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𝑝𝑞</m:t>
                          </m:r>
                        </m:sub>
                        <m:sup>
                          <m:sSup>
                            <m:sSup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p>
                          </m:sSup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𝐾𝑁𝑍</m:t>
                          </m:r>
                        </m:sup>
                      </m:sSubSup>
                      <m:r>
                        <m:rPr>
                          <m:aln/>
                        </m:rPr>
                        <a:rPr lang="fr-F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m:rPr>
                              <m:sty m:val="p"/>
                            </m:rPr>
                            <a:rPr lang="fr-FR" sz="1600" i="1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𝜃</m:t>
                          </m:r>
                          <m:sSup>
                            <m:sSup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  <m:sup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sup>
                              </m:sSup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  <m:r>
                                <m:rPr>
                                  <m:sty m:val="p"/>
                                </m:rPr>
                                <a:rPr lang="fr-FR" sz="1600" i="1">
                                  <a:latin typeface="Cambria Math" panose="02040503050406030204" pitchFamily="18" charset="0"/>
                                </a:rPr>
                                <m:t>NZ</m:t>
                              </m:r>
                            </m:sup>
                          </m:sSup>
                          <m:d>
                            <m:d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d>
                            <m:dPr>
                              <m:begChr m:val="〈"/>
                              <m:endChr m:val="〉"/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fr-FR" sz="1600"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  <m:d>
                                <m:d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d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m:rPr>
                                  <m:sty m:val="p"/>
                                </m:rPr>
                                <a:rPr lang="fr-FR" sz="1600"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  <m:d>
                                <m:d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  <m:oMath xmlns:m="http://schemas.openxmlformats.org/officeDocument/2006/math">
                      <m:sSubSup>
                        <m:sSubSup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𝑝𝑞</m:t>
                          </m:r>
                        </m:sub>
                        <m:sup>
                          <m:sSup>
                            <m:sSup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p>
                          </m:sSup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  <m:r>
                            <m:rPr>
                              <m:sty m:val="p"/>
                            </m:rP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N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sup>
                      </m:sSubSup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≡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sSup>
                            <m:sSup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  <m:sup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sup>
                              </m:sSup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  <m:r>
                                <m:rPr>
                                  <m:sty m:val="p"/>
                                </m:rPr>
                                <a:rPr lang="fr-FR" sz="1600" i="1">
                                  <a:latin typeface="Cambria Math" panose="02040503050406030204" pitchFamily="18" charset="0"/>
                                </a:rPr>
                                <m:t>NZ</m:t>
                              </m:r>
                            </m:sup>
                          </m:sSup>
                          <m:d>
                            <m:d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d>
                            <m:dPr>
                              <m:begChr m:val="〈"/>
                              <m:endChr m:val="〉"/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fr-FR" sz="1600"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  <m:d>
                                <m:d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d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m:rPr>
                                  <m:sty m:val="p"/>
                                </m:rPr>
                                <a:rPr lang="fr-FR" sz="1600"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  <m:d>
                                <m:d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838" y="1325052"/>
                <a:ext cx="4056559" cy="1007071"/>
              </a:xfrm>
              <a:prstGeom prst="rect">
                <a:avLst/>
              </a:prstGeom>
              <a:blipFill>
                <a:blip r:embed="rId2"/>
                <a:stretch>
                  <a:fillRect l="-451" t="-103012" b="-1463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/>
              <p:cNvSpPr txBox="1"/>
              <p:nvPr/>
            </p:nvSpPr>
            <p:spPr>
              <a:xfrm>
                <a:off x="5585940" y="1325052"/>
                <a:ext cx="6322949" cy="10976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fr-FR" sz="1600" b="0" dirty="0" smtClean="0"/>
                  <a:t>Onishi Formula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〈"/>
                          <m:endChr m:val="〉"/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1600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  <m:d>
                            <m:d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  <m:d>
                            <m:dPr>
                              <m:begChr m:val="|"/>
                              <m:endChr m:val="|"/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d>
                          <m:r>
                            <m:rPr>
                              <m:sty m:val="p"/>
                            </m:rPr>
                            <a:rPr lang="fr-FR" sz="1600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  <m:d>
                            <m:d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d>
                        </m:e>
                      </m:d>
                      <m:r>
                        <m:rPr>
                          <m:aln/>
                        </m:rPr>
                        <a:rPr lang="fr-F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unc>
                            <m:func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sz="1600">
                                  <a:latin typeface="Cambria Math" panose="02040503050406030204" pitchFamily="18" charset="0"/>
                                </a:rPr>
                                <m:t>det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fr-FR" sz="1600" i="1">
                                              <a:latin typeface="Cambria Math" panose="02040503050406030204" pitchFamily="18" charset="0"/>
                                            </a:rPr>
                                            <m:t>𝑈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fr-FR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fr-FR" sz="16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fr-FR" sz="16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𝑝</m:t>
                                                  </m:r>
                                                </m:e>
                                              </m:d>
                                            </m:e>
                                            <m:sup>
                                              <m:r>
                                                <a:rPr lang="fr-FR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sup>
                                          </m:sSup>
                                          <m:r>
                                            <a:rPr lang="fr-FR" sz="1600" i="1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fr-FR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fr-FR" sz="16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fr-FR" sz="1600" i="1">
                                                      <a:latin typeface="Cambria Math" panose="02040503050406030204" pitchFamily="18" charset="0"/>
                                                    </a:rPr>
                                                    <m:t>𝜃</m:t>
                                                  </m:r>
                                                </m:e>
                                              </m:d>
                                            </m:e>
                                            <m:sup>
                                              <m:r>
                                                <a:rPr lang="fr-FR" sz="1600" i="1">
                                                  <a:latin typeface="Cambria Math" panose="02040503050406030204" pitchFamily="18" charset="0"/>
                                                </a:rPr>
                                                <m:t>∗</m:t>
                                              </m:r>
                                            </m:sup>
                                          </m:sSup>
                                          <m:r>
                                            <a:rPr lang="fr-FR" sz="1600" i="1">
                                              <a:latin typeface="Cambria Math" panose="02040503050406030204" pitchFamily="18" charset="0"/>
                                            </a:rPr>
                                            <m:t>𝑈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fr-FR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fr-FR" sz="16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fr-FR" sz="16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𝑞</m:t>
                                                  </m:r>
                                                </m:e>
                                              </m:d>
                                            </m:e>
                                            <m:sup>
                                              <m:r>
                                                <a:rPr lang="fr-FR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∗</m:t>
                                              </m:r>
                                            </m:sup>
                                          </m:sSup>
                                          <m: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fr-FR" sz="1600" i="1">
                                              <a:latin typeface="Cambria Math" panose="02040503050406030204" pitchFamily="18" charset="0"/>
                                            </a:rPr>
                                            <m:t>𝑉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fr-FR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fr-FR" sz="16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fr-FR" sz="16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𝑝</m:t>
                                                  </m:r>
                                                </m:e>
                                              </m:d>
                                            </m:e>
                                            <m:sup>
                                              <m:r>
                                                <a:rPr lang="fr-FR" sz="1600" i="1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sup>
                                          </m:sSup>
                                          <m:r>
                                            <a:rPr lang="fr-FR" sz="1600" i="1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  <m:d>
                                            <m:dPr>
                                              <m:ctrlPr>
                                                <a:rPr lang="fr-FR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fr-FR" sz="1600" i="1">
                                                  <a:latin typeface="Cambria Math" panose="02040503050406030204" pitchFamily="18" charset="0"/>
                                                </a:rPr>
                                                <m:t>𝜃</m:t>
                                              </m:r>
                                            </m:e>
                                          </m:d>
                                          <m:r>
                                            <a:rPr lang="fr-FR" sz="1600" i="1">
                                              <a:latin typeface="Cambria Math" panose="02040503050406030204" pitchFamily="18" charset="0"/>
                                            </a:rPr>
                                            <m:t>𝑉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fr-FR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fr-FR" sz="16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fr-FR" sz="16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𝑞</m:t>
                                                  </m:r>
                                                </m:e>
                                              </m:d>
                                            </m:e>
                                            <m:sup>
                                              <m:r>
                                                <a:rPr lang="fr-FR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∗</m:t>
                                              </m:r>
                                            </m:sup>
                                          </m:sSup>
                                        </m:e>
                                      </m:d>
                                    </m:e>
                                    <m:sup>
                                      <m: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func>
                        </m:e>
                      </m:rad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fr-F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60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𝒑𝒇</m:t>
                      </m:r>
                      <m:d>
                        <m:dPr>
                          <m:ctrlPr>
                            <a:rPr lang="fr-FR" sz="16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sz="1600" b="1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fr-FR" sz="1600" b="1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𝑽</m:t>
                                </m:r>
                                <m:sSup>
                                  <m:sSupPr>
                                    <m:ctrlPr>
                                      <a:rPr lang="fr-FR" sz="1600" b="1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fr-FR" sz="1600" b="1" i="1" smtClean="0">
                                            <a:solidFill>
                                              <a:schemeClr val="tx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fr-FR" sz="1600" b="1" i="1" smtClean="0">
                                            <a:solidFill>
                                              <a:schemeClr val="tx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𝒑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m:rPr>
                                        <m:brk m:alnAt="7"/>
                                      </m:rPr>
                                      <a:rPr lang="fr-FR" sz="1600" b="1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sup>
                                </m:sSup>
                                <m:r>
                                  <m:rPr>
                                    <m:brk m:alnAt="7"/>
                                  </m:rPr>
                                  <a:rPr lang="fr-FR" sz="1600" b="1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𝑼</m:t>
                                </m:r>
                                <m:d>
                                  <m:dPr>
                                    <m:ctrlPr>
                                      <a:rPr lang="fr-FR" sz="1600" b="1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fr-FR" sz="1600" b="1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𝒑</m:t>
                                    </m:r>
                                  </m:e>
                                </m:d>
                              </m:e>
                              <m:e>
                                <m:r>
                                  <a:rPr lang="fr-FR" sz="1600" b="1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𝑽</m:t>
                                </m:r>
                                <m:sSup>
                                  <m:sSupPr>
                                    <m:ctrlPr>
                                      <a:rPr lang="fr-FR" sz="1600" b="1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fr-FR" sz="1600" b="1" i="1" smtClean="0">
                                            <a:solidFill>
                                              <a:schemeClr val="tx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FR" sz="1600" b="1" i="1" smtClean="0">
                                            <a:solidFill>
                                              <a:schemeClr val="tx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𝒑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fr-FR" sz="1600" b="1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sup>
                                </m:sSup>
                                <m:r>
                                  <a:rPr lang="fr-FR" sz="1600" b="1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𝑹</m:t>
                                </m:r>
                                <m:d>
                                  <m:dPr>
                                    <m:ctrlPr>
                                      <a:rPr lang="fr-FR" sz="1600" b="1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1600" b="1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</m:d>
                                <m:r>
                                  <a:rPr lang="fr-FR" sz="1600" b="1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𝑽</m:t>
                                </m:r>
                                <m:sSup>
                                  <m:sSupPr>
                                    <m:ctrlPr>
                                      <a:rPr lang="fr-FR" sz="1600" b="1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fr-FR" sz="1600" b="1" i="1" smtClean="0">
                                            <a:solidFill>
                                              <a:schemeClr val="tx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FR" sz="1600" b="1" i="1" smtClean="0">
                                            <a:solidFill>
                                              <a:schemeClr val="tx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𝒒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fr-FR" sz="1600" b="1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fr-FR" sz="1600" b="1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fr-FR" sz="1600" b="1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𝑽</m:t>
                                </m:r>
                                <m:sSup>
                                  <m:sSupPr>
                                    <m:ctrlPr>
                                      <a:rPr lang="fr-FR" sz="1600" b="1" i="1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fr-FR" sz="1600" b="1" i="1">
                                            <a:solidFill>
                                              <a:schemeClr val="tx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FR" sz="1600" b="1" i="1" smtClean="0">
                                            <a:solidFill>
                                              <a:schemeClr val="tx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𝒒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fr-FR" sz="1600" b="1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†</m:t>
                                    </m:r>
                                  </m:sup>
                                </m:sSup>
                                <m:r>
                                  <a:rPr lang="fr-FR" sz="1600" b="1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𝑹</m:t>
                                </m:r>
                                <m:sSup>
                                  <m:sSupPr>
                                    <m:ctrlPr>
                                      <a:rPr lang="fr-FR" sz="1600" b="1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fr-FR" sz="1600" b="1" i="1">
                                            <a:solidFill>
                                              <a:schemeClr val="tx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FR" sz="1600" b="1" i="1">
                                            <a:solidFill>
                                              <a:schemeClr val="tx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𝜽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fr-FR" sz="1600" b="1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lang="fr-FR" sz="1600" b="1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𝑽</m:t>
                                </m:r>
                                <m:d>
                                  <m:dPr>
                                    <m:ctrlPr>
                                      <a:rPr lang="fr-FR" sz="1600" b="1" i="1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1600" b="1" i="1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𝒒</m:t>
                                    </m:r>
                                  </m:e>
                                </m:d>
                              </m:e>
                              <m:e>
                                <m:r>
                                  <a:rPr lang="fr-FR" sz="1600" b="1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𝑼</m:t>
                                </m:r>
                                <m:sSup>
                                  <m:sSupPr>
                                    <m:ctrlPr>
                                      <a:rPr lang="fr-FR" sz="1600" b="1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fr-FR" sz="1600" b="1" i="1" smtClean="0">
                                            <a:solidFill>
                                              <a:schemeClr val="tx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FR" sz="1600" b="1" i="1" smtClean="0">
                                            <a:solidFill>
                                              <a:schemeClr val="tx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𝒒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fr-FR" sz="1600" b="1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†</m:t>
                                    </m:r>
                                  </m:sup>
                                </m:sSup>
                                <m:r>
                                  <a:rPr lang="fr-FR" sz="1600" b="1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</a:rPr>
                                  <m:t>𝑽</m:t>
                                </m:r>
                                <m:sSup>
                                  <m:sSupPr>
                                    <m:ctrlPr>
                                      <a:rPr lang="fr-FR" sz="1600" b="1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fr-FR" sz="1600" b="1" i="1" smtClean="0">
                                            <a:solidFill>
                                              <a:schemeClr val="tx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FR" sz="1600" b="1" i="1" smtClean="0">
                                            <a:solidFill>
                                              <a:schemeClr val="tx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𝒒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fr-FR" sz="1600" b="1" i="1" smtClean="0">
                                        <a:solidFill>
                                          <a:schemeClr val="tx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600" b="1" dirty="0"/>
              </a:p>
            </p:txBody>
          </p:sp>
        </mc:Choice>
        <mc:Fallback xmlns=""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5940" y="1325052"/>
                <a:ext cx="6322949" cy="1097608"/>
              </a:xfrm>
              <a:prstGeom prst="rect">
                <a:avLst/>
              </a:prstGeom>
              <a:blipFill>
                <a:blip r:embed="rId3"/>
                <a:stretch>
                  <a:fillRect l="-1927" t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>
              <a:xfrm>
                <a:off x="1066610" y="2997687"/>
                <a:ext cx="10058779" cy="15341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fr-FR" sz="1600" b="1" dirty="0" smtClean="0"/>
                  <a:t>Off-diagonal </a:t>
                </a:r>
                <a:r>
                  <a:rPr lang="fr-FR" sz="1600" b="1" dirty="0" err="1" smtClean="0"/>
                  <a:t>Wick</a:t>
                </a:r>
                <a:r>
                  <a:rPr lang="fr-FR" sz="1600" b="1" dirty="0" smtClean="0"/>
                  <a:t> </a:t>
                </a:r>
                <a:r>
                  <a:rPr lang="fr-FR" sz="1600" b="1" dirty="0" err="1" smtClean="0"/>
                  <a:t>theorem</a:t>
                </a:r>
                <a:endParaRPr lang="fr-FR" sz="1600" b="1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〈"/>
                          <m:endChr m:val="〉"/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1600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  <m:d>
                            <m:d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  <m:d>
                            <m:dPr>
                              <m:begChr m:val="|"/>
                              <m:endChr m:val="|"/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𝐻𝑅</m:t>
                              </m:r>
                              <m:d>
                                <m:dPr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d>
                          <m:r>
                            <m:rPr>
                              <m:sty m:val="p"/>
                            </m:rPr>
                            <a:rPr lang="fr-FR" sz="1600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  <m:d>
                            <m:d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d>
                        </m:e>
                      </m:d>
                      <m:r>
                        <m:rPr>
                          <m:aln/>
                        </m:rPr>
                        <a:rPr lang="fr-F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begChr m:val="〈"/>
                              <m:endChr m:val="〉"/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fr-FR" sz="1600"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  <m:d>
                                <m:d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d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m:rPr>
                                  <m:sty m:val="p"/>
                                </m:rPr>
                                <a:rPr lang="fr-FR" sz="1600"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  <m:d>
                                <m:d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</m:d>
                            </m:e>
                          </m:d>
                        </m:den>
                      </m:f>
                      <m:d>
                        <m:dPr>
                          <m:begChr m:val="{"/>
                          <m:endChr m:val="}"/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d>
                            <m:d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𝜌</m:t>
                          </m:r>
                          <m:d>
                            <m:d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𝜌</m:t>
                          </m:r>
                          <m:d>
                            <m:d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𝜅</m:t>
                          </m:r>
                          <m:d>
                            <m:d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sSup>
                            <m:sSup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𝜅</m:t>
                              </m:r>
                            </m:e>
                            <m:sup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d>
                    </m:oMath>
                    <m:oMath xmlns:m="http://schemas.openxmlformats.org/officeDocument/2006/math">
                      <m:r>
                        <a:rPr lang="fr-FR" sz="1600" i="1"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m:rPr>
                          <m:aln/>
                        </m:rPr>
                        <a:rPr lang="fr-FR" sz="16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600" i="1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fr-FR" sz="1600" i="1">
                          <a:latin typeface="Cambria Math" panose="02040503050406030204" pitchFamily="18" charset="0"/>
                        </a:rPr>
                        <m:t>𝑉</m:t>
                      </m:r>
                      <m:sSup>
                        <m:sSup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d>
                        </m:e>
                        <m:sup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sSup>
                        <m:sSup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  <m:sSup>
                                <m:sSup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sSup>
                                <m:sSup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  <m:sSup>
                                <m:sSup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sSup>
                                <m:sSup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sSup>
                                <m:sSup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fr-FR" sz="1600" i="1">
                          <a:latin typeface="Cambria Math" panose="02040503050406030204" pitchFamily="18" charset="0"/>
                        </a:rPr>
                        <m:t>𝑉</m:t>
                      </m:r>
                      <m:sSup>
                        <m:sSup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</m:e>
                        <m:sup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  <m:oMath xmlns:m="http://schemas.openxmlformats.org/officeDocument/2006/math"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𝜅</m:t>
                      </m:r>
                      <m:d>
                        <m:d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m:rPr>
                          <m:aln/>
                        </m:rPr>
                        <a:rPr lang="fr-FR" sz="16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600" i="1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𝑉</m:t>
                      </m:r>
                      <m:sSup>
                        <m:sSupPr>
                          <m:ctrlPr>
                            <a:rPr lang="fr-FR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d>
                        </m:e>
                        <m:sup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sSup>
                        <m:sSup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  <m:sSup>
                                <m:sSup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sSup>
                                <m:sSup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  <m:sSup>
                                <m:sSup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sSup>
                                <m:sSup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sSup>
                                <m:sSup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𝑈</m:t>
                      </m:r>
                      <m:sSup>
                        <m:sSup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</m:e>
                        <m:sup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  <m:oMath xmlns:m="http://schemas.openxmlformats.org/officeDocument/2006/math">
                      <m:sSup>
                        <m:sSup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p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m:rPr>
                          <m:aln/>
                        </m:rPr>
                        <a:rPr lang="fr-FR" sz="16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fr-FR" sz="1600" i="1">
                          <a:latin typeface="Cambria Math" panose="02040503050406030204" pitchFamily="18" charset="0"/>
                        </a:rPr>
                        <m:t>𝑅</m:t>
                      </m:r>
                      <m:sSup>
                        <m:sSup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  <m:sup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𝑈</m:t>
                      </m:r>
                      <m:sSup>
                        <m:sSup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d>
                        </m:e>
                        <m:sup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sSup>
                        <m:sSup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  <m:sSup>
                                <m:sSup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sSup>
                                <m:sSup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  <m:sSup>
                                <m:sSup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sSup>
                                <m:sSup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sSup>
                                <m:sSup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fr-FR" sz="1600" i="1">
                          <a:latin typeface="Cambria Math" panose="02040503050406030204" pitchFamily="18" charset="0"/>
                        </a:rPr>
                        <m:t>𝑉</m:t>
                      </m:r>
                      <m:sSup>
                        <m:sSup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</m:e>
                        <m:sup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1600" b="1" dirty="0" smtClean="0"/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610" y="2997687"/>
                <a:ext cx="10058779" cy="1534138"/>
              </a:xfrm>
              <a:prstGeom prst="rect">
                <a:avLst/>
              </a:prstGeom>
              <a:blipFill>
                <a:blip r:embed="rId4"/>
                <a:stretch>
                  <a:fillRect l="-1273" t="-4382" b="-39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ZoneTexte 9"/>
          <p:cNvSpPr txBox="1"/>
          <p:nvPr/>
        </p:nvSpPr>
        <p:spPr>
          <a:xfrm>
            <a:off x="989013" y="5028112"/>
            <a:ext cx="85347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chemeClr val="tx2"/>
                </a:solidFill>
              </a:rPr>
              <a:t>PGCM </a:t>
            </a:r>
            <a:r>
              <a:rPr lang="fr-FR" sz="1600" b="1" dirty="0" err="1" smtClean="0">
                <a:solidFill>
                  <a:schemeClr val="tx2"/>
                </a:solidFill>
              </a:rPr>
              <a:t>kernel</a:t>
            </a:r>
            <a:r>
              <a:rPr lang="fr-FR" sz="1600" b="1" dirty="0" smtClean="0">
                <a:solidFill>
                  <a:schemeClr val="tx2"/>
                </a:solidFill>
              </a:rPr>
              <a:t> computation </a:t>
            </a:r>
            <a:r>
              <a:rPr lang="fr-FR" sz="1600" b="1" dirty="0" err="1" smtClean="0">
                <a:solidFill>
                  <a:schemeClr val="tx2"/>
                </a:solidFill>
              </a:rPr>
              <a:t>obtained</a:t>
            </a:r>
            <a:r>
              <a:rPr lang="fr-FR" sz="1600" b="1" dirty="0" smtClean="0">
                <a:solidFill>
                  <a:schemeClr val="tx2"/>
                </a:solidFill>
              </a:rPr>
              <a:t> </a:t>
            </a:r>
            <a:r>
              <a:rPr lang="fr-FR" sz="1600" b="1" dirty="0" err="1" smtClean="0">
                <a:solidFill>
                  <a:schemeClr val="tx2"/>
                </a:solidFill>
              </a:rPr>
              <a:t>from</a:t>
            </a:r>
            <a:r>
              <a:rPr lang="fr-FR" sz="1600" b="1" dirty="0" smtClean="0">
                <a:solidFill>
                  <a:schemeClr val="tx2"/>
                </a:solidFill>
              </a:rPr>
              <a:t> </a:t>
            </a:r>
            <a:r>
              <a:rPr lang="fr-FR" sz="1600" b="1" dirty="0" err="1" smtClean="0">
                <a:solidFill>
                  <a:schemeClr val="tx2"/>
                </a:solidFill>
              </a:rPr>
              <a:t>series</a:t>
            </a:r>
            <a:r>
              <a:rPr lang="fr-FR" sz="1600" b="1" dirty="0" smtClean="0">
                <a:solidFill>
                  <a:schemeClr val="tx2"/>
                </a:solidFill>
              </a:rPr>
              <a:t> of </a:t>
            </a:r>
            <a:r>
              <a:rPr lang="fr-FR" sz="1600" b="1" dirty="0" err="1" smtClean="0">
                <a:solidFill>
                  <a:schemeClr val="tx2"/>
                </a:solidFill>
              </a:rPr>
              <a:t>independent</a:t>
            </a:r>
            <a:r>
              <a:rPr lang="fr-FR" sz="1600" b="1" dirty="0" smtClean="0">
                <a:solidFill>
                  <a:schemeClr val="tx2"/>
                </a:solidFill>
              </a:rPr>
              <a:t> HFB-</a:t>
            </a:r>
            <a:r>
              <a:rPr lang="fr-FR" sz="1600" b="1" dirty="0" err="1" smtClean="0">
                <a:solidFill>
                  <a:schemeClr val="tx2"/>
                </a:solidFill>
              </a:rPr>
              <a:t>like</a:t>
            </a:r>
            <a:r>
              <a:rPr lang="fr-FR" sz="1600" b="1" dirty="0" smtClean="0">
                <a:solidFill>
                  <a:schemeClr val="tx2"/>
                </a:solidFill>
              </a:rPr>
              <a:t> contractions</a:t>
            </a:r>
          </a:p>
        </p:txBody>
      </p:sp>
    </p:spTree>
    <p:extLst>
      <p:ext uri="{BB962C8B-B14F-4D97-AF65-F5344CB8AC3E}">
        <p14:creationId xmlns:p14="http://schemas.microsoft.com/office/powerpoint/2010/main" val="5488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14/06/2023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Nuclear collective behaviors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46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Discussion on PGCM</a:t>
            </a:r>
            <a:endParaRPr lang="en-US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782" y="972274"/>
            <a:ext cx="4949089" cy="348024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ZoneTexte 8"/>
              <p:cNvSpPr txBox="1"/>
              <p:nvPr/>
            </p:nvSpPr>
            <p:spPr>
              <a:xfrm>
                <a:off x="207111" y="4576017"/>
                <a:ext cx="4949089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1600" dirty="0" smtClean="0"/>
                  <a:t> PGCM in C12</a:t>
                </a:r>
              </a:p>
              <a:p>
                <a:pPr marL="285750" indent="-285750">
                  <a:buFontTx/>
                  <a:buChar char="-"/>
                </a:pPr>
                <a:r>
                  <a:rPr lang="fr-FR" sz="1600" dirty="0" err="1" smtClean="0"/>
                  <a:t>Clustered</a:t>
                </a:r>
                <a:r>
                  <a:rPr lang="fr-FR" sz="1600" dirty="0" smtClean="0"/>
                  <a:t> CHFB configurations</a:t>
                </a:r>
              </a:p>
              <a:p>
                <a:pPr marL="285750" indent="-285750">
                  <a:buFontTx/>
                  <a:buChar char="-"/>
                </a:pPr>
                <a:r>
                  <a:rPr lang="fr-FR" sz="1600" dirty="0" err="1" smtClean="0"/>
                  <a:t>Prediction</a:t>
                </a:r>
                <a:r>
                  <a:rPr lang="fr-FR" sz="1600" dirty="0" smtClean="0"/>
                  <a:t> of Hoyle state as </a:t>
                </a:r>
                <a:r>
                  <a:rPr lang="fr-FR" sz="1600" dirty="0" err="1" smtClean="0"/>
                  <a:t>linear</a:t>
                </a:r>
                <a:r>
                  <a:rPr lang="fr-FR" sz="1600" dirty="0" smtClean="0"/>
                  <a:t>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fr-FR" sz="1600" dirty="0" smtClean="0"/>
                  <a:t>-</a:t>
                </a:r>
                <a:r>
                  <a:rPr lang="fr-FR" sz="1600" dirty="0" err="1" smtClean="0"/>
                  <a:t>chain</a:t>
                </a:r>
                <a:endParaRPr lang="fr-FR" sz="1600" dirty="0" smtClean="0"/>
              </a:p>
              <a:p>
                <a:pPr marL="285750" indent="-285750">
                  <a:buFontTx/>
                  <a:buChar char="-"/>
                </a:pPr>
                <a:r>
                  <a:rPr lang="fr-FR" sz="1600" dirty="0" smtClean="0"/>
                  <a:t>Good description of </a:t>
                </a:r>
                <a:r>
                  <a:rPr lang="fr-FR" sz="1600" dirty="0" err="1" smtClean="0"/>
                  <a:t>rot+vib</a:t>
                </a:r>
                <a:endParaRPr lang="fr-FR" sz="1600" dirty="0" smtClean="0"/>
              </a:p>
            </p:txBody>
          </p:sp>
        </mc:Choice>
        <mc:Fallback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111" y="4576017"/>
                <a:ext cx="4949089" cy="1077218"/>
              </a:xfrm>
              <a:prstGeom prst="rect">
                <a:avLst/>
              </a:prstGeom>
              <a:blipFill>
                <a:blip r:embed="rId3"/>
                <a:stretch>
                  <a:fillRect l="-493" t="-1705"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Espace réservé du contenu 1"/>
          <p:cNvSpPr txBox="1">
            <a:spLocks/>
          </p:cNvSpPr>
          <p:nvPr/>
        </p:nvSpPr>
        <p:spPr>
          <a:xfrm>
            <a:off x="3543623" y="1185863"/>
            <a:ext cx="1688134" cy="237823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dirty="0" err="1" smtClean="0"/>
              <a:t>Marevic</a:t>
            </a:r>
            <a:r>
              <a:rPr lang="fr-FR" sz="1200" dirty="0" smtClean="0"/>
              <a:t> et al. PRC 2019</a:t>
            </a:r>
          </a:p>
          <a:p>
            <a:pPr marL="285750" indent="-285750">
              <a:buFontTx/>
              <a:buChar char="-"/>
            </a:pPr>
            <a:endParaRPr lang="en-US" sz="1200" dirty="0"/>
          </a:p>
        </p:txBody>
      </p:sp>
      <p:grpSp>
        <p:nvGrpSpPr>
          <p:cNvPr id="13" name="Groupe 12"/>
          <p:cNvGrpSpPr/>
          <p:nvPr/>
        </p:nvGrpSpPr>
        <p:grpSpPr>
          <a:xfrm>
            <a:off x="4387690" y="4452516"/>
            <a:ext cx="1165164" cy="1718971"/>
            <a:chOff x="7416981" y="873406"/>
            <a:chExt cx="2428875" cy="3583329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4"/>
            <a:srcRect t="89270"/>
            <a:stretch/>
          </p:blipFill>
          <p:spPr>
            <a:xfrm>
              <a:off x="7416981" y="3761772"/>
              <a:ext cx="2428875" cy="694963"/>
            </a:xfrm>
            <a:prstGeom prst="rect">
              <a:avLst/>
            </a:prstGeom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 rotWithShape="1">
            <a:blip r:embed="rId4"/>
            <a:srcRect b="55406"/>
            <a:stretch/>
          </p:blipFill>
          <p:spPr>
            <a:xfrm>
              <a:off x="7416981" y="873406"/>
              <a:ext cx="2428875" cy="2888366"/>
            </a:xfrm>
            <a:prstGeom prst="rect">
              <a:avLst/>
            </a:prstGeom>
          </p:spPr>
        </p:pic>
      </p:grpSp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5454" y="2280218"/>
            <a:ext cx="3347146" cy="381729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ZoneTexte 14"/>
              <p:cNvSpPr txBox="1"/>
              <p:nvPr/>
            </p:nvSpPr>
            <p:spPr>
              <a:xfrm>
                <a:off x="6781130" y="1185863"/>
                <a:ext cx="523339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1600" dirty="0" smtClean="0"/>
                  <a:t> PGCM in Ne20</a:t>
                </a:r>
              </a:p>
              <a:p>
                <a:pPr marL="285750" indent="-285750">
                  <a:buFontTx/>
                  <a:buChar char="-"/>
                </a:pPr>
                <a:r>
                  <a:rPr lang="fr-FR" sz="1600" dirty="0" err="1" smtClean="0"/>
                  <a:t>Clustered</a:t>
                </a:r>
                <a:r>
                  <a:rPr lang="fr-FR" sz="1600" dirty="0" smtClean="0"/>
                  <a:t> 2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fr-FR" sz="1600" dirty="0" smtClean="0"/>
                  <a:t>+C12 /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fr-FR" sz="1600" dirty="0" smtClean="0"/>
                  <a:t>+O16 configurations</a:t>
                </a:r>
              </a:p>
              <a:p>
                <a:pPr marL="285750" indent="-285750">
                  <a:buFontTx/>
                  <a:buChar char="-"/>
                </a:pPr>
                <a:r>
                  <a:rPr lang="fr-FR" sz="1600" dirty="0" smtClean="0"/>
                  <a:t>Large collective motion important for </a:t>
                </a:r>
                <a:r>
                  <a:rPr lang="fr-FR" sz="1600" dirty="0" err="1" smtClean="0"/>
                  <a:t>gs</a:t>
                </a:r>
                <a:r>
                  <a:rPr lang="fr-FR" sz="1600" dirty="0" smtClean="0"/>
                  <a:t> description</a:t>
                </a:r>
              </a:p>
            </p:txBody>
          </p:sp>
        </mc:Choice>
        <mc:Fallback>
          <p:sp>
            <p:nvSpPr>
              <p:cNvPr id="15" name="ZoneTexte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130" y="1185863"/>
                <a:ext cx="5233392" cy="830997"/>
              </a:xfrm>
              <a:prstGeom prst="rect">
                <a:avLst/>
              </a:prstGeom>
              <a:blipFill>
                <a:blip r:embed="rId6"/>
                <a:stretch>
                  <a:fillRect l="-466" t="-2206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Espace réservé du contenu 1"/>
          <p:cNvSpPr txBox="1">
            <a:spLocks/>
          </p:cNvSpPr>
          <p:nvPr/>
        </p:nvSpPr>
        <p:spPr>
          <a:xfrm>
            <a:off x="7760099" y="6343650"/>
            <a:ext cx="1688134" cy="237823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dirty="0" err="1" smtClean="0"/>
              <a:t>Frosini</a:t>
            </a:r>
            <a:r>
              <a:rPr lang="fr-FR" sz="1200" dirty="0" smtClean="0"/>
              <a:t> et al. EPJA 2021</a:t>
            </a:r>
          </a:p>
          <a:p>
            <a:pPr marL="285750" indent="-285750">
              <a:buFontTx/>
              <a:buChar char="-"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0249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Investigating</a:t>
            </a:r>
            <a:r>
              <a:rPr lang="fr-FR" dirty="0" smtClean="0"/>
              <a:t> multi-phonon states in PGCM</a:t>
            </a:r>
            <a:endParaRPr lang="en-US" i="1" dirty="0"/>
          </a:p>
        </p:txBody>
      </p:sp>
      <p:sp>
        <p:nvSpPr>
          <p:cNvPr id="39" name="Espace réservé du texte 2"/>
          <p:cNvSpPr txBox="1">
            <a:spLocks/>
          </p:cNvSpPr>
          <p:nvPr/>
        </p:nvSpPr>
        <p:spPr>
          <a:xfrm>
            <a:off x="362594" y="1304883"/>
            <a:ext cx="5424595" cy="1316989"/>
          </a:xfrm>
          <a:prstGeom prst="rect">
            <a:avLst/>
          </a:prstGeom>
        </p:spPr>
        <p:txBody>
          <a:bodyPr vert="horz" wrap="square" lIns="127723" tIns="63862" rIns="127723" bIns="63862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Tx/>
              <a:buNone/>
              <a:defRPr sz="1600" b="1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5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3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 smtClean="0">
                <a:solidFill>
                  <a:schemeClr val="tx1"/>
                </a:solidFill>
                <a:latin typeface="+mn-lt"/>
              </a:rPr>
              <a:t>Origin</a:t>
            </a:r>
            <a:r>
              <a:rPr lang="fr-FR" dirty="0" smtClean="0">
                <a:solidFill>
                  <a:schemeClr val="tx1"/>
                </a:solidFill>
                <a:latin typeface="+mn-lt"/>
              </a:rPr>
              <a:t> of fragmentation in PGCM</a:t>
            </a:r>
          </a:p>
          <a:p>
            <a:r>
              <a:rPr lang="fr-FR" sz="1400" b="0" dirty="0" err="1" smtClean="0">
                <a:solidFill>
                  <a:schemeClr val="tx1"/>
                </a:solidFill>
                <a:latin typeface="+mn-lt"/>
              </a:rPr>
              <a:t>Presence</a:t>
            </a:r>
            <a:r>
              <a:rPr lang="fr-FR" sz="1400" b="0" dirty="0" smtClean="0">
                <a:solidFill>
                  <a:schemeClr val="tx1"/>
                </a:solidFill>
                <a:latin typeface="+mn-lt"/>
              </a:rPr>
              <a:t> of multi-</a:t>
            </a:r>
            <a:r>
              <a:rPr lang="fr-FR" sz="1400" b="0" dirty="0" err="1" smtClean="0">
                <a:solidFill>
                  <a:schemeClr val="tx1"/>
                </a:solidFill>
                <a:latin typeface="+mn-lt"/>
              </a:rPr>
              <a:t>configurational</a:t>
            </a:r>
            <a:r>
              <a:rPr lang="fr-FR" sz="1400" b="0" dirty="0" smtClean="0">
                <a:solidFill>
                  <a:schemeClr val="tx1"/>
                </a:solidFill>
                <a:latin typeface="+mn-lt"/>
              </a:rPr>
              <a:t> states in </a:t>
            </a:r>
            <a:r>
              <a:rPr lang="fr-FR" sz="1400" b="0" dirty="0" err="1" smtClean="0">
                <a:solidFill>
                  <a:schemeClr val="tx1"/>
                </a:solidFill>
                <a:latin typeface="+mn-lt"/>
              </a:rPr>
              <a:t>spectrum</a:t>
            </a:r>
            <a:endParaRPr lang="fr-FR" sz="1400" b="0" dirty="0" smtClean="0">
              <a:solidFill>
                <a:schemeClr val="tx1"/>
              </a:solidFill>
              <a:latin typeface="+mn-lt"/>
            </a:endParaRPr>
          </a:p>
          <a:p>
            <a:pPr marL="285750" indent="-285750">
              <a:buFontTx/>
              <a:buChar char="-"/>
            </a:pPr>
            <a:r>
              <a:rPr lang="fr-FR" sz="1400" b="0" dirty="0" smtClean="0">
                <a:solidFill>
                  <a:schemeClr val="tx1"/>
                </a:solidFill>
                <a:latin typeface="+mn-lt"/>
              </a:rPr>
              <a:t>1p1h, 2p2h, 3p3h, etc. -&gt; </a:t>
            </a:r>
            <a:r>
              <a:rPr lang="fr-FR" sz="1400" b="0" dirty="0" err="1" smtClean="0">
                <a:solidFill>
                  <a:schemeClr val="tx1"/>
                </a:solidFill>
                <a:latin typeface="+mn-lt"/>
              </a:rPr>
              <a:t>ingredients</a:t>
            </a:r>
            <a:r>
              <a:rPr lang="fr-FR" sz="1400" b="0" dirty="0" smtClean="0">
                <a:solidFill>
                  <a:schemeClr val="tx1"/>
                </a:solidFill>
                <a:latin typeface="+mn-lt"/>
              </a:rPr>
              <a:t> for NLD</a:t>
            </a:r>
          </a:p>
          <a:p>
            <a:r>
              <a:rPr lang="fr-FR" sz="1400" b="0" dirty="0" smtClean="0">
                <a:solidFill>
                  <a:schemeClr val="tx1"/>
                </a:solidFill>
                <a:latin typeface="+mn-lt"/>
              </a:rPr>
              <a:t>Simple 1-dimentional </a:t>
            </a:r>
            <a:r>
              <a:rPr lang="fr-FR" sz="1400" b="0" dirty="0" err="1" smtClean="0">
                <a:solidFill>
                  <a:schemeClr val="tx1"/>
                </a:solidFill>
                <a:latin typeface="+mn-lt"/>
              </a:rPr>
              <a:t>example</a:t>
            </a:r>
            <a:r>
              <a:rPr lang="fr-FR" sz="1400" b="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fr-FR" sz="1400" b="0" dirty="0" err="1" smtClean="0">
                <a:solidFill>
                  <a:schemeClr val="tx1"/>
                </a:solidFill>
                <a:latin typeface="+mn-lt"/>
              </a:rPr>
              <a:t>with</a:t>
            </a:r>
            <a:r>
              <a:rPr lang="fr-FR" sz="1400" b="0" dirty="0" smtClean="0">
                <a:solidFill>
                  <a:schemeClr val="tx1"/>
                </a:solidFill>
                <a:latin typeface="+mn-lt"/>
              </a:rPr>
              <a:t> radial oscillations of Ti46</a:t>
            </a:r>
          </a:p>
        </p:txBody>
      </p:sp>
      <p:sp>
        <p:nvSpPr>
          <p:cNvPr id="21" name="Espace réservé du texte 2"/>
          <p:cNvSpPr txBox="1">
            <a:spLocks/>
          </p:cNvSpPr>
          <p:nvPr/>
        </p:nvSpPr>
        <p:spPr>
          <a:xfrm>
            <a:off x="6096000" y="1304882"/>
            <a:ext cx="5424595" cy="1316989"/>
          </a:xfrm>
          <a:prstGeom prst="rect">
            <a:avLst/>
          </a:prstGeom>
        </p:spPr>
        <p:txBody>
          <a:bodyPr vert="horz" wrap="square" lIns="127723" tIns="63862" rIns="127723" bIns="63862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Tx/>
              <a:buNone/>
              <a:defRPr sz="1600" b="1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5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3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>
                <a:solidFill>
                  <a:schemeClr val="tx1"/>
                </a:solidFill>
                <a:latin typeface="+mn-lt"/>
              </a:rPr>
              <a:t>Beyond GMR </a:t>
            </a:r>
            <a:r>
              <a:rPr lang="fr-FR" dirty="0" err="1" smtClean="0">
                <a:solidFill>
                  <a:schemeClr val="tx1"/>
                </a:solidFill>
                <a:latin typeface="+mn-lt"/>
              </a:rPr>
              <a:t>peaks</a:t>
            </a:r>
            <a:r>
              <a:rPr lang="fr-FR" dirty="0" smtClean="0">
                <a:solidFill>
                  <a:schemeClr val="tx1"/>
                </a:solidFill>
                <a:latin typeface="+mn-lt"/>
              </a:rPr>
              <a:t> </a:t>
            </a:r>
          </a:p>
          <a:p>
            <a:r>
              <a:rPr lang="fr-FR" sz="1400" b="0" dirty="0" smtClean="0">
                <a:solidFill>
                  <a:schemeClr val="tx1"/>
                </a:solidFill>
                <a:latin typeface="+mn-lt"/>
              </a:rPr>
              <a:t>« Echo » of </a:t>
            </a:r>
            <a:r>
              <a:rPr lang="fr-FR" sz="1400" b="0" dirty="0" err="1" smtClean="0">
                <a:solidFill>
                  <a:schemeClr val="tx1"/>
                </a:solidFill>
                <a:latin typeface="+mn-lt"/>
              </a:rPr>
              <a:t>giant</a:t>
            </a:r>
            <a:r>
              <a:rPr lang="fr-FR" sz="1400" b="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fr-FR" sz="1400" b="0" dirty="0" err="1" smtClean="0">
                <a:solidFill>
                  <a:schemeClr val="tx1"/>
                </a:solidFill>
                <a:latin typeface="+mn-lt"/>
              </a:rPr>
              <a:t>resonance</a:t>
            </a:r>
            <a:r>
              <a:rPr lang="fr-FR" sz="1400" b="0" dirty="0" smtClean="0">
                <a:solidFill>
                  <a:schemeClr val="tx1"/>
                </a:solidFill>
                <a:latin typeface="+mn-lt"/>
              </a:rPr>
              <a:t>, </a:t>
            </a:r>
            <a:r>
              <a:rPr lang="fr-FR" sz="1400" b="0" dirty="0" err="1" smtClean="0">
                <a:solidFill>
                  <a:schemeClr val="tx1"/>
                </a:solidFill>
                <a:latin typeface="+mn-lt"/>
              </a:rPr>
              <a:t>regularily</a:t>
            </a:r>
            <a:r>
              <a:rPr lang="fr-FR" sz="1400" b="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fr-FR" sz="1400" b="0" dirty="0" err="1" smtClean="0">
                <a:solidFill>
                  <a:schemeClr val="tx1"/>
                </a:solidFill>
                <a:latin typeface="+mn-lt"/>
              </a:rPr>
              <a:t>spaced</a:t>
            </a:r>
            <a:endParaRPr lang="fr-FR" sz="1400" b="0" dirty="0" smtClean="0">
              <a:solidFill>
                <a:schemeClr val="tx1"/>
              </a:solidFill>
              <a:latin typeface="+mn-lt"/>
            </a:endParaRPr>
          </a:p>
          <a:p>
            <a:r>
              <a:rPr lang="fr-FR" sz="1400" b="0" dirty="0" err="1" smtClean="0">
                <a:solidFill>
                  <a:schemeClr val="tx1"/>
                </a:solidFill>
                <a:latin typeface="+mn-lt"/>
              </a:rPr>
              <a:t>Strong</a:t>
            </a:r>
            <a:r>
              <a:rPr lang="fr-FR" sz="1400" b="0" dirty="0" smtClean="0">
                <a:solidFill>
                  <a:schemeClr val="tx1"/>
                </a:solidFill>
                <a:latin typeface="+mn-lt"/>
              </a:rPr>
              <a:t>, </a:t>
            </a:r>
            <a:r>
              <a:rPr lang="fr-FR" sz="1400" b="0" dirty="0" err="1" smtClean="0">
                <a:solidFill>
                  <a:schemeClr val="tx1"/>
                </a:solidFill>
                <a:latin typeface="+mn-lt"/>
              </a:rPr>
              <a:t>linearily</a:t>
            </a:r>
            <a:r>
              <a:rPr lang="fr-FR" sz="1400" b="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fr-FR" sz="1400" b="0" dirty="0" err="1" smtClean="0">
                <a:solidFill>
                  <a:schemeClr val="tx1"/>
                </a:solidFill>
                <a:latin typeface="+mn-lt"/>
              </a:rPr>
              <a:t>growing</a:t>
            </a:r>
            <a:r>
              <a:rPr lang="fr-FR" sz="1400" b="0" dirty="0" smtClean="0">
                <a:solidFill>
                  <a:schemeClr val="tx1"/>
                </a:solidFill>
                <a:latin typeface="+mn-lt"/>
              </a:rPr>
              <a:t> inter-states connections</a:t>
            </a:r>
          </a:p>
          <a:p>
            <a:r>
              <a:rPr lang="fr-FR" sz="1400" b="0" dirty="0" err="1" smtClean="0">
                <a:solidFill>
                  <a:schemeClr val="tx1"/>
                </a:solidFill>
                <a:latin typeface="+mn-lt"/>
              </a:rPr>
              <a:t>Follows</a:t>
            </a:r>
            <a:r>
              <a:rPr lang="fr-FR" sz="1400" b="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fr-FR" sz="1400" b="0" dirty="0" err="1" smtClean="0">
                <a:solidFill>
                  <a:schemeClr val="tx1"/>
                </a:solidFill>
                <a:latin typeface="+mn-lt"/>
              </a:rPr>
              <a:t>closely</a:t>
            </a:r>
            <a:r>
              <a:rPr lang="fr-FR" sz="1400" b="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fr-FR" sz="1400" b="0" dirty="0" err="1" smtClean="0">
                <a:solidFill>
                  <a:schemeClr val="tx1"/>
                </a:solidFill>
                <a:latin typeface="+mn-lt"/>
              </a:rPr>
              <a:t>textbook</a:t>
            </a:r>
            <a:r>
              <a:rPr lang="fr-FR" sz="1400" b="0" dirty="0" smtClean="0">
                <a:solidFill>
                  <a:schemeClr val="tx1"/>
                </a:solidFill>
                <a:latin typeface="+mn-lt"/>
              </a:rPr>
              <a:t> quantum </a:t>
            </a:r>
            <a:r>
              <a:rPr lang="fr-FR" sz="1400" b="0" dirty="0" err="1" smtClean="0">
                <a:solidFill>
                  <a:schemeClr val="tx1"/>
                </a:solidFill>
                <a:latin typeface="+mn-lt"/>
              </a:rPr>
              <a:t>oscillator</a:t>
            </a:r>
            <a:r>
              <a:rPr lang="fr-FR" sz="1400" b="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fr-FR" sz="1400" b="0" dirty="0" err="1" smtClean="0">
                <a:solidFill>
                  <a:schemeClr val="tx1"/>
                </a:solidFill>
                <a:latin typeface="+mn-lt"/>
              </a:rPr>
              <a:t>example</a:t>
            </a:r>
            <a:endParaRPr lang="fr-FR" sz="1400" b="0" dirty="0" smtClean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8838" y="3087549"/>
            <a:ext cx="3895904" cy="2823243"/>
          </a:xfrm>
          <a:prstGeom prst="rect">
            <a:avLst/>
          </a:prstGeom>
        </p:spPr>
      </p:pic>
      <p:sp>
        <p:nvSpPr>
          <p:cNvPr id="24" name="Espace réservé du texte 2"/>
          <p:cNvSpPr txBox="1">
            <a:spLocks/>
          </p:cNvSpPr>
          <p:nvPr/>
        </p:nvSpPr>
        <p:spPr>
          <a:xfrm>
            <a:off x="8808297" y="853468"/>
            <a:ext cx="3031661" cy="295171"/>
          </a:xfrm>
          <a:prstGeom prst="rect">
            <a:avLst/>
          </a:prstGeom>
        </p:spPr>
        <p:txBody>
          <a:bodyPr vert="horz" wrap="square" lIns="127723" tIns="63862" rIns="127723" bIns="63862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Tx/>
              <a:buNone/>
              <a:defRPr sz="1600" b="1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5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3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b="0" dirty="0" smtClean="0">
                <a:latin typeface="+mn-lt"/>
              </a:rPr>
              <a:t>A. </a:t>
            </a:r>
            <a:r>
              <a:rPr lang="fr-FR" sz="1200" b="0" dirty="0" err="1" smtClean="0">
                <a:latin typeface="+mn-lt"/>
              </a:rPr>
              <a:t>Porro</a:t>
            </a:r>
            <a:r>
              <a:rPr lang="fr-FR" sz="1200" b="0" dirty="0" smtClean="0">
                <a:latin typeface="+mn-lt"/>
              </a:rPr>
              <a:t>, PhD </a:t>
            </a:r>
            <a:r>
              <a:rPr lang="fr-FR" sz="1200" b="0" dirty="0" err="1" smtClean="0">
                <a:latin typeface="+mn-lt"/>
              </a:rPr>
              <a:t>thesis</a:t>
            </a:r>
            <a:endParaRPr lang="fr-FR" sz="1200" b="0" dirty="0">
              <a:latin typeface="+mn-lt"/>
            </a:endParaRPr>
          </a:p>
        </p:txBody>
      </p:sp>
      <p:grpSp>
        <p:nvGrpSpPr>
          <p:cNvPr id="15" name="Groupe 14"/>
          <p:cNvGrpSpPr/>
          <p:nvPr/>
        </p:nvGrpSpPr>
        <p:grpSpPr>
          <a:xfrm>
            <a:off x="362594" y="2877726"/>
            <a:ext cx="3032946" cy="3033067"/>
            <a:chOff x="2694620" y="3429000"/>
            <a:chExt cx="3571732" cy="3571875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3"/>
            <a:srcRect r="68647"/>
            <a:stretch/>
          </p:blipFill>
          <p:spPr>
            <a:xfrm>
              <a:off x="2694620" y="3429000"/>
              <a:ext cx="3571732" cy="3571875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5362982" y="3910334"/>
              <a:ext cx="73392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fr-FR" sz="1800" dirty="0" smtClean="0"/>
                <a:t>Ti46</a:t>
              </a:r>
              <a:endParaRPr lang="en-US" sz="1800" dirty="0"/>
            </a:p>
          </p:txBody>
        </p:sp>
      </p:grpSp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1395" y="2806180"/>
            <a:ext cx="3911588" cy="310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90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2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t="4905"/>
          <a:stretch/>
        </p:blipFill>
        <p:spPr>
          <a:xfrm>
            <a:off x="321259" y="3067717"/>
            <a:ext cx="4940098" cy="332280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Investigating</a:t>
            </a:r>
            <a:r>
              <a:rPr lang="fr-FR" dirty="0" smtClean="0"/>
              <a:t> multi-phonon states in PGCM</a:t>
            </a:r>
            <a:endParaRPr lang="en-US" i="1" dirty="0"/>
          </a:p>
        </p:txBody>
      </p:sp>
      <p:sp>
        <p:nvSpPr>
          <p:cNvPr id="39" name="Espace réservé du texte 2"/>
          <p:cNvSpPr txBox="1">
            <a:spLocks/>
          </p:cNvSpPr>
          <p:nvPr/>
        </p:nvSpPr>
        <p:spPr>
          <a:xfrm>
            <a:off x="362594" y="853469"/>
            <a:ext cx="4570353" cy="1316989"/>
          </a:xfrm>
          <a:prstGeom prst="rect">
            <a:avLst/>
          </a:prstGeom>
        </p:spPr>
        <p:txBody>
          <a:bodyPr vert="horz" wrap="square" lIns="127723" tIns="63862" rIns="127723" bIns="63862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Tx/>
              <a:buNone/>
              <a:defRPr sz="1600" b="1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5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3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 smtClean="0">
                <a:solidFill>
                  <a:schemeClr val="tx1"/>
                </a:solidFill>
                <a:latin typeface="+mn-lt"/>
              </a:rPr>
              <a:t>Origin</a:t>
            </a:r>
            <a:r>
              <a:rPr lang="fr-FR" dirty="0" smtClean="0">
                <a:solidFill>
                  <a:schemeClr val="tx1"/>
                </a:solidFill>
                <a:latin typeface="+mn-lt"/>
              </a:rPr>
              <a:t> of fragmentation in PGCM</a:t>
            </a:r>
          </a:p>
          <a:p>
            <a:r>
              <a:rPr lang="fr-FR" sz="1400" b="0" dirty="0" err="1" smtClean="0">
                <a:solidFill>
                  <a:schemeClr val="tx1"/>
                </a:solidFill>
                <a:latin typeface="+mn-lt"/>
              </a:rPr>
              <a:t>Presence</a:t>
            </a:r>
            <a:r>
              <a:rPr lang="fr-FR" sz="1400" b="0" dirty="0" smtClean="0">
                <a:solidFill>
                  <a:schemeClr val="tx1"/>
                </a:solidFill>
                <a:latin typeface="+mn-lt"/>
              </a:rPr>
              <a:t> of multi-</a:t>
            </a:r>
            <a:r>
              <a:rPr lang="fr-FR" sz="1400" b="0" dirty="0" err="1" smtClean="0">
                <a:solidFill>
                  <a:schemeClr val="tx1"/>
                </a:solidFill>
                <a:latin typeface="+mn-lt"/>
              </a:rPr>
              <a:t>configurational</a:t>
            </a:r>
            <a:r>
              <a:rPr lang="fr-FR" sz="1400" b="0" dirty="0" smtClean="0">
                <a:solidFill>
                  <a:schemeClr val="tx1"/>
                </a:solidFill>
                <a:latin typeface="+mn-lt"/>
              </a:rPr>
              <a:t> states in </a:t>
            </a:r>
            <a:r>
              <a:rPr lang="fr-FR" sz="1400" b="0" dirty="0" err="1" smtClean="0">
                <a:solidFill>
                  <a:schemeClr val="tx1"/>
                </a:solidFill>
                <a:latin typeface="+mn-lt"/>
              </a:rPr>
              <a:t>spectrum</a:t>
            </a:r>
            <a:endParaRPr lang="fr-FR" sz="1400" b="0" dirty="0" smtClean="0">
              <a:solidFill>
                <a:schemeClr val="tx1"/>
              </a:solidFill>
              <a:latin typeface="+mn-lt"/>
            </a:endParaRPr>
          </a:p>
          <a:p>
            <a:pPr marL="285750" indent="-285750">
              <a:buFontTx/>
              <a:buChar char="-"/>
            </a:pPr>
            <a:r>
              <a:rPr lang="fr-FR" sz="1400" b="0" dirty="0" smtClean="0">
                <a:solidFill>
                  <a:schemeClr val="tx1"/>
                </a:solidFill>
                <a:latin typeface="+mn-lt"/>
              </a:rPr>
              <a:t>1p1h, 2p2h, 3p3h, etc.</a:t>
            </a:r>
          </a:p>
          <a:p>
            <a:r>
              <a:rPr lang="fr-FR" sz="1400" b="0" dirty="0" err="1" smtClean="0">
                <a:solidFill>
                  <a:schemeClr val="tx1"/>
                </a:solidFill>
                <a:latin typeface="+mn-lt"/>
              </a:rPr>
              <a:t>Realistic</a:t>
            </a:r>
            <a:r>
              <a:rPr lang="fr-FR" sz="1400" b="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fr-FR" sz="1400" b="0" dirty="0" err="1" smtClean="0">
                <a:solidFill>
                  <a:schemeClr val="tx1"/>
                </a:solidFill>
                <a:latin typeface="+mn-lt"/>
              </a:rPr>
              <a:t>calculation</a:t>
            </a:r>
            <a:r>
              <a:rPr lang="fr-FR" sz="1400" b="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fr-FR" sz="1400" b="0" dirty="0" err="1" smtClean="0">
                <a:solidFill>
                  <a:schemeClr val="tx1"/>
                </a:solidFill>
                <a:latin typeface="+mn-lt"/>
              </a:rPr>
              <a:t>with</a:t>
            </a:r>
            <a:r>
              <a:rPr lang="fr-FR" sz="1400" b="0" dirty="0" smtClean="0">
                <a:solidFill>
                  <a:schemeClr val="tx1"/>
                </a:solidFill>
                <a:latin typeface="+mn-lt"/>
              </a:rPr>
              <a:t> mode </a:t>
            </a:r>
            <a:r>
              <a:rPr lang="fr-FR" sz="1400" b="0" dirty="0" err="1" smtClean="0">
                <a:solidFill>
                  <a:schemeClr val="tx1"/>
                </a:solidFill>
                <a:latin typeface="+mn-lt"/>
              </a:rPr>
              <a:t>coupling</a:t>
            </a:r>
            <a:endParaRPr lang="fr-FR" sz="1400" b="0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1" name="Espace réservé du texte 2"/>
          <p:cNvSpPr txBox="1">
            <a:spLocks/>
          </p:cNvSpPr>
          <p:nvPr/>
        </p:nvSpPr>
        <p:spPr>
          <a:xfrm>
            <a:off x="6096000" y="3884180"/>
            <a:ext cx="5911369" cy="1961268"/>
          </a:xfrm>
          <a:prstGeom prst="rect">
            <a:avLst/>
          </a:prstGeom>
        </p:spPr>
        <p:txBody>
          <a:bodyPr vert="horz" wrap="square" lIns="127723" tIns="63862" rIns="127723" bIns="63862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Tx/>
              <a:buNone/>
              <a:defRPr sz="1600" b="1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5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3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 smtClean="0">
                <a:solidFill>
                  <a:schemeClr val="tx1"/>
                </a:solidFill>
                <a:latin typeface="+mn-lt"/>
              </a:rPr>
              <a:t>Realistic</a:t>
            </a:r>
            <a:r>
              <a:rPr lang="fr-FR" dirty="0" smtClean="0">
                <a:solidFill>
                  <a:schemeClr val="tx1"/>
                </a:solidFill>
                <a:latin typeface="+mn-lt"/>
              </a:rPr>
              <a:t> multi-phonons</a:t>
            </a:r>
          </a:p>
          <a:p>
            <a:r>
              <a:rPr lang="fr-FR" sz="1400" b="0" dirty="0" err="1" smtClean="0">
                <a:solidFill>
                  <a:schemeClr val="tx1"/>
                </a:solidFill>
                <a:latin typeface="+mn-lt"/>
              </a:rPr>
              <a:t>Deviation</a:t>
            </a:r>
            <a:r>
              <a:rPr lang="fr-FR" sz="1400" b="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fr-FR" sz="1400" b="0" dirty="0" err="1" smtClean="0">
                <a:solidFill>
                  <a:schemeClr val="tx1"/>
                </a:solidFill>
                <a:latin typeface="+mn-lt"/>
              </a:rPr>
              <a:t>from</a:t>
            </a:r>
            <a:r>
              <a:rPr lang="fr-FR" sz="1400" b="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fr-FR" sz="1400" b="0" dirty="0" err="1" smtClean="0">
                <a:solidFill>
                  <a:schemeClr val="tx1"/>
                </a:solidFill>
                <a:latin typeface="+mn-lt"/>
              </a:rPr>
              <a:t>textbook</a:t>
            </a:r>
            <a:r>
              <a:rPr lang="fr-FR" sz="1400" b="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fr-FR" sz="1400" b="0" dirty="0" err="1" smtClean="0">
                <a:solidFill>
                  <a:schemeClr val="tx1"/>
                </a:solidFill>
                <a:latin typeface="+mn-lt"/>
              </a:rPr>
              <a:t>example</a:t>
            </a:r>
            <a:endParaRPr lang="fr-FR" sz="1400" b="0" dirty="0" smtClean="0">
              <a:solidFill>
                <a:schemeClr val="tx1"/>
              </a:solidFill>
              <a:latin typeface="+mn-lt"/>
            </a:endParaRPr>
          </a:p>
          <a:p>
            <a:pPr marL="285750" indent="-285750">
              <a:buFontTx/>
              <a:buChar char="-"/>
            </a:pPr>
            <a:r>
              <a:rPr lang="fr-FR" sz="1400" b="0" dirty="0" err="1" smtClean="0">
                <a:solidFill>
                  <a:schemeClr val="tx1"/>
                </a:solidFill>
                <a:latin typeface="+mn-lt"/>
              </a:rPr>
              <a:t>Coupling</a:t>
            </a:r>
            <a:r>
              <a:rPr lang="fr-FR" sz="1400" b="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fr-FR" sz="1400" b="0" dirty="0" err="1" smtClean="0">
                <a:solidFill>
                  <a:schemeClr val="tx1"/>
                </a:solidFill>
                <a:latin typeface="+mn-lt"/>
              </a:rPr>
              <a:t>between</a:t>
            </a:r>
            <a:r>
              <a:rPr lang="fr-FR" sz="1400" b="0" dirty="0" smtClean="0">
                <a:solidFill>
                  <a:schemeClr val="tx1"/>
                </a:solidFill>
                <a:latin typeface="+mn-lt"/>
              </a:rPr>
              <a:t> modes</a:t>
            </a:r>
          </a:p>
          <a:p>
            <a:pPr marL="285750" indent="-285750">
              <a:buFontTx/>
              <a:buChar char="-"/>
            </a:pPr>
            <a:r>
              <a:rPr lang="fr-FR" sz="1400" b="0" dirty="0" err="1" smtClean="0">
                <a:solidFill>
                  <a:schemeClr val="tx1"/>
                </a:solidFill>
                <a:latin typeface="+mn-lt"/>
              </a:rPr>
              <a:t>Many</a:t>
            </a:r>
            <a:r>
              <a:rPr lang="fr-FR" sz="1400" b="0" dirty="0" smtClean="0">
                <a:solidFill>
                  <a:schemeClr val="tx1"/>
                </a:solidFill>
                <a:latin typeface="+mn-lt"/>
              </a:rPr>
              <a:t> more </a:t>
            </a:r>
            <a:r>
              <a:rPr lang="fr-FR" sz="1400" b="0" dirty="0" err="1" smtClean="0">
                <a:solidFill>
                  <a:schemeClr val="tx1"/>
                </a:solidFill>
                <a:latin typeface="+mn-lt"/>
              </a:rPr>
              <a:t>peaks</a:t>
            </a:r>
            <a:r>
              <a:rPr lang="fr-FR" sz="1400" b="0" dirty="0" smtClean="0">
                <a:solidFill>
                  <a:schemeClr val="tx1"/>
                </a:solidFill>
                <a:latin typeface="+mn-lt"/>
              </a:rPr>
              <a:t> in the </a:t>
            </a:r>
            <a:r>
              <a:rPr lang="fr-FR" sz="1400" b="0" dirty="0" err="1" smtClean="0">
                <a:solidFill>
                  <a:schemeClr val="tx1"/>
                </a:solidFill>
                <a:latin typeface="+mn-lt"/>
              </a:rPr>
              <a:t>strength</a:t>
            </a:r>
            <a:endParaRPr lang="fr-FR" sz="1400" b="0" dirty="0" smtClean="0">
              <a:solidFill>
                <a:schemeClr val="tx1"/>
              </a:solidFill>
              <a:latin typeface="+mn-lt"/>
            </a:endParaRPr>
          </a:p>
          <a:p>
            <a:pPr marL="285750" indent="-285750">
              <a:buFontTx/>
              <a:buChar char="-"/>
            </a:pPr>
            <a:r>
              <a:rPr lang="fr-FR" sz="1400" b="0" dirty="0" err="1" smtClean="0">
                <a:solidFill>
                  <a:schemeClr val="tx1"/>
                </a:solidFill>
                <a:latin typeface="+mn-lt"/>
              </a:rPr>
              <a:t>Follows</a:t>
            </a:r>
            <a:r>
              <a:rPr lang="fr-FR" sz="1400" b="0" dirty="0" smtClean="0">
                <a:solidFill>
                  <a:schemeClr val="tx1"/>
                </a:solidFill>
                <a:latin typeface="+mn-lt"/>
              </a:rPr>
              <a:t> to a good approximation the 1d case</a:t>
            </a:r>
          </a:p>
          <a:p>
            <a:r>
              <a:rPr lang="fr-FR" sz="1400" b="0" dirty="0" smtClean="0">
                <a:solidFill>
                  <a:schemeClr val="tx1"/>
                </a:solidFill>
                <a:latin typeface="+mn-lt"/>
              </a:rPr>
              <a:t>Motivation for </a:t>
            </a:r>
            <a:r>
              <a:rPr lang="fr-FR" sz="1400" b="0" dirty="0" err="1" smtClean="0">
                <a:solidFill>
                  <a:schemeClr val="tx1"/>
                </a:solidFill>
                <a:latin typeface="+mn-lt"/>
              </a:rPr>
              <a:t>combinatorial</a:t>
            </a:r>
            <a:r>
              <a:rPr lang="fr-FR" sz="1400" b="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fr-FR" sz="1400" b="0" dirty="0" err="1" smtClean="0">
                <a:solidFill>
                  <a:schemeClr val="tx1"/>
                </a:solidFill>
                <a:latin typeface="+mn-lt"/>
              </a:rPr>
              <a:t>method</a:t>
            </a:r>
            <a:r>
              <a:rPr lang="fr-FR" sz="1400" b="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fr-FR" sz="1400" b="0" dirty="0" err="1" smtClean="0">
                <a:solidFill>
                  <a:schemeClr val="tx1"/>
                </a:solidFill>
                <a:latin typeface="+mn-lt"/>
              </a:rPr>
              <a:t>with</a:t>
            </a:r>
            <a:r>
              <a:rPr lang="fr-FR" sz="1400" b="0" dirty="0" smtClean="0">
                <a:solidFill>
                  <a:schemeClr val="tx1"/>
                </a:solidFill>
                <a:latin typeface="+mn-lt"/>
              </a:rPr>
              <a:t> QRPA to </a:t>
            </a:r>
            <a:r>
              <a:rPr lang="fr-FR" sz="1400" b="0" dirty="0" err="1" smtClean="0">
                <a:solidFill>
                  <a:schemeClr val="tx1"/>
                </a:solidFill>
                <a:latin typeface="+mn-lt"/>
              </a:rPr>
              <a:t>get</a:t>
            </a:r>
            <a:r>
              <a:rPr lang="fr-FR" sz="1400" b="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fr-FR" sz="1400" b="0" dirty="0" err="1" smtClean="0">
                <a:solidFill>
                  <a:schemeClr val="tx1"/>
                </a:solidFill>
                <a:latin typeface="+mn-lt"/>
              </a:rPr>
              <a:t>NLDs</a:t>
            </a:r>
            <a:endParaRPr lang="fr-FR" sz="1400" b="0" dirty="0" smtClean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79" y="2206553"/>
            <a:ext cx="5402859" cy="431753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1232" y="748137"/>
            <a:ext cx="7150768" cy="2716958"/>
          </a:xfrm>
          <a:prstGeom prst="rect">
            <a:avLst/>
          </a:prstGeom>
        </p:spPr>
      </p:pic>
      <p:sp>
        <p:nvSpPr>
          <p:cNvPr id="10" name="Espace réservé du texte 2"/>
          <p:cNvSpPr txBox="1">
            <a:spLocks/>
          </p:cNvSpPr>
          <p:nvPr/>
        </p:nvSpPr>
        <p:spPr>
          <a:xfrm>
            <a:off x="8536788" y="748137"/>
            <a:ext cx="1706808" cy="295171"/>
          </a:xfrm>
          <a:prstGeom prst="rect">
            <a:avLst/>
          </a:prstGeom>
        </p:spPr>
        <p:txBody>
          <a:bodyPr vert="horz" wrap="square" lIns="127723" tIns="63862" rIns="127723" bIns="63862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Tx/>
              <a:buNone/>
              <a:defRPr sz="1600" b="1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5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3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bg2">
                    <a:lumMod val="50000"/>
                  </a:schemeClr>
                </a:solidFill>
                <a:latin typeface="+mj-lt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b="0" dirty="0" smtClean="0">
                <a:latin typeface="+mn-lt"/>
              </a:rPr>
              <a:t>A. </a:t>
            </a:r>
            <a:r>
              <a:rPr lang="fr-FR" sz="1200" b="0" dirty="0" err="1" smtClean="0">
                <a:latin typeface="+mn-lt"/>
              </a:rPr>
              <a:t>Porro</a:t>
            </a:r>
            <a:r>
              <a:rPr lang="fr-FR" sz="1200" b="0" dirty="0" smtClean="0">
                <a:latin typeface="+mn-lt"/>
              </a:rPr>
              <a:t>, PhD </a:t>
            </a:r>
            <a:r>
              <a:rPr lang="fr-FR" sz="1200" b="0" dirty="0" err="1" smtClean="0">
                <a:latin typeface="+mn-lt"/>
              </a:rPr>
              <a:t>thesis</a:t>
            </a:r>
            <a:endParaRPr lang="fr-FR" sz="1200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9962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 build="allAtOnce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PGCM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tailored</a:t>
            </a:r>
            <a:r>
              <a:rPr lang="fr-FR" dirty="0" smtClean="0"/>
              <a:t> to capture long range collective motion</a:t>
            </a:r>
          </a:p>
          <a:p>
            <a:pPr marL="285750" indent="-285750">
              <a:buFontTx/>
              <a:buChar char="-"/>
            </a:pPr>
            <a:r>
              <a:rPr lang="fr-FR" dirty="0" err="1" smtClean="0"/>
              <a:t>Collectivity</a:t>
            </a:r>
            <a:r>
              <a:rPr lang="fr-FR" dirty="0" smtClean="0"/>
              <a:t> </a:t>
            </a:r>
            <a:r>
              <a:rPr lang="fr-FR" dirty="0" err="1" smtClean="0"/>
              <a:t>well</a:t>
            </a:r>
            <a:r>
              <a:rPr lang="fr-FR" dirty="0" smtClean="0"/>
              <a:t> </a:t>
            </a:r>
            <a:r>
              <a:rPr lang="fr-FR" dirty="0" err="1" smtClean="0"/>
              <a:t>reproduced</a:t>
            </a:r>
            <a:r>
              <a:rPr lang="fr-FR" dirty="0" smtClean="0"/>
              <a:t> (rotations, vibrations)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Emergence of multi-phonon states </a:t>
            </a:r>
            <a:r>
              <a:rPr lang="fr-FR" dirty="0" err="1" smtClean="0"/>
              <a:t>from</a:t>
            </a:r>
            <a:r>
              <a:rPr lang="fr-FR" dirty="0" smtClean="0"/>
              <a:t> first </a:t>
            </a:r>
            <a:r>
              <a:rPr lang="fr-FR" dirty="0" err="1" smtClean="0"/>
              <a:t>principle</a:t>
            </a:r>
            <a:endParaRPr lang="fr-FR" dirty="0" smtClean="0"/>
          </a:p>
          <a:p>
            <a:pPr marL="285750" indent="-285750">
              <a:buFontTx/>
              <a:buChar char="-"/>
            </a:pPr>
            <a:endParaRPr lang="fr-FR" dirty="0"/>
          </a:p>
          <a:p>
            <a:r>
              <a:rPr lang="fr-FR" dirty="0" err="1" smtClean="0"/>
              <a:t>However</a:t>
            </a:r>
            <a:r>
              <a:rPr lang="fr-FR" dirty="0" smtClean="0"/>
              <a:t>… </a:t>
            </a:r>
            <a:r>
              <a:rPr lang="fr-FR" b="1" dirty="0" smtClean="0"/>
              <a:t>not all </a:t>
            </a:r>
            <a:r>
              <a:rPr lang="fr-FR" b="1" dirty="0" err="1" smtClean="0"/>
              <a:t>phenomena</a:t>
            </a:r>
            <a:r>
              <a:rPr lang="fr-FR" b="1" dirty="0" smtClean="0"/>
              <a:t> are collective</a:t>
            </a:r>
            <a:r>
              <a:rPr lang="fr-FR" dirty="0" smtClean="0"/>
              <a:t>!</a:t>
            </a:r>
          </a:p>
          <a:p>
            <a:pPr marL="285750" indent="-285750">
              <a:buFontTx/>
              <a:buChar char="-"/>
            </a:pPr>
            <a:r>
              <a:rPr lang="fr-FR" dirty="0" err="1" smtClean="0"/>
              <a:t>Some</a:t>
            </a:r>
            <a:r>
              <a:rPr lang="fr-FR" dirty="0" smtClean="0"/>
              <a:t> excitations </a:t>
            </a:r>
            <a:r>
              <a:rPr lang="fr-FR" dirty="0" err="1" smtClean="0"/>
              <a:t>only</a:t>
            </a:r>
            <a:r>
              <a:rPr lang="fr-FR" dirty="0" smtClean="0"/>
              <a:t> </a:t>
            </a:r>
            <a:r>
              <a:rPr lang="fr-FR" dirty="0" err="1" smtClean="0"/>
              <a:t>involve</a:t>
            </a:r>
            <a:r>
              <a:rPr lang="fr-FR" dirty="0" smtClean="0"/>
              <a:t> a </a:t>
            </a:r>
            <a:r>
              <a:rPr lang="fr-FR" dirty="0" err="1" smtClean="0"/>
              <a:t>low</a:t>
            </a:r>
            <a:r>
              <a:rPr lang="fr-FR" dirty="0" smtClean="0"/>
              <a:t> </a:t>
            </a:r>
            <a:r>
              <a:rPr lang="fr-FR" dirty="0" err="1" smtClean="0"/>
              <a:t>number</a:t>
            </a:r>
            <a:r>
              <a:rPr lang="fr-FR" dirty="0" smtClean="0"/>
              <a:t> of ph excitations</a:t>
            </a:r>
          </a:p>
          <a:p>
            <a:pPr marL="285750" indent="-285750">
              <a:buFontTx/>
              <a:buChar char="-"/>
            </a:pPr>
            <a:r>
              <a:rPr lang="fr-FR" dirty="0" err="1" smtClean="0"/>
              <a:t>Largest</a:t>
            </a:r>
            <a:r>
              <a:rPr lang="fr-FR" dirty="0" smtClean="0"/>
              <a:t> contribution of binding </a:t>
            </a:r>
            <a:r>
              <a:rPr lang="fr-FR" dirty="0" err="1" smtClean="0"/>
              <a:t>energy</a:t>
            </a:r>
            <a:r>
              <a:rPr lang="fr-FR" dirty="0" smtClean="0"/>
              <a:t> </a:t>
            </a:r>
            <a:r>
              <a:rPr lang="fr-FR" dirty="0" err="1" smtClean="0"/>
              <a:t>precisely</a:t>
            </a:r>
            <a:r>
              <a:rPr lang="fr-FR" dirty="0" smtClean="0"/>
              <a:t> come </a:t>
            </a:r>
            <a:r>
              <a:rPr lang="fr-FR" dirty="0" err="1" smtClean="0"/>
              <a:t>from</a:t>
            </a:r>
            <a:r>
              <a:rPr lang="fr-FR" dirty="0" smtClean="0"/>
              <a:t> 2p2h configurations (cf. Thomas/Vittorio)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r>
              <a:rPr lang="fr-FR" dirty="0" smtClean="0"/>
              <a:t>Solution: </a:t>
            </a:r>
            <a:r>
              <a:rPr lang="fr-FR" dirty="0" err="1" smtClean="0"/>
              <a:t>derive</a:t>
            </a:r>
            <a:r>
              <a:rPr lang="fr-FR" dirty="0" smtClean="0"/>
              <a:t> a </a:t>
            </a:r>
            <a:r>
              <a:rPr lang="fr-FR" dirty="0" err="1" smtClean="0"/>
              <a:t>formalism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</a:t>
            </a:r>
            <a:r>
              <a:rPr lang="fr-FR" dirty="0" err="1" smtClean="0"/>
              <a:t>coherently</a:t>
            </a:r>
            <a:r>
              <a:rPr lang="fr-FR" dirty="0" smtClean="0"/>
              <a:t> </a:t>
            </a:r>
            <a:r>
              <a:rPr lang="fr-FR" dirty="0" err="1" smtClean="0"/>
              <a:t>incorporates</a:t>
            </a:r>
            <a:r>
              <a:rPr lang="fr-FR" dirty="0" smtClean="0"/>
              <a:t> the </a:t>
            </a:r>
            <a:r>
              <a:rPr lang="fr-FR" dirty="0" err="1" smtClean="0"/>
              <a:t>two</a:t>
            </a:r>
            <a:r>
              <a:rPr lang="fr-FR" dirty="0" smtClean="0"/>
              <a:t> aspects…</a:t>
            </a:r>
          </a:p>
          <a:p>
            <a:r>
              <a:rPr lang="fr-FR" b="1" dirty="0">
                <a:solidFill>
                  <a:schemeClr val="tx2"/>
                </a:solidFill>
              </a:rPr>
              <a:t>	</a:t>
            </a:r>
            <a:r>
              <a:rPr lang="fr-FR" b="1" dirty="0" smtClean="0">
                <a:solidFill>
                  <a:schemeClr val="tx2"/>
                </a:solidFill>
              </a:rPr>
              <a:t>			… but </a:t>
            </a:r>
            <a:r>
              <a:rPr lang="fr-FR" b="1" dirty="0" err="1" smtClean="0">
                <a:solidFill>
                  <a:schemeClr val="tx2"/>
                </a:solidFill>
              </a:rPr>
              <a:t>that’s</a:t>
            </a:r>
            <a:r>
              <a:rPr lang="fr-FR" b="1" dirty="0" smtClean="0">
                <a:solidFill>
                  <a:schemeClr val="tx2"/>
                </a:solidFill>
              </a:rPr>
              <a:t> for the </a:t>
            </a:r>
            <a:r>
              <a:rPr lang="fr-FR" b="1" dirty="0" err="1" smtClean="0">
                <a:solidFill>
                  <a:schemeClr val="tx2"/>
                </a:solidFill>
              </a:rPr>
              <a:t>next</a:t>
            </a:r>
            <a:r>
              <a:rPr lang="fr-FR" b="1" dirty="0" smtClean="0">
                <a:solidFill>
                  <a:schemeClr val="tx2"/>
                </a:solidFill>
              </a:rPr>
              <a:t> time!</a:t>
            </a:r>
            <a:endParaRPr lang="fr-FR" b="1" dirty="0" smtClean="0">
              <a:solidFill>
                <a:schemeClr val="tx2"/>
              </a:solidFill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14/06/2023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 smtClean="0"/>
              <a:t>Nuclear</a:t>
            </a:r>
            <a:r>
              <a:rPr lang="fr-FR" dirty="0" smtClean="0"/>
              <a:t> collective </a:t>
            </a:r>
            <a:r>
              <a:rPr lang="fr-FR" dirty="0" err="1" smtClean="0"/>
              <a:t>behaviors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49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Beyond PGCM, a new </a:t>
            </a:r>
            <a:r>
              <a:rPr lang="fr-FR" dirty="0" err="1" smtClean="0"/>
              <a:t>journey</a:t>
            </a:r>
            <a:r>
              <a:rPr lang="fr-FR" dirty="0" smtClean="0"/>
              <a:t> </a:t>
            </a:r>
            <a:r>
              <a:rPr lang="fr-FR" dirty="0" err="1" smtClean="0"/>
              <a:t>begins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93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727075" y="1544919"/>
            <a:ext cx="9915525" cy="2876610"/>
          </a:xfrm>
        </p:spPr>
        <p:txBody>
          <a:bodyPr wrap="square" tIns="72000" numCol="1">
            <a:normAutofit/>
          </a:bodyPr>
          <a:lstStyle/>
          <a:p>
            <a:r>
              <a:rPr lang="en-US" dirty="0" smtClean="0"/>
              <a:t>Nuclear problem and elements of formalism</a:t>
            </a:r>
          </a:p>
          <a:p>
            <a:r>
              <a:rPr lang="en-US" dirty="0" smtClean="0"/>
              <a:t>Macroscopic models of the nuclei</a:t>
            </a:r>
          </a:p>
          <a:p>
            <a:r>
              <a:rPr lang="en-US" dirty="0" smtClean="0"/>
              <a:t>Mean-field theory</a:t>
            </a:r>
          </a:p>
          <a:p>
            <a:r>
              <a:rPr lang="en-US" dirty="0" smtClean="0"/>
              <a:t>Harmonic </a:t>
            </a:r>
            <a:r>
              <a:rPr lang="en-US" dirty="0" smtClean="0"/>
              <a:t>vibrations with Quasi Random Phase Approximation</a:t>
            </a:r>
          </a:p>
          <a:p>
            <a:r>
              <a:rPr lang="en-US" dirty="0" smtClean="0"/>
              <a:t>Long </a:t>
            </a:r>
            <a:r>
              <a:rPr lang="en-US" dirty="0" smtClean="0"/>
              <a:t>range collective motion with Projected Generator Coordinate </a:t>
            </a:r>
            <a:r>
              <a:rPr lang="en-US" dirty="0" smtClean="0"/>
              <a:t>Method</a:t>
            </a:r>
            <a:endParaRPr lang="en-US" dirty="0" smtClean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727076" y="104486"/>
            <a:ext cx="10733087" cy="667039"/>
          </a:xfrm>
        </p:spPr>
        <p:txBody>
          <a:bodyPr/>
          <a:lstStyle/>
          <a:p>
            <a:r>
              <a:rPr lang="fr-FR" dirty="0" err="1" smtClean="0"/>
              <a:t>Outline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14/06/2023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Nuclear collective behaviors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5929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14/06/2023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Nuclear collective behaviors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50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Thank</a:t>
            </a:r>
            <a:r>
              <a:rPr lang="fr-FR" dirty="0" smtClean="0"/>
              <a:t> </a:t>
            </a:r>
            <a:r>
              <a:rPr lang="fr-FR" dirty="0" err="1" smtClean="0"/>
              <a:t>you</a:t>
            </a:r>
            <a:r>
              <a:rPr lang="fr-FR" dirty="0" smtClean="0"/>
              <a:t> for </a:t>
            </a:r>
            <a:r>
              <a:rPr lang="fr-FR" dirty="0" err="1" smtClean="0"/>
              <a:t>your</a:t>
            </a:r>
            <a:r>
              <a:rPr lang="fr-FR" dirty="0" smtClean="0"/>
              <a:t> attention!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95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1536013" y="4312403"/>
            <a:ext cx="4251004" cy="427008"/>
          </a:xfrm>
        </p:spPr>
        <p:txBody>
          <a:bodyPr/>
          <a:lstStyle/>
          <a:p>
            <a:r>
              <a:rPr lang="fr-FR" dirty="0" smtClean="0"/>
              <a:t>Cours NPAC JF Berger (2008)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14/06/2023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Nuclear collective behaviors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51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References</a:t>
            </a:r>
            <a:endParaRPr lang="en-US" dirty="0"/>
          </a:p>
        </p:txBody>
      </p:sp>
      <p:pic>
        <p:nvPicPr>
          <p:cNvPr id="10242" name="Picture 2" descr="Amazon.fr - Nuclear Models - Greiner, Walter, Maruhn, Joachim A. - Livres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013" y="967575"/>
            <a:ext cx="1878520" cy="2691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The nuclear many-body problem by Peter Ring | Open Libr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353" y="967575"/>
            <a:ext cx="1742438" cy="269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Nuclear Structure. Two volumes: Bohr, Aage and Ben R. Mottelson:  Amazon.com: Books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705" y="963208"/>
            <a:ext cx="2761943" cy="269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Amazon.fr - Energy Density Functional Methods for Atomic Nuclei - Schunck,  Nicolas, Bender, Michael, Bulgac, Aurel, Duguet, Thomas, Ebran, Jean-Paul,  Engel, Jon, McNeil Forbes, Michael, Kortelainen, Markus, Nakatsukasa,  Takashi - Livres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636" y="959187"/>
            <a:ext cx="1795286" cy="269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694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14/06/2023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Nuclear collective behaviors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Nuclear</a:t>
            </a:r>
            <a:r>
              <a:rPr lang="fr-FR" dirty="0" smtClean="0"/>
              <a:t> </a:t>
            </a:r>
            <a:r>
              <a:rPr lang="fr-FR" dirty="0" err="1" smtClean="0"/>
              <a:t>problem</a:t>
            </a:r>
            <a:endParaRPr lang="en-US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dirty="0" smtClean="0"/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59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14/06/2023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Nuclear collective behaviors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7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Nuclear</a:t>
            </a:r>
            <a:r>
              <a:rPr lang="fr-FR" dirty="0" smtClean="0"/>
              <a:t> </a:t>
            </a:r>
            <a:r>
              <a:rPr lang="fr-FR" dirty="0" err="1" smtClean="0"/>
              <a:t>many</a:t>
            </a:r>
            <a:r>
              <a:rPr lang="fr-FR" dirty="0" smtClean="0"/>
              <a:t>-body </a:t>
            </a:r>
            <a:r>
              <a:rPr lang="fr-FR" dirty="0" err="1" smtClean="0"/>
              <a:t>problem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4614862" y="1062475"/>
                <a:ext cx="2684068" cy="3229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begChr m:val="|"/>
                          <m:endChr m:val="〉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  <m:sup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sup>
                              </m:s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𝑁𝑍</m:t>
                              </m:r>
                            </m:sup>
                          </m:sSup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sSup>
                            <m:s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p>
                          </m:s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𝑁𝑍</m:t>
                          </m:r>
                        </m:sup>
                      </m:sSup>
                      <m:d>
                        <m:dPr>
                          <m:begChr m:val="|"/>
                          <m:endChr m:val="〉"/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  <m:sup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sup>
                              </m:sSup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𝑁𝑍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4862" y="1062475"/>
                <a:ext cx="2684068" cy="322974"/>
              </a:xfrm>
              <a:prstGeom prst="rect">
                <a:avLst/>
              </a:prstGeom>
              <a:blipFill>
                <a:blip r:embed="rId2"/>
                <a:stretch>
                  <a:fillRect l="-1364"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e 1"/>
          <p:cNvGrpSpPr/>
          <p:nvPr/>
        </p:nvGrpSpPr>
        <p:grpSpPr>
          <a:xfrm>
            <a:off x="333375" y="2701300"/>
            <a:ext cx="4695823" cy="2624138"/>
            <a:chOff x="333375" y="3233737"/>
            <a:chExt cx="4695823" cy="2624138"/>
          </a:xfrm>
        </p:grpSpPr>
        <p:cxnSp>
          <p:nvCxnSpPr>
            <p:cNvPr id="9" name="Connecteur droit 8"/>
            <p:cNvCxnSpPr/>
            <p:nvPr/>
          </p:nvCxnSpPr>
          <p:spPr>
            <a:xfrm>
              <a:off x="1952625" y="5857875"/>
              <a:ext cx="120967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>
            <a:xfrm>
              <a:off x="1947862" y="5334000"/>
              <a:ext cx="120967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/>
            <p:nvPr/>
          </p:nvCxnSpPr>
          <p:spPr>
            <a:xfrm>
              <a:off x="1947862" y="4257675"/>
              <a:ext cx="120967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avec flèche 12"/>
            <p:cNvCxnSpPr/>
            <p:nvPr/>
          </p:nvCxnSpPr>
          <p:spPr>
            <a:xfrm flipH="1">
              <a:off x="2552699" y="5429250"/>
              <a:ext cx="1" cy="323850"/>
            </a:xfrm>
            <a:prstGeom prst="straightConnector1">
              <a:avLst/>
            </a:prstGeom>
            <a:ln w="38100">
              <a:solidFill>
                <a:schemeClr val="tx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avec flèche 13"/>
            <p:cNvCxnSpPr/>
            <p:nvPr/>
          </p:nvCxnSpPr>
          <p:spPr>
            <a:xfrm>
              <a:off x="2552700" y="4424362"/>
              <a:ext cx="0" cy="828675"/>
            </a:xfrm>
            <a:prstGeom prst="straightConnector1">
              <a:avLst/>
            </a:prstGeom>
            <a:ln w="38100">
              <a:solidFill>
                <a:schemeClr val="tx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>
            <a:xfrm>
              <a:off x="333375" y="4991100"/>
              <a:ext cx="120967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>
              <a:off x="333375" y="4076700"/>
              <a:ext cx="120967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/>
            <p:cNvCxnSpPr/>
            <p:nvPr/>
          </p:nvCxnSpPr>
          <p:spPr>
            <a:xfrm>
              <a:off x="1628775" y="5200650"/>
              <a:ext cx="259556" cy="552450"/>
            </a:xfrm>
            <a:prstGeom prst="straightConnector1">
              <a:avLst/>
            </a:prstGeom>
            <a:ln w="38100">
              <a:solidFill>
                <a:schemeClr val="tx2">
                  <a:lumMod val="20000"/>
                  <a:lumOff val="80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25"/>
            <p:cNvCxnSpPr/>
            <p:nvPr/>
          </p:nvCxnSpPr>
          <p:spPr>
            <a:xfrm flipH="1">
              <a:off x="3313514" y="3452812"/>
              <a:ext cx="464338" cy="2319337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avec flèche 29"/>
            <p:cNvCxnSpPr/>
            <p:nvPr/>
          </p:nvCxnSpPr>
          <p:spPr>
            <a:xfrm>
              <a:off x="957261" y="4248150"/>
              <a:ext cx="0" cy="590550"/>
            </a:xfrm>
            <a:prstGeom prst="straightConnector1">
              <a:avLst/>
            </a:prstGeom>
            <a:ln w="38100">
              <a:solidFill>
                <a:schemeClr val="tx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/>
            <p:cNvCxnSpPr/>
            <p:nvPr/>
          </p:nvCxnSpPr>
          <p:spPr>
            <a:xfrm>
              <a:off x="3819523" y="3233737"/>
              <a:ext cx="120967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ZoneTexte 44"/>
          <p:cNvSpPr txBox="1"/>
          <p:nvPr/>
        </p:nvSpPr>
        <p:spPr>
          <a:xfrm>
            <a:off x="1464619" y="1554258"/>
            <a:ext cx="2176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 smtClean="0">
                <a:solidFill>
                  <a:schemeClr val="accent5"/>
                </a:solidFill>
              </a:rPr>
              <a:t>Nuclear</a:t>
            </a:r>
            <a:r>
              <a:rPr lang="fr-FR" b="1" dirty="0" smtClean="0">
                <a:solidFill>
                  <a:schemeClr val="accent5"/>
                </a:solidFill>
              </a:rPr>
              <a:t> </a:t>
            </a:r>
            <a:r>
              <a:rPr lang="fr-FR" sz="1600" b="1" dirty="0" err="1" smtClean="0">
                <a:solidFill>
                  <a:schemeClr val="accent5"/>
                </a:solidFill>
              </a:rPr>
              <a:t>Hamiltonian</a:t>
            </a:r>
            <a:endParaRPr lang="en-US" b="1" dirty="0">
              <a:solidFill>
                <a:schemeClr val="accent5"/>
              </a:solidFill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7540625" y="1585036"/>
            <a:ext cx="4171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 smtClean="0">
                <a:solidFill>
                  <a:schemeClr val="accent4"/>
                </a:solidFill>
              </a:rPr>
              <a:t>Many</a:t>
            </a:r>
            <a:r>
              <a:rPr lang="fr-FR" sz="1600" b="1" dirty="0" smtClean="0">
                <a:solidFill>
                  <a:schemeClr val="accent4"/>
                </a:solidFill>
              </a:rPr>
              <a:t>-body </a:t>
            </a:r>
            <a:r>
              <a:rPr lang="fr-FR" sz="1600" b="1" dirty="0" err="1" smtClean="0">
                <a:solidFill>
                  <a:schemeClr val="accent4"/>
                </a:solidFill>
              </a:rPr>
              <a:t>correlated</a:t>
            </a:r>
            <a:r>
              <a:rPr lang="fr-FR" sz="1600" b="1" dirty="0" smtClean="0">
                <a:solidFill>
                  <a:schemeClr val="accent4"/>
                </a:solidFill>
              </a:rPr>
              <a:t> </a:t>
            </a:r>
            <a:r>
              <a:rPr lang="fr-FR" sz="1600" b="1" dirty="0" err="1" smtClean="0">
                <a:solidFill>
                  <a:schemeClr val="accent4"/>
                </a:solidFill>
              </a:rPr>
              <a:t>wave</a:t>
            </a:r>
            <a:r>
              <a:rPr lang="fr-FR" sz="1600" b="1" dirty="0" smtClean="0">
                <a:solidFill>
                  <a:schemeClr val="accent4"/>
                </a:solidFill>
              </a:rPr>
              <a:t> </a:t>
            </a:r>
            <a:r>
              <a:rPr lang="fr-FR" sz="1600" b="1" dirty="0" err="1" smtClean="0">
                <a:solidFill>
                  <a:schemeClr val="accent4"/>
                </a:solidFill>
              </a:rPr>
              <a:t>function</a:t>
            </a:r>
            <a:endParaRPr lang="en-US" b="1" dirty="0">
              <a:solidFill>
                <a:schemeClr val="accent4"/>
              </a:solidFill>
            </a:endParaRPr>
          </a:p>
        </p:txBody>
      </p:sp>
      <p:sp>
        <p:nvSpPr>
          <p:cNvPr id="47" name="ZoneTexte 46"/>
          <p:cNvSpPr txBox="1"/>
          <p:nvPr/>
        </p:nvSpPr>
        <p:spPr>
          <a:xfrm>
            <a:off x="5929265" y="2510557"/>
            <a:ext cx="576380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Full description of ground and excited states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Energy levels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Spectroscopic moments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Transition probabilities</a:t>
            </a:r>
          </a:p>
          <a:p>
            <a:endParaRPr lang="en-US" sz="1600" dirty="0" smtClean="0"/>
          </a:p>
          <a:p>
            <a:r>
              <a:rPr lang="en-US" sz="1600" dirty="0" smtClean="0"/>
              <a:t>Directly comparable with experiment</a:t>
            </a:r>
          </a:p>
          <a:p>
            <a:r>
              <a:rPr lang="en-US" sz="1600" dirty="0" smtClean="0"/>
              <a:t>Observation of different class of states</a:t>
            </a:r>
          </a:p>
          <a:p>
            <a:pPr marL="285750" indent="-285750">
              <a:buFontTx/>
              <a:buChar char="-"/>
            </a:pPr>
            <a:r>
              <a:rPr lang="en-US" sz="1600" dirty="0" err="1" smtClean="0"/>
              <a:t>Spacings</a:t>
            </a:r>
            <a:r>
              <a:rPr lang="en-US" sz="1600" dirty="0" smtClean="0"/>
              <a:t>, intensity of transitions</a:t>
            </a:r>
          </a:p>
          <a:p>
            <a:endParaRPr lang="en-US" sz="1600" dirty="0" smtClean="0"/>
          </a:p>
          <a:p>
            <a:r>
              <a:rPr lang="en-US" sz="1600" dirty="0" smtClean="0"/>
              <a:t>Explained by capturing certain class of effects in models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Multi-particle multi-hole, deformation, rotation</a:t>
            </a:r>
          </a:p>
          <a:p>
            <a:endParaRPr lang="en-US" sz="1600" dirty="0" smtClean="0"/>
          </a:p>
          <a:p>
            <a:pPr algn="ctr"/>
            <a:r>
              <a:rPr lang="en-US" b="1" dirty="0" smtClean="0">
                <a:solidFill>
                  <a:schemeClr val="tx2"/>
                </a:solidFill>
                <a:sym typeface="Wingdings" panose="05000000000000000000" pitchFamily="2" charset="2"/>
              </a:rPr>
              <a:t>Collective effects</a:t>
            </a:r>
            <a:endParaRPr lang="en-US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900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5" grpId="0"/>
      <p:bldP spid="46" grpId="0"/>
      <p:bldP spid="47" grpId="0" uiExpand="1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411" y="942799"/>
            <a:ext cx="3017623" cy="2414098"/>
          </a:xfrm>
          <a:prstGeom prst="rect">
            <a:avLst/>
          </a:prstGeom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731838" y="1381126"/>
            <a:ext cx="7818273" cy="457102"/>
          </a:xfrm>
        </p:spPr>
        <p:txBody>
          <a:bodyPr/>
          <a:lstStyle/>
          <a:p>
            <a:r>
              <a:rPr lang="fr-FR" dirty="0" smtClean="0"/>
              <a:t>Interaction </a:t>
            </a:r>
            <a:r>
              <a:rPr lang="fr-FR" dirty="0" err="1" smtClean="0"/>
              <a:t>between</a:t>
            </a:r>
            <a:r>
              <a:rPr lang="fr-FR" dirty="0" smtClean="0"/>
              <a:t> nucleus and EM </a:t>
            </a:r>
            <a:r>
              <a:rPr lang="fr-FR" dirty="0" err="1" smtClean="0"/>
              <a:t>field</a:t>
            </a:r>
            <a:r>
              <a:rPr lang="fr-FR" dirty="0"/>
              <a:t> </a:t>
            </a:r>
            <a:r>
              <a:rPr lang="fr-FR" dirty="0" smtClean="0">
                <a:sym typeface="Wingdings" panose="05000000000000000000" pitchFamily="2" charset="2"/>
              </a:rPr>
              <a:t> Photon </a:t>
            </a:r>
            <a:r>
              <a:rPr lang="fr-FR" dirty="0" err="1" smtClean="0">
                <a:sym typeface="Wingdings" panose="05000000000000000000" pitchFamily="2" charset="2"/>
              </a:rPr>
              <a:t>absorbtion</a:t>
            </a:r>
            <a:r>
              <a:rPr lang="fr-FR" dirty="0" smtClean="0">
                <a:sym typeface="Wingdings" panose="05000000000000000000" pitchFamily="2" charset="2"/>
              </a:rPr>
              <a:t> / </a:t>
            </a:r>
            <a:r>
              <a:rPr lang="fr-FR" dirty="0" err="1" smtClean="0">
                <a:sym typeface="Wingdings" panose="05000000000000000000" pitchFamily="2" charset="2"/>
              </a:rPr>
              <a:t>emission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14/06/2023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 smtClean="0"/>
              <a:t>Nuclear</a:t>
            </a:r>
            <a:r>
              <a:rPr lang="fr-FR" dirty="0" smtClean="0"/>
              <a:t> collective </a:t>
            </a:r>
            <a:r>
              <a:rPr lang="fr-FR" dirty="0" err="1" smtClean="0"/>
              <a:t>behaviors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8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Electromagnetic</a:t>
            </a:r>
            <a:r>
              <a:rPr lang="fr-FR" dirty="0" smtClean="0"/>
              <a:t> transitions</a:t>
            </a:r>
            <a:endParaRPr lang="en-US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457" y="992436"/>
            <a:ext cx="2893530" cy="2314824"/>
          </a:xfrm>
          <a:prstGeom prst="rect">
            <a:avLst/>
          </a:prstGeom>
        </p:spPr>
      </p:pic>
      <p:grpSp>
        <p:nvGrpSpPr>
          <p:cNvPr id="11" name="Groupe 10"/>
          <p:cNvGrpSpPr/>
          <p:nvPr/>
        </p:nvGrpSpPr>
        <p:grpSpPr>
          <a:xfrm rot="1058851">
            <a:off x="8724501" y="842877"/>
            <a:ext cx="1164110" cy="454902"/>
            <a:chOff x="774642" y="4302185"/>
            <a:chExt cx="1164110" cy="454902"/>
          </a:xfrm>
        </p:grpSpPr>
        <p:pic>
          <p:nvPicPr>
            <p:cNvPr id="12" name="Picture 2" descr="File:Feynman diagram - Photon propagator.svg - Wikimedia Commons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36" t="17003" r="8881"/>
            <a:stretch/>
          </p:blipFill>
          <p:spPr bwMode="auto">
            <a:xfrm rot="1881076">
              <a:off x="774642" y="4302185"/>
              <a:ext cx="1164110" cy="2219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riangle isocèle 12"/>
            <p:cNvSpPr/>
            <p:nvPr/>
          </p:nvSpPr>
          <p:spPr>
            <a:xfrm>
              <a:off x="1819656" y="4663440"/>
              <a:ext cx="109728" cy="93647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611" y="1016559"/>
            <a:ext cx="2894400" cy="231552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Espace réservé du contenu 1"/>
              <p:cNvSpPr txBox="1">
                <a:spLocks/>
              </p:cNvSpPr>
              <p:nvPr/>
            </p:nvSpPr>
            <p:spPr>
              <a:xfrm>
                <a:off x="2405989" y="2003544"/>
                <a:ext cx="4469969" cy="457102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 fontScale="85000" lnSpcReduction="10000"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66700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41338" indent="-274638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080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747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dirty="0" smtClean="0"/>
                  <a:t>Long </a:t>
                </a:r>
                <a:r>
                  <a:rPr lang="fr-FR" dirty="0" err="1" smtClean="0"/>
                  <a:t>wavelength</a:t>
                </a:r>
                <a:r>
                  <a:rPr lang="fr-FR" dirty="0" smtClean="0"/>
                  <a:t> approximation (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f>
                          <m:f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dirty="0" smtClean="0"/>
                  <a:t>)</a:t>
                </a:r>
                <a:endParaRPr lang="en-US" dirty="0"/>
              </a:p>
            </p:txBody>
          </p:sp>
        </mc:Choice>
        <mc:Fallback>
          <p:sp>
            <p:nvSpPr>
              <p:cNvPr id="14" name="Espace réservé du contenu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5989" y="2003544"/>
                <a:ext cx="4469969" cy="457102"/>
              </a:xfrm>
              <a:prstGeom prst="rect">
                <a:avLst/>
              </a:prstGeom>
              <a:blipFill>
                <a:blip r:embed="rId6"/>
                <a:stretch>
                  <a:fillRect l="-25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Espace réservé du contenu 1"/>
              <p:cNvSpPr txBox="1">
                <a:spLocks/>
              </p:cNvSpPr>
              <p:nvPr/>
            </p:nvSpPr>
            <p:spPr>
              <a:xfrm>
                <a:off x="912469" y="2720154"/>
                <a:ext cx="3120035" cy="974022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66700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41338" indent="-274638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080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747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i="1" smtClean="0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𝐿𝑀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∼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</m:sSup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𝐿𝑀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𝜑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dirty="0" smtClean="0"/>
              </a:p>
              <a:p>
                <a:pPr algn="ctr"/>
                <a:r>
                  <a:rPr lang="fr-FR" dirty="0" smtClean="0"/>
                  <a:t>Electric transition </a:t>
                </a:r>
                <a:r>
                  <a:rPr lang="fr-FR" dirty="0" err="1" smtClean="0"/>
                  <a:t>operator</a:t>
                </a:r>
                <a:endParaRPr lang="en-US" dirty="0"/>
              </a:p>
            </p:txBody>
          </p:sp>
        </mc:Choice>
        <mc:Fallback xmlns="">
          <p:sp>
            <p:nvSpPr>
              <p:cNvPr id="15" name="Espace réservé du contenu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469" y="2720154"/>
                <a:ext cx="3120035" cy="97402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Espace réservé du contenu 1"/>
              <p:cNvSpPr txBox="1">
                <a:spLocks/>
              </p:cNvSpPr>
              <p:nvPr/>
            </p:nvSpPr>
            <p:spPr>
              <a:xfrm>
                <a:off x="4323804" y="2699780"/>
                <a:ext cx="3869220" cy="994396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2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66700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Clr>
                    <a:schemeClr val="tx2"/>
                  </a:buClr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41338" indent="-274638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080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74738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buSzPct val="90000"/>
                  <a:buFont typeface="Arial" panose="020B0604020202020204" pitchFamily="34" charset="0"/>
                  <a:buChar char="■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𝐿𝑀</m:t>
                          </m:r>
                        </m:sup>
                      </m:sSup>
                      <m:r>
                        <a:rPr lang="fr-FR" i="1">
                          <a:latin typeface="Cambria Math" panose="02040503050406030204" pitchFamily="18" charset="0"/>
                        </a:rPr>
                        <m:t>∼</m:t>
                      </m:r>
                      <m:acc>
                        <m:accPr>
                          <m:chr m:val="⃗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</m:acc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⋅</m:t>
                      </m:r>
                      <m:acc>
                        <m:accPr>
                          <m:chr m:val="⃗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b="0" i="0" smtClean="0"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</m:acc>
                      <m:d>
                        <m:dPr>
                          <m:begChr m:val="["/>
                          <m:endChr m:val="]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</a:rPr>
                                <m:t>L</m:t>
                              </m:r>
                            </m:sup>
                          </m:sSup>
                          <m:sSup>
                            <m:s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</a:rPr>
                                <m:t>Y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</a:rPr>
                                <m:t>LM</m:t>
                              </m:r>
                            </m:sup>
                          </m:sSup>
                          <m:d>
                            <m:d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fr-FR" dirty="0" smtClean="0"/>
              </a:p>
              <a:p>
                <a:pPr algn="ctr"/>
                <a:r>
                  <a:rPr lang="fr-FR" dirty="0" err="1" smtClean="0"/>
                  <a:t>Magnetic</a:t>
                </a:r>
                <a:r>
                  <a:rPr lang="fr-FR" dirty="0" smtClean="0"/>
                  <a:t> transition </a:t>
                </a:r>
                <a:r>
                  <a:rPr lang="fr-FR" dirty="0" err="1" smtClean="0"/>
                  <a:t>operator</a:t>
                </a:r>
                <a:endParaRPr lang="en-US" dirty="0"/>
              </a:p>
            </p:txBody>
          </p:sp>
        </mc:Choice>
        <mc:Fallback xmlns="">
          <p:sp>
            <p:nvSpPr>
              <p:cNvPr id="17" name="Espace réservé du contenu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3804" y="2699780"/>
                <a:ext cx="3869220" cy="994396"/>
              </a:xfrm>
              <a:prstGeom prst="rect">
                <a:avLst/>
              </a:prstGeom>
              <a:blipFill>
                <a:blip r:embed="rId8"/>
                <a:stretch>
                  <a:fillRect t="-4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2" name="Picture 4" descr="File:Spherical Harmonics deg3.png - Wikimedia Commons"/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024" y="3501970"/>
            <a:ext cx="3884596" cy="221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Espace réservé du contenu 1"/>
          <p:cNvSpPr txBox="1">
            <a:spLocks/>
          </p:cNvSpPr>
          <p:nvPr/>
        </p:nvSpPr>
        <p:spPr>
          <a:xfrm>
            <a:off x="7522565" y="2943031"/>
            <a:ext cx="3120035" cy="40145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 err="1" smtClean="0"/>
              <a:t>Spherical</a:t>
            </a:r>
            <a:r>
              <a:rPr lang="fr-FR" b="1" dirty="0" smtClean="0"/>
              <a:t> </a:t>
            </a:r>
            <a:r>
              <a:rPr lang="fr-FR" b="1" dirty="0" err="1" smtClean="0"/>
              <a:t>tensors</a:t>
            </a:r>
            <a:endParaRPr lang="en-US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ZoneTexte 17"/>
              <p:cNvSpPr txBox="1"/>
              <p:nvPr/>
            </p:nvSpPr>
            <p:spPr>
              <a:xfrm>
                <a:off x="1390308" y="3690370"/>
                <a:ext cx="5866991" cy="7360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𝐵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𝑋𝐿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𝑖𝐽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sub>
                                <m:sup/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sSup>
                                    <m:sSupPr>
                                      <m:ctrlP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〈"/>
                                          <m:endChr m:val="〉"/>
                                          <m:ctrlPr>
                                            <a:rPr lang="fr-FR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fr-FR" b="0" i="1" smtClean="0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fr-FR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fr-FR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𝐽</m:t>
                                              </m:r>
                                            </m:e>
                                            <m:sub>
                                              <m:r>
                                                <a:rPr lang="fr-FR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𝑓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fr-FR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fr-FR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𝑀</m:t>
                                              </m:r>
                                            </m:e>
                                            <m:sub>
                                              <m:r>
                                                <a:rPr lang="fr-FR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𝑓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begChr m:val="|"/>
                                              <m:endChr m:val="|"/>
                                              <m:ctrlPr>
                                                <a:rPr lang="fr-FR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p>
                                                <m:sSupPr>
                                                  <m:ctrlPr>
                                                    <a:rPr lang="fr-FR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fr-FR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𝑇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fr-FR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𝐿𝐾</m:t>
                                                  </m:r>
                                                </m:sup>
                                              </m:sSup>
                                            </m:e>
                                          </m:d>
                                          <m:r>
                                            <a:rPr lang="fr-FR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fr-FR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fr-FR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𝐽</m:t>
                                              </m:r>
                                            </m:e>
                                            <m:sub>
                                              <m:r>
                                                <a:rPr lang="fr-FR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fr-FR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fr-FR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𝑀</m:t>
                                              </m:r>
                                            </m:e>
                                            <m:sub>
                                              <m:r>
                                                <a:rPr lang="fr-FR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|</m:t>
                                      </m:r>
                                    </m:e>
                                    <m:sup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8" name="ZoneTexte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308" y="3690370"/>
                <a:ext cx="5866991" cy="73603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Espace réservé du contenu 1"/>
          <p:cNvSpPr txBox="1">
            <a:spLocks/>
          </p:cNvSpPr>
          <p:nvPr/>
        </p:nvSpPr>
        <p:spPr>
          <a:xfrm>
            <a:off x="2339255" y="4469195"/>
            <a:ext cx="3919159" cy="59239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 err="1" smtClean="0">
                <a:solidFill>
                  <a:schemeClr val="tx2"/>
                </a:solidFill>
              </a:rPr>
              <a:t>Reduced</a:t>
            </a:r>
            <a:r>
              <a:rPr lang="fr-FR" b="1" dirty="0" smtClean="0">
                <a:solidFill>
                  <a:schemeClr val="tx2"/>
                </a:solidFill>
              </a:rPr>
              <a:t> transition </a:t>
            </a:r>
            <a:r>
              <a:rPr lang="fr-FR" b="1" dirty="0" err="1" smtClean="0">
                <a:solidFill>
                  <a:schemeClr val="tx2"/>
                </a:solidFill>
              </a:rPr>
              <a:t>probability</a:t>
            </a:r>
            <a:endParaRPr lang="en-US" b="1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ZoneTexte 23"/>
              <p:cNvSpPr txBox="1"/>
              <p:nvPr/>
            </p:nvSpPr>
            <p:spPr>
              <a:xfrm>
                <a:off x="3004852" y="5246528"/>
                <a:ext cx="26087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𝑋𝐿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  <m:r>
                            <m:rPr>
                              <m:sty m:val="p"/>
                            </m:rPr>
                            <a:rPr lang="fr-FR" b="0" i="1" smtClean="0">
                              <a:latin typeface="Cambria Math" panose="02040503050406030204" pitchFamily="18" charset="0"/>
                            </a:rPr>
                            <m:t>J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〈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𝜈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𝐽𝐽</m:t>
                      </m:r>
                      <m:d>
                        <m:dPr>
                          <m:begChr m:val="|"/>
                          <m:endChr m:val="|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𝜈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𝐽𝐽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〉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4" name="ZoneTexte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4852" y="5246528"/>
                <a:ext cx="2608791" cy="276999"/>
              </a:xfrm>
              <a:prstGeom prst="rect">
                <a:avLst/>
              </a:prstGeom>
              <a:blipFill>
                <a:blip r:embed="rId11"/>
                <a:stretch>
                  <a:fillRect l="-2336" t="-2222" r="-2570" b="-3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Espace réservé du contenu 1"/>
          <p:cNvSpPr txBox="1">
            <a:spLocks/>
          </p:cNvSpPr>
          <p:nvPr/>
        </p:nvSpPr>
        <p:spPr>
          <a:xfrm>
            <a:off x="2339255" y="5764022"/>
            <a:ext cx="3919159" cy="59239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 err="1" smtClean="0">
                <a:solidFill>
                  <a:schemeClr val="tx2"/>
                </a:solidFill>
              </a:rPr>
              <a:t>Spectroscopic</a:t>
            </a:r>
            <a:r>
              <a:rPr lang="fr-FR" b="1" dirty="0" smtClean="0">
                <a:solidFill>
                  <a:schemeClr val="tx2"/>
                </a:solidFill>
              </a:rPr>
              <a:t> moment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56902" y="2851067"/>
            <a:ext cx="8985698" cy="108545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r>
              <a:rPr lang="fr-FR" b="1" i="1" dirty="0" err="1" smtClean="0"/>
              <a:t>Eletromagnetic</a:t>
            </a:r>
            <a:r>
              <a:rPr lang="fr-FR" b="1" i="1" dirty="0" smtClean="0"/>
              <a:t> transitions and moments </a:t>
            </a:r>
            <a:r>
              <a:rPr lang="fr-FR" b="1" i="1" dirty="0" err="1" smtClean="0"/>
              <a:t>play</a:t>
            </a:r>
            <a:r>
              <a:rPr lang="fr-FR" b="1" i="1" dirty="0" smtClean="0"/>
              <a:t> an important </a:t>
            </a:r>
            <a:r>
              <a:rPr lang="fr-FR" b="1" i="1" dirty="0" err="1" smtClean="0"/>
              <a:t>roles</a:t>
            </a:r>
            <a:r>
              <a:rPr lang="fr-FR" b="1" i="1" dirty="0" smtClean="0"/>
              <a:t>, </a:t>
            </a:r>
            <a:r>
              <a:rPr lang="fr-FR" b="1" i="1" dirty="0" err="1" smtClean="0"/>
              <a:t>because</a:t>
            </a:r>
            <a:r>
              <a:rPr lang="fr-FR" b="1" i="1" dirty="0" smtClean="0"/>
              <a:t> </a:t>
            </a:r>
            <a:r>
              <a:rPr lang="fr-FR" b="1" i="1" dirty="0" err="1" smtClean="0"/>
              <a:t>they</a:t>
            </a:r>
            <a:r>
              <a:rPr lang="fr-FR" b="1" i="1" dirty="0" smtClean="0"/>
              <a:t> are one of the few structure </a:t>
            </a:r>
            <a:r>
              <a:rPr lang="fr-FR" b="1" i="1" dirty="0" err="1" smtClean="0"/>
              <a:t>quatities</a:t>
            </a:r>
            <a:r>
              <a:rPr lang="fr-FR" b="1" i="1" dirty="0" smtClean="0"/>
              <a:t> </a:t>
            </a:r>
            <a:r>
              <a:rPr lang="fr-FR" b="1" i="1" dirty="0" err="1" smtClean="0"/>
              <a:t>directly</a:t>
            </a:r>
            <a:r>
              <a:rPr lang="fr-FR" b="1" i="1" dirty="0" smtClean="0"/>
              <a:t> accessible by </a:t>
            </a:r>
            <a:r>
              <a:rPr lang="fr-FR" b="1" i="1" dirty="0" err="1" smtClean="0"/>
              <a:t>experiment</a:t>
            </a:r>
            <a:r>
              <a:rPr lang="fr-FR" b="1" i="1" dirty="0" smtClean="0"/>
              <a:t>, and </a:t>
            </a:r>
            <a:r>
              <a:rPr lang="fr-FR" b="1" i="1" dirty="0" err="1" smtClean="0"/>
              <a:t>will</a:t>
            </a:r>
            <a:r>
              <a:rPr lang="fr-FR" b="1" i="1" dirty="0" smtClean="0"/>
              <a:t> </a:t>
            </a:r>
            <a:r>
              <a:rPr lang="fr-FR" b="1" i="1" dirty="0" err="1" smtClean="0"/>
              <a:t>therefore</a:t>
            </a:r>
            <a:r>
              <a:rPr lang="fr-FR" b="1" i="1" dirty="0" smtClean="0"/>
              <a:t> </a:t>
            </a:r>
            <a:r>
              <a:rPr lang="fr-FR" b="1" i="1" dirty="0" err="1" smtClean="0"/>
              <a:t>be</a:t>
            </a:r>
            <a:r>
              <a:rPr lang="fr-FR" b="1" i="1" dirty="0" smtClean="0"/>
              <a:t> </a:t>
            </a:r>
            <a:r>
              <a:rPr lang="fr-FR" b="1" i="1" dirty="0" err="1" smtClean="0"/>
              <a:t>used</a:t>
            </a:r>
            <a:r>
              <a:rPr lang="fr-FR" b="1" i="1" dirty="0" smtClean="0"/>
              <a:t> to </a:t>
            </a:r>
            <a:r>
              <a:rPr lang="fr-FR" b="1" i="1" dirty="0" err="1" smtClean="0"/>
              <a:t>adjust</a:t>
            </a:r>
            <a:r>
              <a:rPr lang="fr-FR" b="1" i="1" dirty="0" smtClean="0"/>
              <a:t> </a:t>
            </a:r>
            <a:r>
              <a:rPr lang="fr-FR" b="1" i="1" dirty="0" err="1" smtClean="0"/>
              <a:t>models</a:t>
            </a:r>
            <a:r>
              <a:rPr lang="fr-FR" b="1" i="1" dirty="0" smtClean="0"/>
              <a:t> of the </a:t>
            </a:r>
            <a:r>
              <a:rPr lang="fr-FR" b="1" i="1" dirty="0" err="1" smtClean="0"/>
              <a:t>nuclei</a:t>
            </a:r>
            <a:r>
              <a:rPr lang="fr-FR" b="1" i="1" dirty="0" smtClean="0"/>
              <a:t> and / or </a:t>
            </a:r>
            <a:r>
              <a:rPr lang="fr-FR" b="1" i="1" dirty="0" err="1" smtClean="0"/>
              <a:t>validate</a:t>
            </a:r>
            <a:r>
              <a:rPr lang="fr-FR" b="1" i="1" dirty="0" smtClean="0"/>
              <a:t> </a:t>
            </a:r>
            <a:r>
              <a:rPr lang="fr-FR" b="1" i="1" dirty="0" err="1" smtClean="0"/>
              <a:t>these</a:t>
            </a:r>
            <a:r>
              <a:rPr lang="fr-FR" b="1" i="1" dirty="0" smtClean="0"/>
              <a:t> </a:t>
            </a:r>
            <a:r>
              <a:rPr lang="fr-FR" b="1" i="1" dirty="0" err="1" smtClean="0"/>
              <a:t>models</a:t>
            </a:r>
            <a:r>
              <a:rPr lang="fr-FR" b="1" i="1" dirty="0" smtClean="0"/>
              <a:t> </a:t>
            </a:r>
            <a:endParaRPr lang="en-US" b="1" i="1" dirty="0" smtClean="0"/>
          </a:p>
        </p:txBody>
      </p:sp>
    </p:spTree>
    <p:extLst>
      <p:ext uri="{BB962C8B-B14F-4D97-AF65-F5344CB8AC3E}">
        <p14:creationId xmlns:p14="http://schemas.microsoft.com/office/powerpoint/2010/main" val="2352496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4" grpId="0"/>
      <p:bldP spid="15" grpId="0"/>
      <p:bldP spid="17" grpId="0"/>
      <p:bldP spid="20" grpId="0"/>
      <p:bldP spid="18" grpId="0"/>
      <p:bldP spid="23" grpId="0"/>
      <p:bldP spid="24" grpId="0"/>
      <p:bldP spid="25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14/06/2023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Nuclear collective behaviors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9</a:t>
            </a:fld>
            <a:endParaRPr lang="fr-FR"/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3"/>
          </p:nvPr>
        </p:nvSpPr>
        <p:spPr/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Espace réservé du contenu 1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1600" b="1" dirty="0" smtClean="0"/>
                  <a:t>Continuous symmetries</a:t>
                </a:r>
              </a:p>
              <a:p>
                <a:r>
                  <a:rPr lang="en-US" sz="1600" dirty="0" smtClean="0"/>
                  <a:t>Translations ⇒ Total momentum operator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sz="1600" dirty="0" smtClean="0"/>
                  <a:t>.</a:t>
                </a:r>
                <a:endParaRPr lang="en-US" sz="1600" dirty="0"/>
              </a:p>
              <a:p>
                <a:r>
                  <a:rPr lang="en-US" sz="1600" dirty="0" smtClean="0"/>
                  <a:t>Rotations </a:t>
                </a:r>
                <a:r>
                  <a:rPr lang="en-US" sz="1600" dirty="0"/>
                  <a:t>⇒ </a:t>
                </a:r>
                <a:r>
                  <a:rPr lang="en-US" sz="1600" dirty="0" smtClean="0"/>
                  <a:t>Angular momentum </a:t>
                </a:r>
                <a14:m>
                  <m:oMath xmlns:m="http://schemas.openxmlformats.org/officeDocument/2006/math">
                    <m:r>
                      <a:rPr lang="fr-FR" b="1" i="1" smtClean="0">
                        <a:latin typeface="Cambria Math" panose="02040503050406030204" pitchFamily="18" charset="0"/>
                      </a:rPr>
                      <m:t>𝑱</m:t>
                    </m:r>
                  </m:oMath>
                </a14:m>
                <a:r>
                  <a:rPr lang="en-US" sz="1600" dirty="0" smtClean="0"/>
                  <a:t> : SO(3) </a:t>
                </a:r>
                <a:r>
                  <a:rPr lang="en-US" sz="1600" dirty="0" smtClean="0">
                    <a:sym typeface="Wingdings" panose="05000000000000000000" pitchFamily="2" charset="2"/>
                  </a:rPr>
                  <a:t> SU(2)</a:t>
                </a:r>
                <a:r>
                  <a:rPr lang="en-US" sz="1600" dirty="0" smtClean="0"/>
                  <a:t>.</a:t>
                </a:r>
                <a:endParaRPr lang="en-US" sz="1600" dirty="0"/>
              </a:p>
              <a:p>
                <a:r>
                  <a:rPr lang="en-US" sz="1600" dirty="0" smtClean="0"/>
                  <a:t>Gauge transformations ⇒ Particle number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 smtClean="0"/>
                  <a:t> </a:t>
                </a:r>
              </a:p>
              <a:p>
                <a:r>
                  <a:rPr lang="en-US" sz="1600" dirty="0" smtClean="0"/>
                  <a:t>Isospin </a:t>
                </a:r>
                <a:r>
                  <a:rPr lang="en-US" sz="1600" dirty="0"/>
                  <a:t>(approximate</a:t>
                </a:r>
                <a:r>
                  <a:rPr lang="en-US" sz="1600" dirty="0" smtClean="0"/>
                  <a:t>)</a:t>
                </a:r>
                <a:r>
                  <a:rPr lang="en-US" sz="1600" dirty="0"/>
                  <a:t> ⇒ </a:t>
                </a:r>
              </a:p>
              <a:p>
                <a:endParaRPr lang="en-US" sz="1600" b="1" dirty="0" smtClean="0"/>
              </a:p>
              <a:p>
                <a:r>
                  <a:rPr lang="en-US" sz="1600" b="1" dirty="0" smtClean="0"/>
                  <a:t>Discrete symmetries</a:t>
                </a:r>
                <a:endParaRPr lang="en-US" sz="1600" dirty="0"/>
              </a:p>
              <a:p>
                <a:r>
                  <a:rPr lang="en-US" sz="1600" dirty="0" smtClean="0"/>
                  <a:t>Spatial inversion ⇒ Parity operator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𝒫</m:t>
                    </m:r>
                  </m:oMath>
                </a14:m>
                <a:endParaRPr lang="en-US" sz="1600" dirty="0" smtClean="0"/>
              </a:p>
              <a:p>
                <a:r>
                  <a:rPr lang="en-US" sz="1600" dirty="0" smtClean="0"/>
                  <a:t>Time reversal </a:t>
                </a:r>
                <a:r>
                  <a:rPr lang="en-US" sz="1600" dirty="0"/>
                  <a:t>⇒ </a:t>
                </a:r>
                <a:r>
                  <a:rPr lang="en-US" sz="1600" dirty="0" smtClean="0"/>
                  <a:t>Time reversal operator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𝒯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1600" dirty="0"/>
              </a:p>
              <a:p>
                <a:r>
                  <a:rPr lang="en-US" sz="1600" dirty="0" smtClean="0"/>
                  <a:t> Other symmetries not necessarily used in practice</a:t>
                </a:r>
                <a:endParaRPr lang="en-US" sz="1600" dirty="0"/>
              </a:p>
            </p:txBody>
          </p:sp>
        </mc:Choice>
        <mc:Fallback>
          <p:sp>
            <p:nvSpPr>
              <p:cNvPr id="2" name="Espace réservé du contenu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992" t="-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731839" y="314036"/>
            <a:ext cx="6762469" cy="871827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Symmetries</a:t>
            </a:r>
            <a:r>
              <a:rPr lang="fr-FR" dirty="0" smtClean="0"/>
              <a:t> in </a:t>
            </a:r>
            <a:r>
              <a:rPr lang="fr-FR" dirty="0" err="1" smtClean="0"/>
              <a:t>nuclear</a:t>
            </a:r>
            <a:r>
              <a:rPr lang="fr-FR" dirty="0" smtClean="0"/>
              <a:t> </a:t>
            </a:r>
            <a:r>
              <a:rPr lang="fr-FR" dirty="0" err="1" smtClean="0"/>
              <a:t>physics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45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CEA 2023">
      <a:dk1>
        <a:srgbClr val="262626"/>
      </a:dk1>
      <a:lt1>
        <a:sysClr val="window" lastClr="FFFFFF"/>
      </a:lt1>
      <a:dk2>
        <a:srgbClr val="E50019"/>
      </a:dk2>
      <a:lt2>
        <a:srgbClr val="FFFFFF"/>
      </a:lt2>
      <a:accent1>
        <a:srgbClr val="3E4A83"/>
      </a:accent1>
      <a:accent2>
        <a:srgbClr val="7E9CBB"/>
      </a:accent2>
      <a:accent3>
        <a:srgbClr val="FFCD31"/>
      </a:accent3>
      <a:accent4>
        <a:srgbClr val="DA837B"/>
      </a:accent4>
      <a:accent5>
        <a:srgbClr val="0093A7"/>
      </a:accent5>
      <a:accent6>
        <a:srgbClr val="BD987A"/>
      </a:accent6>
      <a:hlink>
        <a:srgbClr val="E50019"/>
      </a:hlink>
      <a:folHlink>
        <a:srgbClr val="E50019"/>
      </a:folHlink>
    </a:clrScheme>
    <a:fontScheme name="CEA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144000" tIns="108000" rIns="144000" bIns="144000" rtlCol="0" anchor="ctr">
        <a:spAutoFit/>
      </a:bodyPr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-CEA final-V6.potx" id="{EC381E7A-0124-48FC-8DBE-B12F4FE076FD}" vid="{F86E971A-F893-4679-B8E7-24078A6E511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 référentiel" ma:contentTypeID="0x010100108A61D7BE634F76874FDC084DD0BD15009E39C29C26594BAC90AC8ED3FDFD77E000BCE28098BA0F0B45BA4517838BD1AEEF" ma:contentTypeVersion="33" ma:contentTypeDescription="" ma:contentTypeScope="" ma:versionID="4c5be590388616a1b551115da05bc43b">
  <xsd:schema xmlns:xsd="http://www.w3.org/2001/XMLSchema" xmlns:xs="http://www.w3.org/2001/XMLSchema" xmlns:p="http://schemas.microsoft.com/office/2006/metadata/properties" xmlns:ns1="98091354-8d82-4ad1-b5dd-6b09eb5ff196" xmlns:ns3="91130d52-d7c5-4e9c-ae1e-8e8e5c28245c" targetNamespace="http://schemas.microsoft.com/office/2006/metadata/properties" ma:root="true" ma:fieldsID="44338b7d3fa432cfa170dc216eb8433d" ns1:_="" ns3:_="">
    <xsd:import namespace="98091354-8d82-4ad1-b5dd-6b09eb5ff196"/>
    <xsd:import namespace="91130d52-d7c5-4e9c-ae1e-8e8e5c28245c"/>
    <xsd:element name="properties">
      <xsd:complexType>
        <xsd:sequence>
          <xsd:element name="documentManagement">
            <xsd:complexType>
              <xsd:all>
                <xsd:element ref="ns1:CollabTypeDocument"/>
                <xsd:element ref="ns1:CollabObjetResume" minOccurs="0"/>
                <xsd:element ref="ns3:CollabExternalReferences"/>
                <xsd:element ref="ns3:CollabDate"/>
                <xsd:element ref="ns3:CollabComments" minOccurs="0"/>
                <xsd:element ref="ns1:CollabEnVigueur" minOccurs="0"/>
                <xsd:element ref="ns1:g65f1e9585ce45a29a8379f50f13cd0c" minOccurs="0"/>
                <xsd:element ref="ns1:TaxCatchAll" minOccurs="0"/>
                <xsd:element ref="ns1:TaxCatchAllLabe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091354-8d82-4ad1-b5dd-6b09eb5ff196" elementFormDefault="qualified">
    <xsd:import namespace="http://schemas.microsoft.com/office/2006/documentManagement/types"/>
    <xsd:import namespace="http://schemas.microsoft.com/office/infopath/2007/PartnerControls"/>
    <xsd:element name="CollabTypeDocument" ma:index="0" ma:displayName="Type de document" ma:format="Dropdown" ma:internalName="CollabTypeDocument">
      <xsd:simpleType>
        <xsd:restriction base="dms:Choice">
          <xsd:enumeration value="Accord"/>
          <xsd:enumeration value="Circulaire"/>
          <xsd:enumeration value="Consigne"/>
          <xsd:enumeration value="Contrat objectifs"/>
          <xsd:enumeration value="Convention"/>
          <xsd:enumeration value="Dossier processus"/>
          <xsd:enumeration value="Fiche processus"/>
          <xsd:enumeration value="Formulaire"/>
          <xsd:enumeration value="Guide"/>
          <xsd:enumeration value="Lettre de mission"/>
          <xsd:enumeration value="Liste"/>
          <xsd:enumeration value="Liste Documents Applicables"/>
          <xsd:enumeration value="Logo"/>
          <xsd:enumeration value="Manuel opérateur"/>
          <xsd:enumeration value="Mode opératoire"/>
          <xsd:enumeration value="Note Instruction Générale (NIG)"/>
          <xsd:enumeration value="Note Instruction Générale CEA (NIGCEA)"/>
          <xsd:enumeration value="Note Instruction Générale groupe (NIGG)"/>
          <xsd:enumeration value="Note Instruction Particulière (NIP)"/>
          <xsd:enumeration value="Note"/>
          <xsd:enumeration value="Note Administrateur Général (Note AG)"/>
          <xsd:enumeration value="Note application"/>
          <xsd:enumeration value="Note nomination"/>
          <xsd:enumeration value="Note organisation"/>
          <xsd:enumeration value="Organigramme"/>
          <xsd:enumeration value="Plan Qualité"/>
          <xsd:enumeration value="Procédure"/>
          <xsd:enumeration value="Rapport"/>
          <xsd:enumeration value="Tableau de gestion"/>
        </xsd:restriction>
      </xsd:simpleType>
    </xsd:element>
    <xsd:element name="CollabObjetResume" ma:index="3" nillable="true" ma:displayName="Objet - Résumé" ma:internalName="CollabObjetResume" ma:readOnly="false">
      <xsd:simpleType>
        <xsd:restriction base="dms:Note"/>
      </xsd:simpleType>
    </xsd:element>
    <xsd:element name="CollabEnVigueur" ma:index="8" nillable="true" ma:displayName="En vigueur" ma:default="1" ma:internalName="CollabEnVigueur" ma:readOnly="false">
      <xsd:simpleType>
        <xsd:restriction base="dms:Boolean"/>
      </xsd:simpleType>
    </xsd:element>
    <xsd:element name="g65f1e9585ce45a29a8379f50f13cd0c" ma:index="14" ma:taxonomy="true" ma:internalName="g65f1e9585ce45a29a8379f50f13cd0c" ma:taxonomyFieldName="CollabEmetteur" ma:displayName="Emetteur" ma:readOnly="false" ma:default="" ma:fieldId="{065f1e95-85ce-45a2-9a83-79f50f13cd0c}" ma:taxonomyMulti="true" ma:sspId="ea6c1742-5521-40b5-9022-00c35f6f2763" ma:termSetId="b0eb54bb-5d02-4f03-af81-45912abcbe3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5" nillable="true" ma:displayName="Taxonomy Catch All Column" ma:hidden="true" ma:list="{2fcd52ac-d771-4543-96ea-276209a03e87}" ma:internalName="TaxCatchAll" ma:showField="CatchAllData" ma:web="98091354-8d82-4ad1-b5dd-6b09eb5ff1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6" nillable="true" ma:displayName="Taxonomy Catch All Column1" ma:hidden="true" ma:list="{2fcd52ac-d771-4543-96ea-276209a03e87}" ma:internalName="TaxCatchAllLabel" ma:readOnly="true" ma:showField="CatchAllDataLabel" ma:web="98091354-8d82-4ad1-b5dd-6b09eb5ff1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130d52-d7c5-4e9c-ae1e-8e8e5c28245c" elementFormDefault="qualified">
    <xsd:import namespace="http://schemas.microsoft.com/office/2006/documentManagement/types"/>
    <xsd:import namespace="http://schemas.microsoft.com/office/infopath/2007/PartnerControls"/>
    <xsd:element name="CollabExternalReferences" ma:index="4" ma:displayName="Référence" ma:internalName="CollabExternalReferences" ma:readOnly="false">
      <xsd:simpleType>
        <xsd:restriction base="dms:Text">
          <xsd:maxLength value="255"/>
        </xsd:restriction>
      </xsd:simpleType>
    </xsd:element>
    <xsd:element name="CollabDate" ma:index="5" ma:displayName="Date édition" ma:format="DateOnly" ma:LCID="1036" ma:internalName="CollabDate" ma:readOnly="false">
      <xsd:simpleType>
        <xsd:restriction base="dms:DateTime"/>
      </xsd:simpleType>
    </xsd:element>
    <xsd:element name="CollabComments" ma:index="7" nillable="true" ma:displayName="Observation(s)" ma:internalName="CollabComments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2" ma:displayName="Type de contenu"/>
        <xsd:element ref="dc:title" maxOccurs="1" ma:index="2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llabComments xmlns="91130d52-d7c5-4e9c-ae1e-8e8e5c28245c" xsi:nil="true"/>
    <CollabTypeDocument xmlns="98091354-8d82-4ad1-b5dd-6b09eb5ff196">Procédure</CollabTypeDocument>
    <CollabDate xmlns="91130d52-d7c5-4e9c-ae1e-8e8e5c28245c">2023-05-16T22:00:00+00:00</CollabDate>
    <CollabObjetResume xmlns="98091354-8d82-4ad1-b5dd-6b09eb5ff196" xsi:nil="true"/>
    <g65f1e9585ce45a29a8379f50f13cd0c xmlns="98091354-8d82-4ad1-b5dd-6b09eb5ff196">
      <Terms xmlns="http://schemas.microsoft.com/office/infopath/2007/PartnerControls">
        <TermInfo xmlns="http://schemas.microsoft.com/office/infopath/2007/PartnerControls">
          <TermName xmlns="http://schemas.microsoft.com/office/infopath/2007/PartnerControls">DCOM</TermName>
          <TermId xmlns="http://schemas.microsoft.com/office/infopath/2007/PartnerControls">5d454b4e-7aaa-470d-be17-032317e26456</TermId>
        </TermInfo>
      </Terms>
    </g65f1e9585ce45a29a8379f50f13cd0c>
    <TaxCatchAll xmlns="98091354-8d82-4ad1-b5dd-6b09eb5ff196">
      <Value>16</Value>
    </TaxCatchAll>
    <CollabExternalReferences xmlns="91130d52-d7c5-4e9c-ae1e-8e8e5c28245c">Masque-de-presentation-Arial-PPTX</CollabExternalReferences>
    <CollabEnVigueur xmlns="98091354-8d82-4ad1-b5dd-6b09eb5ff196">true</CollabEnVigueur>
  </documentManagement>
</p:properties>
</file>

<file path=customXml/itemProps1.xml><?xml version="1.0" encoding="utf-8"?>
<ds:datastoreItem xmlns:ds="http://schemas.openxmlformats.org/officeDocument/2006/customXml" ds:itemID="{4D0FCFC4-E9EF-4472-B8C9-1B2A4F3589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091354-8d82-4ad1-b5dd-6b09eb5ff196"/>
    <ds:schemaRef ds:uri="91130d52-d7c5-4e9c-ae1e-8e8e5c2824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822A1DE-2B55-44AD-B375-4B8FA765435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E2C3532-8AA7-4D5E-B9F2-1F8B1D0F2747}">
  <ds:schemaRefs>
    <ds:schemaRef ds:uri="98091354-8d82-4ad1-b5dd-6b09eb5ff196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91130d52-d7c5-4e9c-ae1e-8e8e5c28245c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PPT-CEA final-V6</Template>
  <TotalTime>18769</TotalTime>
  <Words>8757</Words>
  <Application>Microsoft Office PowerPoint</Application>
  <PresentationFormat>Grand écran</PresentationFormat>
  <Paragraphs>785</Paragraphs>
  <Slides>51</Slides>
  <Notes>1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51</vt:i4>
      </vt:variant>
    </vt:vector>
  </HeadingPairs>
  <TitlesOfParts>
    <vt:vector size="57" baseType="lpstr">
      <vt:lpstr>Arial</vt:lpstr>
      <vt:lpstr>Arial Black</vt:lpstr>
      <vt:lpstr>Calibri</vt:lpstr>
      <vt:lpstr>Cambria Math</vt:lpstr>
      <vt:lpstr>Wingdings</vt:lpstr>
      <vt:lpstr>Thème Office</vt:lpstr>
      <vt:lpstr>Nuclear collective behaviors</vt:lpstr>
      <vt:lpstr>Scales in nuclear phenomenology</vt:lpstr>
      <vt:lpstr>Panorama of collective behaviors</vt:lpstr>
      <vt:lpstr>Role in applications</vt:lpstr>
      <vt:lpstr>Outline</vt:lpstr>
      <vt:lpstr>Nuclear problem</vt:lpstr>
      <vt:lpstr>Nuclear many-body problem</vt:lpstr>
      <vt:lpstr>Electromagnetic transitions</vt:lpstr>
      <vt:lpstr>Symmetries in nuclear physics</vt:lpstr>
      <vt:lpstr>Second quantization</vt:lpstr>
      <vt:lpstr>Second quantization for fermions</vt:lpstr>
      <vt:lpstr>Origin of shells and sign of collectivity</vt:lpstr>
      <vt:lpstr>Towards solutions of nuclear problem</vt:lpstr>
      <vt:lpstr>Macroscopic models</vt:lpstr>
      <vt:lpstr>Bethe-Weizsäcker Formula</vt:lpstr>
      <vt:lpstr>Deformation and shell effects</vt:lpstr>
      <vt:lpstr>Harmonic oscillations: collective Hamiltonians</vt:lpstr>
      <vt:lpstr>Quadrupole oscillations in spherical nucleus</vt:lpstr>
      <vt:lpstr>Rotational model</vt:lpstr>
      <vt:lpstr>Coupling rotations and vibrations</vt:lpstr>
      <vt:lpstr>How to use these models in practice</vt:lpstr>
      <vt:lpstr>Limitations of collective models</vt:lpstr>
      <vt:lpstr>Mean-field theory</vt:lpstr>
      <vt:lpstr>Approximation of the Schrödinger equation</vt:lpstr>
      <vt:lpstr>Hartree Fock theory for closed-shell systems</vt:lpstr>
      <vt:lpstr>Hartree Fock theory for closed-shell systems</vt:lpstr>
      <vt:lpstr>Symmetry breaking and correlations</vt:lpstr>
      <vt:lpstr>Bogoliubov algebra and HFB equations</vt:lpstr>
      <vt:lpstr>CHFB and applications to spectroscpy</vt:lpstr>
      <vt:lpstr>Application to clustered states</vt:lpstr>
      <vt:lpstr>Application to nuclear fission</vt:lpstr>
      <vt:lpstr>Insight into symmetry-broken state</vt:lpstr>
      <vt:lpstr>Projected mean-field theory</vt:lpstr>
      <vt:lpstr>Conclusion on mean-field</vt:lpstr>
      <vt:lpstr>Harmonic oscillations</vt:lpstr>
      <vt:lpstr>Vibrations in hard and soft nuclei</vt:lpstr>
      <vt:lpstr>Derivation of QRPA with EOM method</vt:lpstr>
      <vt:lpstr>Illustration of QRPA</vt:lpstr>
      <vt:lpstr>Finite Amplitude Method formulation of QRPA</vt:lpstr>
      <vt:lpstr>Finite Amplitude Method 2</vt:lpstr>
      <vt:lpstr>Illustration of QRPA-FAM</vt:lpstr>
      <vt:lpstr>Limitations of QRPA and extensions</vt:lpstr>
      <vt:lpstr>PGCM</vt:lpstr>
      <vt:lpstr>PGCM Ansatz and equations</vt:lpstr>
      <vt:lpstr>Details on calculation of PGCM kernels</vt:lpstr>
      <vt:lpstr>Discussion on PGCM</vt:lpstr>
      <vt:lpstr>Investigating multi-phonon states in PGCM</vt:lpstr>
      <vt:lpstr>Investigating multi-phonon states in PGCM</vt:lpstr>
      <vt:lpstr>Beyond PGCM, a new journey begins</vt:lpstr>
      <vt:lpstr>Thank you for your attention!</vt:lpstr>
      <vt:lpstr>References</vt:lpstr>
    </vt:vector>
  </TitlesOfParts>
  <Company>CEA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Masque-de-presentation-Arial-PPTX</dc:title>
  <dc:creator>HARTMANN Marion</dc:creator>
  <cp:lastModifiedBy>FROSINI Mikael</cp:lastModifiedBy>
  <cp:revision>218</cp:revision>
  <dcterms:created xsi:type="dcterms:W3CDTF">2023-01-31T13:15:02Z</dcterms:created>
  <dcterms:modified xsi:type="dcterms:W3CDTF">2023-06-14T08:19:42Z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0x010100108A61D7BE634F76874FDC084DD0BD15009E39C29C26594BAC90AC8ED3FDFD77E000BCE28098BA0F0B45BA4517838BD1AEEF</vt:lpwstr>
  </property>
  <property fmtid="{D5CDD505-2E9C-101B-9397-08002B2CF9AE}" pid="3" name="CollabXmlContent">
    <vt:lpwstr>&lt;CollabItems&gt;_x000d_
  &lt;CollabItem&gt;_x000d_
    &lt;FileLeafRef&gt;Masque-de-presentation-Arial-PPTX.pptx&lt;/FileLeafRef&gt;_x000d_
    &lt;Title&gt;Masque-de-presentation-Arial-PPTX&lt;/Title&gt;_x000d_
    &lt;CollabTypeDocument&gt;Procédure&lt;/CollabTypeDocument&gt;_x000d_
    &lt;CollabObjetResume /&gt;_x000d_
    &lt;CollabExter</vt:lpwstr>
  </property>
  <property fmtid="{D5CDD505-2E9C-101B-9397-08002B2CF9AE}" pid="4" name="IsCollabDocument">
    <vt:bool>true</vt:bool>
  </property>
  <property fmtid="{D5CDD505-2E9C-101B-9397-08002B2CF9AE}" pid="5" name="CollabEmetteur">
    <vt:lpwstr>16;#DCOM|5d454b4e-7aaa-470d-be17-032317e26456</vt:lpwstr>
  </property>
  <property fmtid="{D5CDD505-2E9C-101B-9397-08002B2CF9AE}" pid="6" name="I2ICODE">
    <vt:lpwstr>COLLAB</vt:lpwstr>
  </property>
  <property fmtid="{D5CDD505-2E9C-101B-9397-08002B2CF9AE}" pid="7" name="WebApplicationID">
    <vt:lpwstr>bb36ce6d-0f69-46d8-b0d4-d9bf5a87d995</vt:lpwstr>
  </property>
  <property fmtid="{D5CDD505-2E9C-101B-9397-08002B2CF9AE}" pid="8" name="I2ISITECODE">
    <vt:lpwstr/>
  </property>
</Properties>
</file>