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8" r:id="rId2"/>
  </p:sldMasterIdLst>
  <p:notesMasterIdLst>
    <p:notesMasterId r:id="rId11"/>
  </p:notesMasterIdLst>
  <p:handoutMasterIdLst>
    <p:handoutMasterId r:id="rId12"/>
  </p:handoutMasterIdLst>
  <p:sldIdLst>
    <p:sldId id="1317" r:id="rId3"/>
    <p:sldId id="1313" r:id="rId4"/>
    <p:sldId id="1314" r:id="rId5"/>
    <p:sldId id="1321" r:id="rId6"/>
    <p:sldId id="1322" r:id="rId7"/>
    <p:sldId id="1320" r:id="rId8"/>
    <p:sldId id="1236" r:id="rId9"/>
    <p:sldId id="1319" r:id="rId10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18" autoAdjust="0"/>
    <p:restoredTop sz="96269" autoAdjust="0"/>
  </p:normalViewPr>
  <p:slideViewPr>
    <p:cSldViewPr>
      <p:cViewPr varScale="1">
        <p:scale>
          <a:sx n="148" d="100"/>
          <a:sy n="148" d="100"/>
        </p:scale>
        <p:origin x="1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2992" y="19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2EAD2-EEBB-7244-8AC8-7573831AAD5C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FBF21-E3B6-C241-94B8-2B5CAFF843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41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F38F-AC1E-4314-A79E-E0A07DCE1602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8528-745E-4155-AE8A-A1E3322BE24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102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2000" y="-27384"/>
            <a:ext cx="7236464" cy="90872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" y="0"/>
            <a:ext cx="9143696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066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5796136" y="5085184"/>
            <a:ext cx="3168650" cy="720725"/>
          </a:xfrm>
        </p:spPr>
        <p:txBody>
          <a:bodyPr/>
          <a:lstStyle>
            <a:lvl1pPr marL="0" indent="0" algn="ctr">
              <a:buNone/>
              <a:defRPr>
                <a:solidFill>
                  <a:srgbClr val="456487"/>
                </a:solidFill>
              </a:defRPr>
            </a:lvl1pPr>
          </a:lstStyle>
          <a:p>
            <a:pPr lvl="0"/>
            <a:r>
              <a:rPr lang="fr-FR" dirty="0"/>
              <a:t>Intervenant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endParaRPr lang="fr-FR" baseline="300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577042" y="3522783"/>
            <a:ext cx="6400800" cy="144016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00294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Modèle Présentation WP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20162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3" y="116632"/>
            <a:ext cx="1924383" cy="1108751"/>
          </a:xfrm>
          <a:prstGeom prst="rect">
            <a:avLst/>
          </a:prstGeom>
        </p:spPr>
      </p:pic>
      <p:pic>
        <p:nvPicPr>
          <p:cNvPr id="7" name="Image 6" descr="logosCEAetIrfu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4624"/>
            <a:ext cx="2746850" cy="1173867"/>
          </a:xfrm>
          <a:prstGeom prst="rect">
            <a:avLst/>
          </a:prstGeom>
        </p:spPr>
      </p:pic>
      <p:pic>
        <p:nvPicPr>
          <p:cNvPr id="9" name="Image 8" descr="logo_ganil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260648"/>
            <a:ext cx="3456384" cy="8362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0778" y="1600200"/>
            <a:ext cx="42484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42484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3174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0778" y="2060848"/>
            <a:ext cx="3286001" cy="40653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93071" y="889877"/>
            <a:ext cx="3286001" cy="1162050"/>
          </a:xfrm>
          <a:solidFill>
            <a:schemeClr val="bg1"/>
          </a:solidFill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fr-FR" dirty="0"/>
              <a:t>Titre de la Présentation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25960" y="4800600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2596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2596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 rot="16200000">
            <a:off x="2321020" y="-440702"/>
            <a:ext cx="4645977" cy="8640961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832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3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3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3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3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826000" y="533404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826000" y="577854"/>
            <a:ext cx="4318000" cy="36513"/>
          </a:xfrm>
          <a:prstGeom prst="rect">
            <a:avLst/>
          </a:prstGeom>
          <a:gradFill flip="none" rotWithShape="1">
            <a:gsLst>
              <a:gs pos="0">
                <a:srgbClr val="502185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6546854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6592888"/>
            <a:ext cx="4318000" cy="36512"/>
          </a:xfrm>
          <a:prstGeom prst="rect">
            <a:avLst/>
          </a:prstGeom>
          <a:gradFill flip="none"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</a:endParaRPr>
          </a:p>
        </p:txBody>
      </p:sp>
      <p:pic>
        <p:nvPicPr>
          <p:cNvPr id="1030" name="Image 6" descr="logo couleur HD.pd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0642"/>
            <a:ext cx="2133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289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3" r:id="rId9"/>
    <p:sldLayoutId id="2147483704" r:id="rId10"/>
    <p:sldLayoutId id="2147483763" r:id="rId11"/>
  </p:sldLayoutIdLst>
  <p:transition>
    <p:wipe dir="d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9792" y="6428359"/>
            <a:ext cx="3744416" cy="3850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00294B"/>
                </a:solidFill>
              </a:defRPr>
            </a:lvl1pPr>
          </a:lstStyle>
          <a:p>
            <a:endParaRPr lang="fr-FR" baseline="3000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8784976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06152" y="6428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94B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04248" y="6428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94B"/>
                </a:solidFill>
              </a:defRPr>
            </a:lvl1pPr>
          </a:lstStyle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Picture 3" descr="\\abies\dsmr\AGENTS\MA140237\My Documents\S3\logos\S3 RV.jpg"/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008112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21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60" r:id="rId10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 baseline="0">
          <a:solidFill>
            <a:srgbClr val="45648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S3-SIRIUS (recap)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5EC202-4FC7-2446-9122-B7BF5F1EA300}"/>
              </a:ext>
            </a:extLst>
          </p:cNvPr>
          <p:cNvSpPr txBox="1"/>
          <p:nvPr/>
        </p:nvSpPr>
        <p:spPr>
          <a:xfrm>
            <a:off x="360620" y="1186874"/>
            <a:ext cx="88132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SIRIUS: the detection system to be installed at the focal plane of S</a:t>
            </a:r>
            <a:r>
              <a:rPr lang="en-FR" baseline="30000" dirty="0"/>
              <a:t>3 </a:t>
            </a:r>
            <a:r>
              <a:rPr lang="en-FR" dirty="0"/>
              <a:t>@ GANIL</a:t>
            </a:r>
          </a:p>
          <a:p>
            <a:r>
              <a:rPr lang="en-FR" dirty="0"/>
              <a:t>	for heavy element spectroscopy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Our implication</a:t>
            </a:r>
          </a:p>
          <a:p>
            <a:r>
              <a:rPr lang="en-FR" dirty="0">
                <a:sym typeface="Wingdings" pitchFamily="2" charset="2"/>
              </a:rPr>
              <a:t>	 upgraded NUMEXO2 mezzanine cards for the DSSD and the tunnel</a:t>
            </a:r>
          </a:p>
          <a:p>
            <a:r>
              <a:rPr lang="en-FR" dirty="0">
                <a:sym typeface="Wingdings" pitchFamily="2" charset="2"/>
              </a:rPr>
              <a:t>	 front- and back-end electronics for the tunnel (digital feedback CSP)</a:t>
            </a:r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27503-B0A6-1647-973F-9CD8AC7011B4}"/>
              </a:ext>
            </a:extLst>
          </p:cNvPr>
          <p:cNvSpPr txBox="1"/>
          <p:nvPr/>
        </p:nvSpPr>
        <p:spPr>
          <a:xfrm>
            <a:off x="5517423" y="678703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pôle</a:t>
            </a:r>
            <a:r>
              <a:rPr lang="en-GB" b="1" dirty="0"/>
              <a:t> </a:t>
            </a:r>
            <a:r>
              <a:rPr lang="en-GB" b="1" dirty="0" err="1"/>
              <a:t>nucléaire</a:t>
            </a:r>
            <a:r>
              <a:rPr lang="en-GB" b="1" dirty="0"/>
              <a:t> et </a:t>
            </a:r>
            <a:r>
              <a:rPr lang="en-GB" b="1" dirty="0" err="1"/>
              <a:t>pôle</a:t>
            </a:r>
            <a:r>
              <a:rPr lang="en-GB" b="1" dirty="0"/>
              <a:t> </a:t>
            </a:r>
            <a:r>
              <a:rPr lang="en-GB" b="1" dirty="0" err="1"/>
              <a:t>ingénierie</a:t>
            </a:r>
            <a:r>
              <a:rPr lang="en-GB" b="1" dirty="0"/>
              <a:t> </a:t>
            </a:r>
            <a:endParaRPr lang="en-GB" dirty="0"/>
          </a:p>
          <a:p>
            <a:endParaRPr lang="en-FR" dirty="0"/>
          </a:p>
        </p:txBody>
      </p:sp>
      <p:pic>
        <p:nvPicPr>
          <p:cNvPr id="14" name="Image 7" descr="Sirius.png">
            <a:extLst>
              <a:ext uri="{FF2B5EF4-FFF2-40B4-BE49-F238E27FC236}">
                <a16:creationId xmlns:a16="http://schemas.microsoft.com/office/drawing/2014/main" id="{2EAA87A3-7FE7-7840-8CD5-6E70F698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41" y="1865965"/>
            <a:ext cx="6754539" cy="1995083"/>
          </a:xfrm>
          <a:prstGeom prst="rect">
            <a:avLst/>
          </a:prstGeom>
        </p:spPr>
      </p:pic>
      <p:grpSp>
        <p:nvGrpSpPr>
          <p:cNvPr id="15" name="Grouper 16">
            <a:extLst>
              <a:ext uri="{FF2B5EF4-FFF2-40B4-BE49-F238E27FC236}">
                <a16:creationId xmlns:a16="http://schemas.microsoft.com/office/drawing/2014/main" id="{E201EF50-9F5F-164A-B6C2-1B0A15EC86F7}"/>
              </a:ext>
            </a:extLst>
          </p:cNvPr>
          <p:cNvGrpSpPr/>
          <p:nvPr/>
        </p:nvGrpSpPr>
        <p:grpSpPr>
          <a:xfrm>
            <a:off x="632312" y="4581128"/>
            <a:ext cx="7592591" cy="1686381"/>
            <a:chOff x="0" y="3401978"/>
            <a:chExt cx="7592591" cy="1686381"/>
          </a:xfrm>
        </p:grpSpPr>
        <p:grpSp>
          <p:nvGrpSpPr>
            <p:cNvPr id="16" name="Grouper 10">
              <a:extLst>
                <a:ext uri="{FF2B5EF4-FFF2-40B4-BE49-F238E27FC236}">
                  <a16:creationId xmlns:a16="http://schemas.microsoft.com/office/drawing/2014/main" id="{1B8B0AF1-B95D-1540-8B72-AC296545B175}"/>
                </a:ext>
              </a:extLst>
            </p:cNvPr>
            <p:cNvGrpSpPr/>
            <p:nvPr/>
          </p:nvGrpSpPr>
          <p:grpSpPr>
            <a:xfrm>
              <a:off x="417835" y="3401978"/>
              <a:ext cx="7174756" cy="1441704"/>
              <a:chOff x="417835" y="3461792"/>
              <a:chExt cx="7174756" cy="1441704"/>
            </a:xfrm>
          </p:grpSpPr>
          <p:grpSp>
            <p:nvGrpSpPr>
              <p:cNvPr id="18" name="Grouper 41">
                <a:extLst>
                  <a:ext uri="{FF2B5EF4-FFF2-40B4-BE49-F238E27FC236}">
                    <a16:creationId xmlns:a16="http://schemas.microsoft.com/office/drawing/2014/main" id="{D63869B9-44C9-A642-A9CF-24088D4C0D4C}"/>
                  </a:ext>
                </a:extLst>
              </p:cNvPr>
              <p:cNvGrpSpPr/>
              <p:nvPr/>
            </p:nvGrpSpPr>
            <p:grpSpPr>
              <a:xfrm>
                <a:off x="2480023" y="3605808"/>
                <a:ext cx="5112568" cy="1245090"/>
                <a:chOff x="2578075" y="3605808"/>
                <a:chExt cx="5112568" cy="1245090"/>
              </a:xfrm>
            </p:grpSpPr>
            <p:pic>
              <p:nvPicPr>
                <p:cNvPr id="21" name="Image 12" descr="numexo2_sirius_all.JPG">
                  <a:extLst>
                    <a:ext uri="{FF2B5EF4-FFF2-40B4-BE49-F238E27FC236}">
                      <a16:creationId xmlns:a16="http://schemas.microsoft.com/office/drawing/2014/main" id="{FEA9126D-F2C7-6243-93A0-B6DE3D8B13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03978" y="3605808"/>
                  <a:ext cx="2186665" cy="1245090"/>
                </a:xfrm>
                <a:prstGeom prst="rect">
                  <a:avLst/>
                </a:prstGeom>
              </p:spPr>
            </p:pic>
            <p:sp>
              <p:nvSpPr>
                <p:cNvPr id="22" name="Flèche vers la droite 14">
                  <a:extLst>
                    <a:ext uri="{FF2B5EF4-FFF2-40B4-BE49-F238E27FC236}">
                      <a16:creationId xmlns:a16="http://schemas.microsoft.com/office/drawing/2014/main" id="{81CAD357-2EF8-D148-A6CF-FEC107EC9729}"/>
                    </a:ext>
                  </a:extLst>
                </p:cNvPr>
                <p:cNvSpPr/>
                <p:nvPr/>
              </p:nvSpPr>
              <p:spPr>
                <a:xfrm>
                  <a:off x="2578075" y="4181872"/>
                  <a:ext cx="816000" cy="222402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omic Sans MS"/>
                    <a:cs typeface="Comic Sans MS"/>
                  </a:endParaRPr>
                </a:p>
              </p:txBody>
            </p:sp>
            <p:pic>
              <p:nvPicPr>
                <p:cNvPr id="23" name="Image 15">
                  <a:extLst>
                    <a:ext uri="{FF2B5EF4-FFF2-40B4-BE49-F238E27FC236}">
                      <a16:creationId xmlns:a16="http://schemas.microsoft.com/office/drawing/2014/main" id="{8EDC51CC-FD22-614B-B02B-5BD1BA5E8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087" t="16763" r="16537" b="23122"/>
                <a:stretch/>
              </p:blipFill>
              <p:spPr>
                <a:xfrm>
                  <a:off x="3514179" y="3821832"/>
                  <a:ext cx="1376095" cy="977554"/>
                </a:xfrm>
                <a:prstGeom prst="rect">
                  <a:avLst/>
                </a:prstGeom>
              </p:spPr>
            </p:pic>
            <p:sp>
              <p:nvSpPr>
                <p:cNvPr id="24" name="Flèche vers la droite 24">
                  <a:extLst>
                    <a:ext uri="{FF2B5EF4-FFF2-40B4-BE49-F238E27FC236}">
                      <a16:creationId xmlns:a16="http://schemas.microsoft.com/office/drawing/2014/main" id="{2CD470FF-B614-7C48-943A-B33FB733436C}"/>
                    </a:ext>
                  </a:extLst>
                </p:cNvPr>
                <p:cNvSpPr/>
                <p:nvPr/>
              </p:nvSpPr>
              <p:spPr>
                <a:xfrm>
                  <a:off x="5026347" y="4109864"/>
                  <a:ext cx="360040" cy="216024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5" name="ZoneTexte 28">
                  <a:extLst>
                    <a:ext uri="{FF2B5EF4-FFF2-40B4-BE49-F238E27FC236}">
                      <a16:creationId xmlns:a16="http://schemas.microsoft.com/office/drawing/2014/main" id="{CA44BD23-7C7B-CA41-8DC9-DE4FDF4B801F}"/>
                    </a:ext>
                  </a:extLst>
                </p:cNvPr>
                <p:cNvSpPr txBox="1"/>
                <p:nvPr/>
              </p:nvSpPr>
              <p:spPr>
                <a:xfrm>
                  <a:off x="5818435" y="3677816"/>
                  <a:ext cx="171666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NUMEXO2</a:t>
                  </a:r>
                </a:p>
                <a:p>
                  <a:r>
                    <a:rPr lang="fr-FR" dirty="0">
                      <a:solidFill>
                        <a:schemeClr val="bg1"/>
                      </a:solidFill>
                    </a:rPr>
                    <a:t>+ FADC-DAC</a:t>
                  </a:r>
                </a:p>
              </p:txBody>
            </p:sp>
            <p:sp>
              <p:nvSpPr>
                <p:cNvPr id="26" name="Flèche vers la droite 37">
                  <a:extLst>
                    <a:ext uri="{FF2B5EF4-FFF2-40B4-BE49-F238E27FC236}">
                      <a16:creationId xmlns:a16="http://schemas.microsoft.com/office/drawing/2014/main" id="{EB650534-49A5-C84F-8D72-5835A4AFD69E}"/>
                    </a:ext>
                  </a:extLst>
                </p:cNvPr>
                <p:cNvSpPr/>
                <p:nvPr/>
              </p:nvSpPr>
              <p:spPr>
                <a:xfrm rot="10800000">
                  <a:off x="5026347" y="4397897"/>
                  <a:ext cx="360040" cy="216023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omic Sans MS"/>
                    <a:cs typeface="Comic Sans MS"/>
                  </a:endParaRPr>
                </a:p>
              </p:txBody>
            </p:sp>
          </p:grpSp>
          <p:pic>
            <p:nvPicPr>
              <p:cNvPr id="19" name="Image 7" descr="3D-17-Jonction.jpg">
                <a:extLst>
                  <a:ext uri="{FF2B5EF4-FFF2-40B4-BE49-F238E27FC236}">
                    <a16:creationId xmlns:a16="http://schemas.microsoft.com/office/drawing/2014/main" id="{9F332681-D709-C448-B1B5-E55A61F86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35" y="3461792"/>
                <a:ext cx="1950720" cy="1441704"/>
              </a:xfrm>
              <a:prstGeom prst="rect">
                <a:avLst/>
              </a:prstGeom>
            </p:spPr>
          </p:pic>
        </p:grpSp>
        <p:sp>
          <p:nvSpPr>
            <p:cNvPr id="17" name="ZoneTexte 13">
              <a:extLst>
                <a:ext uri="{FF2B5EF4-FFF2-40B4-BE49-F238E27FC236}">
                  <a16:creationId xmlns:a16="http://schemas.microsoft.com/office/drawing/2014/main" id="{6DBE6208-4DA2-A946-816F-304D9C3BEBB5}"/>
                </a:ext>
              </a:extLst>
            </p:cNvPr>
            <p:cNvSpPr txBox="1"/>
            <p:nvPr/>
          </p:nvSpPr>
          <p:spPr>
            <a:xfrm>
              <a:off x="0" y="4842138"/>
              <a:ext cx="334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P. </a:t>
              </a:r>
              <a:r>
                <a:rPr lang="fr-FR" sz="1000" dirty="0" err="1"/>
                <a:t>Brionnet</a:t>
              </a:r>
              <a:r>
                <a:rPr lang="fr-FR" sz="1000" dirty="0"/>
                <a:t> et al., </a:t>
              </a:r>
              <a:r>
                <a:rPr lang="fr-FR" sz="1000" dirty="0" err="1"/>
                <a:t>Nucl</a:t>
              </a:r>
              <a:r>
                <a:rPr lang="fr-FR" sz="1000" dirty="0"/>
                <a:t>. </a:t>
              </a:r>
              <a:r>
                <a:rPr lang="fr-FR" sz="1000" dirty="0" err="1"/>
                <a:t>Instr</a:t>
              </a:r>
              <a:r>
                <a:rPr lang="fr-FR" sz="1000" dirty="0"/>
                <a:t>. </a:t>
              </a:r>
              <a:r>
                <a:rPr lang="fr-FR" sz="1000" dirty="0" err="1"/>
                <a:t>Meth</a:t>
              </a:r>
              <a:r>
                <a:rPr lang="fr-FR" sz="1000" dirty="0"/>
                <a:t>. 1015 (2021) 165770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46B9D43-AEDC-B845-A5E0-2FC63A844485}"/>
              </a:ext>
            </a:extLst>
          </p:cNvPr>
          <p:cNvSpPr txBox="1"/>
          <p:nvPr/>
        </p:nvSpPr>
        <p:spPr>
          <a:xfrm>
            <a:off x="5041595" y="6109235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FR" dirty="0"/>
              <a:t>nd experimental + Geant4 know-how</a:t>
            </a:r>
          </a:p>
        </p:txBody>
      </p:sp>
    </p:spTree>
    <p:extLst>
      <p:ext uri="{BB962C8B-B14F-4D97-AF65-F5344CB8AC3E}">
        <p14:creationId xmlns:p14="http://schemas.microsoft.com/office/powerpoint/2010/main" val="278887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09" y="200368"/>
            <a:ext cx="6024304" cy="488983"/>
          </a:xfrm>
        </p:spPr>
        <p:txBody>
          <a:bodyPr>
            <a:normAutofit fontScale="90000"/>
          </a:bodyPr>
          <a:lstStyle/>
          <a:p>
            <a:r>
              <a:rPr lang="en-FR" dirty="0"/>
              <a:t>First in-beam SIRIUS at IRRSUD/GANIL  10-12/06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8D28091A-CE31-C94B-83C7-9E9A01BCB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72" y="1057480"/>
            <a:ext cx="4143654" cy="3107741"/>
          </a:xfrm>
          <a:prstGeom prst="rect">
            <a:avLst/>
          </a:prstGeom>
        </p:spPr>
      </p:pic>
      <p:sp>
        <p:nvSpPr>
          <p:cNvPr id="38" name="Down Arrow 37">
            <a:extLst>
              <a:ext uri="{FF2B5EF4-FFF2-40B4-BE49-F238E27FC236}">
                <a16:creationId xmlns:a16="http://schemas.microsoft.com/office/drawing/2014/main" id="{B95CDA0E-55F1-314F-9B23-6B429066FC4D}"/>
              </a:ext>
            </a:extLst>
          </p:cNvPr>
          <p:cNvSpPr/>
          <p:nvPr/>
        </p:nvSpPr>
        <p:spPr bwMode="auto">
          <a:xfrm>
            <a:off x="7415208" y="2152032"/>
            <a:ext cx="53005" cy="32118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601CE204-9809-C84B-A4A2-7A70CAF93A09}"/>
              </a:ext>
            </a:extLst>
          </p:cNvPr>
          <p:cNvSpPr/>
          <p:nvPr/>
        </p:nvSpPr>
        <p:spPr bwMode="auto">
          <a:xfrm>
            <a:off x="5499637" y="2126595"/>
            <a:ext cx="53005" cy="32118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327B611-6048-2643-BB81-6CF7BB9483FE}"/>
              </a:ext>
            </a:extLst>
          </p:cNvPr>
          <p:cNvGrpSpPr/>
          <p:nvPr/>
        </p:nvGrpSpPr>
        <p:grpSpPr>
          <a:xfrm>
            <a:off x="5113207" y="836712"/>
            <a:ext cx="4055533" cy="5692989"/>
            <a:chOff x="5113207" y="836712"/>
            <a:chExt cx="4055533" cy="569298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4A7629A-3613-B344-9793-E084A0F8A13A}"/>
                </a:ext>
              </a:extLst>
            </p:cNvPr>
            <p:cNvSpPr txBox="1"/>
            <p:nvPr/>
          </p:nvSpPr>
          <p:spPr>
            <a:xfrm>
              <a:off x="5113207" y="180579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DSSD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D8C9132-76CE-964B-BEE9-F89F92A67745}"/>
                </a:ext>
              </a:extLst>
            </p:cNvPr>
            <p:cNvGrpSpPr/>
            <p:nvPr/>
          </p:nvGrpSpPr>
          <p:grpSpPr>
            <a:xfrm>
              <a:off x="5310676" y="836712"/>
              <a:ext cx="3858064" cy="5692989"/>
              <a:chOff x="5310676" y="836712"/>
              <a:chExt cx="3858064" cy="569298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61CDA5-C42D-AF43-90D4-60D2E951DB9A}"/>
                  </a:ext>
                </a:extLst>
              </p:cNvPr>
              <p:cNvSpPr txBox="1"/>
              <p:nvPr/>
            </p:nvSpPr>
            <p:spPr>
              <a:xfrm>
                <a:off x="7732275" y="905292"/>
                <a:ext cx="1412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baseline="30000" dirty="0">
                    <a:solidFill>
                      <a:srgbClr val="FF0000"/>
                    </a:solidFill>
                  </a:rPr>
                  <a:t>238</a:t>
                </a:r>
                <a:r>
                  <a:rPr lang="en-FR" dirty="0">
                    <a:solidFill>
                      <a:srgbClr val="FF0000"/>
                    </a:solidFill>
                  </a:rPr>
                  <a:t>U beam</a:t>
                </a:r>
              </a:p>
              <a:p>
                <a:r>
                  <a:rPr lang="en-FR" dirty="0">
                    <a:solidFill>
                      <a:srgbClr val="FF0000"/>
                    </a:solidFill>
                  </a:rPr>
                  <a:t>@ ~50 MeV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D6DB5CF-D82F-4840-9FA3-5CA651968E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04248" y="953504"/>
                <a:ext cx="667075" cy="48196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164216D-410E-7845-884D-70543A520579}"/>
                  </a:ext>
                </a:extLst>
              </p:cNvPr>
              <p:cNvCxnSpPr/>
              <p:nvPr/>
            </p:nvCxnSpPr>
            <p:spPr bwMode="auto">
              <a:xfrm>
                <a:off x="5786702" y="836712"/>
                <a:ext cx="0" cy="6387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172E8AE-EBB6-C74B-91E8-39523D546A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12313" y="1308444"/>
                <a:ext cx="610664" cy="43204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49C2C96-C6E5-3C45-A4EE-618DD2A23D2A}"/>
                  </a:ext>
                </a:extLst>
              </p:cNvPr>
              <p:cNvCxnSpPr/>
              <p:nvPr/>
            </p:nvCxnSpPr>
            <p:spPr bwMode="auto">
              <a:xfrm flipH="1">
                <a:off x="5580112" y="1200886"/>
                <a:ext cx="2446929" cy="0"/>
              </a:xfrm>
              <a:prstGeom prst="straightConnector1">
                <a:avLst/>
              </a:prstGeom>
              <a:solidFill>
                <a:schemeClr val="accent1"/>
              </a:solidFill>
              <a:ln w="349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700BD2-3C83-3943-961F-2182309E3C2F}"/>
                  </a:ext>
                </a:extLst>
              </p:cNvPr>
              <p:cNvSpPr txBox="1"/>
              <p:nvPr/>
            </p:nvSpPr>
            <p:spPr>
              <a:xfrm>
                <a:off x="7155694" y="1736300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dirty="0">
                    <a:solidFill>
                      <a:schemeClr val="accent2"/>
                    </a:solidFill>
                  </a:rPr>
                  <a:t>SeD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17CAE82A-2273-674F-B43D-992D2AE42660}"/>
                  </a:ext>
                </a:extLst>
              </p:cNvPr>
              <p:cNvCxnSpPr/>
              <p:nvPr/>
            </p:nvCxnSpPr>
            <p:spPr bwMode="auto">
              <a:xfrm flipH="1">
                <a:off x="6804248" y="1200886"/>
                <a:ext cx="351446" cy="2345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5F843B4-A253-124E-AC8F-264F0ECF6859}"/>
                  </a:ext>
                </a:extLst>
              </p:cNvPr>
              <p:cNvCxnSpPr/>
              <p:nvPr/>
            </p:nvCxnSpPr>
            <p:spPr bwMode="auto">
              <a:xfrm flipH="1">
                <a:off x="6804247" y="1194485"/>
                <a:ext cx="358147" cy="28428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332769F-73A5-2B46-A7A5-2BB8F0852E9C}"/>
                  </a:ext>
                </a:extLst>
              </p:cNvPr>
              <p:cNvCxnSpPr/>
              <p:nvPr/>
            </p:nvCxnSpPr>
            <p:spPr bwMode="auto">
              <a:xfrm>
                <a:off x="5678814" y="954520"/>
                <a:ext cx="0" cy="6387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8EA736A-BA05-2F4A-887A-4DC8BCA3B600}"/>
                  </a:ext>
                </a:extLst>
              </p:cNvPr>
              <p:cNvCxnSpPr/>
              <p:nvPr/>
            </p:nvCxnSpPr>
            <p:spPr bwMode="auto">
              <a:xfrm>
                <a:off x="5570702" y="1025512"/>
                <a:ext cx="0" cy="6387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623CED0-02F2-7042-ACA2-68B66300BB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310676" y="893420"/>
                <a:ext cx="565852" cy="47722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32081D8-FD64-8A47-86FB-EDB4640C03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317376" y="1045820"/>
                <a:ext cx="585847" cy="50580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76CCC54-858C-7F41-A888-2007FC16E705}"/>
                  </a:ext>
                </a:extLst>
              </p:cNvPr>
              <p:cNvCxnSpPr/>
              <p:nvPr/>
            </p:nvCxnSpPr>
            <p:spPr bwMode="auto">
              <a:xfrm>
                <a:off x="5436096" y="1177912"/>
                <a:ext cx="0" cy="6387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87448DC-4F83-024E-856A-5FABBC0C23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364088" y="1198220"/>
                <a:ext cx="585847" cy="50580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89217DB-8C88-8047-8822-FD5DE13705DD}"/>
                  </a:ext>
                </a:extLst>
              </p:cNvPr>
              <p:cNvSpPr txBox="1"/>
              <p:nvPr/>
            </p:nvSpPr>
            <p:spPr>
              <a:xfrm>
                <a:off x="7112485" y="5579241"/>
                <a:ext cx="2056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/>
                  <a:t>X,Y</a:t>
                </a:r>
              </a:p>
              <a:p>
                <a:r>
                  <a:rPr lang="en-FR" dirty="0"/>
                  <a:t>T</a:t>
                </a:r>
                <a:r>
                  <a:rPr lang="en-FR" baseline="-25000" dirty="0"/>
                  <a:t>0             </a:t>
                </a:r>
                <a:r>
                  <a:rPr lang="en-FR" dirty="0">
                    <a:sym typeface="Wingdings" pitchFamily="2" charset="2"/>
                  </a:rPr>
                  <a:t> TOF</a:t>
                </a:r>
                <a:endParaRPr lang="en-FR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AAE92F5-B671-7441-898D-6D55C19FA2E5}"/>
                  </a:ext>
                </a:extLst>
              </p:cNvPr>
              <p:cNvSpPr txBox="1"/>
              <p:nvPr/>
            </p:nvSpPr>
            <p:spPr>
              <a:xfrm>
                <a:off x="5406277" y="5606371"/>
                <a:ext cx="15538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/>
                  <a:t>X’,Y’</a:t>
                </a:r>
              </a:p>
              <a:p>
                <a:r>
                  <a:rPr lang="en-FR" dirty="0"/>
                  <a:t>T</a:t>
                </a:r>
                <a:r>
                  <a:rPr lang="en-FR" baseline="-25000" dirty="0"/>
                  <a:t>1               </a:t>
                </a:r>
                <a:r>
                  <a:rPr lang="en-FR" dirty="0"/>
                  <a:t>-</a:t>
                </a:r>
              </a:p>
              <a:p>
                <a:r>
                  <a:rPr lang="en-FR" dirty="0"/>
                  <a:t>E</a:t>
                </a: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1A874D9-1EC1-F546-A04E-C52433E338BB}"/>
              </a:ext>
            </a:extLst>
          </p:cNvPr>
          <p:cNvSpPr txBox="1"/>
          <p:nvPr/>
        </p:nvSpPr>
        <p:spPr>
          <a:xfrm>
            <a:off x="5055330" y="5085184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FR" dirty="0"/>
              <a:t>ignal processing on-going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876FF544-9F74-2A4F-A8D9-2BAB4A05F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24341" b="12792"/>
          <a:stretch/>
        </p:blipFill>
        <p:spPr>
          <a:xfrm>
            <a:off x="-247196" y="765286"/>
            <a:ext cx="4326643" cy="408790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D8BDEA9-C539-0746-9912-3A14981745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37256" r="1263" b="-19523"/>
          <a:stretch/>
        </p:blipFill>
        <p:spPr>
          <a:xfrm>
            <a:off x="-23352" y="794151"/>
            <a:ext cx="4314212" cy="526969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C8A9FAD-4E92-AE49-8CF1-B56168B25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61" y="2811176"/>
            <a:ext cx="5342907" cy="2309718"/>
          </a:xfrm>
          <a:prstGeom prst="rect">
            <a:avLst/>
          </a:prstGeom>
        </p:spPr>
      </p:pic>
      <p:sp>
        <p:nvSpPr>
          <p:cNvPr id="98" name="Down Arrow 97">
            <a:extLst>
              <a:ext uri="{FF2B5EF4-FFF2-40B4-BE49-F238E27FC236}">
                <a16:creationId xmlns:a16="http://schemas.microsoft.com/office/drawing/2014/main" id="{A86F00BD-512F-2242-A688-0E6D1788CD7C}"/>
              </a:ext>
            </a:extLst>
          </p:cNvPr>
          <p:cNvSpPr/>
          <p:nvPr/>
        </p:nvSpPr>
        <p:spPr bwMode="auto">
          <a:xfrm>
            <a:off x="5580112" y="4365104"/>
            <a:ext cx="45719" cy="7255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9" name="Down Arrow 98">
            <a:extLst>
              <a:ext uri="{FF2B5EF4-FFF2-40B4-BE49-F238E27FC236}">
                <a16:creationId xmlns:a16="http://schemas.microsoft.com/office/drawing/2014/main" id="{4C5DA39F-7B34-594D-8BA7-BD62A9F69B27}"/>
              </a:ext>
            </a:extLst>
          </p:cNvPr>
          <p:cNvSpPr/>
          <p:nvPr/>
        </p:nvSpPr>
        <p:spPr bwMode="auto">
          <a:xfrm>
            <a:off x="7066767" y="4365104"/>
            <a:ext cx="45719" cy="7255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06980B6-ABBC-A444-8CB3-3716724E9E14}"/>
              </a:ext>
            </a:extLst>
          </p:cNvPr>
          <p:cNvSpPr txBox="1"/>
          <p:nvPr/>
        </p:nvSpPr>
        <p:spPr>
          <a:xfrm>
            <a:off x="4371939" y="2437983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Digitised preamplifier signals written to disc</a:t>
            </a:r>
          </a:p>
        </p:txBody>
      </p:sp>
      <p:sp>
        <p:nvSpPr>
          <p:cNvPr id="101" name="Down Arrow 100">
            <a:extLst>
              <a:ext uri="{FF2B5EF4-FFF2-40B4-BE49-F238E27FC236}">
                <a16:creationId xmlns:a16="http://schemas.microsoft.com/office/drawing/2014/main" id="{823B5C42-BEC2-F04C-8CC0-D2643DD6C2F7}"/>
              </a:ext>
            </a:extLst>
          </p:cNvPr>
          <p:cNvSpPr/>
          <p:nvPr/>
        </p:nvSpPr>
        <p:spPr bwMode="auto">
          <a:xfrm>
            <a:off x="5381909" y="2099739"/>
            <a:ext cx="126195" cy="33547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" name="Down Arrow 101">
            <a:extLst>
              <a:ext uri="{FF2B5EF4-FFF2-40B4-BE49-F238E27FC236}">
                <a16:creationId xmlns:a16="http://schemas.microsoft.com/office/drawing/2014/main" id="{51E29679-2FC1-F44A-A45C-1B0A3EC504B9}"/>
              </a:ext>
            </a:extLst>
          </p:cNvPr>
          <p:cNvSpPr/>
          <p:nvPr/>
        </p:nvSpPr>
        <p:spPr bwMode="auto">
          <a:xfrm>
            <a:off x="7519729" y="2093546"/>
            <a:ext cx="126195" cy="33547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09E5C74-A176-164B-9EBF-448A0C605F85}"/>
              </a:ext>
            </a:extLst>
          </p:cNvPr>
          <p:cNvSpPr txBox="1"/>
          <p:nvPr/>
        </p:nvSpPr>
        <p:spPr>
          <a:xfrm>
            <a:off x="0" y="5012504"/>
            <a:ext cx="4784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Goals: </a:t>
            </a:r>
          </a:p>
          <a:p>
            <a:r>
              <a:rPr lang="en-FR" dirty="0"/>
              <a:t>Realistic test of TRACKER &amp; DSSD elect.</a:t>
            </a:r>
          </a:p>
          <a:p>
            <a:r>
              <a:rPr lang="en-GB" dirty="0"/>
              <a:t>S</a:t>
            </a:r>
            <a:r>
              <a:rPr lang="en-FR" dirty="0"/>
              <a:t>ynchronisation of TRACKER &amp; DSSD elect.</a:t>
            </a:r>
          </a:p>
          <a:p>
            <a:r>
              <a:rPr lang="en-FR" dirty="0"/>
              <a:t>Spatial resolution of  TRACKER</a:t>
            </a:r>
          </a:p>
          <a:p>
            <a:r>
              <a:rPr lang="en-FR" dirty="0"/>
              <a:t>Temporal resolution of TRACKER &amp; DSSD </a:t>
            </a:r>
          </a:p>
        </p:txBody>
      </p:sp>
    </p:spTree>
    <p:extLst>
      <p:ext uri="{BB962C8B-B14F-4D97-AF65-F5344CB8AC3E}">
        <p14:creationId xmlns:p14="http://schemas.microsoft.com/office/powerpoint/2010/main" val="405107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-0.05995 L 1.1842 -0.046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13" y="6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5" grpId="0" animBg="1"/>
      <p:bldP spid="84" grpId="0"/>
      <p:bldP spid="98" grpId="0" animBg="1"/>
      <p:bldP spid="99" grpId="0" animBg="1"/>
      <p:bldP spid="100" grpId="0"/>
      <p:bldP spid="101" grpId="2" animBg="1"/>
      <p:bldP spid="10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30" y="216197"/>
            <a:ext cx="6228596" cy="488983"/>
          </a:xfrm>
        </p:spPr>
        <p:txBody>
          <a:bodyPr>
            <a:normAutofit/>
          </a:bodyPr>
          <a:lstStyle/>
          <a:p>
            <a:r>
              <a:rPr lang="en-FR" dirty="0"/>
              <a:t>S3-SIRIUS: 2023 funding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F61BF0-BC5D-7F4D-8976-F94CD7EA5464}"/>
              </a:ext>
            </a:extLst>
          </p:cNvPr>
          <p:cNvSpPr txBox="1"/>
          <p:nvPr/>
        </p:nvSpPr>
        <p:spPr>
          <a:xfrm>
            <a:off x="0" y="756161"/>
            <a:ext cx="97565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Mission (GANIL): 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4k</a:t>
            </a:r>
            <a:endParaRPr lang="en-FR" dirty="0"/>
          </a:p>
          <a:p>
            <a:r>
              <a:rPr lang="en-FR" dirty="0">
                <a:sym typeface="Wingdings" pitchFamily="2" charset="2"/>
              </a:rPr>
              <a:t>	 set-up SIRIUS </a:t>
            </a:r>
          </a:p>
          <a:p>
            <a:r>
              <a:rPr lang="en-FR" dirty="0">
                <a:sym typeface="Wingdings" pitchFamily="2" charset="2"/>
              </a:rPr>
              <a:t>	 electronics tests + updates</a:t>
            </a:r>
          </a:p>
          <a:p>
            <a:r>
              <a:rPr lang="en-FR" dirty="0">
                <a:sym typeface="Wingdings" pitchFamily="2" charset="2"/>
              </a:rPr>
              <a:t>	</a:t>
            </a:r>
            <a:endParaRPr lang="en-FR" dirty="0"/>
          </a:p>
          <a:p>
            <a:r>
              <a:rPr lang="en-FR" dirty="0">
                <a:solidFill>
                  <a:srgbClr val="FF0000"/>
                </a:solidFill>
              </a:rPr>
              <a:t>Mission (hors GANIL) : 1k</a:t>
            </a:r>
          </a:p>
          <a:p>
            <a:r>
              <a:rPr lang="en-FR" dirty="0">
                <a:sym typeface="Wingdings" pitchFamily="2" charset="2"/>
              </a:rPr>
              <a:t>	 maintenance/upgrades of test benches used at sub-contractors </a:t>
            </a:r>
          </a:p>
          <a:p>
            <a:r>
              <a:rPr lang="en-FR" dirty="0">
                <a:sym typeface="Wingdings" pitchFamily="2" charset="2"/>
              </a:rPr>
              <a:t>	 Consultation/repairs/upgrades/maintenance electronic cards + HV</a:t>
            </a:r>
          </a:p>
          <a:p>
            <a:r>
              <a:rPr lang="en-FR" dirty="0">
                <a:sym typeface="Wingdings" pitchFamily="2" charset="2"/>
              </a:rPr>
              <a:t>	 transport of tunnel detector(s) for local tests</a:t>
            </a:r>
          </a:p>
          <a:p>
            <a:endParaRPr lang="en-FR" dirty="0"/>
          </a:p>
          <a:p>
            <a:r>
              <a:rPr lang="en-FR" dirty="0">
                <a:solidFill>
                  <a:srgbClr val="FF0000"/>
                </a:solidFill>
              </a:rPr>
              <a:t>Equipment (local) : 4k</a:t>
            </a:r>
          </a:p>
          <a:p>
            <a:r>
              <a:rPr lang="en-FR" dirty="0"/>
              <a:t>	</a:t>
            </a:r>
            <a:r>
              <a:rPr lang="en-FR" dirty="0">
                <a:sym typeface="Wingdings" pitchFamily="2" charset="2"/>
              </a:rPr>
              <a:t> maintenance/upgrades of test benches used at the IJCLab</a:t>
            </a:r>
          </a:p>
          <a:p>
            <a:r>
              <a:rPr lang="en-FR" dirty="0">
                <a:sym typeface="Wingdings" pitchFamily="2" charset="2"/>
              </a:rPr>
              <a:t>	    	remote control + EMC upgrades</a:t>
            </a:r>
          </a:p>
          <a:p>
            <a:r>
              <a:rPr lang="en-FR" dirty="0">
                <a:sym typeface="Wingdings" pitchFamily="2" charset="2"/>
              </a:rPr>
              <a:t>		cryo-fluid+cable replacements</a:t>
            </a:r>
          </a:p>
          <a:p>
            <a:endParaRPr lang="en-FR" dirty="0">
              <a:sym typeface="Wingdings" pitchFamily="2" charset="2"/>
            </a:endParaRPr>
          </a:p>
          <a:p>
            <a:r>
              <a:rPr lang="en-FR" dirty="0">
                <a:sym typeface="Wingdings" pitchFamily="2" charset="2"/>
              </a:rPr>
              <a:t>		4k  scavanger mode</a:t>
            </a:r>
          </a:p>
          <a:p>
            <a:endParaRPr lang="en-FR" dirty="0">
              <a:sym typeface="Wingdings" pitchFamily="2" charset="2"/>
            </a:endParaRPr>
          </a:p>
          <a:p>
            <a:endParaRPr lang="en-FR" dirty="0">
              <a:sym typeface="Wingdings" pitchFamily="2" charset="2"/>
            </a:endParaRPr>
          </a:p>
          <a:p>
            <a:endParaRPr lang="en-FR" dirty="0">
              <a:solidFill>
                <a:srgbClr val="FF0000"/>
              </a:solidFill>
            </a:endParaRPr>
          </a:p>
          <a:p>
            <a:r>
              <a:rPr lang="en-FR" dirty="0"/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1118C-4228-0444-8007-3C2BD6421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8" y="3906542"/>
            <a:ext cx="1426306" cy="190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9EDA9-3D23-254D-B224-01F4DFC78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826" y="3996197"/>
            <a:ext cx="2412089" cy="1809067"/>
          </a:xfrm>
          <a:prstGeom prst="rect">
            <a:avLst/>
          </a:prstGeom>
        </p:spPr>
      </p:pic>
      <p:pic>
        <p:nvPicPr>
          <p:cNvPr id="16" name="Image 35">
            <a:extLst>
              <a:ext uri="{FF2B5EF4-FFF2-40B4-BE49-F238E27FC236}">
                <a16:creationId xmlns:a16="http://schemas.microsoft.com/office/drawing/2014/main" id="{6A58C644-EB6A-6D42-B850-0C9550D84C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019" y="857250"/>
            <a:ext cx="2240936" cy="1296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6641A-D79A-F745-A889-5E1886D03615}"/>
              </a:ext>
            </a:extLst>
          </p:cNvPr>
          <p:cNvSpPr txBox="1"/>
          <p:nvPr/>
        </p:nvSpPr>
        <p:spPr>
          <a:xfrm>
            <a:off x="915040" y="5850596"/>
            <a:ext cx="6763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/>
              <a:t>SHEXI </a:t>
            </a:r>
            <a:r>
              <a:rPr lang="en-FR" dirty="0">
                <a:sym typeface="Wingdings" pitchFamily="2" charset="2"/>
              </a:rPr>
              <a:t> XI-SHE (X-ray Identification of Super Heavy Elements)</a:t>
            </a:r>
          </a:p>
          <a:p>
            <a:r>
              <a:rPr lang="en-FR" dirty="0">
                <a:sym typeface="Wingdings" pitchFamily="2" charset="2"/>
              </a:rPr>
              <a:t>		P2I request of ~100 k unsuccessful….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3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54" y="189889"/>
            <a:ext cx="7873241" cy="488983"/>
          </a:xfrm>
        </p:spPr>
        <p:txBody>
          <a:bodyPr>
            <a:normAutofit/>
          </a:bodyPr>
          <a:lstStyle/>
          <a:p>
            <a:r>
              <a:rPr lang="en-FR" dirty="0"/>
              <a:t>S3-SIRIUS upgrade </a:t>
            </a:r>
            <a:r>
              <a:rPr lang="en-FR" dirty="0">
                <a:sym typeface="Wingdings" pitchFamily="2" charset="2"/>
              </a:rPr>
              <a:t>SHEXI (…Management Board Approved)</a:t>
            </a:r>
            <a:endParaRPr lang="en-FR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pic>
        <p:nvPicPr>
          <p:cNvPr id="14" name="Image 34">
            <a:extLst>
              <a:ext uri="{FF2B5EF4-FFF2-40B4-BE49-F238E27FC236}">
                <a16:creationId xmlns:a16="http://schemas.microsoft.com/office/drawing/2014/main" id="{98803E25-7339-3245-A69B-C389D5FE5006}"/>
              </a:ext>
            </a:extLst>
          </p:cNvPr>
          <p:cNvPicPr/>
          <p:nvPr/>
        </p:nvPicPr>
        <p:blipFill rotWithShape="1">
          <a:blip r:embed="rId3"/>
          <a:srcRect r="49037" b="19484"/>
          <a:stretch/>
        </p:blipFill>
        <p:spPr bwMode="auto">
          <a:xfrm>
            <a:off x="5173985" y="980728"/>
            <a:ext cx="3790503" cy="3250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5A998-0BD2-3340-875B-F734F274E858}"/>
              </a:ext>
            </a:extLst>
          </p:cNvPr>
          <p:cNvSpPr txBox="1"/>
          <p:nvPr/>
        </p:nvSpPr>
        <p:spPr>
          <a:xfrm>
            <a:off x="40275" y="800648"/>
            <a:ext cx="689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Upgrade of the tunnel and veto detectors </a:t>
            </a:r>
            <a:r>
              <a:rPr lang="en-GB" dirty="0"/>
              <a:t>+ associated</a:t>
            </a:r>
            <a:r>
              <a:rPr lang="en-FR" dirty="0"/>
              <a:t> electronics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86271-A158-FF4F-AB5D-18BCC34FEDB4}"/>
              </a:ext>
            </a:extLst>
          </p:cNvPr>
          <p:cNvSpPr txBox="1"/>
          <p:nvPr/>
        </p:nvSpPr>
        <p:spPr>
          <a:xfrm>
            <a:off x="171299" y="3723988"/>
            <a:ext cx="27558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endParaRPr lang="en-FR" dirty="0"/>
          </a:p>
          <a:p>
            <a:pPr marL="285750" indent="-285750">
              <a:buFont typeface="Wingdings" pitchFamily="2" charset="2"/>
              <a:buChar char="à"/>
            </a:pPr>
            <a:r>
              <a:rPr lang="en-FR" dirty="0"/>
              <a:t>Z identification of SHE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2ECA7B-97A3-7F41-9C90-8259434D2B5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3" b="5881"/>
          <a:stretch/>
        </p:blipFill>
        <p:spPr bwMode="auto">
          <a:xfrm>
            <a:off x="323528" y="1450797"/>
            <a:ext cx="2928665" cy="2122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D981E9-074A-A448-AF5B-B7296B31DC28}"/>
              </a:ext>
            </a:extLst>
          </p:cNvPr>
          <p:cNvSpPr/>
          <p:nvPr/>
        </p:nvSpPr>
        <p:spPr bwMode="auto">
          <a:xfrm>
            <a:off x="5074135" y="1109398"/>
            <a:ext cx="505979" cy="3395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 descr="levels_280Rg_decay.pdf">
            <a:extLst>
              <a:ext uri="{FF2B5EF4-FFF2-40B4-BE49-F238E27FC236}">
                <a16:creationId xmlns:a16="http://schemas.microsoft.com/office/drawing/2014/main" id="{9BC99CB9-D85C-C34C-B261-50575B9D124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/>
          <a:stretch/>
        </p:blipFill>
        <p:spPr bwMode="auto">
          <a:xfrm>
            <a:off x="815096" y="3573016"/>
            <a:ext cx="2100720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3AB872-FE97-294E-9C99-416C287CA027}"/>
              </a:ext>
            </a:extLst>
          </p:cNvPr>
          <p:cNvSpPr txBox="1"/>
          <p:nvPr/>
        </p:nvSpPr>
        <p:spPr>
          <a:xfrm>
            <a:off x="434959" y="1179129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ym typeface="Wingdings" pitchFamily="2" charset="2"/>
              </a:rPr>
              <a:t> </a:t>
            </a:r>
            <a:r>
              <a:rPr lang="en-FR" dirty="0"/>
              <a:t> </a:t>
            </a:r>
            <a:r>
              <a:rPr lang="en-FR" dirty="0">
                <a:sym typeface="Wingdings" pitchFamily="2" charset="2"/>
              </a:rPr>
              <a:t>L-Xray detection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3FCCBE9-7B4F-E348-9E8F-45917769D0F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2755884" cy="2111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D59F39-EAA1-CE4B-ACF8-EEC8C539C2BA}"/>
              </a:ext>
            </a:extLst>
          </p:cNvPr>
          <p:cNvSpPr txBox="1"/>
          <p:nvPr/>
        </p:nvSpPr>
        <p:spPr>
          <a:xfrm>
            <a:off x="4133110" y="4209499"/>
            <a:ext cx="459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/>
              <a:t>+ world leading ICE spectroscopy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56F2BB-AE69-9F4D-8827-E932EC7C15BF}"/>
              </a:ext>
            </a:extLst>
          </p:cNvPr>
          <p:cNvSpPr txBox="1"/>
          <p:nvPr/>
        </p:nvSpPr>
        <p:spPr>
          <a:xfrm>
            <a:off x="6419110" y="4575801"/>
            <a:ext cx="4626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800" baseline="30000" dirty="0"/>
              <a:t>251</a:t>
            </a:r>
            <a:r>
              <a:rPr lang="en-FR" sz="1800" dirty="0"/>
              <a:t>Fm as an example: </a:t>
            </a:r>
          </a:p>
          <a:p>
            <a:r>
              <a:rPr lang="en-FR" sz="1800" dirty="0">
                <a:solidFill>
                  <a:srgbClr val="0070C0"/>
                </a:solidFill>
              </a:rPr>
              <a:t>GABRIELA</a:t>
            </a:r>
            <a:r>
              <a:rPr lang="en-FR" sz="1800" dirty="0"/>
              <a:t> data </a:t>
            </a:r>
          </a:p>
          <a:p>
            <a:r>
              <a:rPr lang="en-GB" dirty="0"/>
              <a:t>v</a:t>
            </a:r>
            <a:r>
              <a:rPr lang="en-FR" sz="1800" dirty="0"/>
              <a:t>s</a:t>
            </a:r>
          </a:p>
          <a:p>
            <a:r>
              <a:rPr lang="en-FR" sz="1800" dirty="0">
                <a:solidFill>
                  <a:srgbClr val="FF0000"/>
                </a:solidFill>
              </a:rPr>
              <a:t>SHEXI simulation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1290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30" y="216197"/>
            <a:ext cx="6228596" cy="488983"/>
          </a:xfrm>
        </p:spPr>
        <p:txBody>
          <a:bodyPr>
            <a:normAutofit/>
          </a:bodyPr>
          <a:lstStyle/>
          <a:p>
            <a:r>
              <a:rPr lang="en-FR" kern="0" dirty="0"/>
              <a:t>P2I request </a:t>
            </a:r>
            <a:r>
              <a:rPr lang="en-FR" kern="0" dirty="0">
                <a:sym typeface="Wingdings" pitchFamily="2" charset="2"/>
              </a:rPr>
              <a:t> </a:t>
            </a:r>
            <a:r>
              <a:rPr lang="en-FR" dirty="0"/>
              <a:t>AP-2024….(TGIR?)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1C689D-28B8-FD44-B60D-4257A73FA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2958"/>
              </p:ext>
            </p:extLst>
          </p:nvPr>
        </p:nvGraphicFramePr>
        <p:xfrm>
          <a:off x="263172" y="1014381"/>
          <a:ext cx="7749558" cy="4792917"/>
        </p:xfrm>
        <a:graphic>
          <a:graphicData uri="http://schemas.openxmlformats.org/drawingml/2006/table">
            <a:tbl>
              <a:tblPr firstRow="1" lastRow="1">
                <a:tableStyleId>{5C22544A-7EE6-4342-B048-85BDC9FD1C3A}</a:tableStyleId>
              </a:tblPr>
              <a:tblGrid>
                <a:gridCol w="3895695">
                  <a:extLst>
                    <a:ext uri="{9D8B030D-6E8A-4147-A177-3AD203B41FA5}">
                      <a16:colId xmlns:a16="http://schemas.microsoft.com/office/drawing/2014/main" val="1087872036"/>
                    </a:ext>
                  </a:extLst>
                </a:gridCol>
                <a:gridCol w="1635435">
                  <a:extLst>
                    <a:ext uri="{9D8B030D-6E8A-4147-A177-3AD203B41FA5}">
                      <a16:colId xmlns:a16="http://schemas.microsoft.com/office/drawing/2014/main" val="1200620622"/>
                    </a:ext>
                  </a:extLst>
                </a:gridCol>
                <a:gridCol w="1109214">
                  <a:extLst>
                    <a:ext uri="{9D8B030D-6E8A-4147-A177-3AD203B41FA5}">
                      <a16:colId xmlns:a16="http://schemas.microsoft.com/office/drawing/2014/main" val="1707476286"/>
                    </a:ext>
                  </a:extLst>
                </a:gridCol>
                <a:gridCol w="1109214">
                  <a:extLst>
                    <a:ext uri="{9D8B030D-6E8A-4147-A177-3AD203B41FA5}">
                      <a16:colId xmlns:a16="http://schemas.microsoft.com/office/drawing/2014/main" val="855645038"/>
                    </a:ext>
                  </a:extLst>
                </a:gridCol>
              </a:tblGrid>
              <a:tr h="346296">
                <a:tc>
                  <a:txBody>
                    <a:bodyPr/>
                    <a:lstStyle/>
                    <a:p>
                      <a:pPr algn="ctr"/>
                      <a:r>
                        <a:rPr lang="en-FR" sz="1400" dirty="0">
                          <a:effectLst/>
                        </a:rPr>
                        <a:t>Description brève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400" dirty="0">
                          <a:effectLst/>
                        </a:rPr>
                        <a:t>P2I request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GANIL...</a:t>
                      </a:r>
                    </a:p>
                  </a:txBody>
                  <a:tcPr marL="44450" marR="4445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>
                          <a:effectLst/>
                        </a:rPr>
                        <a:t>Already bought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704659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PXIe controller (32GB/512 SSD/24 GB/s)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15 480 €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FR" sz="900" dirty="0">
                          <a:effectLst/>
                        </a:rPr>
                        <a:t> 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67888239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500 MHz digitizer + cable + shipping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23 625 €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7273062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PXIe chassis, 250 MHz digitizer, signal generator, monitor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32 000 €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94907776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3x 8-ASIC carrier boards + 3 signal conditioning boards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20 880 €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9650592"/>
                  </a:ext>
                </a:extLst>
              </a:tr>
              <a:tr h="48888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3x 8-ASIC carrier boards + 3 signal conditioning boards (differential) + development + bias board + cables, connectors, vacuum feed-throughs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33 700 €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45076892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Si detector (+NRE for masks)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18 000 €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11337536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High precision low-current high voltage module 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requested ~1 year ago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7 000 €</a:t>
                      </a:r>
                    </a:p>
                    <a:p>
                      <a:pPr algn="r"/>
                      <a:endParaRPr lang="en-FR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91187285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Circulating liquid chiller (-25C)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10 500 €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2168606"/>
                  </a:ext>
                </a:extLst>
              </a:tr>
              <a:tr h="651852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Development of a 16-channel PCB for charge sensitive </a:t>
                      </a:r>
                      <a:r>
                        <a:rPr lang="en-US" sz="900" dirty="0" err="1">
                          <a:effectLst/>
                        </a:rPr>
                        <a:t>preamplifers</a:t>
                      </a:r>
                      <a:r>
                        <a:rPr lang="en-US" sz="900" dirty="0">
                          <a:effectLst/>
                        </a:rPr>
                        <a:t>. 16 PIONEER CSA, 16 ATOMKI CSA, 16 </a:t>
                      </a:r>
                      <a:r>
                        <a:rPr lang="en-US" sz="900" dirty="0" err="1">
                          <a:effectLst/>
                        </a:rPr>
                        <a:t>NeTInstruments</a:t>
                      </a:r>
                      <a:r>
                        <a:rPr lang="en-US" sz="900" dirty="0">
                          <a:effectLst/>
                        </a:rPr>
                        <a:t> CSA. bias board + cables, connectors vacuum feed-throughs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18 700 €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56560693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XY-theta positioner (for sources) in the vacuum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16 000 €</a:t>
                      </a:r>
                      <a:endParaRPr lang="en-FR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3283208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Workstation + NAS disc storage</a:t>
                      </a:r>
                      <a:endParaRPr lang="en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6 500 €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FR" sz="900" dirty="0">
                          <a:effectLst/>
                        </a:rPr>
                        <a:t> </a:t>
                      </a:r>
                      <a:endParaRPr lang="en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756577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900" dirty="0">
                          <a:effectLst/>
                        </a:rPr>
                        <a:t> </a:t>
                      </a:r>
                      <a:r>
                        <a:rPr lang="en-FR" sz="1200" dirty="0">
                          <a:effectLst/>
                        </a:rPr>
                        <a:t>TOTAL</a:t>
                      </a:r>
                      <a:endParaRPr lang="en-F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</a:rPr>
                        <a:t>98 005 €</a:t>
                      </a:r>
                      <a:endParaRPr lang="en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7 000 €</a:t>
                      </a:r>
                      <a:endParaRPr lang="en-F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FR" sz="1200" dirty="0">
                        <a:effectLst/>
                      </a:endParaRP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67884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BEBAAE6A-1922-6F4B-9E98-E9084FD70212}"/>
              </a:ext>
            </a:extLst>
          </p:cNvPr>
          <p:cNvSpPr/>
          <p:nvPr/>
        </p:nvSpPr>
        <p:spPr bwMode="auto">
          <a:xfrm>
            <a:off x="171299" y="1268760"/>
            <a:ext cx="5768853" cy="504056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37A37A28-1F6A-2F44-8E5A-936C55911B2C}"/>
              </a:ext>
            </a:extLst>
          </p:cNvPr>
          <p:cNvSpPr/>
          <p:nvPr/>
        </p:nvSpPr>
        <p:spPr bwMode="auto">
          <a:xfrm>
            <a:off x="131348" y="3392078"/>
            <a:ext cx="6850331" cy="504056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D848A269-5379-2442-A396-115445A6A64A}"/>
              </a:ext>
            </a:extLst>
          </p:cNvPr>
          <p:cNvSpPr/>
          <p:nvPr/>
        </p:nvSpPr>
        <p:spPr bwMode="auto">
          <a:xfrm>
            <a:off x="110773" y="4185262"/>
            <a:ext cx="6189420" cy="683898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273330B-8B75-C247-9810-60F801AF9EA4}"/>
              </a:ext>
            </a:extLst>
          </p:cNvPr>
          <p:cNvSpPr/>
          <p:nvPr/>
        </p:nvSpPr>
        <p:spPr bwMode="auto">
          <a:xfrm>
            <a:off x="90556" y="5021560"/>
            <a:ext cx="6189420" cy="493836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91018-916A-7643-B73C-BB812F7DB62D}"/>
              </a:ext>
            </a:extLst>
          </p:cNvPr>
          <p:cNvSpPr/>
          <p:nvPr/>
        </p:nvSpPr>
        <p:spPr bwMode="auto">
          <a:xfrm>
            <a:off x="4788024" y="5515396"/>
            <a:ext cx="2137733" cy="433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    45 </a:t>
            </a:r>
            <a:r>
              <a:rPr lang="en-FR" sz="2400" dirty="0">
                <a:latin typeface="Arial" charset="0"/>
                <a:ea typeface="ＭＳ Ｐゴシック" charset="-128"/>
                <a:cs typeface="ＭＳ Ｐゴシック" charset="-128"/>
              </a:rPr>
              <a:t>1</a:t>
            </a:r>
            <a:r>
              <a:rPr kumimoji="0" lang="en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80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9E1C1A-0B22-344A-BC90-BDC4F8E822F5}"/>
              </a:ext>
            </a:extLst>
          </p:cNvPr>
          <p:cNvCxnSpPr/>
          <p:nvPr/>
        </p:nvCxnSpPr>
        <p:spPr bwMode="auto">
          <a:xfrm>
            <a:off x="5940152" y="5301208"/>
            <a:ext cx="70995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2FD6BC6-AD9A-3B45-8197-5AE53FD2C463}"/>
              </a:ext>
            </a:extLst>
          </p:cNvPr>
          <p:cNvSpPr txBox="1"/>
          <p:nvPr/>
        </p:nvSpPr>
        <p:spPr>
          <a:xfrm>
            <a:off x="6683077" y="5137711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sz="1800" b="1" dirty="0">
                <a:effectLst/>
              </a:rPr>
              <a:t> </a:t>
            </a:r>
            <a:r>
              <a:rPr lang="en-US" b="1" dirty="0"/>
              <a:t>0</a:t>
            </a:r>
            <a:r>
              <a:rPr lang="en-US" sz="1800" b="1" dirty="0">
                <a:effectLst/>
              </a:rPr>
              <a:t>00 €</a:t>
            </a:r>
            <a:endParaRPr lang="en-F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endParaRPr lang="en-FR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B3165F-03CD-7A4E-BECC-25CF9F886B89}"/>
              </a:ext>
            </a:extLst>
          </p:cNvPr>
          <p:cNvCxnSpPr/>
          <p:nvPr/>
        </p:nvCxnSpPr>
        <p:spPr bwMode="auto">
          <a:xfrm>
            <a:off x="899054" y="5301208"/>
            <a:ext cx="108065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0591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30" y="216197"/>
            <a:ext cx="8066626" cy="488983"/>
          </a:xfrm>
        </p:spPr>
        <p:txBody>
          <a:bodyPr>
            <a:normAutofit fontScale="90000"/>
          </a:bodyPr>
          <a:lstStyle/>
          <a:p>
            <a:r>
              <a:rPr lang="en-FR" dirty="0"/>
              <a:t>S3-SIRIUS-COMMISSIONING + Upgrade part-I (2024 funding request)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F61BF0-BC5D-7F4D-8976-F94CD7EA5464}"/>
              </a:ext>
            </a:extLst>
          </p:cNvPr>
          <p:cNvSpPr txBox="1"/>
          <p:nvPr/>
        </p:nvSpPr>
        <p:spPr>
          <a:xfrm>
            <a:off x="0" y="756161"/>
            <a:ext cx="9756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Mission (GANIL) 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:  5k</a:t>
            </a:r>
            <a:endParaRPr lang="en-FR" dirty="0"/>
          </a:p>
          <a:p>
            <a:r>
              <a:rPr lang="en-FR" dirty="0">
                <a:sym typeface="Wingdings" pitchFamily="2" charset="2"/>
              </a:rPr>
              <a:t>	 firmware updates</a:t>
            </a:r>
          </a:p>
          <a:p>
            <a:r>
              <a:rPr lang="en-FR" dirty="0">
                <a:sym typeface="Wingdings" pitchFamily="2" charset="2"/>
              </a:rPr>
              <a:t>	 set-up SIRIUS in S3 Hall  + source commisioning: </a:t>
            </a:r>
            <a:r>
              <a:rPr lang="en-FR" dirty="0">
                <a:latin typeface="Symbol" pitchFamily="2" charset="2"/>
                <a:sym typeface="Wingdings" pitchFamily="2" charset="2"/>
              </a:rPr>
              <a:t>a</a:t>
            </a:r>
            <a:r>
              <a:rPr lang="en-FR" dirty="0">
                <a:sym typeface="Wingdings" pitchFamily="2" charset="2"/>
              </a:rPr>
              <a:t>-</a:t>
            </a:r>
            <a:r>
              <a:rPr lang="en-FR" dirty="0">
                <a:latin typeface="Symbol" pitchFamily="2" charset="2"/>
                <a:sym typeface="Wingdings" pitchFamily="2" charset="2"/>
              </a:rPr>
              <a:t>g</a:t>
            </a:r>
            <a:r>
              <a:rPr lang="en-FR" dirty="0">
                <a:sym typeface="Wingdings" pitchFamily="2" charset="2"/>
              </a:rPr>
              <a:t> coinc. measurements)</a:t>
            </a:r>
          </a:p>
          <a:p>
            <a:r>
              <a:rPr lang="en-FR" dirty="0">
                <a:sym typeface="Wingdings" pitchFamily="2" charset="2"/>
              </a:rPr>
              <a:t>	 commissioning of S3 ?</a:t>
            </a:r>
          </a:p>
          <a:p>
            <a:r>
              <a:rPr lang="en-FR" dirty="0">
                <a:sym typeface="Wingdings" pitchFamily="2" charset="2"/>
              </a:rPr>
              <a:t>	</a:t>
            </a:r>
            <a:endParaRPr lang="en-FR" dirty="0"/>
          </a:p>
          <a:p>
            <a:r>
              <a:rPr lang="en-FR" dirty="0">
                <a:solidFill>
                  <a:srgbClr val="FF0000"/>
                </a:solidFill>
              </a:rPr>
              <a:t>Mission (hors GANIL) : 1k</a:t>
            </a:r>
          </a:p>
          <a:p>
            <a:r>
              <a:rPr lang="en-FR" dirty="0">
                <a:sym typeface="Wingdings" pitchFamily="2" charset="2"/>
              </a:rPr>
              <a:t>	 maintenance/upgrades of test benches used at sub-contractors </a:t>
            </a:r>
          </a:p>
          <a:p>
            <a:r>
              <a:rPr lang="en-FR" dirty="0">
                <a:sym typeface="Wingdings" pitchFamily="2" charset="2"/>
              </a:rPr>
              <a:t>	 Consultation/repairs/upgrades/maintenance electronic cards + HV</a:t>
            </a:r>
          </a:p>
          <a:p>
            <a:endParaRPr lang="en-FR" dirty="0"/>
          </a:p>
          <a:p>
            <a:r>
              <a:rPr lang="en-FR" dirty="0">
                <a:solidFill>
                  <a:srgbClr val="FF0000"/>
                </a:solidFill>
              </a:rPr>
              <a:t>Equipment (local) : 14k</a:t>
            </a:r>
          </a:p>
          <a:p>
            <a:r>
              <a:rPr lang="en-FR" dirty="0"/>
              <a:t>	</a:t>
            </a:r>
            <a:r>
              <a:rPr lang="en-FR" dirty="0">
                <a:sym typeface="Wingdings" pitchFamily="2" charset="2"/>
              </a:rPr>
              <a:t> maintenance/upgrades of test benches used at the IJCLab</a:t>
            </a:r>
          </a:p>
          <a:p>
            <a:r>
              <a:rPr lang="en-FR" dirty="0">
                <a:sym typeface="Wingdings" pitchFamily="2" charset="2"/>
              </a:rPr>
              <a:t>	    (cables/connectors/collimators and source holder/stepper motor control/</a:t>
            </a:r>
          </a:p>
          <a:p>
            <a:r>
              <a:rPr lang="en-FR" dirty="0">
                <a:sym typeface="Wingdings" pitchFamily="2" charset="2"/>
              </a:rPr>
              <a:t>		UPS repair)</a:t>
            </a:r>
          </a:p>
          <a:p>
            <a:r>
              <a:rPr lang="en-FR" dirty="0">
                <a:sym typeface="Wingdings" pitchFamily="2" charset="2"/>
              </a:rPr>
              <a:t>	 workstation</a:t>
            </a:r>
          </a:p>
          <a:p>
            <a:endParaRPr lang="en-FR" dirty="0">
              <a:sym typeface="Wingdings" pitchFamily="2" charset="2"/>
            </a:endParaRPr>
          </a:p>
          <a:p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SIRIUS Upgrade </a:t>
            </a:r>
            <a:r>
              <a:rPr lang="en-FR">
                <a:solidFill>
                  <a:srgbClr val="FF0000"/>
                </a:solidFill>
                <a:sym typeface="Wingdings" pitchFamily="2" charset="2"/>
              </a:rPr>
              <a:t>: 41.2k</a:t>
            </a:r>
            <a:endParaRPr lang="en-FR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FR" dirty="0">
                <a:sym typeface="Wingdings" pitchFamily="2" charset="2"/>
              </a:rPr>
              <a:t>	 DAQ upgrade</a:t>
            </a:r>
          </a:p>
          <a:p>
            <a:r>
              <a:rPr lang="en-FR" dirty="0">
                <a:sym typeface="Wingdings" pitchFamily="2" charset="2"/>
              </a:rPr>
              <a:t>	 16-channel preamp for alpha/fission range +  D2S + connectors/cables/PCB</a:t>
            </a:r>
          </a:p>
          <a:p>
            <a:r>
              <a:rPr lang="en-FR" dirty="0">
                <a:sym typeface="Wingdings" pitchFamily="2" charset="2"/>
              </a:rPr>
              <a:t>	 6/8 channel high precision low-I HV</a:t>
            </a:r>
          </a:p>
          <a:p>
            <a:endParaRPr lang="en-FR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45-1E75-B04B-9D7A-7954453A3AF0}"/>
              </a:ext>
            </a:extLst>
          </p:cNvPr>
          <p:cNvSpPr txBox="1"/>
          <p:nvPr/>
        </p:nvSpPr>
        <p:spPr>
          <a:xfrm>
            <a:off x="6873205" y="5930048"/>
            <a:ext cx="23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FF0000"/>
                </a:solidFill>
              </a:rPr>
              <a:t>TOTAL = 61.2 k</a:t>
            </a:r>
          </a:p>
        </p:txBody>
      </p:sp>
    </p:spTree>
    <p:extLst>
      <p:ext uri="{BB962C8B-B14F-4D97-AF65-F5344CB8AC3E}">
        <p14:creationId xmlns:p14="http://schemas.microsoft.com/office/powerpoint/2010/main" val="118523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C7E6FF7-1F32-B24C-B219-3959921BD5DC}"/>
              </a:ext>
            </a:extLst>
          </p:cNvPr>
          <p:cNvGrpSpPr/>
          <p:nvPr/>
        </p:nvGrpSpPr>
        <p:grpSpPr>
          <a:xfrm>
            <a:off x="670661" y="2130796"/>
            <a:ext cx="8309749" cy="3830889"/>
            <a:chOff x="6361" y="1716206"/>
            <a:chExt cx="9144000" cy="416106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52B7CA-18C9-D443-BB25-D51D18D0B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1" y="1716206"/>
              <a:ext cx="9144000" cy="4161066"/>
            </a:xfrm>
            <a:prstGeom prst="rect">
              <a:avLst/>
            </a:prstGeom>
          </p:spPr>
        </p:pic>
        <p:sp>
          <p:nvSpPr>
            <p:cNvPr id="15" name="Parallélogramme 14">
              <a:extLst>
                <a:ext uri="{FF2B5EF4-FFF2-40B4-BE49-F238E27FC236}">
                  <a16:creationId xmlns:a16="http://schemas.microsoft.com/office/drawing/2014/main" id="{2613CF81-86C1-1943-B8FC-3F7F3E8CCA9E}"/>
                </a:ext>
              </a:extLst>
            </p:cNvPr>
            <p:cNvSpPr/>
            <p:nvPr/>
          </p:nvSpPr>
          <p:spPr bwMode="auto">
            <a:xfrm rot="549710">
              <a:off x="6855441" y="1843934"/>
              <a:ext cx="962533" cy="864096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47096" y="1243103"/>
            <a:ext cx="14888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Target station</a:t>
            </a:r>
          </a:p>
        </p:txBody>
      </p:sp>
      <p:cxnSp>
        <p:nvCxnSpPr>
          <p:cNvPr id="7" name="Connecteur droit avec flèche 6"/>
          <p:cNvCxnSpPr>
            <a:stCxn id="5" idx="2"/>
          </p:cNvCxnSpPr>
          <p:nvPr/>
        </p:nvCxnSpPr>
        <p:spPr>
          <a:xfrm>
            <a:off x="1191499" y="1612435"/>
            <a:ext cx="999204" cy="14389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571369" y="1254170"/>
            <a:ext cx="13644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Beam</a:t>
            </a:r>
            <a:r>
              <a:rPr lang="fr-FR" b="1" dirty="0"/>
              <a:t> Dump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576872" y="5341043"/>
            <a:ext cx="15520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Electric </a:t>
            </a:r>
            <a:r>
              <a:rPr lang="fr-FR" b="1" dirty="0" err="1"/>
              <a:t>Dipole</a:t>
            </a:r>
            <a:endParaRPr lang="fr-FR" b="1" dirty="0"/>
          </a:p>
        </p:txBody>
      </p:sp>
      <p:cxnSp>
        <p:nvCxnSpPr>
          <p:cNvPr id="43" name="Connecteur droit avec flèche 42"/>
          <p:cNvCxnSpPr>
            <a:cxnSpLocks/>
            <a:stCxn id="42" idx="0"/>
          </p:cNvCxnSpPr>
          <p:nvPr/>
        </p:nvCxnSpPr>
        <p:spPr>
          <a:xfrm flipV="1">
            <a:off x="3352886" y="4590295"/>
            <a:ext cx="989787" cy="7507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5154180" y="1196752"/>
            <a:ext cx="353468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/>
              <a:t>Superconducting</a:t>
            </a:r>
            <a:r>
              <a:rPr lang="fr-FR" b="1" dirty="0"/>
              <a:t> </a:t>
            </a:r>
            <a:r>
              <a:rPr lang="fr-FR" b="1" dirty="0" err="1"/>
              <a:t>Multipole</a:t>
            </a:r>
            <a:r>
              <a:rPr lang="fr-FR" b="1" dirty="0"/>
              <a:t> Triplets</a:t>
            </a:r>
          </a:p>
          <a:p>
            <a:r>
              <a:rPr lang="fr-FR" b="1" dirty="0"/>
              <a:t>and Power-</a:t>
            </a:r>
            <a:r>
              <a:rPr lang="fr-FR" b="1" dirty="0" err="1"/>
              <a:t>Supply</a:t>
            </a:r>
            <a:r>
              <a:rPr lang="fr-FR" b="1" dirty="0"/>
              <a:t> </a:t>
            </a:r>
            <a:r>
              <a:rPr lang="fr-FR" b="1" dirty="0" err="1"/>
              <a:t>Systems</a:t>
            </a:r>
            <a:r>
              <a:rPr lang="fr-FR" b="1" dirty="0"/>
              <a:t> (x7)</a:t>
            </a:r>
          </a:p>
          <a:p>
            <a:r>
              <a:rPr lang="fr-FR" b="1" dirty="0" err="1"/>
              <a:t>Cryogenics</a:t>
            </a:r>
            <a:endParaRPr lang="fr-FR" b="1" dirty="0"/>
          </a:p>
        </p:txBody>
      </p:sp>
      <p:sp>
        <p:nvSpPr>
          <p:cNvPr id="25" name="Titre 3"/>
          <p:cNvSpPr txBox="1">
            <a:spLocks/>
          </p:cNvSpPr>
          <p:nvPr/>
        </p:nvSpPr>
        <p:spPr>
          <a:xfrm>
            <a:off x="5789056" y="56838"/>
            <a:ext cx="3032794" cy="603610"/>
          </a:xfrm>
          <a:prstGeom prst="rect">
            <a:avLst/>
          </a:prstGeom>
        </p:spPr>
        <p:txBody>
          <a:bodyPr vert="horz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defTabSz="914400">
              <a:lnSpc>
                <a:spcPct val="120000"/>
              </a:lnSpc>
            </a:pPr>
            <a:r>
              <a:rPr lang="fr-FR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</a:t>
            </a:r>
            <a:r>
              <a:rPr lang="fr-FR" sz="2800" b="1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3</a:t>
            </a:r>
            <a:r>
              <a:rPr lang="fr-FR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-Spectrometer</a:t>
            </a:r>
          </a:p>
        </p:txBody>
      </p:sp>
      <p:cxnSp>
        <p:nvCxnSpPr>
          <p:cNvPr id="32" name="Connecteur droit avec flèche 31"/>
          <p:cNvCxnSpPr>
            <a:cxnSpLocks/>
            <a:stCxn id="30" idx="0"/>
          </p:cNvCxnSpPr>
          <p:nvPr/>
        </p:nvCxnSpPr>
        <p:spPr>
          <a:xfrm flipV="1">
            <a:off x="5078216" y="5071459"/>
            <a:ext cx="75966" cy="4802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8" idx="2"/>
          </p:cNvCxnSpPr>
          <p:nvPr/>
        </p:nvCxnSpPr>
        <p:spPr>
          <a:xfrm flipH="1">
            <a:off x="2921255" y="1623502"/>
            <a:ext cx="332352" cy="1484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28" idx="2"/>
          </p:cNvCxnSpPr>
          <p:nvPr/>
        </p:nvCxnSpPr>
        <p:spPr>
          <a:xfrm flipH="1">
            <a:off x="3173115" y="1623502"/>
            <a:ext cx="80492" cy="1707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cxnSpLocks/>
            <a:stCxn id="45" idx="2"/>
          </p:cNvCxnSpPr>
          <p:nvPr/>
        </p:nvCxnSpPr>
        <p:spPr>
          <a:xfrm flipH="1">
            <a:off x="5040483" y="2120082"/>
            <a:ext cx="1881040" cy="26387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45" idx="2"/>
          </p:cNvCxnSpPr>
          <p:nvPr/>
        </p:nvCxnSpPr>
        <p:spPr>
          <a:xfrm flipH="1">
            <a:off x="4935649" y="2120082"/>
            <a:ext cx="1985874" cy="13006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90141" y="5071458"/>
            <a:ext cx="17551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Open RT Triplet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284422" y="3420715"/>
            <a:ext cx="1636833" cy="16639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866292" y="1834820"/>
            <a:ext cx="9749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Dipole</a:t>
            </a:r>
            <a:r>
              <a:rPr lang="fr-FR" b="1" dirty="0"/>
              <a:t> 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680410" y="1834820"/>
            <a:ext cx="9749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Dipole</a:t>
            </a:r>
            <a:r>
              <a:rPr lang="fr-FR" b="1" dirty="0"/>
              <a:t> 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545057" y="5551687"/>
            <a:ext cx="1066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/>
              <a:t>Dipoles</a:t>
            </a:r>
            <a:r>
              <a:rPr lang="fr-FR" b="1" dirty="0"/>
              <a:t> 3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2353766" y="2204152"/>
            <a:ext cx="395024" cy="8604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3720883" y="2204152"/>
            <a:ext cx="447001" cy="14638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2D1385AA-1AD1-B84C-B4EF-13E56ACE08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907" y="204542"/>
            <a:ext cx="799235" cy="3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C7BC8AD8-CF40-2741-AB8D-1241ACE4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420" y="268181"/>
            <a:ext cx="1006202" cy="2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 25">
            <a:extLst>
              <a:ext uri="{FF2B5EF4-FFF2-40B4-BE49-F238E27FC236}">
                <a16:creationId xmlns:a16="http://schemas.microsoft.com/office/drawing/2014/main" id="{57B1CF0A-7105-0C44-ABD9-A805B09614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657" y="229218"/>
            <a:ext cx="901506" cy="28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3EDA51-54A1-714C-921A-75110E9A9D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793" y="165313"/>
            <a:ext cx="781582" cy="5146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EE0D1E-C866-0A4D-83A7-5B3D8CC2FFBA}"/>
              </a:ext>
            </a:extLst>
          </p:cNvPr>
          <p:cNvSpPr txBox="1"/>
          <p:nvPr/>
        </p:nvSpPr>
        <p:spPr>
          <a:xfrm>
            <a:off x="118101" y="5961685"/>
            <a:ext cx="5261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>last year </a:t>
            </a:r>
            <a:r>
              <a:rPr lang="en-GB" sz="2000" b="1" dirty="0">
                <a:sym typeface="Wingdings" pitchFamily="2" charset="2"/>
              </a:rPr>
              <a:t>claimed 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>commissioning in Q3/Q4-2023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1DBB9-177E-B44F-9471-D683DCDF6B10}"/>
              </a:ext>
            </a:extLst>
          </p:cNvPr>
          <p:cNvSpPr txBox="1"/>
          <p:nvPr/>
        </p:nvSpPr>
        <p:spPr>
          <a:xfrm>
            <a:off x="6283760" y="452502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(S3-CS2021: H. Savajols)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281FC-AA97-1F4B-B04A-578700F18679}"/>
              </a:ext>
            </a:extLst>
          </p:cNvPr>
          <p:cNvSpPr txBox="1"/>
          <p:nvPr/>
        </p:nvSpPr>
        <p:spPr>
          <a:xfrm>
            <a:off x="55648" y="6409214"/>
            <a:ext cx="7760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S</a:t>
            </a:r>
            <a:r>
              <a:rPr lang="en-GB" sz="1800" baseline="30000" dirty="0">
                <a:latin typeface="+mn-lt"/>
              </a:rPr>
              <a:t>3</a:t>
            </a:r>
            <a:r>
              <a:rPr lang="en-GB" sz="1800" dirty="0">
                <a:latin typeface="+mn-lt"/>
              </a:rPr>
              <a:t> Cryo-pump </a:t>
            </a:r>
            <a:r>
              <a:rPr lang="en-GB" sz="1800" dirty="0" err="1">
                <a:latin typeface="+mn-lt"/>
              </a:rPr>
              <a:t>en</a:t>
            </a:r>
            <a:r>
              <a:rPr lang="en-GB" sz="1800" dirty="0">
                <a:latin typeface="+mn-lt"/>
              </a:rPr>
              <a:t> panne après </a:t>
            </a:r>
            <a:r>
              <a:rPr lang="en-GB" sz="1800" dirty="0" err="1">
                <a:latin typeface="+mn-lt"/>
              </a:rPr>
              <a:t>réparation</a:t>
            </a:r>
            <a:r>
              <a:rPr lang="en-GB" sz="1800" dirty="0">
                <a:latin typeface="+mn-lt"/>
              </a:rPr>
              <a:t> </a:t>
            </a:r>
            <a:r>
              <a:rPr lang="en-GB" sz="1800" dirty="0">
                <a:latin typeface="+mn-lt"/>
                <a:sym typeface="Wingdings" pitchFamily="2" charset="2"/>
              </a:rPr>
              <a:t> </a:t>
            </a:r>
            <a:r>
              <a:rPr lang="en-GB" sz="1800" dirty="0" err="1">
                <a:latin typeface="+mn-lt"/>
              </a:rPr>
              <a:t>entraîné</a:t>
            </a:r>
            <a:r>
              <a:rPr lang="en-GB" sz="1800" dirty="0">
                <a:latin typeface="+mn-lt"/>
              </a:rPr>
              <a:t> un nouveau retard… 2024 ?</a:t>
            </a:r>
            <a:endParaRPr lang="x-none" sz="1800">
              <a:latin typeface="+mn-lt"/>
            </a:endParaRP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17296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29/06/2023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AP du pôle nucléaire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0C522B-D608-8841-A0D2-D49D1BB7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05" y="206900"/>
            <a:ext cx="3901152" cy="488983"/>
          </a:xfrm>
        </p:spPr>
        <p:txBody>
          <a:bodyPr>
            <a:normAutofit/>
          </a:bodyPr>
          <a:lstStyle/>
          <a:p>
            <a:r>
              <a:rPr lang="en-FR" dirty="0"/>
              <a:t>Virtual “exploitation sur site”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BD8C971-693A-9C41-B73F-ABFF0F20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4" y="857250"/>
            <a:ext cx="7431617" cy="5573713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40281DC-8D04-1748-80F0-9CB56665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" y="1009650"/>
            <a:ext cx="7431617" cy="5573713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9DF87DE-43C1-7644-8087-997E09A5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933450"/>
            <a:ext cx="7431617" cy="557371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F61BF0-BC5D-7F4D-8976-F94CD7EA5464}"/>
              </a:ext>
            </a:extLst>
          </p:cNvPr>
          <p:cNvSpPr txBox="1"/>
          <p:nvPr/>
        </p:nvSpPr>
        <p:spPr>
          <a:xfrm>
            <a:off x="107504" y="765859"/>
            <a:ext cx="865012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Still extracting results from GABRIELA data pre 03/2022</a:t>
            </a:r>
          </a:p>
          <a:p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A.V. Isaev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, …, A. Lopez-Martens, …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GB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“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Structure of the prompt neutron multiplicity distribution in the spontaneous fission of </a:t>
            </a:r>
            <a:r>
              <a:rPr lang="en-GB" sz="900" u="none" strike="noStrike" baseline="30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256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Rf”, Phys. Lett. B (2023) 138008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R. Chakma,</a:t>
            </a:r>
            <a:r>
              <a:rPr lang="fr-FR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A. Lopez-Martens, 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fr-FR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‘’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Investigation of isomeric states in </a:t>
            </a:r>
            <a:r>
              <a:rPr lang="en-GB" sz="900" u="none" strike="noStrike" baseline="30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255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Rf</a:t>
            </a:r>
            <a:r>
              <a:rPr lang="fr-FR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’’, 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Phys. Rev. C 107 (2023) 014326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A. Lopez-Martens, 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and the GABRIELA collaboration</a:t>
            </a:r>
            <a:r>
              <a:rPr lang="en-GB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‘’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Spectroscopy of super heavy elements with GABRIELA</a:t>
            </a:r>
            <a:r>
              <a:rPr lang="en-GB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’’, 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Eur. Phys. J. A 58 (2022) 134</a:t>
            </a:r>
            <a:endParaRPr lang="fr-FR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K. </a:t>
            </a:r>
            <a:r>
              <a:rPr lang="en-US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A. Lopez-Martens 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“Alpha-decay spectroscopy of </a:t>
            </a:r>
            <a:r>
              <a:rPr lang="en-US" sz="9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257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Rf”, Eur. Phys. J. A 58 (2022)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A. Lopez-Martens, 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 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“Fission properties of </a:t>
            </a:r>
            <a:r>
              <a:rPr lang="en-US" sz="9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253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Rf and the stability of neutron-deficient Rf isotopes”, Phys. Rev. C 105 (2022) </a:t>
            </a:r>
            <a:r>
              <a:rPr lang="fr-FR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L021306</a:t>
            </a:r>
            <a:endParaRPr lang="en-US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M. T</a:t>
            </a:r>
            <a:r>
              <a:rPr lang="fr-FR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ezekbayeva</a:t>
            </a:r>
            <a:r>
              <a:rPr lang="fr-FR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A. Lopez-Martens, …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,  et al., “Study of the production and decay properties of neutron-deficient nobelium isotopes“, Eur. Phys. J. A 58 (2022) 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A.V. Isaev, …, A. Lopez-Martens, …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GB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’’Prompt neutron emission in the spontaneous fission of </a:t>
            </a:r>
            <a:r>
              <a:rPr lang="en-US" sz="9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246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Fm’’, Eur. Phys. J. A  58 (2022) 108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A.V. Isaev, …, A. Lopez-Martens, …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K. </a:t>
            </a:r>
            <a:r>
              <a:rPr lang="en-GB" sz="90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Hauschild</a:t>
            </a:r>
            <a:r>
              <a:rPr lang="en-GB" sz="9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‘’The </a:t>
            </a:r>
            <a:r>
              <a:rPr lang="en-US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SFiNx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Detector System’’, Phys. </a:t>
            </a:r>
            <a:r>
              <a:rPr lang="en-US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Nucl</a:t>
            </a:r>
            <a:r>
              <a:rPr lang="en-U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. Letters 19 (2022) 37</a:t>
            </a:r>
          </a:p>
          <a:p>
            <a:endParaRPr lang="en-FR" dirty="0"/>
          </a:p>
          <a:p>
            <a:r>
              <a:rPr lang="en-FR" dirty="0">
                <a:sym typeface="Wingdings" pitchFamily="2" charset="2"/>
              </a:rPr>
              <a:t>	 Still invited to conferences… eg GRC this year (paid for by PN)</a:t>
            </a:r>
          </a:p>
          <a:p>
            <a:endParaRPr lang="en-FR" dirty="0"/>
          </a:p>
          <a:p>
            <a:r>
              <a:rPr lang="en-FR" dirty="0">
                <a:sym typeface="Wingdings" pitchFamily="2" charset="2"/>
              </a:rPr>
              <a:t>More papers already in the pipeline: 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250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No, 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254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No, 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255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No, 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256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Rf, 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257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Db</a:t>
            </a:r>
          </a:p>
          <a:p>
            <a:r>
              <a:rPr lang="en-FR" dirty="0">
                <a:sym typeface="Wingdings" pitchFamily="2" charset="2"/>
              </a:rPr>
              <a:t>Further delays in S3  digging deeper into the data</a:t>
            </a:r>
          </a:p>
          <a:p>
            <a:endParaRPr lang="en-FR" dirty="0">
              <a:sym typeface="Wingdings" pitchFamily="2" charset="2"/>
            </a:endParaRPr>
          </a:p>
          <a:p>
            <a:r>
              <a:rPr lang="en-FR" dirty="0">
                <a:sym typeface="Wingdings" pitchFamily="2" charset="2"/>
              </a:rPr>
              <a:t>	(Hopefully) More invitations + another analysis workshop</a:t>
            </a:r>
          </a:p>
          <a:p>
            <a:endParaRPr lang="en-FR" dirty="0">
              <a:sym typeface="Wingdings" pitchFamily="2" charset="2"/>
            </a:endParaRPr>
          </a:p>
          <a:p>
            <a:r>
              <a:rPr lang="en-FR" dirty="0">
                <a:sym typeface="Wingdings" pitchFamily="2" charset="2"/>
              </a:rPr>
              <a:t>		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request 5k</a:t>
            </a:r>
            <a:r>
              <a:rPr lang="en-US" dirty="0">
                <a:solidFill>
                  <a:srgbClr val="FF0000"/>
                </a:solidFill>
                <a:effectLst/>
              </a:rPr>
              <a:t>€</a:t>
            </a:r>
            <a:endParaRPr lang="en-FR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FR" dirty="0">
                <a:sym typeface="Wingdings" pitchFamily="2" charset="2"/>
              </a:rPr>
              <a:t>	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827248128"/>
      </p:ext>
    </p:extLst>
  </p:cSld>
  <p:clrMapOvr>
    <a:masterClrMapping/>
  </p:clrMapOvr>
</p:sld>
</file>

<file path=ppt/theme/theme1.xml><?xml version="1.0" encoding="utf-8"?>
<a:theme xmlns:a="http://schemas.openxmlformats.org/drawingml/2006/main" name="2_modele pre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21429</TotalTime>
  <Words>1149</Words>
  <Application>Microsoft Macintosh PowerPoint</Application>
  <PresentationFormat>On-screen Show (4:3)</PresentationFormat>
  <Paragraphs>194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2_modele presentation</vt:lpstr>
      <vt:lpstr>1_Thème Office</vt:lpstr>
      <vt:lpstr>S3-SIRIUS (recap)</vt:lpstr>
      <vt:lpstr>First in-beam SIRIUS at IRRSUD/GANIL  10-12/06</vt:lpstr>
      <vt:lpstr>S3-SIRIUS: 2023 funding</vt:lpstr>
      <vt:lpstr>S3-SIRIUS upgrade SHEXI (…Management Board Approved)</vt:lpstr>
      <vt:lpstr>P2I request  AP-2024….(TGIR?)</vt:lpstr>
      <vt:lpstr>S3-SIRIUS-COMMISSIONING + Upgrade part-I (2024 funding request)</vt:lpstr>
      <vt:lpstr>PowerPoint Presentation</vt:lpstr>
      <vt:lpstr>Virtual “exploitation sur site”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national de physique nucléaire et de physique des particules</dc:title>
  <dc:creator>HAROUTUNIAN Valerie</dc:creator>
  <cp:lastModifiedBy>Microsoft Office User</cp:lastModifiedBy>
  <cp:revision>643</cp:revision>
  <cp:lastPrinted>2018-02-05T14:02:02Z</cp:lastPrinted>
  <dcterms:created xsi:type="dcterms:W3CDTF">2016-09-21T14:30:07Z</dcterms:created>
  <dcterms:modified xsi:type="dcterms:W3CDTF">2023-06-29T11:51:05Z</dcterms:modified>
</cp:coreProperties>
</file>