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3"/>
  </p:notesMasterIdLst>
  <p:sldIdLst>
    <p:sldId id="290" r:id="rId2"/>
    <p:sldId id="283" r:id="rId3"/>
    <p:sldId id="288" r:id="rId4"/>
    <p:sldId id="294" r:id="rId5"/>
    <p:sldId id="286" r:id="rId6"/>
    <p:sldId id="295" r:id="rId7"/>
    <p:sldId id="293" r:id="rId8"/>
    <p:sldId id="292" r:id="rId9"/>
    <p:sldId id="296" r:id="rId10"/>
    <p:sldId id="289" r:id="rId11"/>
    <p:sldId id="285" r:id="rId12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B671C"/>
    <a:srgbClr val="99B9D2"/>
    <a:srgbClr val="F19560"/>
    <a:srgbClr val="7985A1"/>
    <a:srgbClr val="00518F"/>
    <a:srgbClr val="2B6FA2"/>
    <a:srgbClr val="00294B"/>
    <a:srgbClr val="456487"/>
    <a:srgbClr val="FF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2" autoAdjust="0"/>
    <p:restoredTop sz="94828" autoAdjust="0"/>
  </p:normalViewPr>
  <p:slideViewPr>
    <p:cSldViewPr>
      <p:cViewPr varScale="1">
        <p:scale>
          <a:sx n="94" d="100"/>
          <a:sy n="94" d="100"/>
        </p:scale>
        <p:origin x="912" y="72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29/06/2023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2093640"/>
            <a:ext cx="10772775" cy="1152128"/>
          </a:xfrm>
          <a:prstGeom prst="rect">
            <a:avLst/>
          </a:prstGeom>
          <a:solidFill>
            <a:srgbClr val="99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2381672"/>
            <a:ext cx="10772775" cy="523220"/>
          </a:xfrm>
          <a:prstGeom prst="rect">
            <a:avLst/>
          </a:prstGeom>
          <a:solidFill>
            <a:srgbClr val="EB67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Demande AP (TGIR GANIL) pour S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-LEB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1" y="3749824"/>
            <a:ext cx="1077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Vladimir </a:t>
            </a:r>
            <a:r>
              <a:rPr lang="fr-FR" b="1" dirty="0" err="1" smtClean="0"/>
              <a:t>Manea</a:t>
            </a:r>
            <a:endParaRPr lang="fr-FR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8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Demande AP précédente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9206" y="1771095"/>
            <a:ext cx="548519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u="sng" dirty="0"/>
              <a:t>5 kEUR de fonctionnement</a:t>
            </a:r>
            <a:r>
              <a:rPr lang="fr-FR" sz="1200" dirty="0" smtClean="0"/>
              <a:t>.</a:t>
            </a:r>
          </a:p>
          <a:p>
            <a:pPr marL="285750" indent="-285750">
              <a:buFont typeface="+mj-lt"/>
              <a:buAutoNum type="arabicPeriod"/>
            </a:pPr>
            <a:r>
              <a:rPr lang="fr-FR" sz="1200" dirty="0" smtClean="0"/>
              <a:t>Adaptations/modifications mécaniques potentielles pour la translation de la cellule à gaz, l’interface à S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, le système de gaz (implantation à S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).</a:t>
            </a:r>
          </a:p>
          <a:p>
            <a:pPr marL="285750" indent="-285750">
              <a:buFont typeface="+mj-lt"/>
              <a:buAutoNum type="arabicPeriod"/>
            </a:pPr>
            <a:r>
              <a:rPr lang="fr-FR" sz="1200" dirty="0" smtClean="0"/>
              <a:t>Remplacement joints/feuilles utilisées.</a:t>
            </a:r>
          </a:p>
          <a:p>
            <a:pPr marL="285750" indent="-285750">
              <a:buFont typeface="+mj-lt"/>
              <a:buAutoNum type="arabicPeriod"/>
            </a:pPr>
            <a:r>
              <a:rPr lang="fr-FR" sz="1200" dirty="0" smtClean="0"/>
              <a:t>Adaptation d’une bride pour le test de la cellule à gaz avec une source radioactive (</a:t>
            </a:r>
            <a:r>
              <a:rPr lang="fr-FR" sz="1200" baseline="30000" dirty="0" smtClean="0"/>
              <a:t>223</a:t>
            </a:r>
            <a:r>
              <a:rPr lang="fr-FR" sz="1200" dirty="0" smtClean="0"/>
              <a:t>Ra).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92112" y="3187239"/>
            <a:ext cx="517229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Certains points ont été identifiées et attendent une discussion au BE (système de translation, usinage pièce);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D’autres ne sont pas encore clairement définis (interface S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).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092112" y="4009447"/>
            <a:ext cx="517229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Fenêtre d’entrée gérée maintenant par le GANIL (Johan Goupil)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Des joints seront commandés en Q3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108882" y="4694907"/>
            <a:ext cx="5155522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Pas de source radioactive au LPC (pas de temps ou d’autorisation)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79206" y="3170171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1.</a:t>
            </a: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79206" y="3970387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779206" y="4678055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3.</a:t>
            </a:r>
            <a:endParaRPr lang="fr-FR" sz="1200" dirty="0"/>
          </a:p>
        </p:txBody>
      </p:sp>
      <p:grpSp>
        <p:nvGrpSpPr>
          <p:cNvPr id="28" name="Groupe 27"/>
          <p:cNvGrpSpPr/>
          <p:nvPr/>
        </p:nvGrpSpPr>
        <p:grpSpPr>
          <a:xfrm>
            <a:off x="6537252" y="887045"/>
            <a:ext cx="2463917" cy="2155174"/>
            <a:chOff x="5081027" y="3000260"/>
            <a:chExt cx="3368027" cy="2945993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027" y="3000260"/>
              <a:ext cx="2482927" cy="2945993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>
              <a:off x="5124090" y="4283935"/>
              <a:ext cx="952167" cy="37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Vide S</a:t>
              </a:r>
              <a:r>
                <a:rPr lang="en-GB" sz="1200" baseline="30000" dirty="0" smtClean="0"/>
                <a:t>3</a:t>
              </a:r>
              <a:endParaRPr lang="en-GB" sz="1200" baseline="300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071486" y="4193340"/>
              <a:ext cx="1377568" cy="64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Argon 500 mbar</a:t>
              </a:r>
              <a:endParaRPr lang="en-GB" sz="1200" dirty="0"/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503" y="986789"/>
            <a:ext cx="1632080" cy="1955683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4"/>
          <a:srcRect l="25942" r="8821"/>
          <a:stretch/>
        </p:blipFill>
        <p:spPr>
          <a:xfrm>
            <a:off x="6644451" y="3035233"/>
            <a:ext cx="2054303" cy="2155457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69" y="3042219"/>
            <a:ext cx="1623414" cy="21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2002010" y="1420019"/>
            <a:ext cx="6336705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1. Adaptations/modifications mécaniques potentielles pour la translation de la cellule à gaz, l’interface à S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, le système de gaz (implantation à S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).</a:t>
            </a:r>
          </a:p>
          <a:p>
            <a:r>
              <a:rPr lang="fr-FR" sz="1200" dirty="0" smtClean="0"/>
              <a:t>2. Remplacement joints utilisés.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u="sng" dirty="0" smtClean="0"/>
              <a:t>3 </a:t>
            </a:r>
            <a:r>
              <a:rPr lang="fr-FR" sz="1200" u="sng" dirty="0"/>
              <a:t>kEUR de fonctionnement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Demande AP pour 2024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2002011" y="1081465"/>
            <a:ext cx="180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Fonctionnement</a:t>
            </a:r>
            <a:endParaRPr lang="fr-FR" sz="16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265875" y="2942472"/>
            <a:ext cx="6076162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Mission long terme Serge Franchoo et Vladimir Manea (</a:t>
            </a:r>
            <a:r>
              <a:rPr lang="fr-FR" sz="1200" u="sng" dirty="0" smtClean="0"/>
              <a:t>16-21 kEUR de remboursement par an</a:t>
            </a:r>
            <a:r>
              <a:rPr lang="fr-FR" sz="1200" dirty="0" smtClean="0"/>
              <a:t>). Renouvelable à la fin de l’année.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u="sng" dirty="0" smtClean="0"/>
              <a:t>15 kEUR supplémentaires</a:t>
            </a:r>
            <a:r>
              <a:rPr lang="fr-FR" sz="1200" dirty="0" smtClean="0"/>
              <a:t> pour les missions au GANIL de:</a:t>
            </a:r>
          </a:p>
          <a:p>
            <a:pPr marL="787400" lvl="1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Wenling Dong: 5 kEUR (dernière année de thèse)</a:t>
            </a:r>
          </a:p>
          <a:p>
            <a:pPr marL="787400" lvl="1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Elodie Morin: 10 kEUR (surtout pour des manipes avec le banc FRIENDS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65874" y="2603918"/>
            <a:ext cx="1262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Missions</a:t>
            </a:r>
            <a:endParaRPr lang="fr-FR" sz="1600" b="1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503" y="986789"/>
            <a:ext cx="1632080" cy="195568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/>
          <a:srcRect l="25942" r="8821"/>
          <a:stretch/>
        </p:blipFill>
        <p:spPr>
          <a:xfrm>
            <a:off x="6644451" y="3035233"/>
            <a:ext cx="2054303" cy="215545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69" y="3042219"/>
            <a:ext cx="1623414" cy="21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2002011" y="1176126"/>
            <a:ext cx="558657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Projet S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-LEB: (Master Projet S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Dans la phase de commissioning hors ligne avant son installation à S</a:t>
            </a:r>
            <a:r>
              <a:rPr lang="fr-FR" sz="1200" baseline="30000" dirty="0" smtClean="0"/>
              <a:t>3</a:t>
            </a:r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Installation au LPC finalisée décembre 2021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Q1/2022 – Q3/2023 – réalisation des principaux jalons pour démarrage à S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Demande AP (TGIR) pour S</a:t>
            </a:r>
            <a:r>
              <a:rPr lang="fr-FR" baseline="30000" dirty="0" smtClean="0"/>
              <a:t>3</a:t>
            </a:r>
            <a:r>
              <a:rPr lang="fr-FR" dirty="0" smtClean="0"/>
              <a:t>-LEB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2290044" y="716737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Contexte</a:t>
            </a:r>
            <a:endParaRPr lang="fr-FR" sz="16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94276" y="2283803"/>
            <a:ext cx="4638184" cy="270420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Budgets </a:t>
            </a:r>
            <a:r>
              <a:rPr lang="fr-FR" sz="1200" dirty="0"/>
              <a:t>de </a:t>
            </a:r>
            <a:r>
              <a:rPr lang="fr-FR" sz="1200" dirty="0" smtClean="0"/>
              <a:t>type </a:t>
            </a:r>
            <a:r>
              <a:rPr lang="fr-FR" sz="1200" b="1" dirty="0" smtClean="0"/>
              <a:t>fonctionnement</a:t>
            </a:r>
            <a:r>
              <a:rPr lang="fr-FR" sz="1200" dirty="0" smtClean="0"/>
              <a:t>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 smtClean="0"/>
              <a:t>Sont </a:t>
            </a:r>
            <a:r>
              <a:rPr lang="fr-FR" sz="1200" dirty="0"/>
              <a:t>attribuées aux labos externes </a:t>
            </a:r>
            <a:r>
              <a:rPr lang="fr-FR" sz="1200" dirty="0" smtClean="0"/>
              <a:t>(</a:t>
            </a:r>
            <a:r>
              <a:rPr lang="fr-FR" sz="1200" dirty="0"/>
              <a:t>IJCLab, LPC) sous forme de dépenses remboursées annuellement au GANIL dans une limite prédéfinie (afin de fluidiser les achats). </a:t>
            </a:r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dirty="0"/>
          </a:p>
          <a:p>
            <a:r>
              <a:rPr lang="fr-FR" sz="1200" b="1" dirty="0" smtClean="0"/>
              <a:t>Missions</a:t>
            </a:r>
            <a:r>
              <a:rPr lang="fr-FR" sz="12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Vladimir Manea: responsable du commissioning de S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-LEB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Missions longue durée de Serge Franchoo (0,5 ETP) et Vladimir Manea (0,5 </a:t>
            </a:r>
            <a:r>
              <a:rPr lang="fr-FR" sz="1200" dirty="0" smtClean="0"/>
              <a:t>ETP)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Wenling Dong: doctorante à 50 % S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-LEB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Projet ANR FRIENDS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: développement de la cellule à gaz de S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-LEB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Elodie Morin: nouvelle postdoc FRIENDS</a:t>
            </a:r>
            <a:r>
              <a:rPr lang="fr-FR" sz="1200" baseline="30000" dirty="0" smtClean="0"/>
              <a:t>3 </a:t>
            </a:r>
            <a:r>
              <a:rPr lang="fr-FR" sz="1200" dirty="0" smtClean="0"/>
              <a:t> à partir de 1</a:t>
            </a:r>
            <a:r>
              <a:rPr lang="fr-FR" sz="1200" baseline="30000" dirty="0" smtClean="0"/>
              <a:t>er</a:t>
            </a:r>
            <a:r>
              <a:rPr lang="fr-FR" sz="1200" dirty="0" smtClean="0"/>
              <a:t> juillet 2023.</a:t>
            </a:r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59" y="2007123"/>
            <a:ext cx="5729202" cy="296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Résumé Q3-4/2022– Q1-2/2023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1930004" y="1517576"/>
            <a:ext cx="6408712" cy="30469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Publications: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fr-FR" sz="1200" dirty="0"/>
              <a:t>J. Romans et al., NIMB </a:t>
            </a:r>
            <a:r>
              <a:rPr lang="fr-FR" sz="1200" dirty="0" smtClean="0"/>
              <a:t>536</a:t>
            </a:r>
            <a:r>
              <a:rPr lang="fr-FR" sz="1200" dirty="0"/>
              <a:t>, 72–81 (2023) </a:t>
            </a:r>
            <a:endParaRPr lang="da-DK" sz="1200" dirty="0" smtClean="0"/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da-DK" sz="1200" dirty="0" smtClean="0"/>
              <a:t>A</a:t>
            </a:r>
            <a:r>
              <a:rPr lang="da-DK" sz="1200" dirty="0"/>
              <a:t>. Ajayakumar et al., NIMB 539, 102-107 (2023)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Thèses (doctorat):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J. Romans, KU Leuven (2023)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A. Ortiz-Cortez, GANIL/Uni. Jyväskylä (2023)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A. Ajayakumar, GANIL, en préparation (2023)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W. Dong, IJCLab, en préparation (2024)</a:t>
            </a:r>
          </a:p>
          <a:p>
            <a:pPr lvl="1" indent="0"/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Thèses (master):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Y. Balasmeh, M2, LPC Caen (2022)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S. K. </a:t>
            </a:r>
            <a:r>
              <a:rPr lang="fr-FR" sz="1200" dirty="0" err="1" smtClean="0"/>
              <a:t>Chinthakayala</a:t>
            </a:r>
            <a:r>
              <a:rPr lang="fr-FR" sz="1200" dirty="0" smtClean="0"/>
              <a:t>, </a:t>
            </a:r>
            <a:r>
              <a:rPr lang="fr-FR" sz="1200" dirty="0"/>
              <a:t>M2, LPC </a:t>
            </a:r>
            <a:r>
              <a:rPr lang="fr-FR" sz="1200" dirty="0" smtClean="0"/>
              <a:t>Caen, en préparation </a:t>
            </a:r>
            <a:r>
              <a:rPr lang="fr-FR" sz="1200" dirty="0"/>
              <a:t>(</a:t>
            </a:r>
            <a:r>
              <a:rPr lang="fr-FR" sz="1200" dirty="0" smtClean="0"/>
              <a:t>2023)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Conférences: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EMIS 2022, TASCA 2023, SMI 2023, ARIS 2023 (poster), PROCON 2023, … </a:t>
            </a:r>
          </a:p>
        </p:txBody>
      </p:sp>
    </p:spTree>
    <p:extLst>
      <p:ext uri="{BB962C8B-B14F-4D97-AF65-F5344CB8AC3E}">
        <p14:creationId xmlns:p14="http://schemas.microsoft.com/office/powerpoint/2010/main" val="31614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639589" y="2820629"/>
            <a:ext cx="4597053" cy="2290839"/>
            <a:chOff x="639589" y="2820629"/>
            <a:chExt cx="4597053" cy="2290839"/>
          </a:xfrm>
        </p:grpSpPr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589" y="2820629"/>
              <a:ext cx="4597053" cy="2290839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2938115" y="2895415"/>
              <a:ext cx="4571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aseline="30000" dirty="0" smtClean="0"/>
                <a:t>170</a:t>
              </a:r>
              <a:r>
                <a:rPr lang="fr-FR" sz="1000" dirty="0" smtClean="0"/>
                <a:t>Er</a:t>
              </a:r>
              <a:endParaRPr lang="fr-FR" sz="10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938114" y="3248280"/>
              <a:ext cx="4571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aseline="30000" smtClean="0"/>
                <a:t>168</a:t>
              </a:r>
              <a:r>
                <a:rPr lang="fr-FR" sz="1000" smtClean="0"/>
                <a:t>Er</a:t>
              </a:r>
              <a:endParaRPr lang="fr-FR" sz="10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938114" y="3583989"/>
              <a:ext cx="4571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aseline="30000" dirty="0" smtClean="0"/>
                <a:t>167</a:t>
              </a:r>
              <a:r>
                <a:rPr lang="fr-FR" sz="1000" dirty="0" smtClean="0"/>
                <a:t>Er</a:t>
              </a:r>
              <a:endParaRPr lang="fr-FR" sz="10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938114" y="3942122"/>
              <a:ext cx="4571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aseline="30000" dirty="0" smtClean="0"/>
                <a:t>166</a:t>
              </a:r>
              <a:r>
                <a:rPr lang="fr-FR" sz="1000" dirty="0" smtClean="0"/>
                <a:t>Er</a:t>
              </a:r>
              <a:endParaRPr lang="fr-FR" sz="10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938114" y="4300255"/>
              <a:ext cx="4571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aseline="30000" dirty="0" smtClean="0"/>
                <a:t>164</a:t>
              </a:r>
              <a:r>
                <a:rPr lang="fr-FR" sz="1000" dirty="0" smtClean="0"/>
                <a:t>Er</a:t>
              </a:r>
              <a:endParaRPr lang="fr-FR" sz="10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938114" y="4641066"/>
              <a:ext cx="4571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aseline="30000" dirty="0" smtClean="0"/>
                <a:t>162</a:t>
              </a:r>
              <a:r>
                <a:rPr lang="fr-FR" sz="1000" dirty="0" smtClean="0"/>
                <a:t>Er</a:t>
              </a:r>
              <a:endParaRPr lang="fr-FR" sz="1000" dirty="0"/>
            </a:p>
          </p:txBody>
        </p:sp>
      </p:grp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Faits marquants </a:t>
            </a:r>
            <a:r>
              <a:rPr lang="fr-FR" dirty="0"/>
              <a:t>Q3-4/2022– Q1-2/2023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1" name="ZoneTexte 70"/>
          <p:cNvSpPr txBox="1"/>
          <p:nvPr/>
        </p:nvSpPr>
        <p:spPr>
          <a:xfrm>
            <a:off x="3116708" y="832488"/>
            <a:ext cx="5341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et thèse de doctorat</a:t>
            </a: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J. Romans et al., NIMB 536, 72–81 (2023)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848996" y="1202912"/>
            <a:ext cx="9732936" cy="1640438"/>
            <a:chOff x="849883" y="1012147"/>
            <a:chExt cx="9732936" cy="1640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BDB83D-357C-4620-B08C-CD610317CEF4}"/>
                </a:ext>
              </a:extLst>
            </p:cNvPr>
            <p:cNvSpPr/>
            <p:nvPr/>
          </p:nvSpPr>
          <p:spPr>
            <a:xfrm>
              <a:off x="2939001" y="1575991"/>
              <a:ext cx="4950488" cy="461665"/>
            </a:xfrm>
            <a:prstGeom prst="rect">
              <a:avLst/>
            </a:prstGeom>
            <a:solidFill>
              <a:srgbClr val="DDDDDD"/>
            </a:solidFill>
          </p:spPr>
          <p:txBody>
            <a:bodyPr wrap="square">
              <a:spAutoFit/>
            </a:bodyPr>
            <a:lstStyle/>
            <a:p>
              <a:pPr marL="285750" indent="-285750" defTabSz="34290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q"/>
              </a:pPr>
              <a:r>
                <a:rPr lang="en-US" sz="1200" dirty="0" smtClean="0">
                  <a:solidFill>
                    <a:srgbClr val="000000"/>
                  </a:solidFill>
                </a:rPr>
                <a:t>Spectroscopie laser de faible largeur spectrale dans le vide au GANIL (GISELE)</a:t>
              </a:r>
            </a:p>
          </p:txBody>
        </p:sp>
        <p:pic>
          <p:nvPicPr>
            <p:cNvPr id="69" name="Image 68"/>
            <p:cNvPicPr>
              <a:picLocks noChangeAspect="1"/>
            </p:cNvPicPr>
            <p:nvPr/>
          </p:nvPicPr>
          <p:blipFill rotWithShape="1">
            <a:blip r:embed="rId3"/>
            <a:srcRect r="51849"/>
            <a:stretch/>
          </p:blipFill>
          <p:spPr>
            <a:xfrm>
              <a:off x="849883" y="1099659"/>
              <a:ext cx="1994079" cy="1465413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 rotWithShape="1">
            <a:blip r:embed="rId3"/>
            <a:srcRect l="47838"/>
            <a:stretch/>
          </p:blipFill>
          <p:spPr>
            <a:xfrm>
              <a:off x="8164570" y="1012147"/>
              <a:ext cx="2418249" cy="1640438"/>
            </a:xfrm>
            <a:prstGeom prst="rect">
              <a:avLst/>
            </a:prstGeom>
          </p:spPr>
        </p:pic>
        <p:sp>
          <p:nvSpPr>
            <p:cNvPr id="2" name="Ellipse 1"/>
            <p:cNvSpPr/>
            <p:nvPr/>
          </p:nvSpPr>
          <p:spPr>
            <a:xfrm>
              <a:off x="1425947" y="2021632"/>
              <a:ext cx="792088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8842771" y="1949171"/>
              <a:ext cx="792088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6" name="Imag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625" y="2820629"/>
            <a:ext cx="4419287" cy="232470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8707078" y="2824930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aseline="30000" dirty="0" smtClean="0"/>
              <a:t>124</a:t>
            </a:r>
            <a:r>
              <a:rPr lang="fr-FR" sz="1000" dirty="0" smtClean="0"/>
              <a:t>Sn</a:t>
            </a:r>
            <a:endParaRPr lang="fr-FR" sz="1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8707078" y="3061798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aseline="30000" dirty="0" smtClean="0"/>
              <a:t>122</a:t>
            </a:r>
            <a:r>
              <a:rPr lang="fr-FR" sz="1000" dirty="0" smtClean="0"/>
              <a:t>Sn</a:t>
            </a:r>
            <a:endParaRPr lang="fr-FR" sz="1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8707078" y="3257096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aseline="30000" dirty="0" smtClean="0"/>
              <a:t>120</a:t>
            </a:r>
            <a:r>
              <a:rPr lang="fr-FR" sz="1000" dirty="0" smtClean="0"/>
              <a:t>Sn</a:t>
            </a:r>
            <a:endParaRPr lang="fr-FR" sz="1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8707078" y="3664949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aseline="30000" dirty="0" smtClean="0"/>
              <a:t>118</a:t>
            </a:r>
            <a:r>
              <a:rPr lang="fr-FR" sz="1000" dirty="0" smtClean="0"/>
              <a:t>Sn</a:t>
            </a:r>
            <a:endParaRPr lang="fr-FR" sz="1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8707078" y="3469189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aseline="30000" dirty="0" smtClean="0"/>
              <a:t>119</a:t>
            </a:r>
            <a:r>
              <a:rPr lang="fr-FR" sz="1000" dirty="0" smtClean="0"/>
              <a:t>Sn</a:t>
            </a:r>
            <a:endParaRPr lang="fr-FR" sz="1000" dirty="0"/>
          </a:p>
        </p:txBody>
      </p:sp>
      <p:sp>
        <p:nvSpPr>
          <p:cNvPr id="31" name="ZoneTexte 30"/>
          <p:cNvSpPr txBox="1"/>
          <p:nvPr/>
        </p:nvSpPr>
        <p:spPr>
          <a:xfrm>
            <a:off x="8707078" y="3850566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aseline="30000" dirty="0" smtClean="0"/>
              <a:t>117</a:t>
            </a:r>
            <a:r>
              <a:rPr lang="fr-FR" sz="1000" dirty="0" smtClean="0"/>
              <a:t>Sn</a:t>
            </a:r>
            <a:endParaRPr lang="fr-FR" sz="1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8707078" y="4071256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aseline="30000" dirty="0" smtClean="0"/>
              <a:t>116</a:t>
            </a:r>
            <a:r>
              <a:rPr lang="fr-FR" sz="1000" dirty="0" smtClean="0"/>
              <a:t>Sn</a:t>
            </a:r>
            <a:endParaRPr lang="fr-FR" sz="1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8569490" y="4263762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aseline="30000" dirty="0" smtClean="0"/>
              <a:t>115</a:t>
            </a:r>
            <a:r>
              <a:rPr lang="fr-FR" sz="1000" dirty="0" smtClean="0"/>
              <a:t>Sn</a:t>
            </a:r>
            <a:endParaRPr lang="fr-FR" sz="1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8709392" y="4456268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aseline="30000" dirty="0" smtClean="0"/>
              <a:t>114</a:t>
            </a:r>
            <a:r>
              <a:rPr lang="fr-FR" sz="1000" dirty="0" smtClean="0"/>
              <a:t>Sn</a:t>
            </a:r>
            <a:endParaRPr lang="fr-FR" sz="1000" dirty="0"/>
          </a:p>
        </p:txBody>
      </p:sp>
      <p:sp>
        <p:nvSpPr>
          <p:cNvPr id="35" name="ZoneTexte 34"/>
          <p:cNvSpPr txBox="1"/>
          <p:nvPr/>
        </p:nvSpPr>
        <p:spPr>
          <a:xfrm>
            <a:off x="8712134" y="4661800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aseline="30000" dirty="0" smtClean="0"/>
              <a:t>112</a:t>
            </a:r>
            <a:r>
              <a:rPr lang="fr-FR" sz="1000" dirty="0" smtClean="0"/>
              <a:t>Sn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5921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Faits marquants Q3-4/2022– Q1-2/2023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93" name="Groupe 92"/>
          <p:cNvGrpSpPr/>
          <p:nvPr/>
        </p:nvGrpSpPr>
        <p:grpSpPr>
          <a:xfrm>
            <a:off x="1641971" y="1262096"/>
            <a:ext cx="8625603" cy="4267468"/>
            <a:chOff x="2171743" y="864363"/>
            <a:chExt cx="8625603" cy="4267468"/>
          </a:xfrm>
        </p:grpSpPr>
        <p:sp>
          <p:nvSpPr>
            <p:cNvPr id="94" name="TextBox 415">
              <a:extLst>
                <a:ext uri="{FF2B5EF4-FFF2-40B4-BE49-F238E27FC236}">
                  <a16:creationId xmlns:a16="http://schemas.microsoft.com/office/drawing/2014/main" id="{AD946241-43DC-402D-8ECD-0ACAB987D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7935" y="4854832"/>
              <a:ext cx="1573373" cy="276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fr-FR" sz="1200" dirty="0"/>
                <a:t>Ar: 200 - 500 </a:t>
              </a:r>
              <a:r>
                <a:rPr lang="en-US" altLang="fr-FR" sz="1200" dirty="0" smtClean="0"/>
                <a:t>mbar </a:t>
              </a:r>
              <a:endParaRPr lang="en-US" altLang="fr-FR" sz="1200" dirty="0"/>
            </a:p>
          </p:txBody>
        </p:sp>
        <p:pic>
          <p:nvPicPr>
            <p:cNvPr id="95" name="Image 20">
              <a:extLst>
                <a:ext uri="{FF2B5EF4-FFF2-40B4-BE49-F238E27FC236}">
                  <a16:creationId xmlns:a16="http://schemas.microsoft.com/office/drawing/2014/main" id="{622BC519-CFA4-514D-98FA-9E2783A1C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133413">
              <a:off x="7128955" y="1262597"/>
              <a:ext cx="1636440" cy="839972"/>
            </a:xfrm>
            <a:prstGeom prst="rect">
              <a:avLst/>
            </a:prstGeom>
          </p:spPr>
        </p:pic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4E2B93FF-BCDA-A04F-84AD-BADFD5D74C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01" t="16989" r="36869" b="14998"/>
            <a:stretch/>
          </p:blipFill>
          <p:spPr>
            <a:xfrm>
              <a:off x="2496560" y="3570936"/>
              <a:ext cx="1036728" cy="1215019"/>
            </a:xfrm>
            <a:prstGeom prst="rect">
              <a:avLst/>
            </a:prstGeom>
          </p:spPr>
        </p:pic>
        <p:sp>
          <p:nvSpPr>
            <p:cNvPr id="97" name="TextBox 432">
              <a:extLst>
                <a:ext uri="{FF2B5EF4-FFF2-40B4-BE49-F238E27FC236}">
                  <a16:creationId xmlns:a16="http://schemas.microsoft.com/office/drawing/2014/main" id="{5D7801BA-E03D-9848-8D06-1D038BB7D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16412">
              <a:off x="8158082" y="1710473"/>
              <a:ext cx="82747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fr-FR" sz="1200" b="1" dirty="0"/>
                <a:t>PILGRIM</a:t>
              </a:r>
            </a:p>
          </p:txBody>
        </p:sp>
        <p:sp>
          <p:nvSpPr>
            <p:cNvPr id="98" name="TextBox 408">
              <a:extLst>
                <a:ext uri="{FF2B5EF4-FFF2-40B4-BE49-F238E27FC236}">
                  <a16:creationId xmlns:a16="http://schemas.microsoft.com/office/drawing/2014/main" id="{3C9D9075-6A33-314E-B595-9C7EF3C98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1975" y="998699"/>
              <a:ext cx="20553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b="1" dirty="0" smtClean="0"/>
                <a:t>Mass spectrometer</a:t>
              </a:r>
              <a:endParaRPr lang="en-US" altLang="fr-FR" sz="1600" b="1" dirty="0"/>
            </a:p>
          </p:txBody>
        </p:sp>
        <p:pic>
          <p:nvPicPr>
            <p:cNvPr id="99" name="Image 16">
              <a:extLst>
                <a:ext uri="{FF2B5EF4-FFF2-40B4-BE49-F238E27FC236}">
                  <a16:creationId xmlns:a16="http://schemas.microsoft.com/office/drawing/2014/main" id="{5888D1FA-C44D-0A41-A30D-33407B3FC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315" y="3594300"/>
              <a:ext cx="964420" cy="801992"/>
            </a:xfrm>
            <a:prstGeom prst="rect">
              <a:avLst/>
            </a:prstGeom>
          </p:spPr>
        </p:pic>
        <p:pic>
          <p:nvPicPr>
            <p:cNvPr id="100" name="Image 14">
              <a:extLst>
                <a:ext uri="{FF2B5EF4-FFF2-40B4-BE49-F238E27FC236}">
                  <a16:creationId xmlns:a16="http://schemas.microsoft.com/office/drawing/2014/main" id="{274B5A25-E77D-2347-BE9B-4B2D70525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067" y="3858114"/>
              <a:ext cx="955906" cy="475622"/>
            </a:xfrm>
            <a:prstGeom prst="rect">
              <a:avLst/>
            </a:prstGeom>
          </p:spPr>
        </p:pic>
        <p:pic>
          <p:nvPicPr>
            <p:cNvPr id="101" name="Image 12">
              <a:extLst>
                <a:ext uri="{FF2B5EF4-FFF2-40B4-BE49-F238E27FC236}">
                  <a16:creationId xmlns:a16="http://schemas.microsoft.com/office/drawing/2014/main" id="{26146C66-C794-EB4C-AC8E-C56D768CB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5225" y="3824874"/>
              <a:ext cx="472829" cy="700322"/>
            </a:xfrm>
            <a:prstGeom prst="rect">
              <a:avLst/>
            </a:prstGeom>
          </p:spPr>
        </p:pic>
        <p:pic>
          <p:nvPicPr>
            <p:cNvPr id="102" name="Image 364">
              <a:extLst>
                <a:ext uri="{FF2B5EF4-FFF2-40B4-BE49-F238E27FC236}">
                  <a16:creationId xmlns:a16="http://schemas.microsoft.com/office/drawing/2014/main" id="{3886C601-9703-444D-ABC0-B721148B1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2519" y="3594300"/>
              <a:ext cx="1351098" cy="778702"/>
            </a:xfrm>
            <a:prstGeom prst="rect">
              <a:avLst/>
            </a:prstGeom>
          </p:spPr>
        </p:pic>
        <p:sp>
          <p:nvSpPr>
            <p:cNvPr id="103" name="TextBox 418">
              <a:extLst>
                <a:ext uri="{FF2B5EF4-FFF2-40B4-BE49-F238E27FC236}">
                  <a16:creationId xmlns:a16="http://schemas.microsoft.com/office/drawing/2014/main" id="{5FFA643B-744F-AC46-A1F8-8F9C4E1A7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773" y="4465076"/>
              <a:ext cx="82747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fr-FR" sz="1200" b="1" dirty="0"/>
                <a:t>m</a:t>
              </a:r>
              <a:r>
                <a:rPr lang="ro-RO" altLang="fr-FR" sz="1200" b="1" dirty="0"/>
                <a:t>ini</a:t>
              </a:r>
              <a:r>
                <a:rPr lang="en-US" altLang="fr-FR" sz="1200" b="1" dirty="0"/>
                <a:t>RFQ</a:t>
              </a:r>
            </a:p>
          </p:txBody>
        </p:sp>
        <p:sp>
          <p:nvSpPr>
            <p:cNvPr id="104" name="TextBox 429">
              <a:extLst>
                <a:ext uri="{FF2B5EF4-FFF2-40B4-BE49-F238E27FC236}">
                  <a16:creationId xmlns:a16="http://schemas.microsoft.com/office/drawing/2014/main" id="{2C48086A-3E3A-F447-B130-BCD78C110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041" y="3550716"/>
              <a:ext cx="94448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200" b="1" dirty="0" smtClean="0"/>
                <a:t>Mass filter</a:t>
              </a:r>
              <a:endParaRPr lang="en-US" altLang="fr-FR" sz="1200" b="1" dirty="0"/>
            </a:p>
          </p:txBody>
        </p:sp>
        <p:sp>
          <p:nvSpPr>
            <p:cNvPr id="105" name="TextBox 430">
              <a:extLst>
                <a:ext uri="{FF2B5EF4-FFF2-40B4-BE49-F238E27FC236}">
                  <a16:creationId xmlns:a16="http://schemas.microsoft.com/office/drawing/2014/main" id="{552A393C-015A-B64B-8472-E4D0A32BE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3493" y="4419167"/>
              <a:ext cx="9999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200" b="1" dirty="0" err="1" smtClean="0"/>
                <a:t>Cooler-buncher</a:t>
              </a:r>
              <a:endParaRPr lang="fr-FR" altLang="fr-FR" sz="1200" b="1" dirty="0"/>
            </a:p>
          </p:txBody>
        </p:sp>
        <p:sp>
          <p:nvSpPr>
            <p:cNvPr id="106" name="TextBox 13">
              <a:extLst>
                <a:ext uri="{FF2B5EF4-FFF2-40B4-BE49-F238E27FC236}">
                  <a16:creationId xmlns:a16="http://schemas.microsoft.com/office/drawing/2014/main" id="{EFE81BCC-026C-0549-90CA-0BBC755BC853}"/>
                </a:ext>
              </a:extLst>
            </p:cNvPr>
            <p:cNvSpPr txBox="1"/>
            <p:nvPr/>
          </p:nvSpPr>
          <p:spPr bwMode="auto">
            <a:xfrm rot="10800000" flipV="1">
              <a:off x="3980651" y="3032797"/>
              <a:ext cx="50605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 smtClean="0">
                  <a:solidFill>
                    <a:srgbClr val="A2A2F4"/>
                  </a:solidFill>
                  <a:latin typeface="Symbol" pitchFamily="18" charset="2"/>
                </a:rPr>
                <a:t>l</a:t>
              </a:r>
              <a:r>
                <a:rPr lang="en-US" sz="2000" baseline="-25000" dirty="0">
                  <a:solidFill>
                    <a:srgbClr val="A2A2F4"/>
                  </a:solidFill>
                  <a:latin typeface="+mj-lt"/>
                </a:rPr>
                <a:t>1</a:t>
              </a:r>
              <a:endParaRPr lang="en-US" sz="2000" baseline="-25000" dirty="0">
                <a:solidFill>
                  <a:srgbClr val="A2A2F4"/>
                </a:solidFill>
                <a:latin typeface="Symbol" pitchFamily="18" charset="2"/>
              </a:endParaRPr>
            </a:p>
          </p:txBody>
        </p:sp>
        <p:sp>
          <p:nvSpPr>
            <p:cNvPr id="107" name="TextBox 14">
              <a:extLst>
                <a:ext uri="{FF2B5EF4-FFF2-40B4-BE49-F238E27FC236}">
                  <a16:creationId xmlns:a16="http://schemas.microsoft.com/office/drawing/2014/main" id="{7F3F1331-7458-9745-88AF-7B1D7C276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5067353" y="3032797"/>
              <a:ext cx="4106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fr-FR" sz="2000" dirty="0" smtClean="0">
                  <a:solidFill>
                    <a:srgbClr val="A2A2F4"/>
                  </a:solidFill>
                  <a:latin typeface="Symbol" pitchFamily="18" charset="2"/>
                </a:rPr>
                <a:t>l</a:t>
              </a:r>
              <a:r>
                <a:rPr lang="en-US" altLang="fr-FR" sz="2000" baseline="-25000" dirty="0">
                  <a:solidFill>
                    <a:srgbClr val="A2A2F4"/>
                  </a:solidFill>
                  <a:latin typeface="Symbol" pitchFamily="18" charset="2"/>
                </a:rPr>
                <a:t>2</a:t>
              </a:r>
            </a:p>
          </p:txBody>
        </p:sp>
        <p:grpSp>
          <p:nvGrpSpPr>
            <p:cNvPr id="108" name="Group 41">
              <a:extLst>
                <a:ext uri="{FF2B5EF4-FFF2-40B4-BE49-F238E27FC236}">
                  <a16:creationId xmlns:a16="http://schemas.microsoft.com/office/drawing/2014/main" id="{1E8D97AD-4F76-4B4C-8923-C5C1B2332F2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52169" y="3687886"/>
              <a:ext cx="1041" cy="255979"/>
              <a:chOff x="2492328" y="4292745"/>
              <a:chExt cx="2381" cy="349995"/>
            </a:xfrm>
          </p:grpSpPr>
          <p:cxnSp>
            <p:nvCxnSpPr>
              <p:cNvPr id="133" name="Straight Connector 44">
                <a:extLst>
                  <a:ext uri="{FF2B5EF4-FFF2-40B4-BE49-F238E27FC236}">
                    <a16:creationId xmlns:a16="http://schemas.microsoft.com/office/drawing/2014/main" id="{A2CF4B2E-BEE2-414E-B960-3B7118BAD868}"/>
                  </a:ext>
                </a:extLst>
              </p:cNvPr>
              <p:cNvCxnSpPr/>
              <p:nvPr/>
            </p:nvCxnSpPr>
            <p:spPr>
              <a:xfrm>
                <a:off x="2492328" y="4292745"/>
                <a:ext cx="0" cy="14184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45">
                <a:extLst>
                  <a:ext uri="{FF2B5EF4-FFF2-40B4-BE49-F238E27FC236}">
                    <a16:creationId xmlns:a16="http://schemas.microsoft.com/office/drawing/2014/main" id="{AB74F4D5-A955-0947-9089-3A8E6F50D963}"/>
                  </a:ext>
                </a:extLst>
              </p:cNvPr>
              <p:cNvCxnSpPr/>
              <p:nvPr/>
            </p:nvCxnSpPr>
            <p:spPr>
              <a:xfrm>
                <a:off x="2494709" y="4500892"/>
                <a:ext cx="0" cy="14184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9" name="Picture 62" descr="nozzle.png">
              <a:extLst>
                <a:ext uri="{FF2B5EF4-FFF2-40B4-BE49-F238E27FC236}">
                  <a16:creationId xmlns:a16="http://schemas.microsoft.com/office/drawing/2014/main" id="{5A020AEC-4FD4-E441-BDE2-8BCBEFEA8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3514531" y="3827190"/>
              <a:ext cx="119978" cy="115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TextBox 417">
              <a:extLst>
                <a:ext uri="{FF2B5EF4-FFF2-40B4-BE49-F238E27FC236}">
                  <a16:creationId xmlns:a16="http://schemas.microsoft.com/office/drawing/2014/main" id="{5488FF1F-0148-A146-877A-C5B2E1375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066" y="4373001"/>
              <a:ext cx="6639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fr-FR" sz="1200" b="1" dirty="0" smtClean="0"/>
                <a:t>S-RFQ</a:t>
              </a:r>
              <a:endParaRPr lang="en-US" altLang="fr-FR" sz="1200" b="1" dirty="0"/>
            </a:p>
          </p:txBody>
        </p:sp>
        <p:sp>
          <p:nvSpPr>
            <p:cNvPr id="111" name="Flèche vers le bas 1030">
              <a:extLst>
                <a:ext uri="{FF2B5EF4-FFF2-40B4-BE49-F238E27FC236}">
                  <a16:creationId xmlns:a16="http://schemas.microsoft.com/office/drawing/2014/main" id="{356A6D5E-F5CC-1140-BB31-52D3465434F9}"/>
                </a:ext>
              </a:extLst>
            </p:cNvPr>
            <p:cNvSpPr/>
            <p:nvPr/>
          </p:nvSpPr>
          <p:spPr>
            <a:xfrm flipV="1">
              <a:off x="3110524" y="4822624"/>
              <a:ext cx="93683" cy="153362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12" name="TextBox 430">
              <a:extLst>
                <a:ext uri="{FF2B5EF4-FFF2-40B4-BE49-F238E27FC236}">
                  <a16:creationId xmlns:a16="http://schemas.microsoft.com/office/drawing/2014/main" id="{FAAE247E-5AE5-1148-8B3E-0C513FB2D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54826">
              <a:off x="6373116" y="2701844"/>
              <a:ext cx="11496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200" b="1" dirty="0" smtClean="0"/>
                <a:t>Acceleration </a:t>
              </a:r>
            </a:p>
            <a:p>
              <a:pPr algn="ctr"/>
              <a:r>
                <a:rPr lang="en-US" altLang="fr-FR" sz="1200" dirty="0" smtClean="0"/>
                <a:t>(3 </a:t>
              </a:r>
              <a:r>
                <a:rPr lang="en-US" altLang="fr-FR" sz="1200" dirty="0"/>
                <a:t>kV)</a:t>
              </a:r>
            </a:p>
          </p:txBody>
        </p:sp>
        <p:sp>
          <p:nvSpPr>
            <p:cNvPr id="113" name="TextBox 408">
              <a:extLst>
                <a:ext uri="{FF2B5EF4-FFF2-40B4-BE49-F238E27FC236}">
                  <a16:creationId xmlns:a16="http://schemas.microsoft.com/office/drawing/2014/main" id="{0DF411D5-7565-4240-A129-5BD00C522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743" y="3256489"/>
              <a:ext cx="9733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b="1" dirty="0" smtClean="0"/>
                <a:t>Gas cell</a:t>
              </a:r>
              <a:endParaRPr lang="en-US" altLang="fr-FR" sz="1600" b="1" dirty="0"/>
            </a:p>
          </p:txBody>
        </p:sp>
        <p:pic>
          <p:nvPicPr>
            <p:cNvPr id="114" name="Image 113">
              <a:extLst>
                <a:ext uri="{FF2B5EF4-FFF2-40B4-BE49-F238E27FC236}">
                  <a16:creationId xmlns:a16="http://schemas.microsoft.com/office/drawing/2014/main" id="{FD492569-103E-6640-8711-B7934CDE7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9" b="31608"/>
            <a:stretch/>
          </p:blipFill>
          <p:spPr>
            <a:xfrm rot="17081014">
              <a:off x="7076938" y="3115863"/>
              <a:ext cx="946177" cy="188185"/>
            </a:xfrm>
            <a:prstGeom prst="rect">
              <a:avLst/>
            </a:prstGeom>
          </p:spPr>
        </p:pic>
        <p:sp>
          <p:nvSpPr>
            <p:cNvPr id="115" name="Rectangle 114"/>
            <p:cNvSpPr/>
            <p:nvPr/>
          </p:nvSpPr>
          <p:spPr>
            <a:xfrm rot="5400000">
              <a:off x="4698845" y="3476133"/>
              <a:ext cx="698779" cy="54000"/>
            </a:xfrm>
            <a:prstGeom prst="rect">
              <a:avLst/>
            </a:prstGeom>
            <a:solidFill>
              <a:srgbClr val="4646E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Pentagone 115"/>
            <p:cNvSpPr/>
            <p:nvPr/>
          </p:nvSpPr>
          <p:spPr>
            <a:xfrm rot="5400000">
              <a:off x="3236449" y="3392627"/>
              <a:ext cx="1225337" cy="281336"/>
            </a:xfrm>
            <a:prstGeom prst="homePlate">
              <a:avLst/>
            </a:prstGeom>
            <a:solidFill>
              <a:srgbClr val="4646E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2317522" y="3687886"/>
              <a:ext cx="669393" cy="72495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2214033" y="3943301"/>
              <a:ext cx="669393" cy="72495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9" name="Forme libre 118"/>
            <p:cNvSpPr/>
            <p:nvPr/>
          </p:nvSpPr>
          <p:spPr>
            <a:xfrm>
              <a:off x="3133236" y="3874084"/>
              <a:ext cx="373096" cy="471690"/>
            </a:xfrm>
            <a:custGeom>
              <a:avLst/>
              <a:gdLst>
                <a:gd name="connsiteX0" fmla="*/ 25688 w 571337"/>
                <a:gd name="connsiteY0" fmla="*/ 762407 h 845493"/>
                <a:gd name="connsiteX1" fmla="*/ 49751 w 571337"/>
                <a:gd name="connsiteY1" fmla="*/ 168849 h 845493"/>
                <a:gd name="connsiteX2" fmla="*/ 571120 w 571337"/>
                <a:gd name="connsiteY2" fmla="*/ 407 h 845493"/>
                <a:gd name="connsiteX3" fmla="*/ 113920 w 571337"/>
                <a:gd name="connsiteY3" fmla="*/ 200934 h 845493"/>
                <a:gd name="connsiteX4" fmla="*/ 89857 w 571337"/>
                <a:gd name="connsiteY4" fmla="*/ 778449 h 845493"/>
                <a:gd name="connsiteX5" fmla="*/ 25688 w 571337"/>
                <a:gd name="connsiteY5" fmla="*/ 762407 h 845493"/>
                <a:gd name="connsiteX0" fmla="*/ 57355 w 1041039"/>
                <a:gd name="connsiteY0" fmla="*/ 735706 h 818792"/>
                <a:gd name="connsiteX1" fmla="*/ 81418 w 1041039"/>
                <a:gd name="connsiteY1" fmla="*/ 142148 h 818792"/>
                <a:gd name="connsiteX2" fmla="*/ 1040937 w 1041039"/>
                <a:gd name="connsiteY2" fmla="*/ 680 h 818792"/>
                <a:gd name="connsiteX3" fmla="*/ 145587 w 1041039"/>
                <a:gd name="connsiteY3" fmla="*/ 174233 h 818792"/>
                <a:gd name="connsiteX4" fmla="*/ 121524 w 1041039"/>
                <a:gd name="connsiteY4" fmla="*/ 751748 h 818792"/>
                <a:gd name="connsiteX5" fmla="*/ 57355 w 1041039"/>
                <a:gd name="connsiteY5" fmla="*/ 735706 h 818792"/>
                <a:gd name="connsiteX0" fmla="*/ 5181 w 989281"/>
                <a:gd name="connsiteY0" fmla="*/ 773552 h 863056"/>
                <a:gd name="connsiteX1" fmla="*/ 219744 w 989281"/>
                <a:gd name="connsiteY1" fmla="*/ 72100 h 863056"/>
                <a:gd name="connsiteX2" fmla="*/ 988763 w 989281"/>
                <a:gd name="connsiteY2" fmla="*/ 38526 h 863056"/>
                <a:gd name="connsiteX3" fmla="*/ 93413 w 989281"/>
                <a:gd name="connsiteY3" fmla="*/ 212079 h 863056"/>
                <a:gd name="connsiteX4" fmla="*/ 69350 w 989281"/>
                <a:gd name="connsiteY4" fmla="*/ 789594 h 863056"/>
                <a:gd name="connsiteX5" fmla="*/ 5181 w 989281"/>
                <a:gd name="connsiteY5" fmla="*/ 773552 h 863056"/>
                <a:gd name="connsiteX0" fmla="*/ 9682 w 993268"/>
                <a:gd name="connsiteY0" fmla="*/ 769376 h 858469"/>
                <a:gd name="connsiteX1" fmla="*/ 109945 w 993268"/>
                <a:gd name="connsiteY1" fmla="*/ 74668 h 858469"/>
                <a:gd name="connsiteX2" fmla="*/ 993264 w 993268"/>
                <a:gd name="connsiteY2" fmla="*/ 34350 h 858469"/>
                <a:gd name="connsiteX3" fmla="*/ 97914 w 993268"/>
                <a:gd name="connsiteY3" fmla="*/ 207903 h 858469"/>
                <a:gd name="connsiteX4" fmla="*/ 73851 w 993268"/>
                <a:gd name="connsiteY4" fmla="*/ 785418 h 858469"/>
                <a:gd name="connsiteX5" fmla="*/ 9682 w 993268"/>
                <a:gd name="connsiteY5" fmla="*/ 769376 h 858469"/>
                <a:gd name="connsiteX0" fmla="*/ 9682 w 993294"/>
                <a:gd name="connsiteY0" fmla="*/ 770561 h 856837"/>
                <a:gd name="connsiteX1" fmla="*/ 109945 w 993294"/>
                <a:gd name="connsiteY1" fmla="*/ 75853 h 856837"/>
                <a:gd name="connsiteX2" fmla="*/ 993264 w 993294"/>
                <a:gd name="connsiteY2" fmla="*/ 35535 h 856837"/>
                <a:gd name="connsiteX3" fmla="*/ 143634 w 993294"/>
                <a:gd name="connsiteY3" fmla="*/ 229318 h 856837"/>
                <a:gd name="connsiteX4" fmla="*/ 73851 w 993294"/>
                <a:gd name="connsiteY4" fmla="*/ 786603 h 856837"/>
                <a:gd name="connsiteX5" fmla="*/ 9682 w 993294"/>
                <a:gd name="connsiteY5" fmla="*/ 770561 h 856837"/>
                <a:gd name="connsiteX0" fmla="*/ 7864 w 991469"/>
                <a:gd name="connsiteY0" fmla="*/ 747489 h 830873"/>
                <a:gd name="connsiteX1" fmla="*/ 111937 w 991469"/>
                <a:gd name="connsiteY1" fmla="*/ 99985 h 830873"/>
                <a:gd name="connsiteX2" fmla="*/ 991446 w 991469"/>
                <a:gd name="connsiteY2" fmla="*/ 12463 h 830873"/>
                <a:gd name="connsiteX3" fmla="*/ 141816 w 991469"/>
                <a:gd name="connsiteY3" fmla="*/ 206246 h 830873"/>
                <a:gd name="connsiteX4" fmla="*/ 72033 w 991469"/>
                <a:gd name="connsiteY4" fmla="*/ 763531 h 830873"/>
                <a:gd name="connsiteX5" fmla="*/ 7864 w 991469"/>
                <a:gd name="connsiteY5" fmla="*/ 747489 h 830873"/>
                <a:gd name="connsiteX0" fmla="*/ 7864 w 991469"/>
                <a:gd name="connsiteY0" fmla="*/ 748737 h 832325"/>
                <a:gd name="connsiteX1" fmla="*/ 111937 w 991469"/>
                <a:gd name="connsiteY1" fmla="*/ 97862 h 832325"/>
                <a:gd name="connsiteX2" fmla="*/ 991446 w 991469"/>
                <a:gd name="connsiteY2" fmla="*/ 13711 h 832325"/>
                <a:gd name="connsiteX3" fmla="*/ 141816 w 991469"/>
                <a:gd name="connsiteY3" fmla="*/ 207494 h 832325"/>
                <a:gd name="connsiteX4" fmla="*/ 72033 w 991469"/>
                <a:gd name="connsiteY4" fmla="*/ 764779 h 832325"/>
                <a:gd name="connsiteX5" fmla="*/ 7864 w 991469"/>
                <a:gd name="connsiteY5" fmla="*/ 748737 h 832325"/>
                <a:gd name="connsiteX0" fmla="*/ 9196 w 992801"/>
                <a:gd name="connsiteY0" fmla="*/ 748737 h 834304"/>
                <a:gd name="connsiteX1" fmla="*/ 113269 w 992801"/>
                <a:gd name="connsiteY1" fmla="*/ 97862 h 834304"/>
                <a:gd name="connsiteX2" fmla="*/ 992778 w 992801"/>
                <a:gd name="connsiteY2" fmla="*/ 13711 h 834304"/>
                <a:gd name="connsiteX3" fmla="*/ 143148 w 992801"/>
                <a:gd name="connsiteY3" fmla="*/ 207494 h 834304"/>
                <a:gd name="connsiteX4" fmla="*/ 92415 w 992801"/>
                <a:gd name="connsiteY4" fmla="*/ 768151 h 834304"/>
                <a:gd name="connsiteX5" fmla="*/ 9196 w 992801"/>
                <a:gd name="connsiteY5" fmla="*/ 748737 h 834304"/>
                <a:gd name="connsiteX0" fmla="*/ 16489 w 981044"/>
                <a:gd name="connsiteY0" fmla="*/ 776899 h 850990"/>
                <a:gd name="connsiteX1" fmla="*/ 101512 w 981044"/>
                <a:gd name="connsiteY1" fmla="*/ 99050 h 850990"/>
                <a:gd name="connsiteX2" fmla="*/ 981021 w 981044"/>
                <a:gd name="connsiteY2" fmla="*/ 14899 h 850990"/>
                <a:gd name="connsiteX3" fmla="*/ 131391 w 981044"/>
                <a:gd name="connsiteY3" fmla="*/ 208682 h 850990"/>
                <a:gd name="connsiteX4" fmla="*/ 80658 w 981044"/>
                <a:gd name="connsiteY4" fmla="*/ 769339 h 850990"/>
                <a:gd name="connsiteX5" fmla="*/ 16489 w 981044"/>
                <a:gd name="connsiteY5" fmla="*/ 776899 h 850990"/>
                <a:gd name="connsiteX0" fmla="*/ 16489 w 981058"/>
                <a:gd name="connsiteY0" fmla="*/ 773710 h 850345"/>
                <a:gd name="connsiteX1" fmla="*/ 101512 w 981058"/>
                <a:gd name="connsiteY1" fmla="*/ 95861 h 850345"/>
                <a:gd name="connsiteX2" fmla="*/ 981021 w 981058"/>
                <a:gd name="connsiteY2" fmla="*/ 11710 h 850345"/>
                <a:gd name="connsiteX3" fmla="*/ 139011 w 981058"/>
                <a:gd name="connsiteY3" fmla="*/ 161661 h 850345"/>
                <a:gd name="connsiteX4" fmla="*/ 80658 w 981058"/>
                <a:gd name="connsiteY4" fmla="*/ 766150 h 850345"/>
                <a:gd name="connsiteX5" fmla="*/ 16489 w 981058"/>
                <a:gd name="connsiteY5" fmla="*/ 773710 h 850345"/>
                <a:gd name="connsiteX0" fmla="*/ 27650 w 992267"/>
                <a:gd name="connsiteY0" fmla="*/ 773710 h 850345"/>
                <a:gd name="connsiteX1" fmla="*/ 93623 w 992267"/>
                <a:gd name="connsiteY1" fmla="*/ 95861 h 850345"/>
                <a:gd name="connsiteX2" fmla="*/ 992182 w 992267"/>
                <a:gd name="connsiteY2" fmla="*/ 11710 h 850345"/>
                <a:gd name="connsiteX3" fmla="*/ 150172 w 992267"/>
                <a:gd name="connsiteY3" fmla="*/ 161661 h 850345"/>
                <a:gd name="connsiteX4" fmla="*/ 91819 w 992267"/>
                <a:gd name="connsiteY4" fmla="*/ 766150 h 850345"/>
                <a:gd name="connsiteX5" fmla="*/ 27650 w 992267"/>
                <a:gd name="connsiteY5" fmla="*/ 773710 h 850345"/>
                <a:gd name="connsiteX0" fmla="*/ 27650 w 992256"/>
                <a:gd name="connsiteY0" fmla="*/ 772487 h 850116"/>
                <a:gd name="connsiteX1" fmla="*/ 93623 w 992256"/>
                <a:gd name="connsiteY1" fmla="*/ 94638 h 850116"/>
                <a:gd name="connsiteX2" fmla="*/ 992182 w 992256"/>
                <a:gd name="connsiteY2" fmla="*/ 10487 h 850116"/>
                <a:gd name="connsiteX3" fmla="*/ 146362 w 992256"/>
                <a:gd name="connsiteY3" fmla="*/ 143579 h 850116"/>
                <a:gd name="connsiteX4" fmla="*/ 91819 w 992256"/>
                <a:gd name="connsiteY4" fmla="*/ 764927 h 850116"/>
                <a:gd name="connsiteX5" fmla="*/ 27650 w 992256"/>
                <a:gd name="connsiteY5" fmla="*/ 772487 h 850116"/>
                <a:gd name="connsiteX0" fmla="*/ 48742 w 1318127"/>
                <a:gd name="connsiteY0" fmla="*/ 774898 h 852527"/>
                <a:gd name="connsiteX1" fmla="*/ 114715 w 1318127"/>
                <a:gd name="connsiteY1" fmla="*/ 97049 h 852527"/>
                <a:gd name="connsiteX2" fmla="*/ 1318074 w 1318127"/>
                <a:gd name="connsiteY2" fmla="*/ 9526 h 852527"/>
                <a:gd name="connsiteX3" fmla="*/ 167454 w 1318127"/>
                <a:gd name="connsiteY3" fmla="*/ 145990 h 852527"/>
                <a:gd name="connsiteX4" fmla="*/ 112911 w 1318127"/>
                <a:gd name="connsiteY4" fmla="*/ 767338 h 852527"/>
                <a:gd name="connsiteX5" fmla="*/ 48742 w 1318127"/>
                <a:gd name="connsiteY5" fmla="*/ 774898 h 852527"/>
                <a:gd name="connsiteX0" fmla="*/ 48742 w 1355871"/>
                <a:gd name="connsiteY0" fmla="*/ 775774 h 853403"/>
                <a:gd name="connsiteX1" fmla="*/ 114715 w 1355871"/>
                <a:gd name="connsiteY1" fmla="*/ 97925 h 853403"/>
                <a:gd name="connsiteX2" fmla="*/ 1318074 w 1355871"/>
                <a:gd name="connsiteY2" fmla="*/ 10402 h 853403"/>
                <a:gd name="connsiteX3" fmla="*/ 973501 w 1355871"/>
                <a:gd name="connsiteY3" fmla="*/ 16858 h 853403"/>
                <a:gd name="connsiteX4" fmla="*/ 167454 w 1355871"/>
                <a:gd name="connsiteY4" fmla="*/ 146866 h 853403"/>
                <a:gd name="connsiteX5" fmla="*/ 112911 w 1355871"/>
                <a:gd name="connsiteY5" fmla="*/ 768214 h 853403"/>
                <a:gd name="connsiteX6" fmla="*/ 48742 w 1355871"/>
                <a:gd name="connsiteY6" fmla="*/ 775774 h 853403"/>
                <a:gd name="connsiteX0" fmla="*/ 48742 w 1356189"/>
                <a:gd name="connsiteY0" fmla="*/ 770185 h 847814"/>
                <a:gd name="connsiteX1" fmla="*/ 114715 w 1356189"/>
                <a:gd name="connsiteY1" fmla="*/ 92336 h 847814"/>
                <a:gd name="connsiteX2" fmla="*/ 1318074 w 1356189"/>
                <a:gd name="connsiteY2" fmla="*/ 4813 h 847814"/>
                <a:gd name="connsiteX3" fmla="*/ 973501 w 1356189"/>
                <a:gd name="connsiteY3" fmla="*/ 11269 h 847814"/>
                <a:gd name="connsiteX4" fmla="*/ 167454 w 1356189"/>
                <a:gd name="connsiteY4" fmla="*/ 141277 h 847814"/>
                <a:gd name="connsiteX5" fmla="*/ 112911 w 1356189"/>
                <a:gd name="connsiteY5" fmla="*/ 762625 h 847814"/>
                <a:gd name="connsiteX6" fmla="*/ 48742 w 1356189"/>
                <a:gd name="connsiteY6" fmla="*/ 770185 h 847814"/>
                <a:gd name="connsiteX0" fmla="*/ 48742 w 1355871"/>
                <a:gd name="connsiteY0" fmla="*/ 775774 h 853403"/>
                <a:gd name="connsiteX1" fmla="*/ 114715 w 1355871"/>
                <a:gd name="connsiteY1" fmla="*/ 97925 h 853403"/>
                <a:gd name="connsiteX2" fmla="*/ 1318074 w 1355871"/>
                <a:gd name="connsiteY2" fmla="*/ 10402 h 853403"/>
                <a:gd name="connsiteX3" fmla="*/ 973501 w 1355871"/>
                <a:gd name="connsiteY3" fmla="*/ 16858 h 853403"/>
                <a:gd name="connsiteX4" fmla="*/ 167454 w 1355871"/>
                <a:gd name="connsiteY4" fmla="*/ 146866 h 853403"/>
                <a:gd name="connsiteX5" fmla="*/ 112911 w 1355871"/>
                <a:gd name="connsiteY5" fmla="*/ 768214 h 853403"/>
                <a:gd name="connsiteX6" fmla="*/ 48742 w 1355871"/>
                <a:gd name="connsiteY6" fmla="*/ 775774 h 853403"/>
                <a:gd name="connsiteX0" fmla="*/ 48742 w 1355871"/>
                <a:gd name="connsiteY0" fmla="*/ 769448 h 847077"/>
                <a:gd name="connsiteX1" fmla="*/ 114715 w 1355871"/>
                <a:gd name="connsiteY1" fmla="*/ 91599 h 847077"/>
                <a:gd name="connsiteX2" fmla="*/ 1318074 w 1355871"/>
                <a:gd name="connsiteY2" fmla="*/ 4076 h 847077"/>
                <a:gd name="connsiteX3" fmla="*/ 973501 w 1355871"/>
                <a:gd name="connsiteY3" fmla="*/ 27390 h 847077"/>
                <a:gd name="connsiteX4" fmla="*/ 167454 w 1355871"/>
                <a:gd name="connsiteY4" fmla="*/ 140540 h 847077"/>
                <a:gd name="connsiteX5" fmla="*/ 112911 w 1355871"/>
                <a:gd name="connsiteY5" fmla="*/ 761888 h 847077"/>
                <a:gd name="connsiteX6" fmla="*/ 48742 w 1355871"/>
                <a:gd name="connsiteY6" fmla="*/ 769448 h 847077"/>
                <a:gd name="connsiteX0" fmla="*/ 24866 w 1294198"/>
                <a:gd name="connsiteY0" fmla="*/ 781104 h 858733"/>
                <a:gd name="connsiteX1" fmla="*/ 90839 w 1294198"/>
                <a:gd name="connsiteY1" fmla="*/ 103255 h 858733"/>
                <a:gd name="connsiteX2" fmla="*/ 947720 w 1294198"/>
                <a:gd name="connsiteY2" fmla="*/ 5330 h 858733"/>
                <a:gd name="connsiteX3" fmla="*/ 1294198 w 1294198"/>
                <a:gd name="connsiteY3" fmla="*/ 15732 h 858733"/>
                <a:gd name="connsiteX4" fmla="*/ 949625 w 1294198"/>
                <a:gd name="connsiteY4" fmla="*/ 39046 h 858733"/>
                <a:gd name="connsiteX5" fmla="*/ 143578 w 1294198"/>
                <a:gd name="connsiteY5" fmla="*/ 152196 h 858733"/>
                <a:gd name="connsiteX6" fmla="*/ 89035 w 1294198"/>
                <a:gd name="connsiteY6" fmla="*/ 773544 h 858733"/>
                <a:gd name="connsiteX7" fmla="*/ 24866 w 1294198"/>
                <a:gd name="connsiteY7" fmla="*/ 781104 h 858733"/>
                <a:gd name="connsiteX0" fmla="*/ 24866 w 1294198"/>
                <a:gd name="connsiteY0" fmla="*/ 781104 h 858733"/>
                <a:gd name="connsiteX1" fmla="*/ 90839 w 1294198"/>
                <a:gd name="connsiteY1" fmla="*/ 103255 h 858733"/>
                <a:gd name="connsiteX2" fmla="*/ 947720 w 1294198"/>
                <a:gd name="connsiteY2" fmla="*/ 5330 h 858733"/>
                <a:gd name="connsiteX3" fmla="*/ 1294198 w 1294198"/>
                <a:gd name="connsiteY3" fmla="*/ 15732 h 858733"/>
                <a:gd name="connsiteX4" fmla="*/ 949625 w 1294198"/>
                <a:gd name="connsiteY4" fmla="*/ 39046 h 858733"/>
                <a:gd name="connsiteX5" fmla="*/ 143578 w 1294198"/>
                <a:gd name="connsiteY5" fmla="*/ 152196 h 858733"/>
                <a:gd name="connsiteX6" fmla="*/ 89035 w 1294198"/>
                <a:gd name="connsiteY6" fmla="*/ 773544 h 858733"/>
                <a:gd name="connsiteX7" fmla="*/ 24866 w 1294198"/>
                <a:gd name="connsiteY7" fmla="*/ 781104 h 858733"/>
                <a:gd name="connsiteX0" fmla="*/ 24866 w 1294198"/>
                <a:gd name="connsiteY0" fmla="*/ 790820 h 868449"/>
                <a:gd name="connsiteX1" fmla="*/ 90839 w 1294198"/>
                <a:gd name="connsiteY1" fmla="*/ 112971 h 868449"/>
                <a:gd name="connsiteX2" fmla="*/ 947720 w 1294198"/>
                <a:gd name="connsiteY2" fmla="*/ 15046 h 868449"/>
                <a:gd name="connsiteX3" fmla="*/ 1294198 w 1294198"/>
                <a:gd name="connsiteY3" fmla="*/ 25448 h 868449"/>
                <a:gd name="connsiteX4" fmla="*/ 949625 w 1294198"/>
                <a:gd name="connsiteY4" fmla="*/ 48762 h 868449"/>
                <a:gd name="connsiteX5" fmla="*/ 143578 w 1294198"/>
                <a:gd name="connsiteY5" fmla="*/ 161912 h 868449"/>
                <a:gd name="connsiteX6" fmla="*/ 89035 w 1294198"/>
                <a:gd name="connsiteY6" fmla="*/ 783260 h 868449"/>
                <a:gd name="connsiteX7" fmla="*/ 24866 w 1294198"/>
                <a:gd name="connsiteY7" fmla="*/ 790820 h 868449"/>
                <a:gd name="connsiteX0" fmla="*/ 24866 w 1294198"/>
                <a:gd name="connsiteY0" fmla="*/ 783491 h 861120"/>
                <a:gd name="connsiteX1" fmla="*/ 90839 w 1294198"/>
                <a:gd name="connsiteY1" fmla="*/ 105642 h 861120"/>
                <a:gd name="connsiteX2" fmla="*/ 947720 w 1294198"/>
                <a:gd name="connsiteY2" fmla="*/ 7717 h 861120"/>
                <a:gd name="connsiteX3" fmla="*/ 1294198 w 1294198"/>
                <a:gd name="connsiteY3" fmla="*/ 18119 h 861120"/>
                <a:gd name="connsiteX4" fmla="*/ 949625 w 1294198"/>
                <a:gd name="connsiteY4" fmla="*/ 41433 h 861120"/>
                <a:gd name="connsiteX5" fmla="*/ 143578 w 1294198"/>
                <a:gd name="connsiteY5" fmla="*/ 154583 h 861120"/>
                <a:gd name="connsiteX6" fmla="*/ 89035 w 1294198"/>
                <a:gd name="connsiteY6" fmla="*/ 775931 h 861120"/>
                <a:gd name="connsiteX7" fmla="*/ 24866 w 1294198"/>
                <a:gd name="connsiteY7" fmla="*/ 783491 h 861120"/>
                <a:gd name="connsiteX0" fmla="*/ 23767 w 1293099"/>
                <a:gd name="connsiteY0" fmla="*/ 783491 h 872386"/>
                <a:gd name="connsiteX1" fmla="*/ 89740 w 1293099"/>
                <a:gd name="connsiteY1" fmla="*/ 105642 h 872386"/>
                <a:gd name="connsiteX2" fmla="*/ 946621 w 1293099"/>
                <a:gd name="connsiteY2" fmla="*/ 7717 h 872386"/>
                <a:gd name="connsiteX3" fmla="*/ 1293099 w 1293099"/>
                <a:gd name="connsiteY3" fmla="*/ 18119 h 872386"/>
                <a:gd name="connsiteX4" fmla="*/ 948526 w 1293099"/>
                <a:gd name="connsiteY4" fmla="*/ 41433 h 872386"/>
                <a:gd name="connsiteX5" fmla="*/ 142479 w 1293099"/>
                <a:gd name="connsiteY5" fmla="*/ 154583 h 872386"/>
                <a:gd name="connsiteX6" fmla="*/ 68886 w 1293099"/>
                <a:gd name="connsiteY6" fmla="*/ 796161 h 872386"/>
                <a:gd name="connsiteX7" fmla="*/ 23767 w 1293099"/>
                <a:gd name="connsiteY7" fmla="*/ 783491 h 872386"/>
                <a:gd name="connsiteX0" fmla="*/ 23767 w 1293099"/>
                <a:gd name="connsiteY0" fmla="*/ 783491 h 875015"/>
                <a:gd name="connsiteX1" fmla="*/ 89740 w 1293099"/>
                <a:gd name="connsiteY1" fmla="*/ 105642 h 875015"/>
                <a:gd name="connsiteX2" fmla="*/ 946621 w 1293099"/>
                <a:gd name="connsiteY2" fmla="*/ 7717 h 875015"/>
                <a:gd name="connsiteX3" fmla="*/ 1293099 w 1293099"/>
                <a:gd name="connsiteY3" fmla="*/ 18119 h 875015"/>
                <a:gd name="connsiteX4" fmla="*/ 948526 w 1293099"/>
                <a:gd name="connsiteY4" fmla="*/ 41433 h 875015"/>
                <a:gd name="connsiteX5" fmla="*/ 142479 w 1293099"/>
                <a:gd name="connsiteY5" fmla="*/ 154583 h 875015"/>
                <a:gd name="connsiteX6" fmla="*/ 68886 w 1293099"/>
                <a:gd name="connsiteY6" fmla="*/ 796161 h 875015"/>
                <a:gd name="connsiteX7" fmla="*/ 23767 w 1293099"/>
                <a:gd name="connsiteY7" fmla="*/ 783491 h 875015"/>
                <a:gd name="connsiteX0" fmla="*/ 23767 w 1293099"/>
                <a:gd name="connsiteY0" fmla="*/ 783491 h 907139"/>
                <a:gd name="connsiteX1" fmla="*/ 89740 w 1293099"/>
                <a:gd name="connsiteY1" fmla="*/ 105642 h 907139"/>
                <a:gd name="connsiteX2" fmla="*/ 946621 w 1293099"/>
                <a:gd name="connsiteY2" fmla="*/ 7717 h 907139"/>
                <a:gd name="connsiteX3" fmla="*/ 1293099 w 1293099"/>
                <a:gd name="connsiteY3" fmla="*/ 18119 h 907139"/>
                <a:gd name="connsiteX4" fmla="*/ 948526 w 1293099"/>
                <a:gd name="connsiteY4" fmla="*/ 41433 h 907139"/>
                <a:gd name="connsiteX5" fmla="*/ 142479 w 1293099"/>
                <a:gd name="connsiteY5" fmla="*/ 154583 h 907139"/>
                <a:gd name="connsiteX6" fmla="*/ 68886 w 1293099"/>
                <a:gd name="connsiteY6" fmla="*/ 845050 h 907139"/>
                <a:gd name="connsiteX7" fmla="*/ 23767 w 1293099"/>
                <a:gd name="connsiteY7" fmla="*/ 783491 h 907139"/>
                <a:gd name="connsiteX0" fmla="*/ 26631 w 1290248"/>
                <a:gd name="connsiteY0" fmla="*/ 840810 h 932032"/>
                <a:gd name="connsiteX1" fmla="*/ 86889 w 1290248"/>
                <a:gd name="connsiteY1" fmla="*/ 105642 h 932032"/>
                <a:gd name="connsiteX2" fmla="*/ 943770 w 1290248"/>
                <a:gd name="connsiteY2" fmla="*/ 7717 h 932032"/>
                <a:gd name="connsiteX3" fmla="*/ 1290248 w 1290248"/>
                <a:gd name="connsiteY3" fmla="*/ 18119 h 932032"/>
                <a:gd name="connsiteX4" fmla="*/ 945675 w 1290248"/>
                <a:gd name="connsiteY4" fmla="*/ 41433 h 932032"/>
                <a:gd name="connsiteX5" fmla="*/ 139628 w 1290248"/>
                <a:gd name="connsiteY5" fmla="*/ 154583 h 932032"/>
                <a:gd name="connsiteX6" fmla="*/ 66035 w 1290248"/>
                <a:gd name="connsiteY6" fmla="*/ 845050 h 932032"/>
                <a:gd name="connsiteX7" fmla="*/ 26631 w 1290248"/>
                <a:gd name="connsiteY7" fmla="*/ 840810 h 932032"/>
                <a:gd name="connsiteX0" fmla="*/ 21020 w 1296067"/>
                <a:gd name="connsiteY0" fmla="*/ 648623 h 868087"/>
                <a:gd name="connsiteX1" fmla="*/ 92708 w 1296067"/>
                <a:gd name="connsiteY1" fmla="*/ 105642 h 868087"/>
                <a:gd name="connsiteX2" fmla="*/ 949589 w 1296067"/>
                <a:gd name="connsiteY2" fmla="*/ 7717 h 868087"/>
                <a:gd name="connsiteX3" fmla="*/ 1296067 w 1296067"/>
                <a:gd name="connsiteY3" fmla="*/ 18119 h 868087"/>
                <a:gd name="connsiteX4" fmla="*/ 951494 w 1296067"/>
                <a:gd name="connsiteY4" fmla="*/ 41433 h 868087"/>
                <a:gd name="connsiteX5" fmla="*/ 145447 w 1296067"/>
                <a:gd name="connsiteY5" fmla="*/ 154583 h 868087"/>
                <a:gd name="connsiteX6" fmla="*/ 71854 w 1296067"/>
                <a:gd name="connsiteY6" fmla="*/ 845050 h 868087"/>
                <a:gd name="connsiteX7" fmla="*/ 21020 w 1296067"/>
                <a:gd name="connsiteY7" fmla="*/ 648623 h 868087"/>
                <a:gd name="connsiteX0" fmla="*/ 23080 w 1298127"/>
                <a:gd name="connsiteY0" fmla="*/ 648623 h 868242"/>
                <a:gd name="connsiteX1" fmla="*/ 94768 w 1298127"/>
                <a:gd name="connsiteY1" fmla="*/ 105642 h 868242"/>
                <a:gd name="connsiteX2" fmla="*/ 951649 w 1298127"/>
                <a:gd name="connsiteY2" fmla="*/ 7717 h 868242"/>
                <a:gd name="connsiteX3" fmla="*/ 1298127 w 1298127"/>
                <a:gd name="connsiteY3" fmla="*/ 18119 h 868242"/>
                <a:gd name="connsiteX4" fmla="*/ 953554 w 1298127"/>
                <a:gd name="connsiteY4" fmla="*/ 41433 h 868242"/>
                <a:gd name="connsiteX5" fmla="*/ 147507 w 1298127"/>
                <a:gd name="connsiteY5" fmla="*/ 154583 h 868242"/>
                <a:gd name="connsiteX6" fmla="*/ 73914 w 1298127"/>
                <a:gd name="connsiteY6" fmla="*/ 845050 h 868242"/>
                <a:gd name="connsiteX7" fmla="*/ 23080 w 1298127"/>
                <a:gd name="connsiteY7" fmla="*/ 648623 h 868242"/>
                <a:gd name="connsiteX0" fmla="*/ 21134 w 1296181"/>
                <a:gd name="connsiteY0" fmla="*/ 648623 h 824106"/>
                <a:gd name="connsiteX1" fmla="*/ 92822 w 1296181"/>
                <a:gd name="connsiteY1" fmla="*/ 105642 h 824106"/>
                <a:gd name="connsiteX2" fmla="*/ 949703 w 1296181"/>
                <a:gd name="connsiteY2" fmla="*/ 7717 h 824106"/>
                <a:gd name="connsiteX3" fmla="*/ 1296181 w 1296181"/>
                <a:gd name="connsiteY3" fmla="*/ 18119 h 824106"/>
                <a:gd name="connsiteX4" fmla="*/ 951608 w 1296181"/>
                <a:gd name="connsiteY4" fmla="*/ 41433 h 824106"/>
                <a:gd name="connsiteX5" fmla="*/ 145561 w 1296181"/>
                <a:gd name="connsiteY5" fmla="*/ 154583 h 824106"/>
                <a:gd name="connsiteX6" fmla="*/ 73873 w 1296181"/>
                <a:gd name="connsiteY6" fmla="*/ 796160 h 824106"/>
                <a:gd name="connsiteX7" fmla="*/ 21134 w 1296181"/>
                <a:gd name="connsiteY7" fmla="*/ 648623 h 824106"/>
                <a:gd name="connsiteX0" fmla="*/ 28707 w 1288514"/>
                <a:gd name="connsiteY0" fmla="*/ 766632 h 863716"/>
                <a:gd name="connsiteX1" fmla="*/ 85155 w 1288514"/>
                <a:gd name="connsiteY1" fmla="*/ 105642 h 863716"/>
                <a:gd name="connsiteX2" fmla="*/ 942036 w 1288514"/>
                <a:gd name="connsiteY2" fmla="*/ 7717 h 863716"/>
                <a:gd name="connsiteX3" fmla="*/ 1288514 w 1288514"/>
                <a:gd name="connsiteY3" fmla="*/ 18119 h 863716"/>
                <a:gd name="connsiteX4" fmla="*/ 943941 w 1288514"/>
                <a:gd name="connsiteY4" fmla="*/ 41433 h 863716"/>
                <a:gd name="connsiteX5" fmla="*/ 137894 w 1288514"/>
                <a:gd name="connsiteY5" fmla="*/ 154583 h 863716"/>
                <a:gd name="connsiteX6" fmla="*/ 66206 w 1288514"/>
                <a:gd name="connsiteY6" fmla="*/ 796160 h 863716"/>
                <a:gd name="connsiteX7" fmla="*/ 28707 w 1288514"/>
                <a:gd name="connsiteY7" fmla="*/ 766632 h 863716"/>
                <a:gd name="connsiteX0" fmla="*/ 33793 w 1293600"/>
                <a:gd name="connsiteY0" fmla="*/ 766632 h 863716"/>
                <a:gd name="connsiteX1" fmla="*/ 90241 w 1293600"/>
                <a:gd name="connsiteY1" fmla="*/ 105642 h 863716"/>
                <a:gd name="connsiteX2" fmla="*/ 947122 w 1293600"/>
                <a:gd name="connsiteY2" fmla="*/ 7717 h 863716"/>
                <a:gd name="connsiteX3" fmla="*/ 1293600 w 1293600"/>
                <a:gd name="connsiteY3" fmla="*/ 18119 h 863716"/>
                <a:gd name="connsiteX4" fmla="*/ 949027 w 1293600"/>
                <a:gd name="connsiteY4" fmla="*/ 41433 h 863716"/>
                <a:gd name="connsiteX5" fmla="*/ 142980 w 1293600"/>
                <a:gd name="connsiteY5" fmla="*/ 154583 h 863716"/>
                <a:gd name="connsiteX6" fmla="*/ 71292 w 1293600"/>
                <a:gd name="connsiteY6" fmla="*/ 796160 h 863716"/>
                <a:gd name="connsiteX7" fmla="*/ 33793 w 1293600"/>
                <a:gd name="connsiteY7" fmla="*/ 766632 h 863716"/>
                <a:gd name="connsiteX0" fmla="*/ 33793 w 1293600"/>
                <a:gd name="connsiteY0" fmla="*/ 766632 h 865100"/>
                <a:gd name="connsiteX1" fmla="*/ 90241 w 1293600"/>
                <a:gd name="connsiteY1" fmla="*/ 105642 h 865100"/>
                <a:gd name="connsiteX2" fmla="*/ 947122 w 1293600"/>
                <a:gd name="connsiteY2" fmla="*/ 7717 h 865100"/>
                <a:gd name="connsiteX3" fmla="*/ 1293600 w 1293600"/>
                <a:gd name="connsiteY3" fmla="*/ 18119 h 865100"/>
                <a:gd name="connsiteX4" fmla="*/ 949027 w 1293600"/>
                <a:gd name="connsiteY4" fmla="*/ 41433 h 865100"/>
                <a:gd name="connsiteX5" fmla="*/ 142980 w 1293600"/>
                <a:gd name="connsiteY5" fmla="*/ 154583 h 865100"/>
                <a:gd name="connsiteX6" fmla="*/ 71292 w 1293600"/>
                <a:gd name="connsiteY6" fmla="*/ 796160 h 865100"/>
                <a:gd name="connsiteX7" fmla="*/ 33793 w 1293600"/>
                <a:gd name="connsiteY7" fmla="*/ 766632 h 865100"/>
                <a:gd name="connsiteX0" fmla="*/ 33793 w 1293600"/>
                <a:gd name="connsiteY0" fmla="*/ 766632 h 865100"/>
                <a:gd name="connsiteX1" fmla="*/ 90241 w 1293600"/>
                <a:gd name="connsiteY1" fmla="*/ 105642 h 865100"/>
                <a:gd name="connsiteX2" fmla="*/ 947122 w 1293600"/>
                <a:gd name="connsiteY2" fmla="*/ 7717 h 865100"/>
                <a:gd name="connsiteX3" fmla="*/ 1293600 w 1293600"/>
                <a:gd name="connsiteY3" fmla="*/ 18119 h 865100"/>
                <a:gd name="connsiteX4" fmla="*/ 949027 w 1293600"/>
                <a:gd name="connsiteY4" fmla="*/ 41433 h 865100"/>
                <a:gd name="connsiteX5" fmla="*/ 142980 w 1293600"/>
                <a:gd name="connsiteY5" fmla="*/ 154583 h 865100"/>
                <a:gd name="connsiteX6" fmla="*/ 71292 w 1293600"/>
                <a:gd name="connsiteY6" fmla="*/ 796160 h 865100"/>
                <a:gd name="connsiteX7" fmla="*/ 33793 w 1293600"/>
                <a:gd name="connsiteY7" fmla="*/ 766632 h 865100"/>
                <a:gd name="connsiteX0" fmla="*/ 33793 w 1293600"/>
                <a:gd name="connsiteY0" fmla="*/ 766632 h 865100"/>
                <a:gd name="connsiteX1" fmla="*/ 90241 w 1293600"/>
                <a:gd name="connsiteY1" fmla="*/ 105642 h 865100"/>
                <a:gd name="connsiteX2" fmla="*/ 947122 w 1293600"/>
                <a:gd name="connsiteY2" fmla="*/ 7717 h 865100"/>
                <a:gd name="connsiteX3" fmla="*/ 1293600 w 1293600"/>
                <a:gd name="connsiteY3" fmla="*/ 18119 h 865100"/>
                <a:gd name="connsiteX4" fmla="*/ 949027 w 1293600"/>
                <a:gd name="connsiteY4" fmla="*/ 41433 h 865100"/>
                <a:gd name="connsiteX5" fmla="*/ 142980 w 1293600"/>
                <a:gd name="connsiteY5" fmla="*/ 154583 h 865100"/>
                <a:gd name="connsiteX6" fmla="*/ 71292 w 1293600"/>
                <a:gd name="connsiteY6" fmla="*/ 796160 h 865100"/>
                <a:gd name="connsiteX7" fmla="*/ 33793 w 1293600"/>
                <a:gd name="connsiteY7" fmla="*/ 766632 h 865100"/>
                <a:gd name="connsiteX0" fmla="*/ 23872 w 1283679"/>
                <a:gd name="connsiteY0" fmla="*/ 766632 h 864455"/>
                <a:gd name="connsiteX1" fmla="*/ 87940 w 1283679"/>
                <a:gd name="connsiteY1" fmla="*/ 117443 h 864455"/>
                <a:gd name="connsiteX2" fmla="*/ 937201 w 1283679"/>
                <a:gd name="connsiteY2" fmla="*/ 7717 h 864455"/>
                <a:gd name="connsiteX3" fmla="*/ 1283679 w 1283679"/>
                <a:gd name="connsiteY3" fmla="*/ 18119 h 864455"/>
                <a:gd name="connsiteX4" fmla="*/ 939106 w 1283679"/>
                <a:gd name="connsiteY4" fmla="*/ 41433 h 864455"/>
                <a:gd name="connsiteX5" fmla="*/ 133059 w 1283679"/>
                <a:gd name="connsiteY5" fmla="*/ 154583 h 864455"/>
                <a:gd name="connsiteX6" fmla="*/ 61371 w 1283679"/>
                <a:gd name="connsiteY6" fmla="*/ 796160 h 864455"/>
                <a:gd name="connsiteX7" fmla="*/ 23872 w 1283679"/>
                <a:gd name="connsiteY7" fmla="*/ 766632 h 864455"/>
                <a:gd name="connsiteX0" fmla="*/ 23872 w 1283679"/>
                <a:gd name="connsiteY0" fmla="*/ 766632 h 864455"/>
                <a:gd name="connsiteX1" fmla="*/ 87940 w 1283679"/>
                <a:gd name="connsiteY1" fmla="*/ 117443 h 864455"/>
                <a:gd name="connsiteX2" fmla="*/ 937201 w 1283679"/>
                <a:gd name="connsiteY2" fmla="*/ 7717 h 864455"/>
                <a:gd name="connsiteX3" fmla="*/ 1283679 w 1283679"/>
                <a:gd name="connsiteY3" fmla="*/ 18119 h 864455"/>
                <a:gd name="connsiteX4" fmla="*/ 939106 w 1283679"/>
                <a:gd name="connsiteY4" fmla="*/ 41433 h 864455"/>
                <a:gd name="connsiteX5" fmla="*/ 133059 w 1283679"/>
                <a:gd name="connsiteY5" fmla="*/ 154583 h 864455"/>
                <a:gd name="connsiteX6" fmla="*/ 61371 w 1283679"/>
                <a:gd name="connsiteY6" fmla="*/ 796160 h 864455"/>
                <a:gd name="connsiteX7" fmla="*/ 23872 w 1283679"/>
                <a:gd name="connsiteY7" fmla="*/ 766632 h 864455"/>
                <a:gd name="connsiteX0" fmla="*/ 23872 w 1283679"/>
                <a:gd name="connsiteY0" fmla="*/ 766632 h 864455"/>
                <a:gd name="connsiteX1" fmla="*/ 87940 w 1283679"/>
                <a:gd name="connsiteY1" fmla="*/ 117443 h 864455"/>
                <a:gd name="connsiteX2" fmla="*/ 937201 w 1283679"/>
                <a:gd name="connsiteY2" fmla="*/ 7717 h 864455"/>
                <a:gd name="connsiteX3" fmla="*/ 1283679 w 1283679"/>
                <a:gd name="connsiteY3" fmla="*/ 18119 h 864455"/>
                <a:gd name="connsiteX4" fmla="*/ 939106 w 1283679"/>
                <a:gd name="connsiteY4" fmla="*/ 41433 h 864455"/>
                <a:gd name="connsiteX5" fmla="*/ 133059 w 1283679"/>
                <a:gd name="connsiteY5" fmla="*/ 154583 h 864455"/>
                <a:gd name="connsiteX6" fmla="*/ 61371 w 1283679"/>
                <a:gd name="connsiteY6" fmla="*/ 796160 h 864455"/>
                <a:gd name="connsiteX7" fmla="*/ 23872 w 1283679"/>
                <a:gd name="connsiteY7" fmla="*/ 766632 h 864455"/>
                <a:gd name="connsiteX0" fmla="*/ 27167 w 1286974"/>
                <a:gd name="connsiteY0" fmla="*/ 766632 h 863906"/>
                <a:gd name="connsiteX1" fmla="*/ 91235 w 1286974"/>
                <a:gd name="connsiteY1" fmla="*/ 117443 h 863906"/>
                <a:gd name="connsiteX2" fmla="*/ 940496 w 1286974"/>
                <a:gd name="connsiteY2" fmla="*/ 7717 h 863906"/>
                <a:gd name="connsiteX3" fmla="*/ 1286974 w 1286974"/>
                <a:gd name="connsiteY3" fmla="*/ 18119 h 863906"/>
                <a:gd name="connsiteX4" fmla="*/ 942401 w 1286974"/>
                <a:gd name="connsiteY4" fmla="*/ 41433 h 863906"/>
                <a:gd name="connsiteX5" fmla="*/ 136354 w 1286974"/>
                <a:gd name="connsiteY5" fmla="*/ 154583 h 863906"/>
                <a:gd name="connsiteX6" fmla="*/ 64666 w 1286974"/>
                <a:gd name="connsiteY6" fmla="*/ 796160 h 863906"/>
                <a:gd name="connsiteX7" fmla="*/ 27167 w 1286974"/>
                <a:gd name="connsiteY7" fmla="*/ 766632 h 863906"/>
                <a:gd name="connsiteX0" fmla="*/ 28720 w 1288527"/>
                <a:gd name="connsiteY0" fmla="*/ 766632 h 846271"/>
                <a:gd name="connsiteX1" fmla="*/ 92788 w 1288527"/>
                <a:gd name="connsiteY1" fmla="*/ 117443 h 846271"/>
                <a:gd name="connsiteX2" fmla="*/ 942049 w 1288527"/>
                <a:gd name="connsiteY2" fmla="*/ 7717 h 846271"/>
                <a:gd name="connsiteX3" fmla="*/ 1288527 w 1288527"/>
                <a:gd name="connsiteY3" fmla="*/ 18119 h 846271"/>
                <a:gd name="connsiteX4" fmla="*/ 943954 w 1288527"/>
                <a:gd name="connsiteY4" fmla="*/ 41433 h 846271"/>
                <a:gd name="connsiteX5" fmla="*/ 137907 w 1288527"/>
                <a:gd name="connsiteY5" fmla="*/ 154583 h 846271"/>
                <a:gd name="connsiteX6" fmla="*/ 149628 w 1288527"/>
                <a:gd name="connsiteY6" fmla="*/ 765814 h 846271"/>
                <a:gd name="connsiteX7" fmla="*/ 28720 w 1288527"/>
                <a:gd name="connsiteY7" fmla="*/ 766632 h 846271"/>
                <a:gd name="connsiteX0" fmla="*/ 28720 w 1288527"/>
                <a:gd name="connsiteY0" fmla="*/ 766632 h 846271"/>
                <a:gd name="connsiteX1" fmla="*/ 92788 w 1288527"/>
                <a:gd name="connsiteY1" fmla="*/ 117443 h 846271"/>
                <a:gd name="connsiteX2" fmla="*/ 942049 w 1288527"/>
                <a:gd name="connsiteY2" fmla="*/ 7717 h 846271"/>
                <a:gd name="connsiteX3" fmla="*/ 1288527 w 1288527"/>
                <a:gd name="connsiteY3" fmla="*/ 18119 h 846271"/>
                <a:gd name="connsiteX4" fmla="*/ 943954 w 1288527"/>
                <a:gd name="connsiteY4" fmla="*/ 41433 h 846271"/>
                <a:gd name="connsiteX5" fmla="*/ 137907 w 1288527"/>
                <a:gd name="connsiteY5" fmla="*/ 154583 h 846271"/>
                <a:gd name="connsiteX6" fmla="*/ 149628 w 1288527"/>
                <a:gd name="connsiteY6" fmla="*/ 765814 h 846271"/>
                <a:gd name="connsiteX7" fmla="*/ 28720 w 1288527"/>
                <a:gd name="connsiteY7" fmla="*/ 766632 h 846271"/>
                <a:gd name="connsiteX0" fmla="*/ 28720 w 1294067"/>
                <a:gd name="connsiteY0" fmla="*/ 764515 h 844154"/>
                <a:gd name="connsiteX1" fmla="*/ 92788 w 1294067"/>
                <a:gd name="connsiteY1" fmla="*/ 115326 h 844154"/>
                <a:gd name="connsiteX2" fmla="*/ 942049 w 1294067"/>
                <a:gd name="connsiteY2" fmla="*/ 5600 h 844154"/>
                <a:gd name="connsiteX3" fmla="*/ 1288527 w 1294067"/>
                <a:gd name="connsiteY3" fmla="*/ 16002 h 844154"/>
                <a:gd name="connsiteX4" fmla="*/ 700142 w 1294067"/>
                <a:gd name="connsiteY4" fmla="*/ 49431 h 844154"/>
                <a:gd name="connsiteX5" fmla="*/ 137907 w 1294067"/>
                <a:gd name="connsiteY5" fmla="*/ 152466 h 844154"/>
                <a:gd name="connsiteX6" fmla="*/ 149628 w 1294067"/>
                <a:gd name="connsiteY6" fmla="*/ 763697 h 844154"/>
                <a:gd name="connsiteX7" fmla="*/ 28720 w 1294067"/>
                <a:gd name="connsiteY7" fmla="*/ 764515 h 844154"/>
                <a:gd name="connsiteX0" fmla="*/ 7970 w 1268524"/>
                <a:gd name="connsiteY0" fmla="*/ 759090 h 838729"/>
                <a:gd name="connsiteX1" fmla="*/ 72038 w 1268524"/>
                <a:gd name="connsiteY1" fmla="*/ 109901 h 838729"/>
                <a:gd name="connsiteX2" fmla="*/ 555580 w 1268524"/>
                <a:gd name="connsiteY2" fmla="*/ 6918 h 838729"/>
                <a:gd name="connsiteX3" fmla="*/ 1267777 w 1268524"/>
                <a:gd name="connsiteY3" fmla="*/ 10577 h 838729"/>
                <a:gd name="connsiteX4" fmla="*/ 679392 w 1268524"/>
                <a:gd name="connsiteY4" fmla="*/ 44006 h 838729"/>
                <a:gd name="connsiteX5" fmla="*/ 117157 w 1268524"/>
                <a:gd name="connsiteY5" fmla="*/ 147041 h 838729"/>
                <a:gd name="connsiteX6" fmla="*/ 128878 w 1268524"/>
                <a:gd name="connsiteY6" fmla="*/ 758272 h 838729"/>
                <a:gd name="connsiteX7" fmla="*/ 7970 w 1268524"/>
                <a:gd name="connsiteY7" fmla="*/ 759090 h 838729"/>
                <a:gd name="connsiteX0" fmla="*/ 7970 w 1268524"/>
                <a:gd name="connsiteY0" fmla="*/ 755354 h 834993"/>
                <a:gd name="connsiteX1" fmla="*/ 72038 w 1268524"/>
                <a:gd name="connsiteY1" fmla="*/ 106165 h 834993"/>
                <a:gd name="connsiteX2" fmla="*/ 555580 w 1268524"/>
                <a:gd name="connsiteY2" fmla="*/ 3182 h 834993"/>
                <a:gd name="connsiteX3" fmla="*/ 1267777 w 1268524"/>
                <a:gd name="connsiteY3" fmla="*/ 6841 h 834993"/>
                <a:gd name="connsiteX4" fmla="*/ 679392 w 1268524"/>
                <a:gd name="connsiteY4" fmla="*/ 40270 h 834993"/>
                <a:gd name="connsiteX5" fmla="*/ 117157 w 1268524"/>
                <a:gd name="connsiteY5" fmla="*/ 143305 h 834993"/>
                <a:gd name="connsiteX6" fmla="*/ 128878 w 1268524"/>
                <a:gd name="connsiteY6" fmla="*/ 754536 h 834993"/>
                <a:gd name="connsiteX7" fmla="*/ 7970 w 1268524"/>
                <a:gd name="connsiteY7" fmla="*/ 755354 h 834993"/>
                <a:gd name="connsiteX0" fmla="*/ 32041 w 1292595"/>
                <a:gd name="connsiteY0" fmla="*/ 762956 h 840061"/>
                <a:gd name="connsiteX1" fmla="*/ 51197 w 1292595"/>
                <a:gd name="connsiteY1" fmla="*/ 154227 h 840061"/>
                <a:gd name="connsiteX2" fmla="*/ 579651 w 1292595"/>
                <a:gd name="connsiteY2" fmla="*/ 10784 h 840061"/>
                <a:gd name="connsiteX3" fmla="*/ 1291848 w 1292595"/>
                <a:gd name="connsiteY3" fmla="*/ 14443 h 840061"/>
                <a:gd name="connsiteX4" fmla="*/ 703463 w 1292595"/>
                <a:gd name="connsiteY4" fmla="*/ 47872 h 840061"/>
                <a:gd name="connsiteX5" fmla="*/ 141228 w 1292595"/>
                <a:gd name="connsiteY5" fmla="*/ 150907 h 840061"/>
                <a:gd name="connsiteX6" fmla="*/ 152949 w 1292595"/>
                <a:gd name="connsiteY6" fmla="*/ 762138 h 840061"/>
                <a:gd name="connsiteX7" fmla="*/ 32041 w 1292595"/>
                <a:gd name="connsiteY7" fmla="*/ 762956 h 840061"/>
                <a:gd name="connsiteX0" fmla="*/ 7252 w 1267806"/>
                <a:gd name="connsiteY0" fmla="*/ 762956 h 840061"/>
                <a:gd name="connsiteX1" fmla="*/ 26408 w 1267806"/>
                <a:gd name="connsiteY1" fmla="*/ 154227 h 840061"/>
                <a:gd name="connsiteX2" fmla="*/ 554862 w 1267806"/>
                <a:gd name="connsiteY2" fmla="*/ 10784 h 840061"/>
                <a:gd name="connsiteX3" fmla="*/ 1267059 w 1267806"/>
                <a:gd name="connsiteY3" fmla="*/ 14443 h 840061"/>
                <a:gd name="connsiteX4" fmla="*/ 678674 w 1267806"/>
                <a:gd name="connsiteY4" fmla="*/ 47872 h 840061"/>
                <a:gd name="connsiteX5" fmla="*/ 116439 w 1267806"/>
                <a:gd name="connsiteY5" fmla="*/ 150907 h 840061"/>
                <a:gd name="connsiteX6" fmla="*/ 128160 w 1267806"/>
                <a:gd name="connsiteY6" fmla="*/ 762138 h 840061"/>
                <a:gd name="connsiteX7" fmla="*/ 7252 w 1267806"/>
                <a:gd name="connsiteY7" fmla="*/ 762956 h 840061"/>
                <a:gd name="connsiteX0" fmla="*/ 51319 w 1311873"/>
                <a:gd name="connsiteY0" fmla="*/ 762956 h 840061"/>
                <a:gd name="connsiteX1" fmla="*/ 70475 w 1311873"/>
                <a:gd name="connsiteY1" fmla="*/ 154227 h 840061"/>
                <a:gd name="connsiteX2" fmla="*/ 598929 w 1311873"/>
                <a:gd name="connsiteY2" fmla="*/ 10784 h 840061"/>
                <a:gd name="connsiteX3" fmla="*/ 1311126 w 1311873"/>
                <a:gd name="connsiteY3" fmla="*/ 14443 h 840061"/>
                <a:gd name="connsiteX4" fmla="*/ 722741 w 1311873"/>
                <a:gd name="connsiteY4" fmla="*/ 47872 h 840061"/>
                <a:gd name="connsiteX5" fmla="*/ 160506 w 1311873"/>
                <a:gd name="connsiteY5" fmla="*/ 150907 h 840061"/>
                <a:gd name="connsiteX6" fmla="*/ 172227 w 1311873"/>
                <a:gd name="connsiteY6" fmla="*/ 762138 h 840061"/>
                <a:gd name="connsiteX7" fmla="*/ 51319 w 1311873"/>
                <a:gd name="connsiteY7" fmla="*/ 762956 h 840061"/>
                <a:gd name="connsiteX0" fmla="*/ 8754 w 1333469"/>
                <a:gd name="connsiteY0" fmla="*/ 743250 h 828287"/>
                <a:gd name="connsiteX1" fmla="*/ 92071 w 1333469"/>
                <a:gd name="connsiteY1" fmla="*/ 154227 h 828287"/>
                <a:gd name="connsiteX2" fmla="*/ 620525 w 1333469"/>
                <a:gd name="connsiteY2" fmla="*/ 10784 h 828287"/>
                <a:gd name="connsiteX3" fmla="*/ 1332722 w 1333469"/>
                <a:gd name="connsiteY3" fmla="*/ 14443 h 828287"/>
                <a:gd name="connsiteX4" fmla="*/ 744337 w 1333469"/>
                <a:gd name="connsiteY4" fmla="*/ 47872 h 828287"/>
                <a:gd name="connsiteX5" fmla="*/ 182102 w 1333469"/>
                <a:gd name="connsiteY5" fmla="*/ 150907 h 828287"/>
                <a:gd name="connsiteX6" fmla="*/ 193823 w 1333469"/>
                <a:gd name="connsiteY6" fmla="*/ 762138 h 828287"/>
                <a:gd name="connsiteX7" fmla="*/ 8754 w 1333469"/>
                <a:gd name="connsiteY7" fmla="*/ 743250 h 828287"/>
                <a:gd name="connsiteX0" fmla="*/ 8754 w 1333449"/>
                <a:gd name="connsiteY0" fmla="*/ 743250 h 828065"/>
                <a:gd name="connsiteX1" fmla="*/ 92071 w 1333449"/>
                <a:gd name="connsiteY1" fmla="*/ 154227 h 828065"/>
                <a:gd name="connsiteX2" fmla="*/ 620525 w 1333449"/>
                <a:gd name="connsiteY2" fmla="*/ 10784 h 828065"/>
                <a:gd name="connsiteX3" fmla="*/ 1332722 w 1333449"/>
                <a:gd name="connsiteY3" fmla="*/ 14443 h 828065"/>
                <a:gd name="connsiteX4" fmla="*/ 744337 w 1333449"/>
                <a:gd name="connsiteY4" fmla="*/ 47872 h 828065"/>
                <a:gd name="connsiteX5" fmla="*/ 220599 w 1333449"/>
                <a:gd name="connsiteY5" fmla="*/ 154192 h 828065"/>
                <a:gd name="connsiteX6" fmla="*/ 193823 w 1333449"/>
                <a:gd name="connsiteY6" fmla="*/ 762138 h 828065"/>
                <a:gd name="connsiteX7" fmla="*/ 8754 w 1333449"/>
                <a:gd name="connsiteY7" fmla="*/ 743250 h 828065"/>
                <a:gd name="connsiteX0" fmla="*/ 8754 w 1333429"/>
                <a:gd name="connsiteY0" fmla="*/ 743250 h 828065"/>
                <a:gd name="connsiteX1" fmla="*/ 92071 w 1333429"/>
                <a:gd name="connsiteY1" fmla="*/ 154227 h 828065"/>
                <a:gd name="connsiteX2" fmla="*/ 620525 w 1333429"/>
                <a:gd name="connsiteY2" fmla="*/ 10784 h 828065"/>
                <a:gd name="connsiteX3" fmla="*/ 1332722 w 1333429"/>
                <a:gd name="connsiteY3" fmla="*/ 14443 h 828065"/>
                <a:gd name="connsiteX4" fmla="*/ 744337 w 1333429"/>
                <a:gd name="connsiteY4" fmla="*/ 47872 h 828065"/>
                <a:gd name="connsiteX5" fmla="*/ 220599 w 1333429"/>
                <a:gd name="connsiteY5" fmla="*/ 154192 h 828065"/>
                <a:gd name="connsiteX6" fmla="*/ 193823 w 1333429"/>
                <a:gd name="connsiteY6" fmla="*/ 762138 h 828065"/>
                <a:gd name="connsiteX7" fmla="*/ 8754 w 1333429"/>
                <a:gd name="connsiteY7" fmla="*/ 743250 h 828065"/>
                <a:gd name="connsiteX0" fmla="*/ 8754 w 1332819"/>
                <a:gd name="connsiteY0" fmla="*/ 744048 h 828863"/>
                <a:gd name="connsiteX1" fmla="*/ 92071 w 1332819"/>
                <a:gd name="connsiteY1" fmla="*/ 155025 h 828863"/>
                <a:gd name="connsiteX2" fmla="*/ 620525 w 1332819"/>
                <a:gd name="connsiteY2" fmla="*/ 11582 h 828863"/>
                <a:gd name="connsiteX3" fmla="*/ 1332722 w 1332819"/>
                <a:gd name="connsiteY3" fmla="*/ 15241 h 828863"/>
                <a:gd name="connsiteX4" fmla="*/ 571103 w 1332819"/>
                <a:gd name="connsiteY4" fmla="*/ 68376 h 828863"/>
                <a:gd name="connsiteX5" fmla="*/ 220599 w 1332819"/>
                <a:gd name="connsiteY5" fmla="*/ 154990 h 828863"/>
                <a:gd name="connsiteX6" fmla="*/ 193823 w 1332819"/>
                <a:gd name="connsiteY6" fmla="*/ 762936 h 828863"/>
                <a:gd name="connsiteX7" fmla="*/ 8754 w 1332819"/>
                <a:gd name="connsiteY7" fmla="*/ 744048 h 828863"/>
                <a:gd name="connsiteX0" fmla="*/ 4874 w 1329353"/>
                <a:gd name="connsiteY0" fmla="*/ 737409 h 822224"/>
                <a:gd name="connsiteX1" fmla="*/ 88191 w 1329353"/>
                <a:gd name="connsiteY1" fmla="*/ 148386 h 822224"/>
                <a:gd name="connsiteX2" fmla="*/ 443411 w 1329353"/>
                <a:gd name="connsiteY2" fmla="*/ 14796 h 822224"/>
                <a:gd name="connsiteX3" fmla="*/ 1328842 w 1329353"/>
                <a:gd name="connsiteY3" fmla="*/ 8602 h 822224"/>
                <a:gd name="connsiteX4" fmla="*/ 567223 w 1329353"/>
                <a:gd name="connsiteY4" fmla="*/ 61737 h 822224"/>
                <a:gd name="connsiteX5" fmla="*/ 216719 w 1329353"/>
                <a:gd name="connsiteY5" fmla="*/ 148351 h 822224"/>
                <a:gd name="connsiteX6" fmla="*/ 189943 w 1329353"/>
                <a:gd name="connsiteY6" fmla="*/ 756297 h 822224"/>
                <a:gd name="connsiteX7" fmla="*/ 4874 w 1329353"/>
                <a:gd name="connsiteY7" fmla="*/ 737409 h 822224"/>
                <a:gd name="connsiteX0" fmla="*/ 4874 w 1329353"/>
                <a:gd name="connsiteY0" fmla="*/ 736150 h 820965"/>
                <a:gd name="connsiteX1" fmla="*/ 88191 w 1329353"/>
                <a:gd name="connsiteY1" fmla="*/ 147127 h 820965"/>
                <a:gd name="connsiteX2" fmla="*/ 443411 w 1329353"/>
                <a:gd name="connsiteY2" fmla="*/ 13537 h 820965"/>
                <a:gd name="connsiteX3" fmla="*/ 1328842 w 1329353"/>
                <a:gd name="connsiteY3" fmla="*/ 7343 h 820965"/>
                <a:gd name="connsiteX4" fmla="*/ 567223 w 1329353"/>
                <a:gd name="connsiteY4" fmla="*/ 60478 h 820965"/>
                <a:gd name="connsiteX5" fmla="*/ 216719 w 1329353"/>
                <a:gd name="connsiteY5" fmla="*/ 147092 h 820965"/>
                <a:gd name="connsiteX6" fmla="*/ 189943 w 1329353"/>
                <a:gd name="connsiteY6" fmla="*/ 755038 h 820965"/>
                <a:gd name="connsiteX7" fmla="*/ 4874 w 1329353"/>
                <a:gd name="connsiteY7" fmla="*/ 736150 h 820965"/>
                <a:gd name="connsiteX0" fmla="*/ 4874 w 1284484"/>
                <a:gd name="connsiteY0" fmla="*/ 730952 h 815767"/>
                <a:gd name="connsiteX1" fmla="*/ 88191 w 1284484"/>
                <a:gd name="connsiteY1" fmla="*/ 141929 h 815767"/>
                <a:gd name="connsiteX2" fmla="*/ 443411 w 1284484"/>
                <a:gd name="connsiteY2" fmla="*/ 8339 h 815767"/>
                <a:gd name="connsiteX3" fmla="*/ 1283928 w 1284484"/>
                <a:gd name="connsiteY3" fmla="*/ 18567 h 815767"/>
                <a:gd name="connsiteX4" fmla="*/ 567223 w 1284484"/>
                <a:gd name="connsiteY4" fmla="*/ 55280 h 815767"/>
                <a:gd name="connsiteX5" fmla="*/ 216719 w 1284484"/>
                <a:gd name="connsiteY5" fmla="*/ 141894 h 815767"/>
                <a:gd name="connsiteX6" fmla="*/ 189943 w 1284484"/>
                <a:gd name="connsiteY6" fmla="*/ 749840 h 815767"/>
                <a:gd name="connsiteX7" fmla="*/ 4874 w 1284484"/>
                <a:gd name="connsiteY7" fmla="*/ 730952 h 815767"/>
                <a:gd name="connsiteX0" fmla="*/ 6245 w 1285855"/>
                <a:gd name="connsiteY0" fmla="*/ 730952 h 815767"/>
                <a:gd name="connsiteX1" fmla="*/ 89562 w 1285855"/>
                <a:gd name="connsiteY1" fmla="*/ 141929 h 815767"/>
                <a:gd name="connsiteX2" fmla="*/ 444782 w 1285855"/>
                <a:gd name="connsiteY2" fmla="*/ 8339 h 815767"/>
                <a:gd name="connsiteX3" fmla="*/ 1285299 w 1285855"/>
                <a:gd name="connsiteY3" fmla="*/ 18567 h 815767"/>
                <a:gd name="connsiteX4" fmla="*/ 568594 w 1285855"/>
                <a:gd name="connsiteY4" fmla="*/ 55280 h 815767"/>
                <a:gd name="connsiteX5" fmla="*/ 218090 w 1285855"/>
                <a:gd name="connsiteY5" fmla="*/ 141894 h 815767"/>
                <a:gd name="connsiteX6" fmla="*/ 191314 w 1285855"/>
                <a:gd name="connsiteY6" fmla="*/ 749840 h 815767"/>
                <a:gd name="connsiteX7" fmla="*/ 6245 w 1285855"/>
                <a:gd name="connsiteY7" fmla="*/ 730952 h 815767"/>
                <a:gd name="connsiteX0" fmla="*/ 6245 w 1285855"/>
                <a:gd name="connsiteY0" fmla="*/ 728075 h 812890"/>
                <a:gd name="connsiteX1" fmla="*/ 89562 w 1285855"/>
                <a:gd name="connsiteY1" fmla="*/ 139052 h 812890"/>
                <a:gd name="connsiteX2" fmla="*/ 444782 w 1285855"/>
                <a:gd name="connsiteY2" fmla="*/ 5462 h 812890"/>
                <a:gd name="connsiteX3" fmla="*/ 1285299 w 1285855"/>
                <a:gd name="connsiteY3" fmla="*/ 15690 h 812890"/>
                <a:gd name="connsiteX4" fmla="*/ 568594 w 1285855"/>
                <a:gd name="connsiteY4" fmla="*/ 52403 h 812890"/>
                <a:gd name="connsiteX5" fmla="*/ 218090 w 1285855"/>
                <a:gd name="connsiteY5" fmla="*/ 139017 h 812890"/>
                <a:gd name="connsiteX6" fmla="*/ 191314 w 1285855"/>
                <a:gd name="connsiteY6" fmla="*/ 746963 h 812890"/>
                <a:gd name="connsiteX7" fmla="*/ 6245 w 1285855"/>
                <a:gd name="connsiteY7" fmla="*/ 728075 h 812890"/>
                <a:gd name="connsiteX0" fmla="*/ 6245 w 1285687"/>
                <a:gd name="connsiteY0" fmla="*/ 727720 h 812535"/>
                <a:gd name="connsiteX1" fmla="*/ 89562 w 1285687"/>
                <a:gd name="connsiteY1" fmla="*/ 138697 h 812535"/>
                <a:gd name="connsiteX2" fmla="*/ 444782 w 1285687"/>
                <a:gd name="connsiteY2" fmla="*/ 5107 h 812535"/>
                <a:gd name="connsiteX3" fmla="*/ 1285299 w 1285687"/>
                <a:gd name="connsiteY3" fmla="*/ 15335 h 812535"/>
                <a:gd name="connsiteX4" fmla="*/ 549345 w 1285687"/>
                <a:gd name="connsiteY4" fmla="*/ 38911 h 812535"/>
                <a:gd name="connsiteX5" fmla="*/ 218090 w 1285687"/>
                <a:gd name="connsiteY5" fmla="*/ 138662 h 812535"/>
                <a:gd name="connsiteX6" fmla="*/ 191314 w 1285687"/>
                <a:gd name="connsiteY6" fmla="*/ 746608 h 812535"/>
                <a:gd name="connsiteX7" fmla="*/ 6245 w 1285687"/>
                <a:gd name="connsiteY7" fmla="*/ 727720 h 812535"/>
                <a:gd name="connsiteX0" fmla="*/ 6245 w 1285660"/>
                <a:gd name="connsiteY0" fmla="*/ 727720 h 812535"/>
                <a:gd name="connsiteX1" fmla="*/ 89562 w 1285660"/>
                <a:gd name="connsiteY1" fmla="*/ 138697 h 812535"/>
                <a:gd name="connsiteX2" fmla="*/ 444782 w 1285660"/>
                <a:gd name="connsiteY2" fmla="*/ 5107 h 812535"/>
                <a:gd name="connsiteX3" fmla="*/ 1285299 w 1285660"/>
                <a:gd name="connsiteY3" fmla="*/ 15335 h 812535"/>
                <a:gd name="connsiteX4" fmla="*/ 549345 w 1285660"/>
                <a:gd name="connsiteY4" fmla="*/ 38911 h 812535"/>
                <a:gd name="connsiteX5" fmla="*/ 218090 w 1285660"/>
                <a:gd name="connsiteY5" fmla="*/ 138662 h 812535"/>
                <a:gd name="connsiteX6" fmla="*/ 191314 w 1285660"/>
                <a:gd name="connsiteY6" fmla="*/ 746608 h 812535"/>
                <a:gd name="connsiteX7" fmla="*/ 6245 w 1285660"/>
                <a:gd name="connsiteY7" fmla="*/ 727720 h 812535"/>
                <a:gd name="connsiteX0" fmla="*/ 6245 w 1285660"/>
                <a:gd name="connsiteY0" fmla="*/ 727720 h 812535"/>
                <a:gd name="connsiteX1" fmla="*/ 89562 w 1285660"/>
                <a:gd name="connsiteY1" fmla="*/ 138697 h 812535"/>
                <a:gd name="connsiteX2" fmla="*/ 444782 w 1285660"/>
                <a:gd name="connsiteY2" fmla="*/ 5107 h 812535"/>
                <a:gd name="connsiteX3" fmla="*/ 1285299 w 1285660"/>
                <a:gd name="connsiteY3" fmla="*/ 15335 h 812535"/>
                <a:gd name="connsiteX4" fmla="*/ 549345 w 1285660"/>
                <a:gd name="connsiteY4" fmla="*/ 38911 h 812535"/>
                <a:gd name="connsiteX5" fmla="*/ 218090 w 1285660"/>
                <a:gd name="connsiteY5" fmla="*/ 138662 h 812535"/>
                <a:gd name="connsiteX6" fmla="*/ 191314 w 1285660"/>
                <a:gd name="connsiteY6" fmla="*/ 746608 h 812535"/>
                <a:gd name="connsiteX7" fmla="*/ 6245 w 1285660"/>
                <a:gd name="connsiteY7" fmla="*/ 727720 h 812535"/>
                <a:gd name="connsiteX0" fmla="*/ 6245 w 1260036"/>
                <a:gd name="connsiteY0" fmla="*/ 722912 h 807727"/>
                <a:gd name="connsiteX1" fmla="*/ 89562 w 1260036"/>
                <a:gd name="connsiteY1" fmla="*/ 133889 h 807727"/>
                <a:gd name="connsiteX2" fmla="*/ 444782 w 1260036"/>
                <a:gd name="connsiteY2" fmla="*/ 299 h 807727"/>
                <a:gd name="connsiteX3" fmla="*/ 1259635 w 1260036"/>
                <a:gd name="connsiteY3" fmla="*/ 95921 h 807727"/>
                <a:gd name="connsiteX4" fmla="*/ 549345 w 1260036"/>
                <a:gd name="connsiteY4" fmla="*/ 34103 h 807727"/>
                <a:gd name="connsiteX5" fmla="*/ 218090 w 1260036"/>
                <a:gd name="connsiteY5" fmla="*/ 133854 h 807727"/>
                <a:gd name="connsiteX6" fmla="*/ 191314 w 1260036"/>
                <a:gd name="connsiteY6" fmla="*/ 741800 h 807727"/>
                <a:gd name="connsiteX7" fmla="*/ 6245 w 1260036"/>
                <a:gd name="connsiteY7" fmla="*/ 722912 h 807727"/>
                <a:gd name="connsiteX0" fmla="*/ 6245 w 1260036"/>
                <a:gd name="connsiteY0" fmla="*/ 814570 h 899385"/>
                <a:gd name="connsiteX1" fmla="*/ 89562 w 1260036"/>
                <a:gd name="connsiteY1" fmla="*/ 225547 h 899385"/>
                <a:gd name="connsiteX2" fmla="*/ 444782 w 1260036"/>
                <a:gd name="connsiteY2" fmla="*/ 91957 h 899385"/>
                <a:gd name="connsiteX3" fmla="*/ 1259635 w 1260036"/>
                <a:gd name="connsiteY3" fmla="*/ 370 h 899385"/>
                <a:gd name="connsiteX4" fmla="*/ 549345 w 1260036"/>
                <a:gd name="connsiteY4" fmla="*/ 125761 h 899385"/>
                <a:gd name="connsiteX5" fmla="*/ 218090 w 1260036"/>
                <a:gd name="connsiteY5" fmla="*/ 225512 h 899385"/>
                <a:gd name="connsiteX6" fmla="*/ 191314 w 1260036"/>
                <a:gd name="connsiteY6" fmla="*/ 833458 h 899385"/>
                <a:gd name="connsiteX7" fmla="*/ 6245 w 1260036"/>
                <a:gd name="connsiteY7" fmla="*/ 814570 h 899385"/>
                <a:gd name="connsiteX0" fmla="*/ 6245 w 1260801"/>
                <a:gd name="connsiteY0" fmla="*/ 822256 h 907071"/>
                <a:gd name="connsiteX1" fmla="*/ 89562 w 1260801"/>
                <a:gd name="connsiteY1" fmla="*/ 233233 h 907071"/>
                <a:gd name="connsiteX2" fmla="*/ 444782 w 1260801"/>
                <a:gd name="connsiteY2" fmla="*/ 99643 h 907071"/>
                <a:gd name="connsiteX3" fmla="*/ 1259635 w 1260801"/>
                <a:gd name="connsiteY3" fmla="*/ 8056 h 907071"/>
                <a:gd name="connsiteX4" fmla="*/ 549345 w 1260801"/>
                <a:gd name="connsiteY4" fmla="*/ 133447 h 907071"/>
                <a:gd name="connsiteX5" fmla="*/ 218090 w 1260801"/>
                <a:gd name="connsiteY5" fmla="*/ 233198 h 907071"/>
                <a:gd name="connsiteX6" fmla="*/ 191314 w 1260801"/>
                <a:gd name="connsiteY6" fmla="*/ 841144 h 907071"/>
                <a:gd name="connsiteX7" fmla="*/ 6245 w 1260801"/>
                <a:gd name="connsiteY7" fmla="*/ 822256 h 907071"/>
                <a:gd name="connsiteX0" fmla="*/ 6245 w 1267207"/>
                <a:gd name="connsiteY0" fmla="*/ 736799 h 821614"/>
                <a:gd name="connsiteX1" fmla="*/ 89562 w 1267207"/>
                <a:gd name="connsiteY1" fmla="*/ 147776 h 821614"/>
                <a:gd name="connsiteX2" fmla="*/ 444782 w 1267207"/>
                <a:gd name="connsiteY2" fmla="*/ 14186 h 821614"/>
                <a:gd name="connsiteX3" fmla="*/ 1266052 w 1267207"/>
                <a:gd name="connsiteY3" fmla="*/ 27699 h 821614"/>
                <a:gd name="connsiteX4" fmla="*/ 549345 w 1267207"/>
                <a:gd name="connsiteY4" fmla="*/ 47990 h 821614"/>
                <a:gd name="connsiteX5" fmla="*/ 218090 w 1267207"/>
                <a:gd name="connsiteY5" fmla="*/ 147741 h 821614"/>
                <a:gd name="connsiteX6" fmla="*/ 191314 w 1267207"/>
                <a:gd name="connsiteY6" fmla="*/ 755687 h 821614"/>
                <a:gd name="connsiteX7" fmla="*/ 6245 w 1267207"/>
                <a:gd name="connsiteY7" fmla="*/ 736799 h 821614"/>
                <a:gd name="connsiteX0" fmla="*/ 6245 w 1266055"/>
                <a:gd name="connsiteY0" fmla="*/ 740259 h 825074"/>
                <a:gd name="connsiteX1" fmla="*/ 89562 w 1266055"/>
                <a:gd name="connsiteY1" fmla="*/ 151236 h 825074"/>
                <a:gd name="connsiteX2" fmla="*/ 444782 w 1266055"/>
                <a:gd name="connsiteY2" fmla="*/ 17646 h 825074"/>
                <a:gd name="connsiteX3" fmla="*/ 1266052 w 1266055"/>
                <a:gd name="connsiteY3" fmla="*/ 31159 h 825074"/>
                <a:gd name="connsiteX4" fmla="*/ 549345 w 1266055"/>
                <a:gd name="connsiteY4" fmla="*/ 51450 h 825074"/>
                <a:gd name="connsiteX5" fmla="*/ 218090 w 1266055"/>
                <a:gd name="connsiteY5" fmla="*/ 151201 h 825074"/>
                <a:gd name="connsiteX6" fmla="*/ 191314 w 1266055"/>
                <a:gd name="connsiteY6" fmla="*/ 759147 h 825074"/>
                <a:gd name="connsiteX7" fmla="*/ 6245 w 1266055"/>
                <a:gd name="connsiteY7" fmla="*/ 740259 h 825074"/>
                <a:gd name="connsiteX0" fmla="*/ 6245 w 1266351"/>
                <a:gd name="connsiteY0" fmla="*/ 729908 h 814723"/>
                <a:gd name="connsiteX1" fmla="*/ 89562 w 1266351"/>
                <a:gd name="connsiteY1" fmla="*/ 140885 h 814723"/>
                <a:gd name="connsiteX2" fmla="*/ 444782 w 1266351"/>
                <a:gd name="connsiteY2" fmla="*/ 7295 h 814723"/>
                <a:gd name="connsiteX3" fmla="*/ 1266052 w 1266351"/>
                <a:gd name="connsiteY3" fmla="*/ 20808 h 814723"/>
                <a:gd name="connsiteX4" fmla="*/ 536513 w 1266351"/>
                <a:gd name="connsiteY4" fmla="*/ 47667 h 814723"/>
                <a:gd name="connsiteX5" fmla="*/ 218090 w 1266351"/>
                <a:gd name="connsiteY5" fmla="*/ 140850 h 814723"/>
                <a:gd name="connsiteX6" fmla="*/ 191314 w 1266351"/>
                <a:gd name="connsiteY6" fmla="*/ 748796 h 814723"/>
                <a:gd name="connsiteX7" fmla="*/ 6245 w 1266351"/>
                <a:gd name="connsiteY7" fmla="*/ 729908 h 814723"/>
                <a:gd name="connsiteX0" fmla="*/ 5070 w 1265101"/>
                <a:gd name="connsiteY0" fmla="*/ 735627 h 820442"/>
                <a:gd name="connsiteX1" fmla="*/ 88387 w 1265101"/>
                <a:gd name="connsiteY1" fmla="*/ 146604 h 820442"/>
                <a:gd name="connsiteX2" fmla="*/ 456439 w 1265101"/>
                <a:gd name="connsiteY2" fmla="*/ 6445 h 820442"/>
                <a:gd name="connsiteX3" fmla="*/ 1264877 w 1265101"/>
                <a:gd name="connsiteY3" fmla="*/ 26527 h 820442"/>
                <a:gd name="connsiteX4" fmla="*/ 535338 w 1265101"/>
                <a:gd name="connsiteY4" fmla="*/ 53386 h 820442"/>
                <a:gd name="connsiteX5" fmla="*/ 216915 w 1265101"/>
                <a:gd name="connsiteY5" fmla="*/ 146569 h 820442"/>
                <a:gd name="connsiteX6" fmla="*/ 190139 w 1265101"/>
                <a:gd name="connsiteY6" fmla="*/ 754515 h 820442"/>
                <a:gd name="connsiteX7" fmla="*/ 5070 w 1265101"/>
                <a:gd name="connsiteY7" fmla="*/ 735627 h 820442"/>
                <a:gd name="connsiteX0" fmla="*/ 5387 w 1265323"/>
                <a:gd name="connsiteY0" fmla="*/ 724440 h 809255"/>
                <a:gd name="connsiteX1" fmla="*/ 88704 w 1265323"/>
                <a:gd name="connsiteY1" fmla="*/ 135417 h 809255"/>
                <a:gd name="connsiteX2" fmla="*/ 476003 w 1265323"/>
                <a:gd name="connsiteY2" fmla="*/ 8395 h 809255"/>
                <a:gd name="connsiteX3" fmla="*/ 1265194 w 1265323"/>
                <a:gd name="connsiteY3" fmla="*/ 15340 h 809255"/>
                <a:gd name="connsiteX4" fmla="*/ 535655 w 1265323"/>
                <a:gd name="connsiteY4" fmla="*/ 42199 h 809255"/>
                <a:gd name="connsiteX5" fmla="*/ 217232 w 1265323"/>
                <a:gd name="connsiteY5" fmla="*/ 135382 h 809255"/>
                <a:gd name="connsiteX6" fmla="*/ 190456 w 1265323"/>
                <a:gd name="connsiteY6" fmla="*/ 743328 h 809255"/>
                <a:gd name="connsiteX7" fmla="*/ 5387 w 1265323"/>
                <a:gd name="connsiteY7" fmla="*/ 724440 h 809255"/>
                <a:gd name="connsiteX0" fmla="*/ 5387 w 1252494"/>
                <a:gd name="connsiteY0" fmla="*/ 719433 h 804248"/>
                <a:gd name="connsiteX1" fmla="*/ 88704 w 1252494"/>
                <a:gd name="connsiteY1" fmla="*/ 130410 h 804248"/>
                <a:gd name="connsiteX2" fmla="*/ 476003 w 1252494"/>
                <a:gd name="connsiteY2" fmla="*/ 3388 h 804248"/>
                <a:gd name="connsiteX3" fmla="*/ 1252363 w 1252494"/>
                <a:gd name="connsiteY3" fmla="*/ 36609 h 804248"/>
                <a:gd name="connsiteX4" fmla="*/ 535655 w 1252494"/>
                <a:gd name="connsiteY4" fmla="*/ 37192 h 804248"/>
                <a:gd name="connsiteX5" fmla="*/ 217232 w 1252494"/>
                <a:gd name="connsiteY5" fmla="*/ 130375 h 804248"/>
                <a:gd name="connsiteX6" fmla="*/ 190456 w 1252494"/>
                <a:gd name="connsiteY6" fmla="*/ 738321 h 804248"/>
                <a:gd name="connsiteX7" fmla="*/ 5387 w 1252494"/>
                <a:gd name="connsiteY7" fmla="*/ 719433 h 804248"/>
                <a:gd name="connsiteX0" fmla="*/ 5387 w 1252373"/>
                <a:gd name="connsiteY0" fmla="*/ 720717 h 805532"/>
                <a:gd name="connsiteX1" fmla="*/ 88704 w 1252373"/>
                <a:gd name="connsiteY1" fmla="*/ 131694 h 805532"/>
                <a:gd name="connsiteX2" fmla="*/ 476003 w 1252373"/>
                <a:gd name="connsiteY2" fmla="*/ 4672 h 805532"/>
                <a:gd name="connsiteX3" fmla="*/ 1252363 w 1252373"/>
                <a:gd name="connsiteY3" fmla="*/ 37893 h 805532"/>
                <a:gd name="connsiteX4" fmla="*/ 535655 w 1252373"/>
                <a:gd name="connsiteY4" fmla="*/ 38476 h 805532"/>
                <a:gd name="connsiteX5" fmla="*/ 217232 w 1252373"/>
                <a:gd name="connsiteY5" fmla="*/ 131659 h 805532"/>
                <a:gd name="connsiteX6" fmla="*/ 190456 w 1252373"/>
                <a:gd name="connsiteY6" fmla="*/ 739605 h 805532"/>
                <a:gd name="connsiteX7" fmla="*/ 5387 w 1252373"/>
                <a:gd name="connsiteY7" fmla="*/ 720717 h 805532"/>
                <a:gd name="connsiteX0" fmla="*/ 5387 w 1252373"/>
                <a:gd name="connsiteY0" fmla="*/ 723736 h 808551"/>
                <a:gd name="connsiteX1" fmla="*/ 88704 w 1252373"/>
                <a:gd name="connsiteY1" fmla="*/ 134713 h 808551"/>
                <a:gd name="connsiteX2" fmla="*/ 476003 w 1252373"/>
                <a:gd name="connsiteY2" fmla="*/ 7691 h 808551"/>
                <a:gd name="connsiteX3" fmla="*/ 1252363 w 1252373"/>
                <a:gd name="connsiteY3" fmla="*/ 27775 h 808551"/>
                <a:gd name="connsiteX4" fmla="*/ 535655 w 1252373"/>
                <a:gd name="connsiteY4" fmla="*/ 41495 h 808551"/>
                <a:gd name="connsiteX5" fmla="*/ 217232 w 1252373"/>
                <a:gd name="connsiteY5" fmla="*/ 134678 h 808551"/>
                <a:gd name="connsiteX6" fmla="*/ 190456 w 1252373"/>
                <a:gd name="connsiteY6" fmla="*/ 742624 h 808551"/>
                <a:gd name="connsiteX7" fmla="*/ 5387 w 1252373"/>
                <a:gd name="connsiteY7" fmla="*/ 723736 h 808551"/>
                <a:gd name="connsiteX0" fmla="*/ 5387 w 1252373"/>
                <a:gd name="connsiteY0" fmla="*/ 728658 h 813473"/>
                <a:gd name="connsiteX1" fmla="*/ 88704 w 1252373"/>
                <a:gd name="connsiteY1" fmla="*/ 139635 h 813473"/>
                <a:gd name="connsiteX2" fmla="*/ 476003 w 1252373"/>
                <a:gd name="connsiteY2" fmla="*/ 12613 h 813473"/>
                <a:gd name="connsiteX3" fmla="*/ 1252363 w 1252373"/>
                <a:gd name="connsiteY3" fmla="*/ 19559 h 813473"/>
                <a:gd name="connsiteX4" fmla="*/ 535655 w 1252373"/>
                <a:gd name="connsiteY4" fmla="*/ 46417 h 813473"/>
                <a:gd name="connsiteX5" fmla="*/ 217232 w 1252373"/>
                <a:gd name="connsiteY5" fmla="*/ 139600 h 813473"/>
                <a:gd name="connsiteX6" fmla="*/ 190456 w 1252373"/>
                <a:gd name="connsiteY6" fmla="*/ 747546 h 813473"/>
                <a:gd name="connsiteX7" fmla="*/ 5387 w 1252373"/>
                <a:gd name="connsiteY7" fmla="*/ 728658 h 813473"/>
                <a:gd name="connsiteX0" fmla="*/ 9163 w 1256149"/>
                <a:gd name="connsiteY0" fmla="*/ 728658 h 813473"/>
                <a:gd name="connsiteX1" fmla="*/ 92480 w 1256149"/>
                <a:gd name="connsiteY1" fmla="*/ 139635 h 813473"/>
                <a:gd name="connsiteX2" fmla="*/ 479779 w 1256149"/>
                <a:gd name="connsiteY2" fmla="*/ 12613 h 813473"/>
                <a:gd name="connsiteX3" fmla="*/ 1256139 w 1256149"/>
                <a:gd name="connsiteY3" fmla="*/ 19559 h 813473"/>
                <a:gd name="connsiteX4" fmla="*/ 539431 w 1256149"/>
                <a:gd name="connsiteY4" fmla="*/ 46417 h 813473"/>
                <a:gd name="connsiteX5" fmla="*/ 221008 w 1256149"/>
                <a:gd name="connsiteY5" fmla="*/ 139600 h 813473"/>
                <a:gd name="connsiteX6" fmla="*/ 194232 w 1256149"/>
                <a:gd name="connsiteY6" fmla="*/ 747546 h 813473"/>
                <a:gd name="connsiteX7" fmla="*/ 9163 w 1256149"/>
                <a:gd name="connsiteY7" fmla="*/ 728658 h 813473"/>
                <a:gd name="connsiteX0" fmla="*/ 9163 w 1256149"/>
                <a:gd name="connsiteY0" fmla="*/ 727294 h 812109"/>
                <a:gd name="connsiteX1" fmla="*/ 92480 w 1256149"/>
                <a:gd name="connsiteY1" fmla="*/ 138271 h 812109"/>
                <a:gd name="connsiteX2" fmla="*/ 479779 w 1256149"/>
                <a:gd name="connsiteY2" fmla="*/ 11249 h 812109"/>
                <a:gd name="connsiteX3" fmla="*/ 1256139 w 1256149"/>
                <a:gd name="connsiteY3" fmla="*/ 18195 h 812109"/>
                <a:gd name="connsiteX4" fmla="*/ 539431 w 1256149"/>
                <a:gd name="connsiteY4" fmla="*/ 45053 h 812109"/>
                <a:gd name="connsiteX5" fmla="*/ 221008 w 1256149"/>
                <a:gd name="connsiteY5" fmla="*/ 138236 h 812109"/>
                <a:gd name="connsiteX6" fmla="*/ 194232 w 1256149"/>
                <a:gd name="connsiteY6" fmla="*/ 746182 h 812109"/>
                <a:gd name="connsiteX7" fmla="*/ 9163 w 1256149"/>
                <a:gd name="connsiteY7" fmla="*/ 727294 h 812109"/>
                <a:gd name="connsiteX0" fmla="*/ 9163 w 1256179"/>
                <a:gd name="connsiteY0" fmla="*/ 722987 h 807802"/>
                <a:gd name="connsiteX1" fmla="*/ 92480 w 1256179"/>
                <a:gd name="connsiteY1" fmla="*/ 133964 h 807802"/>
                <a:gd name="connsiteX2" fmla="*/ 479779 w 1256179"/>
                <a:gd name="connsiteY2" fmla="*/ 6942 h 807802"/>
                <a:gd name="connsiteX3" fmla="*/ 1256139 w 1256179"/>
                <a:gd name="connsiteY3" fmla="*/ 13888 h 807802"/>
                <a:gd name="connsiteX4" fmla="*/ 513765 w 1256179"/>
                <a:gd name="connsiteY4" fmla="*/ 40746 h 807802"/>
                <a:gd name="connsiteX5" fmla="*/ 221008 w 1256179"/>
                <a:gd name="connsiteY5" fmla="*/ 133929 h 807802"/>
                <a:gd name="connsiteX6" fmla="*/ 194232 w 1256179"/>
                <a:gd name="connsiteY6" fmla="*/ 741875 h 807802"/>
                <a:gd name="connsiteX7" fmla="*/ 9163 w 1256179"/>
                <a:gd name="connsiteY7" fmla="*/ 722987 h 807802"/>
                <a:gd name="connsiteX0" fmla="*/ 9163 w 1256176"/>
                <a:gd name="connsiteY0" fmla="*/ 722987 h 807802"/>
                <a:gd name="connsiteX1" fmla="*/ 92480 w 1256176"/>
                <a:gd name="connsiteY1" fmla="*/ 133964 h 807802"/>
                <a:gd name="connsiteX2" fmla="*/ 479779 w 1256176"/>
                <a:gd name="connsiteY2" fmla="*/ 6942 h 807802"/>
                <a:gd name="connsiteX3" fmla="*/ 1256139 w 1256176"/>
                <a:gd name="connsiteY3" fmla="*/ 13888 h 807802"/>
                <a:gd name="connsiteX4" fmla="*/ 513765 w 1256176"/>
                <a:gd name="connsiteY4" fmla="*/ 40746 h 807802"/>
                <a:gd name="connsiteX5" fmla="*/ 221008 w 1256176"/>
                <a:gd name="connsiteY5" fmla="*/ 133929 h 807802"/>
                <a:gd name="connsiteX6" fmla="*/ 194232 w 1256176"/>
                <a:gd name="connsiteY6" fmla="*/ 741875 h 807802"/>
                <a:gd name="connsiteX7" fmla="*/ 9163 w 1256176"/>
                <a:gd name="connsiteY7" fmla="*/ 722987 h 807802"/>
                <a:gd name="connsiteX0" fmla="*/ 9163 w 1256597"/>
                <a:gd name="connsiteY0" fmla="*/ 728409 h 813224"/>
                <a:gd name="connsiteX1" fmla="*/ 92480 w 1256597"/>
                <a:gd name="connsiteY1" fmla="*/ 139386 h 813224"/>
                <a:gd name="connsiteX2" fmla="*/ 479779 w 1256597"/>
                <a:gd name="connsiteY2" fmla="*/ 12364 h 813224"/>
                <a:gd name="connsiteX3" fmla="*/ 1256139 w 1256597"/>
                <a:gd name="connsiteY3" fmla="*/ 19310 h 813224"/>
                <a:gd name="connsiteX4" fmla="*/ 513765 w 1256597"/>
                <a:gd name="connsiteY4" fmla="*/ 46168 h 813224"/>
                <a:gd name="connsiteX5" fmla="*/ 221008 w 1256597"/>
                <a:gd name="connsiteY5" fmla="*/ 139351 h 813224"/>
                <a:gd name="connsiteX6" fmla="*/ 194232 w 1256597"/>
                <a:gd name="connsiteY6" fmla="*/ 747297 h 813224"/>
                <a:gd name="connsiteX7" fmla="*/ 9163 w 1256597"/>
                <a:gd name="connsiteY7" fmla="*/ 728409 h 81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6597" h="813224">
                  <a:moveTo>
                    <a:pt x="9163" y="728409"/>
                  </a:moveTo>
                  <a:cubicBezTo>
                    <a:pt x="-7796" y="627091"/>
                    <a:pt x="-11622" y="229168"/>
                    <a:pt x="92480" y="139386"/>
                  </a:cubicBezTo>
                  <a:cubicBezTo>
                    <a:pt x="196582" y="49604"/>
                    <a:pt x="324331" y="29092"/>
                    <a:pt x="479779" y="12364"/>
                  </a:cubicBezTo>
                  <a:cubicBezTo>
                    <a:pt x="635227" y="-4364"/>
                    <a:pt x="1276138" y="-6030"/>
                    <a:pt x="1256139" y="19310"/>
                  </a:cubicBezTo>
                  <a:cubicBezTo>
                    <a:pt x="1236140" y="44650"/>
                    <a:pt x="628541" y="39298"/>
                    <a:pt x="513765" y="46168"/>
                  </a:cubicBezTo>
                  <a:cubicBezTo>
                    <a:pt x="398989" y="53038"/>
                    <a:pt x="322463" y="71725"/>
                    <a:pt x="221008" y="139351"/>
                  </a:cubicBezTo>
                  <a:cubicBezTo>
                    <a:pt x="121691" y="251508"/>
                    <a:pt x="229539" y="649121"/>
                    <a:pt x="194232" y="747297"/>
                  </a:cubicBezTo>
                  <a:cubicBezTo>
                    <a:pt x="158925" y="845473"/>
                    <a:pt x="26122" y="829727"/>
                    <a:pt x="9163" y="72840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0" name="Groupe 119"/>
            <p:cNvGrpSpPr/>
            <p:nvPr/>
          </p:nvGrpSpPr>
          <p:grpSpPr>
            <a:xfrm rot="16200000" flipH="1">
              <a:off x="3251757" y="4211667"/>
              <a:ext cx="51715" cy="224700"/>
              <a:chOff x="345827" y="3389784"/>
              <a:chExt cx="216024" cy="850281"/>
            </a:xfrm>
          </p:grpSpPr>
          <p:cxnSp>
            <p:nvCxnSpPr>
              <p:cNvPr id="130" name="Connecteur droit 129"/>
              <p:cNvCxnSpPr/>
              <p:nvPr/>
            </p:nvCxnSpPr>
            <p:spPr>
              <a:xfrm>
                <a:off x="345827" y="3389784"/>
                <a:ext cx="0" cy="85028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>
                <a:off x="561851" y="3389784"/>
                <a:ext cx="0" cy="85028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131"/>
              <p:cNvCxnSpPr/>
              <p:nvPr/>
            </p:nvCxnSpPr>
            <p:spPr>
              <a:xfrm flipH="1">
                <a:off x="345827" y="3389784"/>
                <a:ext cx="21602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Ellipse 120"/>
            <p:cNvSpPr/>
            <p:nvPr/>
          </p:nvSpPr>
          <p:spPr>
            <a:xfrm>
              <a:off x="3701816" y="3856747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3769487" y="3908177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3837158" y="3879606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3845832" y="3806804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3926781" y="3829662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3773824" y="3837203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ZoneTexte 126"/>
            <p:cNvSpPr txBox="1"/>
            <p:nvPr/>
          </p:nvSpPr>
          <p:spPr>
            <a:xfrm>
              <a:off x="3506221" y="3589624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solidFill>
                    <a:srgbClr val="FF0000"/>
                  </a:solidFill>
                </a:rPr>
                <a:t>ions</a:t>
              </a:r>
              <a:endParaRPr lang="fr-FR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3399469" y="4320798"/>
              <a:ext cx="6751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Filament</a:t>
              </a:r>
              <a:endParaRPr lang="fr-FR" sz="1000" dirty="0"/>
            </a:p>
          </p:txBody>
        </p:sp>
        <p:sp>
          <p:nvSpPr>
            <p:cNvPr id="129" name="Pentagone 128"/>
            <p:cNvSpPr/>
            <p:nvPr/>
          </p:nvSpPr>
          <p:spPr>
            <a:xfrm rot="10800000">
              <a:off x="2781988" y="3852522"/>
              <a:ext cx="2295785" cy="45719"/>
            </a:xfrm>
            <a:prstGeom prst="homePlate">
              <a:avLst/>
            </a:prstGeom>
            <a:solidFill>
              <a:srgbClr val="4646E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5" name="Groupe 134"/>
          <p:cNvGrpSpPr/>
          <p:nvPr/>
        </p:nvGrpSpPr>
        <p:grpSpPr>
          <a:xfrm>
            <a:off x="121220" y="3412803"/>
            <a:ext cx="1100344" cy="1583468"/>
            <a:chOff x="551634" y="3117076"/>
            <a:chExt cx="1100344" cy="1583468"/>
          </a:xfrm>
        </p:grpSpPr>
        <p:grpSp>
          <p:nvGrpSpPr>
            <p:cNvPr id="136" name="Groupe 135"/>
            <p:cNvGrpSpPr/>
            <p:nvPr/>
          </p:nvGrpSpPr>
          <p:grpSpPr>
            <a:xfrm>
              <a:off x="551634" y="3117076"/>
              <a:ext cx="1100344" cy="1223975"/>
              <a:chOff x="109579" y="3729266"/>
              <a:chExt cx="1100344" cy="1223975"/>
            </a:xfrm>
          </p:grpSpPr>
          <p:cxnSp>
            <p:nvCxnSpPr>
              <p:cNvPr id="138" name="Connecteur droit 137"/>
              <p:cNvCxnSpPr/>
              <p:nvPr/>
            </p:nvCxnSpPr>
            <p:spPr>
              <a:xfrm>
                <a:off x="489843" y="3985715"/>
                <a:ext cx="7200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/>
              <p:cNvCxnSpPr/>
              <p:nvPr/>
            </p:nvCxnSpPr>
            <p:spPr>
              <a:xfrm>
                <a:off x="489843" y="4463810"/>
                <a:ext cx="7200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/>
              <p:cNvCxnSpPr/>
              <p:nvPr/>
            </p:nvCxnSpPr>
            <p:spPr>
              <a:xfrm>
                <a:off x="489843" y="4947993"/>
                <a:ext cx="7200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/>
              <p:nvPr/>
            </p:nvCxnSpPr>
            <p:spPr>
              <a:xfrm>
                <a:off x="489843" y="3895413"/>
                <a:ext cx="7200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avec flèche 141"/>
              <p:cNvCxnSpPr/>
              <p:nvPr/>
            </p:nvCxnSpPr>
            <p:spPr>
              <a:xfrm flipV="1">
                <a:off x="849883" y="4469058"/>
                <a:ext cx="0" cy="484183"/>
              </a:xfrm>
              <a:prstGeom prst="straightConnector1">
                <a:avLst/>
              </a:prstGeom>
              <a:ln w="28575">
                <a:solidFill>
                  <a:srgbClr val="A2A2F4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avec flèche 142"/>
              <p:cNvCxnSpPr/>
              <p:nvPr/>
            </p:nvCxnSpPr>
            <p:spPr>
              <a:xfrm flipV="1">
                <a:off x="846326" y="3895414"/>
                <a:ext cx="0" cy="560321"/>
              </a:xfrm>
              <a:prstGeom prst="straightConnector1">
                <a:avLst/>
              </a:prstGeom>
              <a:ln w="28575">
                <a:solidFill>
                  <a:srgbClr val="A2A2F4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ZoneTexte 143"/>
              <p:cNvSpPr txBox="1"/>
              <p:nvPr/>
            </p:nvSpPr>
            <p:spPr>
              <a:xfrm>
                <a:off x="109579" y="3729266"/>
                <a:ext cx="4038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latin typeface="+mn-lt"/>
                  </a:rPr>
                  <a:t>A.I.</a:t>
                </a:r>
                <a:endParaRPr lang="fr-FR" sz="1200" b="1" dirty="0">
                  <a:latin typeface="+mn-lt"/>
                </a:endParaRPr>
              </a:p>
            </p:txBody>
          </p:sp>
          <p:sp>
            <p:nvSpPr>
              <p:cNvPr id="145" name="ZoneTexte 144"/>
              <p:cNvSpPr txBox="1"/>
              <p:nvPr/>
            </p:nvSpPr>
            <p:spPr>
              <a:xfrm>
                <a:off x="172299" y="4609911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smtClean="0">
                    <a:latin typeface="+mn-lt"/>
                  </a:rPr>
                  <a:t>415.2 nm</a:t>
                </a:r>
                <a:endParaRPr lang="fr-FR" sz="1000" dirty="0">
                  <a:latin typeface="+mn-lt"/>
                </a:endParaRPr>
              </a:p>
            </p:txBody>
          </p:sp>
          <p:sp>
            <p:nvSpPr>
              <p:cNvPr id="146" name="ZoneTexte 145"/>
              <p:cNvSpPr txBox="1"/>
              <p:nvPr/>
            </p:nvSpPr>
            <p:spPr>
              <a:xfrm>
                <a:off x="201812" y="4082726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smtClean="0">
                    <a:latin typeface="+mn-lt"/>
                  </a:rPr>
                  <a:t>396.7 nm</a:t>
                </a:r>
                <a:endParaRPr lang="fr-FR" sz="1000" dirty="0">
                  <a:latin typeface="+mn-lt"/>
                </a:endParaRPr>
              </a:p>
            </p:txBody>
          </p:sp>
        </p:grpSp>
        <p:sp>
          <p:nvSpPr>
            <p:cNvPr id="137" name="ZoneTexte 136"/>
            <p:cNvSpPr txBox="1"/>
            <p:nvPr/>
          </p:nvSpPr>
          <p:spPr>
            <a:xfrm>
              <a:off x="1085459" y="4392767"/>
              <a:ext cx="375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Er</a:t>
              </a:r>
              <a:endParaRPr lang="fr-FR" sz="1400" b="1" dirty="0"/>
            </a:p>
          </p:txBody>
        </p:sp>
      </p:grpSp>
      <p:grpSp>
        <p:nvGrpSpPr>
          <p:cNvPr id="147" name="Groupe 146"/>
          <p:cNvGrpSpPr/>
          <p:nvPr/>
        </p:nvGrpSpPr>
        <p:grpSpPr>
          <a:xfrm>
            <a:off x="7122865" y="2962595"/>
            <a:ext cx="108328" cy="134245"/>
            <a:chOff x="8441460" y="3075689"/>
            <a:chExt cx="108328" cy="134245"/>
          </a:xfrm>
        </p:grpSpPr>
        <p:sp>
          <p:nvSpPr>
            <p:cNvPr id="148" name="Ellipse 147"/>
            <p:cNvSpPr/>
            <p:nvPr/>
          </p:nvSpPr>
          <p:spPr>
            <a:xfrm>
              <a:off x="8483120" y="3164215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Ellipse 148"/>
            <p:cNvSpPr/>
            <p:nvPr/>
          </p:nvSpPr>
          <p:spPr>
            <a:xfrm>
              <a:off x="8485268" y="3075689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8441460" y="3084698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Ellipse 150"/>
            <p:cNvSpPr/>
            <p:nvPr/>
          </p:nvSpPr>
          <p:spPr>
            <a:xfrm>
              <a:off x="8460261" y="3127505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8488654" y="3110174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8504069" y="3127504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4" name="ZoneTexte 153"/>
          <p:cNvSpPr txBox="1"/>
          <p:nvPr/>
        </p:nvSpPr>
        <p:spPr>
          <a:xfrm rot="918826">
            <a:off x="6153564" y="2708846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i</a:t>
            </a:r>
            <a:r>
              <a:rPr lang="fr-FR" sz="1000" b="1" dirty="0" smtClean="0">
                <a:solidFill>
                  <a:srgbClr val="FF0000"/>
                </a:solidFill>
              </a:rPr>
              <a:t>on bunches</a:t>
            </a:r>
            <a:endParaRPr lang="fr-FR" sz="1000" b="1" dirty="0">
              <a:solidFill>
                <a:srgbClr val="FF0000"/>
              </a:solidFill>
            </a:endParaRPr>
          </a:p>
        </p:txBody>
      </p:sp>
      <p:grpSp>
        <p:nvGrpSpPr>
          <p:cNvPr id="155" name="Groupe 154"/>
          <p:cNvGrpSpPr/>
          <p:nvPr/>
        </p:nvGrpSpPr>
        <p:grpSpPr>
          <a:xfrm>
            <a:off x="7698655" y="2477833"/>
            <a:ext cx="2452705" cy="1730303"/>
            <a:chOff x="6754539" y="1617026"/>
            <a:chExt cx="3461320" cy="2441848"/>
          </a:xfrm>
        </p:grpSpPr>
        <p:pic>
          <p:nvPicPr>
            <p:cNvPr id="156" name="Image 15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54539" y="1617026"/>
              <a:ext cx="3461320" cy="2441848"/>
            </a:xfrm>
            <a:prstGeom prst="rect">
              <a:avLst/>
            </a:prstGeom>
          </p:spPr>
        </p:pic>
        <p:sp>
          <p:nvSpPr>
            <p:cNvPr id="157" name="ZoneTexte 156"/>
            <p:cNvSpPr txBox="1"/>
            <p:nvPr/>
          </p:nvSpPr>
          <p:spPr>
            <a:xfrm>
              <a:off x="7926841" y="1805607"/>
              <a:ext cx="724357" cy="34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baseline="30000" dirty="0" smtClean="0"/>
                <a:t>166</a:t>
              </a:r>
              <a:r>
                <a:rPr lang="fr-FR" sz="1000" b="1" dirty="0" smtClean="0"/>
                <a:t>Er</a:t>
              </a:r>
              <a:r>
                <a:rPr lang="fr-FR" sz="1000" b="1" baseline="30000" dirty="0" smtClean="0"/>
                <a:t>+</a:t>
              </a:r>
              <a:endParaRPr lang="fr-FR" sz="1000" b="1" baseline="30000" dirty="0"/>
            </a:p>
          </p:txBody>
        </p:sp>
        <p:sp>
          <p:nvSpPr>
            <p:cNvPr id="158" name="ZoneTexte 157"/>
            <p:cNvSpPr txBox="1"/>
            <p:nvPr/>
          </p:nvSpPr>
          <p:spPr>
            <a:xfrm>
              <a:off x="8986787" y="1959497"/>
              <a:ext cx="724357" cy="34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baseline="30000" dirty="0" smtClean="0"/>
                <a:t>168</a:t>
              </a:r>
              <a:r>
                <a:rPr lang="fr-FR" sz="1000" b="1" dirty="0" smtClean="0"/>
                <a:t>Er</a:t>
              </a:r>
              <a:r>
                <a:rPr lang="fr-FR" sz="1000" b="1" baseline="30000" dirty="0" smtClean="0"/>
                <a:t>+</a:t>
              </a:r>
              <a:endParaRPr lang="fr-FR" sz="1000" b="1" baseline="30000" dirty="0"/>
            </a:p>
          </p:txBody>
        </p:sp>
        <p:sp>
          <p:nvSpPr>
            <p:cNvPr id="159" name="ZoneTexte 158"/>
            <p:cNvSpPr txBox="1"/>
            <p:nvPr/>
          </p:nvSpPr>
          <p:spPr>
            <a:xfrm>
              <a:off x="9273849" y="2599712"/>
              <a:ext cx="724357" cy="34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baseline="30000" dirty="0" smtClean="0"/>
                <a:t>170</a:t>
              </a:r>
              <a:r>
                <a:rPr lang="fr-FR" sz="1000" b="1" dirty="0" smtClean="0"/>
                <a:t>Er</a:t>
              </a:r>
              <a:r>
                <a:rPr lang="fr-FR" sz="1000" b="1" baseline="30000" dirty="0" smtClean="0"/>
                <a:t>+</a:t>
              </a:r>
              <a:endParaRPr lang="fr-FR" sz="1000" b="1" baseline="30000" dirty="0"/>
            </a:p>
          </p:txBody>
        </p:sp>
        <p:sp>
          <p:nvSpPr>
            <p:cNvPr id="160" name="ZoneTexte 159"/>
            <p:cNvSpPr txBox="1"/>
            <p:nvPr/>
          </p:nvSpPr>
          <p:spPr>
            <a:xfrm>
              <a:off x="8456814" y="1805607"/>
              <a:ext cx="724357" cy="34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baseline="30000" dirty="0" smtClean="0"/>
                <a:t>167</a:t>
              </a:r>
              <a:r>
                <a:rPr lang="fr-FR" sz="1000" b="1" dirty="0" smtClean="0"/>
                <a:t>Er</a:t>
              </a:r>
              <a:r>
                <a:rPr lang="fr-FR" sz="1000" b="1" baseline="30000" dirty="0" smtClean="0"/>
                <a:t>+</a:t>
              </a:r>
              <a:endParaRPr lang="fr-FR" sz="1000" b="1" baseline="30000" dirty="0"/>
            </a:p>
          </p:txBody>
        </p:sp>
        <p:sp>
          <p:nvSpPr>
            <p:cNvPr id="161" name="ZoneTexte 160"/>
            <p:cNvSpPr txBox="1"/>
            <p:nvPr/>
          </p:nvSpPr>
          <p:spPr>
            <a:xfrm>
              <a:off x="7660319" y="3389784"/>
              <a:ext cx="724357" cy="34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baseline="30000" dirty="0" smtClean="0"/>
                <a:t>164</a:t>
              </a:r>
              <a:r>
                <a:rPr lang="fr-FR" sz="1000" b="1" dirty="0" smtClean="0"/>
                <a:t>Er</a:t>
              </a:r>
              <a:r>
                <a:rPr lang="fr-FR" sz="1000" b="1" baseline="30000" dirty="0" smtClean="0"/>
                <a:t>+</a:t>
              </a:r>
              <a:endParaRPr lang="fr-FR" sz="1000" b="1" baseline="30000" dirty="0"/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8BDB83D-357C-4620-B08C-CD610317CEF4}"/>
              </a:ext>
            </a:extLst>
          </p:cNvPr>
          <p:cNvSpPr/>
          <p:nvPr/>
        </p:nvSpPr>
        <p:spPr>
          <a:xfrm>
            <a:off x="4048382" y="1304837"/>
            <a:ext cx="2987115" cy="1015663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marL="285750" indent="-285750" algn="just" defTabSz="342900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srgbClr val="000000"/>
                </a:solidFill>
              </a:rPr>
              <a:t>Première spectroscopie laser en jet </a:t>
            </a:r>
            <a:r>
              <a:rPr lang="fr-FR" sz="1200" dirty="0">
                <a:solidFill>
                  <a:srgbClr val="000000"/>
                </a:solidFill>
              </a:rPr>
              <a:t>supersonique (résolution 300 </a:t>
            </a:r>
            <a:r>
              <a:rPr lang="fr-FR" sz="1200" dirty="0" smtClean="0">
                <a:solidFill>
                  <a:srgbClr val="000000"/>
                </a:solidFill>
              </a:rPr>
              <a:t>MHz FWHM)</a:t>
            </a:r>
          </a:p>
          <a:p>
            <a:pPr marL="285750" indent="-285750" algn="just" defTabSz="342900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srgbClr val="000000"/>
                </a:solidFill>
              </a:rPr>
              <a:t>Spectroscopie laser avec séparation de masse par PILGRIM</a:t>
            </a:r>
          </a:p>
        </p:txBody>
      </p:sp>
      <p:sp>
        <p:nvSpPr>
          <p:cNvPr id="168" name="ZoneTexte 167"/>
          <p:cNvSpPr txBox="1"/>
          <p:nvPr/>
        </p:nvSpPr>
        <p:spPr>
          <a:xfrm>
            <a:off x="3698294" y="724022"/>
            <a:ext cx="4281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Publication: A. Ajayakumar et al., NIMB 539</a:t>
            </a: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102-107 (2023)</a:t>
            </a:r>
            <a:endParaRPr lang="fr-F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Ellipse 171"/>
          <p:cNvSpPr/>
          <p:nvPr/>
        </p:nvSpPr>
        <p:spPr>
          <a:xfrm>
            <a:off x="127091" y="4310574"/>
            <a:ext cx="79208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3" name="Image 1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1043" y="1016159"/>
            <a:ext cx="2830229" cy="2109372"/>
          </a:xfrm>
          <a:prstGeom prst="rect">
            <a:avLst/>
          </a:prstGeom>
        </p:spPr>
      </p:pic>
      <p:cxnSp>
        <p:nvCxnSpPr>
          <p:cNvPr id="174" name="Connecteur droit avec flèche 173"/>
          <p:cNvCxnSpPr/>
          <p:nvPr/>
        </p:nvCxnSpPr>
        <p:spPr>
          <a:xfrm>
            <a:off x="656073" y="2848702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avec flèche 174"/>
          <p:cNvCxnSpPr/>
          <p:nvPr/>
        </p:nvCxnSpPr>
        <p:spPr>
          <a:xfrm>
            <a:off x="649388" y="253953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ZoneTexte 175"/>
          <p:cNvSpPr txBox="1"/>
          <p:nvPr/>
        </p:nvSpPr>
        <p:spPr>
          <a:xfrm>
            <a:off x="56802" y="2241989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-LEB gas jet</a:t>
            </a:r>
            <a:endParaRPr lang="fr-FR" sz="1200" dirty="0"/>
          </a:p>
        </p:txBody>
      </p:sp>
      <p:sp>
        <p:nvSpPr>
          <p:cNvPr id="177" name="ZoneTexte 176"/>
          <p:cNvSpPr txBox="1"/>
          <p:nvPr/>
        </p:nvSpPr>
        <p:spPr>
          <a:xfrm>
            <a:off x="101910" y="2864670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GISELE vide</a:t>
            </a:r>
            <a:endParaRPr lang="fr-FR" sz="1200" dirty="0"/>
          </a:p>
        </p:txBody>
      </p:sp>
      <p:sp>
        <p:nvSpPr>
          <p:cNvPr id="178" name="ZoneTexte 177"/>
          <p:cNvSpPr txBox="1"/>
          <p:nvPr/>
        </p:nvSpPr>
        <p:spPr>
          <a:xfrm>
            <a:off x="1966788" y="1413243"/>
            <a:ext cx="457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aseline="30000" dirty="0" smtClean="0"/>
              <a:t>167</a:t>
            </a:r>
            <a:r>
              <a:rPr lang="fr-FR" sz="1000" dirty="0" smtClean="0"/>
              <a:t>Er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7429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Faits marquants Q3-4/2022– Q1-2/2023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93" name="Groupe 92"/>
          <p:cNvGrpSpPr/>
          <p:nvPr/>
        </p:nvGrpSpPr>
        <p:grpSpPr>
          <a:xfrm>
            <a:off x="1641971" y="1262096"/>
            <a:ext cx="8625603" cy="4267468"/>
            <a:chOff x="2171743" y="864363"/>
            <a:chExt cx="8625603" cy="4267468"/>
          </a:xfrm>
        </p:grpSpPr>
        <p:sp>
          <p:nvSpPr>
            <p:cNvPr id="94" name="TextBox 415">
              <a:extLst>
                <a:ext uri="{FF2B5EF4-FFF2-40B4-BE49-F238E27FC236}">
                  <a16:creationId xmlns:a16="http://schemas.microsoft.com/office/drawing/2014/main" id="{AD946241-43DC-402D-8ECD-0ACAB987D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7935" y="4854832"/>
              <a:ext cx="1573373" cy="276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fr-FR" sz="1200" dirty="0"/>
                <a:t>Ar: 200 - 500 </a:t>
              </a:r>
              <a:r>
                <a:rPr lang="en-US" altLang="fr-FR" sz="1200" dirty="0" smtClean="0"/>
                <a:t>mbar </a:t>
              </a:r>
              <a:endParaRPr lang="en-US" altLang="fr-FR" sz="1200" dirty="0"/>
            </a:p>
          </p:txBody>
        </p:sp>
        <p:pic>
          <p:nvPicPr>
            <p:cNvPr id="95" name="Image 20">
              <a:extLst>
                <a:ext uri="{FF2B5EF4-FFF2-40B4-BE49-F238E27FC236}">
                  <a16:creationId xmlns:a16="http://schemas.microsoft.com/office/drawing/2014/main" id="{622BC519-CFA4-514D-98FA-9E2783A1C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133413">
              <a:off x="7128955" y="1262597"/>
              <a:ext cx="1636440" cy="839972"/>
            </a:xfrm>
            <a:prstGeom prst="rect">
              <a:avLst/>
            </a:prstGeom>
          </p:spPr>
        </p:pic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4E2B93FF-BCDA-A04F-84AD-BADFD5D74C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01" t="16989" r="36869" b="14998"/>
            <a:stretch/>
          </p:blipFill>
          <p:spPr>
            <a:xfrm>
              <a:off x="2496560" y="3570936"/>
              <a:ext cx="1036728" cy="1215019"/>
            </a:xfrm>
            <a:prstGeom prst="rect">
              <a:avLst/>
            </a:prstGeom>
          </p:spPr>
        </p:pic>
        <p:sp>
          <p:nvSpPr>
            <p:cNvPr id="97" name="TextBox 432">
              <a:extLst>
                <a:ext uri="{FF2B5EF4-FFF2-40B4-BE49-F238E27FC236}">
                  <a16:creationId xmlns:a16="http://schemas.microsoft.com/office/drawing/2014/main" id="{5D7801BA-E03D-9848-8D06-1D038BB7D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16412">
              <a:off x="8158082" y="1710473"/>
              <a:ext cx="82747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fr-FR" sz="1200" b="1" dirty="0"/>
                <a:t>PILGRIM</a:t>
              </a:r>
            </a:p>
          </p:txBody>
        </p:sp>
        <p:sp>
          <p:nvSpPr>
            <p:cNvPr id="98" name="TextBox 408">
              <a:extLst>
                <a:ext uri="{FF2B5EF4-FFF2-40B4-BE49-F238E27FC236}">
                  <a16:creationId xmlns:a16="http://schemas.microsoft.com/office/drawing/2014/main" id="{3C9D9075-6A33-314E-B595-9C7EF3C98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1975" y="998699"/>
              <a:ext cx="20553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b="1" dirty="0" smtClean="0"/>
                <a:t>Mass spectrometer</a:t>
              </a:r>
              <a:endParaRPr lang="en-US" altLang="fr-FR" sz="1600" b="1" dirty="0"/>
            </a:p>
          </p:txBody>
        </p:sp>
        <p:pic>
          <p:nvPicPr>
            <p:cNvPr id="99" name="Image 16">
              <a:extLst>
                <a:ext uri="{FF2B5EF4-FFF2-40B4-BE49-F238E27FC236}">
                  <a16:creationId xmlns:a16="http://schemas.microsoft.com/office/drawing/2014/main" id="{5888D1FA-C44D-0A41-A30D-33407B3FC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315" y="3594300"/>
              <a:ext cx="964420" cy="801992"/>
            </a:xfrm>
            <a:prstGeom prst="rect">
              <a:avLst/>
            </a:prstGeom>
          </p:spPr>
        </p:pic>
        <p:pic>
          <p:nvPicPr>
            <p:cNvPr id="100" name="Image 14">
              <a:extLst>
                <a:ext uri="{FF2B5EF4-FFF2-40B4-BE49-F238E27FC236}">
                  <a16:creationId xmlns:a16="http://schemas.microsoft.com/office/drawing/2014/main" id="{274B5A25-E77D-2347-BE9B-4B2D70525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067" y="3858114"/>
              <a:ext cx="955906" cy="475622"/>
            </a:xfrm>
            <a:prstGeom prst="rect">
              <a:avLst/>
            </a:prstGeom>
          </p:spPr>
        </p:pic>
        <p:pic>
          <p:nvPicPr>
            <p:cNvPr id="101" name="Image 12">
              <a:extLst>
                <a:ext uri="{FF2B5EF4-FFF2-40B4-BE49-F238E27FC236}">
                  <a16:creationId xmlns:a16="http://schemas.microsoft.com/office/drawing/2014/main" id="{26146C66-C794-EB4C-AC8E-C56D768CB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5225" y="3824874"/>
              <a:ext cx="472829" cy="700322"/>
            </a:xfrm>
            <a:prstGeom prst="rect">
              <a:avLst/>
            </a:prstGeom>
          </p:spPr>
        </p:pic>
        <p:pic>
          <p:nvPicPr>
            <p:cNvPr id="102" name="Image 364">
              <a:extLst>
                <a:ext uri="{FF2B5EF4-FFF2-40B4-BE49-F238E27FC236}">
                  <a16:creationId xmlns:a16="http://schemas.microsoft.com/office/drawing/2014/main" id="{3886C601-9703-444D-ABC0-B721148B1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2519" y="3594300"/>
              <a:ext cx="1351098" cy="778702"/>
            </a:xfrm>
            <a:prstGeom prst="rect">
              <a:avLst/>
            </a:prstGeom>
          </p:spPr>
        </p:pic>
        <p:sp>
          <p:nvSpPr>
            <p:cNvPr id="103" name="TextBox 418">
              <a:extLst>
                <a:ext uri="{FF2B5EF4-FFF2-40B4-BE49-F238E27FC236}">
                  <a16:creationId xmlns:a16="http://schemas.microsoft.com/office/drawing/2014/main" id="{5FFA643B-744F-AC46-A1F8-8F9C4E1A7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773" y="4465076"/>
              <a:ext cx="82747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fr-FR" sz="1200" b="1" dirty="0"/>
                <a:t>m</a:t>
              </a:r>
              <a:r>
                <a:rPr lang="ro-RO" altLang="fr-FR" sz="1200" b="1" dirty="0"/>
                <a:t>ini</a:t>
              </a:r>
              <a:r>
                <a:rPr lang="en-US" altLang="fr-FR" sz="1200" b="1" dirty="0"/>
                <a:t>RFQ</a:t>
              </a:r>
            </a:p>
          </p:txBody>
        </p:sp>
        <p:sp>
          <p:nvSpPr>
            <p:cNvPr id="104" name="TextBox 429">
              <a:extLst>
                <a:ext uri="{FF2B5EF4-FFF2-40B4-BE49-F238E27FC236}">
                  <a16:creationId xmlns:a16="http://schemas.microsoft.com/office/drawing/2014/main" id="{2C48086A-3E3A-F447-B130-BCD78C110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041" y="3550716"/>
              <a:ext cx="94448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200" b="1" dirty="0" smtClean="0"/>
                <a:t>Mass filter</a:t>
              </a:r>
              <a:endParaRPr lang="en-US" altLang="fr-FR" sz="1200" b="1" dirty="0"/>
            </a:p>
          </p:txBody>
        </p:sp>
        <p:sp>
          <p:nvSpPr>
            <p:cNvPr id="105" name="TextBox 430">
              <a:extLst>
                <a:ext uri="{FF2B5EF4-FFF2-40B4-BE49-F238E27FC236}">
                  <a16:creationId xmlns:a16="http://schemas.microsoft.com/office/drawing/2014/main" id="{552A393C-015A-B64B-8472-E4D0A32BE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3493" y="4419167"/>
              <a:ext cx="9999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200" b="1" dirty="0" err="1" smtClean="0"/>
                <a:t>Cooler-buncher</a:t>
              </a:r>
              <a:endParaRPr lang="fr-FR" altLang="fr-FR" sz="1200" b="1" dirty="0"/>
            </a:p>
          </p:txBody>
        </p:sp>
        <p:sp>
          <p:nvSpPr>
            <p:cNvPr id="106" name="TextBox 13">
              <a:extLst>
                <a:ext uri="{FF2B5EF4-FFF2-40B4-BE49-F238E27FC236}">
                  <a16:creationId xmlns:a16="http://schemas.microsoft.com/office/drawing/2014/main" id="{EFE81BCC-026C-0549-90CA-0BBC755BC853}"/>
                </a:ext>
              </a:extLst>
            </p:cNvPr>
            <p:cNvSpPr txBox="1"/>
            <p:nvPr/>
          </p:nvSpPr>
          <p:spPr bwMode="auto">
            <a:xfrm rot="10800000" flipV="1">
              <a:off x="3304412" y="2713797"/>
              <a:ext cx="50605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 smtClean="0">
                  <a:solidFill>
                    <a:srgbClr val="A2A2F4"/>
                  </a:solidFill>
                  <a:latin typeface="Symbol" pitchFamily="18" charset="2"/>
                </a:rPr>
                <a:t>l</a:t>
              </a:r>
              <a:r>
                <a:rPr lang="en-US" sz="2000" baseline="-25000" dirty="0" smtClean="0">
                  <a:solidFill>
                    <a:srgbClr val="A2A2F4"/>
                  </a:solidFill>
                  <a:latin typeface="Symbol" pitchFamily="18" charset="2"/>
                </a:rPr>
                <a:t>2</a:t>
              </a:r>
              <a:endParaRPr lang="en-US" sz="2000" baseline="-25000" dirty="0">
                <a:solidFill>
                  <a:srgbClr val="A2A2F4"/>
                </a:solidFill>
                <a:latin typeface="Symbol" pitchFamily="18" charset="2"/>
              </a:endParaRPr>
            </a:p>
          </p:txBody>
        </p:sp>
        <p:sp>
          <p:nvSpPr>
            <p:cNvPr id="107" name="TextBox 14">
              <a:extLst>
                <a:ext uri="{FF2B5EF4-FFF2-40B4-BE49-F238E27FC236}">
                  <a16:creationId xmlns:a16="http://schemas.microsoft.com/office/drawing/2014/main" id="{7F3F1331-7458-9745-88AF-7B1D7C276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5067353" y="3032797"/>
              <a:ext cx="4106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fr-FR" sz="2000" dirty="0" smtClean="0">
                  <a:solidFill>
                    <a:srgbClr val="A2A2F4"/>
                  </a:solidFill>
                  <a:latin typeface="Symbol" pitchFamily="18" charset="2"/>
                </a:rPr>
                <a:t>l</a:t>
              </a:r>
              <a:r>
                <a:rPr lang="en-US" altLang="fr-FR" baseline="-25000" dirty="0">
                  <a:solidFill>
                    <a:srgbClr val="A2A2F4"/>
                  </a:solidFill>
                  <a:latin typeface="Symbol" pitchFamily="18" charset="2"/>
                </a:rPr>
                <a:t>1</a:t>
              </a:r>
              <a:endParaRPr lang="en-US" altLang="fr-FR" sz="2000" baseline="-25000" dirty="0">
                <a:solidFill>
                  <a:srgbClr val="A2A2F4"/>
                </a:solidFill>
                <a:latin typeface="Symbol" pitchFamily="18" charset="2"/>
              </a:endParaRPr>
            </a:p>
          </p:txBody>
        </p:sp>
        <p:grpSp>
          <p:nvGrpSpPr>
            <p:cNvPr id="108" name="Group 41">
              <a:extLst>
                <a:ext uri="{FF2B5EF4-FFF2-40B4-BE49-F238E27FC236}">
                  <a16:creationId xmlns:a16="http://schemas.microsoft.com/office/drawing/2014/main" id="{1E8D97AD-4F76-4B4C-8923-C5C1B2332F2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52169" y="3687886"/>
              <a:ext cx="1041" cy="255979"/>
              <a:chOff x="2492328" y="4292745"/>
              <a:chExt cx="2381" cy="349995"/>
            </a:xfrm>
          </p:grpSpPr>
          <p:cxnSp>
            <p:nvCxnSpPr>
              <p:cNvPr id="133" name="Straight Connector 44">
                <a:extLst>
                  <a:ext uri="{FF2B5EF4-FFF2-40B4-BE49-F238E27FC236}">
                    <a16:creationId xmlns:a16="http://schemas.microsoft.com/office/drawing/2014/main" id="{A2CF4B2E-BEE2-414E-B960-3B7118BAD868}"/>
                  </a:ext>
                </a:extLst>
              </p:cNvPr>
              <p:cNvCxnSpPr/>
              <p:nvPr/>
            </p:nvCxnSpPr>
            <p:spPr>
              <a:xfrm>
                <a:off x="2492328" y="4292745"/>
                <a:ext cx="0" cy="14184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45">
                <a:extLst>
                  <a:ext uri="{FF2B5EF4-FFF2-40B4-BE49-F238E27FC236}">
                    <a16:creationId xmlns:a16="http://schemas.microsoft.com/office/drawing/2014/main" id="{AB74F4D5-A955-0947-9089-3A8E6F50D963}"/>
                  </a:ext>
                </a:extLst>
              </p:cNvPr>
              <p:cNvCxnSpPr/>
              <p:nvPr/>
            </p:nvCxnSpPr>
            <p:spPr>
              <a:xfrm>
                <a:off x="2494709" y="4500892"/>
                <a:ext cx="0" cy="14184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9" name="Picture 62" descr="nozzle.png">
              <a:extLst>
                <a:ext uri="{FF2B5EF4-FFF2-40B4-BE49-F238E27FC236}">
                  <a16:creationId xmlns:a16="http://schemas.microsoft.com/office/drawing/2014/main" id="{5A020AEC-4FD4-E441-BDE2-8BCBEFEA8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3514531" y="3827190"/>
              <a:ext cx="119978" cy="115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TextBox 417">
              <a:extLst>
                <a:ext uri="{FF2B5EF4-FFF2-40B4-BE49-F238E27FC236}">
                  <a16:creationId xmlns:a16="http://schemas.microsoft.com/office/drawing/2014/main" id="{5488FF1F-0148-A146-877A-C5B2E1375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066" y="4373001"/>
              <a:ext cx="6639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fr-FR" sz="1200" b="1" dirty="0" smtClean="0"/>
                <a:t>S-RFQ</a:t>
              </a:r>
              <a:endParaRPr lang="en-US" altLang="fr-FR" sz="1200" b="1" dirty="0"/>
            </a:p>
          </p:txBody>
        </p:sp>
        <p:sp>
          <p:nvSpPr>
            <p:cNvPr id="111" name="Flèche vers le bas 1030">
              <a:extLst>
                <a:ext uri="{FF2B5EF4-FFF2-40B4-BE49-F238E27FC236}">
                  <a16:creationId xmlns:a16="http://schemas.microsoft.com/office/drawing/2014/main" id="{356A6D5E-F5CC-1140-BB31-52D3465434F9}"/>
                </a:ext>
              </a:extLst>
            </p:cNvPr>
            <p:cNvSpPr/>
            <p:nvPr/>
          </p:nvSpPr>
          <p:spPr>
            <a:xfrm flipV="1">
              <a:off x="3110524" y="4822624"/>
              <a:ext cx="93683" cy="153362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12" name="TextBox 430">
              <a:extLst>
                <a:ext uri="{FF2B5EF4-FFF2-40B4-BE49-F238E27FC236}">
                  <a16:creationId xmlns:a16="http://schemas.microsoft.com/office/drawing/2014/main" id="{FAAE247E-5AE5-1148-8B3E-0C513FB2D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54826">
              <a:off x="6373116" y="2701844"/>
              <a:ext cx="11496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200" b="1" dirty="0" smtClean="0"/>
                <a:t>Acceleration </a:t>
              </a:r>
            </a:p>
            <a:p>
              <a:pPr algn="ctr"/>
              <a:r>
                <a:rPr lang="en-US" altLang="fr-FR" sz="1200" dirty="0" smtClean="0"/>
                <a:t>(3 </a:t>
              </a:r>
              <a:r>
                <a:rPr lang="en-US" altLang="fr-FR" sz="1200" dirty="0"/>
                <a:t>kV)</a:t>
              </a:r>
            </a:p>
          </p:txBody>
        </p:sp>
        <p:sp>
          <p:nvSpPr>
            <p:cNvPr id="113" name="TextBox 408">
              <a:extLst>
                <a:ext uri="{FF2B5EF4-FFF2-40B4-BE49-F238E27FC236}">
                  <a16:creationId xmlns:a16="http://schemas.microsoft.com/office/drawing/2014/main" id="{0DF411D5-7565-4240-A129-5BD00C522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743" y="3256489"/>
              <a:ext cx="9733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b="1" dirty="0" smtClean="0"/>
                <a:t>Gas cell</a:t>
              </a:r>
              <a:endParaRPr lang="en-US" altLang="fr-FR" sz="1600" b="1" dirty="0"/>
            </a:p>
          </p:txBody>
        </p:sp>
        <p:pic>
          <p:nvPicPr>
            <p:cNvPr id="114" name="Image 113">
              <a:extLst>
                <a:ext uri="{FF2B5EF4-FFF2-40B4-BE49-F238E27FC236}">
                  <a16:creationId xmlns:a16="http://schemas.microsoft.com/office/drawing/2014/main" id="{FD492569-103E-6640-8711-B7934CDE7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9" b="31608"/>
            <a:stretch/>
          </p:blipFill>
          <p:spPr>
            <a:xfrm rot="17081014">
              <a:off x="7076938" y="3115863"/>
              <a:ext cx="946177" cy="188185"/>
            </a:xfrm>
            <a:prstGeom prst="rect">
              <a:avLst/>
            </a:prstGeom>
          </p:spPr>
        </p:pic>
        <p:sp>
          <p:nvSpPr>
            <p:cNvPr id="115" name="Rectangle 114"/>
            <p:cNvSpPr/>
            <p:nvPr/>
          </p:nvSpPr>
          <p:spPr>
            <a:xfrm rot="5400000">
              <a:off x="4748285" y="3533853"/>
              <a:ext cx="591620" cy="45719"/>
            </a:xfrm>
            <a:prstGeom prst="rect">
              <a:avLst/>
            </a:prstGeom>
            <a:solidFill>
              <a:srgbClr val="4646E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Pentagone 115"/>
            <p:cNvSpPr/>
            <p:nvPr/>
          </p:nvSpPr>
          <p:spPr>
            <a:xfrm rot="5400000">
              <a:off x="3272397" y="3664193"/>
              <a:ext cx="917823" cy="45719"/>
            </a:xfrm>
            <a:prstGeom prst="homePlate">
              <a:avLst/>
            </a:prstGeom>
            <a:solidFill>
              <a:srgbClr val="4646E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2317522" y="3687886"/>
              <a:ext cx="669393" cy="72495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2214033" y="3943301"/>
              <a:ext cx="669393" cy="72495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9" name="Forme libre 118"/>
            <p:cNvSpPr/>
            <p:nvPr/>
          </p:nvSpPr>
          <p:spPr>
            <a:xfrm>
              <a:off x="3133236" y="3874084"/>
              <a:ext cx="373096" cy="471690"/>
            </a:xfrm>
            <a:custGeom>
              <a:avLst/>
              <a:gdLst>
                <a:gd name="connsiteX0" fmla="*/ 25688 w 571337"/>
                <a:gd name="connsiteY0" fmla="*/ 762407 h 845493"/>
                <a:gd name="connsiteX1" fmla="*/ 49751 w 571337"/>
                <a:gd name="connsiteY1" fmla="*/ 168849 h 845493"/>
                <a:gd name="connsiteX2" fmla="*/ 571120 w 571337"/>
                <a:gd name="connsiteY2" fmla="*/ 407 h 845493"/>
                <a:gd name="connsiteX3" fmla="*/ 113920 w 571337"/>
                <a:gd name="connsiteY3" fmla="*/ 200934 h 845493"/>
                <a:gd name="connsiteX4" fmla="*/ 89857 w 571337"/>
                <a:gd name="connsiteY4" fmla="*/ 778449 h 845493"/>
                <a:gd name="connsiteX5" fmla="*/ 25688 w 571337"/>
                <a:gd name="connsiteY5" fmla="*/ 762407 h 845493"/>
                <a:gd name="connsiteX0" fmla="*/ 57355 w 1041039"/>
                <a:gd name="connsiteY0" fmla="*/ 735706 h 818792"/>
                <a:gd name="connsiteX1" fmla="*/ 81418 w 1041039"/>
                <a:gd name="connsiteY1" fmla="*/ 142148 h 818792"/>
                <a:gd name="connsiteX2" fmla="*/ 1040937 w 1041039"/>
                <a:gd name="connsiteY2" fmla="*/ 680 h 818792"/>
                <a:gd name="connsiteX3" fmla="*/ 145587 w 1041039"/>
                <a:gd name="connsiteY3" fmla="*/ 174233 h 818792"/>
                <a:gd name="connsiteX4" fmla="*/ 121524 w 1041039"/>
                <a:gd name="connsiteY4" fmla="*/ 751748 h 818792"/>
                <a:gd name="connsiteX5" fmla="*/ 57355 w 1041039"/>
                <a:gd name="connsiteY5" fmla="*/ 735706 h 818792"/>
                <a:gd name="connsiteX0" fmla="*/ 5181 w 989281"/>
                <a:gd name="connsiteY0" fmla="*/ 773552 h 863056"/>
                <a:gd name="connsiteX1" fmla="*/ 219744 w 989281"/>
                <a:gd name="connsiteY1" fmla="*/ 72100 h 863056"/>
                <a:gd name="connsiteX2" fmla="*/ 988763 w 989281"/>
                <a:gd name="connsiteY2" fmla="*/ 38526 h 863056"/>
                <a:gd name="connsiteX3" fmla="*/ 93413 w 989281"/>
                <a:gd name="connsiteY3" fmla="*/ 212079 h 863056"/>
                <a:gd name="connsiteX4" fmla="*/ 69350 w 989281"/>
                <a:gd name="connsiteY4" fmla="*/ 789594 h 863056"/>
                <a:gd name="connsiteX5" fmla="*/ 5181 w 989281"/>
                <a:gd name="connsiteY5" fmla="*/ 773552 h 863056"/>
                <a:gd name="connsiteX0" fmla="*/ 9682 w 993268"/>
                <a:gd name="connsiteY0" fmla="*/ 769376 h 858469"/>
                <a:gd name="connsiteX1" fmla="*/ 109945 w 993268"/>
                <a:gd name="connsiteY1" fmla="*/ 74668 h 858469"/>
                <a:gd name="connsiteX2" fmla="*/ 993264 w 993268"/>
                <a:gd name="connsiteY2" fmla="*/ 34350 h 858469"/>
                <a:gd name="connsiteX3" fmla="*/ 97914 w 993268"/>
                <a:gd name="connsiteY3" fmla="*/ 207903 h 858469"/>
                <a:gd name="connsiteX4" fmla="*/ 73851 w 993268"/>
                <a:gd name="connsiteY4" fmla="*/ 785418 h 858469"/>
                <a:gd name="connsiteX5" fmla="*/ 9682 w 993268"/>
                <a:gd name="connsiteY5" fmla="*/ 769376 h 858469"/>
                <a:gd name="connsiteX0" fmla="*/ 9682 w 993294"/>
                <a:gd name="connsiteY0" fmla="*/ 770561 h 856837"/>
                <a:gd name="connsiteX1" fmla="*/ 109945 w 993294"/>
                <a:gd name="connsiteY1" fmla="*/ 75853 h 856837"/>
                <a:gd name="connsiteX2" fmla="*/ 993264 w 993294"/>
                <a:gd name="connsiteY2" fmla="*/ 35535 h 856837"/>
                <a:gd name="connsiteX3" fmla="*/ 143634 w 993294"/>
                <a:gd name="connsiteY3" fmla="*/ 229318 h 856837"/>
                <a:gd name="connsiteX4" fmla="*/ 73851 w 993294"/>
                <a:gd name="connsiteY4" fmla="*/ 786603 h 856837"/>
                <a:gd name="connsiteX5" fmla="*/ 9682 w 993294"/>
                <a:gd name="connsiteY5" fmla="*/ 770561 h 856837"/>
                <a:gd name="connsiteX0" fmla="*/ 7864 w 991469"/>
                <a:gd name="connsiteY0" fmla="*/ 747489 h 830873"/>
                <a:gd name="connsiteX1" fmla="*/ 111937 w 991469"/>
                <a:gd name="connsiteY1" fmla="*/ 99985 h 830873"/>
                <a:gd name="connsiteX2" fmla="*/ 991446 w 991469"/>
                <a:gd name="connsiteY2" fmla="*/ 12463 h 830873"/>
                <a:gd name="connsiteX3" fmla="*/ 141816 w 991469"/>
                <a:gd name="connsiteY3" fmla="*/ 206246 h 830873"/>
                <a:gd name="connsiteX4" fmla="*/ 72033 w 991469"/>
                <a:gd name="connsiteY4" fmla="*/ 763531 h 830873"/>
                <a:gd name="connsiteX5" fmla="*/ 7864 w 991469"/>
                <a:gd name="connsiteY5" fmla="*/ 747489 h 830873"/>
                <a:gd name="connsiteX0" fmla="*/ 7864 w 991469"/>
                <a:gd name="connsiteY0" fmla="*/ 748737 h 832325"/>
                <a:gd name="connsiteX1" fmla="*/ 111937 w 991469"/>
                <a:gd name="connsiteY1" fmla="*/ 97862 h 832325"/>
                <a:gd name="connsiteX2" fmla="*/ 991446 w 991469"/>
                <a:gd name="connsiteY2" fmla="*/ 13711 h 832325"/>
                <a:gd name="connsiteX3" fmla="*/ 141816 w 991469"/>
                <a:gd name="connsiteY3" fmla="*/ 207494 h 832325"/>
                <a:gd name="connsiteX4" fmla="*/ 72033 w 991469"/>
                <a:gd name="connsiteY4" fmla="*/ 764779 h 832325"/>
                <a:gd name="connsiteX5" fmla="*/ 7864 w 991469"/>
                <a:gd name="connsiteY5" fmla="*/ 748737 h 832325"/>
                <a:gd name="connsiteX0" fmla="*/ 9196 w 992801"/>
                <a:gd name="connsiteY0" fmla="*/ 748737 h 834304"/>
                <a:gd name="connsiteX1" fmla="*/ 113269 w 992801"/>
                <a:gd name="connsiteY1" fmla="*/ 97862 h 834304"/>
                <a:gd name="connsiteX2" fmla="*/ 992778 w 992801"/>
                <a:gd name="connsiteY2" fmla="*/ 13711 h 834304"/>
                <a:gd name="connsiteX3" fmla="*/ 143148 w 992801"/>
                <a:gd name="connsiteY3" fmla="*/ 207494 h 834304"/>
                <a:gd name="connsiteX4" fmla="*/ 92415 w 992801"/>
                <a:gd name="connsiteY4" fmla="*/ 768151 h 834304"/>
                <a:gd name="connsiteX5" fmla="*/ 9196 w 992801"/>
                <a:gd name="connsiteY5" fmla="*/ 748737 h 834304"/>
                <a:gd name="connsiteX0" fmla="*/ 16489 w 981044"/>
                <a:gd name="connsiteY0" fmla="*/ 776899 h 850990"/>
                <a:gd name="connsiteX1" fmla="*/ 101512 w 981044"/>
                <a:gd name="connsiteY1" fmla="*/ 99050 h 850990"/>
                <a:gd name="connsiteX2" fmla="*/ 981021 w 981044"/>
                <a:gd name="connsiteY2" fmla="*/ 14899 h 850990"/>
                <a:gd name="connsiteX3" fmla="*/ 131391 w 981044"/>
                <a:gd name="connsiteY3" fmla="*/ 208682 h 850990"/>
                <a:gd name="connsiteX4" fmla="*/ 80658 w 981044"/>
                <a:gd name="connsiteY4" fmla="*/ 769339 h 850990"/>
                <a:gd name="connsiteX5" fmla="*/ 16489 w 981044"/>
                <a:gd name="connsiteY5" fmla="*/ 776899 h 850990"/>
                <a:gd name="connsiteX0" fmla="*/ 16489 w 981058"/>
                <a:gd name="connsiteY0" fmla="*/ 773710 h 850345"/>
                <a:gd name="connsiteX1" fmla="*/ 101512 w 981058"/>
                <a:gd name="connsiteY1" fmla="*/ 95861 h 850345"/>
                <a:gd name="connsiteX2" fmla="*/ 981021 w 981058"/>
                <a:gd name="connsiteY2" fmla="*/ 11710 h 850345"/>
                <a:gd name="connsiteX3" fmla="*/ 139011 w 981058"/>
                <a:gd name="connsiteY3" fmla="*/ 161661 h 850345"/>
                <a:gd name="connsiteX4" fmla="*/ 80658 w 981058"/>
                <a:gd name="connsiteY4" fmla="*/ 766150 h 850345"/>
                <a:gd name="connsiteX5" fmla="*/ 16489 w 981058"/>
                <a:gd name="connsiteY5" fmla="*/ 773710 h 850345"/>
                <a:gd name="connsiteX0" fmla="*/ 27650 w 992267"/>
                <a:gd name="connsiteY0" fmla="*/ 773710 h 850345"/>
                <a:gd name="connsiteX1" fmla="*/ 93623 w 992267"/>
                <a:gd name="connsiteY1" fmla="*/ 95861 h 850345"/>
                <a:gd name="connsiteX2" fmla="*/ 992182 w 992267"/>
                <a:gd name="connsiteY2" fmla="*/ 11710 h 850345"/>
                <a:gd name="connsiteX3" fmla="*/ 150172 w 992267"/>
                <a:gd name="connsiteY3" fmla="*/ 161661 h 850345"/>
                <a:gd name="connsiteX4" fmla="*/ 91819 w 992267"/>
                <a:gd name="connsiteY4" fmla="*/ 766150 h 850345"/>
                <a:gd name="connsiteX5" fmla="*/ 27650 w 992267"/>
                <a:gd name="connsiteY5" fmla="*/ 773710 h 850345"/>
                <a:gd name="connsiteX0" fmla="*/ 27650 w 992256"/>
                <a:gd name="connsiteY0" fmla="*/ 772487 h 850116"/>
                <a:gd name="connsiteX1" fmla="*/ 93623 w 992256"/>
                <a:gd name="connsiteY1" fmla="*/ 94638 h 850116"/>
                <a:gd name="connsiteX2" fmla="*/ 992182 w 992256"/>
                <a:gd name="connsiteY2" fmla="*/ 10487 h 850116"/>
                <a:gd name="connsiteX3" fmla="*/ 146362 w 992256"/>
                <a:gd name="connsiteY3" fmla="*/ 143579 h 850116"/>
                <a:gd name="connsiteX4" fmla="*/ 91819 w 992256"/>
                <a:gd name="connsiteY4" fmla="*/ 764927 h 850116"/>
                <a:gd name="connsiteX5" fmla="*/ 27650 w 992256"/>
                <a:gd name="connsiteY5" fmla="*/ 772487 h 850116"/>
                <a:gd name="connsiteX0" fmla="*/ 48742 w 1318127"/>
                <a:gd name="connsiteY0" fmla="*/ 774898 h 852527"/>
                <a:gd name="connsiteX1" fmla="*/ 114715 w 1318127"/>
                <a:gd name="connsiteY1" fmla="*/ 97049 h 852527"/>
                <a:gd name="connsiteX2" fmla="*/ 1318074 w 1318127"/>
                <a:gd name="connsiteY2" fmla="*/ 9526 h 852527"/>
                <a:gd name="connsiteX3" fmla="*/ 167454 w 1318127"/>
                <a:gd name="connsiteY3" fmla="*/ 145990 h 852527"/>
                <a:gd name="connsiteX4" fmla="*/ 112911 w 1318127"/>
                <a:gd name="connsiteY4" fmla="*/ 767338 h 852527"/>
                <a:gd name="connsiteX5" fmla="*/ 48742 w 1318127"/>
                <a:gd name="connsiteY5" fmla="*/ 774898 h 852527"/>
                <a:gd name="connsiteX0" fmla="*/ 48742 w 1355871"/>
                <a:gd name="connsiteY0" fmla="*/ 775774 h 853403"/>
                <a:gd name="connsiteX1" fmla="*/ 114715 w 1355871"/>
                <a:gd name="connsiteY1" fmla="*/ 97925 h 853403"/>
                <a:gd name="connsiteX2" fmla="*/ 1318074 w 1355871"/>
                <a:gd name="connsiteY2" fmla="*/ 10402 h 853403"/>
                <a:gd name="connsiteX3" fmla="*/ 973501 w 1355871"/>
                <a:gd name="connsiteY3" fmla="*/ 16858 h 853403"/>
                <a:gd name="connsiteX4" fmla="*/ 167454 w 1355871"/>
                <a:gd name="connsiteY4" fmla="*/ 146866 h 853403"/>
                <a:gd name="connsiteX5" fmla="*/ 112911 w 1355871"/>
                <a:gd name="connsiteY5" fmla="*/ 768214 h 853403"/>
                <a:gd name="connsiteX6" fmla="*/ 48742 w 1355871"/>
                <a:gd name="connsiteY6" fmla="*/ 775774 h 853403"/>
                <a:gd name="connsiteX0" fmla="*/ 48742 w 1356189"/>
                <a:gd name="connsiteY0" fmla="*/ 770185 h 847814"/>
                <a:gd name="connsiteX1" fmla="*/ 114715 w 1356189"/>
                <a:gd name="connsiteY1" fmla="*/ 92336 h 847814"/>
                <a:gd name="connsiteX2" fmla="*/ 1318074 w 1356189"/>
                <a:gd name="connsiteY2" fmla="*/ 4813 h 847814"/>
                <a:gd name="connsiteX3" fmla="*/ 973501 w 1356189"/>
                <a:gd name="connsiteY3" fmla="*/ 11269 h 847814"/>
                <a:gd name="connsiteX4" fmla="*/ 167454 w 1356189"/>
                <a:gd name="connsiteY4" fmla="*/ 141277 h 847814"/>
                <a:gd name="connsiteX5" fmla="*/ 112911 w 1356189"/>
                <a:gd name="connsiteY5" fmla="*/ 762625 h 847814"/>
                <a:gd name="connsiteX6" fmla="*/ 48742 w 1356189"/>
                <a:gd name="connsiteY6" fmla="*/ 770185 h 847814"/>
                <a:gd name="connsiteX0" fmla="*/ 48742 w 1355871"/>
                <a:gd name="connsiteY0" fmla="*/ 775774 h 853403"/>
                <a:gd name="connsiteX1" fmla="*/ 114715 w 1355871"/>
                <a:gd name="connsiteY1" fmla="*/ 97925 h 853403"/>
                <a:gd name="connsiteX2" fmla="*/ 1318074 w 1355871"/>
                <a:gd name="connsiteY2" fmla="*/ 10402 h 853403"/>
                <a:gd name="connsiteX3" fmla="*/ 973501 w 1355871"/>
                <a:gd name="connsiteY3" fmla="*/ 16858 h 853403"/>
                <a:gd name="connsiteX4" fmla="*/ 167454 w 1355871"/>
                <a:gd name="connsiteY4" fmla="*/ 146866 h 853403"/>
                <a:gd name="connsiteX5" fmla="*/ 112911 w 1355871"/>
                <a:gd name="connsiteY5" fmla="*/ 768214 h 853403"/>
                <a:gd name="connsiteX6" fmla="*/ 48742 w 1355871"/>
                <a:gd name="connsiteY6" fmla="*/ 775774 h 853403"/>
                <a:gd name="connsiteX0" fmla="*/ 48742 w 1355871"/>
                <a:gd name="connsiteY0" fmla="*/ 769448 h 847077"/>
                <a:gd name="connsiteX1" fmla="*/ 114715 w 1355871"/>
                <a:gd name="connsiteY1" fmla="*/ 91599 h 847077"/>
                <a:gd name="connsiteX2" fmla="*/ 1318074 w 1355871"/>
                <a:gd name="connsiteY2" fmla="*/ 4076 h 847077"/>
                <a:gd name="connsiteX3" fmla="*/ 973501 w 1355871"/>
                <a:gd name="connsiteY3" fmla="*/ 27390 h 847077"/>
                <a:gd name="connsiteX4" fmla="*/ 167454 w 1355871"/>
                <a:gd name="connsiteY4" fmla="*/ 140540 h 847077"/>
                <a:gd name="connsiteX5" fmla="*/ 112911 w 1355871"/>
                <a:gd name="connsiteY5" fmla="*/ 761888 h 847077"/>
                <a:gd name="connsiteX6" fmla="*/ 48742 w 1355871"/>
                <a:gd name="connsiteY6" fmla="*/ 769448 h 847077"/>
                <a:gd name="connsiteX0" fmla="*/ 24866 w 1294198"/>
                <a:gd name="connsiteY0" fmla="*/ 781104 h 858733"/>
                <a:gd name="connsiteX1" fmla="*/ 90839 w 1294198"/>
                <a:gd name="connsiteY1" fmla="*/ 103255 h 858733"/>
                <a:gd name="connsiteX2" fmla="*/ 947720 w 1294198"/>
                <a:gd name="connsiteY2" fmla="*/ 5330 h 858733"/>
                <a:gd name="connsiteX3" fmla="*/ 1294198 w 1294198"/>
                <a:gd name="connsiteY3" fmla="*/ 15732 h 858733"/>
                <a:gd name="connsiteX4" fmla="*/ 949625 w 1294198"/>
                <a:gd name="connsiteY4" fmla="*/ 39046 h 858733"/>
                <a:gd name="connsiteX5" fmla="*/ 143578 w 1294198"/>
                <a:gd name="connsiteY5" fmla="*/ 152196 h 858733"/>
                <a:gd name="connsiteX6" fmla="*/ 89035 w 1294198"/>
                <a:gd name="connsiteY6" fmla="*/ 773544 h 858733"/>
                <a:gd name="connsiteX7" fmla="*/ 24866 w 1294198"/>
                <a:gd name="connsiteY7" fmla="*/ 781104 h 858733"/>
                <a:gd name="connsiteX0" fmla="*/ 24866 w 1294198"/>
                <a:gd name="connsiteY0" fmla="*/ 781104 h 858733"/>
                <a:gd name="connsiteX1" fmla="*/ 90839 w 1294198"/>
                <a:gd name="connsiteY1" fmla="*/ 103255 h 858733"/>
                <a:gd name="connsiteX2" fmla="*/ 947720 w 1294198"/>
                <a:gd name="connsiteY2" fmla="*/ 5330 h 858733"/>
                <a:gd name="connsiteX3" fmla="*/ 1294198 w 1294198"/>
                <a:gd name="connsiteY3" fmla="*/ 15732 h 858733"/>
                <a:gd name="connsiteX4" fmla="*/ 949625 w 1294198"/>
                <a:gd name="connsiteY4" fmla="*/ 39046 h 858733"/>
                <a:gd name="connsiteX5" fmla="*/ 143578 w 1294198"/>
                <a:gd name="connsiteY5" fmla="*/ 152196 h 858733"/>
                <a:gd name="connsiteX6" fmla="*/ 89035 w 1294198"/>
                <a:gd name="connsiteY6" fmla="*/ 773544 h 858733"/>
                <a:gd name="connsiteX7" fmla="*/ 24866 w 1294198"/>
                <a:gd name="connsiteY7" fmla="*/ 781104 h 858733"/>
                <a:gd name="connsiteX0" fmla="*/ 24866 w 1294198"/>
                <a:gd name="connsiteY0" fmla="*/ 790820 h 868449"/>
                <a:gd name="connsiteX1" fmla="*/ 90839 w 1294198"/>
                <a:gd name="connsiteY1" fmla="*/ 112971 h 868449"/>
                <a:gd name="connsiteX2" fmla="*/ 947720 w 1294198"/>
                <a:gd name="connsiteY2" fmla="*/ 15046 h 868449"/>
                <a:gd name="connsiteX3" fmla="*/ 1294198 w 1294198"/>
                <a:gd name="connsiteY3" fmla="*/ 25448 h 868449"/>
                <a:gd name="connsiteX4" fmla="*/ 949625 w 1294198"/>
                <a:gd name="connsiteY4" fmla="*/ 48762 h 868449"/>
                <a:gd name="connsiteX5" fmla="*/ 143578 w 1294198"/>
                <a:gd name="connsiteY5" fmla="*/ 161912 h 868449"/>
                <a:gd name="connsiteX6" fmla="*/ 89035 w 1294198"/>
                <a:gd name="connsiteY6" fmla="*/ 783260 h 868449"/>
                <a:gd name="connsiteX7" fmla="*/ 24866 w 1294198"/>
                <a:gd name="connsiteY7" fmla="*/ 790820 h 868449"/>
                <a:gd name="connsiteX0" fmla="*/ 24866 w 1294198"/>
                <a:gd name="connsiteY0" fmla="*/ 783491 h 861120"/>
                <a:gd name="connsiteX1" fmla="*/ 90839 w 1294198"/>
                <a:gd name="connsiteY1" fmla="*/ 105642 h 861120"/>
                <a:gd name="connsiteX2" fmla="*/ 947720 w 1294198"/>
                <a:gd name="connsiteY2" fmla="*/ 7717 h 861120"/>
                <a:gd name="connsiteX3" fmla="*/ 1294198 w 1294198"/>
                <a:gd name="connsiteY3" fmla="*/ 18119 h 861120"/>
                <a:gd name="connsiteX4" fmla="*/ 949625 w 1294198"/>
                <a:gd name="connsiteY4" fmla="*/ 41433 h 861120"/>
                <a:gd name="connsiteX5" fmla="*/ 143578 w 1294198"/>
                <a:gd name="connsiteY5" fmla="*/ 154583 h 861120"/>
                <a:gd name="connsiteX6" fmla="*/ 89035 w 1294198"/>
                <a:gd name="connsiteY6" fmla="*/ 775931 h 861120"/>
                <a:gd name="connsiteX7" fmla="*/ 24866 w 1294198"/>
                <a:gd name="connsiteY7" fmla="*/ 783491 h 861120"/>
                <a:gd name="connsiteX0" fmla="*/ 23767 w 1293099"/>
                <a:gd name="connsiteY0" fmla="*/ 783491 h 872386"/>
                <a:gd name="connsiteX1" fmla="*/ 89740 w 1293099"/>
                <a:gd name="connsiteY1" fmla="*/ 105642 h 872386"/>
                <a:gd name="connsiteX2" fmla="*/ 946621 w 1293099"/>
                <a:gd name="connsiteY2" fmla="*/ 7717 h 872386"/>
                <a:gd name="connsiteX3" fmla="*/ 1293099 w 1293099"/>
                <a:gd name="connsiteY3" fmla="*/ 18119 h 872386"/>
                <a:gd name="connsiteX4" fmla="*/ 948526 w 1293099"/>
                <a:gd name="connsiteY4" fmla="*/ 41433 h 872386"/>
                <a:gd name="connsiteX5" fmla="*/ 142479 w 1293099"/>
                <a:gd name="connsiteY5" fmla="*/ 154583 h 872386"/>
                <a:gd name="connsiteX6" fmla="*/ 68886 w 1293099"/>
                <a:gd name="connsiteY6" fmla="*/ 796161 h 872386"/>
                <a:gd name="connsiteX7" fmla="*/ 23767 w 1293099"/>
                <a:gd name="connsiteY7" fmla="*/ 783491 h 872386"/>
                <a:gd name="connsiteX0" fmla="*/ 23767 w 1293099"/>
                <a:gd name="connsiteY0" fmla="*/ 783491 h 875015"/>
                <a:gd name="connsiteX1" fmla="*/ 89740 w 1293099"/>
                <a:gd name="connsiteY1" fmla="*/ 105642 h 875015"/>
                <a:gd name="connsiteX2" fmla="*/ 946621 w 1293099"/>
                <a:gd name="connsiteY2" fmla="*/ 7717 h 875015"/>
                <a:gd name="connsiteX3" fmla="*/ 1293099 w 1293099"/>
                <a:gd name="connsiteY3" fmla="*/ 18119 h 875015"/>
                <a:gd name="connsiteX4" fmla="*/ 948526 w 1293099"/>
                <a:gd name="connsiteY4" fmla="*/ 41433 h 875015"/>
                <a:gd name="connsiteX5" fmla="*/ 142479 w 1293099"/>
                <a:gd name="connsiteY5" fmla="*/ 154583 h 875015"/>
                <a:gd name="connsiteX6" fmla="*/ 68886 w 1293099"/>
                <a:gd name="connsiteY6" fmla="*/ 796161 h 875015"/>
                <a:gd name="connsiteX7" fmla="*/ 23767 w 1293099"/>
                <a:gd name="connsiteY7" fmla="*/ 783491 h 875015"/>
                <a:gd name="connsiteX0" fmla="*/ 23767 w 1293099"/>
                <a:gd name="connsiteY0" fmla="*/ 783491 h 907139"/>
                <a:gd name="connsiteX1" fmla="*/ 89740 w 1293099"/>
                <a:gd name="connsiteY1" fmla="*/ 105642 h 907139"/>
                <a:gd name="connsiteX2" fmla="*/ 946621 w 1293099"/>
                <a:gd name="connsiteY2" fmla="*/ 7717 h 907139"/>
                <a:gd name="connsiteX3" fmla="*/ 1293099 w 1293099"/>
                <a:gd name="connsiteY3" fmla="*/ 18119 h 907139"/>
                <a:gd name="connsiteX4" fmla="*/ 948526 w 1293099"/>
                <a:gd name="connsiteY4" fmla="*/ 41433 h 907139"/>
                <a:gd name="connsiteX5" fmla="*/ 142479 w 1293099"/>
                <a:gd name="connsiteY5" fmla="*/ 154583 h 907139"/>
                <a:gd name="connsiteX6" fmla="*/ 68886 w 1293099"/>
                <a:gd name="connsiteY6" fmla="*/ 845050 h 907139"/>
                <a:gd name="connsiteX7" fmla="*/ 23767 w 1293099"/>
                <a:gd name="connsiteY7" fmla="*/ 783491 h 907139"/>
                <a:gd name="connsiteX0" fmla="*/ 26631 w 1290248"/>
                <a:gd name="connsiteY0" fmla="*/ 840810 h 932032"/>
                <a:gd name="connsiteX1" fmla="*/ 86889 w 1290248"/>
                <a:gd name="connsiteY1" fmla="*/ 105642 h 932032"/>
                <a:gd name="connsiteX2" fmla="*/ 943770 w 1290248"/>
                <a:gd name="connsiteY2" fmla="*/ 7717 h 932032"/>
                <a:gd name="connsiteX3" fmla="*/ 1290248 w 1290248"/>
                <a:gd name="connsiteY3" fmla="*/ 18119 h 932032"/>
                <a:gd name="connsiteX4" fmla="*/ 945675 w 1290248"/>
                <a:gd name="connsiteY4" fmla="*/ 41433 h 932032"/>
                <a:gd name="connsiteX5" fmla="*/ 139628 w 1290248"/>
                <a:gd name="connsiteY5" fmla="*/ 154583 h 932032"/>
                <a:gd name="connsiteX6" fmla="*/ 66035 w 1290248"/>
                <a:gd name="connsiteY6" fmla="*/ 845050 h 932032"/>
                <a:gd name="connsiteX7" fmla="*/ 26631 w 1290248"/>
                <a:gd name="connsiteY7" fmla="*/ 840810 h 932032"/>
                <a:gd name="connsiteX0" fmla="*/ 21020 w 1296067"/>
                <a:gd name="connsiteY0" fmla="*/ 648623 h 868087"/>
                <a:gd name="connsiteX1" fmla="*/ 92708 w 1296067"/>
                <a:gd name="connsiteY1" fmla="*/ 105642 h 868087"/>
                <a:gd name="connsiteX2" fmla="*/ 949589 w 1296067"/>
                <a:gd name="connsiteY2" fmla="*/ 7717 h 868087"/>
                <a:gd name="connsiteX3" fmla="*/ 1296067 w 1296067"/>
                <a:gd name="connsiteY3" fmla="*/ 18119 h 868087"/>
                <a:gd name="connsiteX4" fmla="*/ 951494 w 1296067"/>
                <a:gd name="connsiteY4" fmla="*/ 41433 h 868087"/>
                <a:gd name="connsiteX5" fmla="*/ 145447 w 1296067"/>
                <a:gd name="connsiteY5" fmla="*/ 154583 h 868087"/>
                <a:gd name="connsiteX6" fmla="*/ 71854 w 1296067"/>
                <a:gd name="connsiteY6" fmla="*/ 845050 h 868087"/>
                <a:gd name="connsiteX7" fmla="*/ 21020 w 1296067"/>
                <a:gd name="connsiteY7" fmla="*/ 648623 h 868087"/>
                <a:gd name="connsiteX0" fmla="*/ 23080 w 1298127"/>
                <a:gd name="connsiteY0" fmla="*/ 648623 h 868242"/>
                <a:gd name="connsiteX1" fmla="*/ 94768 w 1298127"/>
                <a:gd name="connsiteY1" fmla="*/ 105642 h 868242"/>
                <a:gd name="connsiteX2" fmla="*/ 951649 w 1298127"/>
                <a:gd name="connsiteY2" fmla="*/ 7717 h 868242"/>
                <a:gd name="connsiteX3" fmla="*/ 1298127 w 1298127"/>
                <a:gd name="connsiteY3" fmla="*/ 18119 h 868242"/>
                <a:gd name="connsiteX4" fmla="*/ 953554 w 1298127"/>
                <a:gd name="connsiteY4" fmla="*/ 41433 h 868242"/>
                <a:gd name="connsiteX5" fmla="*/ 147507 w 1298127"/>
                <a:gd name="connsiteY5" fmla="*/ 154583 h 868242"/>
                <a:gd name="connsiteX6" fmla="*/ 73914 w 1298127"/>
                <a:gd name="connsiteY6" fmla="*/ 845050 h 868242"/>
                <a:gd name="connsiteX7" fmla="*/ 23080 w 1298127"/>
                <a:gd name="connsiteY7" fmla="*/ 648623 h 868242"/>
                <a:gd name="connsiteX0" fmla="*/ 21134 w 1296181"/>
                <a:gd name="connsiteY0" fmla="*/ 648623 h 824106"/>
                <a:gd name="connsiteX1" fmla="*/ 92822 w 1296181"/>
                <a:gd name="connsiteY1" fmla="*/ 105642 h 824106"/>
                <a:gd name="connsiteX2" fmla="*/ 949703 w 1296181"/>
                <a:gd name="connsiteY2" fmla="*/ 7717 h 824106"/>
                <a:gd name="connsiteX3" fmla="*/ 1296181 w 1296181"/>
                <a:gd name="connsiteY3" fmla="*/ 18119 h 824106"/>
                <a:gd name="connsiteX4" fmla="*/ 951608 w 1296181"/>
                <a:gd name="connsiteY4" fmla="*/ 41433 h 824106"/>
                <a:gd name="connsiteX5" fmla="*/ 145561 w 1296181"/>
                <a:gd name="connsiteY5" fmla="*/ 154583 h 824106"/>
                <a:gd name="connsiteX6" fmla="*/ 73873 w 1296181"/>
                <a:gd name="connsiteY6" fmla="*/ 796160 h 824106"/>
                <a:gd name="connsiteX7" fmla="*/ 21134 w 1296181"/>
                <a:gd name="connsiteY7" fmla="*/ 648623 h 824106"/>
                <a:gd name="connsiteX0" fmla="*/ 28707 w 1288514"/>
                <a:gd name="connsiteY0" fmla="*/ 766632 h 863716"/>
                <a:gd name="connsiteX1" fmla="*/ 85155 w 1288514"/>
                <a:gd name="connsiteY1" fmla="*/ 105642 h 863716"/>
                <a:gd name="connsiteX2" fmla="*/ 942036 w 1288514"/>
                <a:gd name="connsiteY2" fmla="*/ 7717 h 863716"/>
                <a:gd name="connsiteX3" fmla="*/ 1288514 w 1288514"/>
                <a:gd name="connsiteY3" fmla="*/ 18119 h 863716"/>
                <a:gd name="connsiteX4" fmla="*/ 943941 w 1288514"/>
                <a:gd name="connsiteY4" fmla="*/ 41433 h 863716"/>
                <a:gd name="connsiteX5" fmla="*/ 137894 w 1288514"/>
                <a:gd name="connsiteY5" fmla="*/ 154583 h 863716"/>
                <a:gd name="connsiteX6" fmla="*/ 66206 w 1288514"/>
                <a:gd name="connsiteY6" fmla="*/ 796160 h 863716"/>
                <a:gd name="connsiteX7" fmla="*/ 28707 w 1288514"/>
                <a:gd name="connsiteY7" fmla="*/ 766632 h 863716"/>
                <a:gd name="connsiteX0" fmla="*/ 33793 w 1293600"/>
                <a:gd name="connsiteY0" fmla="*/ 766632 h 863716"/>
                <a:gd name="connsiteX1" fmla="*/ 90241 w 1293600"/>
                <a:gd name="connsiteY1" fmla="*/ 105642 h 863716"/>
                <a:gd name="connsiteX2" fmla="*/ 947122 w 1293600"/>
                <a:gd name="connsiteY2" fmla="*/ 7717 h 863716"/>
                <a:gd name="connsiteX3" fmla="*/ 1293600 w 1293600"/>
                <a:gd name="connsiteY3" fmla="*/ 18119 h 863716"/>
                <a:gd name="connsiteX4" fmla="*/ 949027 w 1293600"/>
                <a:gd name="connsiteY4" fmla="*/ 41433 h 863716"/>
                <a:gd name="connsiteX5" fmla="*/ 142980 w 1293600"/>
                <a:gd name="connsiteY5" fmla="*/ 154583 h 863716"/>
                <a:gd name="connsiteX6" fmla="*/ 71292 w 1293600"/>
                <a:gd name="connsiteY6" fmla="*/ 796160 h 863716"/>
                <a:gd name="connsiteX7" fmla="*/ 33793 w 1293600"/>
                <a:gd name="connsiteY7" fmla="*/ 766632 h 863716"/>
                <a:gd name="connsiteX0" fmla="*/ 33793 w 1293600"/>
                <a:gd name="connsiteY0" fmla="*/ 766632 h 865100"/>
                <a:gd name="connsiteX1" fmla="*/ 90241 w 1293600"/>
                <a:gd name="connsiteY1" fmla="*/ 105642 h 865100"/>
                <a:gd name="connsiteX2" fmla="*/ 947122 w 1293600"/>
                <a:gd name="connsiteY2" fmla="*/ 7717 h 865100"/>
                <a:gd name="connsiteX3" fmla="*/ 1293600 w 1293600"/>
                <a:gd name="connsiteY3" fmla="*/ 18119 h 865100"/>
                <a:gd name="connsiteX4" fmla="*/ 949027 w 1293600"/>
                <a:gd name="connsiteY4" fmla="*/ 41433 h 865100"/>
                <a:gd name="connsiteX5" fmla="*/ 142980 w 1293600"/>
                <a:gd name="connsiteY5" fmla="*/ 154583 h 865100"/>
                <a:gd name="connsiteX6" fmla="*/ 71292 w 1293600"/>
                <a:gd name="connsiteY6" fmla="*/ 796160 h 865100"/>
                <a:gd name="connsiteX7" fmla="*/ 33793 w 1293600"/>
                <a:gd name="connsiteY7" fmla="*/ 766632 h 865100"/>
                <a:gd name="connsiteX0" fmla="*/ 33793 w 1293600"/>
                <a:gd name="connsiteY0" fmla="*/ 766632 h 865100"/>
                <a:gd name="connsiteX1" fmla="*/ 90241 w 1293600"/>
                <a:gd name="connsiteY1" fmla="*/ 105642 h 865100"/>
                <a:gd name="connsiteX2" fmla="*/ 947122 w 1293600"/>
                <a:gd name="connsiteY2" fmla="*/ 7717 h 865100"/>
                <a:gd name="connsiteX3" fmla="*/ 1293600 w 1293600"/>
                <a:gd name="connsiteY3" fmla="*/ 18119 h 865100"/>
                <a:gd name="connsiteX4" fmla="*/ 949027 w 1293600"/>
                <a:gd name="connsiteY4" fmla="*/ 41433 h 865100"/>
                <a:gd name="connsiteX5" fmla="*/ 142980 w 1293600"/>
                <a:gd name="connsiteY5" fmla="*/ 154583 h 865100"/>
                <a:gd name="connsiteX6" fmla="*/ 71292 w 1293600"/>
                <a:gd name="connsiteY6" fmla="*/ 796160 h 865100"/>
                <a:gd name="connsiteX7" fmla="*/ 33793 w 1293600"/>
                <a:gd name="connsiteY7" fmla="*/ 766632 h 865100"/>
                <a:gd name="connsiteX0" fmla="*/ 33793 w 1293600"/>
                <a:gd name="connsiteY0" fmla="*/ 766632 h 865100"/>
                <a:gd name="connsiteX1" fmla="*/ 90241 w 1293600"/>
                <a:gd name="connsiteY1" fmla="*/ 105642 h 865100"/>
                <a:gd name="connsiteX2" fmla="*/ 947122 w 1293600"/>
                <a:gd name="connsiteY2" fmla="*/ 7717 h 865100"/>
                <a:gd name="connsiteX3" fmla="*/ 1293600 w 1293600"/>
                <a:gd name="connsiteY3" fmla="*/ 18119 h 865100"/>
                <a:gd name="connsiteX4" fmla="*/ 949027 w 1293600"/>
                <a:gd name="connsiteY4" fmla="*/ 41433 h 865100"/>
                <a:gd name="connsiteX5" fmla="*/ 142980 w 1293600"/>
                <a:gd name="connsiteY5" fmla="*/ 154583 h 865100"/>
                <a:gd name="connsiteX6" fmla="*/ 71292 w 1293600"/>
                <a:gd name="connsiteY6" fmla="*/ 796160 h 865100"/>
                <a:gd name="connsiteX7" fmla="*/ 33793 w 1293600"/>
                <a:gd name="connsiteY7" fmla="*/ 766632 h 865100"/>
                <a:gd name="connsiteX0" fmla="*/ 23872 w 1283679"/>
                <a:gd name="connsiteY0" fmla="*/ 766632 h 864455"/>
                <a:gd name="connsiteX1" fmla="*/ 87940 w 1283679"/>
                <a:gd name="connsiteY1" fmla="*/ 117443 h 864455"/>
                <a:gd name="connsiteX2" fmla="*/ 937201 w 1283679"/>
                <a:gd name="connsiteY2" fmla="*/ 7717 h 864455"/>
                <a:gd name="connsiteX3" fmla="*/ 1283679 w 1283679"/>
                <a:gd name="connsiteY3" fmla="*/ 18119 h 864455"/>
                <a:gd name="connsiteX4" fmla="*/ 939106 w 1283679"/>
                <a:gd name="connsiteY4" fmla="*/ 41433 h 864455"/>
                <a:gd name="connsiteX5" fmla="*/ 133059 w 1283679"/>
                <a:gd name="connsiteY5" fmla="*/ 154583 h 864455"/>
                <a:gd name="connsiteX6" fmla="*/ 61371 w 1283679"/>
                <a:gd name="connsiteY6" fmla="*/ 796160 h 864455"/>
                <a:gd name="connsiteX7" fmla="*/ 23872 w 1283679"/>
                <a:gd name="connsiteY7" fmla="*/ 766632 h 864455"/>
                <a:gd name="connsiteX0" fmla="*/ 23872 w 1283679"/>
                <a:gd name="connsiteY0" fmla="*/ 766632 h 864455"/>
                <a:gd name="connsiteX1" fmla="*/ 87940 w 1283679"/>
                <a:gd name="connsiteY1" fmla="*/ 117443 h 864455"/>
                <a:gd name="connsiteX2" fmla="*/ 937201 w 1283679"/>
                <a:gd name="connsiteY2" fmla="*/ 7717 h 864455"/>
                <a:gd name="connsiteX3" fmla="*/ 1283679 w 1283679"/>
                <a:gd name="connsiteY3" fmla="*/ 18119 h 864455"/>
                <a:gd name="connsiteX4" fmla="*/ 939106 w 1283679"/>
                <a:gd name="connsiteY4" fmla="*/ 41433 h 864455"/>
                <a:gd name="connsiteX5" fmla="*/ 133059 w 1283679"/>
                <a:gd name="connsiteY5" fmla="*/ 154583 h 864455"/>
                <a:gd name="connsiteX6" fmla="*/ 61371 w 1283679"/>
                <a:gd name="connsiteY6" fmla="*/ 796160 h 864455"/>
                <a:gd name="connsiteX7" fmla="*/ 23872 w 1283679"/>
                <a:gd name="connsiteY7" fmla="*/ 766632 h 864455"/>
                <a:gd name="connsiteX0" fmla="*/ 23872 w 1283679"/>
                <a:gd name="connsiteY0" fmla="*/ 766632 h 864455"/>
                <a:gd name="connsiteX1" fmla="*/ 87940 w 1283679"/>
                <a:gd name="connsiteY1" fmla="*/ 117443 h 864455"/>
                <a:gd name="connsiteX2" fmla="*/ 937201 w 1283679"/>
                <a:gd name="connsiteY2" fmla="*/ 7717 h 864455"/>
                <a:gd name="connsiteX3" fmla="*/ 1283679 w 1283679"/>
                <a:gd name="connsiteY3" fmla="*/ 18119 h 864455"/>
                <a:gd name="connsiteX4" fmla="*/ 939106 w 1283679"/>
                <a:gd name="connsiteY4" fmla="*/ 41433 h 864455"/>
                <a:gd name="connsiteX5" fmla="*/ 133059 w 1283679"/>
                <a:gd name="connsiteY5" fmla="*/ 154583 h 864455"/>
                <a:gd name="connsiteX6" fmla="*/ 61371 w 1283679"/>
                <a:gd name="connsiteY6" fmla="*/ 796160 h 864455"/>
                <a:gd name="connsiteX7" fmla="*/ 23872 w 1283679"/>
                <a:gd name="connsiteY7" fmla="*/ 766632 h 864455"/>
                <a:gd name="connsiteX0" fmla="*/ 27167 w 1286974"/>
                <a:gd name="connsiteY0" fmla="*/ 766632 h 863906"/>
                <a:gd name="connsiteX1" fmla="*/ 91235 w 1286974"/>
                <a:gd name="connsiteY1" fmla="*/ 117443 h 863906"/>
                <a:gd name="connsiteX2" fmla="*/ 940496 w 1286974"/>
                <a:gd name="connsiteY2" fmla="*/ 7717 h 863906"/>
                <a:gd name="connsiteX3" fmla="*/ 1286974 w 1286974"/>
                <a:gd name="connsiteY3" fmla="*/ 18119 h 863906"/>
                <a:gd name="connsiteX4" fmla="*/ 942401 w 1286974"/>
                <a:gd name="connsiteY4" fmla="*/ 41433 h 863906"/>
                <a:gd name="connsiteX5" fmla="*/ 136354 w 1286974"/>
                <a:gd name="connsiteY5" fmla="*/ 154583 h 863906"/>
                <a:gd name="connsiteX6" fmla="*/ 64666 w 1286974"/>
                <a:gd name="connsiteY6" fmla="*/ 796160 h 863906"/>
                <a:gd name="connsiteX7" fmla="*/ 27167 w 1286974"/>
                <a:gd name="connsiteY7" fmla="*/ 766632 h 863906"/>
                <a:gd name="connsiteX0" fmla="*/ 28720 w 1288527"/>
                <a:gd name="connsiteY0" fmla="*/ 766632 h 846271"/>
                <a:gd name="connsiteX1" fmla="*/ 92788 w 1288527"/>
                <a:gd name="connsiteY1" fmla="*/ 117443 h 846271"/>
                <a:gd name="connsiteX2" fmla="*/ 942049 w 1288527"/>
                <a:gd name="connsiteY2" fmla="*/ 7717 h 846271"/>
                <a:gd name="connsiteX3" fmla="*/ 1288527 w 1288527"/>
                <a:gd name="connsiteY3" fmla="*/ 18119 h 846271"/>
                <a:gd name="connsiteX4" fmla="*/ 943954 w 1288527"/>
                <a:gd name="connsiteY4" fmla="*/ 41433 h 846271"/>
                <a:gd name="connsiteX5" fmla="*/ 137907 w 1288527"/>
                <a:gd name="connsiteY5" fmla="*/ 154583 h 846271"/>
                <a:gd name="connsiteX6" fmla="*/ 149628 w 1288527"/>
                <a:gd name="connsiteY6" fmla="*/ 765814 h 846271"/>
                <a:gd name="connsiteX7" fmla="*/ 28720 w 1288527"/>
                <a:gd name="connsiteY7" fmla="*/ 766632 h 846271"/>
                <a:gd name="connsiteX0" fmla="*/ 28720 w 1288527"/>
                <a:gd name="connsiteY0" fmla="*/ 766632 h 846271"/>
                <a:gd name="connsiteX1" fmla="*/ 92788 w 1288527"/>
                <a:gd name="connsiteY1" fmla="*/ 117443 h 846271"/>
                <a:gd name="connsiteX2" fmla="*/ 942049 w 1288527"/>
                <a:gd name="connsiteY2" fmla="*/ 7717 h 846271"/>
                <a:gd name="connsiteX3" fmla="*/ 1288527 w 1288527"/>
                <a:gd name="connsiteY3" fmla="*/ 18119 h 846271"/>
                <a:gd name="connsiteX4" fmla="*/ 943954 w 1288527"/>
                <a:gd name="connsiteY4" fmla="*/ 41433 h 846271"/>
                <a:gd name="connsiteX5" fmla="*/ 137907 w 1288527"/>
                <a:gd name="connsiteY5" fmla="*/ 154583 h 846271"/>
                <a:gd name="connsiteX6" fmla="*/ 149628 w 1288527"/>
                <a:gd name="connsiteY6" fmla="*/ 765814 h 846271"/>
                <a:gd name="connsiteX7" fmla="*/ 28720 w 1288527"/>
                <a:gd name="connsiteY7" fmla="*/ 766632 h 846271"/>
                <a:gd name="connsiteX0" fmla="*/ 28720 w 1294067"/>
                <a:gd name="connsiteY0" fmla="*/ 764515 h 844154"/>
                <a:gd name="connsiteX1" fmla="*/ 92788 w 1294067"/>
                <a:gd name="connsiteY1" fmla="*/ 115326 h 844154"/>
                <a:gd name="connsiteX2" fmla="*/ 942049 w 1294067"/>
                <a:gd name="connsiteY2" fmla="*/ 5600 h 844154"/>
                <a:gd name="connsiteX3" fmla="*/ 1288527 w 1294067"/>
                <a:gd name="connsiteY3" fmla="*/ 16002 h 844154"/>
                <a:gd name="connsiteX4" fmla="*/ 700142 w 1294067"/>
                <a:gd name="connsiteY4" fmla="*/ 49431 h 844154"/>
                <a:gd name="connsiteX5" fmla="*/ 137907 w 1294067"/>
                <a:gd name="connsiteY5" fmla="*/ 152466 h 844154"/>
                <a:gd name="connsiteX6" fmla="*/ 149628 w 1294067"/>
                <a:gd name="connsiteY6" fmla="*/ 763697 h 844154"/>
                <a:gd name="connsiteX7" fmla="*/ 28720 w 1294067"/>
                <a:gd name="connsiteY7" fmla="*/ 764515 h 844154"/>
                <a:gd name="connsiteX0" fmla="*/ 7970 w 1268524"/>
                <a:gd name="connsiteY0" fmla="*/ 759090 h 838729"/>
                <a:gd name="connsiteX1" fmla="*/ 72038 w 1268524"/>
                <a:gd name="connsiteY1" fmla="*/ 109901 h 838729"/>
                <a:gd name="connsiteX2" fmla="*/ 555580 w 1268524"/>
                <a:gd name="connsiteY2" fmla="*/ 6918 h 838729"/>
                <a:gd name="connsiteX3" fmla="*/ 1267777 w 1268524"/>
                <a:gd name="connsiteY3" fmla="*/ 10577 h 838729"/>
                <a:gd name="connsiteX4" fmla="*/ 679392 w 1268524"/>
                <a:gd name="connsiteY4" fmla="*/ 44006 h 838729"/>
                <a:gd name="connsiteX5" fmla="*/ 117157 w 1268524"/>
                <a:gd name="connsiteY5" fmla="*/ 147041 h 838729"/>
                <a:gd name="connsiteX6" fmla="*/ 128878 w 1268524"/>
                <a:gd name="connsiteY6" fmla="*/ 758272 h 838729"/>
                <a:gd name="connsiteX7" fmla="*/ 7970 w 1268524"/>
                <a:gd name="connsiteY7" fmla="*/ 759090 h 838729"/>
                <a:gd name="connsiteX0" fmla="*/ 7970 w 1268524"/>
                <a:gd name="connsiteY0" fmla="*/ 755354 h 834993"/>
                <a:gd name="connsiteX1" fmla="*/ 72038 w 1268524"/>
                <a:gd name="connsiteY1" fmla="*/ 106165 h 834993"/>
                <a:gd name="connsiteX2" fmla="*/ 555580 w 1268524"/>
                <a:gd name="connsiteY2" fmla="*/ 3182 h 834993"/>
                <a:gd name="connsiteX3" fmla="*/ 1267777 w 1268524"/>
                <a:gd name="connsiteY3" fmla="*/ 6841 h 834993"/>
                <a:gd name="connsiteX4" fmla="*/ 679392 w 1268524"/>
                <a:gd name="connsiteY4" fmla="*/ 40270 h 834993"/>
                <a:gd name="connsiteX5" fmla="*/ 117157 w 1268524"/>
                <a:gd name="connsiteY5" fmla="*/ 143305 h 834993"/>
                <a:gd name="connsiteX6" fmla="*/ 128878 w 1268524"/>
                <a:gd name="connsiteY6" fmla="*/ 754536 h 834993"/>
                <a:gd name="connsiteX7" fmla="*/ 7970 w 1268524"/>
                <a:gd name="connsiteY7" fmla="*/ 755354 h 834993"/>
                <a:gd name="connsiteX0" fmla="*/ 32041 w 1292595"/>
                <a:gd name="connsiteY0" fmla="*/ 762956 h 840061"/>
                <a:gd name="connsiteX1" fmla="*/ 51197 w 1292595"/>
                <a:gd name="connsiteY1" fmla="*/ 154227 h 840061"/>
                <a:gd name="connsiteX2" fmla="*/ 579651 w 1292595"/>
                <a:gd name="connsiteY2" fmla="*/ 10784 h 840061"/>
                <a:gd name="connsiteX3" fmla="*/ 1291848 w 1292595"/>
                <a:gd name="connsiteY3" fmla="*/ 14443 h 840061"/>
                <a:gd name="connsiteX4" fmla="*/ 703463 w 1292595"/>
                <a:gd name="connsiteY4" fmla="*/ 47872 h 840061"/>
                <a:gd name="connsiteX5" fmla="*/ 141228 w 1292595"/>
                <a:gd name="connsiteY5" fmla="*/ 150907 h 840061"/>
                <a:gd name="connsiteX6" fmla="*/ 152949 w 1292595"/>
                <a:gd name="connsiteY6" fmla="*/ 762138 h 840061"/>
                <a:gd name="connsiteX7" fmla="*/ 32041 w 1292595"/>
                <a:gd name="connsiteY7" fmla="*/ 762956 h 840061"/>
                <a:gd name="connsiteX0" fmla="*/ 7252 w 1267806"/>
                <a:gd name="connsiteY0" fmla="*/ 762956 h 840061"/>
                <a:gd name="connsiteX1" fmla="*/ 26408 w 1267806"/>
                <a:gd name="connsiteY1" fmla="*/ 154227 h 840061"/>
                <a:gd name="connsiteX2" fmla="*/ 554862 w 1267806"/>
                <a:gd name="connsiteY2" fmla="*/ 10784 h 840061"/>
                <a:gd name="connsiteX3" fmla="*/ 1267059 w 1267806"/>
                <a:gd name="connsiteY3" fmla="*/ 14443 h 840061"/>
                <a:gd name="connsiteX4" fmla="*/ 678674 w 1267806"/>
                <a:gd name="connsiteY4" fmla="*/ 47872 h 840061"/>
                <a:gd name="connsiteX5" fmla="*/ 116439 w 1267806"/>
                <a:gd name="connsiteY5" fmla="*/ 150907 h 840061"/>
                <a:gd name="connsiteX6" fmla="*/ 128160 w 1267806"/>
                <a:gd name="connsiteY6" fmla="*/ 762138 h 840061"/>
                <a:gd name="connsiteX7" fmla="*/ 7252 w 1267806"/>
                <a:gd name="connsiteY7" fmla="*/ 762956 h 840061"/>
                <a:gd name="connsiteX0" fmla="*/ 51319 w 1311873"/>
                <a:gd name="connsiteY0" fmla="*/ 762956 h 840061"/>
                <a:gd name="connsiteX1" fmla="*/ 70475 w 1311873"/>
                <a:gd name="connsiteY1" fmla="*/ 154227 h 840061"/>
                <a:gd name="connsiteX2" fmla="*/ 598929 w 1311873"/>
                <a:gd name="connsiteY2" fmla="*/ 10784 h 840061"/>
                <a:gd name="connsiteX3" fmla="*/ 1311126 w 1311873"/>
                <a:gd name="connsiteY3" fmla="*/ 14443 h 840061"/>
                <a:gd name="connsiteX4" fmla="*/ 722741 w 1311873"/>
                <a:gd name="connsiteY4" fmla="*/ 47872 h 840061"/>
                <a:gd name="connsiteX5" fmla="*/ 160506 w 1311873"/>
                <a:gd name="connsiteY5" fmla="*/ 150907 h 840061"/>
                <a:gd name="connsiteX6" fmla="*/ 172227 w 1311873"/>
                <a:gd name="connsiteY6" fmla="*/ 762138 h 840061"/>
                <a:gd name="connsiteX7" fmla="*/ 51319 w 1311873"/>
                <a:gd name="connsiteY7" fmla="*/ 762956 h 840061"/>
                <a:gd name="connsiteX0" fmla="*/ 8754 w 1333469"/>
                <a:gd name="connsiteY0" fmla="*/ 743250 h 828287"/>
                <a:gd name="connsiteX1" fmla="*/ 92071 w 1333469"/>
                <a:gd name="connsiteY1" fmla="*/ 154227 h 828287"/>
                <a:gd name="connsiteX2" fmla="*/ 620525 w 1333469"/>
                <a:gd name="connsiteY2" fmla="*/ 10784 h 828287"/>
                <a:gd name="connsiteX3" fmla="*/ 1332722 w 1333469"/>
                <a:gd name="connsiteY3" fmla="*/ 14443 h 828287"/>
                <a:gd name="connsiteX4" fmla="*/ 744337 w 1333469"/>
                <a:gd name="connsiteY4" fmla="*/ 47872 h 828287"/>
                <a:gd name="connsiteX5" fmla="*/ 182102 w 1333469"/>
                <a:gd name="connsiteY5" fmla="*/ 150907 h 828287"/>
                <a:gd name="connsiteX6" fmla="*/ 193823 w 1333469"/>
                <a:gd name="connsiteY6" fmla="*/ 762138 h 828287"/>
                <a:gd name="connsiteX7" fmla="*/ 8754 w 1333469"/>
                <a:gd name="connsiteY7" fmla="*/ 743250 h 828287"/>
                <a:gd name="connsiteX0" fmla="*/ 8754 w 1333449"/>
                <a:gd name="connsiteY0" fmla="*/ 743250 h 828065"/>
                <a:gd name="connsiteX1" fmla="*/ 92071 w 1333449"/>
                <a:gd name="connsiteY1" fmla="*/ 154227 h 828065"/>
                <a:gd name="connsiteX2" fmla="*/ 620525 w 1333449"/>
                <a:gd name="connsiteY2" fmla="*/ 10784 h 828065"/>
                <a:gd name="connsiteX3" fmla="*/ 1332722 w 1333449"/>
                <a:gd name="connsiteY3" fmla="*/ 14443 h 828065"/>
                <a:gd name="connsiteX4" fmla="*/ 744337 w 1333449"/>
                <a:gd name="connsiteY4" fmla="*/ 47872 h 828065"/>
                <a:gd name="connsiteX5" fmla="*/ 220599 w 1333449"/>
                <a:gd name="connsiteY5" fmla="*/ 154192 h 828065"/>
                <a:gd name="connsiteX6" fmla="*/ 193823 w 1333449"/>
                <a:gd name="connsiteY6" fmla="*/ 762138 h 828065"/>
                <a:gd name="connsiteX7" fmla="*/ 8754 w 1333449"/>
                <a:gd name="connsiteY7" fmla="*/ 743250 h 828065"/>
                <a:gd name="connsiteX0" fmla="*/ 8754 w 1333429"/>
                <a:gd name="connsiteY0" fmla="*/ 743250 h 828065"/>
                <a:gd name="connsiteX1" fmla="*/ 92071 w 1333429"/>
                <a:gd name="connsiteY1" fmla="*/ 154227 h 828065"/>
                <a:gd name="connsiteX2" fmla="*/ 620525 w 1333429"/>
                <a:gd name="connsiteY2" fmla="*/ 10784 h 828065"/>
                <a:gd name="connsiteX3" fmla="*/ 1332722 w 1333429"/>
                <a:gd name="connsiteY3" fmla="*/ 14443 h 828065"/>
                <a:gd name="connsiteX4" fmla="*/ 744337 w 1333429"/>
                <a:gd name="connsiteY4" fmla="*/ 47872 h 828065"/>
                <a:gd name="connsiteX5" fmla="*/ 220599 w 1333429"/>
                <a:gd name="connsiteY5" fmla="*/ 154192 h 828065"/>
                <a:gd name="connsiteX6" fmla="*/ 193823 w 1333429"/>
                <a:gd name="connsiteY6" fmla="*/ 762138 h 828065"/>
                <a:gd name="connsiteX7" fmla="*/ 8754 w 1333429"/>
                <a:gd name="connsiteY7" fmla="*/ 743250 h 828065"/>
                <a:gd name="connsiteX0" fmla="*/ 8754 w 1332819"/>
                <a:gd name="connsiteY0" fmla="*/ 744048 h 828863"/>
                <a:gd name="connsiteX1" fmla="*/ 92071 w 1332819"/>
                <a:gd name="connsiteY1" fmla="*/ 155025 h 828863"/>
                <a:gd name="connsiteX2" fmla="*/ 620525 w 1332819"/>
                <a:gd name="connsiteY2" fmla="*/ 11582 h 828863"/>
                <a:gd name="connsiteX3" fmla="*/ 1332722 w 1332819"/>
                <a:gd name="connsiteY3" fmla="*/ 15241 h 828863"/>
                <a:gd name="connsiteX4" fmla="*/ 571103 w 1332819"/>
                <a:gd name="connsiteY4" fmla="*/ 68376 h 828863"/>
                <a:gd name="connsiteX5" fmla="*/ 220599 w 1332819"/>
                <a:gd name="connsiteY5" fmla="*/ 154990 h 828863"/>
                <a:gd name="connsiteX6" fmla="*/ 193823 w 1332819"/>
                <a:gd name="connsiteY6" fmla="*/ 762936 h 828863"/>
                <a:gd name="connsiteX7" fmla="*/ 8754 w 1332819"/>
                <a:gd name="connsiteY7" fmla="*/ 744048 h 828863"/>
                <a:gd name="connsiteX0" fmla="*/ 4874 w 1329353"/>
                <a:gd name="connsiteY0" fmla="*/ 737409 h 822224"/>
                <a:gd name="connsiteX1" fmla="*/ 88191 w 1329353"/>
                <a:gd name="connsiteY1" fmla="*/ 148386 h 822224"/>
                <a:gd name="connsiteX2" fmla="*/ 443411 w 1329353"/>
                <a:gd name="connsiteY2" fmla="*/ 14796 h 822224"/>
                <a:gd name="connsiteX3" fmla="*/ 1328842 w 1329353"/>
                <a:gd name="connsiteY3" fmla="*/ 8602 h 822224"/>
                <a:gd name="connsiteX4" fmla="*/ 567223 w 1329353"/>
                <a:gd name="connsiteY4" fmla="*/ 61737 h 822224"/>
                <a:gd name="connsiteX5" fmla="*/ 216719 w 1329353"/>
                <a:gd name="connsiteY5" fmla="*/ 148351 h 822224"/>
                <a:gd name="connsiteX6" fmla="*/ 189943 w 1329353"/>
                <a:gd name="connsiteY6" fmla="*/ 756297 h 822224"/>
                <a:gd name="connsiteX7" fmla="*/ 4874 w 1329353"/>
                <a:gd name="connsiteY7" fmla="*/ 737409 h 822224"/>
                <a:gd name="connsiteX0" fmla="*/ 4874 w 1329353"/>
                <a:gd name="connsiteY0" fmla="*/ 736150 h 820965"/>
                <a:gd name="connsiteX1" fmla="*/ 88191 w 1329353"/>
                <a:gd name="connsiteY1" fmla="*/ 147127 h 820965"/>
                <a:gd name="connsiteX2" fmla="*/ 443411 w 1329353"/>
                <a:gd name="connsiteY2" fmla="*/ 13537 h 820965"/>
                <a:gd name="connsiteX3" fmla="*/ 1328842 w 1329353"/>
                <a:gd name="connsiteY3" fmla="*/ 7343 h 820965"/>
                <a:gd name="connsiteX4" fmla="*/ 567223 w 1329353"/>
                <a:gd name="connsiteY4" fmla="*/ 60478 h 820965"/>
                <a:gd name="connsiteX5" fmla="*/ 216719 w 1329353"/>
                <a:gd name="connsiteY5" fmla="*/ 147092 h 820965"/>
                <a:gd name="connsiteX6" fmla="*/ 189943 w 1329353"/>
                <a:gd name="connsiteY6" fmla="*/ 755038 h 820965"/>
                <a:gd name="connsiteX7" fmla="*/ 4874 w 1329353"/>
                <a:gd name="connsiteY7" fmla="*/ 736150 h 820965"/>
                <a:gd name="connsiteX0" fmla="*/ 4874 w 1284484"/>
                <a:gd name="connsiteY0" fmla="*/ 730952 h 815767"/>
                <a:gd name="connsiteX1" fmla="*/ 88191 w 1284484"/>
                <a:gd name="connsiteY1" fmla="*/ 141929 h 815767"/>
                <a:gd name="connsiteX2" fmla="*/ 443411 w 1284484"/>
                <a:gd name="connsiteY2" fmla="*/ 8339 h 815767"/>
                <a:gd name="connsiteX3" fmla="*/ 1283928 w 1284484"/>
                <a:gd name="connsiteY3" fmla="*/ 18567 h 815767"/>
                <a:gd name="connsiteX4" fmla="*/ 567223 w 1284484"/>
                <a:gd name="connsiteY4" fmla="*/ 55280 h 815767"/>
                <a:gd name="connsiteX5" fmla="*/ 216719 w 1284484"/>
                <a:gd name="connsiteY5" fmla="*/ 141894 h 815767"/>
                <a:gd name="connsiteX6" fmla="*/ 189943 w 1284484"/>
                <a:gd name="connsiteY6" fmla="*/ 749840 h 815767"/>
                <a:gd name="connsiteX7" fmla="*/ 4874 w 1284484"/>
                <a:gd name="connsiteY7" fmla="*/ 730952 h 815767"/>
                <a:gd name="connsiteX0" fmla="*/ 6245 w 1285855"/>
                <a:gd name="connsiteY0" fmla="*/ 730952 h 815767"/>
                <a:gd name="connsiteX1" fmla="*/ 89562 w 1285855"/>
                <a:gd name="connsiteY1" fmla="*/ 141929 h 815767"/>
                <a:gd name="connsiteX2" fmla="*/ 444782 w 1285855"/>
                <a:gd name="connsiteY2" fmla="*/ 8339 h 815767"/>
                <a:gd name="connsiteX3" fmla="*/ 1285299 w 1285855"/>
                <a:gd name="connsiteY3" fmla="*/ 18567 h 815767"/>
                <a:gd name="connsiteX4" fmla="*/ 568594 w 1285855"/>
                <a:gd name="connsiteY4" fmla="*/ 55280 h 815767"/>
                <a:gd name="connsiteX5" fmla="*/ 218090 w 1285855"/>
                <a:gd name="connsiteY5" fmla="*/ 141894 h 815767"/>
                <a:gd name="connsiteX6" fmla="*/ 191314 w 1285855"/>
                <a:gd name="connsiteY6" fmla="*/ 749840 h 815767"/>
                <a:gd name="connsiteX7" fmla="*/ 6245 w 1285855"/>
                <a:gd name="connsiteY7" fmla="*/ 730952 h 815767"/>
                <a:gd name="connsiteX0" fmla="*/ 6245 w 1285855"/>
                <a:gd name="connsiteY0" fmla="*/ 728075 h 812890"/>
                <a:gd name="connsiteX1" fmla="*/ 89562 w 1285855"/>
                <a:gd name="connsiteY1" fmla="*/ 139052 h 812890"/>
                <a:gd name="connsiteX2" fmla="*/ 444782 w 1285855"/>
                <a:gd name="connsiteY2" fmla="*/ 5462 h 812890"/>
                <a:gd name="connsiteX3" fmla="*/ 1285299 w 1285855"/>
                <a:gd name="connsiteY3" fmla="*/ 15690 h 812890"/>
                <a:gd name="connsiteX4" fmla="*/ 568594 w 1285855"/>
                <a:gd name="connsiteY4" fmla="*/ 52403 h 812890"/>
                <a:gd name="connsiteX5" fmla="*/ 218090 w 1285855"/>
                <a:gd name="connsiteY5" fmla="*/ 139017 h 812890"/>
                <a:gd name="connsiteX6" fmla="*/ 191314 w 1285855"/>
                <a:gd name="connsiteY6" fmla="*/ 746963 h 812890"/>
                <a:gd name="connsiteX7" fmla="*/ 6245 w 1285855"/>
                <a:gd name="connsiteY7" fmla="*/ 728075 h 812890"/>
                <a:gd name="connsiteX0" fmla="*/ 6245 w 1285687"/>
                <a:gd name="connsiteY0" fmla="*/ 727720 h 812535"/>
                <a:gd name="connsiteX1" fmla="*/ 89562 w 1285687"/>
                <a:gd name="connsiteY1" fmla="*/ 138697 h 812535"/>
                <a:gd name="connsiteX2" fmla="*/ 444782 w 1285687"/>
                <a:gd name="connsiteY2" fmla="*/ 5107 h 812535"/>
                <a:gd name="connsiteX3" fmla="*/ 1285299 w 1285687"/>
                <a:gd name="connsiteY3" fmla="*/ 15335 h 812535"/>
                <a:gd name="connsiteX4" fmla="*/ 549345 w 1285687"/>
                <a:gd name="connsiteY4" fmla="*/ 38911 h 812535"/>
                <a:gd name="connsiteX5" fmla="*/ 218090 w 1285687"/>
                <a:gd name="connsiteY5" fmla="*/ 138662 h 812535"/>
                <a:gd name="connsiteX6" fmla="*/ 191314 w 1285687"/>
                <a:gd name="connsiteY6" fmla="*/ 746608 h 812535"/>
                <a:gd name="connsiteX7" fmla="*/ 6245 w 1285687"/>
                <a:gd name="connsiteY7" fmla="*/ 727720 h 812535"/>
                <a:gd name="connsiteX0" fmla="*/ 6245 w 1285660"/>
                <a:gd name="connsiteY0" fmla="*/ 727720 h 812535"/>
                <a:gd name="connsiteX1" fmla="*/ 89562 w 1285660"/>
                <a:gd name="connsiteY1" fmla="*/ 138697 h 812535"/>
                <a:gd name="connsiteX2" fmla="*/ 444782 w 1285660"/>
                <a:gd name="connsiteY2" fmla="*/ 5107 h 812535"/>
                <a:gd name="connsiteX3" fmla="*/ 1285299 w 1285660"/>
                <a:gd name="connsiteY3" fmla="*/ 15335 h 812535"/>
                <a:gd name="connsiteX4" fmla="*/ 549345 w 1285660"/>
                <a:gd name="connsiteY4" fmla="*/ 38911 h 812535"/>
                <a:gd name="connsiteX5" fmla="*/ 218090 w 1285660"/>
                <a:gd name="connsiteY5" fmla="*/ 138662 h 812535"/>
                <a:gd name="connsiteX6" fmla="*/ 191314 w 1285660"/>
                <a:gd name="connsiteY6" fmla="*/ 746608 h 812535"/>
                <a:gd name="connsiteX7" fmla="*/ 6245 w 1285660"/>
                <a:gd name="connsiteY7" fmla="*/ 727720 h 812535"/>
                <a:gd name="connsiteX0" fmla="*/ 6245 w 1285660"/>
                <a:gd name="connsiteY0" fmla="*/ 727720 h 812535"/>
                <a:gd name="connsiteX1" fmla="*/ 89562 w 1285660"/>
                <a:gd name="connsiteY1" fmla="*/ 138697 h 812535"/>
                <a:gd name="connsiteX2" fmla="*/ 444782 w 1285660"/>
                <a:gd name="connsiteY2" fmla="*/ 5107 h 812535"/>
                <a:gd name="connsiteX3" fmla="*/ 1285299 w 1285660"/>
                <a:gd name="connsiteY3" fmla="*/ 15335 h 812535"/>
                <a:gd name="connsiteX4" fmla="*/ 549345 w 1285660"/>
                <a:gd name="connsiteY4" fmla="*/ 38911 h 812535"/>
                <a:gd name="connsiteX5" fmla="*/ 218090 w 1285660"/>
                <a:gd name="connsiteY5" fmla="*/ 138662 h 812535"/>
                <a:gd name="connsiteX6" fmla="*/ 191314 w 1285660"/>
                <a:gd name="connsiteY6" fmla="*/ 746608 h 812535"/>
                <a:gd name="connsiteX7" fmla="*/ 6245 w 1285660"/>
                <a:gd name="connsiteY7" fmla="*/ 727720 h 812535"/>
                <a:gd name="connsiteX0" fmla="*/ 6245 w 1260036"/>
                <a:gd name="connsiteY0" fmla="*/ 722912 h 807727"/>
                <a:gd name="connsiteX1" fmla="*/ 89562 w 1260036"/>
                <a:gd name="connsiteY1" fmla="*/ 133889 h 807727"/>
                <a:gd name="connsiteX2" fmla="*/ 444782 w 1260036"/>
                <a:gd name="connsiteY2" fmla="*/ 299 h 807727"/>
                <a:gd name="connsiteX3" fmla="*/ 1259635 w 1260036"/>
                <a:gd name="connsiteY3" fmla="*/ 95921 h 807727"/>
                <a:gd name="connsiteX4" fmla="*/ 549345 w 1260036"/>
                <a:gd name="connsiteY4" fmla="*/ 34103 h 807727"/>
                <a:gd name="connsiteX5" fmla="*/ 218090 w 1260036"/>
                <a:gd name="connsiteY5" fmla="*/ 133854 h 807727"/>
                <a:gd name="connsiteX6" fmla="*/ 191314 w 1260036"/>
                <a:gd name="connsiteY6" fmla="*/ 741800 h 807727"/>
                <a:gd name="connsiteX7" fmla="*/ 6245 w 1260036"/>
                <a:gd name="connsiteY7" fmla="*/ 722912 h 807727"/>
                <a:gd name="connsiteX0" fmla="*/ 6245 w 1260036"/>
                <a:gd name="connsiteY0" fmla="*/ 814570 h 899385"/>
                <a:gd name="connsiteX1" fmla="*/ 89562 w 1260036"/>
                <a:gd name="connsiteY1" fmla="*/ 225547 h 899385"/>
                <a:gd name="connsiteX2" fmla="*/ 444782 w 1260036"/>
                <a:gd name="connsiteY2" fmla="*/ 91957 h 899385"/>
                <a:gd name="connsiteX3" fmla="*/ 1259635 w 1260036"/>
                <a:gd name="connsiteY3" fmla="*/ 370 h 899385"/>
                <a:gd name="connsiteX4" fmla="*/ 549345 w 1260036"/>
                <a:gd name="connsiteY4" fmla="*/ 125761 h 899385"/>
                <a:gd name="connsiteX5" fmla="*/ 218090 w 1260036"/>
                <a:gd name="connsiteY5" fmla="*/ 225512 h 899385"/>
                <a:gd name="connsiteX6" fmla="*/ 191314 w 1260036"/>
                <a:gd name="connsiteY6" fmla="*/ 833458 h 899385"/>
                <a:gd name="connsiteX7" fmla="*/ 6245 w 1260036"/>
                <a:gd name="connsiteY7" fmla="*/ 814570 h 899385"/>
                <a:gd name="connsiteX0" fmla="*/ 6245 w 1260801"/>
                <a:gd name="connsiteY0" fmla="*/ 822256 h 907071"/>
                <a:gd name="connsiteX1" fmla="*/ 89562 w 1260801"/>
                <a:gd name="connsiteY1" fmla="*/ 233233 h 907071"/>
                <a:gd name="connsiteX2" fmla="*/ 444782 w 1260801"/>
                <a:gd name="connsiteY2" fmla="*/ 99643 h 907071"/>
                <a:gd name="connsiteX3" fmla="*/ 1259635 w 1260801"/>
                <a:gd name="connsiteY3" fmla="*/ 8056 h 907071"/>
                <a:gd name="connsiteX4" fmla="*/ 549345 w 1260801"/>
                <a:gd name="connsiteY4" fmla="*/ 133447 h 907071"/>
                <a:gd name="connsiteX5" fmla="*/ 218090 w 1260801"/>
                <a:gd name="connsiteY5" fmla="*/ 233198 h 907071"/>
                <a:gd name="connsiteX6" fmla="*/ 191314 w 1260801"/>
                <a:gd name="connsiteY6" fmla="*/ 841144 h 907071"/>
                <a:gd name="connsiteX7" fmla="*/ 6245 w 1260801"/>
                <a:gd name="connsiteY7" fmla="*/ 822256 h 907071"/>
                <a:gd name="connsiteX0" fmla="*/ 6245 w 1267207"/>
                <a:gd name="connsiteY0" fmla="*/ 736799 h 821614"/>
                <a:gd name="connsiteX1" fmla="*/ 89562 w 1267207"/>
                <a:gd name="connsiteY1" fmla="*/ 147776 h 821614"/>
                <a:gd name="connsiteX2" fmla="*/ 444782 w 1267207"/>
                <a:gd name="connsiteY2" fmla="*/ 14186 h 821614"/>
                <a:gd name="connsiteX3" fmla="*/ 1266052 w 1267207"/>
                <a:gd name="connsiteY3" fmla="*/ 27699 h 821614"/>
                <a:gd name="connsiteX4" fmla="*/ 549345 w 1267207"/>
                <a:gd name="connsiteY4" fmla="*/ 47990 h 821614"/>
                <a:gd name="connsiteX5" fmla="*/ 218090 w 1267207"/>
                <a:gd name="connsiteY5" fmla="*/ 147741 h 821614"/>
                <a:gd name="connsiteX6" fmla="*/ 191314 w 1267207"/>
                <a:gd name="connsiteY6" fmla="*/ 755687 h 821614"/>
                <a:gd name="connsiteX7" fmla="*/ 6245 w 1267207"/>
                <a:gd name="connsiteY7" fmla="*/ 736799 h 821614"/>
                <a:gd name="connsiteX0" fmla="*/ 6245 w 1266055"/>
                <a:gd name="connsiteY0" fmla="*/ 740259 h 825074"/>
                <a:gd name="connsiteX1" fmla="*/ 89562 w 1266055"/>
                <a:gd name="connsiteY1" fmla="*/ 151236 h 825074"/>
                <a:gd name="connsiteX2" fmla="*/ 444782 w 1266055"/>
                <a:gd name="connsiteY2" fmla="*/ 17646 h 825074"/>
                <a:gd name="connsiteX3" fmla="*/ 1266052 w 1266055"/>
                <a:gd name="connsiteY3" fmla="*/ 31159 h 825074"/>
                <a:gd name="connsiteX4" fmla="*/ 549345 w 1266055"/>
                <a:gd name="connsiteY4" fmla="*/ 51450 h 825074"/>
                <a:gd name="connsiteX5" fmla="*/ 218090 w 1266055"/>
                <a:gd name="connsiteY5" fmla="*/ 151201 h 825074"/>
                <a:gd name="connsiteX6" fmla="*/ 191314 w 1266055"/>
                <a:gd name="connsiteY6" fmla="*/ 759147 h 825074"/>
                <a:gd name="connsiteX7" fmla="*/ 6245 w 1266055"/>
                <a:gd name="connsiteY7" fmla="*/ 740259 h 825074"/>
                <a:gd name="connsiteX0" fmla="*/ 6245 w 1266351"/>
                <a:gd name="connsiteY0" fmla="*/ 729908 h 814723"/>
                <a:gd name="connsiteX1" fmla="*/ 89562 w 1266351"/>
                <a:gd name="connsiteY1" fmla="*/ 140885 h 814723"/>
                <a:gd name="connsiteX2" fmla="*/ 444782 w 1266351"/>
                <a:gd name="connsiteY2" fmla="*/ 7295 h 814723"/>
                <a:gd name="connsiteX3" fmla="*/ 1266052 w 1266351"/>
                <a:gd name="connsiteY3" fmla="*/ 20808 h 814723"/>
                <a:gd name="connsiteX4" fmla="*/ 536513 w 1266351"/>
                <a:gd name="connsiteY4" fmla="*/ 47667 h 814723"/>
                <a:gd name="connsiteX5" fmla="*/ 218090 w 1266351"/>
                <a:gd name="connsiteY5" fmla="*/ 140850 h 814723"/>
                <a:gd name="connsiteX6" fmla="*/ 191314 w 1266351"/>
                <a:gd name="connsiteY6" fmla="*/ 748796 h 814723"/>
                <a:gd name="connsiteX7" fmla="*/ 6245 w 1266351"/>
                <a:gd name="connsiteY7" fmla="*/ 729908 h 814723"/>
                <a:gd name="connsiteX0" fmla="*/ 5070 w 1265101"/>
                <a:gd name="connsiteY0" fmla="*/ 735627 h 820442"/>
                <a:gd name="connsiteX1" fmla="*/ 88387 w 1265101"/>
                <a:gd name="connsiteY1" fmla="*/ 146604 h 820442"/>
                <a:gd name="connsiteX2" fmla="*/ 456439 w 1265101"/>
                <a:gd name="connsiteY2" fmla="*/ 6445 h 820442"/>
                <a:gd name="connsiteX3" fmla="*/ 1264877 w 1265101"/>
                <a:gd name="connsiteY3" fmla="*/ 26527 h 820442"/>
                <a:gd name="connsiteX4" fmla="*/ 535338 w 1265101"/>
                <a:gd name="connsiteY4" fmla="*/ 53386 h 820442"/>
                <a:gd name="connsiteX5" fmla="*/ 216915 w 1265101"/>
                <a:gd name="connsiteY5" fmla="*/ 146569 h 820442"/>
                <a:gd name="connsiteX6" fmla="*/ 190139 w 1265101"/>
                <a:gd name="connsiteY6" fmla="*/ 754515 h 820442"/>
                <a:gd name="connsiteX7" fmla="*/ 5070 w 1265101"/>
                <a:gd name="connsiteY7" fmla="*/ 735627 h 820442"/>
                <a:gd name="connsiteX0" fmla="*/ 5387 w 1265323"/>
                <a:gd name="connsiteY0" fmla="*/ 724440 h 809255"/>
                <a:gd name="connsiteX1" fmla="*/ 88704 w 1265323"/>
                <a:gd name="connsiteY1" fmla="*/ 135417 h 809255"/>
                <a:gd name="connsiteX2" fmla="*/ 476003 w 1265323"/>
                <a:gd name="connsiteY2" fmla="*/ 8395 h 809255"/>
                <a:gd name="connsiteX3" fmla="*/ 1265194 w 1265323"/>
                <a:gd name="connsiteY3" fmla="*/ 15340 h 809255"/>
                <a:gd name="connsiteX4" fmla="*/ 535655 w 1265323"/>
                <a:gd name="connsiteY4" fmla="*/ 42199 h 809255"/>
                <a:gd name="connsiteX5" fmla="*/ 217232 w 1265323"/>
                <a:gd name="connsiteY5" fmla="*/ 135382 h 809255"/>
                <a:gd name="connsiteX6" fmla="*/ 190456 w 1265323"/>
                <a:gd name="connsiteY6" fmla="*/ 743328 h 809255"/>
                <a:gd name="connsiteX7" fmla="*/ 5387 w 1265323"/>
                <a:gd name="connsiteY7" fmla="*/ 724440 h 809255"/>
                <a:gd name="connsiteX0" fmla="*/ 5387 w 1252494"/>
                <a:gd name="connsiteY0" fmla="*/ 719433 h 804248"/>
                <a:gd name="connsiteX1" fmla="*/ 88704 w 1252494"/>
                <a:gd name="connsiteY1" fmla="*/ 130410 h 804248"/>
                <a:gd name="connsiteX2" fmla="*/ 476003 w 1252494"/>
                <a:gd name="connsiteY2" fmla="*/ 3388 h 804248"/>
                <a:gd name="connsiteX3" fmla="*/ 1252363 w 1252494"/>
                <a:gd name="connsiteY3" fmla="*/ 36609 h 804248"/>
                <a:gd name="connsiteX4" fmla="*/ 535655 w 1252494"/>
                <a:gd name="connsiteY4" fmla="*/ 37192 h 804248"/>
                <a:gd name="connsiteX5" fmla="*/ 217232 w 1252494"/>
                <a:gd name="connsiteY5" fmla="*/ 130375 h 804248"/>
                <a:gd name="connsiteX6" fmla="*/ 190456 w 1252494"/>
                <a:gd name="connsiteY6" fmla="*/ 738321 h 804248"/>
                <a:gd name="connsiteX7" fmla="*/ 5387 w 1252494"/>
                <a:gd name="connsiteY7" fmla="*/ 719433 h 804248"/>
                <a:gd name="connsiteX0" fmla="*/ 5387 w 1252373"/>
                <a:gd name="connsiteY0" fmla="*/ 720717 h 805532"/>
                <a:gd name="connsiteX1" fmla="*/ 88704 w 1252373"/>
                <a:gd name="connsiteY1" fmla="*/ 131694 h 805532"/>
                <a:gd name="connsiteX2" fmla="*/ 476003 w 1252373"/>
                <a:gd name="connsiteY2" fmla="*/ 4672 h 805532"/>
                <a:gd name="connsiteX3" fmla="*/ 1252363 w 1252373"/>
                <a:gd name="connsiteY3" fmla="*/ 37893 h 805532"/>
                <a:gd name="connsiteX4" fmla="*/ 535655 w 1252373"/>
                <a:gd name="connsiteY4" fmla="*/ 38476 h 805532"/>
                <a:gd name="connsiteX5" fmla="*/ 217232 w 1252373"/>
                <a:gd name="connsiteY5" fmla="*/ 131659 h 805532"/>
                <a:gd name="connsiteX6" fmla="*/ 190456 w 1252373"/>
                <a:gd name="connsiteY6" fmla="*/ 739605 h 805532"/>
                <a:gd name="connsiteX7" fmla="*/ 5387 w 1252373"/>
                <a:gd name="connsiteY7" fmla="*/ 720717 h 805532"/>
                <a:gd name="connsiteX0" fmla="*/ 5387 w 1252373"/>
                <a:gd name="connsiteY0" fmla="*/ 723736 h 808551"/>
                <a:gd name="connsiteX1" fmla="*/ 88704 w 1252373"/>
                <a:gd name="connsiteY1" fmla="*/ 134713 h 808551"/>
                <a:gd name="connsiteX2" fmla="*/ 476003 w 1252373"/>
                <a:gd name="connsiteY2" fmla="*/ 7691 h 808551"/>
                <a:gd name="connsiteX3" fmla="*/ 1252363 w 1252373"/>
                <a:gd name="connsiteY3" fmla="*/ 27775 h 808551"/>
                <a:gd name="connsiteX4" fmla="*/ 535655 w 1252373"/>
                <a:gd name="connsiteY4" fmla="*/ 41495 h 808551"/>
                <a:gd name="connsiteX5" fmla="*/ 217232 w 1252373"/>
                <a:gd name="connsiteY5" fmla="*/ 134678 h 808551"/>
                <a:gd name="connsiteX6" fmla="*/ 190456 w 1252373"/>
                <a:gd name="connsiteY6" fmla="*/ 742624 h 808551"/>
                <a:gd name="connsiteX7" fmla="*/ 5387 w 1252373"/>
                <a:gd name="connsiteY7" fmla="*/ 723736 h 808551"/>
                <a:gd name="connsiteX0" fmla="*/ 5387 w 1252373"/>
                <a:gd name="connsiteY0" fmla="*/ 728658 h 813473"/>
                <a:gd name="connsiteX1" fmla="*/ 88704 w 1252373"/>
                <a:gd name="connsiteY1" fmla="*/ 139635 h 813473"/>
                <a:gd name="connsiteX2" fmla="*/ 476003 w 1252373"/>
                <a:gd name="connsiteY2" fmla="*/ 12613 h 813473"/>
                <a:gd name="connsiteX3" fmla="*/ 1252363 w 1252373"/>
                <a:gd name="connsiteY3" fmla="*/ 19559 h 813473"/>
                <a:gd name="connsiteX4" fmla="*/ 535655 w 1252373"/>
                <a:gd name="connsiteY4" fmla="*/ 46417 h 813473"/>
                <a:gd name="connsiteX5" fmla="*/ 217232 w 1252373"/>
                <a:gd name="connsiteY5" fmla="*/ 139600 h 813473"/>
                <a:gd name="connsiteX6" fmla="*/ 190456 w 1252373"/>
                <a:gd name="connsiteY6" fmla="*/ 747546 h 813473"/>
                <a:gd name="connsiteX7" fmla="*/ 5387 w 1252373"/>
                <a:gd name="connsiteY7" fmla="*/ 728658 h 813473"/>
                <a:gd name="connsiteX0" fmla="*/ 9163 w 1256149"/>
                <a:gd name="connsiteY0" fmla="*/ 728658 h 813473"/>
                <a:gd name="connsiteX1" fmla="*/ 92480 w 1256149"/>
                <a:gd name="connsiteY1" fmla="*/ 139635 h 813473"/>
                <a:gd name="connsiteX2" fmla="*/ 479779 w 1256149"/>
                <a:gd name="connsiteY2" fmla="*/ 12613 h 813473"/>
                <a:gd name="connsiteX3" fmla="*/ 1256139 w 1256149"/>
                <a:gd name="connsiteY3" fmla="*/ 19559 h 813473"/>
                <a:gd name="connsiteX4" fmla="*/ 539431 w 1256149"/>
                <a:gd name="connsiteY4" fmla="*/ 46417 h 813473"/>
                <a:gd name="connsiteX5" fmla="*/ 221008 w 1256149"/>
                <a:gd name="connsiteY5" fmla="*/ 139600 h 813473"/>
                <a:gd name="connsiteX6" fmla="*/ 194232 w 1256149"/>
                <a:gd name="connsiteY6" fmla="*/ 747546 h 813473"/>
                <a:gd name="connsiteX7" fmla="*/ 9163 w 1256149"/>
                <a:gd name="connsiteY7" fmla="*/ 728658 h 813473"/>
                <a:gd name="connsiteX0" fmla="*/ 9163 w 1256149"/>
                <a:gd name="connsiteY0" fmla="*/ 727294 h 812109"/>
                <a:gd name="connsiteX1" fmla="*/ 92480 w 1256149"/>
                <a:gd name="connsiteY1" fmla="*/ 138271 h 812109"/>
                <a:gd name="connsiteX2" fmla="*/ 479779 w 1256149"/>
                <a:gd name="connsiteY2" fmla="*/ 11249 h 812109"/>
                <a:gd name="connsiteX3" fmla="*/ 1256139 w 1256149"/>
                <a:gd name="connsiteY3" fmla="*/ 18195 h 812109"/>
                <a:gd name="connsiteX4" fmla="*/ 539431 w 1256149"/>
                <a:gd name="connsiteY4" fmla="*/ 45053 h 812109"/>
                <a:gd name="connsiteX5" fmla="*/ 221008 w 1256149"/>
                <a:gd name="connsiteY5" fmla="*/ 138236 h 812109"/>
                <a:gd name="connsiteX6" fmla="*/ 194232 w 1256149"/>
                <a:gd name="connsiteY6" fmla="*/ 746182 h 812109"/>
                <a:gd name="connsiteX7" fmla="*/ 9163 w 1256149"/>
                <a:gd name="connsiteY7" fmla="*/ 727294 h 812109"/>
                <a:gd name="connsiteX0" fmla="*/ 9163 w 1256179"/>
                <a:gd name="connsiteY0" fmla="*/ 722987 h 807802"/>
                <a:gd name="connsiteX1" fmla="*/ 92480 w 1256179"/>
                <a:gd name="connsiteY1" fmla="*/ 133964 h 807802"/>
                <a:gd name="connsiteX2" fmla="*/ 479779 w 1256179"/>
                <a:gd name="connsiteY2" fmla="*/ 6942 h 807802"/>
                <a:gd name="connsiteX3" fmla="*/ 1256139 w 1256179"/>
                <a:gd name="connsiteY3" fmla="*/ 13888 h 807802"/>
                <a:gd name="connsiteX4" fmla="*/ 513765 w 1256179"/>
                <a:gd name="connsiteY4" fmla="*/ 40746 h 807802"/>
                <a:gd name="connsiteX5" fmla="*/ 221008 w 1256179"/>
                <a:gd name="connsiteY5" fmla="*/ 133929 h 807802"/>
                <a:gd name="connsiteX6" fmla="*/ 194232 w 1256179"/>
                <a:gd name="connsiteY6" fmla="*/ 741875 h 807802"/>
                <a:gd name="connsiteX7" fmla="*/ 9163 w 1256179"/>
                <a:gd name="connsiteY7" fmla="*/ 722987 h 807802"/>
                <a:gd name="connsiteX0" fmla="*/ 9163 w 1256176"/>
                <a:gd name="connsiteY0" fmla="*/ 722987 h 807802"/>
                <a:gd name="connsiteX1" fmla="*/ 92480 w 1256176"/>
                <a:gd name="connsiteY1" fmla="*/ 133964 h 807802"/>
                <a:gd name="connsiteX2" fmla="*/ 479779 w 1256176"/>
                <a:gd name="connsiteY2" fmla="*/ 6942 h 807802"/>
                <a:gd name="connsiteX3" fmla="*/ 1256139 w 1256176"/>
                <a:gd name="connsiteY3" fmla="*/ 13888 h 807802"/>
                <a:gd name="connsiteX4" fmla="*/ 513765 w 1256176"/>
                <a:gd name="connsiteY4" fmla="*/ 40746 h 807802"/>
                <a:gd name="connsiteX5" fmla="*/ 221008 w 1256176"/>
                <a:gd name="connsiteY5" fmla="*/ 133929 h 807802"/>
                <a:gd name="connsiteX6" fmla="*/ 194232 w 1256176"/>
                <a:gd name="connsiteY6" fmla="*/ 741875 h 807802"/>
                <a:gd name="connsiteX7" fmla="*/ 9163 w 1256176"/>
                <a:gd name="connsiteY7" fmla="*/ 722987 h 807802"/>
                <a:gd name="connsiteX0" fmla="*/ 9163 w 1256597"/>
                <a:gd name="connsiteY0" fmla="*/ 728409 h 813224"/>
                <a:gd name="connsiteX1" fmla="*/ 92480 w 1256597"/>
                <a:gd name="connsiteY1" fmla="*/ 139386 h 813224"/>
                <a:gd name="connsiteX2" fmla="*/ 479779 w 1256597"/>
                <a:gd name="connsiteY2" fmla="*/ 12364 h 813224"/>
                <a:gd name="connsiteX3" fmla="*/ 1256139 w 1256597"/>
                <a:gd name="connsiteY3" fmla="*/ 19310 h 813224"/>
                <a:gd name="connsiteX4" fmla="*/ 513765 w 1256597"/>
                <a:gd name="connsiteY4" fmla="*/ 46168 h 813224"/>
                <a:gd name="connsiteX5" fmla="*/ 221008 w 1256597"/>
                <a:gd name="connsiteY5" fmla="*/ 139351 h 813224"/>
                <a:gd name="connsiteX6" fmla="*/ 194232 w 1256597"/>
                <a:gd name="connsiteY6" fmla="*/ 747297 h 813224"/>
                <a:gd name="connsiteX7" fmla="*/ 9163 w 1256597"/>
                <a:gd name="connsiteY7" fmla="*/ 728409 h 81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6597" h="813224">
                  <a:moveTo>
                    <a:pt x="9163" y="728409"/>
                  </a:moveTo>
                  <a:cubicBezTo>
                    <a:pt x="-7796" y="627091"/>
                    <a:pt x="-11622" y="229168"/>
                    <a:pt x="92480" y="139386"/>
                  </a:cubicBezTo>
                  <a:cubicBezTo>
                    <a:pt x="196582" y="49604"/>
                    <a:pt x="324331" y="29092"/>
                    <a:pt x="479779" y="12364"/>
                  </a:cubicBezTo>
                  <a:cubicBezTo>
                    <a:pt x="635227" y="-4364"/>
                    <a:pt x="1276138" y="-6030"/>
                    <a:pt x="1256139" y="19310"/>
                  </a:cubicBezTo>
                  <a:cubicBezTo>
                    <a:pt x="1236140" y="44650"/>
                    <a:pt x="628541" y="39298"/>
                    <a:pt x="513765" y="46168"/>
                  </a:cubicBezTo>
                  <a:cubicBezTo>
                    <a:pt x="398989" y="53038"/>
                    <a:pt x="322463" y="71725"/>
                    <a:pt x="221008" y="139351"/>
                  </a:cubicBezTo>
                  <a:cubicBezTo>
                    <a:pt x="121691" y="251508"/>
                    <a:pt x="229539" y="649121"/>
                    <a:pt x="194232" y="747297"/>
                  </a:cubicBezTo>
                  <a:cubicBezTo>
                    <a:pt x="158925" y="845473"/>
                    <a:pt x="26122" y="829727"/>
                    <a:pt x="9163" y="72840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0" name="Groupe 119"/>
            <p:cNvGrpSpPr/>
            <p:nvPr/>
          </p:nvGrpSpPr>
          <p:grpSpPr>
            <a:xfrm rot="16200000" flipH="1">
              <a:off x="3251757" y="4211667"/>
              <a:ext cx="51715" cy="224700"/>
              <a:chOff x="345827" y="3389784"/>
              <a:chExt cx="216024" cy="850281"/>
            </a:xfrm>
          </p:grpSpPr>
          <p:cxnSp>
            <p:nvCxnSpPr>
              <p:cNvPr id="130" name="Connecteur droit 129"/>
              <p:cNvCxnSpPr/>
              <p:nvPr/>
            </p:nvCxnSpPr>
            <p:spPr>
              <a:xfrm>
                <a:off x="345827" y="3389784"/>
                <a:ext cx="0" cy="85028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>
                <a:off x="561851" y="3389784"/>
                <a:ext cx="0" cy="85028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131"/>
              <p:cNvCxnSpPr/>
              <p:nvPr/>
            </p:nvCxnSpPr>
            <p:spPr>
              <a:xfrm flipH="1">
                <a:off x="345827" y="3389784"/>
                <a:ext cx="21602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Ellipse 120"/>
            <p:cNvSpPr/>
            <p:nvPr/>
          </p:nvSpPr>
          <p:spPr>
            <a:xfrm>
              <a:off x="3701816" y="3856747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3773824" y="3837203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ZoneTexte 126"/>
            <p:cNvSpPr txBox="1"/>
            <p:nvPr/>
          </p:nvSpPr>
          <p:spPr>
            <a:xfrm>
              <a:off x="3506221" y="3589624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solidFill>
                    <a:srgbClr val="FF0000"/>
                  </a:solidFill>
                </a:rPr>
                <a:t>ions</a:t>
              </a:r>
              <a:endParaRPr lang="fr-FR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3399469" y="4320798"/>
              <a:ext cx="6751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Filament</a:t>
              </a:r>
              <a:endParaRPr lang="fr-FR" sz="1000" dirty="0"/>
            </a:p>
          </p:txBody>
        </p:sp>
        <p:sp>
          <p:nvSpPr>
            <p:cNvPr id="129" name="Pentagone 128"/>
            <p:cNvSpPr/>
            <p:nvPr/>
          </p:nvSpPr>
          <p:spPr>
            <a:xfrm rot="10800000">
              <a:off x="2781988" y="3852522"/>
              <a:ext cx="2295785" cy="45719"/>
            </a:xfrm>
            <a:prstGeom prst="homePlate">
              <a:avLst/>
            </a:prstGeom>
            <a:solidFill>
              <a:srgbClr val="4646E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5" name="Groupe 134"/>
          <p:cNvGrpSpPr/>
          <p:nvPr/>
        </p:nvGrpSpPr>
        <p:grpSpPr>
          <a:xfrm>
            <a:off x="121220" y="3412803"/>
            <a:ext cx="1100344" cy="1583468"/>
            <a:chOff x="551634" y="3117076"/>
            <a:chExt cx="1100344" cy="1583468"/>
          </a:xfrm>
        </p:grpSpPr>
        <p:grpSp>
          <p:nvGrpSpPr>
            <p:cNvPr id="136" name="Groupe 135"/>
            <p:cNvGrpSpPr/>
            <p:nvPr/>
          </p:nvGrpSpPr>
          <p:grpSpPr>
            <a:xfrm>
              <a:off x="551634" y="3117076"/>
              <a:ext cx="1100344" cy="1223975"/>
              <a:chOff x="109579" y="3729266"/>
              <a:chExt cx="1100344" cy="1223975"/>
            </a:xfrm>
          </p:grpSpPr>
          <p:cxnSp>
            <p:nvCxnSpPr>
              <p:cNvPr id="138" name="Connecteur droit 137"/>
              <p:cNvCxnSpPr/>
              <p:nvPr/>
            </p:nvCxnSpPr>
            <p:spPr>
              <a:xfrm>
                <a:off x="489843" y="3985715"/>
                <a:ext cx="7200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/>
              <p:cNvCxnSpPr/>
              <p:nvPr/>
            </p:nvCxnSpPr>
            <p:spPr>
              <a:xfrm>
                <a:off x="489843" y="4463810"/>
                <a:ext cx="7200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/>
              <p:cNvCxnSpPr/>
              <p:nvPr/>
            </p:nvCxnSpPr>
            <p:spPr>
              <a:xfrm>
                <a:off x="489843" y="4947993"/>
                <a:ext cx="7200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/>
              <p:nvPr/>
            </p:nvCxnSpPr>
            <p:spPr>
              <a:xfrm>
                <a:off x="489843" y="3895413"/>
                <a:ext cx="7200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avec flèche 141"/>
              <p:cNvCxnSpPr/>
              <p:nvPr/>
            </p:nvCxnSpPr>
            <p:spPr>
              <a:xfrm flipV="1">
                <a:off x="849883" y="4469058"/>
                <a:ext cx="0" cy="484183"/>
              </a:xfrm>
              <a:prstGeom prst="straightConnector1">
                <a:avLst/>
              </a:prstGeom>
              <a:ln w="28575">
                <a:solidFill>
                  <a:srgbClr val="A2A2F4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avec flèche 142"/>
              <p:cNvCxnSpPr/>
              <p:nvPr/>
            </p:nvCxnSpPr>
            <p:spPr>
              <a:xfrm flipV="1">
                <a:off x="846326" y="3895414"/>
                <a:ext cx="0" cy="560321"/>
              </a:xfrm>
              <a:prstGeom prst="straightConnector1">
                <a:avLst/>
              </a:prstGeom>
              <a:ln w="28575">
                <a:solidFill>
                  <a:srgbClr val="A2A2F4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ZoneTexte 143"/>
              <p:cNvSpPr txBox="1"/>
              <p:nvPr/>
            </p:nvSpPr>
            <p:spPr>
              <a:xfrm>
                <a:off x="109579" y="3729266"/>
                <a:ext cx="4038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latin typeface="+mn-lt"/>
                  </a:rPr>
                  <a:t>A.I.</a:t>
                </a:r>
                <a:endParaRPr lang="fr-FR" sz="1200" b="1" dirty="0">
                  <a:latin typeface="+mn-lt"/>
                </a:endParaRPr>
              </a:p>
            </p:txBody>
          </p:sp>
          <p:sp>
            <p:nvSpPr>
              <p:cNvPr id="145" name="ZoneTexte 144"/>
              <p:cNvSpPr txBox="1"/>
              <p:nvPr/>
            </p:nvSpPr>
            <p:spPr>
              <a:xfrm>
                <a:off x="172299" y="4609911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smtClean="0">
                    <a:latin typeface="+mn-lt"/>
                  </a:rPr>
                  <a:t>415.2 nm</a:t>
                </a:r>
                <a:endParaRPr lang="fr-FR" sz="1000" dirty="0">
                  <a:latin typeface="+mn-lt"/>
                </a:endParaRPr>
              </a:p>
            </p:txBody>
          </p:sp>
          <p:sp>
            <p:nvSpPr>
              <p:cNvPr id="146" name="ZoneTexte 145"/>
              <p:cNvSpPr txBox="1"/>
              <p:nvPr/>
            </p:nvSpPr>
            <p:spPr>
              <a:xfrm>
                <a:off x="201812" y="4082726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smtClean="0">
                    <a:latin typeface="+mn-lt"/>
                  </a:rPr>
                  <a:t>396.7 nm</a:t>
                </a:r>
                <a:endParaRPr lang="fr-FR" sz="1000" dirty="0">
                  <a:latin typeface="+mn-lt"/>
                </a:endParaRPr>
              </a:p>
            </p:txBody>
          </p:sp>
        </p:grpSp>
        <p:sp>
          <p:nvSpPr>
            <p:cNvPr id="137" name="ZoneTexte 136"/>
            <p:cNvSpPr txBox="1"/>
            <p:nvPr/>
          </p:nvSpPr>
          <p:spPr>
            <a:xfrm>
              <a:off x="1085459" y="4392767"/>
              <a:ext cx="375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Er</a:t>
              </a:r>
              <a:endParaRPr lang="fr-FR" sz="1400" b="1" dirty="0"/>
            </a:p>
          </p:txBody>
        </p:sp>
      </p:grpSp>
      <p:grpSp>
        <p:nvGrpSpPr>
          <p:cNvPr id="147" name="Groupe 146"/>
          <p:cNvGrpSpPr/>
          <p:nvPr/>
        </p:nvGrpSpPr>
        <p:grpSpPr>
          <a:xfrm>
            <a:off x="7122865" y="2962595"/>
            <a:ext cx="108328" cy="134245"/>
            <a:chOff x="8441460" y="3075689"/>
            <a:chExt cx="108328" cy="134245"/>
          </a:xfrm>
        </p:grpSpPr>
        <p:sp>
          <p:nvSpPr>
            <p:cNvPr id="148" name="Ellipse 147"/>
            <p:cNvSpPr/>
            <p:nvPr/>
          </p:nvSpPr>
          <p:spPr>
            <a:xfrm>
              <a:off x="8483120" y="3164215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Ellipse 148"/>
            <p:cNvSpPr/>
            <p:nvPr/>
          </p:nvSpPr>
          <p:spPr>
            <a:xfrm>
              <a:off x="8485268" y="3075689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8441460" y="3084698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Ellipse 150"/>
            <p:cNvSpPr/>
            <p:nvPr/>
          </p:nvSpPr>
          <p:spPr>
            <a:xfrm>
              <a:off x="8460261" y="3127505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8488654" y="3110174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8504069" y="3127504"/>
              <a:ext cx="45719" cy="457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4" name="ZoneTexte 153"/>
          <p:cNvSpPr txBox="1"/>
          <p:nvPr/>
        </p:nvSpPr>
        <p:spPr>
          <a:xfrm rot="918826">
            <a:off x="6153564" y="2708846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i</a:t>
            </a:r>
            <a:r>
              <a:rPr lang="fr-FR" sz="1000" b="1" dirty="0" smtClean="0">
                <a:solidFill>
                  <a:srgbClr val="FF0000"/>
                </a:solidFill>
              </a:rPr>
              <a:t>on bunches</a:t>
            </a:r>
            <a:endParaRPr lang="fr-FR" sz="1000" b="1" dirty="0">
              <a:solidFill>
                <a:srgbClr val="FF0000"/>
              </a:solidFill>
            </a:endParaRPr>
          </a:p>
        </p:txBody>
      </p:sp>
      <p:grpSp>
        <p:nvGrpSpPr>
          <p:cNvPr id="155" name="Groupe 154"/>
          <p:cNvGrpSpPr/>
          <p:nvPr/>
        </p:nvGrpSpPr>
        <p:grpSpPr>
          <a:xfrm>
            <a:off x="7698655" y="2477833"/>
            <a:ext cx="2452705" cy="1730303"/>
            <a:chOff x="6754539" y="1617026"/>
            <a:chExt cx="3461320" cy="2441848"/>
          </a:xfrm>
        </p:grpSpPr>
        <p:pic>
          <p:nvPicPr>
            <p:cNvPr id="156" name="Image 15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54539" y="1617026"/>
              <a:ext cx="3461320" cy="2441848"/>
            </a:xfrm>
            <a:prstGeom prst="rect">
              <a:avLst/>
            </a:prstGeom>
          </p:spPr>
        </p:pic>
        <p:sp>
          <p:nvSpPr>
            <p:cNvPr id="157" name="ZoneTexte 156"/>
            <p:cNvSpPr txBox="1"/>
            <p:nvPr/>
          </p:nvSpPr>
          <p:spPr>
            <a:xfrm>
              <a:off x="7926841" y="1805607"/>
              <a:ext cx="724357" cy="34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baseline="30000" dirty="0" smtClean="0"/>
                <a:t>166</a:t>
              </a:r>
              <a:r>
                <a:rPr lang="fr-FR" sz="1000" b="1" dirty="0" smtClean="0"/>
                <a:t>Er</a:t>
              </a:r>
              <a:r>
                <a:rPr lang="fr-FR" sz="1000" b="1" baseline="30000" dirty="0" smtClean="0"/>
                <a:t>+</a:t>
              </a:r>
              <a:endParaRPr lang="fr-FR" sz="1000" b="1" baseline="30000" dirty="0"/>
            </a:p>
          </p:txBody>
        </p:sp>
        <p:sp>
          <p:nvSpPr>
            <p:cNvPr id="158" name="ZoneTexte 157"/>
            <p:cNvSpPr txBox="1"/>
            <p:nvPr/>
          </p:nvSpPr>
          <p:spPr>
            <a:xfrm>
              <a:off x="8986787" y="1959497"/>
              <a:ext cx="724357" cy="34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baseline="30000" dirty="0" smtClean="0"/>
                <a:t>168</a:t>
              </a:r>
              <a:r>
                <a:rPr lang="fr-FR" sz="1000" b="1" dirty="0" smtClean="0"/>
                <a:t>Er</a:t>
              </a:r>
              <a:r>
                <a:rPr lang="fr-FR" sz="1000" b="1" baseline="30000" dirty="0" smtClean="0"/>
                <a:t>+</a:t>
              </a:r>
              <a:endParaRPr lang="fr-FR" sz="1000" b="1" baseline="30000" dirty="0"/>
            </a:p>
          </p:txBody>
        </p:sp>
        <p:sp>
          <p:nvSpPr>
            <p:cNvPr id="159" name="ZoneTexte 158"/>
            <p:cNvSpPr txBox="1"/>
            <p:nvPr/>
          </p:nvSpPr>
          <p:spPr>
            <a:xfrm>
              <a:off x="9273849" y="2599712"/>
              <a:ext cx="724357" cy="34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baseline="30000" dirty="0" smtClean="0"/>
                <a:t>170</a:t>
              </a:r>
              <a:r>
                <a:rPr lang="fr-FR" sz="1000" b="1" dirty="0" smtClean="0"/>
                <a:t>Er</a:t>
              </a:r>
              <a:r>
                <a:rPr lang="fr-FR" sz="1000" b="1" baseline="30000" dirty="0" smtClean="0"/>
                <a:t>+</a:t>
              </a:r>
              <a:endParaRPr lang="fr-FR" sz="1000" b="1" baseline="30000" dirty="0"/>
            </a:p>
          </p:txBody>
        </p:sp>
        <p:sp>
          <p:nvSpPr>
            <p:cNvPr id="160" name="ZoneTexte 159"/>
            <p:cNvSpPr txBox="1"/>
            <p:nvPr/>
          </p:nvSpPr>
          <p:spPr>
            <a:xfrm>
              <a:off x="8456814" y="1805607"/>
              <a:ext cx="724357" cy="34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baseline="30000" dirty="0" smtClean="0"/>
                <a:t>167</a:t>
              </a:r>
              <a:r>
                <a:rPr lang="fr-FR" sz="1000" b="1" dirty="0" smtClean="0"/>
                <a:t>Er</a:t>
              </a:r>
              <a:r>
                <a:rPr lang="fr-FR" sz="1000" b="1" baseline="30000" dirty="0" smtClean="0"/>
                <a:t>+</a:t>
              </a:r>
              <a:endParaRPr lang="fr-FR" sz="1000" b="1" baseline="30000" dirty="0"/>
            </a:p>
          </p:txBody>
        </p:sp>
        <p:sp>
          <p:nvSpPr>
            <p:cNvPr id="161" name="ZoneTexte 160"/>
            <p:cNvSpPr txBox="1"/>
            <p:nvPr/>
          </p:nvSpPr>
          <p:spPr>
            <a:xfrm>
              <a:off x="7660319" y="3389784"/>
              <a:ext cx="724357" cy="34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baseline="30000" dirty="0" smtClean="0"/>
                <a:t>164</a:t>
              </a:r>
              <a:r>
                <a:rPr lang="fr-FR" sz="1000" b="1" dirty="0" smtClean="0"/>
                <a:t>Er</a:t>
              </a:r>
              <a:r>
                <a:rPr lang="fr-FR" sz="1000" b="1" baseline="30000" dirty="0" smtClean="0"/>
                <a:t>+</a:t>
              </a:r>
              <a:endParaRPr lang="fr-FR" sz="1000" b="1" baseline="30000" dirty="0"/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8BDB83D-357C-4620-B08C-CD610317CEF4}"/>
              </a:ext>
            </a:extLst>
          </p:cNvPr>
          <p:cNvSpPr/>
          <p:nvPr/>
        </p:nvSpPr>
        <p:spPr>
          <a:xfrm>
            <a:off x="3720866" y="1582924"/>
            <a:ext cx="2987115" cy="646331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marL="285750" indent="-285750" algn="just" defTabSz="342900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srgbClr val="000000"/>
                </a:solidFill>
              </a:rPr>
              <a:t>Etude systématique des propriétés du jet supersonique (Q2/2023).</a:t>
            </a:r>
          </a:p>
          <a:p>
            <a:pPr marL="285750" indent="-285750" algn="just" defTabSz="342900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srgbClr val="000000"/>
                </a:solidFill>
              </a:rPr>
              <a:t>Amélioration de la résolution</a:t>
            </a:r>
          </a:p>
        </p:txBody>
      </p:sp>
      <p:sp>
        <p:nvSpPr>
          <p:cNvPr id="172" name="Ellipse 171"/>
          <p:cNvSpPr/>
          <p:nvPr/>
        </p:nvSpPr>
        <p:spPr>
          <a:xfrm>
            <a:off x="127091" y="4310574"/>
            <a:ext cx="79208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2999802" y="3578950"/>
            <a:ext cx="424205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416893" y="1145210"/>
            <a:ext cx="3204128" cy="1994090"/>
            <a:chOff x="511651" y="1212600"/>
            <a:chExt cx="3204128" cy="199409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11"/>
            <a:srcRect b="50020"/>
            <a:stretch/>
          </p:blipFill>
          <p:spPr>
            <a:xfrm>
              <a:off x="788650" y="1212600"/>
              <a:ext cx="2927129" cy="1758448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1655253" y="2929691"/>
              <a:ext cx="1321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Long. Pos. (mm)</a:t>
              </a:r>
              <a:endParaRPr lang="fr-FR" sz="1200" dirty="0"/>
            </a:p>
          </p:txBody>
        </p:sp>
        <p:sp>
          <p:nvSpPr>
            <p:cNvPr id="88" name="ZoneTexte 87"/>
            <p:cNvSpPr txBox="1"/>
            <p:nvPr/>
          </p:nvSpPr>
          <p:spPr>
            <a:xfrm rot="16200000">
              <a:off x="87336" y="1941816"/>
              <a:ext cx="11256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FWHM (MHz)</a:t>
              </a:r>
              <a:endParaRPr lang="fr-FR" sz="1200" dirty="0"/>
            </a:p>
          </p:txBody>
        </p:sp>
      </p:grpSp>
      <p:sp>
        <p:nvSpPr>
          <p:cNvPr id="90" name="ZoneTexte 89"/>
          <p:cNvSpPr txBox="1"/>
          <p:nvPr/>
        </p:nvSpPr>
        <p:spPr>
          <a:xfrm>
            <a:off x="4041311" y="761174"/>
            <a:ext cx="3299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de thèse: Fedor Ivandikov (KU Leuven)</a:t>
            </a:r>
            <a:endParaRPr lang="fr-F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Faits marquants Q3-4/2022– Q1-2/2023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192" name="Groupe 191"/>
          <p:cNvGrpSpPr/>
          <p:nvPr/>
        </p:nvGrpSpPr>
        <p:grpSpPr>
          <a:xfrm>
            <a:off x="941758" y="2771699"/>
            <a:ext cx="9411574" cy="2738584"/>
            <a:chOff x="-249621" y="3267853"/>
            <a:chExt cx="11075217" cy="3222671"/>
          </a:xfrm>
        </p:grpSpPr>
        <p:grpSp>
          <p:nvGrpSpPr>
            <p:cNvPr id="193" name="Groupe 192"/>
            <p:cNvGrpSpPr/>
            <p:nvPr/>
          </p:nvGrpSpPr>
          <p:grpSpPr>
            <a:xfrm>
              <a:off x="-249621" y="3267853"/>
              <a:ext cx="11075217" cy="3222671"/>
              <a:chOff x="-3200056" y="1321870"/>
              <a:chExt cx="11075217" cy="3222671"/>
            </a:xfrm>
          </p:grpSpPr>
          <p:pic>
            <p:nvPicPr>
              <p:cNvPr id="195" name="Google Shape;531;p59"/>
              <p:cNvPicPr preferRelativeResize="0"/>
              <p:nvPr/>
            </p:nvPicPr>
            <p:blipFill rotWithShape="1">
              <a:blip r:embed="rId2">
                <a:alphaModFix/>
              </a:blip>
              <a:srcRect r="50656"/>
              <a:stretch/>
            </p:blipFill>
            <p:spPr>
              <a:xfrm>
                <a:off x="5520374" y="2021415"/>
                <a:ext cx="2354787" cy="19843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6" name="ZoneTexte 195"/>
              <p:cNvSpPr txBox="1"/>
              <p:nvPr/>
            </p:nvSpPr>
            <p:spPr>
              <a:xfrm>
                <a:off x="-3200056" y="1321870"/>
                <a:ext cx="3592005" cy="325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Y. Balasmeh, thèse M2, LPC Caen (2022)</a:t>
                </a:r>
              </a:p>
            </p:txBody>
          </p:sp>
          <p:pic>
            <p:nvPicPr>
              <p:cNvPr id="197" name="Google Shape;532;p5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551268" y="1512541"/>
                <a:ext cx="3896824" cy="3002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ZoneTexte 197"/>
              <p:cNvSpPr txBox="1"/>
              <p:nvPr/>
            </p:nvSpPr>
            <p:spPr>
              <a:xfrm>
                <a:off x="2942868" y="4298320"/>
                <a:ext cx="1630575" cy="246221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TOF – acquisition offset (ns)</a:t>
                </a:r>
              </a:p>
            </p:txBody>
          </p:sp>
        </p:grpSp>
        <p:sp>
          <p:nvSpPr>
            <p:cNvPr id="194" name="ZoneTexte 193"/>
            <p:cNvSpPr txBox="1"/>
            <p:nvPr/>
          </p:nvSpPr>
          <p:spPr>
            <a:xfrm>
              <a:off x="8934475" y="5775324"/>
              <a:ext cx="1630575" cy="24622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TOF – acquisition offset (ns)</a:t>
              </a:r>
            </a:p>
          </p:txBody>
        </p:sp>
      </p:grpSp>
      <p:grpSp>
        <p:nvGrpSpPr>
          <p:cNvPr id="199" name="Groupe 198"/>
          <p:cNvGrpSpPr/>
          <p:nvPr/>
        </p:nvGrpSpPr>
        <p:grpSpPr>
          <a:xfrm>
            <a:off x="2424366" y="825248"/>
            <a:ext cx="7370166" cy="1790155"/>
            <a:chOff x="3552156" y="1212375"/>
            <a:chExt cx="8067137" cy="1959444"/>
          </a:xfrm>
        </p:grpSpPr>
        <p:pic>
          <p:nvPicPr>
            <p:cNvPr id="200" name="Image 19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7289" y="1528886"/>
              <a:ext cx="4475465" cy="1642933"/>
            </a:xfrm>
            <a:prstGeom prst="rect">
              <a:avLst/>
            </a:prstGeom>
          </p:spPr>
        </p:pic>
        <p:sp>
          <p:nvSpPr>
            <p:cNvPr id="201" name="Flèche droite 200"/>
            <p:cNvSpPr/>
            <p:nvPr/>
          </p:nvSpPr>
          <p:spPr>
            <a:xfrm rot="21314992">
              <a:off x="4355797" y="2396469"/>
              <a:ext cx="1600200" cy="702991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ZoneTexte 201"/>
            <p:cNvSpPr txBox="1"/>
            <p:nvPr/>
          </p:nvSpPr>
          <p:spPr>
            <a:xfrm rot="21316488">
              <a:off x="3552156" y="1811152"/>
              <a:ext cx="2190473" cy="640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Faisceau de 3-keV provenant du RFQcb</a:t>
              </a:r>
            </a:p>
          </p:txBody>
        </p:sp>
        <p:pic>
          <p:nvPicPr>
            <p:cNvPr id="203" name="Image 20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1449" y1="18838" x2="31449" y2="18838"/>
                          <a14:foregroundMark x1="48292" y1="10361" x2="48292" y2="10361"/>
                          <a14:foregroundMark x1="48057" y1="10204" x2="31567" y2="18524"/>
                          <a14:foregroundMark x1="48057" y1="10047" x2="39929" y2="14286"/>
                          <a14:foregroundMark x1="39458" y1="14443" x2="31331" y2="18524"/>
                          <a14:foregroundMark x1="45583" y1="77551" x2="45583" y2="77551"/>
                          <a14:foregroundMark x1="43698" y1="77708" x2="43698" y2="77708"/>
                          <a14:foregroundMark x1="82097" y1="59027" x2="82097" y2="59027"/>
                          <a14:backgroundMark x1="31095" y1="18053" x2="48410" y2="9576"/>
                          <a14:backgroundMark x1="40400" y1="76766" x2="40400" y2="7676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 rot="16200000">
              <a:off x="10382005" y="1558170"/>
              <a:ext cx="1413805" cy="1060770"/>
            </a:xfrm>
            <a:prstGeom prst="rect">
              <a:avLst/>
            </a:prstGeom>
          </p:spPr>
        </p:pic>
        <p:sp>
          <p:nvSpPr>
            <p:cNvPr id="204" name="ZoneTexte 203"/>
            <p:cNvSpPr txBox="1"/>
            <p:nvPr/>
          </p:nvSpPr>
          <p:spPr>
            <a:xfrm>
              <a:off x="10442754" y="1212375"/>
              <a:ext cx="1087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MagneTOF</a:t>
              </a:r>
            </a:p>
          </p:txBody>
        </p:sp>
      </p:grpSp>
      <p:sp>
        <p:nvSpPr>
          <p:cNvPr id="207" name="Google Shape;533;p59"/>
          <p:cNvSpPr txBox="1"/>
          <p:nvPr/>
        </p:nvSpPr>
        <p:spPr>
          <a:xfrm>
            <a:off x="6347924" y="3314076"/>
            <a:ext cx="583549" cy="338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Georgia"/>
                <a:cs typeface="Georgia"/>
                <a:sym typeface="Georgia"/>
              </a:rPr>
              <a:t>166</a:t>
            </a:r>
            <a:r>
              <a:rPr kumimoji="0" lang="en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Georgia"/>
                <a:cs typeface="Georgia"/>
                <a:sym typeface="Georgia"/>
              </a:rPr>
              <a:t>Er</a:t>
            </a:r>
            <a:endParaRPr kumimoji="0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Georgia"/>
              <a:cs typeface="Georgia"/>
              <a:sym typeface="Georgia"/>
            </a:endParaRPr>
          </a:p>
        </p:txBody>
      </p:sp>
      <p:sp>
        <p:nvSpPr>
          <p:cNvPr id="208" name="Google Shape;534;p59"/>
          <p:cNvSpPr txBox="1"/>
          <p:nvPr/>
        </p:nvSpPr>
        <p:spPr>
          <a:xfrm>
            <a:off x="6724102" y="4124189"/>
            <a:ext cx="422429" cy="338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Georgia"/>
                <a:cs typeface="Georgia"/>
                <a:sym typeface="Georgia"/>
              </a:rPr>
              <a:t>170</a:t>
            </a:r>
            <a:r>
              <a:rPr kumimoji="0" lang="en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Georgia"/>
                <a:cs typeface="Georgia"/>
                <a:sym typeface="Georgia"/>
              </a:rPr>
              <a:t>Er</a:t>
            </a:r>
            <a:endParaRPr kumimoji="0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Georgia"/>
              <a:cs typeface="Georgia"/>
              <a:sym typeface="Georgia"/>
            </a:endParaRPr>
          </a:p>
        </p:txBody>
      </p:sp>
      <p:sp>
        <p:nvSpPr>
          <p:cNvPr id="209" name="Google Shape;535;p59"/>
          <p:cNvSpPr txBox="1"/>
          <p:nvPr/>
        </p:nvSpPr>
        <p:spPr>
          <a:xfrm>
            <a:off x="6918160" y="3353712"/>
            <a:ext cx="495851" cy="338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Georgia"/>
                <a:cs typeface="Georgia"/>
                <a:sym typeface="Georgia"/>
              </a:rPr>
              <a:t>167</a:t>
            </a:r>
            <a:r>
              <a:rPr kumimoji="0" lang="en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Georgia"/>
                <a:cs typeface="Georgia"/>
                <a:sym typeface="Georgia"/>
              </a:rPr>
              <a:t>Er</a:t>
            </a:r>
            <a:endParaRPr kumimoji="0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Georgia"/>
              <a:cs typeface="Georgia"/>
              <a:sym typeface="Georgia"/>
            </a:endParaRPr>
          </a:p>
        </p:txBody>
      </p:sp>
      <p:sp>
        <p:nvSpPr>
          <p:cNvPr id="210" name="Google Shape;536;p59"/>
          <p:cNvSpPr txBox="1"/>
          <p:nvPr/>
        </p:nvSpPr>
        <p:spPr>
          <a:xfrm>
            <a:off x="7146540" y="3653049"/>
            <a:ext cx="422429" cy="338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Georgia"/>
                <a:cs typeface="Georgia"/>
                <a:sym typeface="Georgia"/>
              </a:rPr>
              <a:t>168</a:t>
            </a:r>
            <a:r>
              <a:rPr kumimoji="0" lang="en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Georgia"/>
                <a:cs typeface="Georgia"/>
                <a:sym typeface="Georgia"/>
              </a:rPr>
              <a:t>Er</a:t>
            </a:r>
            <a:endParaRPr kumimoji="0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Georgia"/>
              <a:cs typeface="Georgia"/>
              <a:sym typeface="Georgia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882331" y="2992650"/>
            <a:ext cx="5308358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170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Er à 1000 tours (d’autres isotopes sur un nombre de tours différents)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23FC65-28C8-4E2B-A709-1205FB4D6E07}"/>
              </a:ext>
            </a:extLst>
          </p:cNvPr>
          <p:cNvSpPr/>
          <p:nvPr/>
        </p:nvSpPr>
        <p:spPr>
          <a:xfrm>
            <a:off x="211771" y="3713264"/>
            <a:ext cx="4461794" cy="830997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marL="285750" indent="-285750" defTabSz="342900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Logiciel pour l’identification des espèces</a:t>
            </a:r>
          </a:p>
          <a:p>
            <a:pPr marL="285750" indent="-285750" defTabSz="342900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Efficacité de transport globale ≈ 100% (à re-confirmer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defTabSz="342900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Pouvoir de séparation ≈ 100 000</a:t>
            </a:r>
            <a:endParaRPr 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42900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Précision testée à ≈ 10</a:t>
            </a:r>
            <a:r>
              <a:rPr lang="fr-FR" sz="12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(quelques cas)</a:t>
            </a:r>
          </a:p>
        </p:txBody>
      </p:sp>
    </p:spTree>
    <p:extLst>
      <p:ext uri="{BB962C8B-B14F-4D97-AF65-F5344CB8AC3E}">
        <p14:creationId xmlns:p14="http://schemas.microsoft.com/office/powerpoint/2010/main" val="7780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Autofit/>
          </a:bodyPr>
          <a:lstStyle/>
          <a:p>
            <a:r>
              <a:rPr lang="fr-FR" dirty="0"/>
              <a:t>Faits marquants Q3-4/2022– Q1-2/2023</a:t>
            </a:r>
          </a:p>
        </p:txBody>
      </p:sp>
      <p:grpSp>
        <p:nvGrpSpPr>
          <p:cNvPr id="91" name="Groupe 90"/>
          <p:cNvGrpSpPr/>
          <p:nvPr/>
        </p:nvGrpSpPr>
        <p:grpSpPr>
          <a:xfrm>
            <a:off x="3158577" y="825248"/>
            <a:ext cx="6635955" cy="1790155"/>
            <a:chOff x="4355797" y="1212375"/>
            <a:chExt cx="7263496" cy="1959444"/>
          </a:xfrm>
        </p:grpSpPr>
        <p:pic>
          <p:nvPicPr>
            <p:cNvPr id="92" name="Image 9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7289" y="1528886"/>
              <a:ext cx="4475465" cy="1642933"/>
            </a:xfrm>
            <a:prstGeom prst="rect">
              <a:avLst/>
            </a:prstGeom>
          </p:spPr>
        </p:pic>
        <p:sp>
          <p:nvSpPr>
            <p:cNvPr id="94" name="Flèche droite 93"/>
            <p:cNvSpPr/>
            <p:nvPr/>
          </p:nvSpPr>
          <p:spPr>
            <a:xfrm rot="21314992">
              <a:off x="4355797" y="2396469"/>
              <a:ext cx="1600200" cy="702991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6" name="Image 9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1449" y1="18838" x2="31449" y2="18838"/>
                          <a14:foregroundMark x1="48292" y1="10361" x2="48292" y2="10361"/>
                          <a14:foregroundMark x1="48057" y1="10204" x2="31567" y2="18524"/>
                          <a14:foregroundMark x1="48057" y1="10047" x2="39929" y2="14286"/>
                          <a14:foregroundMark x1="39458" y1="14443" x2="31331" y2="18524"/>
                          <a14:foregroundMark x1="45583" y1="77551" x2="45583" y2="77551"/>
                          <a14:foregroundMark x1="43698" y1="77708" x2="43698" y2="77708"/>
                          <a14:foregroundMark x1="82097" y1="59027" x2="82097" y2="59027"/>
                          <a14:backgroundMark x1="31095" y1="18053" x2="48410" y2="9576"/>
                          <a14:backgroundMark x1="40400" y1="76766" x2="40400" y2="7676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 rot="16200000">
              <a:off x="10382005" y="1558170"/>
              <a:ext cx="1413805" cy="1060770"/>
            </a:xfrm>
            <a:prstGeom prst="rect">
              <a:avLst/>
            </a:prstGeom>
          </p:spPr>
        </p:pic>
        <p:sp>
          <p:nvSpPr>
            <p:cNvPr id="97" name="ZoneTexte 96"/>
            <p:cNvSpPr txBox="1"/>
            <p:nvPr/>
          </p:nvSpPr>
          <p:spPr>
            <a:xfrm>
              <a:off x="10442754" y="1212375"/>
              <a:ext cx="1087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MagneTOF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681315" y="3114320"/>
            <a:ext cx="3369368" cy="2395960"/>
            <a:chOff x="4681315" y="3114320"/>
            <a:chExt cx="3369368" cy="2395960"/>
          </a:xfrm>
        </p:grpSpPr>
        <p:grpSp>
          <p:nvGrpSpPr>
            <p:cNvPr id="11" name="Groupe 10"/>
            <p:cNvGrpSpPr/>
            <p:nvPr/>
          </p:nvGrpSpPr>
          <p:grpSpPr>
            <a:xfrm>
              <a:off x="4681315" y="3114320"/>
              <a:ext cx="3369368" cy="2363696"/>
              <a:chOff x="4681315" y="3114320"/>
              <a:chExt cx="3369368" cy="2363696"/>
            </a:xfrm>
          </p:grpSpPr>
          <p:pic>
            <p:nvPicPr>
              <p:cNvPr id="102" name="Google Shape;549;p6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681315" y="3114320"/>
                <a:ext cx="3369368" cy="236369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roupe 9"/>
              <p:cNvGrpSpPr/>
              <p:nvPr/>
            </p:nvGrpSpPr>
            <p:grpSpPr>
              <a:xfrm>
                <a:off x="6931473" y="3386596"/>
                <a:ext cx="584066" cy="524646"/>
                <a:chOff x="6931473" y="3386596"/>
                <a:chExt cx="584066" cy="524646"/>
              </a:xfrm>
            </p:grpSpPr>
            <p:cxnSp>
              <p:nvCxnSpPr>
                <p:cNvPr id="6" name="Connecteur droit 5"/>
                <p:cNvCxnSpPr/>
                <p:nvPr/>
              </p:nvCxnSpPr>
              <p:spPr>
                <a:xfrm>
                  <a:off x="6931473" y="3389784"/>
                  <a:ext cx="399130" cy="21602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/>
                <p:cNvCxnSpPr/>
                <p:nvPr/>
              </p:nvCxnSpPr>
              <p:spPr>
                <a:xfrm flipV="1">
                  <a:off x="6946102" y="3386596"/>
                  <a:ext cx="369872" cy="22846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>
                <a:xfrm>
                  <a:off x="7116409" y="3685968"/>
                  <a:ext cx="399130" cy="21602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>
                <a:xfrm flipV="1">
                  <a:off x="7131038" y="3682780"/>
                  <a:ext cx="369872" cy="22846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9" name="Groupe 78"/>
            <p:cNvGrpSpPr/>
            <p:nvPr/>
          </p:nvGrpSpPr>
          <p:grpSpPr>
            <a:xfrm>
              <a:off x="6161934" y="3314075"/>
              <a:ext cx="1407034" cy="2196205"/>
              <a:chOff x="2942868" y="1960122"/>
              <a:chExt cx="1655750" cy="2584419"/>
            </a:xfrm>
          </p:grpSpPr>
          <p:grpSp>
            <p:nvGrpSpPr>
              <p:cNvPr id="84" name="Groupe 83"/>
              <p:cNvGrpSpPr/>
              <p:nvPr/>
            </p:nvGrpSpPr>
            <p:grpSpPr>
              <a:xfrm>
                <a:off x="3161734" y="1960122"/>
                <a:ext cx="1436884" cy="1351676"/>
                <a:chOff x="3161734" y="1960122"/>
                <a:chExt cx="1436884" cy="1351676"/>
              </a:xfrm>
            </p:grpSpPr>
            <p:sp>
              <p:nvSpPr>
                <p:cNvPr id="87" name="Google Shape;533;p59"/>
                <p:cNvSpPr txBox="1"/>
                <p:nvPr/>
              </p:nvSpPr>
              <p:spPr>
                <a:xfrm>
                  <a:off x="3161734" y="1960122"/>
                  <a:ext cx="686701" cy="3983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1000" b="1" i="0" u="none" strike="noStrike" kern="0" cap="none" spc="0" normalizeH="0" baseline="3000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Georgia"/>
                      <a:cs typeface="Georgia"/>
                      <a:sym typeface="Georgia"/>
                    </a:rPr>
                    <a:t>166</a:t>
                  </a:r>
                  <a:r>
                    <a:rPr kumimoji="0" lang="en" sz="10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Georgia"/>
                      <a:cs typeface="Georgia"/>
                      <a:sym typeface="Georgia"/>
                    </a:rPr>
                    <a:t>Er</a:t>
                  </a:r>
                  <a:endParaRPr kumimoji="0" sz="10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8" name="Google Shape;534;p59"/>
                <p:cNvSpPr txBox="1"/>
                <p:nvPr/>
              </p:nvSpPr>
              <p:spPr>
                <a:xfrm>
                  <a:off x="3604407" y="2913435"/>
                  <a:ext cx="497100" cy="3983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1000" b="1" i="0" u="none" strike="noStrike" kern="0" cap="none" spc="0" normalizeH="0" baseline="3000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Georgia"/>
                      <a:cs typeface="Georgia"/>
                      <a:sym typeface="Georgia"/>
                    </a:rPr>
                    <a:t>170</a:t>
                  </a:r>
                  <a:r>
                    <a:rPr kumimoji="0" lang="en" sz="10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Georgia"/>
                      <a:cs typeface="Georgia"/>
                      <a:sym typeface="Georgia"/>
                    </a:rPr>
                    <a:t>Er</a:t>
                  </a:r>
                  <a:endParaRPr kumimoji="0" sz="10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9" name="Google Shape;535;p59"/>
                <p:cNvSpPr txBox="1"/>
                <p:nvPr/>
              </p:nvSpPr>
              <p:spPr>
                <a:xfrm>
                  <a:off x="3832768" y="2006764"/>
                  <a:ext cx="583501" cy="3983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1000" b="1" i="0" u="none" strike="noStrike" kern="0" cap="none" spc="0" normalizeH="0" baseline="3000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Georgia"/>
                      <a:cs typeface="Georgia"/>
                      <a:sym typeface="Georgia"/>
                    </a:rPr>
                    <a:t>167</a:t>
                  </a:r>
                  <a:r>
                    <a:rPr kumimoji="0" lang="en" sz="10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Georgia"/>
                      <a:cs typeface="Georgia"/>
                      <a:sym typeface="Georgia"/>
                    </a:rPr>
                    <a:t>Er</a:t>
                  </a:r>
                  <a:endParaRPr kumimoji="0" sz="10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90" name="Google Shape;536;p59"/>
                <p:cNvSpPr txBox="1"/>
                <p:nvPr/>
              </p:nvSpPr>
              <p:spPr>
                <a:xfrm>
                  <a:off x="4101518" y="2359014"/>
                  <a:ext cx="497100" cy="3983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1000" b="1" i="0" u="none" strike="noStrike" kern="0" cap="none" spc="0" normalizeH="0" baseline="3000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Georgia"/>
                      <a:cs typeface="Georgia"/>
                      <a:sym typeface="Georgia"/>
                    </a:rPr>
                    <a:t>168</a:t>
                  </a:r>
                  <a:r>
                    <a:rPr kumimoji="0" lang="en" sz="10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Georgia"/>
                      <a:cs typeface="Georgia"/>
                      <a:sym typeface="Georgia"/>
                    </a:rPr>
                    <a:t>Er</a:t>
                  </a:r>
                  <a:endParaRPr kumimoji="0" sz="10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Georgia"/>
                    <a:cs typeface="Georgia"/>
                    <a:sym typeface="Georgia"/>
                  </a:endParaRPr>
                </a:p>
              </p:txBody>
            </p:sp>
          </p:grpSp>
          <p:sp>
            <p:nvSpPr>
              <p:cNvPr id="85" name="ZoneTexte 84"/>
              <p:cNvSpPr txBox="1"/>
              <p:nvPr/>
            </p:nvSpPr>
            <p:spPr>
              <a:xfrm>
                <a:off x="2942868" y="4298320"/>
                <a:ext cx="1630575" cy="246221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TOF – acquisition offset (ns)</a:t>
                </a:r>
              </a:p>
            </p:txBody>
          </p:sp>
        </p:grpSp>
      </p:grp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AP IJCLab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 rot="21316488">
            <a:off x="2424366" y="1372293"/>
            <a:ext cx="200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Faisceau de 3-keV provenant du RFQcb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941758" y="2771699"/>
            <a:ext cx="3052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Y. Balasmeh, thèse M2, LPC Caen (2022)</a:t>
            </a:r>
          </a:p>
        </p:txBody>
      </p:sp>
      <p:sp>
        <p:nvSpPr>
          <p:cNvPr id="5" name="Rectangle 4"/>
          <p:cNvSpPr/>
          <p:nvPr/>
        </p:nvSpPr>
        <p:spPr>
          <a:xfrm>
            <a:off x="8162286" y="3793980"/>
            <a:ext cx="2352963" cy="646331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marL="285750" indent="-285750" defTabSz="342900"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 de suppression de contaminants avant extraction.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882331" y="3024734"/>
            <a:ext cx="5308358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170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Er à 1000 tours (d’autres isotopes sur un nombre de tours différents)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723FC65-28C8-4E2B-A709-1205FB4D6E07}"/>
              </a:ext>
            </a:extLst>
          </p:cNvPr>
          <p:cNvSpPr/>
          <p:nvPr/>
        </p:nvSpPr>
        <p:spPr>
          <a:xfrm>
            <a:off x="211771" y="3713264"/>
            <a:ext cx="4461794" cy="830997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marL="285750" indent="-285750" defTabSz="342900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Logiciel pour l’identification des espèces</a:t>
            </a:r>
          </a:p>
          <a:p>
            <a:pPr marL="285750" indent="-285750" defTabSz="342900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Efficacité de transport globale ≈ 100% (à re-confirmer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defTabSz="342900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Pouvoir de séparation ≈ 100 000</a:t>
            </a:r>
            <a:endParaRPr 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42900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Précision testée à ≈ 10</a:t>
            </a:r>
            <a:r>
              <a:rPr lang="fr-FR" sz="12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(quelques cas)</a:t>
            </a:r>
          </a:p>
        </p:txBody>
      </p:sp>
    </p:spTree>
    <p:extLst>
      <p:ext uri="{BB962C8B-B14F-4D97-AF65-F5344CB8AC3E}">
        <p14:creationId xmlns:p14="http://schemas.microsoft.com/office/powerpoint/2010/main" val="37887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>
            <a:extLst>
              <a:ext uri="{FF2B5EF4-FFF2-40B4-BE49-F238E27FC236}">
                <a16:creationId xmlns:a16="http://schemas.microsoft.com/office/drawing/2014/main" id="{86C99677-3978-DC05-3C4D-65BCE6568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48" r="7196" b="1"/>
          <a:stretch/>
        </p:blipFill>
        <p:spPr>
          <a:xfrm>
            <a:off x="188543" y="3761120"/>
            <a:ext cx="4032447" cy="1817261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29/06/2023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Journée AP IJCLab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 planning 2024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224438" y="1564679"/>
            <a:ext cx="1100344" cy="1583468"/>
            <a:chOff x="551634" y="3117076"/>
            <a:chExt cx="1100344" cy="1583468"/>
          </a:xfrm>
        </p:grpSpPr>
        <p:grpSp>
          <p:nvGrpSpPr>
            <p:cNvPr id="10" name="Groupe 9"/>
            <p:cNvGrpSpPr/>
            <p:nvPr/>
          </p:nvGrpSpPr>
          <p:grpSpPr>
            <a:xfrm>
              <a:off x="551634" y="3117076"/>
              <a:ext cx="1100344" cy="1223975"/>
              <a:chOff x="109579" y="3729266"/>
              <a:chExt cx="1100344" cy="1223975"/>
            </a:xfrm>
          </p:grpSpPr>
          <p:cxnSp>
            <p:nvCxnSpPr>
              <p:cNvPr id="12" name="Connecteur droit 11"/>
              <p:cNvCxnSpPr/>
              <p:nvPr/>
            </p:nvCxnSpPr>
            <p:spPr>
              <a:xfrm>
                <a:off x="489843" y="3985715"/>
                <a:ext cx="7200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489843" y="4463810"/>
                <a:ext cx="7200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489843" y="4947993"/>
                <a:ext cx="7200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489843" y="3895413"/>
                <a:ext cx="7200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 flipV="1">
                <a:off x="849883" y="4469058"/>
                <a:ext cx="0" cy="484183"/>
              </a:xfrm>
              <a:prstGeom prst="straightConnector1">
                <a:avLst/>
              </a:prstGeom>
              <a:ln w="28575">
                <a:solidFill>
                  <a:srgbClr val="A2A2F4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/>
              <p:cNvCxnSpPr/>
              <p:nvPr/>
            </p:nvCxnSpPr>
            <p:spPr>
              <a:xfrm flipV="1">
                <a:off x="846326" y="3895414"/>
                <a:ext cx="0" cy="560321"/>
              </a:xfrm>
              <a:prstGeom prst="straightConnector1">
                <a:avLst/>
              </a:prstGeom>
              <a:ln w="28575">
                <a:solidFill>
                  <a:srgbClr val="A2A2F4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ZoneTexte 18"/>
              <p:cNvSpPr txBox="1"/>
              <p:nvPr/>
            </p:nvSpPr>
            <p:spPr>
              <a:xfrm>
                <a:off x="109579" y="3729266"/>
                <a:ext cx="4038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latin typeface="+mn-lt"/>
                  </a:rPr>
                  <a:t>A.I.</a:t>
                </a:r>
                <a:endParaRPr lang="fr-FR" sz="1200" b="1" dirty="0">
                  <a:latin typeface="+mn-lt"/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172299" y="4609911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smtClean="0">
                    <a:latin typeface="+mn-lt"/>
                  </a:rPr>
                  <a:t>415.2 nm</a:t>
                </a:r>
                <a:endParaRPr lang="fr-FR" sz="1000" dirty="0">
                  <a:latin typeface="+mn-lt"/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201812" y="4082726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smtClean="0">
                    <a:latin typeface="+mn-lt"/>
                  </a:rPr>
                  <a:t>396.7 nm</a:t>
                </a:r>
                <a:endParaRPr lang="fr-FR" sz="1000" dirty="0">
                  <a:latin typeface="+mn-lt"/>
                </a:endParaRP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1085459" y="4392767"/>
              <a:ext cx="375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Er</a:t>
              </a:r>
              <a:endParaRPr lang="fr-FR" sz="1400" b="1" dirty="0"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34A87C5A-96C5-B846-AA4E-8D85749B9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20"/>
          <a:stretch/>
        </p:blipFill>
        <p:spPr>
          <a:xfrm>
            <a:off x="6551784" y="3750608"/>
            <a:ext cx="3440074" cy="1827773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993007" y="766260"/>
            <a:ext cx="5690252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Q3-Q4 2023: </a:t>
            </a:r>
          </a:p>
          <a:p>
            <a:pPr marL="787400" lvl="1" indent="-285750">
              <a:buFont typeface="Wingdings" panose="05000000000000000000" pitchFamily="2" charset="2"/>
              <a:buChar char="q"/>
            </a:pPr>
            <a:r>
              <a:rPr lang="fr-FR" sz="1200" dirty="0" smtClean="0"/>
              <a:t>Mesures d’autres transitions pour la spectroscopie de l’Er afin de préparer la manipe de commissioning (thèse Wenling Dong).</a:t>
            </a:r>
          </a:p>
          <a:p>
            <a:pPr marL="787400" lvl="1" indent="-285750">
              <a:buFont typeface="Wingdings" panose="05000000000000000000" pitchFamily="2" charset="2"/>
              <a:buChar char="q"/>
            </a:pPr>
            <a:r>
              <a:rPr lang="fr-FR" sz="1200" dirty="0" smtClean="0"/>
              <a:t>Pauses techniques pour:</a:t>
            </a:r>
          </a:p>
          <a:p>
            <a:pPr marL="1290638" lvl="2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Re-câblage pour conformité SPIRAL2</a:t>
            </a:r>
          </a:p>
          <a:p>
            <a:pPr marL="1290638" lvl="2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Mise à jour C&amp;C vide – EPICS</a:t>
            </a:r>
          </a:p>
          <a:p>
            <a:pPr marL="1290638" lvl="2" indent="-285750">
              <a:buFont typeface="Courier New" panose="02070309020205020404" pitchFamily="49" charset="0"/>
              <a:buChar char="o"/>
            </a:pPr>
            <a:r>
              <a:rPr lang="fr-FR" sz="1200" dirty="0"/>
              <a:t>Développement C&amp;C laser et logiciel </a:t>
            </a:r>
            <a:r>
              <a:rPr lang="fr-FR" sz="1200" dirty="0" smtClean="0"/>
              <a:t>d’acquisition</a:t>
            </a:r>
          </a:p>
          <a:p>
            <a:pPr marL="1290638" lvl="2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Inspection translation cellule à gaz</a:t>
            </a:r>
          </a:p>
          <a:p>
            <a:pPr marL="1290638" lvl="2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Test fenêtre d’entrée et soufflet pour la cellule à gaz</a:t>
            </a:r>
          </a:p>
          <a:p>
            <a:pPr marL="787400" lvl="1" indent="-285750">
              <a:buFont typeface="Wingdings" panose="05000000000000000000" pitchFamily="2" charset="2"/>
              <a:buChar char="q"/>
            </a:pPr>
            <a:r>
              <a:rPr lang="fr-FR" sz="1200" dirty="0" smtClean="0"/>
              <a:t>Vérifications après les pauses techniques</a:t>
            </a:r>
          </a:p>
          <a:p>
            <a:pPr lvl="1" indent="0"/>
            <a:endParaRPr lang="fr-FR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2024:</a:t>
            </a:r>
          </a:p>
          <a:p>
            <a:pPr marL="787400" lvl="1" indent="-285750">
              <a:buFont typeface="Wingdings" panose="05000000000000000000" pitchFamily="2" charset="2"/>
              <a:buChar char="q"/>
            </a:pPr>
            <a:r>
              <a:rPr lang="fr-FR" sz="1200" dirty="0" smtClean="0"/>
              <a:t>Installation et redémarrage de S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-LEB à S</a:t>
            </a:r>
            <a:r>
              <a:rPr lang="fr-FR" sz="1200" baseline="30000" dirty="0" smtClean="0"/>
              <a:t>3 </a:t>
            </a:r>
            <a:r>
              <a:rPr lang="fr-FR" sz="1200" dirty="0" smtClean="0"/>
              <a:t>(Q2 -- …)</a:t>
            </a:r>
          </a:p>
          <a:p>
            <a:pPr marL="787400" lvl="1" indent="-285750">
              <a:buFont typeface="Wingdings" panose="05000000000000000000" pitchFamily="2" charset="2"/>
              <a:buChar char="q"/>
            </a:pPr>
            <a:r>
              <a:rPr lang="fr-FR" sz="1200" dirty="0" smtClean="0"/>
              <a:t>Aménagement de la salle laser (lasers existants et nouvelles cavités)</a:t>
            </a:r>
          </a:p>
          <a:p>
            <a:pPr marL="787400" lvl="1" indent="-285750">
              <a:buFont typeface="Wingdings" panose="05000000000000000000" pitchFamily="2" charset="2"/>
              <a:buChar char="q"/>
            </a:pPr>
            <a:r>
              <a:rPr lang="fr-FR" sz="1200" dirty="0" smtClean="0"/>
              <a:t>Installation du démonstrateur FRIENDS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 au GANIL (Q3) 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283" y="3761120"/>
            <a:ext cx="1872208" cy="1793856"/>
          </a:xfrm>
          <a:prstGeom prst="rect">
            <a:avLst/>
          </a:prstGeom>
        </p:spPr>
      </p:pic>
      <p:pic>
        <p:nvPicPr>
          <p:cNvPr id="28" name="Picture 2" descr="EPICS - Wikid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235" y="1703178"/>
            <a:ext cx="801697" cy="80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e 28"/>
          <p:cNvGrpSpPr/>
          <p:nvPr/>
        </p:nvGrpSpPr>
        <p:grpSpPr>
          <a:xfrm>
            <a:off x="1745969" y="1651048"/>
            <a:ext cx="1825851" cy="1336976"/>
            <a:chOff x="3298155" y="1662714"/>
            <a:chExt cx="3240360" cy="2372748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98155" y="1662714"/>
              <a:ext cx="3240360" cy="2372748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>
              <a:off x="3613758" y="1872364"/>
              <a:ext cx="761385" cy="410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aseline="30000" dirty="0" smtClean="0"/>
                <a:t>170</a:t>
              </a:r>
              <a:r>
                <a:rPr lang="fr-FR" sz="1000" dirty="0" smtClean="0"/>
                <a:t>Er</a:t>
              </a:r>
              <a:endParaRPr lang="fr-FR" sz="1000" baseline="300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567625" y="2279274"/>
              <a:ext cx="761385" cy="410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aseline="30000" dirty="0" smtClean="0"/>
                <a:t>166</a:t>
              </a:r>
              <a:r>
                <a:rPr lang="fr-FR" sz="1000" dirty="0" smtClean="0"/>
                <a:t>Er</a:t>
              </a:r>
              <a:endParaRPr lang="fr-FR" sz="1000" baseline="30000" dirty="0"/>
            </a:p>
          </p:txBody>
        </p:sp>
      </p:grpSp>
      <p:sp>
        <p:nvSpPr>
          <p:cNvPr id="2" name="Ellipse 1"/>
          <p:cNvSpPr/>
          <p:nvPr/>
        </p:nvSpPr>
        <p:spPr>
          <a:xfrm>
            <a:off x="201812" y="2445324"/>
            <a:ext cx="1008111" cy="24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50612" y="235665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?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2613368" y="2010987"/>
            <a:ext cx="360041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1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18337</TotalTime>
  <Words>1075</Words>
  <Application>Microsoft Office PowerPoint</Application>
  <PresentationFormat>Personnalisé</PresentationFormat>
  <Paragraphs>224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Courier New</vt:lpstr>
      <vt:lpstr>Georgia</vt:lpstr>
      <vt:lpstr>Symbol</vt:lpstr>
      <vt:lpstr>Wingdings</vt:lpstr>
      <vt:lpstr>1_modele-IJCLAb-powerpoint</vt:lpstr>
      <vt:lpstr>Présentation PowerPoint</vt:lpstr>
      <vt:lpstr>Demande AP (TGIR) pour S3-LEB</vt:lpstr>
      <vt:lpstr>Résumé Q3-4/2022– Q1-2/2023</vt:lpstr>
      <vt:lpstr>Faits marquants Q3-4/2022– Q1-2/2023</vt:lpstr>
      <vt:lpstr>Faits marquants Q3-4/2022– Q1-2/2023</vt:lpstr>
      <vt:lpstr>Faits marquants Q3-4/2022– Q1-2/2023</vt:lpstr>
      <vt:lpstr>Faits marquants Q3-4/2022– Q1-2/2023</vt:lpstr>
      <vt:lpstr>Faits marquants Q3-4/2022– Q1-2/2023</vt:lpstr>
      <vt:lpstr>Résumé planning 2024</vt:lpstr>
      <vt:lpstr>Demande AP précédente</vt:lpstr>
      <vt:lpstr>Demande AP pour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vladimir MANEA</cp:lastModifiedBy>
  <cp:revision>1716</cp:revision>
  <dcterms:created xsi:type="dcterms:W3CDTF">2011-03-09T16:37:49Z</dcterms:created>
  <dcterms:modified xsi:type="dcterms:W3CDTF">2023-06-29T10:10:20Z</dcterms:modified>
</cp:coreProperties>
</file>