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0" r:id="rId2"/>
    <p:sldId id="388" r:id="rId3"/>
    <p:sldId id="389" r:id="rId4"/>
    <p:sldId id="401" r:id="rId5"/>
    <p:sldId id="390" r:id="rId6"/>
    <p:sldId id="399" r:id="rId7"/>
    <p:sldId id="392" r:id="rId8"/>
    <p:sldId id="398" r:id="rId9"/>
    <p:sldId id="391" r:id="rId10"/>
    <p:sldId id="403" r:id="rId11"/>
    <p:sldId id="395" r:id="rId12"/>
    <p:sldId id="394" r:id="rId13"/>
    <p:sldId id="396" r:id="rId14"/>
    <p:sldId id="397" r:id="rId15"/>
    <p:sldId id="402" r:id="rId16"/>
    <p:sldId id="274" r:id="rId17"/>
    <p:sldId id="256" r:id="rId18"/>
    <p:sldId id="393" r:id="rId19"/>
    <p:sldId id="270" r:id="rId20"/>
    <p:sldId id="271" r:id="rId21"/>
    <p:sldId id="382" r:id="rId22"/>
    <p:sldId id="359" r:id="rId23"/>
    <p:sldId id="272" r:id="rId24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76"/>
    <p:restoredTop sz="95940"/>
  </p:normalViewPr>
  <p:slideViewPr>
    <p:cSldViewPr snapToGrid="0">
      <p:cViewPr varScale="1">
        <p:scale>
          <a:sx n="116" d="100"/>
          <a:sy n="116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90AA-BBBB-9848-B335-493029AB3946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724B1-B590-6B4E-9217-B26B5DF1D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2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AB80-41B0-A1E2-78AA-104B0C0CF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92107-A534-F5E9-7DCE-E256DF88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F161-29B9-C504-D9A6-53C29CB6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31C8-9AB8-F542-9BFD-6D06D340D5B7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65-FEF1-6AE1-4369-D86DA4C8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AB3A-6AA0-C9E1-629F-04B9087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CE96-56F5-2A95-92FB-0DEEB3D1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B499B-BB9C-EA6C-5DAF-847AE4F3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873C-3812-F19E-D138-2982702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35F5-CDCE-864E-B2FA-F842AE82F58F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FC6A-D4C6-2F2F-B023-1900413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30F-8B10-DDBF-10B7-726176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4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49CA1-A7C3-260E-837F-F68524CC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1085-894E-8743-A3F5-8BC8AF2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EF80-A5A2-5EEA-2447-D5EEDBB5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7877-520A-894B-BD77-22A27DE289EC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3DEE-7574-CF03-8E09-B74AC94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3324-6DF2-91DD-41B6-2AE38169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BD66-FBA1-E14B-7013-CF2FC311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0C420-2FDB-1485-657D-73AFFE02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42EC-1210-148A-8322-1A8A33A6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11F3-9993-3244-8E5B-71F7C6F0F453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A837-9715-2116-243F-150960B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F7B-7EB2-DD2A-7274-CADEF5A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2BA1-3F5E-4BD5-3D5D-408268D1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0A47-9A87-F131-6F23-610B44B71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A37B-3B89-72CD-1572-B7E46B2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6FEE-4A78-F84F-85E9-F325E4E773C6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85E8-F15D-2CE2-CAD2-38CBEB4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A8AA-ECFB-1232-0776-A3B571A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6CE-790D-2226-467A-368F4E7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8B9E-D835-EF15-A563-A62F37F90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4D349-CF71-228C-BB2B-0A775B36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641D-8211-D792-7BA7-B1280531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52D2-8DFA-2744-971D-3B5AE7D9F970}" type="datetime1">
              <a:rPr lang="fr-FR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A7F8-EBA0-611F-9B66-7FC8BA95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B5B1-351A-325F-545D-EE87937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4835-2001-9D54-AECE-A46A5EF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5744-4F4C-C8E4-5D94-00A08699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CB4A-301C-7CAC-DCF2-DBAD28EE2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2EAA7-12FD-B869-AB79-EA0C6008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ED13B-8F1C-8948-74EF-58A58D37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E1D2-4560-9C73-B9A7-B616CC9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0935-B8B6-1742-9C6A-54EC410EAA56}" type="datetime1">
              <a:rPr lang="fr-FR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739F-B869-6CCC-B9C4-3EF0173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E3B8-4414-588E-A847-8829D192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9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DF2B-9FD2-2094-2057-45596C0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F0B85-0AE5-7176-9FC4-58229BAF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8340-1507-DB42-9B9E-E031B4C94117}" type="datetime1">
              <a:rPr lang="fr-FR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EDBD-F52F-49DB-CEE7-A8BAA8D1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12A0-78B7-026F-3650-C9445FC7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8CB1F-1FC6-3FF6-F6F5-5B24C911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ED0E-693B-9847-B1B9-2D53B796880A}" type="datetime1">
              <a:rPr lang="fr-FR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D66B-A11B-A38C-9D02-3AD68BD4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50A5B-8632-194F-9C01-C21C4083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C2C-FB92-CA46-F275-E163F89F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ECFD-8335-2485-A5A7-9F173FE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869B-4B55-3A57-17B5-7138E2B7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7E5D-D05C-3848-C768-FF01AEF8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161D-7720-DF4E-BEE4-8A32661AB196}" type="datetime1">
              <a:rPr lang="fr-FR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2AA7E-FDF2-3760-3A25-B70A9B3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A668-37A2-9EB8-8A3B-73F95D3C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ACB9-3DA0-AB48-D675-41D632B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3A15E-7702-591F-88D0-C8E8A047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7141-ED3A-75AF-17EC-936233A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8E8F-E7BD-D324-35CB-B5340902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427-4598-E546-9B2E-1A0FF2817DCE}" type="datetime1">
              <a:rPr lang="fr-FR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3D5-9866-56EE-DB77-4A1616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0989-FF31-FB2F-3613-7B23B65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26755-1204-2219-2686-F0A0EE2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CF3-FDAE-4C64-C03D-5AE884CB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8F1-0C4A-7B78-DAB9-0B9B70A9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62E6-B810-E640-BCE1-40F979434254}" type="datetime1">
              <a:rPr lang="fr-FR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8A53-B97A-613B-FFA6-C726FDDC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6356-C1A8-DA22-42B9-4D6A4672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764" y="428300"/>
            <a:ext cx="9144000" cy="4782678"/>
          </a:xfrm>
        </p:spPr>
        <p:txBody>
          <a:bodyPr>
            <a:normAutofit/>
          </a:bodyPr>
          <a:lstStyle/>
          <a:p>
            <a:r>
              <a:rPr lang="en-GB" dirty="0" err="1"/>
              <a:t>ThomX</a:t>
            </a:r>
            <a:r>
              <a:rPr lang="en-GB" dirty="0"/>
              <a:t> meeting</a:t>
            </a:r>
            <a:br>
              <a:rPr lang="en-GB" dirty="0"/>
            </a:br>
            <a:r>
              <a:rPr lang="en-GB" sz="4000" b="1" u="sng" dirty="0"/>
              <a:t>Ring commissioning</a:t>
            </a:r>
            <a:br>
              <a:rPr lang="en-GB" dirty="0"/>
            </a:br>
            <a:br>
              <a:rPr lang="en-GB" dirty="0"/>
            </a:br>
            <a:r>
              <a:rPr lang="en-GB" dirty="0"/>
              <a:t>June 19,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6A6A6-38E2-B25F-290C-2352C20F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7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6968-590B-9076-97DA-2D47C7E1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26" y="328920"/>
            <a:ext cx="10515600" cy="802662"/>
          </a:xfrm>
        </p:spPr>
        <p:txBody>
          <a:bodyPr/>
          <a:lstStyle/>
          <a:p>
            <a:r>
              <a:rPr lang="en-GB" dirty="0"/>
              <a:t>Tune (nominal, </a:t>
            </a:r>
            <a:r>
              <a:rPr lang="en-GB" dirty="0" err="1"/>
              <a:t>tunestep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B493A-1F89-920F-9383-B93ED6BF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28062A-E76A-E839-0502-1431D8CB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23" y="1423043"/>
            <a:ext cx="6880951" cy="52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0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1157-3CF3-9AB7-BA62-207708DF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10" y="221906"/>
            <a:ext cx="10515600" cy="725545"/>
          </a:xfrm>
        </p:spPr>
        <p:txBody>
          <a:bodyPr/>
          <a:lstStyle/>
          <a:p>
            <a:r>
              <a:rPr lang="en-GB" dirty="0"/>
              <a:t>First Dispersion measurements (</a:t>
            </a:r>
            <a:r>
              <a:rPr lang="en-GB" dirty="0" err="1"/>
              <a:t>prelimenary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8E2EB-4CDD-7195-DF92-402FD2547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604E4-DFEF-A7BB-8C99-9972CCF8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30" y="2805858"/>
            <a:ext cx="4235068" cy="3176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3C4-7D3F-4A11-9F23-A63EDFE7A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70" y="1704814"/>
            <a:ext cx="7772400" cy="501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F113-3E1B-2AEE-78AB-21217279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2" y="323773"/>
            <a:ext cx="10515600" cy="714528"/>
          </a:xfrm>
        </p:spPr>
        <p:txBody>
          <a:bodyPr/>
          <a:lstStyle/>
          <a:p>
            <a:r>
              <a:rPr lang="en-GB" dirty="0"/>
              <a:t>Difference in the revolution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F01A2-7969-1892-6A2A-C82A33BF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656"/>
            <a:ext cx="10515600" cy="4351338"/>
          </a:xfrm>
        </p:spPr>
        <p:txBody>
          <a:bodyPr/>
          <a:lstStyle/>
          <a:p>
            <a:r>
              <a:rPr lang="en-GB" dirty="0"/>
              <a:t>We observe that the frequency  at which we can operate is bigger than nominal 500.0231 </a:t>
            </a:r>
            <a:r>
              <a:rPr lang="en-GB" dirty="0" err="1"/>
              <a:t>MHz.</a:t>
            </a:r>
            <a:r>
              <a:rPr lang="en-GB" dirty="0"/>
              <a:t> Typically it is 500.38 – 500.4 </a:t>
            </a:r>
            <a:r>
              <a:rPr lang="en-GB" dirty="0" err="1"/>
              <a:t>MHz.</a:t>
            </a:r>
            <a:endParaRPr lang="en-GB" dirty="0"/>
          </a:p>
          <a:p>
            <a:r>
              <a:rPr lang="en-GB" dirty="0"/>
              <a:t>Based on the orbit studies, we see that the real revolution frequency @50 MeV is more 500.33 MHz (to be confirmed with orbit studies).</a:t>
            </a:r>
          </a:p>
          <a:p>
            <a:r>
              <a:rPr lang="en-GB" dirty="0"/>
              <a:t>At the moment the lowest frequency at which we can potentially operate is 500.27 </a:t>
            </a:r>
            <a:r>
              <a:rPr lang="en-GB" dirty="0" err="1"/>
              <a:t>MHz.</a:t>
            </a:r>
            <a:r>
              <a:rPr lang="en-GB" dirty="0"/>
              <a:t> Machine is depleted!</a:t>
            </a:r>
          </a:p>
          <a:p>
            <a:r>
              <a:rPr lang="en-GB" dirty="0"/>
              <a:t>Potential reasons: </a:t>
            </a:r>
          </a:p>
          <a:p>
            <a:pPr lvl="1"/>
            <a:r>
              <a:rPr lang="en-GB" dirty="0"/>
              <a:t>mechanical alignment/obstacle =&gt; check the alignment, monitor the beam losses</a:t>
            </a:r>
          </a:p>
          <a:p>
            <a:pPr lvl="1"/>
            <a:r>
              <a:rPr lang="en-GB" dirty="0"/>
              <a:t>dipole field =&gt; simulations, magnet study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437B-9308-CE5A-A611-4B1064BA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16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0D8E-5B6D-12B9-128C-AB7C8553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60" y="136525"/>
            <a:ext cx="10515600" cy="604359"/>
          </a:xfrm>
        </p:spPr>
        <p:txBody>
          <a:bodyPr>
            <a:normAutofit fontScale="90000"/>
          </a:bodyPr>
          <a:lstStyle/>
          <a:p>
            <a:r>
              <a:rPr lang="en-GB" dirty="0"/>
              <a:t>Mechanical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65C76-7413-492B-9F3A-3CD403E9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0CF04-9778-E3BA-4759-7B0D24B2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24" y="1324811"/>
            <a:ext cx="8205717" cy="5475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9483A-FF69-6495-6EAB-F68AE602BCD2}"/>
              </a:ext>
            </a:extLst>
          </p:cNvPr>
          <p:cNvSpPr txBox="1"/>
          <p:nvPr/>
        </p:nvSpPr>
        <p:spPr>
          <a:xfrm>
            <a:off x="9021551" y="881266"/>
            <a:ext cx="2904540" cy="584775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of the survey (to be continued)</a:t>
            </a:r>
          </a:p>
        </p:txBody>
      </p:sp>
    </p:spTree>
    <p:extLst>
      <p:ext uri="{BB962C8B-B14F-4D97-AF65-F5344CB8AC3E}">
        <p14:creationId xmlns:p14="http://schemas.microsoft.com/office/powerpoint/2010/main" val="414222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2444-5CF5-F635-0A77-5081CE48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60" y="323773"/>
            <a:ext cx="10515600" cy="714528"/>
          </a:xfrm>
        </p:spPr>
        <p:txBody>
          <a:bodyPr/>
          <a:lstStyle/>
          <a:p>
            <a:r>
              <a:rPr lang="en-GB" dirty="0"/>
              <a:t>Alignment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9A832-EE62-190B-E2FD-EACFFBF4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15905-4F7C-1120-5858-7EC0FB6C5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47" y="1037154"/>
            <a:ext cx="9586197" cy="5684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482B26-B10F-22F4-9720-0522B532950D}"/>
              </a:ext>
            </a:extLst>
          </p:cNvPr>
          <p:cNvSpPr/>
          <p:nvPr/>
        </p:nvSpPr>
        <p:spPr>
          <a:xfrm>
            <a:off x="7072829" y="1038301"/>
            <a:ext cx="2659498" cy="56831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31D75-C851-1838-197E-990B2E472014}"/>
              </a:ext>
            </a:extLst>
          </p:cNvPr>
          <p:cNvSpPr txBox="1"/>
          <p:nvPr/>
        </p:nvSpPr>
        <p:spPr>
          <a:xfrm>
            <a:off x="5446765" y="496371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 Quads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600C1-2207-161B-9552-9644761A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849" y="1086345"/>
            <a:ext cx="2226822" cy="5315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904EC8-E221-2E83-687B-22EE16044D78}"/>
              </a:ext>
            </a:extLst>
          </p:cNvPr>
          <p:cNvSpPr txBox="1"/>
          <p:nvPr/>
        </p:nvSpPr>
        <p:spPr>
          <a:xfrm>
            <a:off x="10027532" y="508325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points per dipole</a:t>
            </a:r>
          </a:p>
        </p:txBody>
      </p:sp>
    </p:spTree>
    <p:extLst>
      <p:ext uri="{BB962C8B-B14F-4D97-AF65-F5344CB8AC3E}">
        <p14:creationId xmlns:p14="http://schemas.microsoft.com/office/powerpoint/2010/main" val="182637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51C6-2BE0-74D8-DA8A-0CA57F02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295869"/>
            <a:ext cx="10515600" cy="868764"/>
          </a:xfrm>
        </p:spPr>
        <p:txBody>
          <a:bodyPr/>
          <a:lstStyle/>
          <a:p>
            <a:r>
              <a:rPr lang="en-GB" dirty="0"/>
              <a:t>BLM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011D0-8BCB-2304-9267-49129B8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2B2C9-5F65-7601-76CA-17616345D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4" y="1555750"/>
            <a:ext cx="7581900" cy="480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05C09-8F23-8416-3852-1FBA98853D24}"/>
              </a:ext>
            </a:extLst>
          </p:cNvPr>
          <p:cNvSpPr txBox="1"/>
          <p:nvPr/>
        </p:nvSpPr>
        <p:spPr>
          <a:xfrm>
            <a:off x="7910111" y="436862"/>
            <a:ext cx="3259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</a:t>
            </a:r>
            <a:r>
              <a:rPr lang="en-GB" dirty="0" err="1"/>
              <a:t>fibers</a:t>
            </a:r>
            <a:r>
              <a:rPr lang="en-GB" dirty="0"/>
              <a:t> were installed in the ring</a:t>
            </a:r>
          </a:p>
          <a:p>
            <a:r>
              <a:rPr lang="en-GB" dirty="0"/>
              <a:t>3 connected on Friday</a:t>
            </a:r>
          </a:p>
          <a:p>
            <a:r>
              <a:rPr lang="en-GB" dirty="0"/>
              <a:t>BLM turn-by-turn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87CBD-1BCD-097F-FE7D-2146F2D37D89}"/>
              </a:ext>
            </a:extLst>
          </p:cNvPr>
          <p:cNvSpPr txBox="1"/>
          <p:nvPr/>
        </p:nvSpPr>
        <p:spPr>
          <a:xfrm>
            <a:off x="8690472" y="1762326"/>
            <a:ext cx="191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Scintillators to be </a:t>
            </a:r>
          </a:p>
          <a:p>
            <a:r>
              <a:rPr lang="en-GB" dirty="0"/>
              <a:t>commissioned.</a:t>
            </a:r>
          </a:p>
        </p:txBody>
      </p:sp>
    </p:spTree>
    <p:extLst>
      <p:ext uri="{BB962C8B-B14F-4D97-AF65-F5344CB8AC3E}">
        <p14:creationId xmlns:p14="http://schemas.microsoft.com/office/powerpoint/2010/main" val="3017909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F697AE-E61A-CF0D-B692-BC2EE9A01921}"/>
              </a:ext>
            </a:extLst>
          </p:cNvPr>
          <p:cNvSpPr txBox="1"/>
          <p:nvPr/>
        </p:nvSpPr>
        <p:spPr>
          <a:xfrm>
            <a:off x="853020" y="200563"/>
            <a:ext cx="624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 frequency  problem: 500.4 MHz vs. nominal one 500.02 MHz</a:t>
            </a:r>
          </a:p>
          <a:p>
            <a:r>
              <a:rPr lang="en-US" b="1" dirty="0"/>
              <a:t>Probably it comes from dipoles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255F6-B709-06AD-0AE9-DFD8881EE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2" t="26630" r="25941"/>
          <a:stretch/>
        </p:blipFill>
        <p:spPr>
          <a:xfrm>
            <a:off x="418233" y="1875453"/>
            <a:ext cx="5677767" cy="310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10F19-82FB-E8C9-43DF-2C76920B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7197"/>
            <a:ext cx="6096000" cy="45726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C21360-2F92-1090-ACF4-91D2DC1B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1104" y="1160428"/>
            <a:ext cx="5776608" cy="877415"/>
          </a:xfrm>
        </p:spPr>
        <p:txBody>
          <a:bodyPr>
            <a:normAutofit/>
          </a:bodyPr>
          <a:lstStyle/>
          <a:p>
            <a:r>
              <a:rPr lang="de-DE" b="1" u="sng" dirty="0"/>
              <a:t>20160208a_THOMX#009_fieldmap_160A.xlsx</a:t>
            </a:r>
            <a:endParaRPr lang="fr-FR" dirty="0"/>
          </a:p>
          <a:p>
            <a:endParaRPr lang="de-DE" dirty="0"/>
          </a:p>
          <a:p>
            <a:endParaRPr lang="de-D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BB052-75CC-78EF-CDC3-27614CF2275B}"/>
              </a:ext>
            </a:extLst>
          </p:cNvPr>
          <p:cNvSpPr txBox="1"/>
          <p:nvPr/>
        </p:nvSpPr>
        <p:spPr>
          <a:xfrm>
            <a:off x="311357" y="5254291"/>
            <a:ext cx="4726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We strongly need the help from magnet expert.</a:t>
            </a:r>
          </a:p>
          <a:p>
            <a:r>
              <a:rPr lang="en-US" b="1" dirty="0">
                <a:solidFill>
                  <a:srgbClr val="C00000"/>
                </a:solidFill>
              </a:rPr>
              <a:t>Reliable OPERA 3D </a:t>
            </a:r>
            <a:r>
              <a:rPr lang="en-US" b="1" dirty="0" err="1">
                <a:solidFill>
                  <a:srgbClr val="C00000"/>
                </a:solidFill>
              </a:rPr>
              <a:t>fieldmap</a:t>
            </a:r>
            <a:r>
              <a:rPr lang="en-US" b="1" dirty="0">
                <a:solidFill>
                  <a:srgbClr val="C00000"/>
                </a:solidFill>
              </a:rPr>
              <a:t> at nominal current</a:t>
            </a:r>
          </a:p>
          <a:p>
            <a:r>
              <a:rPr lang="en-US" b="1" dirty="0">
                <a:solidFill>
                  <a:srgbClr val="C00000"/>
                </a:solidFill>
              </a:rPr>
              <a:t>Possible measurements and validations</a:t>
            </a:r>
          </a:p>
        </p:txBody>
      </p:sp>
    </p:spTree>
    <p:extLst>
      <p:ext uri="{BB962C8B-B14F-4D97-AF65-F5344CB8AC3E}">
        <p14:creationId xmlns:p14="http://schemas.microsoft.com/office/powerpoint/2010/main" val="312852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12DC4-DF66-2D43-8558-37C54B09D652}"/>
              </a:ext>
            </a:extLst>
          </p:cNvPr>
          <p:cNvSpPr/>
          <p:nvPr/>
        </p:nvSpPr>
        <p:spPr>
          <a:xfrm>
            <a:off x="429822" y="10276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Ls = 17986.73472830443</a:t>
            </a:r>
          </a:p>
          <a:p>
            <a:r>
              <a:rPr lang="en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Nturns</a:t>
            </a:r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10</a:t>
            </a:r>
          </a:p>
          <a:p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 = 50.50741510000000</a:t>
            </a:r>
          </a:p>
          <a:p>
            <a:r>
              <a:rPr lang="en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</a:t>
            </a:r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499.9972584455388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A142E-65DE-844C-8EB9-A16E6559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74" y="292590"/>
            <a:ext cx="3556000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CD591-B6E0-894B-A9F7-D8EC886A1470}"/>
              </a:ext>
            </a:extLst>
          </p:cNvPr>
          <p:cNvSpPr txBox="1"/>
          <p:nvPr/>
        </p:nvSpPr>
        <p:spPr>
          <a:xfrm>
            <a:off x="280536" y="364050"/>
            <a:ext cx="319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Nominal optics, dipole  = </a:t>
            </a:r>
            <a:r>
              <a:rPr lang="en-US" b="1" dirty="0"/>
              <a:t>SBEND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0AEB80-B341-D24C-9848-8086158D743E}"/>
              </a:ext>
            </a:extLst>
          </p:cNvPr>
          <p:cNvSpPr/>
          <p:nvPr/>
        </p:nvSpPr>
        <p:spPr>
          <a:xfrm>
            <a:off x="280536" y="43859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Ls = 17978.75639596509</a:t>
            </a:r>
          </a:p>
          <a:p>
            <a:r>
              <a:rPr lang="en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Nturns</a:t>
            </a:r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10</a:t>
            </a:r>
          </a:p>
          <a:p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 = 50.50741510000000</a:t>
            </a:r>
          </a:p>
          <a:p>
            <a:r>
              <a:rPr lang="en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</a:t>
            </a:r>
            <a:r>
              <a:rPr lang="en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500.2182390022786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0FCA0-EC7D-0242-8A4D-03D70F088A67}"/>
              </a:ext>
            </a:extLst>
          </p:cNvPr>
          <p:cNvSpPr txBox="1"/>
          <p:nvPr/>
        </p:nvSpPr>
        <p:spPr>
          <a:xfrm>
            <a:off x="280536" y="3335635"/>
            <a:ext cx="3652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Nominal optics, dipole  = </a:t>
            </a:r>
            <a:r>
              <a:rPr lang="en-US" b="1" dirty="0" err="1"/>
              <a:t>DipoleMap</a:t>
            </a:r>
            <a:r>
              <a:rPr lang="en-US" dirty="0"/>
              <a:t> </a:t>
            </a:r>
          </a:p>
          <a:p>
            <a:r>
              <a:rPr lang="it" dirty="0"/>
              <a:t>dX =-1;</a:t>
            </a:r>
          </a:p>
          <a:p>
            <a:r>
              <a:rPr lang="it" dirty="0"/>
              <a:t>scale_dip = 1.0;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FC375-BCAA-B147-AF21-3E817B85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09" y="3058166"/>
            <a:ext cx="3556000" cy="248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27907-BEB1-354F-B941-19F5BDD97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48" y="5251885"/>
            <a:ext cx="2294451" cy="1606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1EAD3-F94B-384D-AD56-C4B1A4DB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074" y="3014365"/>
            <a:ext cx="3556000" cy="248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E9B58E-ED25-2A46-935A-B8A55319FCB0}"/>
              </a:ext>
            </a:extLst>
          </p:cNvPr>
          <p:cNvSpPr txBox="1"/>
          <p:nvPr/>
        </p:nvSpPr>
        <p:spPr>
          <a:xfrm>
            <a:off x="8537871" y="3059668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turns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B8B96-0DE6-4740-A448-D44714668502}"/>
              </a:ext>
            </a:extLst>
          </p:cNvPr>
          <p:cNvSpPr txBox="1"/>
          <p:nvPr/>
        </p:nvSpPr>
        <p:spPr>
          <a:xfrm>
            <a:off x="195943" y="6008523"/>
            <a:ext cx="399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 this </a:t>
            </a:r>
            <a:r>
              <a:rPr lang="en-US" dirty="0" err="1"/>
              <a:t>DipoleMap</a:t>
            </a:r>
            <a:r>
              <a:rPr lang="en-US" dirty="0"/>
              <a:t> settings as  nominal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AF8E0-0E01-7D48-BF02-89F876C07008}"/>
              </a:ext>
            </a:extLst>
          </p:cNvPr>
          <p:cNvSpPr/>
          <p:nvPr/>
        </p:nvSpPr>
        <p:spPr>
          <a:xfrm>
            <a:off x="5262117" y="452851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SBEND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C1F8D-7A8E-C247-AA4F-7BC870B9C75B}"/>
              </a:ext>
            </a:extLst>
          </p:cNvPr>
          <p:cNvSpPr/>
          <p:nvPr/>
        </p:nvSpPr>
        <p:spPr>
          <a:xfrm>
            <a:off x="5304983" y="2941836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DipoleMap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34D9F-8919-4B4F-81F6-DF75E97EE911}"/>
              </a:ext>
            </a:extLst>
          </p:cNvPr>
          <p:cNvSpPr txBox="1"/>
          <p:nvPr/>
        </p:nvSpPr>
        <p:spPr>
          <a:xfrm>
            <a:off x="1227593" y="9134"/>
            <a:ext cx="740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RF-TRACK  study of THOMX orbit with realistic dipole field (PRELIMENARY). </a:t>
            </a:r>
          </a:p>
          <a:p>
            <a:r>
              <a:rPr lang="en-US" b="1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B9C6D4-FC95-E84A-AB42-4FBB5F238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118" y="347023"/>
            <a:ext cx="3150874" cy="24347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FC96AB-F24C-3F4A-8FAF-A84996BFEC07}"/>
              </a:ext>
            </a:extLst>
          </p:cNvPr>
          <p:cNvSpPr txBox="1"/>
          <p:nvPr/>
        </p:nvSpPr>
        <p:spPr>
          <a:xfrm>
            <a:off x="9419733" y="352751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Accelerator Toolbox (AT)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3F521-A388-4973-75E7-86891A667FE1}"/>
              </a:ext>
            </a:extLst>
          </p:cNvPr>
          <p:cNvSpPr txBox="1"/>
          <p:nvPr/>
        </p:nvSpPr>
        <p:spPr>
          <a:xfrm>
            <a:off x="1619480" y="2655065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Without RF</a:t>
            </a:r>
          </a:p>
        </p:txBody>
      </p:sp>
    </p:spTree>
    <p:extLst>
      <p:ext uri="{BB962C8B-B14F-4D97-AF65-F5344CB8AC3E}">
        <p14:creationId xmlns:p14="http://schemas.microsoft.com/office/powerpoint/2010/main" val="28894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284A0-FD9D-83C3-9B09-5D2AADD0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78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696865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581488" y="172222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6FDB3-CF5F-7CC1-89A8-BF8A8E207E56}"/>
              </a:ext>
            </a:extLst>
          </p:cNvPr>
          <p:cNvSpPr txBox="1"/>
          <p:nvPr/>
        </p:nvSpPr>
        <p:spPr>
          <a:xfrm>
            <a:off x="2633627" y="239589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EA2-386D-0848-D2AA-AAF1C1CB19BA}"/>
              </a:ext>
            </a:extLst>
          </p:cNvPr>
          <p:cNvSpPr txBox="1"/>
          <p:nvPr/>
        </p:nvSpPr>
        <p:spPr>
          <a:xfrm>
            <a:off x="1892206" y="2999593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2B264-E4CF-61D9-B395-CEE2A53B6C12}"/>
              </a:ext>
            </a:extLst>
          </p:cNvPr>
          <p:cNvSpPr txBox="1"/>
          <p:nvPr/>
        </p:nvSpPr>
        <p:spPr>
          <a:xfrm>
            <a:off x="1895866" y="334071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C7CF1-9665-DC20-0911-FCBEC432A87A}"/>
              </a:ext>
            </a:extLst>
          </p:cNvPr>
          <p:cNvSpPr txBox="1"/>
          <p:nvPr/>
        </p:nvSpPr>
        <p:spPr>
          <a:xfrm>
            <a:off x="2657870" y="395427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D948-A1E5-58C0-3252-E16C35536526}"/>
              </a:ext>
            </a:extLst>
          </p:cNvPr>
          <p:cNvSpPr txBox="1"/>
          <p:nvPr/>
        </p:nvSpPr>
        <p:spPr>
          <a:xfrm>
            <a:off x="4481127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3908-2CA9-E8E1-FCED-16E484978682}"/>
              </a:ext>
            </a:extLst>
          </p:cNvPr>
          <p:cNvSpPr txBox="1"/>
          <p:nvPr/>
        </p:nvSpPr>
        <p:spPr>
          <a:xfrm>
            <a:off x="6472133" y="17713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18B4-ADB3-70F3-C9AB-5804DE5D24AE}"/>
              </a:ext>
            </a:extLst>
          </p:cNvPr>
          <p:cNvSpPr txBox="1"/>
          <p:nvPr/>
        </p:nvSpPr>
        <p:spPr>
          <a:xfrm>
            <a:off x="8397319" y="232268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11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69686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B983E-D369-3348-9246-A89C76BDF6FE}"/>
              </a:ext>
            </a:extLst>
          </p:cNvPr>
          <p:cNvSpPr txBox="1"/>
          <p:nvPr/>
        </p:nvSpPr>
        <p:spPr>
          <a:xfrm>
            <a:off x="6576329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F0060-59BF-D5B2-6F66-98676793E49E}"/>
              </a:ext>
            </a:extLst>
          </p:cNvPr>
          <p:cNvSpPr txBox="1"/>
          <p:nvPr/>
        </p:nvSpPr>
        <p:spPr>
          <a:xfrm>
            <a:off x="8394643" y="390072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31BF4-7A0C-2A90-BA29-D12EC9D00880}"/>
              </a:ext>
            </a:extLst>
          </p:cNvPr>
          <p:cNvSpPr txBox="1"/>
          <p:nvPr/>
        </p:nvSpPr>
        <p:spPr>
          <a:xfrm>
            <a:off x="9026478" y="300609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10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E2473-2452-FD56-9D5E-2600CE43275E}"/>
              </a:ext>
            </a:extLst>
          </p:cNvPr>
          <p:cNvSpPr txBox="1"/>
          <p:nvPr/>
        </p:nvSpPr>
        <p:spPr>
          <a:xfrm>
            <a:off x="9026478" y="332916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9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65072"/>
            <a:ext cx="134938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MML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577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932767" y="36258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07442" y="229914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16915" y="26944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866717" y="77645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96E09-356B-E344-B9F6-B56D4D7BE564}"/>
              </a:ext>
            </a:extLst>
          </p:cNvPr>
          <p:cNvSpPr txBox="1"/>
          <p:nvPr/>
        </p:nvSpPr>
        <p:spPr>
          <a:xfrm>
            <a:off x="1518935" y="11853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D4AB1-B4B7-8873-87DD-6052E74D3603}"/>
              </a:ext>
            </a:extLst>
          </p:cNvPr>
          <p:cNvSpPr txBox="1"/>
          <p:nvPr/>
        </p:nvSpPr>
        <p:spPr>
          <a:xfrm>
            <a:off x="1057798" y="1691893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692357" y="327325"/>
            <a:ext cx="9642249" cy="6530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414167" y="360384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8340" y="508938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1EEE89-6352-DAB4-6DF1-B6BC11178940}"/>
              </a:ext>
            </a:extLst>
          </p:cNvPr>
          <p:cNvSpPr txBox="1"/>
          <p:nvPr/>
        </p:nvSpPr>
        <p:spPr>
          <a:xfrm>
            <a:off x="997703" y="46455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0D3A4-A3F0-B11F-565C-B9547AD040D2}"/>
              </a:ext>
            </a:extLst>
          </p:cNvPr>
          <p:cNvSpPr txBox="1"/>
          <p:nvPr/>
        </p:nvSpPr>
        <p:spPr>
          <a:xfrm>
            <a:off x="147811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5F594-CF27-5679-381E-D8210577BDB0}"/>
              </a:ext>
            </a:extLst>
          </p:cNvPr>
          <p:cNvSpPr txBox="1"/>
          <p:nvPr/>
        </p:nvSpPr>
        <p:spPr>
          <a:xfrm>
            <a:off x="1674620" y="556392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C4F187-334F-44B5-B6A5-9981FAA2E8D5}"/>
              </a:ext>
            </a:extLst>
          </p:cNvPr>
          <p:cNvSpPr txBox="1"/>
          <p:nvPr/>
        </p:nvSpPr>
        <p:spPr>
          <a:xfrm>
            <a:off x="9251955" y="5503277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79E23E-F982-E205-4B82-97A57E4503E7}"/>
              </a:ext>
            </a:extLst>
          </p:cNvPr>
          <p:cNvSpPr txBox="1"/>
          <p:nvPr/>
        </p:nvSpPr>
        <p:spPr>
          <a:xfrm>
            <a:off x="944822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D483F-A338-91D3-EDAF-294BE4E0D6BD}"/>
              </a:ext>
            </a:extLst>
          </p:cNvPr>
          <p:cNvSpPr txBox="1"/>
          <p:nvPr/>
        </p:nvSpPr>
        <p:spPr>
          <a:xfrm>
            <a:off x="9996147" y="462900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56C255-3242-3F24-0BF6-FEDC4B7BC3CE}"/>
              </a:ext>
            </a:extLst>
          </p:cNvPr>
          <p:cNvSpPr txBox="1"/>
          <p:nvPr/>
        </p:nvSpPr>
        <p:spPr>
          <a:xfrm>
            <a:off x="9982007" y="168431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3B7D16-E6D6-3625-C0D8-62314A812152}"/>
              </a:ext>
            </a:extLst>
          </p:cNvPr>
          <p:cNvSpPr txBox="1"/>
          <p:nvPr/>
        </p:nvSpPr>
        <p:spPr>
          <a:xfrm>
            <a:off x="9532362" y="1184226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C5F1ED-E7AD-74F5-25A8-4A088164B214}"/>
              </a:ext>
            </a:extLst>
          </p:cNvPr>
          <p:cNvSpPr txBox="1"/>
          <p:nvPr/>
        </p:nvSpPr>
        <p:spPr>
          <a:xfrm>
            <a:off x="9303185" y="77488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673494" y="502530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14982" y="35635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647556" y="269540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342348" y="233433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64483" y="1917917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549604" y="152055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290090" y="35776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730776" y="3373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02E338-9F80-462D-4411-BBDDDD179A28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70354-1F82-06D2-18F9-032351637CAD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A5B77C-B2A6-7C68-7936-62F2FFC6BD68}"/>
              </a:ext>
            </a:extLst>
          </p:cNvPr>
          <p:cNvSpPr txBox="1"/>
          <p:nvPr/>
        </p:nvSpPr>
        <p:spPr>
          <a:xfrm>
            <a:off x="4479985" y="1187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3]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F226D3-65C1-FE5E-EC65-AEC91E54313B}"/>
              </a:ext>
            </a:extLst>
          </p:cNvPr>
          <p:cNvSpPr txBox="1"/>
          <p:nvPr/>
        </p:nvSpPr>
        <p:spPr>
          <a:xfrm>
            <a:off x="3929911" y="12669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4]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A32513-0499-C8FF-D137-D10A0FC7D175}"/>
              </a:ext>
            </a:extLst>
          </p:cNvPr>
          <p:cNvSpPr txBox="1"/>
          <p:nvPr/>
        </p:nvSpPr>
        <p:spPr>
          <a:xfrm>
            <a:off x="1623905" y="60387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1]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82C844-FD28-7226-5CF6-E041928980A8}"/>
              </a:ext>
            </a:extLst>
          </p:cNvPr>
          <p:cNvSpPr txBox="1"/>
          <p:nvPr/>
        </p:nvSpPr>
        <p:spPr>
          <a:xfrm>
            <a:off x="1131667" y="104586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2]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D06B651-3711-5861-7A9B-F500A2B53807}"/>
              </a:ext>
            </a:extLst>
          </p:cNvPr>
          <p:cNvSpPr txBox="1"/>
          <p:nvPr/>
        </p:nvSpPr>
        <p:spPr>
          <a:xfrm>
            <a:off x="703206" y="155533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3]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1DE2AF0-D6A2-E9BE-755F-1C3C0F7631C7}"/>
              </a:ext>
            </a:extLst>
          </p:cNvPr>
          <p:cNvSpPr txBox="1"/>
          <p:nvPr/>
        </p:nvSpPr>
        <p:spPr>
          <a:xfrm>
            <a:off x="600200" y="479989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4]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4B9473-9597-A138-D56D-C254FDDCC54B}"/>
              </a:ext>
            </a:extLst>
          </p:cNvPr>
          <p:cNvSpPr txBox="1"/>
          <p:nvPr/>
        </p:nvSpPr>
        <p:spPr>
          <a:xfrm>
            <a:off x="924325" y="528628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5]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3BAA59-B2A6-8581-E28E-6A71A8C404AD}"/>
              </a:ext>
            </a:extLst>
          </p:cNvPr>
          <p:cNvSpPr txBox="1"/>
          <p:nvPr/>
        </p:nvSpPr>
        <p:spPr>
          <a:xfrm>
            <a:off x="1110297" y="569809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6]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808E1D-DF12-85DF-C2CC-4374A5CEED25}"/>
              </a:ext>
            </a:extLst>
          </p:cNvPr>
          <p:cNvSpPr txBox="1"/>
          <p:nvPr/>
        </p:nvSpPr>
        <p:spPr>
          <a:xfrm>
            <a:off x="9825833" y="56255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1]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D92FB0-1173-C9B2-72AA-BC97ED91D8E1}"/>
              </a:ext>
            </a:extLst>
          </p:cNvPr>
          <p:cNvSpPr txBox="1"/>
          <p:nvPr/>
        </p:nvSpPr>
        <p:spPr>
          <a:xfrm>
            <a:off x="10012151" y="52199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2]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9CF9C2-FBDF-6910-864E-28F0F49711F7}"/>
              </a:ext>
            </a:extLst>
          </p:cNvPr>
          <p:cNvSpPr txBox="1"/>
          <p:nvPr/>
        </p:nvSpPr>
        <p:spPr>
          <a:xfrm>
            <a:off x="10391137" y="484411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3]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5197AE3-DE2B-84FB-EBBB-848A21473C7D}"/>
              </a:ext>
            </a:extLst>
          </p:cNvPr>
          <p:cNvSpPr txBox="1"/>
          <p:nvPr/>
        </p:nvSpPr>
        <p:spPr>
          <a:xfrm>
            <a:off x="10505618" y="15862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4]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A0F92E-A6C3-622E-2EEF-66C5B2AF8549}"/>
              </a:ext>
            </a:extLst>
          </p:cNvPr>
          <p:cNvSpPr txBox="1"/>
          <p:nvPr/>
        </p:nvSpPr>
        <p:spPr>
          <a:xfrm>
            <a:off x="10055713" y="11479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5]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603AAA-8330-4B02-EE15-8F9A6B757D85}"/>
              </a:ext>
            </a:extLst>
          </p:cNvPr>
          <p:cNvSpPr txBox="1"/>
          <p:nvPr/>
        </p:nvSpPr>
        <p:spPr>
          <a:xfrm>
            <a:off x="9850303" y="70733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6]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4C0C0F-5725-01C2-83BD-A7562FEA85B9}"/>
              </a:ext>
            </a:extLst>
          </p:cNvPr>
          <p:cNvSpPr txBox="1"/>
          <p:nvPr/>
        </p:nvSpPr>
        <p:spPr>
          <a:xfrm>
            <a:off x="4678771" y="194567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6E14EB-080D-F8C5-D764-446E364AB7AD}"/>
              </a:ext>
            </a:extLst>
          </p:cNvPr>
          <p:cNvSpPr txBox="1"/>
          <p:nvPr/>
        </p:nvSpPr>
        <p:spPr>
          <a:xfrm>
            <a:off x="2793116" y="261100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2]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D23FEF-F86D-B806-7087-EF60251D0DBC}"/>
              </a:ext>
            </a:extLst>
          </p:cNvPr>
          <p:cNvSpPr txBox="1"/>
          <p:nvPr/>
        </p:nvSpPr>
        <p:spPr>
          <a:xfrm>
            <a:off x="6591876" y="2015634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52975D-806D-79E8-6CAC-FD3A4A1BA567}"/>
              </a:ext>
            </a:extLst>
          </p:cNvPr>
          <p:cNvSpPr txBox="1"/>
          <p:nvPr/>
        </p:nvSpPr>
        <p:spPr>
          <a:xfrm>
            <a:off x="8426280" y="2558191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11]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3BEC7C2-07D8-AC53-69B8-B2D8C5591AA7}"/>
              </a:ext>
            </a:extLst>
          </p:cNvPr>
          <p:cNvSpPr txBox="1"/>
          <p:nvPr/>
        </p:nvSpPr>
        <p:spPr>
          <a:xfrm>
            <a:off x="3124458" y="1707281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5]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6BA320-AF03-8486-76DF-68B68E255F73}"/>
              </a:ext>
            </a:extLst>
          </p:cNvPr>
          <p:cNvSpPr txBox="1"/>
          <p:nvPr/>
        </p:nvSpPr>
        <p:spPr>
          <a:xfrm>
            <a:off x="2784831" y="206975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6]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59A625-20B6-12F0-F01B-D2887BC90437}"/>
              </a:ext>
            </a:extLst>
          </p:cNvPr>
          <p:cNvSpPr txBox="1"/>
          <p:nvPr/>
        </p:nvSpPr>
        <p:spPr>
          <a:xfrm>
            <a:off x="2153014" y="24606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7]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EC9E49-7AED-A493-8972-DAC977847974}"/>
              </a:ext>
            </a:extLst>
          </p:cNvPr>
          <p:cNvSpPr txBox="1"/>
          <p:nvPr/>
        </p:nvSpPr>
        <p:spPr>
          <a:xfrm>
            <a:off x="1991441" y="276894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8]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694AE-266C-D509-038C-AC3584F600FB}"/>
              </a:ext>
            </a:extLst>
          </p:cNvPr>
          <p:cNvSpPr txBox="1"/>
          <p:nvPr/>
        </p:nvSpPr>
        <p:spPr>
          <a:xfrm>
            <a:off x="3833667" y="485386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1]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F533FB-C020-4A67-0920-04C95BB0D5BE}"/>
              </a:ext>
            </a:extLst>
          </p:cNvPr>
          <p:cNvSpPr txBox="1"/>
          <p:nvPr/>
        </p:nvSpPr>
        <p:spPr>
          <a:xfrm>
            <a:off x="4387544" y="48534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2]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2E3EC45-56F6-F8FB-BF07-68BC433AAC56}"/>
              </a:ext>
            </a:extLst>
          </p:cNvPr>
          <p:cNvSpPr txBox="1"/>
          <p:nvPr/>
        </p:nvSpPr>
        <p:spPr>
          <a:xfrm>
            <a:off x="6926265" y="481616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3]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1877784-A220-76D4-7B2C-AE3DBA4DDCC7}"/>
              </a:ext>
            </a:extLst>
          </p:cNvPr>
          <p:cNvSpPr txBox="1"/>
          <p:nvPr/>
        </p:nvSpPr>
        <p:spPr>
          <a:xfrm>
            <a:off x="7769787" y="48560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4]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161F30-9EC4-6956-C47E-469B42CD43B1}"/>
              </a:ext>
            </a:extLst>
          </p:cNvPr>
          <p:cNvSpPr txBox="1"/>
          <p:nvPr/>
        </p:nvSpPr>
        <p:spPr>
          <a:xfrm>
            <a:off x="6750438" y="69445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2]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887BBD-42E8-034C-8007-94E98B9BBC90}"/>
              </a:ext>
            </a:extLst>
          </p:cNvPr>
          <p:cNvSpPr txBox="1"/>
          <p:nvPr/>
        </p:nvSpPr>
        <p:spPr>
          <a:xfrm>
            <a:off x="7342783" y="8710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788A92-849D-E830-1BED-3A1D5A0DCC75}"/>
              </a:ext>
            </a:extLst>
          </p:cNvPr>
          <p:cNvSpPr txBox="1"/>
          <p:nvPr/>
        </p:nvSpPr>
        <p:spPr>
          <a:xfrm>
            <a:off x="3088251" y="4617851"/>
            <a:ext cx="654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3404D-94E3-2168-CBB4-A4257AB4B90A}"/>
              </a:ext>
            </a:extLst>
          </p:cNvPr>
          <p:cNvSpPr txBox="1"/>
          <p:nvPr/>
        </p:nvSpPr>
        <p:spPr>
          <a:xfrm>
            <a:off x="8291140" y="1741726"/>
            <a:ext cx="699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12]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B5CA2BC-5741-8385-B3C8-5424B6A0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696E3-AC70-772F-1BA7-71590A61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41228-69B4-45B3-3140-4F4C66340D0C}"/>
              </a:ext>
            </a:extLst>
          </p:cNvPr>
          <p:cNvSpPr txBox="1"/>
          <p:nvPr/>
        </p:nvSpPr>
        <p:spPr>
          <a:xfrm>
            <a:off x="507695" y="1043731"/>
            <a:ext cx="1137950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Anneau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: 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* Point sur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l'état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actuel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du stockage. 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-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qualité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stockage et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 Par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exemple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été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essayées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 stockage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possible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non, et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donner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valeur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du ratio : charge(t=100ms) / charge(t=0) et un plot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d'allure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décroissance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sur les 100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- Pour un "bon stockage" (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peut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importe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), quelle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la taille du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faisceau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l'IP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attendu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y-a-t-il un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moyen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mesurer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directement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indirectement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?   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 *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possibilités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pour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rattraper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défaut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Lesquelles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été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investiguées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et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résultats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/conclusions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concernant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(possible, impossible,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manques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données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?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Merci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d'aborder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points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suivants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: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- Quelle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minimum pour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laquelle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on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peut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stoker 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faisceau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 Comment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atteinte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-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différentes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orbites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investiguées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Lesquelles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stables ?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    - Est il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envisageable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stocker (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rapidement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une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fréquence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entre 500MHz et 500.2MHz ? Si non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pourquoi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</a:t>
            </a:r>
          </a:p>
          <a:p>
            <a:pPr algn="l"/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* Quelle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stratégie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envisagées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mesures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et études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faire et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résultats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envisagées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?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points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bloquants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envisagés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</a:t>
            </a:r>
            <a:b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   *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Quelles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sont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les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besoins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pour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mener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à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bien le plan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d'action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? Une estimation de la durée de "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l'étude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"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serait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apprécié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406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730318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241247" y="1699442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BPM.02-LIB.03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730319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8" y="165072"/>
            <a:ext cx="1506736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Tango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2431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888163" y="3179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66061" y="23101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93545" y="27152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637076" y="50687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2263128" y="78059"/>
            <a:ext cx="7264947" cy="6442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601057" y="35368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5698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585404" y="503911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23284" y="3619494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584187" y="268389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240328" y="227729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53082" y="1852619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483752" y="152055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165569" y="33579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582035" y="33734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E28EB-1FC1-3844-3A94-F214AF01B23F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D9FC4D-1F6B-F162-14B9-41C8FD82423E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9C77F-2407-F9A0-E4D0-6EE6887503B8}"/>
              </a:ext>
            </a:extLst>
          </p:cNvPr>
          <p:cNvSpPr txBox="1"/>
          <p:nvPr/>
        </p:nvSpPr>
        <p:spPr>
          <a:xfrm>
            <a:off x="1306911" y="108447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704E3A-D7E7-1838-DCE4-AF3764B42BB4}"/>
              </a:ext>
            </a:extLst>
          </p:cNvPr>
          <p:cNvSpPr txBox="1"/>
          <p:nvPr/>
        </p:nvSpPr>
        <p:spPr>
          <a:xfrm>
            <a:off x="752423" y="162988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16DE9A-FFB8-010C-B3F1-060CADE514B4}"/>
              </a:ext>
            </a:extLst>
          </p:cNvPr>
          <p:cNvSpPr txBox="1"/>
          <p:nvPr/>
        </p:nvSpPr>
        <p:spPr>
          <a:xfrm>
            <a:off x="478293" y="438721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541563-46E1-5458-666A-D29C35C9B5FD}"/>
              </a:ext>
            </a:extLst>
          </p:cNvPr>
          <p:cNvSpPr txBox="1"/>
          <p:nvPr/>
        </p:nvSpPr>
        <p:spPr>
          <a:xfrm>
            <a:off x="785486" y="487180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1362B5-A061-2354-C415-E54B5B176086}"/>
              </a:ext>
            </a:extLst>
          </p:cNvPr>
          <p:cNvSpPr txBox="1"/>
          <p:nvPr/>
        </p:nvSpPr>
        <p:spPr>
          <a:xfrm>
            <a:off x="1175201" y="538699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1C0298-A564-5B62-DB1E-513F8C173018}"/>
              </a:ext>
            </a:extLst>
          </p:cNvPr>
          <p:cNvSpPr txBox="1"/>
          <p:nvPr/>
        </p:nvSpPr>
        <p:spPr>
          <a:xfrm>
            <a:off x="9251955" y="5499987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883A-8260-5AD5-332B-C9F1168460E1}"/>
              </a:ext>
            </a:extLst>
          </p:cNvPr>
          <p:cNvSpPr txBox="1"/>
          <p:nvPr/>
        </p:nvSpPr>
        <p:spPr>
          <a:xfrm>
            <a:off x="9636394" y="5002532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D61AA0-F62B-11F9-4035-8B56CACB2DBB}"/>
              </a:ext>
            </a:extLst>
          </p:cNvPr>
          <p:cNvSpPr txBox="1"/>
          <p:nvPr/>
        </p:nvSpPr>
        <p:spPr>
          <a:xfrm>
            <a:off x="10129368" y="443981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9F49AE-B6C0-7D1F-6195-9705BB3559BD}"/>
              </a:ext>
            </a:extLst>
          </p:cNvPr>
          <p:cNvSpPr txBox="1"/>
          <p:nvPr/>
        </p:nvSpPr>
        <p:spPr>
          <a:xfrm>
            <a:off x="9396130" y="725503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B70684-935B-7D61-876D-8E6E431C2501}"/>
              </a:ext>
            </a:extLst>
          </p:cNvPr>
          <p:cNvSpPr txBox="1"/>
          <p:nvPr/>
        </p:nvSpPr>
        <p:spPr>
          <a:xfrm>
            <a:off x="10284003" y="173806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29C88D-6184-5F62-6DCC-FD759044552D}"/>
              </a:ext>
            </a:extLst>
          </p:cNvPr>
          <p:cNvSpPr txBox="1"/>
          <p:nvPr/>
        </p:nvSpPr>
        <p:spPr>
          <a:xfrm>
            <a:off x="9842420" y="1230941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56C053-331D-A849-87FB-6F359D9A4130}"/>
              </a:ext>
            </a:extLst>
          </p:cNvPr>
          <p:cNvSpPr txBox="1"/>
          <p:nvPr/>
        </p:nvSpPr>
        <p:spPr>
          <a:xfrm>
            <a:off x="2744754" y="234433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D26F83-890E-3521-4CDB-DF7AE99AB02F}"/>
              </a:ext>
            </a:extLst>
          </p:cNvPr>
          <p:cNvSpPr txBox="1"/>
          <p:nvPr/>
        </p:nvSpPr>
        <p:spPr>
          <a:xfrm>
            <a:off x="1916924" y="2920955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2DF8E3-31A6-4FCE-DBED-27A224956C8D}"/>
              </a:ext>
            </a:extLst>
          </p:cNvPr>
          <p:cNvSpPr txBox="1"/>
          <p:nvPr/>
        </p:nvSpPr>
        <p:spPr>
          <a:xfrm>
            <a:off x="1938282" y="3299206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5AB69F-A7F2-8F99-8210-C01E974E21FF}"/>
              </a:ext>
            </a:extLst>
          </p:cNvPr>
          <p:cNvSpPr txBox="1"/>
          <p:nvPr/>
        </p:nvSpPr>
        <p:spPr>
          <a:xfrm>
            <a:off x="2628223" y="3907443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579B5F-23AA-BFA2-5BBD-8777C7433A1E}"/>
              </a:ext>
            </a:extLst>
          </p:cNvPr>
          <p:cNvSpPr txBox="1"/>
          <p:nvPr/>
        </p:nvSpPr>
        <p:spPr>
          <a:xfrm>
            <a:off x="4254908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996DFE-DE98-48FA-4CB0-AB9E1584D098}"/>
              </a:ext>
            </a:extLst>
          </p:cNvPr>
          <p:cNvSpPr txBox="1"/>
          <p:nvPr/>
        </p:nvSpPr>
        <p:spPr>
          <a:xfrm>
            <a:off x="6096000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FBEB37-4534-0577-78A9-4D9D86230BB0}"/>
              </a:ext>
            </a:extLst>
          </p:cNvPr>
          <p:cNvSpPr txBox="1"/>
          <p:nvPr/>
        </p:nvSpPr>
        <p:spPr>
          <a:xfrm>
            <a:off x="7680616" y="394983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7E484A-9FCF-5AFE-6443-9CBFC1BFF876}"/>
              </a:ext>
            </a:extLst>
          </p:cNvPr>
          <p:cNvSpPr txBox="1"/>
          <p:nvPr/>
        </p:nvSpPr>
        <p:spPr>
          <a:xfrm>
            <a:off x="8276393" y="335785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BEDC9B-00A0-A16A-7B62-697D6D71BBFE}"/>
              </a:ext>
            </a:extLst>
          </p:cNvPr>
          <p:cNvSpPr txBox="1"/>
          <p:nvPr/>
        </p:nvSpPr>
        <p:spPr>
          <a:xfrm>
            <a:off x="8279985" y="294143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4549F3-3BC9-BA71-4D86-09A6DA46F219}"/>
              </a:ext>
            </a:extLst>
          </p:cNvPr>
          <p:cNvSpPr txBox="1"/>
          <p:nvPr/>
        </p:nvSpPr>
        <p:spPr>
          <a:xfrm>
            <a:off x="7668679" y="2311377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235E82-7188-AE20-0068-93B8E943F42D}"/>
              </a:ext>
            </a:extLst>
          </p:cNvPr>
          <p:cNvSpPr txBox="1"/>
          <p:nvPr/>
        </p:nvSpPr>
        <p:spPr>
          <a:xfrm>
            <a:off x="6287271" y="170676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C2C59F-48F7-5201-131F-4EAA8167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44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D8D06B22-E1D4-499F-EDDC-D256385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69863"/>
            <a:ext cx="8597900" cy="6985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Ring commissioning with beam (phases)</a:t>
            </a:r>
          </a:p>
        </p:txBody>
      </p:sp>
      <p:graphicFrame>
        <p:nvGraphicFramePr>
          <p:cNvPr id="5" name="Group 771">
            <a:extLst>
              <a:ext uri="{FF2B5EF4-FFF2-40B4-BE49-F238E27FC236}">
                <a16:creationId xmlns:a16="http://schemas.microsoft.com/office/drawing/2014/main" id="{F8BB35D2-B495-6D42-A442-3ECCFBFF19B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5125" y="1697038"/>
          <a:ext cx="11220450" cy="1647858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63481934"/>
                    </a:ext>
                  </a:extLst>
                </a:gridCol>
                <a:gridCol w="10350500">
                  <a:extLst>
                    <a:ext uri="{9D8B030D-6E8A-4147-A177-3AD203B41FA5}">
                      <a16:colId xmlns:a16="http://schemas.microsoft.com/office/drawing/2014/main" val="1082073460"/>
                    </a:ext>
                  </a:extLst>
                </a:gridCol>
              </a:tblGrid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Phase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Description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918903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B.1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and first turn:  </a:t>
                      </a: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commissioning, threading, commissioning beam instrumentation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781744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B.2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Establish circulating beam: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 closed orbit, orbit correction, tunes, chromaticity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589361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B.3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Stored beam and extraction: </a:t>
                      </a: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 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precise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  <a:cs typeface="Courier New" panose="02070309020205020404" pitchFamily="49" charset="0"/>
                        </a:rPr>
                        <a:t>measurements, BBA,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feedback systems, beam diagnostics (SRM)</a:t>
                      </a:r>
                      <a:endParaRPr kumimoji="0" lang="en-GB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227744"/>
                  </a:ext>
                </a:extLst>
              </a:tr>
              <a:tr h="5242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B.4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Machine physics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: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LOCO,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beta beating, beta function and dispersion,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diagnostics,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beam dynamics studies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55770"/>
                  </a:ext>
                </a:extLst>
              </a:tr>
            </a:tbl>
          </a:graphicData>
        </a:graphic>
      </p:graphicFrame>
      <p:graphicFrame>
        <p:nvGraphicFramePr>
          <p:cNvPr id="6" name="Group 771">
            <a:extLst>
              <a:ext uri="{FF2B5EF4-FFF2-40B4-BE49-F238E27FC236}">
                <a16:creationId xmlns:a16="http://schemas.microsoft.com/office/drawing/2014/main" id="{1D02FA23-0F11-D64E-B578-EBA24FCB6842}"/>
              </a:ext>
            </a:extLst>
          </p:cNvPr>
          <p:cNvGraphicFramePr>
            <a:graphicFrameLocks noGrp="1"/>
          </p:cNvGraphicFramePr>
          <p:nvPr/>
        </p:nvGraphicFramePr>
        <p:xfrm>
          <a:off x="365125" y="3870325"/>
          <a:ext cx="11220450" cy="1123952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558337735"/>
                    </a:ext>
                  </a:extLst>
                </a:gridCol>
                <a:gridCol w="10350500">
                  <a:extLst>
                    <a:ext uri="{9D8B030D-6E8A-4147-A177-3AD203B41FA5}">
                      <a16:colId xmlns:a16="http://schemas.microsoft.com/office/drawing/2014/main" val="2545755000"/>
                    </a:ext>
                  </a:extLst>
                </a:gridCol>
              </a:tblGrid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Phase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4" marB="18284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Description</a:t>
                      </a:r>
                    </a:p>
                  </a:txBody>
                  <a:tcPr marT="18284" marB="182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86802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C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Operation with FPC and IP optimization: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position and phase scan 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634841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Ring commissioning at nominal charge: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tuning and feedback test at the nominal charge, higher α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 optics 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82252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Ring commissioning at 70 MeV: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repeat the necessary commissioning steps (phase B)</a:t>
                      </a: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39174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64F2E-92B7-7D88-2A40-8E024AD7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44B1CEFB-5415-7748-9714-00541A3B7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058B36-F46C-B842-ABE5-F5FAD37054AF}" type="slidenum">
              <a:rPr lang="en-US" altLang="en-US" smtClean="0">
                <a:solidFill>
                  <a:srgbClr val="FF6F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>
              <a:solidFill>
                <a:srgbClr val="FF6F00"/>
              </a:solidFill>
            </a:endParaRPr>
          </a:p>
        </p:txBody>
      </p:sp>
      <p:pic>
        <p:nvPicPr>
          <p:cNvPr id="26626" name="Picture 4">
            <a:extLst>
              <a:ext uri="{FF2B5EF4-FFF2-40B4-BE49-F238E27FC236}">
                <a16:creationId xmlns:a16="http://schemas.microsoft.com/office/drawing/2014/main" id="{1D68EBFB-AEC9-C64E-9F6B-1CF85221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36525"/>
            <a:ext cx="1018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3B0580FC-4962-9E4F-9CF1-7B94DF0B5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12" y="309563"/>
            <a:ext cx="2502173" cy="338455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 Dipoles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24 Quadrupoles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</a:t>
            </a:r>
            <a:r>
              <a:rPr lang="en-US" altLang="en-US" dirty="0" err="1">
                <a:ea typeface="ＭＳ Ｐゴシック" panose="020B0600070205080204" pitchFamily="34" charset="-128"/>
              </a:rPr>
              <a:t>Sextupoles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 Kickers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Septum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RF cavity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BPM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Correctors</a:t>
            </a: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F99FB1AF-73F9-A341-B785-2D9F6F847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906963"/>
            <a:ext cx="22907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>
            <a:extLst>
              <a:ext uri="{FF2B5EF4-FFF2-40B4-BE49-F238E27FC236}">
                <a16:creationId xmlns:a16="http://schemas.microsoft.com/office/drawing/2014/main" id="{9F993057-A762-3A44-870E-4752F693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5391150"/>
            <a:ext cx="652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28x40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B9788-1FCD-8149-BF55-B78021123843}"/>
              </a:ext>
            </a:extLst>
          </p:cNvPr>
          <p:cNvSpPr/>
          <p:nvPr/>
        </p:nvSpPr>
        <p:spPr>
          <a:xfrm>
            <a:off x="2170113" y="254000"/>
            <a:ext cx="52784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ThomX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SR: L = 18 m, T = 60 </a:t>
            </a: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ns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, </a:t>
            </a: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Frep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= 16.7 MHz</a:t>
            </a:r>
            <a:endParaRPr lang="en-US" dirty="0">
              <a:solidFill>
                <a:srgbClr val="000000"/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89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860611E-D1C9-8B75-5659-9350852C6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63" y="249203"/>
            <a:ext cx="8691792" cy="65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8A259-191D-F71F-9D66-C5D2D77F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4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0E8F-50A9-9591-587A-D0BF1DC2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74" y="227958"/>
            <a:ext cx="10515600" cy="637026"/>
          </a:xfrm>
        </p:spPr>
        <p:txBody>
          <a:bodyPr>
            <a:normAutofit fontScale="90000"/>
          </a:bodyPr>
          <a:lstStyle/>
          <a:p>
            <a:r>
              <a:rPr lang="en-GB" dirty="0"/>
              <a:t>Storage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4E99-D268-5107-B28F-66E5338C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57915-F0E7-D82F-B012-BEAA7A39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4" y="2124687"/>
            <a:ext cx="5444803" cy="4231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F5BFA-BE47-C770-599D-062B53D697BF}"/>
              </a:ext>
            </a:extLst>
          </p:cNvPr>
          <p:cNvSpPr txBox="1"/>
          <p:nvPr/>
        </p:nvSpPr>
        <p:spPr>
          <a:xfrm>
            <a:off x="1640980" y="1204065"/>
            <a:ext cx="24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Monday 12/06</a:t>
            </a:r>
          </a:p>
          <a:p>
            <a:r>
              <a:rPr lang="en-GB" dirty="0"/>
              <a:t>Eff after 100 </a:t>
            </a:r>
            <a:r>
              <a:rPr lang="en-GB" dirty="0" err="1"/>
              <a:t>ms</a:t>
            </a:r>
            <a:r>
              <a:rPr lang="en-GB" dirty="0"/>
              <a:t> is ~ 33%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2EF8A-132C-D588-E66C-B89EDBE6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887" y="1957774"/>
            <a:ext cx="5814539" cy="4362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D046EB-4E71-5136-FDBB-111C192FBE36}"/>
              </a:ext>
            </a:extLst>
          </p:cNvPr>
          <p:cNvSpPr txBox="1"/>
          <p:nvPr/>
        </p:nvSpPr>
        <p:spPr>
          <a:xfrm>
            <a:off x="8125869" y="1043288"/>
            <a:ext cx="27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Tuesday 13/06</a:t>
            </a:r>
          </a:p>
          <a:p>
            <a:r>
              <a:rPr lang="en-GB" dirty="0"/>
              <a:t>Eff after 100 </a:t>
            </a:r>
            <a:r>
              <a:rPr lang="en-GB" dirty="0" err="1"/>
              <a:t>ms</a:t>
            </a:r>
            <a:r>
              <a:rPr lang="en-GB" dirty="0"/>
              <a:t> is ~ 90-95%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79F86-FC00-0120-5F76-D02017CEAFE9}"/>
              </a:ext>
            </a:extLst>
          </p:cNvPr>
          <p:cNvSpPr txBox="1"/>
          <p:nvPr/>
        </p:nvSpPr>
        <p:spPr>
          <a:xfrm>
            <a:off x="9747248" y="459832"/>
            <a:ext cx="2216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@500.38 MHz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4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68AD6-2B22-352A-4405-0B6ACE747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946"/>
            <a:ext cx="12192000" cy="4886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64CCF4-C5A9-FE0C-7B7C-6706B6C86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61" y="333376"/>
            <a:ext cx="4162877" cy="3095624"/>
          </a:xfrm>
          <a:prstGeom prst="rect">
            <a:avLst/>
          </a:prstGeom>
        </p:spPr>
      </p:pic>
      <p:sp>
        <p:nvSpPr>
          <p:cNvPr id="8" name="Стрілка: вліво 7">
            <a:extLst>
              <a:ext uri="{FF2B5EF4-FFF2-40B4-BE49-F238E27FC236}">
                <a16:creationId xmlns:a16="http://schemas.microsoft.com/office/drawing/2014/main" id="{C84579CD-A4E9-3CCE-B50E-9FE04B9DB0F6}"/>
              </a:ext>
            </a:extLst>
          </p:cNvPr>
          <p:cNvSpPr/>
          <p:nvPr/>
        </p:nvSpPr>
        <p:spPr>
          <a:xfrm rot="19257901">
            <a:off x="3694177" y="3207259"/>
            <a:ext cx="420969" cy="285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8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0E8F-50A9-9591-587A-D0BF1DC2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GB" dirty="0"/>
              <a:t>Storage quality (data last Friday)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4E99-D268-5107-B28F-66E5338C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79F86-FC00-0120-5F76-D02017CEAFE9}"/>
              </a:ext>
            </a:extLst>
          </p:cNvPr>
          <p:cNvSpPr txBox="1"/>
          <p:nvPr/>
        </p:nvSpPr>
        <p:spPr>
          <a:xfrm>
            <a:off x="9678539" y="676006"/>
            <a:ext cx="2216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@500.38 MHz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92ECC-969B-5D06-0C45-CF5EAFAD5AFD}"/>
              </a:ext>
            </a:extLst>
          </p:cNvPr>
          <p:cNvSpPr txBox="1"/>
          <p:nvPr/>
        </p:nvSpPr>
        <p:spPr>
          <a:xfrm>
            <a:off x="8610600" y="2311744"/>
            <a:ext cx="3084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After energy, phase optimization, the working RF frequency was found to be 500.32 </a:t>
            </a:r>
            <a:r>
              <a:rPr lang="en-GB" b="0" i="0" u="none" strike="noStrike" dirty="0">
                <a:effectLst/>
                <a:latin typeface="verdana" panose="020B0604030504040204" pitchFamily="34" charset="0"/>
              </a:rPr>
              <a:t>-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 500.33 MHz (fine tuning with the orbit)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7962B-879E-C550-ADA1-1D6F548B1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32" y="1424543"/>
            <a:ext cx="7670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3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526E9-4DA8-9CE3-CC8D-7E61FDD2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241E3-9F63-9F07-3A31-F1E6BD69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9" y="1621438"/>
            <a:ext cx="8754070" cy="4562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EDE710A-17FB-C858-0848-8086AF4D2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GB" dirty="0"/>
              <a:t>Storage quality (data last Friday)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C5FE2-CF94-7A8B-A6B8-5F72D87DED7E}"/>
              </a:ext>
            </a:extLst>
          </p:cNvPr>
          <p:cNvSpPr txBox="1"/>
          <p:nvPr/>
        </p:nvSpPr>
        <p:spPr>
          <a:xfrm>
            <a:off x="9689556" y="816032"/>
            <a:ext cx="2216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@500.33 MHz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62650-3C58-8BFB-4CA5-CF413973A9F5}"/>
              </a:ext>
            </a:extLst>
          </p:cNvPr>
          <p:cNvSpPr txBox="1"/>
          <p:nvPr/>
        </p:nvSpPr>
        <p:spPr>
          <a:xfrm>
            <a:off x="9549612" y="1595653"/>
            <a:ext cx="24965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This orbit now is the same as without RF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21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0E8F-50A9-9591-587A-D0BF1DC2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GB" dirty="0"/>
              <a:t>Storage quality (data last Friday)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4E99-D268-5107-B28F-66E5338C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92ECC-969B-5D06-0C45-CF5EAFAD5AFD}"/>
              </a:ext>
            </a:extLst>
          </p:cNvPr>
          <p:cNvSpPr txBox="1"/>
          <p:nvPr/>
        </p:nvSpPr>
        <p:spPr>
          <a:xfrm>
            <a:off x="8610600" y="1951672"/>
            <a:ext cx="30847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At the moment the lowest frequency at which we can potentially operate is 500.27 </a:t>
            </a:r>
            <a:r>
              <a:rPr lang="en-GB" b="1" i="0" u="none" strike="noStrike" dirty="0" err="1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MHz.</a:t>
            </a:r>
            <a:endParaRPr lang="en-GB" b="1" i="0" u="none" strike="noStrike" dirty="0">
              <a:solidFill>
                <a:srgbClr val="C00000"/>
              </a:solidFill>
              <a:effectLst/>
              <a:latin typeface="verdana" panose="020B0604030504040204" pitchFamily="34" charset="0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Machine is depleted!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6432D-508A-7312-4C60-043D579B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0" y="1694799"/>
            <a:ext cx="7772400" cy="4076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336E6-70C1-5F18-AFBC-3A14FEEF3537}"/>
              </a:ext>
            </a:extLst>
          </p:cNvPr>
          <p:cNvSpPr txBox="1"/>
          <p:nvPr/>
        </p:nvSpPr>
        <p:spPr>
          <a:xfrm>
            <a:off x="8508463" y="4201630"/>
            <a:ext cx="3288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At 500.22 MHz beam was quickly lost. No storage obtained.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155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35A5-19DD-254E-8694-AB2DD624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9" y="318264"/>
            <a:ext cx="10515600" cy="725545"/>
          </a:xfrm>
        </p:spPr>
        <p:txBody>
          <a:bodyPr/>
          <a:lstStyle/>
          <a:p>
            <a:r>
              <a:rPr lang="en-GB" dirty="0"/>
              <a:t>Orbits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B45AD-9492-C53D-93BB-6AE33CBE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E6C3C-550A-5866-4FFB-EBF0B02AC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65" y="1159087"/>
            <a:ext cx="9679703" cy="56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7D22F-97A2-9354-B0DA-5408E284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11468D-D690-3DA7-2201-28DBDF0CB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97358"/>
            <a:ext cx="10515600" cy="901815"/>
          </a:xfrm>
        </p:spPr>
        <p:txBody>
          <a:bodyPr/>
          <a:lstStyle/>
          <a:p>
            <a:r>
              <a:rPr lang="en-GB" dirty="0"/>
              <a:t>Beam size at the IP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AB76EC-0098-0B9C-976A-B3C5B89D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95" y="1051598"/>
            <a:ext cx="11379506" cy="1173698"/>
          </a:xfrm>
        </p:spPr>
        <p:txBody>
          <a:bodyPr>
            <a:normAutofit/>
          </a:bodyPr>
          <a:lstStyle/>
          <a:p>
            <a:r>
              <a:rPr lang="en-GB" dirty="0"/>
              <a:t>At the moment the only way is to estimate from the beta function and emittance. Only indirect measurements. To early to say something.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C996D-7681-B141-3DA3-42EA5B76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42" y="1941652"/>
            <a:ext cx="7772400" cy="46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9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29878</TotalTime>
  <Words>1342</Words>
  <Application>Microsoft Macintosh PowerPoint</Application>
  <PresentationFormat>Widescreen</PresentationFormat>
  <Paragraphs>267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Menlo</vt:lpstr>
      <vt:lpstr>Trebuchet MS</vt:lpstr>
      <vt:lpstr>verdana</vt:lpstr>
      <vt:lpstr>Office Theme</vt:lpstr>
      <vt:lpstr>ThomX meeting Ring commissioning  June 19, 2023</vt:lpstr>
      <vt:lpstr>PowerPoint Presentation</vt:lpstr>
      <vt:lpstr>Storage quality</vt:lpstr>
      <vt:lpstr>PowerPoint Presentation</vt:lpstr>
      <vt:lpstr>Storage quality (data last Friday)</vt:lpstr>
      <vt:lpstr>Storage quality (data last Friday)</vt:lpstr>
      <vt:lpstr>Storage quality (data last Friday)</vt:lpstr>
      <vt:lpstr>Orbits</vt:lpstr>
      <vt:lpstr>Beam size at the IP</vt:lpstr>
      <vt:lpstr>Tune (nominal, tunestep)</vt:lpstr>
      <vt:lpstr>First Dispersion measurements (prelimenary)</vt:lpstr>
      <vt:lpstr>Difference in the revolution frequency</vt:lpstr>
      <vt:lpstr>Mechanical alignment</vt:lpstr>
      <vt:lpstr>Alignment data</vt:lpstr>
      <vt:lpstr>BLM</vt:lpstr>
      <vt:lpstr>PowerPoint Presentation</vt:lpstr>
      <vt:lpstr>PowerPoint Presentation</vt:lpstr>
      <vt:lpstr>PowerPoint Presentation</vt:lpstr>
      <vt:lpstr>MML</vt:lpstr>
      <vt:lpstr>Tango</vt:lpstr>
      <vt:lpstr>Ring commissioning with beam (phases)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September 2022</dc:title>
  <dc:creator>Iryna Chaikovska</dc:creator>
  <cp:lastModifiedBy>Iryna Chaikovska</cp:lastModifiedBy>
  <cp:revision>441</cp:revision>
  <cp:lastPrinted>2022-09-29T15:57:53Z</cp:lastPrinted>
  <dcterms:created xsi:type="dcterms:W3CDTF">2022-09-21T20:22:29Z</dcterms:created>
  <dcterms:modified xsi:type="dcterms:W3CDTF">2023-06-19T12:22:27Z</dcterms:modified>
</cp:coreProperties>
</file>