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372" r:id="rId3"/>
    <p:sldId id="373" r:id="rId4"/>
    <p:sldId id="367" r:id="rId5"/>
    <p:sldId id="370" r:id="rId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9" autoAdjust="0"/>
  </p:normalViewPr>
  <p:slideViewPr>
    <p:cSldViewPr>
      <p:cViewPr varScale="1">
        <p:scale>
          <a:sx n="53" d="100"/>
          <a:sy n="53" d="100"/>
        </p:scale>
        <p:origin x="14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56CEBC-2D22-4178-90AC-3EFC939F0110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86101B6-440D-472B-A000-94E61C58B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06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8BF-FB53-4053-B851-D9834ED5DE9B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076-42D9-498A-8678-F7A170B1B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53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8BF-FB53-4053-B851-D9834ED5DE9B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076-42D9-498A-8678-F7A170B1B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1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8BF-FB53-4053-B851-D9834ED5DE9B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076-42D9-498A-8678-F7A170B1B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09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8BF-FB53-4053-B851-D9834ED5DE9B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076-42D9-498A-8678-F7A170B1B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4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8BF-FB53-4053-B851-D9834ED5DE9B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076-42D9-498A-8678-F7A170B1B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44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8BF-FB53-4053-B851-D9834ED5DE9B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076-42D9-498A-8678-F7A170B1B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05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8BF-FB53-4053-B851-D9834ED5DE9B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076-42D9-498A-8678-F7A170B1B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8BF-FB53-4053-B851-D9834ED5DE9B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076-42D9-498A-8678-F7A170B1B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1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8BF-FB53-4053-B851-D9834ED5DE9B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076-42D9-498A-8678-F7A170B1B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2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8BF-FB53-4053-B851-D9834ED5DE9B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076-42D9-498A-8678-F7A170B1B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48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8BF-FB53-4053-B851-D9834ED5DE9B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076-42D9-498A-8678-F7A170B1B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2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F78BF-FB53-4053-B851-D9834ED5DE9B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29076-42D9-498A-8678-F7A170B1B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99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4360B62-BF27-4F49-B4E1-E01FDD7C461F}"/>
              </a:ext>
            </a:extLst>
          </p:cNvPr>
          <p:cNvSpPr txBox="1"/>
          <p:nvPr/>
        </p:nvSpPr>
        <p:spPr>
          <a:xfrm>
            <a:off x="2699792" y="2564904"/>
            <a:ext cx="3943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2023-06-24  - </a:t>
            </a:r>
            <a:r>
              <a:rPr lang="fr-FR" sz="2400" b="1" dirty="0" err="1"/>
              <a:t>ThomX</a:t>
            </a:r>
            <a:r>
              <a:rPr lang="fr-FR" sz="2400" b="1" dirty="0"/>
              <a:t> meeting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EEC321-5CC2-4013-A276-D1A31CE221FB}"/>
              </a:ext>
            </a:extLst>
          </p:cNvPr>
          <p:cNvSpPr txBox="1"/>
          <p:nvPr/>
        </p:nvSpPr>
        <p:spPr>
          <a:xfrm>
            <a:off x="3635896" y="324259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</a:rPr>
              <a:t>Ligne X</a:t>
            </a:r>
          </a:p>
        </p:txBody>
      </p:sp>
    </p:spTree>
    <p:extLst>
      <p:ext uri="{BB962C8B-B14F-4D97-AF65-F5344CB8AC3E}">
        <p14:creationId xmlns:p14="http://schemas.microsoft.com/office/powerpoint/2010/main" val="253634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966A899-CE56-488B-B2C5-BDBF833D6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9" t="3545" r="13652" b="5308"/>
          <a:stretch/>
        </p:blipFill>
        <p:spPr>
          <a:xfrm>
            <a:off x="52759" y="496019"/>
            <a:ext cx="9032184" cy="581330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70CDAC0-EC75-4BE9-9E27-14F6722C4DF5}"/>
              </a:ext>
            </a:extLst>
          </p:cNvPr>
          <p:cNvSpPr txBox="1"/>
          <p:nvPr/>
        </p:nvSpPr>
        <p:spPr>
          <a:xfrm rot="-900000">
            <a:off x="715577" y="939670"/>
            <a:ext cx="2256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MONITORING part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C68DA-C9F1-41F1-B431-91DF93E732B4}"/>
              </a:ext>
            </a:extLst>
          </p:cNvPr>
          <p:cNvSpPr/>
          <p:nvPr/>
        </p:nvSpPr>
        <p:spPr>
          <a:xfrm>
            <a:off x="0" y="496019"/>
            <a:ext cx="4826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F7111D7-053E-45A6-8C38-3439C930A81B}"/>
              </a:ext>
            </a:extLst>
          </p:cNvPr>
          <p:cNvSpPr txBox="1"/>
          <p:nvPr/>
        </p:nvSpPr>
        <p:spPr>
          <a:xfrm>
            <a:off x="35496" y="4174494"/>
            <a:ext cx="12474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Garamond" panose="02020404030301010803" pitchFamily="18" charset="0"/>
              </a:rPr>
              <a:t>SHUTTER</a:t>
            </a:r>
            <a:endParaRPr lang="fr-FR" sz="1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AB8A027-F31C-42F8-8E04-A327E67BC430}"/>
              </a:ext>
            </a:extLst>
          </p:cNvPr>
          <p:cNvSpPr txBox="1"/>
          <p:nvPr/>
        </p:nvSpPr>
        <p:spPr>
          <a:xfrm>
            <a:off x="611560" y="4653136"/>
            <a:ext cx="83236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Garamond" panose="02020404030301010803" pitchFamily="18" charset="0"/>
              </a:rPr>
              <a:t>SLITS</a:t>
            </a:r>
            <a:endParaRPr lang="fr-FR" sz="1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0B88915-8AC1-4CE2-82DB-96A5E1CF275B}"/>
              </a:ext>
            </a:extLst>
          </p:cNvPr>
          <p:cNvSpPr txBox="1"/>
          <p:nvPr/>
        </p:nvSpPr>
        <p:spPr>
          <a:xfrm>
            <a:off x="1835696" y="3920031"/>
            <a:ext cx="17281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 FLUO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detector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(fluo foil)</a:t>
            </a:r>
          </a:p>
        </p:txBody>
      </p:sp>
      <p:cxnSp>
        <p:nvCxnSpPr>
          <p:cNvPr id="21" name="Connecteur en arc 6">
            <a:extLst>
              <a:ext uri="{FF2B5EF4-FFF2-40B4-BE49-F238E27FC236}">
                <a16:creationId xmlns:a16="http://schemas.microsoft.com/office/drawing/2014/main" id="{6EB56D50-93BB-4011-9445-12B7698D40EF}"/>
              </a:ext>
            </a:extLst>
          </p:cNvPr>
          <p:cNvCxnSpPr>
            <a:cxnSpLocks/>
          </p:cNvCxnSpPr>
          <p:nvPr/>
        </p:nvCxnSpPr>
        <p:spPr>
          <a:xfrm rot="12120000">
            <a:off x="690561" y="3100337"/>
            <a:ext cx="0" cy="1116000"/>
          </a:xfrm>
          <a:prstGeom prst="curvedConnector2">
            <a:avLst/>
          </a:prstGeom>
          <a:ln w="38100">
            <a:solidFill>
              <a:srgbClr val="00B0F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6">
            <a:extLst>
              <a:ext uri="{FF2B5EF4-FFF2-40B4-BE49-F238E27FC236}">
                <a16:creationId xmlns:a16="http://schemas.microsoft.com/office/drawing/2014/main" id="{6F29C1A8-6A19-4A70-AA6F-54ED5405224D}"/>
              </a:ext>
            </a:extLst>
          </p:cNvPr>
          <p:cNvCxnSpPr>
            <a:cxnSpLocks/>
          </p:cNvCxnSpPr>
          <p:nvPr/>
        </p:nvCxnSpPr>
        <p:spPr>
          <a:xfrm rot="16620000" flipV="1">
            <a:off x="602789" y="3987136"/>
            <a:ext cx="1332000" cy="0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6">
            <a:extLst>
              <a:ext uri="{FF2B5EF4-FFF2-40B4-BE49-F238E27FC236}">
                <a16:creationId xmlns:a16="http://schemas.microsoft.com/office/drawing/2014/main" id="{11BD6271-463C-48AC-861E-150C447E626E}"/>
              </a:ext>
            </a:extLst>
          </p:cNvPr>
          <p:cNvCxnSpPr>
            <a:cxnSpLocks/>
          </p:cNvCxnSpPr>
          <p:nvPr/>
        </p:nvCxnSpPr>
        <p:spPr>
          <a:xfrm rot="11160000">
            <a:off x="2216024" y="3219013"/>
            <a:ext cx="144000" cy="720000"/>
          </a:xfrm>
          <a:prstGeom prst="curvedConnector2">
            <a:avLst/>
          </a:prstGeom>
          <a:ln w="28575">
            <a:solidFill>
              <a:srgbClr val="FF000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6C96090-9836-4B0C-8C16-F36AF3A0DE14}"/>
              </a:ext>
            </a:extLst>
          </p:cNvPr>
          <p:cNvSpPr/>
          <p:nvPr/>
        </p:nvSpPr>
        <p:spPr>
          <a:xfrm>
            <a:off x="4318008" y="191749"/>
            <a:ext cx="180097" cy="306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E59D884-D34E-4641-AF0C-394B3E6863CD}"/>
              </a:ext>
            </a:extLst>
          </p:cNvPr>
          <p:cNvSpPr txBox="1"/>
          <p:nvPr/>
        </p:nvSpPr>
        <p:spPr>
          <a:xfrm>
            <a:off x="8892000" y="662400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1B5E0B-7DB7-441E-ABD5-60379FE15BDC}"/>
              </a:ext>
            </a:extLst>
          </p:cNvPr>
          <p:cNvSpPr/>
          <p:nvPr/>
        </p:nvSpPr>
        <p:spPr>
          <a:xfrm>
            <a:off x="3059832" y="166489"/>
            <a:ext cx="5832648" cy="2614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0C5556E-8D81-4AA4-A1EE-1A2626E3D968}"/>
              </a:ext>
            </a:extLst>
          </p:cNvPr>
          <p:cNvSpPr txBox="1"/>
          <p:nvPr/>
        </p:nvSpPr>
        <p:spPr>
          <a:xfrm>
            <a:off x="3167872" y="201245"/>
            <a:ext cx="5796616" cy="251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dirty="0"/>
              <a:t>Pour</a:t>
            </a:r>
            <a:r>
              <a:rPr lang="fr-FR" dirty="0"/>
              <a:t> 	</a:t>
            </a:r>
          </a:p>
          <a:p>
            <a:pPr>
              <a:lnSpc>
                <a:spcPct val="110000"/>
              </a:lnSpc>
            </a:pPr>
            <a:r>
              <a:rPr lang="fr-FR" dirty="0"/>
              <a:t>Stockage à 80% de ~ 100 </a:t>
            </a:r>
            <a:r>
              <a:rPr lang="fr-FR" dirty="0" err="1"/>
              <a:t>pC</a:t>
            </a:r>
            <a:r>
              <a:rPr lang="fr-FR" dirty="0"/>
              <a:t> pendant 100 ms</a:t>
            </a:r>
          </a:p>
          <a:p>
            <a:pPr>
              <a:lnSpc>
                <a:spcPct val="110000"/>
              </a:lnSpc>
            </a:pPr>
            <a:r>
              <a:rPr lang="fr-FR" dirty="0"/>
              <a:t>~  25 kW dans la cavité</a:t>
            </a:r>
          </a:p>
          <a:p>
            <a:pPr>
              <a:lnSpc>
                <a:spcPct val="110000"/>
              </a:lnSpc>
            </a:pPr>
            <a:r>
              <a:rPr lang="fr-FR" dirty="0"/>
              <a:t>Taille transverse e- ~ 150 microns RMS , 10 </a:t>
            </a:r>
            <a:r>
              <a:rPr lang="fr-FR" dirty="0" err="1"/>
              <a:t>ps</a:t>
            </a:r>
            <a:r>
              <a:rPr lang="fr-FR" dirty="0"/>
              <a:t> RMS</a:t>
            </a:r>
          </a:p>
          <a:p>
            <a:pPr>
              <a:lnSpc>
                <a:spcPct val="110000"/>
              </a:lnSpc>
            </a:pPr>
            <a:r>
              <a:rPr lang="fr-FR" dirty="0"/>
              <a:t>Mode </a:t>
            </a:r>
            <a:r>
              <a:rPr lang="fr-FR" dirty="0" err="1"/>
              <a:t>désynchro</a:t>
            </a:r>
            <a:endParaRPr lang="fr-FR" dirty="0"/>
          </a:p>
          <a:p>
            <a:pPr>
              <a:lnSpc>
                <a:spcPct val="110000"/>
              </a:lnSpc>
            </a:pPr>
            <a:endParaRPr lang="fr-FR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estimation du courant dans la p-diode </a:t>
            </a:r>
            <a:r>
              <a:rPr lang="fr-FR" b="1" dirty="0" err="1"/>
              <a:t>det</a:t>
            </a:r>
            <a:r>
              <a:rPr lang="fr-FR" b="1" dirty="0"/>
              <a:t> Fluo ligne X : </a:t>
            </a:r>
          </a:p>
          <a:p>
            <a:pPr>
              <a:lnSpc>
                <a:spcPct val="110000"/>
              </a:lnSpc>
            </a:pPr>
            <a:r>
              <a:rPr lang="fr-FR" b="1" dirty="0">
                <a:solidFill>
                  <a:srgbClr val="FF0000"/>
                </a:solidFill>
              </a:rPr>
              <a:t>	</a:t>
            </a:r>
            <a:r>
              <a:rPr lang="fr-FR" b="1">
                <a:solidFill>
                  <a:srgbClr val="FF0000"/>
                </a:solidFill>
              </a:rPr>
              <a:t>~ 25 </a:t>
            </a:r>
            <a:r>
              <a:rPr lang="fr-FR" b="1" dirty="0" err="1">
                <a:solidFill>
                  <a:srgbClr val="FF0000"/>
                </a:solidFill>
              </a:rPr>
              <a:t>pA</a:t>
            </a:r>
            <a:r>
              <a:rPr lang="fr-FR" b="1" dirty="0">
                <a:solidFill>
                  <a:srgbClr val="FF0000"/>
                </a:solidFill>
              </a:rPr>
              <a:t>  (~ 3.10</a:t>
            </a:r>
            <a:r>
              <a:rPr lang="fr-FR" b="1" baseline="30000" dirty="0">
                <a:solidFill>
                  <a:srgbClr val="FF0000"/>
                </a:solidFill>
              </a:rPr>
              <a:t>6</a:t>
            </a:r>
            <a:r>
              <a:rPr lang="fr-FR" b="1" dirty="0">
                <a:solidFill>
                  <a:srgbClr val="FF0000"/>
                </a:solidFill>
              </a:rPr>
              <a:t> ph/s  - étalon tests ESRF)</a:t>
            </a:r>
          </a:p>
        </p:txBody>
      </p:sp>
    </p:spTree>
    <p:extLst>
      <p:ext uri="{BB962C8B-B14F-4D97-AF65-F5344CB8AC3E}">
        <p14:creationId xmlns:p14="http://schemas.microsoft.com/office/powerpoint/2010/main" val="105833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C746911-B51D-43B6-A581-277FFFA29EE3}"/>
              </a:ext>
            </a:extLst>
          </p:cNvPr>
          <p:cNvSpPr txBox="1"/>
          <p:nvPr/>
        </p:nvSpPr>
        <p:spPr>
          <a:xfrm>
            <a:off x="467544" y="1402898"/>
            <a:ext cx="8355108" cy="39703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/>
              <a:t>Jeudi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Détermination de la position verticale de la table permettant de laisser passer le laser</a:t>
            </a:r>
          </a:p>
          <a:p>
            <a:r>
              <a:rPr lang="fr-FR" b="1" dirty="0">
                <a:solidFill>
                  <a:srgbClr val="0070C0"/>
                </a:solidFill>
              </a:rPr>
              <a:t>Recherche IP, sans succès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Vendredi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On s’aperçoit qu’on n’avait oublié d’ouvrir complètement les fentes </a:t>
            </a:r>
          </a:p>
          <a:p>
            <a:r>
              <a:rPr lang="fr-FR" b="1" dirty="0">
                <a:solidFill>
                  <a:srgbClr val="0070C0"/>
                </a:solidFill>
              </a:rPr>
              <a:t>(peut-être même étaient-elles complètement fermées jeudi …)</a:t>
            </a:r>
          </a:p>
          <a:p>
            <a:r>
              <a:rPr lang="fr-FR" b="1" dirty="0">
                <a:solidFill>
                  <a:srgbClr val="0070C0"/>
                </a:solidFill>
              </a:rPr>
              <a:t>Ouverture complète des fentes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Signal X détecté (à la position verticale de la table déterminée le jeudi).</a:t>
            </a:r>
          </a:p>
        </p:txBody>
      </p:sp>
    </p:spTree>
    <p:extLst>
      <p:ext uri="{BB962C8B-B14F-4D97-AF65-F5344CB8AC3E}">
        <p14:creationId xmlns:p14="http://schemas.microsoft.com/office/powerpoint/2010/main" val="3319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9F3481-24E9-4474-9C71-2E88DF53E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" t="10132"/>
          <a:stretch/>
        </p:blipFill>
        <p:spPr>
          <a:xfrm>
            <a:off x="395536" y="476672"/>
            <a:ext cx="8748464" cy="59046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F51DD0-3655-46A7-9F13-A555AC5DA9B7}"/>
              </a:ext>
            </a:extLst>
          </p:cNvPr>
          <p:cNvSpPr txBox="1"/>
          <p:nvPr/>
        </p:nvSpPr>
        <p:spPr>
          <a:xfrm>
            <a:off x="3109424" y="620688"/>
            <a:ext cx="326277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6666FF"/>
                </a:solidFill>
              </a:rPr>
              <a:t>P-diode </a:t>
            </a:r>
            <a:r>
              <a:rPr lang="fr-FR" sz="2400" b="1" dirty="0" err="1">
                <a:solidFill>
                  <a:srgbClr val="6666FF"/>
                </a:solidFill>
              </a:rPr>
              <a:t>det</a:t>
            </a:r>
            <a:r>
              <a:rPr lang="fr-FR" sz="2400" b="1" dirty="0">
                <a:solidFill>
                  <a:srgbClr val="6666FF"/>
                </a:solidFill>
              </a:rPr>
              <a:t> FLUO </a:t>
            </a:r>
            <a:r>
              <a:rPr lang="fr-FR" sz="2400" b="1" dirty="0" err="1">
                <a:solidFill>
                  <a:srgbClr val="6666FF"/>
                </a:solidFill>
              </a:rPr>
              <a:t>Xline</a:t>
            </a:r>
            <a:endParaRPr lang="fr-FR" sz="2400" b="1" dirty="0">
              <a:solidFill>
                <a:srgbClr val="66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6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A3526E2-DC49-49C9-9EA1-058815764281}"/>
              </a:ext>
            </a:extLst>
          </p:cNvPr>
          <p:cNvSpPr txBox="1"/>
          <p:nvPr/>
        </p:nvSpPr>
        <p:spPr>
          <a:xfrm>
            <a:off x="685267" y="455761"/>
            <a:ext cx="807778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Tests réalisés pour être sûrs :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	</a:t>
            </a:r>
            <a:r>
              <a:rPr lang="fr-FR" b="1" dirty="0">
                <a:solidFill>
                  <a:srgbClr val="00B050"/>
                </a:solidFill>
              </a:rPr>
              <a:t>On a délocké le laser </a:t>
            </a:r>
          </a:p>
          <a:p>
            <a:r>
              <a:rPr lang="fr-FR" b="1" dirty="0">
                <a:solidFill>
                  <a:srgbClr val="00B050"/>
                </a:solidFill>
                <a:sym typeface="Wingdings" panose="05000000000000000000" pitchFamily="2" charset="2"/>
              </a:rPr>
              <a:t>		 </a:t>
            </a:r>
            <a:r>
              <a:rPr lang="fr-FR" b="1" dirty="0">
                <a:solidFill>
                  <a:srgbClr val="00B050"/>
                </a:solidFill>
              </a:rPr>
              <a:t>bruit laser ~ 20 </a:t>
            </a:r>
            <a:r>
              <a:rPr lang="fr-FR" b="1" dirty="0" err="1">
                <a:solidFill>
                  <a:srgbClr val="00B050"/>
                </a:solidFill>
              </a:rPr>
              <a:t>pA</a:t>
            </a:r>
            <a:r>
              <a:rPr lang="fr-FR" b="1" dirty="0">
                <a:solidFill>
                  <a:srgbClr val="00B050"/>
                </a:solidFill>
              </a:rPr>
              <a:t> sur notre </a:t>
            </a:r>
            <a:r>
              <a:rPr lang="fr-FR" b="1" dirty="0" err="1">
                <a:solidFill>
                  <a:srgbClr val="00B050"/>
                </a:solidFill>
              </a:rPr>
              <a:t>pdiode</a:t>
            </a:r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	</a:t>
            </a:r>
            <a:r>
              <a:rPr lang="fr-FR" b="1" dirty="0">
                <a:solidFill>
                  <a:srgbClr val="0070C0"/>
                </a:solidFill>
              </a:rPr>
              <a:t>On a fermé puis ouvert le </a:t>
            </a:r>
            <a:r>
              <a:rPr lang="fr-FR" b="1" dirty="0" err="1">
                <a:solidFill>
                  <a:srgbClr val="0070C0"/>
                </a:solidFill>
              </a:rPr>
              <a:t>shutter</a:t>
            </a:r>
            <a:r>
              <a:rPr lang="fr-FR" b="1" dirty="0">
                <a:solidFill>
                  <a:srgbClr val="0070C0"/>
                </a:solidFill>
              </a:rPr>
              <a:t> e- (laser délocké) : </a:t>
            </a:r>
          </a:p>
          <a:p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		 </a:t>
            </a:r>
            <a:r>
              <a:rPr lang="fr-FR" b="1" dirty="0">
                <a:solidFill>
                  <a:srgbClr val="0070C0"/>
                </a:solidFill>
              </a:rPr>
              <a:t>aucune différence de signal sur la p-diode </a:t>
            </a:r>
          </a:p>
          <a:p>
            <a:r>
              <a:rPr lang="fr-FR" b="1" dirty="0">
                <a:solidFill>
                  <a:srgbClr val="0070C0"/>
                </a:solidFill>
              </a:rPr>
              <a:t>		     (= aucun bruit venant du stockage des e-)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/>
          </a:p>
          <a:p>
            <a:r>
              <a:rPr lang="fr-FR" b="1" dirty="0"/>
              <a:t>	</a:t>
            </a:r>
            <a:r>
              <a:rPr lang="fr-FR" b="1" dirty="0">
                <a:solidFill>
                  <a:srgbClr val="00B050"/>
                </a:solidFill>
              </a:rPr>
              <a:t>On a déplacé "beaucoup" la table FPC en config </a:t>
            </a:r>
            <a:r>
              <a:rPr lang="fr-FR" b="1" dirty="0" err="1">
                <a:solidFill>
                  <a:srgbClr val="00B050"/>
                </a:solidFill>
              </a:rPr>
              <a:t>shuter</a:t>
            </a:r>
            <a:r>
              <a:rPr lang="fr-FR" b="1" dirty="0">
                <a:solidFill>
                  <a:srgbClr val="00B050"/>
                </a:solidFill>
              </a:rPr>
              <a:t> e- fermé</a:t>
            </a:r>
          </a:p>
          <a:p>
            <a:r>
              <a:rPr lang="fr-FR" b="1" dirty="0">
                <a:solidFill>
                  <a:srgbClr val="00B050"/>
                </a:solidFill>
                <a:sym typeface="Wingdings" panose="05000000000000000000" pitchFamily="2" charset="2"/>
              </a:rPr>
              <a:t>		 </a:t>
            </a:r>
            <a:r>
              <a:rPr lang="fr-FR" b="1" dirty="0">
                <a:solidFill>
                  <a:srgbClr val="00B050"/>
                </a:solidFill>
              </a:rPr>
              <a:t>le signal 20 </a:t>
            </a:r>
            <a:r>
              <a:rPr lang="fr-FR" b="1" dirty="0" err="1">
                <a:solidFill>
                  <a:srgbClr val="00B050"/>
                </a:solidFill>
              </a:rPr>
              <a:t>pA</a:t>
            </a:r>
            <a:r>
              <a:rPr lang="fr-FR" b="1" dirty="0">
                <a:solidFill>
                  <a:srgbClr val="00B050"/>
                </a:solidFill>
              </a:rPr>
              <a:t> dû au laser est le même</a:t>
            </a:r>
          </a:p>
          <a:p>
            <a:r>
              <a:rPr lang="fr-FR" b="1" dirty="0">
                <a:solidFill>
                  <a:srgbClr val="00B050"/>
                </a:solidFill>
              </a:rPr>
              <a:t>		      qq soit la position de la table</a:t>
            </a:r>
          </a:p>
          <a:p>
            <a:endParaRPr lang="fr-FR" b="1" dirty="0">
              <a:solidFill>
                <a:srgbClr val="00B050"/>
              </a:solidFill>
            </a:endParaRPr>
          </a:p>
          <a:p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/>
              <a:t>	</a:t>
            </a:r>
            <a:r>
              <a:rPr lang="fr-FR" b="1" dirty="0">
                <a:solidFill>
                  <a:srgbClr val="0070C0"/>
                </a:solidFill>
              </a:rPr>
              <a:t>On a bougé la table en vertical et horizontal suffisamment pour</a:t>
            </a:r>
          </a:p>
          <a:p>
            <a:r>
              <a:rPr lang="fr-FR" b="1" dirty="0">
                <a:solidFill>
                  <a:srgbClr val="0070C0"/>
                </a:solidFill>
              </a:rPr>
              <a:t>	identifier les maxima H et V sur le signal</a:t>
            </a:r>
          </a:p>
          <a:p>
            <a:r>
              <a:rPr lang="fr-FR" b="1" dirty="0">
                <a:solidFill>
                  <a:srgbClr val="0070C0"/>
                </a:solidFill>
              </a:rPr>
              <a:t>	</a:t>
            </a: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0070C0"/>
                </a:solidFill>
              </a:rPr>
              <a:t> Préliminaire car fait très rapidement : ~ 150-200 microns d’amplitude </a:t>
            </a:r>
          </a:p>
          <a:p>
            <a:r>
              <a:rPr lang="fr-FR" b="1" dirty="0">
                <a:solidFill>
                  <a:srgbClr val="0070C0"/>
                </a:solidFill>
              </a:rPr>
              <a:t>	       entre « pas de signal » et « max signal ».</a:t>
            </a:r>
          </a:p>
        </p:txBody>
      </p:sp>
    </p:spTree>
    <p:extLst>
      <p:ext uri="{BB962C8B-B14F-4D97-AF65-F5344CB8AC3E}">
        <p14:creationId xmlns:p14="http://schemas.microsoft.com/office/powerpoint/2010/main" val="6443566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285</Words>
  <Application>Microsoft Office PowerPoint</Application>
  <PresentationFormat>Affichage à l'écran (4:3)</PresentationFormat>
  <Paragraphs>53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Jacquet</dc:creator>
  <cp:lastModifiedBy>Marie Jacquet</cp:lastModifiedBy>
  <cp:revision>294</cp:revision>
  <cp:lastPrinted>2016-09-20T15:42:15Z</cp:lastPrinted>
  <dcterms:created xsi:type="dcterms:W3CDTF">2016-09-16T12:58:42Z</dcterms:created>
  <dcterms:modified xsi:type="dcterms:W3CDTF">2023-06-25T16:57:53Z</dcterms:modified>
</cp:coreProperties>
</file>