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256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7" r:id="rId13"/>
    <p:sldId id="292" r:id="rId14"/>
    <p:sldId id="293" r:id="rId15"/>
    <p:sldId id="303" r:id="rId16"/>
    <p:sldId id="304" r:id="rId17"/>
    <p:sldId id="298" r:id="rId18"/>
    <p:sldId id="299" r:id="rId19"/>
    <p:sldId id="300" r:id="rId20"/>
    <p:sldId id="301" r:id="rId21"/>
    <p:sldId id="302" r:id="rId22"/>
    <p:sldId id="305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9C9852-41A2-43D9-BD55-E6E3B106F928}" v="6" dt="2023-10-23T14:01:53.28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/>
    <p:restoredTop sz="94880"/>
  </p:normalViewPr>
  <p:slideViewPr>
    <p:cSldViewPr snapToGrid="0">
      <p:cViewPr varScale="1">
        <p:scale>
          <a:sx n="127" d="100"/>
          <a:sy n="127" d="100"/>
        </p:scale>
        <p:origin x="18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672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48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3429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6858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e du titre"/>
          <p:cNvSpPr txBox="1">
            <a:spLocks noGrp="1"/>
          </p:cNvSpPr>
          <p:nvPr>
            <p:ph type="title"/>
          </p:nvPr>
        </p:nvSpPr>
        <p:spPr>
          <a:xfrm>
            <a:off x="2926959" y="248874"/>
            <a:ext cx="4239345" cy="53631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Texte du titre</a:t>
            </a:r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0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3695800" cy="1019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555" y="1"/>
            <a:ext cx="1693446" cy="909444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Connecteur droit 8"/>
          <p:cNvSpPr/>
          <p:nvPr/>
        </p:nvSpPr>
        <p:spPr>
          <a:xfrm>
            <a:off x="0" y="909444"/>
            <a:ext cx="9144001" cy="1"/>
          </a:xfrm>
          <a:prstGeom prst="line">
            <a:avLst/>
          </a:prstGeom>
          <a:ln w="127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06" name="ZoneTexte 9"/>
          <p:cNvSpPr txBox="1"/>
          <p:nvPr/>
        </p:nvSpPr>
        <p:spPr>
          <a:xfrm>
            <a:off x="1185282" y="517029"/>
            <a:ext cx="1039414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100"/>
            </a:lvl1pPr>
          </a:lstStyle>
          <a:p>
            <a:r>
              <a:t>Cameras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1pPr>
            <a:lvl2pPr marL="0" indent="3429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2pPr>
            <a:lvl3pPr marL="0" indent="6858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3pPr>
            <a:lvl4pPr marL="0" indent="10287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4pPr>
            <a:lvl5pPr marL="0" indent="13716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 marL="592931" indent="-250031">
              <a:defRPr sz="2100"/>
            </a:lvl2pPr>
            <a:lvl3pPr marL="925830" indent="-240030">
              <a:defRPr sz="2100"/>
            </a:lvl3pPr>
            <a:lvl4pPr marL="1305657" indent="-276957">
              <a:defRPr sz="2100"/>
            </a:lvl4pPr>
            <a:lvl5pPr marL="1648557" indent="-276957">
              <a:defRPr sz="21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1800" b="1"/>
            </a:lvl1pPr>
            <a:lvl2pPr marL="0" indent="342900">
              <a:spcBef>
                <a:spcPts val="400"/>
              </a:spcBef>
              <a:buSzTx/>
              <a:buFontTx/>
              <a:buNone/>
              <a:defRPr sz="1800" b="1"/>
            </a:lvl2pPr>
            <a:lvl3pPr marL="0" indent="685800">
              <a:spcBef>
                <a:spcPts val="400"/>
              </a:spcBef>
              <a:buSzTx/>
              <a:buFontTx/>
              <a:buNone/>
              <a:defRPr sz="1800" b="1"/>
            </a:lvl3pPr>
            <a:lvl4pPr marL="0" indent="1028700">
              <a:spcBef>
                <a:spcPts val="400"/>
              </a:spcBef>
              <a:buSzTx/>
              <a:buFontTx/>
              <a:buNone/>
              <a:defRPr sz="1800" b="1"/>
            </a:lvl4pPr>
            <a:lvl5pPr marL="0" indent="1371600">
              <a:spcBef>
                <a:spcPts val="400"/>
              </a:spcBef>
              <a:buSzTx/>
              <a:buFontTx/>
              <a:buNone/>
              <a:defRPr sz="18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t>Texte du titre</a:t>
            </a:r>
          </a:p>
        </p:txBody>
      </p:sp>
      <p:sp>
        <p:nvSpPr>
          <p:cNvPr id="83" name="Espace réservé pour une image 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000"/>
            </a:lvl1pPr>
            <a:lvl2pPr marL="0" indent="342900">
              <a:spcBef>
                <a:spcPts val="200"/>
              </a:spcBef>
              <a:buSzTx/>
              <a:buFontTx/>
              <a:buNone/>
              <a:defRPr sz="1000"/>
            </a:lvl2pPr>
            <a:lvl3pPr marL="0" indent="685800">
              <a:spcBef>
                <a:spcPts val="200"/>
              </a:spcBef>
              <a:buSzTx/>
              <a:buFontTx/>
              <a:buNone/>
              <a:defRPr sz="1000"/>
            </a:lvl3pPr>
            <a:lvl4pPr marL="0" indent="1028700">
              <a:spcBef>
                <a:spcPts val="200"/>
              </a:spcBef>
              <a:buSzTx/>
              <a:buFontTx/>
              <a:buNone/>
              <a:defRPr sz="1000"/>
            </a:lvl4pPr>
            <a:lvl5pPr marL="0" indent="1371600">
              <a:spcBef>
                <a:spcPts val="200"/>
              </a:spcBef>
              <a:buSzTx/>
              <a:buFontTx/>
              <a:buNone/>
              <a:defRPr sz="1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e du titre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t>Texte du titre</a:t>
            </a:r>
          </a:p>
        </p:txBody>
      </p:sp>
      <p:sp>
        <p:nvSpPr>
          <p:cNvPr id="9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1pPr>
            <a:lvl2pPr marL="0" indent="3429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2pPr>
            <a:lvl3pPr marL="0" indent="6858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3pPr>
            <a:lvl4pPr marL="0" indent="10287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4pPr>
            <a:lvl5pPr marL="0" indent="13716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66797" y="4788614"/>
            <a:ext cx="220003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ftr="0"/>
  <p:txStyles>
    <p:titleStyle>
      <a:lvl1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57175" marR="0" indent="-257175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87829" marR="0" indent="-244929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14400" marR="0" indent="-22860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303019" marR="0" indent="-274319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459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888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317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746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175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inerva-plm.com/configuration-managemen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3.jp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g"/><Relationship Id="rId7" Type="http://schemas.openxmlformats.org/officeDocument/2006/relationships/image" Target="../media/image17.pn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Espace réservé du pied de page 2"/>
          <p:cNvSpPr txBox="1"/>
          <p:nvPr/>
        </p:nvSpPr>
        <p:spPr>
          <a:xfrm>
            <a:off x="3169919" y="4788614"/>
            <a:ext cx="2804162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ET </a:t>
            </a:r>
            <a:r>
              <a:rPr lang="fr-FR" dirty="0" err="1"/>
              <a:t>Annual</a:t>
            </a:r>
            <a:r>
              <a:rPr lang="fr-FR" dirty="0"/>
              <a:t> Meeting</a:t>
            </a:r>
            <a:endParaRPr dirty="0"/>
          </a:p>
        </p:txBody>
      </p:sp>
      <p:sp>
        <p:nvSpPr>
          <p:cNvPr id="123" name="Espace réservé de la date 1"/>
          <p:cNvSpPr txBox="1"/>
          <p:nvPr/>
        </p:nvSpPr>
        <p:spPr>
          <a:xfrm>
            <a:off x="502919" y="4788614"/>
            <a:ext cx="2042162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16/11/2023</a:t>
            </a:r>
            <a:endParaRPr dirty="0"/>
          </a:p>
        </p:txBody>
      </p:sp>
      <p:sp>
        <p:nvSpPr>
          <p:cNvPr id="124" name="Espace réservé du numéro de diapositive 3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ZoneTexte 9"/>
          <p:cNvSpPr txBox="1"/>
          <p:nvPr/>
        </p:nvSpPr>
        <p:spPr>
          <a:xfrm>
            <a:off x="5201423" y="1993076"/>
            <a:ext cx="3622239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 algn="ctr">
              <a:defRPr sz="2000"/>
            </a:pPr>
            <a:r>
              <a:rPr lang="fr-FR" dirty="0"/>
              <a:t>WP5 Project Office</a:t>
            </a:r>
            <a:endParaRPr dirty="0"/>
          </a:p>
          <a:p>
            <a:pPr>
              <a:defRPr b="1"/>
            </a:pPr>
            <a:endParaRPr dirty="0"/>
          </a:p>
          <a:p>
            <a:pPr algn="ctr">
              <a:defRPr sz="1600" i="1"/>
            </a:pPr>
            <a:r>
              <a:rPr dirty="0"/>
              <a:t>Christian </a:t>
            </a:r>
            <a:r>
              <a:rPr dirty="0" err="1"/>
              <a:t>Olivetto</a:t>
            </a:r>
            <a:endParaRPr dirty="0"/>
          </a:p>
          <a:p>
            <a:pPr algn="ctr">
              <a:defRPr sz="1600" i="1"/>
            </a:pPr>
            <a:r>
              <a:rPr dirty="0"/>
              <a:t> on behalf of the </a:t>
            </a:r>
            <a:r>
              <a:rPr lang="fr-FR" dirty="0"/>
              <a:t>PO Team</a:t>
            </a:r>
            <a:endParaRPr dirty="0"/>
          </a:p>
          <a:p>
            <a:pPr algn="ctr">
              <a:defRPr sz="1600" i="1"/>
            </a:pPr>
            <a:endParaRPr dirty="0"/>
          </a:p>
          <a:p>
            <a:pPr algn="ctr">
              <a:defRPr sz="1600" i="1"/>
            </a:pPr>
            <a:r>
              <a:rPr lang="fr-FR" dirty="0"/>
              <a:t> 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76EA90-7141-A60C-E82E-9C8EF2D1F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025" y="123746"/>
            <a:ext cx="1835486" cy="564412"/>
          </a:xfrm>
          <a:prstGeom prst="rect">
            <a:avLst/>
          </a:prstGeom>
        </p:spPr>
      </p:pic>
      <p:pic>
        <p:nvPicPr>
          <p:cNvPr id="1026" name="Picture 2" descr="Configuration Management Plan - YouTube">
            <a:extLst>
              <a:ext uri="{FF2B5EF4-FFF2-40B4-BE49-F238E27FC236}">
                <a16:creationId xmlns:a16="http://schemas.microsoft.com/office/drawing/2014/main" id="{BA37C8F5-6027-7DB1-BFE2-C924A8B2C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" y="1139332"/>
            <a:ext cx="5093042" cy="28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ET </a:t>
            </a:r>
            <a:r>
              <a:rPr lang="fr-FR" dirty="0" err="1"/>
              <a:t>Annual</a:t>
            </a:r>
            <a:r>
              <a:rPr lang="fr-FR" dirty="0"/>
              <a:t> Meeting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502919" y="4788769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16/09/2023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Preliminary Conclusions (1)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BCB9498-5815-8353-10A2-A01819884084}"/>
              </a:ext>
            </a:extLst>
          </p:cNvPr>
          <p:cNvSpPr txBox="1"/>
          <p:nvPr/>
        </p:nvSpPr>
        <p:spPr>
          <a:xfrm>
            <a:off x="58993" y="1003068"/>
            <a:ext cx="9026012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fr-FR" sz="2000" b="1" i="0" u="none" strike="noStrike" dirty="0">
                <a:solidFill>
                  <a:srgbClr val="CB002F"/>
                </a:solidFill>
                <a:effectLst/>
                <a:latin typeface="Exo"/>
                <a:hlinkClick r:id="rId4" tooltip="Configuration Management"/>
              </a:rPr>
              <a:t>Configuration management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 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is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intended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to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streamline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and automate business </a:t>
            </a:r>
          </a:p>
          <a:p>
            <a:pPr algn="just"/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processes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, and 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to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establish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 and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maintain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consistency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 of a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intrument’s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 performances, </a:t>
            </a:r>
          </a:p>
          <a:p>
            <a:pPr algn="just"/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the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functional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, and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physical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attributes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with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its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requirements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, design, and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operational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information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throughout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its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 life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.</a:t>
            </a:r>
          </a:p>
          <a:p>
            <a:pPr algn="just"/>
            <a:endParaRPr lang="fr-FR" sz="2000" b="1" i="0" u="none" strike="noStrike" dirty="0">
              <a:solidFill>
                <a:srgbClr val="26283B"/>
              </a:solidFill>
              <a:effectLst/>
              <a:latin typeface="Exo"/>
            </a:endParaRPr>
          </a:p>
          <a:p>
            <a:pPr algn="just"/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It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is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a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formal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 discipline 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to help assure the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quality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and long-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term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support of </a:t>
            </a:r>
          </a:p>
          <a:p>
            <a:pPr algn="just"/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complex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products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through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consistent identification.</a:t>
            </a:r>
          </a:p>
          <a:p>
            <a:pPr algn="just"/>
            <a:endParaRPr lang="fr-FR" sz="2000" b="1" i="0" u="none" strike="noStrike" dirty="0">
              <a:solidFill>
                <a:srgbClr val="26283B"/>
              </a:solidFill>
              <a:effectLst/>
              <a:latin typeface="Exo"/>
            </a:endParaRPr>
          </a:p>
          <a:p>
            <a:pPr algn="just"/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In short,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we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need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configuration management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because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it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is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a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systematic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engineering </a:t>
            </a:r>
          </a:p>
          <a:p>
            <a:pPr algn="just"/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process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latin typeface="Exo"/>
              </a:rPr>
              <a:t>that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latin typeface="Exo"/>
              </a:rPr>
              <a:t>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carefully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 manages and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keeps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track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 of configuration changes to </a:t>
            </a:r>
          </a:p>
          <a:p>
            <a:pPr algn="just"/>
            <a:r>
              <a:rPr lang="fr-FR" sz="2000" b="1" i="0" u="none" strike="noStrike" dirty="0" err="1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ensure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 </a:t>
            </a:r>
            <a:r>
              <a:rPr lang="fr-FR" sz="2000" b="1" i="0" u="none" strike="noStrike" dirty="0" err="1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traceability</a:t>
            </a:r>
            <a:r>
              <a:rPr lang="fr-FR" sz="2000" b="1" i="0" u="none" strike="noStrike" dirty="0">
                <a:solidFill>
                  <a:srgbClr val="26283B"/>
                </a:solidFill>
                <a:effectLst/>
                <a:highlight>
                  <a:srgbClr val="00FF00"/>
                </a:highlight>
                <a:latin typeface="Exo"/>
              </a:rPr>
              <a:t>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00FF00"/>
              </a:highlight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13227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ET </a:t>
            </a:r>
            <a:r>
              <a:rPr lang="fr-FR" dirty="0" err="1"/>
              <a:t>Annual</a:t>
            </a:r>
            <a:r>
              <a:rPr lang="fr-FR" dirty="0"/>
              <a:t> Meeting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502919" y="4788769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16/09/2023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Preliminary Conclusions (2)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BCB9498-5815-8353-10A2-A01819884084}"/>
              </a:ext>
            </a:extLst>
          </p:cNvPr>
          <p:cNvSpPr txBox="1"/>
          <p:nvPr/>
        </p:nvSpPr>
        <p:spPr>
          <a:xfrm>
            <a:off x="281296" y="1363402"/>
            <a:ext cx="8405504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just"/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office must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implement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this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configuration management</a:t>
            </a:r>
          </a:p>
          <a:p>
            <a:pPr algn="just"/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by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convincing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 and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adapting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 the process to a large-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scale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scientific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 instrument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</a:p>
          <a:p>
            <a:pPr algn="just"/>
            <a:endParaRPr kumimoji="0" lang="fr-F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algn="just"/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This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implementation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must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be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based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on validation of the change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request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flow, </a:t>
            </a:r>
          </a:p>
          <a:p>
            <a:pPr algn="just"/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its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validation and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traceability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</a:p>
          <a:p>
            <a:pPr algn="just"/>
            <a:endParaRPr kumimoji="0" lang="fr-F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algn="just"/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If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we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want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to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guarantee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deployment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of all the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products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making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up the </a:t>
            </a:r>
          </a:p>
          <a:p>
            <a:pPr algn="just"/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ET instrument, and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guarantee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its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 performance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throughout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its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 life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,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this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algn="just"/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configuration management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is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 an essential </a:t>
            </a:r>
            <a:r>
              <a:rPr kumimoji="0" lang="fr-FR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element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30142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ET </a:t>
            </a:r>
            <a:r>
              <a:rPr lang="fr-FR" dirty="0" err="1"/>
              <a:t>Annual</a:t>
            </a:r>
            <a:r>
              <a:rPr lang="fr-FR" dirty="0"/>
              <a:t> Meeting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502919" y="4788769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16/09/2023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Preliminary Conclusions (3)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BCB9498-5815-8353-10A2-A01819884084}"/>
              </a:ext>
            </a:extLst>
          </p:cNvPr>
          <p:cNvSpPr txBox="1"/>
          <p:nvPr/>
        </p:nvSpPr>
        <p:spPr>
          <a:xfrm>
            <a:off x="309722" y="1019007"/>
            <a:ext cx="8377078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 </a:t>
            </a:r>
            <a:r>
              <a:rPr lang="fr-FR" sz="2000" b="1" dirty="0"/>
              <a:t>Configuration Management Plan impacts </a:t>
            </a:r>
            <a:r>
              <a:rPr lang="fr-FR" sz="2000" b="1" dirty="0">
                <a:highlight>
                  <a:srgbClr val="00FF00"/>
                </a:highlight>
              </a:rPr>
              <a:t>not </a:t>
            </a:r>
            <a:r>
              <a:rPr lang="fr-FR" sz="2000" b="1" dirty="0" err="1">
                <a:highlight>
                  <a:srgbClr val="00FF00"/>
                </a:highlight>
              </a:rPr>
              <a:t>only</a:t>
            </a:r>
            <a:r>
              <a:rPr lang="fr-FR" sz="2000" b="1" dirty="0">
                <a:highlight>
                  <a:srgbClr val="00FF00"/>
                </a:highlight>
              </a:rPr>
              <a:t> hardware, but </a:t>
            </a:r>
            <a:r>
              <a:rPr lang="fr-FR" sz="2000" b="1" dirty="0" err="1">
                <a:highlight>
                  <a:srgbClr val="00FF00"/>
                </a:highlight>
              </a:rPr>
              <a:t>also</a:t>
            </a:r>
            <a:r>
              <a:rPr lang="fr-FR" sz="2000" b="1" dirty="0">
                <a:highlight>
                  <a:srgbClr val="00FF00"/>
                </a:highlight>
              </a:rPr>
              <a:t> budget, planning and </a:t>
            </a:r>
            <a:r>
              <a:rPr lang="fr-FR" sz="2000" b="1" dirty="0" err="1">
                <a:highlight>
                  <a:srgbClr val="00FF00"/>
                </a:highlight>
              </a:rPr>
              <a:t>layouts</a:t>
            </a:r>
            <a:r>
              <a:rPr lang="fr-FR" sz="2000" b="1" dirty="0"/>
              <a:t> </a:t>
            </a:r>
          </a:p>
          <a:p>
            <a:endParaRPr kumimoji="0" lang="fr-F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r>
              <a:rPr lang="en-GB" sz="2000" b="1" dirty="0">
                <a:highlight>
                  <a:srgbClr val="00FF00"/>
                </a:highlight>
              </a:rPr>
              <a:t>Also the physics case can be described as high level requirements</a:t>
            </a:r>
            <a:r>
              <a:rPr lang="en-GB" sz="2000" b="1" dirty="0"/>
              <a:t>, to link a full traceability</a:t>
            </a:r>
          </a:p>
          <a:p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r>
              <a:rPr lang="en-GB" sz="2000" b="1" dirty="0">
                <a:highlight>
                  <a:srgbClr val="00FF00"/>
                </a:highlight>
              </a:rPr>
              <a:t>Possible </a:t>
            </a:r>
            <a:r>
              <a:rPr lang="en-GB" sz="2000" b="1" dirty="0" err="1">
                <a:highlight>
                  <a:srgbClr val="00FF00"/>
                </a:highlight>
              </a:rPr>
              <a:t>millestones</a:t>
            </a:r>
            <a:r>
              <a:rPr lang="en-GB" sz="2000" b="1" dirty="0">
                <a:highlight>
                  <a:srgbClr val="00FF00"/>
                </a:highlight>
              </a:rPr>
              <a:t> </a:t>
            </a:r>
            <a:r>
              <a:rPr lang="en-GB" sz="2000" b="1" dirty="0"/>
              <a:t>to start and develop the </a:t>
            </a:r>
            <a:r>
              <a:rPr lang="en-GB" sz="2000" b="1" dirty="0">
                <a:highlight>
                  <a:srgbClr val="00FFFF"/>
                </a:highlight>
              </a:rPr>
              <a:t>Configuration Management Plan </a:t>
            </a:r>
            <a:r>
              <a:rPr lang="en-GB" sz="2000" b="1" dirty="0"/>
              <a:t>=&gt;</a:t>
            </a:r>
            <a:endParaRPr kumimoji="0" lang="fr-F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2470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ET </a:t>
            </a:r>
            <a:r>
              <a:rPr lang="fr-FR" dirty="0" err="1"/>
              <a:t>Annual</a:t>
            </a:r>
            <a:r>
              <a:rPr lang="fr-FR" dirty="0"/>
              <a:t> Meeting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502919" y="4788769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16/09/2023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90250" y="55680"/>
            <a:ext cx="649506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Preliminary </a:t>
            </a:r>
            <a:r>
              <a:rPr lang="fr-FR" dirty="0" err="1"/>
              <a:t>schedule</a:t>
            </a:r>
            <a:r>
              <a:rPr lang="fr-FR" dirty="0"/>
              <a:t> of CMP </a:t>
            </a:r>
            <a:r>
              <a:rPr lang="fr-FR" dirty="0" err="1"/>
              <a:t>deployment</a:t>
            </a:r>
            <a:endParaRPr lang="fr-FR" dirty="0"/>
          </a:p>
          <a:p>
            <a:r>
              <a:rPr lang="fr-FR" dirty="0"/>
              <a:t>Workflow validation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0FBE7F-F063-BA2A-03E6-2319412CFE6D}"/>
              </a:ext>
            </a:extLst>
          </p:cNvPr>
          <p:cNvSpPr/>
          <p:nvPr/>
        </p:nvSpPr>
        <p:spPr>
          <a:xfrm>
            <a:off x="149428" y="1762581"/>
            <a:ext cx="2045616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Requirements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Table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Template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008179-739C-94EE-2935-EB54D1F54660}"/>
              </a:ext>
            </a:extLst>
          </p:cNvPr>
          <p:cNvSpPr/>
          <p:nvPr/>
        </p:nvSpPr>
        <p:spPr>
          <a:xfrm>
            <a:off x="149428" y="3058400"/>
            <a:ext cx="2045616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Parameters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Table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Template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Losange 5">
            <a:extLst>
              <a:ext uri="{FF2B5EF4-FFF2-40B4-BE49-F238E27FC236}">
                <a16:creationId xmlns:a16="http://schemas.microsoft.com/office/drawing/2014/main" id="{561B361C-C177-8C65-79A8-F87A4342A863}"/>
              </a:ext>
            </a:extLst>
          </p:cNvPr>
          <p:cNvSpPr/>
          <p:nvPr/>
        </p:nvSpPr>
        <p:spPr>
          <a:xfrm>
            <a:off x="2938188" y="2252796"/>
            <a:ext cx="1057006" cy="967945"/>
          </a:xfrm>
          <a:prstGeom prst="diamond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8" name="Connecteur en angle 7">
            <a:extLst>
              <a:ext uri="{FF2B5EF4-FFF2-40B4-BE49-F238E27FC236}">
                <a16:creationId xmlns:a16="http://schemas.microsoft.com/office/drawing/2014/main" id="{3D2546DE-5A06-4B2A-8AC3-255545EB28A9}"/>
              </a:ext>
            </a:extLst>
          </p:cNvPr>
          <p:cNvCxnSpPr>
            <a:cxnSpLocks/>
            <a:stCxn id="3" idx="3"/>
            <a:endCxn id="6" idx="0"/>
          </p:cNvCxnSpPr>
          <p:nvPr/>
        </p:nvCxnSpPr>
        <p:spPr>
          <a:xfrm>
            <a:off x="2195044" y="2085746"/>
            <a:ext cx="1271647" cy="167050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necteur en angle 12">
            <a:extLst>
              <a:ext uri="{FF2B5EF4-FFF2-40B4-BE49-F238E27FC236}">
                <a16:creationId xmlns:a16="http://schemas.microsoft.com/office/drawing/2014/main" id="{49478B80-1CAF-0E7A-7C4A-104FFDC25CDC}"/>
              </a:ext>
            </a:extLst>
          </p:cNvPr>
          <p:cNvCxnSpPr>
            <a:stCxn id="5" idx="3"/>
            <a:endCxn id="6" idx="2"/>
          </p:cNvCxnSpPr>
          <p:nvPr/>
        </p:nvCxnSpPr>
        <p:spPr>
          <a:xfrm flipV="1">
            <a:off x="2195044" y="3220741"/>
            <a:ext cx="1271647" cy="160824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8E91359C-4FEA-4217-3368-DEEB72FD72F7}"/>
              </a:ext>
            </a:extLst>
          </p:cNvPr>
          <p:cNvSpPr txBox="1"/>
          <p:nvPr/>
        </p:nvSpPr>
        <p:spPr>
          <a:xfrm>
            <a:off x="2433074" y="1036256"/>
            <a:ext cx="2067232" cy="92332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Flowchart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Exercice on </a:t>
            </a:r>
            <a:r>
              <a:rPr lang="fr-FR" dirty="0" err="1"/>
              <a:t>practical</a:t>
            </a:r>
            <a:r>
              <a:rPr lang="fr-FR" dirty="0"/>
              <a:t>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Subsystem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/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product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9E3C5E-4ADC-13E2-DF32-F219B1471495}"/>
              </a:ext>
            </a:extLst>
          </p:cNvPr>
          <p:cNvSpPr/>
          <p:nvPr/>
        </p:nvSpPr>
        <p:spPr>
          <a:xfrm>
            <a:off x="4500306" y="1859606"/>
            <a:ext cx="2045616" cy="1754324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Analyse of Change Impact on interfaces, </a:t>
            </a:r>
            <a:r>
              <a:rPr lang="fr-FR" dirty="0" err="1"/>
              <a:t>parameters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others</a:t>
            </a:r>
            <a:r>
              <a:rPr lang="fr-FR" dirty="0"/>
              <a:t> </a:t>
            </a:r>
            <a:r>
              <a:rPr lang="fr-FR" dirty="0" err="1"/>
              <a:t>subsystem</a:t>
            </a:r>
            <a:r>
              <a:rPr lang="fr-FR" dirty="0"/>
              <a:t>/</a:t>
            </a:r>
            <a:r>
              <a:rPr lang="fr-FR" dirty="0" err="1"/>
              <a:t>product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7" name="Connecteur en angle 16">
            <a:extLst>
              <a:ext uri="{FF2B5EF4-FFF2-40B4-BE49-F238E27FC236}">
                <a16:creationId xmlns:a16="http://schemas.microsoft.com/office/drawing/2014/main" id="{52DF01AC-CC08-5D69-CCE4-2369C7B819CB}"/>
              </a:ext>
            </a:extLst>
          </p:cNvPr>
          <p:cNvCxnSpPr>
            <a:stCxn id="6" idx="3"/>
            <a:endCxn id="15" idx="1"/>
          </p:cNvCxnSpPr>
          <p:nvPr/>
        </p:nvCxnSpPr>
        <p:spPr>
          <a:xfrm flipV="1">
            <a:off x="3995194" y="2736768"/>
            <a:ext cx="505112" cy="1"/>
          </a:xfrm>
          <a:prstGeom prst="bent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Losange 18">
            <a:extLst>
              <a:ext uri="{FF2B5EF4-FFF2-40B4-BE49-F238E27FC236}">
                <a16:creationId xmlns:a16="http://schemas.microsoft.com/office/drawing/2014/main" id="{C3DE762C-0DB3-07B9-3DAC-E003414D89E7}"/>
              </a:ext>
            </a:extLst>
          </p:cNvPr>
          <p:cNvSpPr/>
          <p:nvPr/>
        </p:nvSpPr>
        <p:spPr>
          <a:xfrm>
            <a:off x="7249276" y="2252796"/>
            <a:ext cx="1057006" cy="967945"/>
          </a:xfrm>
          <a:prstGeom prst="diamond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21" name="Connecteur en angle 20">
            <a:extLst>
              <a:ext uri="{FF2B5EF4-FFF2-40B4-BE49-F238E27FC236}">
                <a16:creationId xmlns:a16="http://schemas.microsoft.com/office/drawing/2014/main" id="{0E2938CD-C603-948C-D649-9020565443AE}"/>
              </a:ext>
            </a:extLst>
          </p:cNvPr>
          <p:cNvCxnSpPr>
            <a:stCxn id="15" idx="3"/>
            <a:endCxn id="19" idx="1"/>
          </p:cNvCxnSpPr>
          <p:nvPr/>
        </p:nvCxnSpPr>
        <p:spPr>
          <a:xfrm>
            <a:off x="6545922" y="2736768"/>
            <a:ext cx="703354" cy="1"/>
          </a:xfrm>
          <a:prstGeom prst="bent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74B3A6E-B8C5-C191-8E99-446688D63E7C}"/>
              </a:ext>
            </a:extLst>
          </p:cNvPr>
          <p:cNvSpPr/>
          <p:nvPr/>
        </p:nvSpPr>
        <p:spPr>
          <a:xfrm>
            <a:off x="7085628" y="1375964"/>
            <a:ext cx="1371600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Upgrade and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Improvement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D87F83-2673-3E60-D14C-871C4A608386}"/>
              </a:ext>
            </a:extLst>
          </p:cNvPr>
          <p:cNvSpPr/>
          <p:nvPr/>
        </p:nvSpPr>
        <p:spPr>
          <a:xfrm>
            <a:off x="7085628" y="3451574"/>
            <a:ext cx="1371600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Upgrade and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Improvement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27" name="Connecteur en angle 26">
            <a:extLst>
              <a:ext uri="{FF2B5EF4-FFF2-40B4-BE49-F238E27FC236}">
                <a16:creationId xmlns:a16="http://schemas.microsoft.com/office/drawing/2014/main" id="{DDD42ED1-5452-5244-66FB-C0B37E47F1FE}"/>
              </a:ext>
            </a:extLst>
          </p:cNvPr>
          <p:cNvCxnSpPr>
            <a:stCxn id="19" idx="0"/>
            <a:endCxn id="23" idx="2"/>
          </p:cNvCxnSpPr>
          <p:nvPr/>
        </p:nvCxnSpPr>
        <p:spPr>
          <a:xfrm rot="16200000" flipV="1">
            <a:off x="7659353" y="2134369"/>
            <a:ext cx="230503" cy="6351"/>
          </a:xfrm>
          <a:prstGeom prst="bent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Connecteur en angle 32">
            <a:extLst>
              <a:ext uri="{FF2B5EF4-FFF2-40B4-BE49-F238E27FC236}">
                <a16:creationId xmlns:a16="http://schemas.microsoft.com/office/drawing/2014/main" id="{9C8BB4DC-E625-654C-9D4A-20A4F00DB5DD}"/>
              </a:ext>
            </a:extLst>
          </p:cNvPr>
          <p:cNvCxnSpPr>
            <a:stCxn id="19" idx="2"/>
            <a:endCxn id="25" idx="0"/>
          </p:cNvCxnSpPr>
          <p:nvPr/>
        </p:nvCxnSpPr>
        <p:spPr>
          <a:xfrm rot="5400000">
            <a:off x="7659188" y="3332982"/>
            <a:ext cx="230833" cy="6351"/>
          </a:xfrm>
          <a:prstGeom prst="bent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Connecteur en angle 34">
            <a:extLst>
              <a:ext uri="{FF2B5EF4-FFF2-40B4-BE49-F238E27FC236}">
                <a16:creationId xmlns:a16="http://schemas.microsoft.com/office/drawing/2014/main" id="{3D7EFE5F-26E4-89D1-10AE-4FCB25623DA6}"/>
              </a:ext>
            </a:extLst>
          </p:cNvPr>
          <p:cNvCxnSpPr>
            <a:stCxn id="25" idx="2"/>
            <a:endCxn id="5" idx="2"/>
          </p:cNvCxnSpPr>
          <p:nvPr/>
        </p:nvCxnSpPr>
        <p:spPr>
          <a:xfrm rot="5400000" flipH="1">
            <a:off x="4275245" y="601720"/>
            <a:ext cx="393174" cy="6599192"/>
          </a:xfrm>
          <a:prstGeom prst="bentConnector3">
            <a:avLst>
              <a:gd name="adj1" fmla="val -58142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Connecteur en angle 36">
            <a:extLst>
              <a:ext uri="{FF2B5EF4-FFF2-40B4-BE49-F238E27FC236}">
                <a16:creationId xmlns:a16="http://schemas.microsoft.com/office/drawing/2014/main" id="{B8EAFB0D-6C13-FFEC-CB24-3C8C8B946AD9}"/>
              </a:ext>
            </a:extLst>
          </p:cNvPr>
          <p:cNvCxnSpPr>
            <a:stCxn id="23" idx="0"/>
            <a:endCxn id="3" idx="0"/>
          </p:cNvCxnSpPr>
          <p:nvPr/>
        </p:nvCxnSpPr>
        <p:spPr>
          <a:xfrm rot="16200000" flipH="1" flipV="1">
            <a:off x="4278523" y="-1730324"/>
            <a:ext cx="386617" cy="6599192"/>
          </a:xfrm>
          <a:prstGeom prst="bentConnector3">
            <a:avLst>
              <a:gd name="adj1" fmla="val -110332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AA235302-5D54-B72C-EDEB-60040D9E8B3E}"/>
              </a:ext>
            </a:extLst>
          </p:cNvPr>
          <p:cNvSpPr txBox="1"/>
          <p:nvPr/>
        </p:nvSpPr>
        <p:spPr>
          <a:xfrm rot="16200000">
            <a:off x="7802640" y="2552103"/>
            <a:ext cx="20319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Flowchart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 Validation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3763822B-121A-B022-EAA5-F7595BDF238C}"/>
              </a:ext>
            </a:extLst>
          </p:cNvPr>
          <p:cNvCxnSpPr>
            <a:stCxn id="19" idx="3"/>
            <a:endCxn id="39" idx="0"/>
          </p:cNvCxnSpPr>
          <p:nvPr/>
        </p:nvCxnSpPr>
        <p:spPr>
          <a:xfrm flipV="1">
            <a:off x="8306282" y="2736768"/>
            <a:ext cx="327675" cy="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1617686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Espace réservé du pied de page 2"/>
          <p:cNvSpPr txBox="1"/>
          <p:nvPr/>
        </p:nvSpPr>
        <p:spPr>
          <a:xfrm>
            <a:off x="3169919" y="4788614"/>
            <a:ext cx="2804162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ET </a:t>
            </a:r>
            <a:r>
              <a:rPr lang="fr-FR" dirty="0" err="1"/>
              <a:t>Annual</a:t>
            </a:r>
            <a:r>
              <a:rPr lang="fr-FR" dirty="0"/>
              <a:t> Meeting</a:t>
            </a:r>
            <a:endParaRPr dirty="0"/>
          </a:p>
        </p:txBody>
      </p:sp>
      <p:sp>
        <p:nvSpPr>
          <p:cNvPr id="123" name="Espace réservé de la date 1"/>
          <p:cNvSpPr txBox="1"/>
          <p:nvPr/>
        </p:nvSpPr>
        <p:spPr>
          <a:xfrm>
            <a:off x="502919" y="4788614"/>
            <a:ext cx="2042162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16/11/2023</a:t>
            </a:r>
            <a:endParaRPr dirty="0"/>
          </a:p>
        </p:txBody>
      </p:sp>
      <p:sp>
        <p:nvSpPr>
          <p:cNvPr id="124" name="Espace réservé du numéro de diapositive 3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ZoneTexte 9"/>
          <p:cNvSpPr txBox="1"/>
          <p:nvPr/>
        </p:nvSpPr>
        <p:spPr>
          <a:xfrm>
            <a:off x="5201423" y="1993076"/>
            <a:ext cx="3622239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/>
            </a:pPr>
            <a:r>
              <a:rPr lang="fr-FR" dirty="0"/>
              <a:t>WP5 Project Office</a:t>
            </a:r>
            <a:endParaRPr dirty="0"/>
          </a:p>
          <a:p>
            <a:pPr>
              <a:defRPr b="1"/>
            </a:pPr>
            <a:endParaRPr dirty="0"/>
          </a:p>
          <a:p>
            <a:pPr algn="ctr">
              <a:defRPr sz="1600" i="1"/>
            </a:pPr>
            <a:r>
              <a:rPr dirty="0"/>
              <a:t>Christian </a:t>
            </a:r>
            <a:r>
              <a:rPr dirty="0" err="1"/>
              <a:t>Olivetto</a:t>
            </a:r>
            <a:endParaRPr dirty="0"/>
          </a:p>
          <a:p>
            <a:pPr algn="ctr">
              <a:defRPr sz="1600" i="1"/>
            </a:pPr>
            <a:r>
              <a:rPr dirty="0"/>
              <a:t> on behalf of the </a:t>
            </a:r>
            <a:r>
              <a:rPr lang="fr-FR" dirty="0"/>
              <a:t>PO Team</a:t>
            </a:r>
            <a:endParaRPr dirty="0"/>
          </a:p>
          <a:p>
            <a:pPr algn="ctr">
              <a:defRPr sz="1600" i="1"/>
            </a:pPr>
            <a:endParaRPr dirty="0"/>
          </a:p>
          <a:p>
            <a:pPr algn="ctr">
              <a:defRPr sz="1600" i="1"/>
            </a:pPr>
            <a:r>
              <a:rPr lang="fr-FR" dirty="0"/>
              <a:t> 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76EA90-7141-A60C-E82E-9C8EF2D1F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025" y="123746"/>
            <a:ext cx="1835486" cy="5644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A71A402-FC84-F6FD-AB95-8F161B531026}"/>
              </a:ext>
            </a:extLst>
          </p:cNvPr>
          <p:cNvSpPr txBox="1"/>
          <p:nvPr/>
        </p:nvSpPr>
        <p:spPr>
          <a:xfrm>
            <a:off x="3223967" y="3120272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D6AA8F1F-93B0-6077-709A-8C8ACE1FE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3920" y="528886"/>
            <a:ext cx="4034837" cy="408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8560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ET </a:t>
            </a:r>
            <a:r>
              <a:rPr lang="fr-FR" dirty="0" err="1"/>
              <a:t>Annual</a:t>
            </a:r>
            <a:r>
              <a:rPr lang="fr-FR" dirty="0"/>
              <a:t> Meeting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149428" y="4824147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16/09/2023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PLM </a:t>
            </a:r>
            <a:r>
              <a:rPr lang="fr-FR" dirty="0" err="1"/>
              <a:t>tool</a:t>
            </a:r>
            <a:r>
              <a:rPr lang="fr-FR" dirty="0"/>
              <a:t> </a:t>
            </a:r>
            <a:r>
              <a:rPr lang="fr-FR" dirty="0" err="1"/>
              <a:t>what’s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(1)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430E605-A44A-A896-088B-C2F9B34C522F}"/>
              </a:ext>
            </a:extLst>
          </p:cNvPr>
          <p:cNvSpPr txBox="1"/>
          <p:nvPr/>
        </p:nvSpPr>
        <p:spPr>
          <a:xfrm>
            <a:off x="175688" y="816444"/>
            <a:ext cx="8830300" cy="3693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0" i="0" u="none" strike="noStrike" dirty="0">
                <a:solidFill>
                  <a:srgbClr val="1A1A1A"/>
                </a:solidFill>
                <a:effectLst/>
                <a:highlight>
                  <a:srgbClr val="00FF00"/>
                </a:highlight>
              </a:rPr>
              <a:t>Product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  <a:highlight>
                  <a:srgbClr val="00FF00"/>
                </a:highlight>
              </a:rPr>
              <a:t>Lifecycle</a:t>
            </a:r>
            <a:r>
              <a:rPr lang="fr-FR" b="0" i="0" u="none" strike="noStrike" dirty="0">
                <a:solidFill>
                  <a:srgbClr val="1A1A1A"/>
                </a:solidFill>
                <a:effectLst/>
                <a:highlight>
                  <a:srgbClr val="00FF00"/>
                </a:highlight>
              </a:rPr>
              <a:t> Management (PLM) software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is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 a cloud-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based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tool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that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helps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 to manage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the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resources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required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 to design, launch, test,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market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, and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administrate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 a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product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 or service.</a:t>
            </a:r>
            <a:endParaRPr kumimoji="0" lang="fr-FR" sz="1800" cap="none" spc="0" normalizeH="0" baseline="0" dirty="0">
              <a:ln>
                <a:noFill/>
              </a:ln>
              <a:solidFill>
                <a:srgbClr val="1A1A1A"/>
              </a:solidFill>
              <a:uFillTx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b="0" i="0" u="none" strike="noStrike" dirty="0">
              <a:solidFill>
                <a:srgbClr val="323B42"/>
              </a:solidFill>
              <a:effectLst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0" i="0" u="none" strike="noStrike" dirty="0">
                <a:solidFill>
                  <a:srgbClr val="323B42"/>
                </a:solidFill>
                <a:effectLst/>
              </a:rPr>
              <a:t>Product </a:t>
            </a:r>
            <a:r>
              <a:rPr lang="fr-FR" b="0" i="0" u="none" strike="noStrike" dirty="0" err="1">
                <a:solidFill>
                  <a:srgbClr val="323B42"/>
                </a:solidFill>
                <a:effectLst/>
              </a:rPr>
              <a:t>lifecycle</a:t>
            </a:r>
            <a:r>
              <a:rPr lang="fr-FR" b="0" i="0" u="none" strike="noStrike" dirty="0">
                <a:solidFill>
                  <a:srgbClr val="323B42"/>
                </a:solidFill>
                <a:effectLst/>
              </a:rPr>
              <a:t> management software </a:t>
            </a:r>
            <a:r>
              <a:rPr lang="fr-FR" b="0" i="0" u="none" strike="noStrike" dirty="0">
                <a:solidFill>
                  <a:srgbClr val="323B42"/>
                </a:solidFill>
                <a:effectLst/>
                <a:highlight>
                  <a:srgbClr val="00FF00"/>
                </a:highlight>
              </a:rPr>
              <a:t>enables </a:t>
            </a:r>
            <a:r>
              <a:rPr lang="fr-FR" b="0" i="0" u="none" strike="noStrike" dirty="0" err="1">
                <a:solidFill>
                  <a:srgbClr val="323B42"/>
                </a:solidFill>
                <a:effectLst/>
                <a:highlight>
                  <a:srgbClr val="00FF00"/>
                </a:highlight>
              </a:rPr>
              <a:t>geographically-dispersed</a:t>
            </a:r>
            <a:r>
              <a:rPr lang="fr-FR" b="0" i="0" u="none" strike="noStrike" dirty="0">
                <a:solidFill>
                  <a:srgbClr val="323B42"/>
                </a:solidFill>
                <a:effectLst/>
                <a:highlight>
                  <a:srgbClr val="00FF00"/>
                </a:highlight>
              </a:rPr>
              <a:t>,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0" i="0" u="none" strike="noStrike" dirty="0">
                <a:solidFill>
                  <a:srgbClr val="323B42"/>
                </a:solidFill>
                <a:effectLst/>
                <a:highlight>
                  <a:srgbClr val="00FF00"/>
                </a:highlight>
              </a:rPr>
              <a:t>multi-</a:t>
            </a:r>
            <a:r>
              <a:rPr lang="fr-FR" b="0" i="0" u="none" strike="noStrike" dirty="0" err="1">
                <a:solidFill>
                  <a:srgbClr val="323B42"/>
                </a:solidFill>
                <a:effectLst/>
                <a:highlight>
                  <a:srgbClr val="00FF00"/>
                </a:highlight>
              </a:rPr>
              <a:t>disciplinary</a:t>
            </a:r>
            <a:r>
              <a:rPr lang="fr-FR" b="0" i="0" u="none" strike="noStrike" dirty="0">
                <a:solidFill>
                  <a:srgbClr val="323B42"/>
                </a:solidFill>
                <a:effectLst/>
              </a:rPr>
              <a:t>, </a:t>
            </a:r>
            <a:r>
              <a:rPr lang="fr-FR" b="0" i="0" u="none" strike="noStrike" dirty="0">
                <a:solidFill>
                  <a:srgbClr val="323B42"/>
                </a:solidFill>
                <a:effectLst/>
                <a:highlight>
                  <a:srgbClr val="00FF00"/>
                </a:highlight>
              </a:rPr>
              <a:t>teams to </a:t>
            </a:r>
            <a:r>
              <a:rPr lang="fr-FR" b="0" i="0" u="none" strike="noStrike" dirty="0" err="1">
                <a:solidFill>
                  <a:srgbClr val="323B42"/>
                </a:solidFill>
                <a:effectLst/>
                <a:highlight>
                  <a:srgbClr val="00FF00"/>
                </a:highlight>
              </a:rPr>
              <a:t>strategically</a:t>
            </a:r>
            <a:r>
              <a:rPr lang="fr-FR" b="0" i="0" u="none" strike="noStrike" dirty="0">
                <a:solidFill>
                  <a:srgbClr val="323B42"/>
                </a:solidFill>
                <a:effectLst/>
                <a:highlight>
                  <a:srgbClr val="00FF00"/>
                </a:highlight>
              </a:rPr>
              <a:t> </a:t>
            </a:r>
            <a:r>
              <a:rPr lang="fr-FR" b="0" i="0" u="none" strike="noStrike" dirty="0" err="1">
                <a:solidFill>
                  <a:srgbClr val="323B42"/>
                </a:solidFill>
                <a:effectLst/>
                <a:highlight>
                  <a:srgbClr val="00FF00"/>
                </a:highlight>
              </a:rPr>
              <a:t>collaborate</a:t>
            </a:r>
            <a:r>
              <a:rPr lang="fr-FR" b="0" i="0" u="none" strike="noStrike" dirty="0">
                <a:solidFill>
                  <a:srgbClr val="323B42"/>
                </a:solidFill>
                <a:effectLst/>
                <a:highlight>
                  <a:srgbClr val="00FF00"/>
                </a:highlight>
              </a:rPr>
              <a:t> </a:t>
            </a:r>
            <a:r>
              <a:rPr lang="fr-FR" b="0" i="0" u="none" strike="noStrike" dirty="0" err="1">
                <a:solidFill>
                  <a:srgbClr val="323B42"/>
                </a:solidFill>
                <a:effectLst/>
                <a:highlight>
                  <a:srgbClr val="00FF00"/>
                </a:highlight>
              </a:rPr>
              <a:t>with</a:t>
            </a:r>
            <a:r>
              <a:rPr lang="fr-FR" b="0" i="0" u="none" strike="noStrike" dirty="0">
                <a:solidFill>
                  <a:srgbClr val="323B42"/>
                </a:solidFill>
                <a:effectLst/>
                <a:highlight>
                  <a:srgbClr val="00FF00"/>
                </a:highlight>
              </a:rPr>
              <a:t> </a:t>
            </a:r>
            <a:r>
              <a:rPr lang="fr-FR" b="0" i="0" u="none" strike="noStrike" dirty="0" err="1">
                <a:solidFill>
                  <a:srgbClr val="323B42"/>
                </a:solidFill>
                <a:effectLst/>
                <a:highlight>
                  <a:srgbClr val="00FF00"/>
                </a:highlight>
              </a:rPr>
              <a:t>partners</a:t>
            </a:r>
            <a:r>
              <a:rPr lang="fr-FR" b="0" i="0" u="none" strike="noStrike" dirty="0">
                <a:solidFill>
                  <a:srgbClr val="323B42"/>
                </a:solidFill>
                <a:effectLst/>
                <a:highlight>
                  <a:srgbClr val="00FF00"/>
                </a:highlight>
              </a:rPr>
              <a:t> </a:t>
            </a:r>
            <a:r>
              <a:rPr lang="fr-FR" b="0" i="0" u="none" strike="noStrike" dirty="0">
                <a:solidFill>
                  <a:srgbClr val="323B42"/>
                </a:solidFill>
                <a:effectLst/>
              </a:rPr>
              <a:t>and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0" i="0" u="none" strike="noStrike" dirty="0" err="1">
                <a:solidFill>
                  <a:srgbClr val="323B42"/>
                </a:solidFill>
                <a:effectLst/>
              </a:rPr>
              <a:t>customers</a:t>
            </a:r>
            <a:r>
              <a:rPr lang="fr-FR" b="0" i="0" u="none" strike="noStrike" dirty="0">
                <a:solidFill>
                  <a:srgbClr val="323B42"/>
                </a:solidFill>
                <a:effectLst/>
              </a:rPr>
              <a:t> </a:t>
            </a:r>
            <a:r>
              <a:rPr lang="fr-FR" b="0" i="0" u="none" strike="noStrike" dirty="0" err="1">
                <a:solidFill>
                  <a:srgbClr val="323B42"/>
                </a:solidFill>
                <a:effectLst/>
              </a:rPr>
              <a:t>using</a:t>
            </a:r>
            <a:r>
              <a:rPr lang="fr-FR" b="0" i="0" u="none" strike="noStrike" dirty="0">
                <a:solidFill>
                  <a:srgbClr val="323B42"/>
                </a:solidFill>
                <a:effectLst/>
              </a:rPr>
              <a:t> </a:t>
            </a:r>
            <a:r>
              <a:rPr lang="fr-FR" b="0" i="0" u="none" strike="noStrike" dirty="0" err="1">
                <a:solidFill>
                  <a:srgbClr val="323B42"/>
                </a:solidFill>
                <a:effectLst/>
              </a:rPr>
              <a:t>trusted</a:t>
            </a:r>
            <a:r>
              <a:rPr lang="fr-FR" b="0" i="0" u="none" strike="noStrike" dirty="0">
                <a:solidFill>
                  <a:srgbClr val="323B42"/>
                </a:solidFill>
                <a:effectLst/>
              </a:rPr>
              <a:t>, up-to-date </a:t>
            </a:r>
            <a:r>
              <a:rPr lang="fr-FR" b="0" i="0" u="none" strike="noStrike" dirty="0" err="1">
                <a:solidFill>
                  <a:srgbClr val="323B42"/>
                </a:solidFill>
                <a:effectLst/>
              </a:rPr>
              <a:t>product</a:t>
            </a:r>
            <a:r>
              <a:rPr lang="fr-FR" b="0" i="0" u="none" strike="noStrike" dirty="0">
                <a:solidFill>
                  <a:srgbClr val="323B42"/>
                </a:solidFill>
                <a:effectLst/>
              </a:rPr>
              <a:t> information.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cap="none" spc="0" normalizeH="0" baseline="0" dirty="0">
              <a:ln>
                <a:noFill/>
              </a:ln>
              <a:solidFill>
                <a:srgbClr val="323B42"/>
              </a:solidFill>
              <a:uFillTx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0" i="0" u="none" strike="noStrike" dirty="0">
                <a:solidFill>
                  <a:srgbClr val="323B42"/>
                </a:solidFill>
                <a:effectLst/>
              </a:rPr>
              <a:t>For large </a:t>
            </a:r>
            <a:r>
              <a:rPr lang="fr-FR" b="0" i="0" u="none" strike="noStrike" dirty="0" err="1">
                <a:solidFill>
                  <a:srgbClr val="323B42"/>
                </a:solidFill>
                <a:effectLst/>
              </a:rPr>
              <a:t>scientific</a:t>
            </a:r>
            <a:r>
              <a:rPr lang="fr-FR" b="0" i="0" u="none" strike="noStrike" dirty="0">
                <a:solidFill>
                  <a:srgbClr val="323B42"/>
                </a:solidFill>
                <a:effectLst/>
              </a:rPr>
              <a:t> </a:t>
            </a:r>
            <a:r>
              <a:rPr lang="fr-FR" b="0" i="0" u="none" strike="noStrike" dirty="0" err="1">
                <a:solidFill>
                  <a:srgbClr val="323B42"/>
                </a:solidFill>
                <a:effectLst/>
              </a:rPr>
              <a:t>experiment</a:t>
            </a:r>
            <a:r>
              <a:rPr lang="fr-FR" dirty="0">
                <a:solidFill>
                  <a:srgbClr val="323B42"/>
                </a:solidFill>
              </a:rPr>
              <a:t>, PLM </a:t>
            </a:r>
            <a:r>
              <a:rPr lang="fr-FR" dirty="0" err="1">
                <a:solidFill>
                  <a:srgbClr val="323B42"/>
                </a:solidFill>
              </a:rPr>
              <a:t>advantages</a:t>
            </a:r>
            <a:r>
              <a:rPr lang="fr-FR" dirty="0">
                <a:solidFill>
                  <a:srgbClr val="323B42"/>
                </a:solidFill>
              </a:rPr>
              <a:t> are: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- A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common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 platform for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seamless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 global collaboration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-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Centralized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 data for a single model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throughout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 the </a:t>
            </a:r>
            <a:r>
              <a:rPr lang="fr-FR" dirty="0" err="1">
                <a:solidFill>
                  <a:srgbClr val="323B42"/>
                </a:solidFill>
              </a:rPr>
              <a:t>instrument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's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lifecycle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323B42"/>
              </a:solidFill>
              <a:effectLst/>
              <a:uFillTx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- Consistent planning and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technical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 configuration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-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Indexed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 data for intuitive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access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 to information and data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323B42"/>
                </a:solidFill>
                <a:effectLst/>
                <a:uFillTx/>
                <a:ea typeface="+mn-ea"/>
                <a:cs typeface="+mn-cs"/>
                <a:sym typeface="Calibri"/>
              </a:rPr>
              <a:t>analysis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323B42"/>
              </a:solidFill>
              <a:effectLst/>
              <a:uFillTx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rgbClr val="323B42"/>
                </a:solidFill>
              </a:rPr>
              <a:t>- total </a:t>
            </a:r>
            <a:r>
              <a:rPr lang="fr-FR" dirty="0" err="1">
                <a:solidFill>
                  <a:srgbClr val="323B42"/>
                </a:solidFill>
              </a:rPr>
              <a:t>traceability</a:t>
            </a:r>
            <a:r>
              <a:rPr lang="fr-FR" dirty="0">
                <a:solidFill>
                  <a:srgbClr val="323B42"/>
                </a:solidFill>
              </a:rPr>
              <a:t> for ….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18709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9">
            <a:extLst>
              <a:ext uri="{FF2B5EF4-FFF2-40B4-BE49-F238E27FC236}">
                <a16:creationId xmlns:a16="http://schemas.microsoft.com/office/drawing/2014/main" id="{6212B864-82BB-C383-AD6E-69CBBBF5C61D}"/>
              </a:ext>
            </a:extLst>
          </p:cNvPr>
          <p:cNvSpPr/>
          <p:nvPr/>
        </p:nvSpPr>
        <p:spPr>
          <a:xfrm>
            <a:off x="607817" y="921164"/>
            <a:ext cx="3580004" cy="3678013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ET </a:t>
            </a:r>
            <a:r>
              <a:rPr lang="fr-FR" dirty="0" err="1"/>
              <a:t>Annual</a:t>
            </a:r>
            <a:r>
              <a:rPr lang="fr-FR" dirty="0"/>
              <a:t> Meeting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149428" y="4824147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16/09/2023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ET expertises organisation </a:t>
            </a:r>
            <a:r>
              <a:rPr lang="fr-FR" dirty="0" err="1"/>
              <a:t>tools</a:t>
            </a:r>
            <a:r>
              <a:rPr lang="fr-FR" dirty="0"/>
              <a:t> (1)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6730C0D-B84A-5795-BA3E-29C4A5B1A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86" y="3516514"/>
            <a:ext cx="1033558" cy="8903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023AA0D-8363-84DF-A2C6-D52BBF9C1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19" y="582901"/>
            <a:ext cx="1033559" cy="8903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0CD6B3-1C92-1286-DBB8-BAED980F45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61" y="2208002"/>
            <a:ext cx="1033559" cy="8903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5BE798B-DE49-54B2-7E2D-8C8A35FA23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21" y="1144159"/>
            <a:ext cx="1033559" cy="89035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234AAE7-80F4-5C1C-C0E2-B47205E97F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" y="2275666"/>
            <a:ext cx="1033560" cy="8903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17B3451-1DF6-5C65-E09E-9FDBA9137D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0" y="3525224"/>
            <a:ext cx="1033558" cy="89035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502D042-59BC-8CDD-01A7-0D417600C8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3" y="1144159"/>
            <a:ext cx="1033558" cy="89035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A6515AB-419B-7997-9098-1720197CD5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50" y="4175113"/>
            <a:ext cx="785912" cy="72016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BE92A5-72E4-0A45-5F28-CAF4E65BB82F}"/>
              </a:ext>
            </a:extLst>
          </p:cNvPr>
          <p:cNvSpPr txBox="1"/>
          <p:nvPr/>
        </p:nvSpPr>
        <p:spPr>
          <a:xfrm>
            <a:off x="4866616" y="1694588"/>
            <a:ext cx="4136708" cy="1754324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projects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as large and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complex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as the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Einstein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Telescope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lots of expertises has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Been </a:t>
            </a:r>
            <a:r>
              <a:rPr lang="fr-FR" dirty="0" err="1"/>
              <a:t>requested</a:t>
            </a:r>
            <a:r>
              <a:rPr lang="fr-FR" dirty="0"/>
              <a:t>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for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each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area of expertise,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need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one or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more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specific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tools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to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meet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your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needs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966115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ET </a:t>
            </a:r>
            <a:r>
              <a:rPr lang="fr-FR" dirty="0" err="1"/>
              <a:t>Annual</a:t>
            </a:r>
            <a:r>
              <a:rPr lang="fr-FR" dirty="0"/>
              <a:t> Meeting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149428" y="4824147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16/09/2023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ET expertises organisation </a:t>
            </a:r>
            <a:r>
              <a:rPr lang="fr-FR" dirty="0" err="1"/>
              <a:t>tools</a:t>
            </a:r>
            <a:r>
              <a:rPr lang="fr-FR" dirty="0"/>
              <a:t> (2)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29527C5-B378-8D0C-97DC-D2950D714A0A}"/>
              </a:ext>
            </a:extLst>
          </p:cNvPr>
          <p:cNvGrpSpPr/>
          <p:nvPr/>
        </p:nvGrpSpPr>
        <p:grpSpPr>
          <a:xfrm>
            <a:off x="149428" y="569579"/>
            <a:ext cx="4592042" cy="4312381"/>
            <a:chOff x="77678" y="582901"/>
            <a:chExt cx="4592042" cy="4312381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6212B864-82BB-C383-AD6E-69CBBBF5C61D}"/>
                </a:ext>
              </a:extLst>
            </p:cNvPr>
            <p:cNvSpPr/>
            <p:nvPr/>
          </p:nvSpPr>
          <p:spPr>
            <a:xfrm>
              <a:off x="607817" y="921164"/>
              <a:ext cx="3580004" cy="367801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6730C0D-B84A-5795-BA3E-29C4A5B1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186" y="3516514"/>
              <a:ext cx="1033558" cy="890354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023AA0D-8363-84DF-A2C6-D52BBF9C1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719" y="582901"/>
              <a:ext cx="1033559" cy="89035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B0CD6B3-1C92-1286-DBB8-BAED980F4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161" y="2208002"/>
              <a:ext cx="1033559" cy="890355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5BE798B-DE49-54B2-7E2D-8C8A35FA2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621" y="1144159"/>
              <a:ext cx="1033559" cy="890355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8234AAE7-80F4-5C1C-C0E2-B47205E9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8" y="2275666"/>
              <a:ext cx="1033560" cy="890356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17B3451-1DF6-5C65-E09E-9FDBA9137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20" y="3525224"/>
              <a:ext cx="1033558" cy="890354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02D042-59BC-8CDD-01A7-0D417600C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13" y="1144159"/>
              <a:ext cx="1033558" cy="890354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2A6515AB-419B-7997-9098-1720197CD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450" y="4175113"/>
              <a:ext cx="785912" cy="720169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55EEDC50-F325-33A4-F8B9-0922E26C8ECD}"/>
              </a:ext>
            </a:extLst>
          </p:cNvPr>
          <p:cNvGrpSpPr/>
          <p:nvPr/>
        </p:nvGrpSpPr>
        <p:grpSpPr>
          <a:xfrm>
            <a:off x="983771" y="1393953"/>
            <a:ext cx="3064341" cy="2841705"/>
            <a:chOff x="983771" y="1393953"/>
            <a:chExt cx="3064341" cy="284170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D7DB4D6-71B7-5AD8-411B-FFB0ED836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946" y="2353920"/>
              <a:ext cx="440166" cy="435659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ED5D3E7-67B1-05CE-E786-8A79D1E4A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853" y="1477678"/>
              <a:ext cx="440166" cy="435659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C200441-B421-59AF-6F53-8F193F09F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9663" y="1393953"/>
              <a:ext cx="440166" cy="435659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485C4EE-507B-6849-661F-2A349913F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707" y="1803361"/>
              <a:ext cx="440166" cy="435659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C7B096DF-8968-27B3-FC1F-CE9FADEC4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771" y="2387981"/>
              <a:ext cx="440166" cy="435659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2258841E-9748-D2DC-D8C1-F7313F4AF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588" y="3238972"/>
              <a:ext cx="440166" cy="435659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7012FE70-E480-A21E-85BA-3EA28DC89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9663" y="3799999"/>
              <a:ext cx="440166" cy="435659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4CFD7A9-5A26-30A8-3838-0FF3AEAD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450" y="3487373"/>
              <a:ext cx="440166" cy="435659"/>
            </a:xfrm>
            <a:prstGeom prst="rect">
              <a:avLst/>
            </a:prstGeom>
          </p:spPr>
        </p:pic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6ED711DF-80FE-A049-ED92-D56C4055749E}"/>
              </a:ext>
            </a:extLst>
          </p:cNvPr>
          <p:cNvSpPr txBox="1"/>
          <p:nvPr/>
        </p:nvSpPr>
        <p:spPr>
          <a:xfrm>
            <a:off x="4942812" y="864893"/>
            <a:ext cx="4090220" cy="3693317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tool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optimised</a:t>
            </a:r>
            <a:r>
              <a:rPr lang="fr-FR" dirty="0"/>
              <a:t> for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Each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expertise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domain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Each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domain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need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tool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but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also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One </a:t>
            </a:r>
            <a:r>
              <a:rPr lang="fr-FR" dirty="0" err="1"/>
              <a:t>person</a:t>
            </a:r>
            <a:r>
              <a:rPr lang="fr-FR" dirty="0"/>
              <a:t> to </a:t>
            </a:r>
            <a:r>
              <a:rPr lang="fr-FR" dirty="0" err="1"/>
              <a:t>deploy</a:t>
            </a:r>
            <a:r>
              <a:rPr lang="fr-FR" dirty="0"/>
              <a:t> and </a:t>
            </a:r>
            <a:r>
              <a:rPr lang="fr-FR" dirty="0" err="1"/>
              <a:t>maintain</a:t>
            </a:r>
            <a:r>
              <a:rPr lang="fr-FR" dirty="0"/>
              <a:t> </a:t>
            </a:r>
            <a:r>
              <a:rPr lang="fr-FR" dirty="0" err="1"/>
              <a:t>it</a:t>
            </a:r>
            <a:endParaRPr lang="fr-FR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each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area of expertise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requires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exchanges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with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the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others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,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so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need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to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develop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software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gateways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One </a:t>
            </a:r>
            <a:r>
              <a:rPr lang="fr-FR" dirty="0" err="1"/>
              <a:t>person</a:t>
            </a:r>
            <a:r>
              <a:rPr lang="fr-FR" dirty="0"/>
              <a:t> more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And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hope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all </a:t>
            </a:r>
            <a:r>
              <a:rPr lang="fr-FR" dirty="0" err="1"/>
              <a:t>these</a:t>
            </a:r>
            <a:r>
              <a:rPr lang="fr-FR" dirty="0"/>
              <a:t> interfaces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Works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correctly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42352A47-847F-48FC-2ADF-77859F86A572}"/>
              </a:ext>
            </a:extLst>
          </p:cNvPr>
          <p:cNvGrpSpPr/>
          <p:nvPr/>
        </p:nvGrpSpPr>
        <p:grpSpPr>
          <a:xfrm>
            <a:off x="83793" y="685212"/>
            <a:ext cx="4703424" cy="4118472"/>
            <a:chOff x="83793" y="685212"/>
            <a:chExt cx="4703424" cy="4118472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3E3CC9B0-8C6D-BCE5-6F59-7BA0FC4F6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173" y="1863937"/>
              <a:ext cx="458044" cy="435659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D4C73F23-2CDF-B90A-4A42-BFB2D88EB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966" y="1012445"/>
              <a:ext cx="458044" cy="435659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3982901F-2E8E-40E1-8B1A-2F1C23CCF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112" y="685212"/>
              <a:ext cx="458044" cy="435659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53D792D2-E092-1672-3627-A6543C4D2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22" y="1074106"/>
              <a:ext cx="458044" cy="435659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0001CFC9-4CE1-3570-7446-210357A01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3" y="2127659"/>
              <a:ext cx="458044" cy="435659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6E981EE9-63BF-E052-3F1F-9F11D04E3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48" y="3585036"/>
              <a:ext cx="458044" cy="435659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7E45041D-BD58-4382-C5A8-0D119FE4C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857" y="4368025"/>
              <a:ext cx="458044" cy="435659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9F9FF713-5695-202A-FA43-3432FD713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123" y="3639197"/>
              <a:ext cx="458044" cy="435659"/>
            </a:xfrm>
            <a:prstGeom prst="rect">
              <a:avLst/>
            </a:prstGeom>
          </p:spPr>
        </p:pic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834D7D32-8302-D1CA-9EB3-25BCC20D7756}"/>
              </a:ext>
            </a:extLst>
          </p:cNvPr>
          <p:cNvGrpSpPr/>
          <p:nvPr/>
        </p:nvGrpSpPr>
        <p:grpSpPr>
          <a:xfrm>
            <a:off x="1314377" y="1857495"/>
            <a:ext cx="2198095" cy="1996022"/>
            <a:chOff x="1314377" y="1857495"/>
            <a:chExt cx="2198095" cy="1996022"/>
          </a:xfrm>
        </p:grpSpPr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4B491A5B-A398-9052-52A5-FA54B1768341}"/>
                </a:ext>
              </a:extLst>
            </p:cNvPr>
            <p:cNvCxnSpPr/>
            <p:nvPr/>
          </p:nvCxnSpPr>
          <p:spPr>
            <a:xfrm flipV="1">
              <a:off x="1758873" y="1913337"/>
              <a:ext cx="1404577" cy="1409966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DFD27687-B184-46E3-B997-8F22E66E46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6009" y="1857495"/>
              <a:ext cx="632004" cy="1456394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D04752E1-E6C0-B182-70A5-3A402DF9E4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70280" y="2236079"/>
              <a:ext cx="95729" cy="1075857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FCBF9AF5-8526-525B-6AEE-2EDE67C38C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14377" y="2780668"/>
              <a:ext cx="488342" cy="54263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12BF42D4-2CE3-060E-2199-330B933F3A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2650" y="2598978"/>
              <a:ext cx="1759822" cy="705204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40297C3A-D595-10AA-B5E1-2DED748063D4}"/>
                </a:ext>
              </a:extLst>
            </p:cNvPr>
            <p:cNvCxnSpPr>
              <a:cxnSpLocks/>
            </p:cNvCxnSpPr>
            <p:nvPr/>
          </p:nvCxnSpPr>
          <p:spPr>
            <a:xfrm>
              <a:off x="1765558" y="3281693"/>
              <a:ext cx="1397892" cy="292746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id="{C4D4103C-F3ED-A46A-93E4-39061C27D221}"/>
                </a:ext>
              </a:extLst>
            </p:cNvPr>
            <p:cNvCxnSpPr>
              <a:cxnSpLocks/>
            </p:cNvCxnSpPr>
            <p:nvPr/>
          </p:nvCxnSpPr>
          <p:spPr>
            <a:xfrm>
              <a:off x="1772232" y="3304182"/>
              <a:ext cx="403134" cy="54933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3CE28960-AC91-1A08-E10F-2F66F5954083}"/>
              </a:ext>
            </a:extLst>
          </p:cNvPr>
          <p:cNvGrpSpPr/>
          <p:nvPr/>
        </p:nvGrpSpPr>
        <p:grpSpPr>
          <a:xfrm rot="10486736">
            <a:off x="1458483" y="2018491"/>
            <a:ext cx="2198095" cy="1996022"/>
            <a:chOff x="1314377" y="1857495"/>
            <a:chExt cx="2198095" cy="1996022"/>
          </a:xfrm>
        </p:grpSpPr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65A24532-6DB9-5EB4-64E7-BB78DD5B732E}"/>
                </a:ext>
              </a:extLst>
            </p:cNvPr>
            <p:cNvCxnSpPr/>
            <p:nvPr/>
          </p:nvCxnSpPr>
          <p:spPr>
            <a:xfrm flipV="1">
              <a:off x="1758873" y="1913337"/>
              <a:ext cx="1404577" cy="1409966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Connecteur droit avec flèche 59">
              <a:extLst>
                <a:ext uri="{FF2B5EF4-FFF2-40B4-BE49-F238E27FC236}">
                  <a16:creationId xmlns:a16="http://schemas.microsoft.com/office/drawing/2014/main" id="{91554774-9E6F-962C-ABF4-5F8BB53A7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6009" y="1857495"/>
              <a:ext cx="632004" cy="1456394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2779FC1C-C550-02C7-108F-C4F96EB52A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70280" y="2236079"/>
              <a:ext cx="95729" cy="1075857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3B95DBF2-DAF9-E43A-4848-10D38C7F19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14377" y="2780668"/>
              <a:ext cx="488342" cy="54263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id="{B74C59C5-933A-59BA-58F7-6B2242BAAB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2650" y="2598978"/>
              <a:ext cx="1759822" cy="705204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8" name="Connecteur droit avec flèche 127">
              <a:extLst>
                <a:ext uri="{FF2B5EF4-FFF2-40B4-BE49-F238E27FC236}">
                  <a16:creationId xmlns:a16="http://schemas.microsoft.com/office/drawing/2014/main" id="{103FC3FE-8001-88D1-93CD-B7F34A40FBB6}"/>
                </a:ext>
              </a:extLst>
            </p:cNvPr>
            <p:cNvCxnSpPr>
              <a:cxnSpLocks/>
            </p:cNvCxnSpPr>
            <p:nvPr/>
          </p:nvCxnSpPr>
          <p:spPr>
            <a:xfrm>
              <a:off x="1765558" y="3281693"/>
              <a:ext cx="1397892" cy="292746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9" name="Connecteur droit avec flèche 128">
              <a:extLst>
                <a:ext uri="{FF2B5EF4-FFF2-40B4-BE49-F238E27FC236}">
                  <a16:creationId xmlns:a16="http://schemas.microsoft.com/office/drawing/2014/main" id="{5202A1EC-94CB-7B00-50CC-4A83C7314860}"/>
                </a:ext>
              </a:extLst>
            </p:cNvPr>
            <p:cNvCxnSpPr>
              <a:cxnSpLocks/>
            </p:cNvCxnSpPr>
            <p:nvPr/>
          </p:nvCxnSpPr>
          <p:spPr>
            <a:xfrm>
              <a:off x="1772232" y="3304182"/>
              <a:ext cx="403134" cy="54933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64E46585-9D4D-9963-F27A-136BDCA09753}"/>
              </a:ext>
            </a:extLst>
          </p:cNvPr>
          <p:cNvGrpSpPr/>
          <p:nvPr/>
        </p:nvGrpSpPr>
        <p:grpSpPr>
          <a:xfrm rot="6936714">
            <a:off x="1481847" y="1657128"/>
            <a:ext cx="2198095" cy="1996022"/>
            <a:chOff x="1314377" y="1857495"/>
            <a:chExt cx="2198095" cy="1996022"/>
          </a:xfrm>
        </p:grpSpPr>
        <p:cxnSp>
          <p:nvCxnSpPr>
            <p:cNvPr id="131" name="Connecteur droit avec flèche 130">
              <a:extLst>
                <a:ext uri="{FF2B5EF4-FFF2-40B4-BE49-F238E27FC236}">
                  <a16:creationId xmlns:a16="http://schemas.microsoft.com/office/drawing/2014/main" id="{2871D298-E75C-1F23-55F1-DF7609F65080}"/>
                </a:ext>
              </a:extLst>
            </p:cNvPr>
            <p:cNvCxnSpPr/>
            <p:nvPr/>
          </p:nvCxnSpPr>
          <p:spPr>
            <a:xfrm flipV="1">
              <a:off x="1758873" y="1913337"/>
              <a:ext cx="1404577" cy="1409966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2" name="Connecteur droit avec flèche 131">
              <a:extLst>
                <a:ext uri="{FF2B5EF4-FFF2-40B4-BE49-F238E27FC236}">
                  <a16:creationId xmlns:a16="http://schemas.microsoft.com/office/drawing/2014/main" id="{3EB3BA23-03B9-8F63-3367-A741B265FB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6009" y="1857495"/>
              <a:ext cx="632004" cy="1456394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3" name="Connecteur droit avec flèche 132">
              <a:extLst>
                <a:ext uri="{FF2B5EF4-FFF2-40B4-BE49-F238E27FC236}">
                  <a16:creationId xmlns:a16="http://schemas.microsoft.com/office/drawing/2014/main" id="{3D9F80C0-8753-3777-1D37-B69600390B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70280" y="2236079"/>
              <a:ext cx="95729" cy="1075857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4" name="Connecteur droit avec flèche 133">
              <a:extLst>
                <a:ext uri="{FF2B5EF4-FFF2-40B4-BE49-F238E27FC236}">
                  <a16:creationId xmlns:a16="http://schemas.microsoft.com/office/drawing/2014/main" id="{24F1D868-2FEB-46A6-5118-9B5D8FEED1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14377" y="2780668"/>
              <a:ext cx="488342" cy="54263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5" name="Connecteur droit avec flèche 134">
              <a:extLst>
                <a:ext uri="{FF2B5EF4-FFF2-40B4-BE49-F238E27FC236}">
                  <a16:creationId xmlns:a16="http://schemas.microsoft.com/office/drawing/2014/main" id="{100142D7-034F-AA31-7265-C4FB23FA60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2650" y="2598978"/>
              <a:ext cx="1759822" cy="705204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6" name="Connecteur droit avec flèche 135">
              <a:extLst>
                <a:ext uri="{FF2B5EF4-FFF2-40B4-BE49-F238E27FC236}">
                  <a16:creationId xmlns:a16="http://schemas.microsoft.com/office/drawing/2014/main" id="{AE942488-5A18-9345-255C-D6530C101D90}"/>
                </a:ext>
              </a:extLst>
            </p:cNvPr>
            <p:cNvCxnSpPr>
              <a:cxnSpLocks/>
            </p:cNvCxnSpPr>
            <p:nvPr/>
          </p:nvCxnSpPr>
          <p:spPr>
            <a:xfrm>
              <a:off x="1765558" y="3281693"/>
              <a:ext cx="1397892" cy="292746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7" name="Connecteur droit avec flèche 136">
              <a:extLst>
                <a:ext uri="{FF2B5EF4-FFF2-40B4-BE49-F238E27FC236}">
                  <a16:creationId xmlns:a16="http://schemas.microsoft.com/office/drawing/2014/main" id="{B704A352-5C2E-0F22-C427-FDCA0BAB513E}"/>
                </a:ext>
              </a:extLst>
            </p:cNvPr>
            <p:cNvCxnSpPr>
              <a:cxnSpLocks/>
            </p:cNvCxnSpPr>
            <p:nvPr/>
          </p:nvCxnSpPr>
          <p:spPr>
            <a:xfrm>
              <a:off x="1772232" y="3304182"/>
              <a:ext cx="403134" cy="54933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1028" name="Picture 4" descr="Emoji Request - FingersCrossedEmoji">
            <a:extLst>
              <a:ext uri="{FF2B5EF4-FFF2-40B4-BE49-F238E27FC236}">
                <a16:creationId xmlns:a16="http://schemas.microsoft.com/office/drawing/2014/main" id="{27F153BA-F38E-271A-7446-755D7D8BD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33" y="4179744"/>
            <a:ext cx="476389" cy="47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550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ET </a:t>
            </a:r>
            <a:r>
              <a:rPr lang="fr-FR" dirty="0" err="1"/>
              <a:t>Annual</a:t>
            </a:r>
            <a:r>
              <a:rPr lang="fr-FR" dirty="0"/>
              <a:t> Meeting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149428" y="4824147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16/09/2023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ET expertises organisation </a:t>
            </a:r>
            <a:r>
              <a:rPr lang="fr-FR" dirty="0" err="1"/>
              <a:t>tools</a:t>
            </a:r>
            <a:r>
              <a:rPr lang="fr-FR" dirty="0"/>
              <a:t> (3)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29527C5-B378-8D0C-97DC-D2950D714A0A}"/>
              </a:ext>
            </a:extLst>
          </p:cNvPr>
          <p:cNvGrpSpPr/>
          <p:nvPr/>
        </p:nvGrpSpPr>
        <p:grpSpPr>
          <a:xfrm>
            <a:off x="149428" y="569579"/>
            <a:ext cx="4592042" cy="4312381"/>
            <a:chOff x="77678" y="582901"/>
            <a:chExt cx="4592042" cy="4312381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6212B864-82BB-C383-AD6E-69CBBBF5C61D}"/>
                </a:ext>
              </a:extLst>
            </p:cNvPr>
            <p:cNvSpPr/>
            <p:nvPr/>
          </p:nvSpPr>
          <p:spPr>
            <a:xfrm>
              <a:off x="607817" y="921164"/>
              <a:ext cx="3580004" cy="367801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6730C0D-B84A-5795-BA3E-29C4A5B1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186" y="3516514"/>
              <a:ext cx="1033558" cy="890354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023AA0D-8363-84DF-A2C6-D52BBF9C1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719" y="582901"/>
              <a:ext cx="1033559" cy="89035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B0CD6B3-1C92-1286-DBB8-BAED980F4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161" y="2208002"/>
              <a:ext cx="1033559" cy="890355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5BE798B-DE49-54B2-7E2D-8C8A35FA2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621" y="1144159"/>
              <a:ext cx="1033559" cy="890355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8234AAE7-80F4-5C1C-C0E2-B47205E9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8" y="2275666"/>
              <a:ext cx="1033560" cy="890356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17B3451-1DF6-5C65-E09E-9FDBA9137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20" y="3525224"/>
              <a:ext cx="1033558" cy="890354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502D042-59BC-8CDD-01A7-0D417600C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13" y="1144159"/>
              <a:ext cx="1033558" cy="890354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2A6515AB-419B-7997-9098-1720197CD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450" y="4175113"/>
              <a:ext cx="785912" cy="720169"/>
            </a:xfrm>
            <a:prstGeom prst="rect">
              <a:avLst/>
            </a:prstGeom>
          </p:spPr>
        </p:pic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6ED711DF-80FE-A049-ED92-D56C4055749E}"/>
              </a:ext>
            </a:extLst>
          </p:cNvPr>
          <p:cNvSpPr txBox="1"/>
          <p:nvPr/>
        </p:nvSpPr>
        <p:spPr>
          <a:xfrm>
            <a:off x="4844174" y="1208697"/>
            <a:ext cx="4159150" cy="2862320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Large 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scientific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 (CERN, ESS,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ITER,NASA,…) and High </a:t>
            </a:r>
            <a:r>
              <a:rPr lang="fr-FR" dirty="0" err="1"/>
              <a:t>Industrial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to optimise interfaces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expertise </a:t>
            </a:r>
            <a:r>
              <a:rPr lang="fr-FR" dirty="0" err="1"/>
              <a:t>domain</a:t>
            </a:r>
            <a:r>
              <a:rPr lang="fr-FR" dirty="0"/>
              <a:t> </a:t>
            </a:r>
            <a:r>
              <a:rPr lang="fr-FR" dirty="0" err="1"/>
              <a:t>prefer</a:t>
            </a:r>
            <a:r>
              <a:rPr lang="fr-FR" dirty="0"/>
              <a:t> to use a PLM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Tool on cloud =&gt;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- Central data-base and global interfaces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- </a:t>
            </a:r>
            <a:r>
              <a:rPr lang="fr-FR" dirty="0" err="1"/>
              <a:t>Specific</a:t>
            </a:r>
            <a:r>
              <a:rPr lang="fr-FR" dirty="0"/>
              <a:t> module for </a:t>
            </a:r>
            <a:r>
              <a:rPr lang="fr-FR" dirty="0" err="1"/>
              <a:t>each</a:t>
            </a:r>
            <a:r>
              <a:rPr lang="fr-FR" dirty="0"/>
              <a:t> expertise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- Unique maintenance and version upgrade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- </a:t>
            </a:r>
            <a:r>
              <a:rPr lang="fr-FR" dirty="0" err="1"/>
              <a:t>controlled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of </a:t>
            </a:r>
            <a:r>
              <a:rPr lang="fr-FR" dirty="0" err="1"/>
              <a:t>evolution</a:t>
            </a:r>
            <a:r>
              <a:rPr lang="fr-FR" dirty="0"/>
              <a:t> and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sustainability</a:t>
            </a:r>
            <a:r>
              <a:rPr lang="fr-FR" dirty="0"/>
              <a:t> over </a:t>
            </a: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decades</a:t>
            </a:r>
            <a:r>
              <a:rPr lang="fr-FR" dirty="0"/>
              <a:t> 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DB8DBAE-2E0D-F624-5DF5-5BF14F58B9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22" y="2446000"/>
            <a:ext cx="714033" cy="488908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9FDFA505-BE4A-7673-2E16-545AB91CDDAA}"/>
              </a:ext>
            </a:extLst>
          </p:cNvPr>
          <p:cNvCxnSpPr>
            <a:cxnSpLocks/>
          </p:cNvCxnSpPr>
          <p:nvPr/>
        </p:nvCxnSpPr>
        <p:spPr>
          <a:xfrm flipV="1">
            <a:off x="2668127" y="1740310"/>
            <a:ext cx="763331" cy="76069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7D304214-774E-2EE2-0A8D-F70806854624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2476249" y="1459934"/>
            <a:ext cx="0" cy="93096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932CBB2F-F6BE-7509-2314-C40A02561DE9}"/>
              </a:ext>
            </a:extLst>
          </p:cNvPr>
          <p:cNvCxnSpPr>
            <a:cxnSpLocks/>
          </p:cNvCxnSpPr>
          <p:nvPr/>
        </p:nvCxnSpPr>
        <p:spPr>
          <a:xfrm flipH="1" flipV="1">
            <a:off x="1385925" y="1838632"/>
            <a:ext cx="805665" cy="70749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18821293-C5EE-EE13-720F-CAE44A572C9F}"/>
              </a:ext>
            </a:extLst>
          </p:cNvPr>
          <p:cNvCxnSpPr>
            <a:cxnSpLocks/>
          </p:cNvCxnSpPr>
          <p:nvPr/>
        </p:nvCxnSpPr>
        <p:spPr>
          <a:xfrm flipH="1" flipV="1">
            <a:off x="953406" y="2695609"/>
            <a:ext cx="1163794" cy="2361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D3B4D2DB-5F06-AF14-F2B1-B1D6F0B8CD2C}"/>
              </a:ext>
            </a:extLst>
          </p:cNvPr>
          <p:cNvCxnSpPr>
            <a:cxnSpLocks/>
          </p:cNvCxnSpPr>
          <p:nvPr/>
        </p:nvCxnSpPr>
        <p:spPr>
          <a:xfrm flipH="1">
            <a:off x="1285692" y="2969129"/>
            <a:ext cx="905898" cy="67146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9" name="Connecteur droit avec flèche 138">
            <a:extLst>
              <a:ext uri="{FF2B5EF4-FFF2-40B4-BE49-F238E27FC236}">
                <a16:creationId xmlns:a16="http://schemas.microsoft.com/office/drawing/2014/main" id="{A75E3110-32C4-1BAD-4C27-DBB931A58219}"/>
              </a:ext>
            </a:extLst>
          </p:cNvPr>
          <p:cNvCxnSpPr>
            <a:cxnSpLocks/>
          </p:cNvCxnSpPr>
          <p:nvPr/>
        </p:nvCxnSpPr>
        <p:spPr>
          <a:xfrm flipH="1">
            <a:off x="2440647" y="3085035"/>
            <a:ext cx="35601" cy="105703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Connecteur droit avec flèche 147">
            <a:extLst>
              <a:ext uri="{FF2B5EF4-FFF2-40B4-BE49-F238E27FC236}">
                <a16:creationId xmlns:a16="http://schemas.microsoft.com/office/drawing/2014/main" id="{5B5BCA96-388D-EEE7-C0BA-D01E41992023}"/>
              </a:ext>
            </a:extLst>
          </p:cNvPr>
          <p:cNvCxnSpPr>
            <a:cxnSpLocks/>
          </p:cNvCxnSpPr>
          <p:nvPr/>
        </p:nvCxnSpPr>
        <p:spPr>
          <a:xfrm>
            <a:off x="2783037" y="2934908"/>
            <a:ext cx="778527" cy="70569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2" name="Connecteur droit avec flèche 151">
            <a:extLst>
              <a:ext uri="{FF2B5EF4-FFF2-40B4-BE49-F238E27FC236}">
                <a16:creationId xmlns:a16="http://schemas.microsoft.com/office/drawing/2014/main" id="{FC5B662D-9FF8-C4FE-AAF3-41A0EF6AFA41}"/>
              </a:ext>
            </a:extLst>
          </p:cNvPr>
          <p:cNvCxnSpPr>
            <a:cxnSpLocks/>
          </p:cNvCxnSpPr>
          <p:nvPr/>
        </p:nvCxnSpPr>
        <p:spPr>
          <a:xfrm>
            <a:off x="2871157" y="2751717"/>
            <a:ext cx="1091539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33014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ET </a:t>
            </a:r>
            <a:r>
              <a:rPr lang="fr-FR" dirty="0" err="1"/>
              <a:t>Annual</a:t>
            </a:r>
            <a:r>
              <a:rPr lang="fr-FR" dirty="0"/>
              <a:t> Meeting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149428" y="4824147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16/09/2023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PLM </a:t>
            </a:r>
            <a:r>
              <a:rPr lang="fr-FR" dirty="0" err="1"/>
              <a:t>tool</a:t>
            </a:r>
            <a:r>
              <a:rPr lang="fr-FR" dirty="0"/>
              <a:t> Preliminary Conclusion (1)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430E605-A44A-A896-088B-C2F9B34C522F}"/>
              </a:ext>
            </a:extLst>
          </p:cNvPr>
          <p:cNvSpPr txBox="1"/>
          <p:nvPr/>
        </p:nvSpPr>
        <p:spPr>
          <a:xfrm>
            <a:off x="175688" y="816444"/>
            <a:ext cx="9035485" cy="3693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0" i="0" u="none" strike="noStrike" dirty="0">
                <a:solidFill>
                  <a:srgbClr val="1A1A1A"/>
                </a:solidFill>
                <a:effectLst/>
                <a:highlight>
                  <a:srgbClr val="00FF00"/>
                </a:highlight>
              </a:rPr>
              <a:t>Product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  <a:highlight>
                  <a:srgbClr val="00FF00"/>
                </a:highlight>
              </a:rPr>
              <a:t>Lifecycle</a:t>
            </a:r>
            <a:r>
              <a:rPr lang="fr-FR" b="0" i="0" u="none" strike="noStrike" dirty="0">
                <a:solidFill>
                  <a:srgbClr val="1A1A1A"/>
                </a:solidFill>
                <a:effectLst/>
                <a:highlight>
                  <a:srgbClr val="00FF00"/>
                </a:highlight>
              </a:rPr>
              <a:t> Management Tool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  <a:highlight>
                  <a:srgbClr val="00FF00"/>
                </a:highlight>
              </a:rPr>
              <a:t>Features</a:t>
            </a:r>
            <a:r>
              <a:rPr lang="fr-FR" b="0" i="0" u="none" strike="noStrike" dirty="0">
                <a:solidFill>
                  <a:srgbClr val="1A1A1A"/>
                </a:solidFill>
                <a:effectLst/>
                <a:highlight>
                  <a:srgbClr val="00FF00"/>
                </a:highlight>
              </a:rPr>
              <a:t>: 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has to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be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studied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 </a:t>
            </a:r>
            <a:r>
              <a:rPr lang="fr-FR" b="0" i="0" u="none" strike="noStrike" dirty="0">
                <a:solidFill>
                  <a:srgbClr val="FF0000"/>
                </a:solidFill>
                <a:effectLst/>
              </a:rPr>
              <a:t>in </a:t>
            </a:r>
            <a:r>
              <a:rPr lang="fr-FR" b="0" i="0" u="none" strike="noStrike" dirty="0" err="1">
                <a:solidFill>
                  <a:srgbClr val="FF0000"/>
                </a:solidFill>
                <a:effectLst/>
              </a:rPr>
              <a:t>order</a:t>
            </a:r>
            <a:r>
              <a:rPr lang="fr-FR" b="0" i="0" u="none" strike="noStrike" dirty="0">
                <a:solidFill>
                  <a:srgbClr val="FF0000"/>
                </a:solidFill>
                <a:effectLst/>
              </a:rPr>
              <a:t> to </a:t>
            </a:r>
            <a:r>
              <a:rPr lang="fr-FR" b="0" i="0" u="none" strike="noStrike" dirty="0" err="1">
                <a:solidFill>
                  <a:srgbClr val="FF0000"/>
                </a:solidFill>
                <a:effectLst/>
              </a:rPr>
              <a:t>identify</a:t>
            </a:r>
            <a:r>
              <a:rPr lang="fr-FR" b="0" i="0" u="none" strike="noStrike" dirty="0">
                <a:solidFill>
                  <a:srgbClr val="FF0000"/>
                </a:solidFill>
                <a:effectLst/>
              </a:rPr>
              <a:t> to ET </a:t>
            </a:r>
            <a:r>
              <a:rPr lang="fr-FR" b="0" i="0" u="none" strike="noStrike" dirty="0" err="1">
                <a:solidFill>
                  <a:srgbClr val="FF0000"/>
                </a:solidFill>
                <a:effectLst/>
              </a:rPr>
              <a:t>needs</a:t>
            </a:r>
            <a:endParaRPr lang="fr-FR" b="0" i="0" u="none" strike="noStrike" dirty="0">
              <a:solidFill>
                <a:srgbClr val="FF0000"/>
              </a:solidFill>
              <a:effectLst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rgbClr val="1A1A1A"/>
                </a:solidFill>
              </a:rPr>
              <a:t>User </a:t>
            </a:r>
            <a:r>
              <a:rPr lang="fr-FR" dirty="0" err="1">
                <a:solidFill>
                  <a:srgbClr val="1A1A1A"/>
                </a:solidFill>
              </a:rPr>
              <a:t>requests</a:t>
            </a:r>
            <a:r>
              <a:rPr lang="fr-FR" dirty="0">
                <a:solidFill>
                  <a:srgbClr val="1A1A1A"/>
                </a:solidFill>
              </a:rPr>
              <a:t>/</a:t>
            </a:r>
            <a:r>
              <a:rPr lang="fr-FR" dirty="0" err="1">
                <a:solidFill>
                  <a:srgbClr val="1A1A1A"/>
                </a:solidFill>
              </a:rPr>
              <a:t>Needs</a:t>
            </a:r>
            <a:r>
              <a:rPr lang="fr-FR" dirty="0">
                <a:solidFill>
                  <a:srgbClr val="1A1A1A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indepentently</a:t>
            </a:r>
            <a:r>
              <a:rPr lang="fr-FR" dirty="0">
                <a:solidFill>
                  <a:srgbClr val="FF0000"/>
                </a:solidFill>
              </a:rPr>
              <a:t> of </a:t>
            </a:r>
            <a:r>
              <a:rPr lang="fr-FR" dirty="0" err="1">
                <a:solidFill>
                  <a:srgbClr val="FF0000"/>
                </a:solidFill>
              </a:rPr>
              <a:t>any</a:t>
            </a:r>
            <a:r>
              <a:rPr lang="fr-FR" dirty="0">
                <a:solidFill>
                  <a:srgbClr val="FF0000"/>
                </a:solidFill>
              </a:rPr>
              <a:t> final </a:t>
            </a:r>
            <a:r>
              <a:rPr lang="fr-FR" dirty="0" err="1">
                <a:solidFill>
                  <a:srgbClr val="FF0000"/>
                </a:solidFill>
              </a:rPr>
              <a:t>tool</a:t>
            </a:r>
            <a:r>
              <a:rPr lang="fr-FR" dirty="0">
                <a:solidFill>
                  <a:srgbClr val="FF0000"/>
                </a:solidFill>
              </a:rPr>
              <a:t> or solution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b="0" i="0" u="none" strike="noStrike" dirty="0">
              <a:solidFill>
                <a:srgbClr val="FF0000"/>
              </a:solidFill>
              <a:effectLst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rgbClr val="1A1A1A"/>
                </a:solidFill>
              </a:rPr>
              <a:t>To </a:t>
            </a:r>
            <a:r>
              <a:rPr lang="fr-FR" dirty="0" err="1">
                <a:solidFill>
                  <a:srgbClr val="1A1A1A"/>
                </a:solidFill>
              </a:rPr>
              <a:t>this</a:t>
            </a:r>
            <a:r>
              <a:rPr lang="fr-FR" dirty="0">
                <a:solidFill>
                  <a:srgbClr val="1A1A1A"/>
                </a:solidFill>
              </a:rPr>
              <a:t> end, </a:t>
            </a:r>
            <a:r>
              <a:rPr lang="fr-FR" dirty="0">
                <a:solidFill>
                  <a:srgbClr val="FF0000"/>
                </a:solidFill>
              </a:rPr>
              <a:t>a </a:t>
            </a:r>
            <a:r>
              <a:rPr lang="fr-FR" dirty="0" err="1">
                <a:solidFill>
                  <a:srgbClr val="FF0000"/>
                </a:solidFill>
              </a:rPr>
              <a:t>working</a:t>
            </a:r>
            <a:r>
              <a:rPr lang="fr-FR" dirty="0">
                <a:solidFill>
                  <a:srgbClr val="FF0000"/>
                </a:solidFill>
              </a:rPr>
              <a:t> group </a:t>
            </a:r>
            <a:r>
              <a:rPr lang="fr-FR" dirty="0" err="1">
                <a:solidFill>
                  <a:srgbClr val="FF0000"/>
                </a:solidFill>
              </a:rPr>
              <a:t>including</a:t>
            </a:r>
            <a:r>
              <a:rPr lang="fr-FR" dirty="0">
                <a:solidFill>
                  <a:srgbClr val="FF0000"/>
                </a:solidFill>
              </a:rPr>
              <a:t> all WP, expertises </a:t>
            </a:r>
            <a:r>
              <a:rPr lang="fr-FR" dirty="0">
                <a:solidFill>
                  <a:srgbClr val="1A1A1A"/>
                </a:solidFill>
              </a:rPr>
              <a:t>(Financial, Management, Docs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Mgt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, Infrastructure, Configuration, Risk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Mgt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,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Integration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,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Logistic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,..) 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will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be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set-up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cap="none" spc="0" normalizeH="0" baseline="0" dirty="0">
              <a:ln>
                <a:noFill/>
              </a:ln>
              <a:solidFill>
                <a:srgbClr val="1A1A1A"/>
              </a:solidFill>
              <a:uFillTx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0" i="0" u="none" strike="noStrike" dirty="0">
                <a:solidFill>
                  <a:srgbClr val="1A1A1A"/>
                </a:solidFill>
                <a:effectLst/>
                <a:highlight>
                  <a:srgbClr val="00FF00"/>
                </a:highlight>
              </a:rPr>
              <a:t>Analyse solutions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  <a:highlight>
                  <a:srgbClr val="00FF00"/>
                </a:highlight>
              </a:rPr>
              <a:t>deployed</a:t>
            </a:r>
            <a:r>
              <a:rPr lang="fr-FR" b="0" i="0" u="none" strike="noStrike" dirty="0">
                <a:solidFill>
                  <a:srgbClr val="1A1A1A"/>
                </a:solidFill>
                <a:effectLst/>
                <a:highlight>
                  <a:srgbClr val="00FF00"/>
                </a:highlight>
              </a:rPr>
              <a:t> on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  <a:highlight>
                  <a:srgbClr val="00FF00"/>
                </a:highlight>
              </a:rPr>
              <a:t>others</a:t>
            </a:r>
            <a:r>
              <a:rPr lang="fr-FR" b="0" i="0" u="none" strike="noStrike" dirty="0">
                <a:solidFill>
                  <a:srgbClr val="1A1A1A"/>
                </a:solidFill>
                <a:effectLst/>
                <a:highlight>
                  <a:srgbClr val="00FF00"/>
                </a:highlight>
              </a:rPr>
              <a:t>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  <a:highlight>
                  <a:srgbClr val="00FF00"/>
                </a:highlight>
              </a:rPr>
              <a:t>scientific</a:t>
            </a:r>
            <a:r>
              <a:rPr lang="fr-FR" b="0" i="0" u="none" strike="noStrike" dirty="0">
                <a:solidFill>
                  <a:srgbClr val="1A1A1A"/>
                </a:solidFill>
                <a:effectLst/>
                <a:highlight>
                  <a:srgbClr val="00FF00"/>
                </a:highlight>
              </a:rPr>
              <a:t>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  <a:highlight>
                  <a:srgbClr val="00FF00"/>
                </a:highlight>
              </a:rPr>
              <a:t>projects</a:t>
            </a:r>
            <a:r>
              <a:rPr lang="fr-FR" b="0" i="0" u="none" strike="noStrike" dirty="0">
                <a:solidFill>
                  <a:srgbClr val="1A1A1A"/>
                </a:solidFill>
                <a:effectLst/>
                <a:highlight>
                  <a:srgbClr val="00FF00"/>
                </a:highlight>
              </a:rPr>
              <a:t>, gain, issue</a:t>
            </a:r>
            <a:r>
              <a:rPr lang="fr-FR" b="0" i="0" u="none" strike="noStrike">
                <a:solidFill>
                  <a:srgbClr val="1A1A1A"/>
                </a:solidFill>
                <a:effectLst/>
                <a:highlight>
                  <a:srgbClr val="00FF00"/>
                </a:highlight>
              </a:rPr>
              <a:t>, reality, </a:t>
            </a:r>
            <a:endParaRPr lang="fr-FR" b="0" i="0" u="none" strike="noStrike" dirty="0">
              <a:solidFill>
                <a:srgbClr val="1A1A1A"/>
              </a:solidFill>
              <a:effectLst/>
              <a:highlight>
                <a:srgbClr val="00FF00"/>
              </a:highlight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>
              <a:solidFill>
                <a:srgbClr val="1A1A1A"/>
              </a:solidFill>
              <a:highlight>
                <a:srgbClr val="00FF00"/>
              </a:highlight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0" i="0" u="none" strike="noStrike" dirty="0">
                <a:solidFill>
                  <a:srgbClr val="FF0000"/>
                </a:solidFill>
                <a:effectLst/>
              </a:rPr>
              <a:t>In real condition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, test one or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two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 real solution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with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 ET </a:t>
            </a:r>
            <a:r>
              <a:rPr lang="fr-FR" b="0" i="0" u="none" strike="noStrike" dirty="0" err="1">
                <a:solidFill>
                  <a:srgbClr val="1A1A1A"/>
                </a:solidFill>
                <a:effectLst/>
              </a:rPr>
              <a:t>requirements</a:t>
            </a:r>
            <a:r>
              <a:rPr lang="fr-FR" b="0" i="0" u="none" strike="noStrike" dirty="0">
                <a:solidFill>
                  <a:srgbClr val="1A1A1A"/>
                </a:solidFill>
                <a:effectLst/>
              </a:rPr>
              <a:t> and organisation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cap="none" spc="0" normalizeH="0" baseline="0" dirty="0">
              <a:ln>
                <a:noFill/>
              </a:ln>
              <a:solidFill>
                <a:srgbClr val="1A1A1A"/>
              </a:solidFill>
              <a:uFillTx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0" i="0" u="none" strike="noStrike" dirty="0">
                <a:solidFill>
                  <a:srgbClr val="1A1A1A"/>
                </a:solidFill>
                <a:effectLst/>
                <a:highlight>
                  <a:srgbClr val="00FF00"/>
                </a:highlight>
              </a:rPr>
              <a:t>Propose a </a:t>
            </a:r>
            <a:r>
              <a:rPr lang="fr-FR" dirty="0">
                <a:solidFill>
                  <a:srgbClr val="1A1A1A"/>
                </a:solidFill>
                <a:highlight>
                  <a:srgbClr val="00FF00"/>
                </a:highlight>
              </a:rPr>
              <a:t>unique </a:t>
            </a:r>
            <a:r>
              <a:rPr lang="fr-FR" dirty="0" err="1">
                <a:solidFill>
                  <a:srgbClr val="1A1A1A"/>
                </a:solidFill>
                <a:highlight>
                  <a:srgbClr val="00FF00"/>
                </a:highlight>
              </a:rPr>
              <a:t>tool</a:t>
            </a:r>
            <a:r>
              <a:rPr lang="fr-FR" dirty="0">
                <a:solidFill>
                  <a:srgbClr val="1A1A1A"/>
                </a:solidFill>
                <a:highlight>
                  <a:srgbClr val="00FF00"/>
                </a:highlight>
              </a:rPr>
              <a:t> (or not) </a:t>
            </a:r>
            <a:r>
              <a:rPr lang="fr-FR" dirty="0" err="1">
                <a:solidFill>
                  <a:srgbClr val="1A1A1A"/>
                </a:solidFill>
                <a:highlight>
                  <a:srgbClr val="00FF00"/>
                </a:highlight>
              </a:rPr>
              <a:t>with</a:t>
            </a:r>
            <a:r>
              <a:rPr lang="fr-FR" dirty="0">
                <a:solidFill>
                  <a:srgbClr val="1A1A1A"/>
                </a:solidFill>
                <a:highlight>
                  <a:srgbClr val="00FF00"/>
                </a:highlight>
              </a:rPr>
              <a:t> final investigation report to ET management </a:t>
            </a:r>
            <a:r>
              <a:rPr lang="fr-FR" dirty="0">
                <a:solidFill>
                  <a:srgbClr val="1A1A1A"/>
                </a:solidFill>
              </a:rPr>
              <a:t>and </a:t>
            </a:r>
            <a:r>
              <a:rPr lang="fr-FR" dirty="0" err="1">
                <a:solidFill>
                  <a:srgbClr val="1A1A1A"/>
                </a:solidFill>
              </a:rPr>
              <a:t>evaluate</a:t>
            </a:r>
            <a:endParaRPr lang="fr-FR" dirty="0">
              <a:solidFill>
                <a:srgbClr val="1A1A1A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1A1A1A"/>
                </a:solidFill>
                <a:effectLst/>
                <a:uFillTx/>
                <a:ea typeface="+mn-ea"/>
                <a:cs typeface="+mn-cs"/>
                <a:sym typeface="Calibri"/>
              </a:rPr>
              <a:t>Cost</a:t>
            </a:r>
            <a:r>
              <a:rPr lang="fr-FR" dirty="0">
                <a:solidFill>
                  <a:srgbClr val="1A1A1A"/>
                </a:solidFill>
              </a:rPr>
              <a:t> licences, </a:t>
            </a:r>
            <a:r>
              <a:rPr lang="fr-FR" dirty="0" err="1">
                <a:solidFill>
                  <a:srgbClr val="1A1A1A"/>
                </a:solidFill>
              </a:rPr>
              <a:t>Deployment</a:t>
            </a:r>
            <a:r>
              <a:rPr lang="fr-FR" dirty="0">
                <a:solidFill>
                  <a:srgbClr val="1A1A1A"/>
                </a:solidFill>
              </a:rPr>
              <a:t>, Maintenance, Training support to the collaboration for </a:t>
            </a:r>
            <a:r>
              <a:rPr lang="fr-FR" dirty="0" err="1">
                <a:solidFill>
                  <a:srgbClr val="1A1A1A"/>
                </a:solidFill>
              </a:rPr>
              <a:t>next</a:t>
            </a:r>
            <a:r>
              <a:rPr lang="fr-FR" dirty="0">
                <a:solidFill>
                  <a:srgbClr val="1A1A1A"/>
                </a:solidFill>
              </a:rPr>
              <a:t> phase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1A1A1A"/>
                </a:solidFill>
                <a:effectLst/>
                <a:uFillTx/>
                <a:ea typeface="+mn-ea"/>
                <a:cs typeface="+mn-cs"/>
                <a:sym typeface="Calibri"/>
              </a:rPr>
              <a:t>Of ET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1A1A1A"/>
                </a:solidFill>
                <a:effectLst/>
                <a:uFillTx/>
                <a:ea typeface="+mn-ea"/>
                <a:cs typeface="+mn-cs"/>
                <a:sym typeface="Calibri"/>
              </a:rPr>
              <a:t>project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1A1A1A"/>
                </a:solidFill>
                <a:effectLst/>
                <a:uFillTx/>
                <a:ea typeface="+mn-ea"/>
                <a:cs typeface="+mn-cs"/>
                <a:sym typeface="Calibri"/>
              </a:rPr>
              <a:t>.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6056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ET </a:t>
            </a:r>
            <a:r>
              <a:rPr lang="fr-FR" dirty="0" err="1"/>
              <a:t>Annual</a:t>
            </a:r>
            <a:r>
              <a:rPr lang="fr-FR" dirty="0"/>
              <a:t> Meeting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502919" y="4788769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16/09/2023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Configuration Management but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?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BCB9498-5815-8353-10A2-A01819884084}"/>
              </a:ext>
            </a:extLst>
          </p:cNvPr>
          <p:cNvSpPr txBox="1"/>
          <p:nvPr/>
        </p:nvSpPr>
        <p:spPr>
          <a:xfrm>
            <a:off x="59065" y="1379408"/>
            <a:ext cx="8896023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i="0" u="none" strike="noStrike" dirty="0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The process of </a:t>
            </a:r>
            <a:r>
              <a:rPr lang="fr-FR" sz="2000" b="1" i="0" u="none" strike="noStrike" dirty="0" err="1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controlling</a:t>
            </a:r>
            <a:r>
              <a:rPr lang="fr-FR" sz="2000" b="1" i="0" u="none" strike="noStrike" dirty="0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 and </a:t>
            </a:r>
            <a:r>
              <a:rPr lang="fr-FR" sz="2000" b="1" i="0" u="none" strike="noStrike" dirty="0" err="1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documenting</a:t>
            </a:r>
            <a:r>
              <a:rPr lang="fr-FR" sz="2000" b="1" i="0" u="none" strike="noStrike" dirty="0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 change for the </a:t>
            </a:r>
            <a:r>
              <a:rPr lang="fr-FR" sz="2000" b="1" i="0" u="none" strike="noStrike" dirty="0" err="1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development</a:t>
            </a:r>
            <a:r>
              <a:rPr lang="fr-FR" sz="2000" b="1" i="0" u="none" strike="noStrike" dirty="0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i="0" u="none" strike="noStrike" dirty="0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system </a:t>
            </a:r>
            <a:r>
              <a:rPr lang="fr-FR" sz="2000" b="1" i="0" u="none" strike="noStrike" dirty="0" err="1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is</a:t>
            </a:r>
            <a:r>
              <a:rPr lang="fr-FR" sz="2000" b="1" i="0" u="none" strike="noStrike" dirty="0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 </a:t>
            </a:r>
            <a:r>
              <a:rPr lang="fr-FR" sz="2000" b="1" i="0" u="none" strike="noStrike" dirty="0" err="1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called</a:t>
            </a:r>
            <a:r>
              <a:rPr lang="fr-FR" sz="2000" b="1" i="0" u="none" strike="noStrike" dirty="0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 </a:t>
            </a:r>
            <a:r>
              <a:rPr lang="fr-FR" sz="2000" b="1" i="0" u="none" strike="noStrike" dirty="0">
                <a:solidFill>
                  <a:srgbClr val="273239"/>
                </a:solidFill>
                <a:effectLst/>
                <a:highlight>
                  <a:srgbClr val="00FF00"/>
                </a:highlight>
                <a:latin typeface="Nunito" panose="020F0502020204030204" pitchFamily="34" charset="0"/>
              </a:rPr>
              <a:t>Configuration Management.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000" b="1" i="0" u="none" strike="noStrike" dirty="0">
              <a:solidFill>
                <a:srgbClr val="273239"/>
              </a:solidFill>
              <a:effectLst/>
              <a:latin typeface="Nunito" panose="020F050202020403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i="0" u="none" strike="noStrike" dirty="0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Configuration Management </a:t>
            </a:r>
            <a:r>
              <a:rPr lang="fr-FR" sz="2000" b="1" i="0" u="none" strike="noStrike" dirty="0" err="1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is</a:t>
            </a:r>
            <a:r>
              <a:rPr lang="fr-FR" sz="2000" b="1" i="0" u="none" strike="noStrike" dirty="0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 part of the </a:t>
            </a:r>
            <a:r>
              <a:rPr lang="fr-FR" sz="2000" b="1" i="0" u="none" strike="noStrike" dirty="0" err="1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overall</a:t>
            </a:r>
            <a:r>
              <a:rPr lang="fr-FR" sz="2000" b="1" i="0" u="none" strike="noStrike" dirty="0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 change management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i="0" u="none" strike="noStrike" dirty="0" err="1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approach</a:t>
            </a:r>
            <a:r>
              <a:rPr lang="fr-FR" sz="2000" b="1" i="0" u="none" strike="noStrike" dirty="0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.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000" b="1" i="0" u="none" strike="noStrike" dirty="0">
              <a:solidFill>
                <a:srgbClr val="273239"/>
              </a:solidFill>
              <a:effectLst/>
              <a:latin typeface="Nunito" panose="020F050202020403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i="0" u="none" strike="noStrike" dirty="0">
                <a:solidFill>
                  <a:srgbClr val="273239"/>
                </a:solidFill>
                <a:effectLst/>
                <a:highlight>
                  <a:srgbClr val="00FF00"/>
                </a:highlight>
                <a:latin typeface="Nunito" panose="020F0502020204030204" pitchFamily="34" charset="0"/>
              </a:rPr>
              <a:t>It </a:t>
            </a:r>
            <a:r>
              <a:rPr lang="fr-FR" sz="2000" b="1" i="0" u="none" strike="noStrike" dirty="0" err="1">
                <a:solidFill>
                  <a:srgbClr val="273239"/>
                </a:solidFill>
                <a:effectLst/>
                <a:highlight>
                  <a:srgbClr val="00FF00"/>
                </a:highlight>
                <a:latin typeface="Nunito" panose="020F0502020204030204" pitchFamily="34" charset="0"/>
              </a:rPr>
              <a:t>allows</a:t>
            </a:r>
            <a:r>
              <a:rPr lang="fr-FR" sz="2000" b="1" i="0" u="none" strike="noStrike" dirty="0">
                <a:solidFill>
                  <a:srgbClr val="273239"/>
                </a:solidFill>
                <a:effectLst/>
                <a:highlight>
                  <a:srgbClr val="00FF00"/>
                </a:highlight>
                <a:latin typeface="Nunito" panose="020F0502020204030204" pitchFamily="34" charset="0"/>
              </a:rPr>
              <a:t> large teams to </a:t>
            </a:r>
            <a:r>
              <a:rPr lang="fr-FR" sz="2000" b="1" i="0" u="none" strike="noStrike" dirty="0" err="1">
                <a:solidFill>
                  <a:srgbClr val="273239"/>
                </a:solidFill>
                <a:effectLst/>
                <a:highlight>
                  <a:srgbClr val="00FF00"/>
                </a:highlight>
                <a:latin typeface="Nunito" panose="020F0502020204030204" pitchFamily="34" charset="0"/>
              </a:rPr>
              <a:t>work</a:t>
            </a:r>
            <a:r>
              <a:rPr lang="fr-FR" sz="2000" b="1" i="0" u="none" strike="noStrike" dirty="0">
                <a:solidFill>
                  <a:srgbClr val="273239"/>
                </a:solidFill>
                <a:effectLst/>
                <a:highlight>
                  <a:srgbClr val="00FF00"/>
                </a:highlight>
                <a:latin typeface="Nunito" panose="020F0502020204030204" pitchFamily="34" charset="0"/>
              </a:rPr>
              <a:t> </a:t>
            </a:r>
            <a:r>
              <a:rPr lang="fr-FR" sz="2000" b="1" i="0" u="none" strike="noStrike" dirty="0" err="1">
                <a:solidFill>
                  <a:srgbClr val="273239"/>
                </a:solidFill>
                <a:effectLst/>
                <a:highlight>
                  <a:srgbClr val="00FF00"/>
                </a:highlight>
                <a:latin typeface="Nunito" panose="020F0502020204030204" pitchFamily="34" charset="0"/>
              </a:rPr>
              <a:t>together</a:t>
            </a:r>
            <a:r>
              <a:rPr lang="fr-FR" sz="2000" b="1" i="0" u="none" strike="noStrike" dirty="0">
                <a:solidFill>
                  <a:srgbClr val="273239"/>
                </a:solidFill>
                <a:effectLst/>
                <a:highlight>
                  <a:srgbClr val="00FF00"/>
                </a:highlight>
                <a:latin typeface="Nunito" panose="020F0502020204030204" pitchFamily="34" charset="0"/>
              </a:rPr>
              <a:t> in stable </a:t>
            </a:r>
            <a:r>
              <a:rPr lang="fr-FR" sz="2000" b="1" i="0" u="none" strike="noStrike" dirty="0" err="1">
                <a:solidFill>
                  <a:srgbClr val="273239"/>
                </a:solidFill>
                <a:effectLst/>
                <a:highlight>
                  <a:srgbClr val="00FF00"/>
                </a:highlight>
                <a:latin typeface="Nunito" panose="020F0502020204030204" pitchFamily="34" charset="0"/>
              </a:rPr>
              <a:t>environment</a:t>
            </a:r>
            <a:r>
              <a:rPr lang="fr-FR" sz="2000" b="1" i="0" u="none" strike="noStrike" dirty="0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 </a:t>
            </a:r>
            <a:r>
              <a:rPr lang="fr-FR" sz="2000" b="1" i="0" u="none" strike="noStrike" dirty="0" err="1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while</a:t>
            </a:r>
            <a:r>
              <a:rPr lang="fr-FR" sz="2000" b="1" i="0" u="none" strike="noStrike" dirty="0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 </a:t>
            </a:r>
            <a:r>
              <a:rPr lang="fr-FR" sz="2000" b="1" i="0" u="none" strike="noStrike" dirty="0" err="1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still</a:t>
            </a:r>
            <a:r>
              <a:rPr lang="fr-FR" sz="2000" b="1" i="0" u="none" strike="noStrike" dirty="0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i="0" u="none" strike="noStrike" dirty="0" err="1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providing</a:t>
            </a:r>
            <a:r>
              <a:rPr lang="fr-FR" sz="2000" b="1" i="0" u="none" strike="noStrike" dirty="0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 the </a:t>
            </a:r>
            <a:r>
              <a:rPr lang="fr-FR" sz="2000" b="1" i="0" u="none" strike="noStrike" dirty="0" err="1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flexibility</a:t>
            </a:r>
            <a:r>
              <a:rPr lang="fr-FR" sz="2000" b="1" i="0" u="none" strike="noStrike" dirty="0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 </a:t>
            </a:r>
            <a:r>
              <a:rPr lang="fr-FR" sz="2000" b="1" i="0" u="none" strike="noStrike" dirty="0" err="1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required</a:t>
            </a:r>
            <a:r>
              <a:rPr lang="fr-FR" sz="2000" b="1" i="0" u="none" strike="noStrike" dirty="0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 for </a:t>
            </a:r>
            <a:r>
              <a:rPr lang="fr-FR" sz="2000" b="1" i="0" u="none" strike="noStrike" dirty="0" err="1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creative</a:t>
            </a:r>
            <a:r>
              <a:rPr lang="fr-FR" sz="2000" b="1" i="0" u="none" strike="noStrike" dirty="0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 </a:t>
            </a:r>
            <a:r>
              <a:rPr lang="fr-FR" sz="2000" b="1" i="0" u="none" strike="noStrike" dirty="0" err="1">
                <a:solidFill>
                  <a:srgbClr val="273239"/>
                </a:solidFill>
                <a:effectLst/>
                <a:latin typeface="Nunito" panose="020F0502020204030204" pitchFamily="34" charset="0"/>
              </a:rPr>
              <a:t>work</a:t>
            </a:r>
            <a:r>
              <a:rPr lang="fr-FR" sz="2000" b="1" dirty="0">
                <a:solidFill>
                  <a:srgbClr val="273239"/>
                </a:solidFill>
                <a:latin typeface="Nunito" panose="020F0502020204030204" pitchFamily="34" charset="0"/>
              </a:rPr>
              <a:t> and </a:t>
            </a:r>
            <a:r>
              <a:rPr lang="fr-FR" sz="2000" b="1" dirty="0" err="1">
                <a:solidFill>
                  <a:srgbClr val="273239"/>
                </a:solidFill>
                <a:latin typeface="Nunito" panose="020F0502020204030204" pitchFamily="34" charset="0"/>
              </a:rPr>
              <a:t>ultimately</a:t>
            </a:r>
            <a:r>
              <a:rPr lang="fr-FR" sz="2000" b="1" dirty="0">
                <a:solidFill>
                  <a:srgbClr val="273239"/>
                </a:solidFill>
                <a:latin typeface="Nunito" panose="020F0502020204030204" pitchFamily="34" charset="0"/>
              </a:rPr>
              <a:t> </a:t>
            </a:r>
            <a:r>
              <a:rPr lang="fr-FR" sz="2000" b="1" dirty="0" err="1">
                <a:solidFill>
                  <a:srgbClr val="273239"/>
                </a:solidFill>
                <a:latin typeface="Nunito" panose="020F0502020204030204" pitchFamily="34" charset="0"/>
              </a:rPr>
              <a:t>ensures</a:t>
            </a:r>
            <a:r>
              <a:rPr lang="fr-FR" sz="2000" b="1" dirty="0">
                <a:solidFill>
                  <a:srgbClr val="273239"/>
                </a:solidFill>
                <a:latin typeface="Nunito" panose="020F0502020204030204" pitchFamily="34" charset="0"/>
              </a:rPr>
              <a:t>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dirty="0" err="1">
                <a:solidFill>
                  <a:srgbClr val="273239"/>
                </a:solidFill>
                <a:latin typeface="Nunito" panose="020F0502020204030204" pitchFamily="34" charset="0"/>
              </a:rPr>
              <a:t>that</a:t>
            </a:r>
            <a:r>
              <a:rPr lang="fr-FR" sz="2000" b="1" dirty="0">
                <a:solidFill>
                  <a:srgbClr val="273239"/>
                </a:solidFill>
                <a:latin typeface="Nunito" panose="020F0502020204030204" pitchFamily="34" charset="0"/>
              </a:rPr>
              <a:t> </a:t>
            </a:r>
            <a:r>
              <a:rPr lang="fr-FR" sz="2000" b="1" dirty="0">
                <a:solidFill>
                  <a:srgbClr val="273239"/>
                </a:solidFill>
                <a:highlight>
                  <a:srgbClr val="00FF00"/>
                </a:highlight>
                <a:latin typeface="Nunito" panose="020F0502020204030204" pitchFamily="34" charset="0"/>
              </a:rPr>
              <a:t>the </a:t>
            </a:r>
            <a:r>
              <a:rPr lang="fr-FR" sz="2000" b="1" dirty="0" err="1">
                <a:solidFill>
                  <a:srgbClr val="273239"/>
                </a:solidFill>
                <a:highlight>
                  <a:srgbClr val="00FF00"/>
                </a:highlight>
                <a:latin typeface="Nunito" panose="020F0502020204030204" pitchFamily="34" charset="0"/>
              </a:rPr>
              <a:t>scientific</a:t>
            </a:r>
            <a:r>
              <a:rPr lang="fr-FR" sz="2000" b="1" dirty="0">
                <a:solidFill>
                  <a:srgbClr val="273239"/>
                </a:solidFill>
                <a:highlight>
                  <a:srgbClr val="00FF00"/>
                </a:highlight>
                <a:latin typeface="Nunito" panose="020F0502020204030204" pitchFamily="34" charset="0"/>
              </a:rPr>
              <a:t> </a:t>
            </a:r>
            <a:r>
              <a:rPr lang="fr-FR" sz="2000" b="1" dirty="0" err="1">
                <a:solidFill>
                  <a:srgbClr val="273239"/>
                </a:solidFill>
                <a:highlight>
                  <a:srgbClr val="00FF00"/>
                </a:highlight>
                <a:latin typeface="Nunito" panose="020F0502020204030204" pitchFamily="34" charset="0"/>
              </a:rPr>
              <a:t>requirements</a:t>
            </a:r>
            <a:r>
              <a:rPr lang="fr-FR" sz="2000" b="1" dirty="0">
                <a:solidFill>
                  <a:srgbClr val="273239"/>
                </a:solidFill>
                <a:highlight>
                  <a:srgbClr val="00FF00"/>
                </a:highlight>
                <a:latin typeface="Nunito" panose="020F0502020204030204" pitchFamily="34" charset="0"/>
              </a:rPr>
              <a:t> are met, </a:t>
            </a:r>
            <a:r>
              <a:rPr lang="fr-FR" sz="2000" b="1" dirty="0" err="1">
                <a:solidFill>
                  <a:srgbClr val="273239"/>
                </a:solidFill>
                <a:highlight>
                  <a:srgbClr val="00FF00"/>
                </a:highlight>
                <a:latin typeface="Nunito" panose="020F0502020204030204" pitchFamily="34" charset="0"/>
              </a:rPr>
              <a:t>whatever</a:t>
            </a:r>
            <a:r>
              <a:rPr lang="fr-FR" sz="2000" b="1" dirty="0">
                <a:solidFill>
                  <a:srgbClr val="273239"/>
                </a:solidFill>
                <a:highlight>
                  <a:srgbClr val="00FF00"/>
                </a:highlight>
                <a:latin typeface="Nunito" panose="020F0502020204030204" pitchFamily="34" charset="0"/>
              </a:rPr>
              <a:t> the life of the </a:t>
            </a:r>
            <a:r>
              <a:rPr lang="fr-FR" sz="2000" b="1" dirty="0" err="1">
                <a:solidFill>
                  <a:srgbClr val="273239"/>
                </a:solidFill>
                <a:highlight>
                  <a:srgbClr val="00FF00"/>
                </a:highlight>
                <a:latin typeface="Nunito" panose="020F0502020204030204" pitchFamily="34" charset="0"/>
              </a:rPr>
              <a:t>project</a:t>
            </a:r>
            <a:r>
              <a:rPr lang="fr-FR" sz="2000" b="1" dirty="0">
                <a:solidFill>
                  <a:srgbClr val="273239"/>
                </a:solidFill>
                <a:highlight>
                  <a:srgbClr val="00FF00"/>
                </a:highlight>
                <a:latin typeface="Nunito" panose="020F0502020204030204" pitchFamily="34" charset="0"/>
              </a:rPr>
              <a:t>.</a:t>
            </a:r>
            <a:endParaRPr kumimoji="0" lang="fr-F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00FF00"/>
              </a:highlight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0305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ET </a:t>
            </a:r>
            <a:r>
              <a:rPr lang="fr-FR" dirty="0" err="1"/>
              <a:t>Annual</a:t>
            </a:r>
            <a:r>
              <a:rPr lang="fr-FR" dirty="0"/>
              <a:t> Meeting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149428" y="4824147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16/09/2023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Configuration Management in Action (1)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32A3308-75B8-9621-9A83-90F51C3040EE}"/>
              </a:ext>
            </a:extLst>
          </p:cNvPr>
          <p:cNvSpPr txBox="1"/>
          <p:nvPr/>
        </p:nvSpPr>
        <p:spPr>
          <a:xfrm>
            <a:off x="149428" y="849661"/>
            <a:ext cx="2121733" cy="923328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PBS HF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Level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3</a:t>
            </a:r>
            <a:r>
              <a:rPr lang="fr-FR" dirty="0"/>
              <a:t>: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1.1.2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Vacuum&amp;Cryogenics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1CC7CF-8B2B-4F62-3FA7-DD19528D7934}"/>
              </a:ext>
            </a:extLst>
          </p:cNvPr>
          <p:cNvSpPr txBox="1"/>
          <p:nvPr/>
        </p:nvSpPr>
        <p:spPr>
          <a:xfrm>
            <a:off x="2328256" y="1871061"/>
            <a:ext cx="1568697" cy="923328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PBS HF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Level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4</a:t>
            </a:r>
            <a:r>
              <a:rPr lang="fr-FR" dirty="0"/>
              <a:t>: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1.1.2.3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Cryopumps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C4BCD22-A2A7-79F1-5D7B-55CE2931875F}"/>
              </a:ext>
            </a:extLst>
          </p:cNvPr>
          <p:cNvSpPr txBox="1"/>
          <p:nvPr/>
        </p:nvSpPr>
        <p:spPr>
          <a:xfrm>
            <a:off x="3896953" y="2918891"/>
            <a:ext cx="1568697" cy="923328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PBS HF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Level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5</a:t>
            </a:r>
            <a:r>
              <a:rPr lang="fr-FR" dirty="0"/>
              <a:t>: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1.1.2.3.15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Cryopumps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65247B2-B2E7-586D-9471-6E94705D3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3037263"/>
            <a:ext cx="1250950" cy="1612900"/>
          </a:xfrm>
          <a:prstGeom prst="rect">
            <a:avLst/>
          </a:prstGeom>
        </p:spPr>
      </p:pic>
      <p:cxnSp>
        <p:nvCxnSpPr>
          <p:cNvPr id="11" name="Connecteur en angle 10">
            <a:extLst>
              <a:ext uri="{FF2B5EF4-FFF2-40B4-BE49-F238E27FC236}">
                <a16:creationId xmlns:a16="http://schemas.microsoft.com/office/drawing/2014/main" id="{8A2BF5D4-D3B9-B484-221A-383CA13B2F51}"/>
              </a:ext>
            </a:extLst>
          </p:cNvPr>
          <p:cNvCxnSpPr>
            <a:cxnSpLocks/>
            <a:stCxn id="3" idx="3"/>
            <a:endCxn id="5" idx="0"/>
          </p:cNvCxnSpPr>
          <p:nvPr/>
        </p:nvCxnSpPr>
        <p:spPr>
          <a:xfrm>
            <a:off x="2271161" y="1311325"/>
            <a:ext cx="841444" cy="559736"/>
          </a:xfrm>
          <a:prstGeom prst="bentConnector2">
            <a:avLst/>
          </a:prstGeom>
          <a:noFill/>
          <a:ln w="38100" cap="flat">
            <a:solidFill>
              <a:srgbClr val="0070C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onnecteur en angle 11">
            <a:extLst>
              <a:ext uri="{FF2B5EF4-FFF2-40B4-BE49-F238E27FC236}">
                <a16:creationId xmlns:a16="http://schemas.microsoft.com/office/drawing/2014/main" id="{DDF62B3E-CD56-2BF9-F366-578A12929F39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>
            <a:off x="3896953" y="2332725"/>
            <a:ext cx="784349" cy="586166"/>
          </a:xfrm>
          <a:prstGeom prst="bentConnector2">
            <a:avLst/>
          </a:prstGeom>
          <a:noFill/>
          <a:ln w="38100" cap="flat">
            <a:solidFill>
              <a:srgbClr val="0070C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ED8356D-526E-0669-19B6-FFE64DD382E9}"/>
              </a:ext>
            </a:extLst>
          </p:cNvPr>
          <p:cNvSpPr txBox="1"/>
          <p:nvPr/>
        </p:nvSpPr>
        <p:spPr>
          <a:xfrm>
            <a:off x="6991394" y="2622935"/>
            <a:ext cx="1586330" cy="36933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Cryopump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N°15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88FD849-1782-809A-8CC8-EF9E4D1DB62E}"/>
              </a:ext>
            </a:extLst>
          </p:cNvPr>
          <p:cNvSpPr txBox="1"/>
          <p:nvPr/>
        </p:nvSpPr>
        <p:spPr>
          <a:xfrm>
            <a:off x="149428" y="1822848"/>
            <a:ext cx="2121733" cy="369330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Requirements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Level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0D1A6D8-B4FC-5F94-8561-5B7D448B616B}"/>
              </a:ext>
            </a:extLst>
          </p:cNvPr>
          <p:cNvSpPr txBox="1"/>
          <p:nvPr/>
        </p:nvSpPr>
        <p:spPr>
          <a:xfrm>
            <a:off x="2379551" y="2872349"/>
            <a:ext cx="1466105" cy="646329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Requirements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Level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1FB5F6-25B4-D525-BA7E-C55FAE90F3A1}"/>
              </a:ext>
            </a:extLst>
          </p:cNvPr>
          <p:cNvSpPr txBox="1"/>
          <p:nvPr/>
        </p:nvSpPr>
        <p:spPr>
          <a:xfrm>
            <a:off x="3948248" y="3879843"/>
            <a:ext cx="1466105" cy="646329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Requirements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Level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5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9069EEB-C6CF-3C7C-0818-FC7026315069}"/>
              </a:ext>
            </a:extLst>
          </p:cNvPr>
          <p:cNvSpPr txBox="1"/>
          <p:nvPr/>
        </p:nvSpPr>
        <p:spPr>
          <a:xfrm>
            <a:off x="6257516" y="736801"/>
            <a:ext cx="2879954" cy="1754324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Parameters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Param 1: </a:t>
            </a:r>
            <a:r>
              <a:rPr lang="fr-FR" dirty="0" err="1"/>
              <a:t>external</a:t>
            </a:r>
            <a:r>
              <a:rPr lang="fr-FR" dirty="0"/>
              <a:t> dimensions</a:t>
            </a:r>
          </a:p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Param 2: power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consumption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Param3: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vaccum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speed</a:t>
            </a:r>
          </a:p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Param4: Frequency Spectrum</a:t>
            </a:r>
          </a:p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Param5, 6, …</a:t>
            </a:r>
          </a:p>
        </p:txBody>
      </p:sp>
    </p:spTree>
    <p:extLst>
      <p:ext uri="{BB962C8B-B14F-4D97-AF65-F5344CB8AC3E}">
        <p14:creationId xmlns:p14="http://schemas.microsoft.com/office/powerpoint/2010/main" val="18159923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ET </a:t>
            </a:r>
            <a:r>
              <a:rPr lang="fr-FR" dirty="0" err="1"/>
              <a:t>Annual</a:t>
            </a:r>
            <a:r>
              <a:rPr lang="fr-FR" dirty="0"/>
              <a:t> Meeting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149428" y="4824147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16/09/2023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Configuration Management in Action (2)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C4BCD22-A2A7-79F1-5D7B-55CE2931875F}"/>
              </a:ext>
            </a:extLst>
          </p:cNvPr>
          <p:cNvSpPr txBox="1"/>
          <p:nvPr/>
        </p:nvSpPr>
        <p:spPr>
          <a:xfrm>
            <a:off x="246684" y="1053643"/>
            <a:ext cx="1568697" cy="923328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PBS HF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Level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5</a:t>
            </a:r>
            <a:r>
              <a:rPr lang="fr-FR" dirty="0"/>
              <a:t>: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1.1.2.3.15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Cryopumps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65247B2-B2E7-586D-9471-6E94705D3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39" y="2611305"/>
            <a:ext cx="1250950" cy="16129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ED8356D-526E-0669-19B6-FFE64DD382E9}"/>
              </a:ext>
            </a:extLst>
          </p:cNvPr>
          <p:cNvSpPr txBox="1"/>
          <p:nvPr/>
        </p:nvSpPr>
        <p:spPr>
          <a:xfrm>
            <a:off x="6771249" y="2144564"/>
            <a:ext cx="1586330" cy="36933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Cryopump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N°15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1FB5F6-25B4-D525-BA7E-C55FAE90F3A1}"/>
              </a:ext>
            </a:extLst>
          </p:cNvPr>
          <p:cNvSpPr txBox="1"/>
          <p:nvPr/>
        </p:nvSpPr>
        <p:spPr>
          <a:xfrm>
            <a:off x="37896" y="2011608"/>
            <a:ext cx="2033568" cy="923328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Requirements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Level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5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Frequency Spectrum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9069EEB-C6CF-3C7C-0818-FC7026315069}"/>
              </a:ext>
            </a:extLst>
          </p:cNvPr>
          <p:cNvSpPr txBox="1"/>
          <p:nvPr/>
        </p:nvSpPr>
        <p:spPr>
          <a:xfrm>
            <a:off x="5974081" y="1301974"/>
            <a:ext cx="2923234" cy="646329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Parameters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Param 4: Frequency Spectrum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191E5A-F035-23B0-66C9-270DDAD0B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19" y="1301974"/>
            <a:ext cx="2458065" cy="178380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5C1F8F6-83D4-CD1F-C4EE-0CC34874C4A2}"/>
              </a:ext>
            </a:extLst>
          </p:cNvPr>
          <p:cNvSpPr txBox="1"/>
          <p:nvPr/>
        </p:nvSpPr>
        <p:spPr>
          <a:xfrm>
            <a:off x="1976284" y="3300877"/>
            <a:ext cx="3469859" cy="923328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Verification</a:t>
            </a:r>
            <a:r>
              <a:rPr lang="fr-FR" dirty="0"/>
              <a:t>/Validation </a:t>
            </a:r>
            <a:r>
              <a:rPr lang="fr-FR" dirty="0" err="1"/>
              <a:t>between</a:t>
            </a:r>
            <a:endParaRPr lang="fr-FR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Requirement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Frequency Spectrum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Parameter</a:t>
            </a:r>
            <a:r>
              <a:rPr lang="fr-FR" dirty="0"/>
              <a:t>: Frequency </a:t>
            </a:r>
            <a:r>
              <a:rPr lang="fr-FR" dirty="0" err="1"/>
              <a:t>spectrum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4" name="Connecteur en angle 13">
            <a:extLst>
              <a:ext uri="{FF2B5EF4-FFF2-40B4-BE49-F238E27FC236}">
                <a16:creationId xmlns:a16="http://schemas.microsoft.com/office/drawing/2014/main" id="{607E362A-A162-3492-9547-592392A9D117}"/>
              </a:ext>
            </a:extLst>
          </p:cNvPr>
          <p:cNvCxnSpPr>
            <a:stCxn id="19" idx="2"/>
            <a:endCxn id="10" idx="1"/>
          </p:cNvCxnSpPr>
          <p:nvPr/>
        </p:nvCxnSpPr>
        <p:spPr>
          <a:xfrm rot="16200000" flipH="1">
            <a:off x="1101680" y="2887936"/>
            <a:ext cx="827605" cy="921604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necteur en angle 20">
            <a:extLst>
              <a:ext uri="{FF2B5EF4-FFF2-40B4-BE49-F238E27FC236}">
                <a16:creationId xmlns:a16="http://schemas.microsoft.com/office/drawing/2014/main" id="{AFFA7A35-FD0E-DD53-13A6-FC145607908C}"/>
              </a:ext>
            </a:extLst>
          </p:cNvPr>
          <p:cNvCxnSpPr>
            <a:cxnSpLocks/>
            <a:endCxn id="10" idx="3"/>
          </p:cNvCxnSpPr>
          <p:nvPr/>
        </p:nvCxnSpPr>
        <p:spPr>
          <a:xfrm rot="5400000">
            <a:off x="5041246" y="2372923"/>
            <a:ext cx="1794515" cy="984720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6" name="Picture 2" descr="Vecteur Stock check icon vector. check mark icon. check list button icon |  Adobe Stock">
            <a:extLst>
              <a:ext uri="{FF2B5EF4-FFF2-40B4-BE49-F238E27FC236}">
                <a16:creationId xmlns:a16="http://schemas.microsoft.com/office/drawing/2014/main" id="{F61F08DB-DD44-54D3-284B-3EE381B6F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69" y="3843460"/>
            <a:ext cx="761490" cy="7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406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ET </a:t>
            </a:r>
            <a:r>
              <a:rPr lang="fr-FR" dirty="0" err="1"/>
              <a:t>Annual</a:t>
            </a:r>
            <a:r>
              <a:rPr lang="fr-FR" dirty="0"/>
              <a:t> Meeting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149428" y="4824147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16/09/2023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Configuration Management in Action (3)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C4BCD22-A2A7-79F1-5D7B-55CE2931875F}"/>
              </a:ext>
            </a:extLst>
          </p:cNvPr>
          <p:cNvSpPr txBox="1"/>
          <p:nvPr/>
        </p:nvSpPr>
        <p:spPr>
          <a:xfrm>
            <a:off x="175688" y="1045725"/>
            <a:ext cx="1568697" cy="923328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PBS HF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Level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5</a:t>
            </a:r>
            <a:r>
              <a:rPr lang="fr-FR" dirty="0"/>
              <a:t>: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1.1.2.3.15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Cryopumps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65247B2-B2E7-586D-9471-6E94705D3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39" y="2611305"/>
            <a:ext cx="1250950" cy="16129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ED8356D-526E-0669-19B6-FFE64DD382E9}"/>
              </a:ext>
            </a:extLst>
          </p:cNvPr>
          <p:cNvSpPr txBox="1"/>
          <p:nvPr/>
        </p:nvSpPr>
        <p:spPr>
          <a:xfrm>
            <a:off x="6771249" y="2144564"/>
            <a:ext cx="1586330" cy="36933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Cryopump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N°16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1FB5F6-25B4-D525-BA7E-C55FAE90F3A1}"/>
              </a:ext>
            </a:extLst>
          </p:cNvPr>
          <p:cNvSpPr txBox="1"/>
          <p:nvPr/>
        </p:nvSpPr>
        <p:spPr>
          <a:xfrm>
            <a:off x="226983" y="2006677"/>
            <a:ext cx="1466105" cy="646329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Requirements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Level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5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9069EEB-C6CF-3C7C-0818-FC7026315069}"/>
              </a:ext>
            </a:extLst>
          </p:cNvPr>
          <p:cNvSpPr txBox="1"/>
          <p:nvPr/>
        </p:nvSpPr>
        <p:spPr>
          <a:xfrm>
            <a:off x="5945989" y="1094334"/>
            <a:ext cx="2923234" cy="646329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Parameters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Param 4: Frequency Spectrum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191E5A-F035-23B0-66C9-270DDAD0B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19" y="1301974"/>
            <a:ext cx="2458065" cy="178380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5C1F8F6-83D4-CD1F-C4EE-0CC34874C4A2}"/>
              </a:ext>
            </a:extLst>
          </p:cNvPr>
          <p:cNvSpPr txBox="1"/>
          <p:nvPr/>
        </p:nvSpPr>
        <p:spPr>
          <a:xfrm>
            <a:off x="1907356" y="3085778"/>
            <a:ext cx="3607717" cy="923328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Verification</a:t>
            </a:r>
            <a:r>
              <a:rPr lang="fr-FR" dirty="0"/>
              <a:t> </a:t>
            </a:r>
            <a:r>
              <a:rPr lang="fr-FR" dirty="0" err="1"/>
              <a:t>between</a:t>
            </a:r>
            <a:endParaRPr lang="fr-FR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Requirement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Frequency Spectrum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New </a:t>
            </a:r>
            <a:r>
              <a:rPr lang="fr-FR" dirty="0" err="1"/>
              <a:t>Parameter</a:t>
            </a:r>
            <a:r>
              <a:rPr lang="fr-FR" dirty="0"/>
              <a:t>: Frequency </a:t>
            </a:r>
            <a:r>
              <a:rPr lang="fr-FR" dirty="0" err="1"/>
              <a:t>spectrum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4" name="Connecteur en angle 13">
            <a:extLst>
              <a:ext uri="{FF2B5EF4-FFF2-40B4-BE49-F238E27FC236}">
                <a16:creationId xmlns:a16="http://schemas.microsoft.com/office/drawing/2014/main" id="{607E362A-A162-3492-9547-592392A9D117}"/>
              </a:ext>
            </a:extLst>
          </p:cNvPr>
          <p:cNvCxnSpPr>
            <a:stCxn id="19" idx="2"/>
            <a:endCxn id="10" idx="1"/>
          </p:cNvCxnSpPr>
          <p:nvPr/>
        </p:nvCxnSpPr>
        <p:spPr>
          <a:xfrm rot="16200000" flipH="1">
            <a:off x="986478" y="2626564"/>
            <a:ext cx="894436" cy="947320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necteur en angle 20">
            <a:extLst>
              <a:ext uri="{FF2B5EF4-FFF2-40B4-BE49-F238E27FC236}">
                <a16:creationId xmlns:a16="http://schemas.microsoft.com/office/drawing/2014/main" id="{AFFA7A35-FD0E-DD53-13A6-FC145607908C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8497842" y="1733205"/>
            <a:ext cx="107922" cy="2890875"/>
          </a:xfrm>
          <a:prstGeom prst="bentConnector2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A9F84D94-1D97-BF67-DE9E-DA06F63AFA20}"/>
              </a:ext>
            </a:extLst>
          </p:cNvPr>
          <p:cNvSpPr txBox="1"/>
          <p:nvPr/>
        </p:nvSpPr>
        <p:spPr>
          <a:xfrm>
            <a:off x="6630986" y="4300915"/>
            <a:ext cx="1866856" cy="646329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New manufacturer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New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product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2" name="Connecteur en angle 11">
            <a:extLst>
              <a:ext uri="{FF2B5EF4-FFF2-40B4-BE49-F238E27FC236}">
                <a16:creationId xmlns:a16="http://schemas.microsoft.com/office/drawing/2014/main" id="{28728F41-FBE8-B24C-ED8C-E9E3791CAE38}"/>
              </a:ext>
            </a:extLst>
          </p:cNvPr>
          <p:cNvCxnSpPr>
            <a:endCxn id="10" idx="3"/>
          </p:cNvCxnSpPr>
          <p:nvPr/>
        </p:nvCxnSpPr>
        <p:spPr>
          <a:xfrm rot="5400000">
            <a:off x="5038871" y="2209408"/>
            <a:ext cx="1814237" cy="861831"/>
          </a:xfrm>
          <a:prstGeom prst="bentConnector2">
            <a:avLst/>
          </a:prstGeom>
          <a:noFill/>
          <a:ln w="25400" cap="flat">
            <a:solidFill>
              <a:srgbClr val="FF0000"/>
            </a:solidFill>
            <a:prstDash val="sysDash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50" name="Picture 2" descr="IFTA, Inc. International Fuel Tax Association">
            <a:extLst>
              <a:ext uri="{FF2B5EF4-FFF2-40B4-BE49-F238E27FC236}">
                <a16:creationId xmlns:a16="http://schemas.microsoft.com/office/drawing/2014/main" id="{FD5C163C-F137-0D3E-5BA6-A81122BC7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39" y="3952006"/>
            <a:ext cx="2131142" cy="120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élécharger Google Forms - Internet, Communication, Productivité - Les  Numériques">
            <a:extLst>
              <a:ext uri="{FF2B5EF4-FFF2-40B4-BE49-F238E27FC236}">
                <a16:creationId xmlns:a16="http://schemas.microsoft.com/office/drawing/2014/main" id="{15D054B8-396A-B0AC-C7DC-ED6C7892B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15" y="4082925"/>
            <a:ext cx="864319" cy="86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n pointing - Free people icons">
            <a:extLst>
              <a:ext uri="{FF2B5EF4-FFF2-40B4-BE49-F238E27FC236}">
                <a16:creationId xmlns:a16="http://schemas.microsoft.com/office/drawing/2014/main" id="{4B81EAED-87CD-6D0D-6BFC-AD32A22E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97" y="3627956"/>
            <a:ext cx="1060575" cy="1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en angle 16">
            <a:extLst>
              <a:ext uri="{FF2B5EF4-FFF2-40B4-BE49-F238E27FC236}">
                <a16:creationId xmlns:a16="http://schemas.microsoft.com/office/drawing/2014/main" id="{C7A125BB-CDF0-FBC4-4678-BAFCD7E1DD2C}"/>
              </a:ext>
            </a:extLst>
          </p:cNvPr>
          <p:cNvCxnSpPr/>
          <p:nvPr/>
        </p:nvCxnSpPr>
        <p:spPr>
          <a:xfrm rot="10800000" flipV="1">
            <a:off x="5515073" y="4300915"/>
            <a:ext cx="459008" cy="251362"/>
          </a:xfrm>
          <a:prstGeom prst="bentConnector3">
            <a:avLst/>
          </a:prstGeom>
          <a:noFill/>
          <a:ln w="34925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necteur en angle 17">
            <a:extLst>
              <a:ext uri="{FF2B5EF4-FFF2-40B4-BE49-F238E27FC236}">
                <a16:creationId xmlns:a16="http://schemas.microsoft.com/office/drawing/2014/main" id="{F7C09ECB-309D-4969-13BF-B6F38402D46A}"/>
              </a:ext>
            </a:extLst>
          </p:cNvPr>
          <p:cNvCxnSpPr>
            <a:cxnSpLocks/>
            <a:endCxn id="2050" idx="3"/>
          </p:cNvCxnSpPr>
          <p:nvPr/>
        </p:nvCxnSpPr>
        <p:spPr>
          <a:xfrm rot="10800000" flipV="1">
            <a:off x="4190282" y="4552276"/>
            <a:ext cx="748835" cy="1"/>
          </a:xfrm>
          <a:prstGeom prst="bentConnector3">
            <a:avLst/>
          </a:prstGeom>
          <a:noFill/>
          <a:ln w="34925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842484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ET </a:t>
            </a:r>
            <a:r>
              <a:rPr lang="fr-FR" dirty="0" err="1"/>
              <a:t>Annual</a:t>
            </a:r>
            <a:r>
              <a:rPr lang="fr-FR" dirty="0"/>
              <a:t> Meeting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149428" y="4824147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16/09/2023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Configuration Management in Action (4)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65247B2-B2E7-586D-9471-6E94705D3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39" y="2611305"/>
            <a:ext cx="1250950" cy="16129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9F84D94-1D97-BF67-DE9E-DA06F63AFA20}"/>
              </a:ext>
            </a:extLst>
          </p:cNvPr>
          <p:cNvSpPr txBox="1"/>
          <p:nvPr/>
        </p:nvSpPr>
        <p:spPr>
          <a:xfrm>
            <a:off x="6630986" y="4300915"/>
            <a:ext cx="1866856" cy="646329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New manufacturer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New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product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050" name="Picture 2" descr="IFTA, Inc. International Fuel Tax Association">
            <a:extLst>
              <a:ext uri="{FF2B5EF4-FFF2-40B4-BE49-F238E27FC236}">
                <a16:creationId xmlns:a16="http://schemas.microsoft.com/office/drawing/2014/main" id="{FD5C163C-F137-0D3E-5BA6-A81122BC7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79" y="1134032"/>
            <a:ext cx="2815922" cy="158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n pointing - Free people icons">
            <a:extLst>
              <a:ext uri="{FF2B5EF4-FFF2-40B4-BE49-F238E27FC236}">
                <a16:creationId xmlns:a16="http://schemas.microsoft.com/office/drawing/2014/main" id="{4B81EAED-87CD-6D0D-6BFC-AD32A22E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51" y="2423166"/>
            <a:ext cx="1060575" cy="1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141DDDE-02F4-F7F6-E120-8943A66DF2D8}"/>
              </a:ext>
            </a:extLst>
          </p:cNvPr>
          <p:cNvSpPr txBox="1"/>
          <p:nvPr/>
        </p:nvSpPr>
        <p:spPr>
          <a:xfrm>
            <a:off x="594034" y="2771167"/>
            <a:ext cx="3551611" cy="1754324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 CCB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comittee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verify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that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The new </a:t>
            </a:r>
            <a:r>
              <a:rPr lang="fr-FR" dirty="0" err="1"/>
              <a:t>parameter</a:t>
            </a:r>
            <a:r>
              <a:rPr lang="fr-FR" dirty="0"/>
              <a:t> du to new </a:t>
            </a:r>
            <a:r>
              <a:rPr lang="fr-FR" dirty="0" err="1"/>
              <a:t>pump</a:t>
            </a:r>
            <a:endParaRPr lang="fr-FR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Has no impact on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requirement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of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Level</a:t>
            </a:r>
            <a:r>
              <a:rPr lang="fr-FR" dirty="0"/>
              <a:t> 5, </a:t>
            </a:r>
            <a:r>
              <a:rPr lang="fr-FR" dirty="0" err="1"/>
              <a:t>Level</a:t>
            </a:r>
            <a:r>
              <a:rPr lang="fr-FR" dirty="0"/>
              <a:t> 4, .. top </a:t>
            </a:r>
            <a:r>
              <a:rPr lang="fr-FR" dirty="0" err="1"/>
              <a:t>level</a:t>
            </a:r>
            <a:endParaRPr lang="fr-FR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And no impact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also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for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subsystems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/>
              <a:t>with</a:t>
            </a:r>
            <a:r>
              <a:rPr lang="fr-FR" dirty="0"/>
              <a:t> interfaces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7FAABC-E834-9B4C-D0B4-B5F8B69CDB5F}"/>
              </a:ext>
            </a:extLst>
          </p:cNvPr>
          <p:cNvSpPr txBox="1"/>
          <p:nvPr/>
        </p:nvSpPr>
        <p:spPr>
          <a:xfrm>
            <a:off x="5649949" y="1663526"/>
            <a:ext cx="2847893" cy="646329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Changement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request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Made by </a:t>
            </a:r>
            <a:r>
              <a:rPr lang="fr-FR" dirty="0" err="1"/>
              <a:t>subsystem</a:t>
            </a:r>
            <a:r>
              <a:rPr lang="fr-FR" dirty="0"/>
              <a:t> manager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3" name="Connecteur en angle 12">
            <a:extLst>
              <a:ext uri="{FF2B5EF4-FFF2-40B4-BE49-F238E27FC236}">
                <a16:creationId xmlns:a16="http://schemas.microsoft.com/office/drawing/2014/main" id="{EE26655E-A6C8-7A3F-A9C0-E28D16FEDFDD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145645" y="3136927"/>
            <a:ext cx="1734045" cy="511402"/>
          </a:xfrm>
          <a:prstGeom prst="bentConnector3">
            <a:avLst/>
          </a:prstGeom>
          <a:noFill/>
          <a:ln w="38100" cap="flat">
            <a:solidFill>
              <a:srgbClr val="00B05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cteur en angle 15">
            <a:extLst>
              <a:ext uri="{FF2B5EF4-FFF2-40B4-BE49-F238E27FC236}">
                <a16:creationId xmlns:a16="http://schemas.microsoft.com/office/drawing/2014/main" id="{C367D046-80A6-AC1E-4903-EB8AEAAF59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458820" y="1945354"/>
            <a:ext cx="1898331" cy="524682"/>
          </a:xfrm>
          <a:prstGeom prst="bentConnector3">
            <a:avLst>
              <a:gd name="adj1" fmla="val 795"/>
            </a:avLst>
          </a:prstGeom>
          <a:noFill/>
          <a:ln w="38100" cap="flat">
            <a:solidFill>
              <a:srgbClr val="00B05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47E30EF3-5796-767F-5E05-DC1B377300A8}"/>
              </a:ext>
            </a:extLst>
          </p:cNvPr>
          <p:cNvSpPr txBox="1"/>
          <p:nvPr/>
        </p:nvSpPr>
        <p:spPr>
          <a:xfrm>
            <a:off x="3546697" y="626601"/>
            <a:ext cx="2132954" cy="646329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Traceability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of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Configuration Change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751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ET </a:t>
            </a:r>
            <a:r>
              <a:rPr lang="fr-FR" dirty="0" err="1"/>
              <a:t>Annual</a:t>
            </a:r>
            <a:r>
              <a:rPr lang="fr-FR" dirty="0"/>
              <a:t> Meeting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149428" y="4824147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16/09/2023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Configuration Management in Action (5)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pic>
        <p:nvPicPr>
          <p:cNvPr id="2050" name="Picture 2" descr="IFTA, Inc. International Fuel Tax Association">
            <a:extLst>
              <a:ext uri="{FF2B5EF4-FFF2-40B4-BE49-F238E27FC236}">
                <a16:creationId xmlns:a16="http://schemas.microsoft.com/office/drawing/2014/main" id="{FD5C163C-F137-0D3E-5BA6-A81122BC7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79" y="1134032"/>
            <a:ext cx="2815922" cy="158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n pointing - Free people icons">
            <a:extLst>
              <a:ext uri="{FF2B5EF4-FFF2-40B4-BE49-F238E27FC236}">
                <a16:creationId xmlns:a16="http://schemas.microsoft.com/office/drawing/2014/main" id="{4B81EAED-87CD-6D0D-6BFC-AD32A22E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06" y="866608"/>
            <a:ext cx="1060575" cy="1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141DDDE-02F4-F7F6-E120-8943A66DF2D8}"/>
              </a:ext>
            </a:extLst>
          </p:cNvPr>
          <p:cNvSpPr txBox="1"/>
          <p:nvPr/>
        </p:nvSpPr>
        <p:spPr>
          <a:xfrm>
            <a:off x="594034" y="2771167"/>
            <a:ext cx="3038650" cy="923328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 CCB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comittee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verify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all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Aspects of impact of </a:t>
            </a:r>
            <a:r>
              <a:rPr lang="fr-FR" dirty="0" err="1"/>
              <a:t>requested</a:t>
            </a:r>
            <a:endParaRPr lang="fr-FR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Changes.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7FAABC-E834-9B4C-D0B4-B5F8B69CDB5F}"/>
              </a:ext>
            </a:extLst>
          </p:cNvPr>
          <p:cNvSpPr txBox="1"/>
          <p:nvPr/>
        </p:nvSpPr>
        <p:spPr>
          <a:xfrm>
            <a:off x="5838907" y="870156"/>
            <a:ext cx="2847893" cy="646329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Changement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request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Made by </a:t>
            </a:r>
            <a:r>
              <a:rPr lang="fr-FR" dirty="0" err="1"/>
              <a:t>subsystem</a:t>
            </a:r>
            <a:r>
              <a:rPr lang="fr-FR" dirty="0"/>
              <a:t> manager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3" name="Connecteur en angle 12">
            <a:extLst>
              <a:ext uri="{FF2B5EF4-FFF2-40B4-BE49-F238E27FC236}">
                <a16:creationId xmlns:a16="http://schemas.microsoft.com/office/drawing/2014/main" id="{EE26655E-A6C8-7A3F-A9C0-E28D16FEDFDD}"/>
              </a:ext>
            </a:extLst>
          </p:cNvPr>
          <p:cNvCxnSpPr>
            <a:cxnSpLocks/>
            <a:stCxn id="2054" idx="1"/>
            <a:endCxn id="5" idx="3"/>
          </p:cNvCxnSpPr>
          <p:nvPr/>
        </p:nvCxnSpPr>
        <p:spPr>
          <a:xfrm rot="10800000" flipV="1">
            <a:off x="3632684" y="1396895"/>
            <a:ext cx="1280822" cy="1835935"/>
          </a:xfrm>
          <a:prstGeom prst="bentConnector3">
            <a:avLst>
              <a:gd name="adj1" fmla="val 50000"/>
            </a:avLst>
          </a:prstGeom>
          <a:noFill/>
          <a:ln w="38100" cap="flat">
            <a:solidFill>
              <a:srgbClr val="00B05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776B6AF-C25F-2E58-C5E0-BBCB2B3A3FE0}"/>
              </a:ext>
            </a:extLst>
          </p:cNvPr>
          <p:cNvSpPr txBox="1"/>
          <p:nvPr/>
        </p:nvSpPr>
        <p:spPr>
          <a:xfrm>
            <a:off x="4589506" y="2032504"/>
            <a:ext cx="4566313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assessing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the impact of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requested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changes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1: Impact on </a:t>
            </a:r>
            <a:r>
              <a:rPr lang="fr-FR" dirty="0" err="1"/>
              <a:t>parameters</a:t>
            </a:r>
            <a:endParaRPr lang="fr-FR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2: </a:t>
            </a:r>
            <a:r>
              <a:rPr lang="fr-FR" dirty="0" err="1"/>
              <a:t>A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dditional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management effort to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revise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Schedule and </a:t>
            </a:r>
            <a:r>
              <a:rPr lang="fr-FR" dirty="0" err="1"/>
              <a:t>notify</a:t>
            </a:r>
            <a:r>
              <a:rPr lang="fr-FR" dirty="0"/>
              <a:t> </a:t>
            </a:r>
            <a:r>
              <a:rPr lang="fr-FR" dirty="0" err="1"/>
              <a:t>affected</a:t>
            </a:r>
            <a:r>
              <a:rPr lang="fr-FR" dirty="0"/>
              <a:t> </a:t>
            </a:r>
            <a:r>
              <a:rPr lang="fr-FR" dirty="0" err="1"/>
              <a:t>subsystems</a:t>
            </a:r>
            <a:endParaRPr lang="fr-FR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3: Impact on control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account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design documents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Impact on </a:t>
            </a:r>
            <a:r>
              <a:rPr lang="fr-FR" dirty="0" err="1"/>
              <a:t>quality</a:t>
            </a:r>
            <a:r>
              <a:rPr lang="fr-FR" dirty="0"/>
              <a:t> of the system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risk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of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increased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cost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changes at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later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Stages of the </a:t>
            </a:r>
            <a:r>
              <a:rPr lang="fr-FR" dirty="0" err="1"/>
              <a:t>project</a:t>
            </a:r>
            <a:r>
              <a:rPr lang="fr-FR" dirty="0"/>
              <a:t>.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pic>
        <p:nvPicPr>
          <p:cNvPr id="17" name="Picture 4" descr="Télécharger Google Forms - Internet, Communication, Productivité - Les  Numériques">
            <a:extLst>
              <a:ext uri="{FF2B5EF4-FFF2-40B4-BE49-F238E27FC236}">
                <a16:creationId xmlns:a16="http://schemas.microsoft.com/office/drawing/2014/main" id="{E383FFDD-ACA1-0EE5-30C3-CA993E9C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6" y="1231447"/>
            <a:ext cx="864319" cy="86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297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ET </a:t>
            </a:r>
            <a:r>
              <a:rPr lang="fr-FR" dirty="0" err="1"/>
              <a:t>Annual</a:t>
            </a:r>
            <a:r>
              <a:rPr lang="fr-FR" dirty="0"/>
              <a:t> Meeting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149428" y="4824147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16/09/2023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Configuration Management in Action (6)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pic>
        <p:nvPicPr>
          <p:cNvPr id="2050" name="Picture 2" descr="IFTA, Inc. International Fuel Tax Association">
            <a:extLst>
              <a:ext uri="{FF2B5EF4-FFF2-40B4-BE49-F238E27FC236}">
                <a16:creationId xmlns:a16="http://schemas.microsoft.com/office/drawing/2014/main" id="{FD5C163C-F137-0D3E-5BA6-A81122BC7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375" y="3042311"/>
            <a:ext cx="2815922" cy="158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7FAABC-E834-9B4C-D0B4-B5F8B69CDB5F}"/>
              </a:ext>
            </a:extLst>
          </p:cNvPr>
          <p:cNvSpPr txBox="1"/>
          <p:nvPr/>
        </p:nvSpPr>
        <p:spPr>
          <a:xfrm>
            <a:off x="4979851" y="1003161"/>
            <a:ext cx="3173304" cy="646329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Changement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request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traceability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Made by </a:t>
            </a:r>
            <a:r>
              <a:rPr lang="fr-FR" dirty="0" err="1"/>
              <a:t>subsystem</a:t>
            </a:r>
            <a:r>
              <a:rPr lang="fr-FR" dirty="0"/>
              <a:t> manager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249777-A41C-4D74-9169-C44CC84A0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7" y="1728917"/>
            <a:ext cx="5399805" cy="227511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5889D69-F3BC-561F-2026-ECAE32139876}"/>
              </a:ext>
            </a:extLst>
          </p:cNvPr>
          <p:cNvCxnSpPr/>
          <p:nvPr/>
        </p:nvCxnSpPr>
        <p:spPr>
          <a:xfrm>
            <a:off x="149428" y="2487561"/>
            <a:ext cx="8537372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ys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6" descr="Man pointing - Free people icons">
            <a:extLst>
              <a:ext uri="{FF2B5EF4-FFF2-40B4-BE49-F238E27FC236}">
                <a16:creationId xmlns:a16="http://schemas.microsoft.com/office/drawing/2014/main" id="{09CA6292-0E8C-FC90-3D91-BB1213A04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440" y="1019007"/>
            <a:ext cx="1060575" cy="1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ED82AEB-C1FE-3CAB-1E40-111D8783FB9B}"/>
              </a:ext>
            </a:extLst>
          </p:cNvPr>
          <p:cNvSpPr txBox="1"/>
          <p:nvPr/>
        </p:nvSpPr>
        <p:spPr>
          <a:xfrm>
            <a:off x="5384684" y="2724837"/>
            <a:ext cx="3173304" cy="646329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Changement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request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traceability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Made by CCB </a:t>
            </a:r>
            <a:r>
              <a:rPr lang="fr-FR" dirty="0" err="1"/>
              <a:t>committee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9247213-1A4C-3765-1B42-5DAA7F035FD7}"/>
              </a:ext>
            </a:extLst>
          </p:cNvPr>
          <p:cNvSpPr/>
          <p:nvPr/>
        </p:nvSpPr>
        <p:spPr>
          <a:xfrm>
            <a:off x="149428" y="1673817"/>
            <a:ext cx="809050" cy="838071"/>
          </a:xfrm>
          <a:prstGeom prst="ellipse">
            <a:avLst/>
          </a:prstGeom>
          <a:solidFill>
            <a:srgbClr val="FFFFFF">
              <a:alpha val="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Cadre 7">
            <a:extLst>
              <a:ext uri="{FF2B5EF4-FFF2-40B4-BE49-F238E27FC236}">
                <a16:creationId xmlns:a16="http://schemas.microsoft.com/office/drawing/2014/main" id="{062ABD12-EC7E-683A-B6BD-BCB50F0B9E0F}"/>
              </a:ext>
            </a:extLst>
          </p:cNvPr>
          <p:cNvSpPr/>
          <p:nvPr/>
        </p:nvSpPr>
        <p:spPr>
          <a:xfrm>
            <a:off x="71947" y="2487561"/>
            <a:ext cx="886531" cy="768105"/>
          </a:xfrm>
          <a:prstGeom prst="frame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5502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space réservé du pied de page 7"/>
          <p:cNvSpPr txBox="1"/>
          <p:nvPr/>
        </p:nvSpPr>
        <p:spPr>
          <a:xfrm>
            <a:off x="3169919" y="4788769"/>
            <a:ext cx="2804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ET </a:t>
            </a:r>
            <a:r>
              <a:rPr lang="fr-FR" dirty="0" err="1"/>
              <a:t>Annual</a:t>
            </a:r>
            <a:r>
              <a:rPr lang="fr-FR" dirty="0"/>
              <a:t> Meeting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850" cy="101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necteur droit 16"/>
          <p:cNvSpPr/>
          <p:nvPr/>
        </p:nvSpPr>
        <p:spPr>
          <a:xfrm>
            <a:off x="175688" y="4769046"/>
            <a:ext cx="882763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" name="Espace réservé de la date 2"/>
          <p:cNvSpPr txBox="1"/>
          <p:nvPr/>
        </p:nvSpPr>
        <p:spPr>
          <a:xfrm>
            <a:off x="149428" y="4824147"/>
            <a:ext cx="2042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rPr lang="fr-FR" dirty="0"/>
              <a:t>16/09/2023</a:t>
            </a:r>
          </a:p>
        </p:txBody>
      </p:sp>
      <p:sp>
        <p:nvSpPr>
          <p:cNvPr id="146" name="Espace réservé du numéro de diapositive 8"/>
          <p:cNvSpPr txBox="1">
            <a:spLocks noGrp="1"/>
          </p:cNvSpPr>
          <p:nvPr>
            <p:ph type="sldNum" sz="quarter" idx="2"/>
          </p:nvPr>
        </p:nvSpPr>
        <p:spPr>
          <a:xfrm>
            <a:off x="8524728" y="4788614"/>
            <a:ext cx="162072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0" name="Connecteur droit 6"/>
          <p:cNvSpPr/>
          <p:nvPr/>
        </p:nvSpPr>
        <p:spPr>
          <a:xfrm flipV="1">
            <a:off x="149428" y="681700"/>
            <a:ext cx="8845142" cy="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F7D93-4E97-6430-79D9-455C0CE74B57}"/>
              </a:ext>
            </a:extLst>
          </p:cNvPr>
          <p:cNvSpPr txBox="1"/>
          <p:nvPr/>
        </p:nvSpPr>
        <p:spPr>
          <a:xfrm>
            <a:off x="880202" y="182791"/>
            <a:ext cx="649506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lang="fr-FR" dirty="0"/>
              <a:t>Configuration Management in Action (7)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A0FE-3584-388B-E8D9-AC5DFAEF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62189"/>
            <a:ext cx="1835486" cy="564412"/>
          </a:xfrm>
          <a:prstGeom prst="rect">
            <a:avLst/>
          </a:prstGeom>
        </p:spPr>
      </p:pic>
      <p:pic>
        <p:nvPicPr>
          <p:cNvPr id="2050" name="Picture 2" descr="IFTA, Inc. International Fuel Tax Association">
            <a:extLst>
              <a:ext uri="{FF2B5EF4-FFF2-40B4-BE49-F238E27FC236}">
                <a16:creationId xmlns:a16="http://schemas.microsoft.com/office/drawing/2014/main" id="{FD5C163C-F137-0D3E-5BA6-A81122BC7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4" y="1925496"/>
            <a:ext cx="2815922" cy="158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ED82AEB-C1FE-3CAB-1E40-111D8783FB9B}"/>
              </a:ext>
            </a:extLst>
          </p:cNvPr>
          <p:cNvSpPr txBox="1"/>
          <p:nvPr/>
        </p:nvSpPr>
        <p:spPr>
          <a:xfrm>
            <a:off x="256153" y="1608022"/>
            <a:ext cx="3173304" cy="646329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Changement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request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traceability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Made by CCB </a:t>
            </a:r>
            <a:r>
              <a:rPr lang="fr-FR" dirty="0" err="1"/>
              <a:t>committee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6D760CA-7ACB-4F75-502E-8D7D1BC81786}"/>
              </a:ext>
            </a:extLst>
          </p:cNvPr>
          <p:cNvSpPr txBox="1"/>
          <p:nvPr/>
        </p:nvSpPr>
        <p:spPr>
          <a:xfrm>
            <a:off x="3636856" y="1019007"/>
            <a:ext cx="5140188" cy="313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Impact of change can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on: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- Schedule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- </a:t>
            </a:r>
            <a:r>
              <a:rPr lang="fr-FR" dirty="0" err="1"/>
              <a:t>Cost</a:t>
            </a:r>
            <a:endParaRPr lang="fr-FR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-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Layout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All </a:t>
            </a:r>
            <a:r>
              <a:rPr lang="fr-FR" dirty="0" err="1"/>
              <a:t>systems</a:t>
            </a:r>
            <a:r>
              <a:rPr lang="fr-FR" dirty="0"/>
              <a:t> and </a:t>
            </a:r>
            <a:r>
              <a:rPr lang="fr-FR" dirty="0" err="1"/>
              <a:t>subsystems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impacted</a:t>
            </a:r>
            <a:r>
              <a:rPr lang="fr-FR" dirty="0"/>
              <a:t> and </a:t>
            </a:r>
            <a:r>
              <a:rPr lang="fr-FR" dirty="0" err="1"/>
              <a:t>this</a:t>
            </a:r>
            <a:r>
              <a:rPr lang="fr-FR" dirty="0"/>
              <a:t>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 real challenge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is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how to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guarantee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complete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traceability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and impact on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every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major change.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Changes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that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can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even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impact the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highest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level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of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scientific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sensitivity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2316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49ba3cb8-cc0f-4e2b-a2c3-49ceef2415f5">
      <Terms xmlns="http://schemas.microsoft.com/office/infopath/2007/PartnerControls"/>
    </lcf76f155ced4ddcb4097134ff3c332f>
    <_ip_UnifiedCompliancePolicyProperties xmlns="http://schemas.microsoft.com/sharepoint/v3" xsi:nil="true"/>
    <TaxCatchAll xmlns="4687aa80-790d-490d-bf5c-1a23927abbc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3E1DCC50AD948B027AC4F8981153B" ma:contentTypeVersion="15" ma:contentTypeDescription="Create a new document." ma:contentTypeScope="" ma:versionID="4c901114218bc842d743f47e6d2937e2">
  <xsd:schema xmlns:xsd="http://www.w3.org/2001/XMLSchema" xmlns:xs="http://www.w3.org/2001/XMLSchema" xmlns:p="http://schemas.microsoft.com/office/2006/metadata/properties" xmlns:ns1="http://schemas.microsoft.com/sharepoint/v3" xmlns:ns2="49ba3cb8-cc0f-4e2b-a2c3-49ceef2415f5" xmlns:ns3="4687aa80-790d-490d-bf5c-1a23927abbc5" targetNamespace="http://schemas.microsoft.com/office/2006/metadata/properties" ma:root="true" ma:fieldsID="833fde689636fe7c0eff54c04f52fb45" ns1:_="" ns2:_="" ns3:_="">
    <xsd:import namespace="http://schemas.microsoft.com/sharepoint/v3"/>
    <xsd:import namespace="49ba3cb8-cc0f-4e2b-a2c3-49ceef2415f5"/>
    <xsd:import namespace="4687aa80-790d-490d-bf5c-1a23927abb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a3cb8-cc0f-4e2b-a2c3-49ceef2415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7aa80-790d-490d-bf5c-1a23927abb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efc3a8d9-fe06-4317-b932-e1540083f133}" ma:internalName="TaxCatchAll" ma:showField="CatchAllData" ma:web="4687aa80-790d-490d-bf5c-1a23927abb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4E51BB-E4F3-4AD5-80B4-2A9867CD4397}">
  <ds:schemaRefs>
    <ds:schemaRef ds:uri="http://purl.org/dc/dcmitype/"/>
    <ds:schemaRef ds:uri="4687aa80-790d-490d-bf5c-1a23927abbc5"/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49ba3cb8-cc0f-4e2b-a2c3-49ceef2415f5"/>
  </ds:schemaRefs>
</ds:datastoreItem>
</file>

<file path=customXml/itemProps2.xml><?xml version="1.0" encoding="utf-8"?>
<ds:datastoreItem xmlns:ds="http://schemas.openxmlformats.org/officeDocument/2006/customXml" ds:itemID="{10B27775-2F60-4244-AF5A-02DB8F84A9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ba3cb8-cc0f-4e2b-a2c3-49ceef2415f5"/>
    <ds:schemaRef ds:uri="4687aa80-790d-490d-bf5c-1a23927abb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DF5A85-50C4-4FC6-AAF7-5A898D5A2C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4971</TotalTime>
  <Words>1235</Words>
  <Application>Microsoft Macintosh PowerPoint</Application>
  <PresentationFormat>Affichage à l'écran (16:9)</PresentationFormat>
  <Paragraphs>276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Exo</vt:lpstr>
      <vt:lpstr>Nunito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cp:keywords/>
  <dc:description/>
  <cp:lastModifiedBy>Christian Olivetto</cp:lastModifiedBy>
  <cp:revision>155</cp:revision>
  <dcterms:modified xsi:type="dcterms:W3CDTF">2023-11-15T12:59:38Z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0x010100C1B3E1DCC50AD948B027AC4F8981153B</vt:lpwstr>
  </property>
  <property fmtid="{D5CDD505-2E9C-101B-9397-08002B2CF9AE}" pid="3" name="MediaServiceImageTags">
    <vt:lpwstr/>
  </property>
</Properties>
</file>