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511A1-1A62-4AA2-A939-9791DE3554D8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A7B6AAED-52AB-4796-BE1C-B0DA7CE116DC}">
      <dgm:prSet phldrT="[Text]" custT="1"/>
      <dgm:spPr>
        <a:solidFill>
          <a:srgbClr val="004E58"/>
        </a:solidFill>
      </dgm:spPr>
      <dgm:t>
        <a:bodyPr/>
        <a:lstStyle/>
        <a:p>
          <a:endParaRPr lang="de-DE" sz="1400" b="1" dirty="0">
            <a:latin typeface="Calibri" panose="020F0502020204030204" pitchFamily="34" charset="0"/>
          </a:endParaRPr>
        </a:p>
        <a:p>
          <a:r>
            <a:rPr lang="de-DE" sz="1400" b="1" dirty="0">
              <a:latin typeface="Calibri" panose="020F0502020204030204" pitchFamily="34" charset="0"/>
            </a:rPr>
            <a:t>Technical</a:t>
          </a:r>
          <a:r>
            <a:rPr lang="de-DE" sz="1200" b="1" dirty="0">
              <a:latin typeface="Calibri" panose="020F0502020204030204" pitchFamily="34" charset="0"/>
            </a:rPr>
            <a:t> </a:t>
          </a:r>
          <a:endParaRPr lang="en-GB" sz="1200" b="1" dirty="0">
            <a:latin typeface="Calibri" panose="020F0502020204030204" pitchFamily="34" charset="0"/>
          </a:endParaRPr>
        </a:p>
      </dgm:t>
    </dgm:pt>
    <dgm:pt modelId="{E0557B83-96C1-47ED-BF65-EAC7FBA6B08A}" type="parTrans" cxnId="{F73FBADD-CC80-4D1A-B49A-029FBDDD15BE}">
      <dgm:prSet/>
      <dgm:spPr/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8E51E5CC-A736-4155-A37D-11430DF70747}" type="sibTrans" cxnId="{F73FBADD-CC80-4D1A-B49A-029FBDDD15BE}">
      <dgm:prSet/>
      <dgm:spPr/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6AC3FA14-DAD0-451A-A4A4-01234E676155}">
      <dgm:prSet custT="1"/>
      <dgm:spPr/>
      <dgm:t>
        <a:bodyPr/>
        <a:lstStyle/>
        <a:p>
          <a:endParaRPr lang="de-DE" sz="1400" b="1" dirty="0">
            <a:latin typeface="Calibri" panose="020F0502020204030204" pitchFamily="34" charset="0"/>
          </a:endParaRPr>
        </a:p>
        <a:p>
          <a:r>
            <a:rPr lang="de-DE" sz="1400" b="1" dirty="0">
              <a:latin typeface="Calibri" panose="020F0502020204030204" pitchFamily="34" charset="0"/>
            </a:rPr>
            <a:t>Geological </a:t>
          </a:r>
          <a:endParaRPr lang="en-GB" sz="1400" b="1" dirty="0">
            <a:latin typeface="Calibri" panose="020F0502020204030204" pitchFamily="34" charset="0"/>
          </a:endParaRPr>
        </a:p>
      </dgm:t>
    </dgm:pt>
    <dgm:pt modelId="{F074F345-62CD-44A5-A42B-40A4AF443580}" type="parTrans" cxnId="{2E9263D5-965C-4BC6-8118-140A8D3A3809}">
      <dgm:prSet/>
      <dgm:spPr/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99C0754B-3A6E-4DDB-A4B8-766040BC634E}" type="sibTrans" cxnId="{2E9263D5-965C-4BC6-8118-140A8D3A3809}">
      <dgm:prSet/>
      <dgm:spPr/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C5C7DC1A-5AC9-4028-942B-ECC3D63244D3}">
      <dgm:prSet custT="1"/>
      <dgm:spPr/>
      <dgm:t>
        <a:bodyPr/>
        <a:lstStyle/>
        <a:p>
          <a:r>
            <a:rPr lang="de-DE" sz="1400" dirty="0">
              <a:latin typeface="Calibri" panose="020F0502020204030204" pitchFamily="34" charset="0"/>
            </a:rPr>
            <a:t>Chemistry/ </a:t>
          </a:r>
          <a:r>
            <a:rPr lang="de-DE" sz="1400" dirty="0" err="1">
              <a:latin typeface="Calibri" panose="020F0502020204030204" pitchFamily="34" charset="0"/>
            </a:rPr>
            <a:t>mineralogy</a:t>
          </a:r>
          <a:r>
            <a:rPr lang="de-DE" sz="1400" dirty="0">
              <a:latin typeface="Calibri" panose="020F0502020204030204" pitchFamily="34" charset="0"/>
            </a:rPr>
            <a:t>/ </a:t>
          </a:r>
          <a:r>
            <a:rPr lang="de-DE" sz="1400" dirty="0" err="1">
              <a:latin typeface="Calibri" panose="020F0502020204030204" pitchFamily="34" charset="0"/>
            </a:rPr>
            <a:t>strength</a:t>
          </a:r>
          <a:r>
            <a:rPr lang="de-DE" sz="1400" dirty="0">
              <a:latin typeface="Calibri" panose="020F0502020204030204" pitchFamily="34" charset="0"/>
            </a:rPr>
            <a:t> </a:t>
          </a:r>
          <a:r>
            <a:rPr lang="de-DE" sz="1400" dirty="0" err="1">
              <a:latin typeface="Calibri" panose="020F0502020204030204" pitchFamily="34" charset="0"/>
            </a:rPr>
            <a:t>properties</a:t>
          </a:r>
          <a:r>
            <a:rPr lang="de-DE" sz="1400" dirty="0">
              <a:latin typeface="Calibri" panose="020F0502020204030204" pitchFamily="34" charset="0"/>
            </a:rPr>
            <a:t> </a:t>
          </a:r>
          <a:r>
            <a:rPr lang="de-DE" sz="1400" dirty="0" err="1">
              <a:latin typeface="Calibri" panose="020F0502020204030204" pitchFamily="34" charset="0"/>
            </a:rPr>
            <a:t>of</a:t>
          </a:r>
          <a:r>
            <a:rPr lang="de-DE" sz="1400" dirty="0">
              <a:latin typeface="Calibri" panose="020F0502020204030204" pitchFamily="34" charset="0"/>
            </a:rPr>
            <a:t> </a:t>
          </a:r>
          <a:r>
            <a:rPr lang="de-DE" sz="1400" dirty="0" err="1">
              <a:latin typeface="Calibri" panose="020F0502020204030204" pitchFamily="34" charset="0"/>
            </a:rPr>
            <a:t>excavated</a:t>
          </a:r>
          <a:r>
            <a:rPr lang="de-DE" sz="1400" dirty="0">
              <a:latin typeface="Calibri" panose="020F0502020204030204" pitchFamily="34" charset="0"/>
            </a:rPr>
            <a:t> </a:t>
          </a:r>
          <a:r>
            <a:rPr lang="de-DE" sz="1400" dirty="0" err="1">
              <a:latin typeface="Calibri" panose="020F0502020204030204" pitchFamily="34" charset="0"/>
            </a:rPr>
            <a:t>materials</a:t>
          </a:r>
          <a:endParaRPr lang="en-GB" sz="1400" dirty="0">
            <a:latin typeface="Calibri" panose="020F0502020204030204" pitchFamily="34" charset="0"/>
          </a:endParaRPr>
        </a:p>
      </dgm:t>
    </dgm:pt>
    <dgm:pt modelId="{6A9ECEA7-6398-440D-9431-86ED00B357CE}" type="parTrans" cxnId="{9ADEB87B-EEFC-4225-ADBB-F0E1CDF425C3}">
      <dgm:prSet/>
      <dgm:spPr/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52676401-EE93-4297-9B17-9B324F85AF95}" type="sibTrans" cxnId="{9ADEB87B-EEFC-4225-ADBB-F0E1CDF425C3}">
      <dgm:prSet/>
      <dgm:spPr/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548C46BF-0896-4B13-98B9-C0B53654A882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de-DE" sz="1400" b="1" dirty="0">
            <a:latin typeface="Calibri" panose="020F0502020204030204" pitchFamily="34" charset="0"/>
          </a:endParaRPr>
        </a:p>
        <a:p>
          <a:r>
            <a:rPr lang="de-DE" sz="1400" b="1" dirty="0">
              <a:latin typeface="Calibri" panose="020F0502020204030204" pitchFamily="34" charset="0"/>
            </a:rPr>
            <a:t>Legal </a:t>
          </a:r>
          <a:endParaRPr lang="en-GB" sz="1400" b="1" dirty="0">
            <a:latin typeface="Calibri" panose="020F0502020204030204" pitchFamily="34" charset="0"/>
          </a:endParaRPr>
        </a:p>
      </dgm:t>
    </dgm:pt>
    <dgm:pt modelId="{C8403CF9-BEB8-4C28-B65E-641D70E0AB3E}" type="parTrans" cxnId="{E5627DBF-CB9C-458C-AD98-E00DD1D20794}">
      <dgm:prSet/>
      <dgm:spPr/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E495EA1E-ED19-4321-823D-B9DCF25CF317}" type="sibTrans" cxnId="{E5627DBF-CB9C-458C-AD98-E00DD1D20794}">
      <dgm:prSet/>
      <dgm:spPr/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FB7B8384-2E6C-4EAE-98B0-966C48236A67}">
      <dgm:prSet custT="1"/>
      <dgm:spPr>
        <a:solidFill>
          <a:srgbClr val="004E58"/>
        </a:solidFill>
      </dgm:spPr>
      <dgm:t>
        <a:bodyPr/>
        <a:lstStyle/>
        <a:p>
          <a:r>
            <a:rPr lang="de-DE" sz="1400" dirty="0">
              <a:latin typeface="Calibri" panose="020F0502020204030204" pitchFamily="34" charset="0"/>
            </a:rPr>
            <a:t>Tunnel </a:t>
          </a:r>
          <a:r>
            <a:rPr lang="de-DE" sz="1400" dirty="0" err="1">
              <a:latin typeface="Calibri" panose="020F0502020204030204" pitchFamily="34" charset="0"/>
            </a:rPr>
            <a:t>advance</a:t>
          </a:r>
          <a:r>
            <a:rPr lang="de-DE" sz="1400" dirty="0">
              <a:latin typeface="Calibri" panose="020F0502020204030204" pitchFamily="34" charset="0"/>
            </a:rPr>
            <a:t> </a:t>
          </a:r>
          <a:r>
            <a:rPr lang="de-DE" sz="1400" dirty="0" err="1">
              <a:latin typeface="Calibri" panose="020F0502020204030204" pitchFamily="34" charset="0"/>
            </a:rPr>
            <a:t>method</a:t>
          </a:r>
          <a:r>
            <a:rPr lang="de-DE" sz="1400" dirty="0">
              <a:latin typeface="Calibri" panose="020F0502020204030204" pitchFamily="34" charset="0"/>
            </a:rPr>
            <a:t>, -</a:t>
          </a:r>
          <a:r>
            <a:rPr lang="de-DE" sz="1400" dirty="0" err="1">
              <a:latin typeface="Calibri" panose="020F0502020204030204" pitchFamily="34" charset="0"/>
            </a:rPr>
            <a:t>length</a:t>
          </a:r>
          <a:r>
            <a:rPr lang="de-DE" sz="1400" dirty="0">
              <a:latin typeface="Calibri" panose="020F0502020204030204" pitchFamily="34" charset="0"/>
            </a:rPr>
            <a:t>, -diameter</a:t>
          </a:r>
          <a:endParaRPr lang="en-GB" sz="1400" dirty="0">
            <a:latin typeface="Calibri" panose="020F0502020204030204" pitchFamily="34" charset="0"/>
          </a:endParaRPr>
        </a:p>
      </dgm:t>
    </dgm:pt>
    <dgm:pt modelId="{4615062F-33F2-427F-91AE-4ACB2192CCDD}" type="parTrans" cxnId="{8A25792F-8F11-4BD8-9D86-A58A81A6C508}">
      <dgm:prSet/>
      <dgm:spPr/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B9684260-D4E8-49D1-83E4-721847E1B686}" type="sibTrans" cxnId="{8A25792F-8F11-4BD8-9D86-A58A81A6C508}">
      <dgm:prSet/>
      <dgm:spPr/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18EC04A5-A0AF-4003-8A3A-C3CD53C7D3EC}">
      <dgm:prSet custT="1"/>
      <dgm:spPr>
        <a:solidFill>
          <a:srgbClr val="004E58"/>
        </a:solidFill>
      </dgm:spPr>
      <dgm:t>
        <a:bodyPr/>
        <a:lstStyle/>
        <a:p>
          <a:r>
            <a:rPr lang="en-GB" sz="1400" dirty="0">
              <a:latin typeface="Calibri" panose="020F0502020204030204" pitchFamily="34" charset="0"/>
            </a:rPr>
            <a:t>Material yield parameters</a:t>
          </a:r>
        </a:p>
      </dgm:t>
    </dgm:pt>
    <dgm:pt modelId="{4D4FD38B-9138-4C96-8DFA-116772317D7F}" type="parTrans" cxnId="{1E84583A-97A1-4C08-B27E-4C292E172165}">
      <dgm:prSet/>
      <dgm:spPr/>
      <dgm:t>
        <a:bodyPr/>
        <a:lstStyle/>
        <a:p>
          <a:endParaRPr lang="de-AT"/>
        </a:p>
      </dgm:t>
    </dgm:pt>
    <dgm:pt modelId="{A9D83E67-A698-4B07-AD7B-22248397F70D}" type="sibTrans" cxnId="{1E84583A-97A1-4C08-B27E-4C292E172165}">
      <dgm:prSet/>
      <dgm:spPr/>
      <dgm:t>
        <a:bodyPr/>
        <a:lstStyle/>
        <a:p>
          <a:endParaRPr lang="de-AT"/>
        </a:p>
      </dgm:t>
    </dgm:pt>
    <dgm:pt modelId="{51ECE76E-5DBC-454F-A726-0C1FB3057726}">
      <dgm:prSet custT="1"/>
      <dgm:spPr/>
      <dgm:t>
        <a:bodyPr/>
        <a:lstStyle/>
        <a:p>
          <a:r>
            <a:rPr lang="en-GB" sz="1400" dirty="0">
              <a:latin typeface="Calibri" panose="020F0502020204030204" pitchFamily="34" charset="0"/>
            </a:rPr>
            <a:t>Customer specifications</a:t>
          </a:r>
        </a:p>
      </dgm:t>
    </dgm:pt>
    <dgm:pt modelId="{9D494909-19D4-4091-BB97-32C10EB7D055}" type="parTrans" cxnId="{6AC328FF-5307-4FDF-918B-57E035117566}">
      <dgm:prSet/>
      <dgm:spPr/>
      <dgm:t>
        <a:bodyPr/>
        <a:lstStyle/>
        <a:p>
          <a:endParaRPr lang="de-AT"/>
        </a:p>
      </dgm:t>
    </dgm:pt>
    <dgm:pt modelId="{FBAC88CB-C4E9-4A3B-AEE2-C7D2277E9E26}" type="sibTrans" cxnId="{6AC328FF-5307-4FDF-918B-57E035117566}">
      <dgm:prSet/>
      <dgm:spPr/>
      <dgm:t>
        <a:bodyPr/>
        <a:lstStyle/>
        <a:p>
          <a:endParaRPr lang="de-AT"/>
        </a:p>
      </dgm:t>
    </dgm:pt>
    <dgm:pt modelId="{254D7A44-41B5-4385-9D1D-47C38FCE963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de-DE" sz="1400" b="1" dirty="0">
            <a:latin typeface="Calibri" panose="020F0502020204030204" pitchFamily="34" charset="0"/>
          </a:endParaRPr>
        </a:p>
        <a:p>
          <a:r>
            <a:rPr lang="de-DE" sz="1400" b="1" dirty="0" err="1">
              <a:latin typeface="Calibri" panose="020F0502020204030204" pitchFamily="34" charset="0"/>
            </a:rPr>
            <a:t>Economic</a:t>
          </a:r>
          <a:endParaRPr lang="en-GB" sz="1400" b="1" dirty="0">
            <a:latin typeface="Calibri" panose="020F0502020204030204" pitchFamily="34" charset="0"/>
          </a:endParaRPr>
        </a:p>
      </dgm:t>
    </dgm:pt>
    <dgm:pt modelId="{EB94CBC7-9965-4718-8FA5-1BA73E09A55F}" type="parTrans" cxnId="{CB960A4C-09D5-42D4-89A5-7B8D5E4F3A56}">
      <dgm:prSet/>
      <dgm:spPr/>
      <dgm:t>
        <a:bodyPr/>
        <a:lstStyle/>
        <a:p>
          <a:endParaRPr lang="de-AT"/>
        </a:p>
      </dgm:t>
    </dgm:pt>
    <dgm:pt modelId="{8D3CE589-50EE-4559-A0E2-1CF078C54D25}" type="sibTrans" cxnId="{CB960A4C-09D5-42D4-89A5-7B8D5E4F3A56}">
      <dgm:prSet/>
      <dgm:spPr/>
      <dgm:t>
        <a:bodyPr/>
        <a:lstStyle/>
        <a:p>
          <a:endParaRPr lang="de-AT"/>
        </a:p>
      </dgm:t>
    </dgm:pt>
    <dgm:pt modelId="{9EBAA51A-F2DB-49FC-9DF8-1357848728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sz="1400" dirty="0">
              <a:latin typeface="Calibri" panose="020F0502020204030204" pitchFamily="34" charset="0"/>
            </a:rPr>
            <a:t>Supply and </a:t>
          </a:r>
          <a:r>
            <a:rPr lang="de-DE" sz="1400" dirty="0" err="1">
              <a:latin typeface="Calibri" panose="020F0502020204030204" pitchFamily="34" charset="0"/>
            </a:rPr>
            <a:t>demand</a:t>
          </a:r>
          <a:endParaRPr lang="en-GB" sz="1400" dirty="0">
            <a:latin typeface="Calibri" panose="020F0502020204030204" pitchFamily="34" charset="0"/>
          </a:endParaRPr>
        </a:p>
      </dgm:t>
    </dgm:pt>
    <dgm:pt modelId="{91E01248-3791-4AA6-9006-85FAE10F8C61}" type="parTrans" cxnId="{26A7DD4A-F1DA-4DA4-A3FF-79B404A89386}">
      <dgm:prSet/>
      <dgm:spPr/>
      <dgm:t>
        <a:bodyPr/>
        <a:lstStyle/>
        <a:p>
          <a:endParaRPr lang="de-AT"/>
        </a:p>
      </dgm:t>
    </dgm:pt>
    <dgm:pt modelId="{B29C4C10-E190-4220-868B-FE63F3B4A291}" type="sibTrans" cxnId="{26A7DD4A-F1DA-4DA4-A3FF-79B404A89386}">
      <dgm:prSet/>
      <dgm:spPr/>
      <dgm:t>
        <a:bodyPr/>
        <a:lstStyle/>
        <a:p>
          <a:endParaRPr lang="de-AT"/>
        </a:p>
      </dgm:t>
    </dgm:pt>
    <dgm:pt modelId="{E819B2F6-165C-4E62-AD23-35B664AEAC37}">
      <dgm:prSet custT="1"/>
      <dgm:spPr>
        <a:solidFill>
          <a:srgbClr val="004E58"/>
        </a:solidFill>
      </dgm:spPr>
      <dgm:t>
        <a:bodyPr/>
        <a:lstStyle/>
        <a:p>
          <a:r>
            <a:rPr lang="en-GB" sz="1400" dirty="0">
              <a:latin typeface="Calibri" panose="020F0502020204030204" pitchFamily="34" charset="0"/>
            </a:rPr>
            <a:t>Material analysis</a:t>
          </a:r>
        </a:p>
      </dgm:t>
    </dgm:pt>
    <dgm:pt modelId="{566FC64B-177D-407E-A9C7-8638631EADEF}" type="parTrans" cxnId="{E0CDA520-B23F-4116-BB24-793CA514C2E1}">
      <dgm:prSet/>
      <dgm:spPr/>
      <dgm:t>
        <a:bodyPr/>
        <a:lstStyle/>
        <a:p>
          <a:endParaRPr lang="de-AT"/>
        </a:p>
      </dgm:t>
    </dgm:pt>
    <dgm:pt modelId="{ADB1E18E-3B1D-4B12-8DBE-4E207F0985E7}" type="sibTrans" cxnId="{E0CDA520-B23F-4116-BB24-793CA514C2E1}">
      <dgm:prSet/>
      <dgm:spPr/>
      <dgm:t>
        <a:bodyPr/>
        <a:lstStyle/>
        <a:p>
          <a:endParaRPr lang="de-AT"/>
        </a:p>
      </dgm:t>
    </dgm:pt>
    <dgm:pt modelId="{E4AC88B4-0C50-41D3-BCB7-D85A8F41E183}">
      <dgm:prSet custT="1"/>
      <dgm:spPr>
        <a:solidFill>
          <a:srgbClr val="004E58"/>
        </a:solidFill>
      </dgm:spPr>
      <dgm:t>
        <a:bodyPr/>
        <a:lstStyle/>
        <a:p>
          <a:r>
            <a:rPr lang="en-GB" sz="1400" dirty="0">
              <a:latin typeface="Calibri" panose="020F0502020204030204" pitchFamily="34" charset="0"/>
            </a:rPr>
            <a:t>Processing technology</a:t>
          </a:r>
        </a:p>
      </dgm:t>
    </dgm:pt>
    <dgm:pt modelId="{93B9D5B1-9176-49A5-B123-DA959FB9D187}" type="parTrans" cxnId="{FD9B64A3-3F5D-42CA-84CE-AB21A8B92EAB}">
      <dgm:prSet/>
      <dgm:spPr/>
      <dgm:t>
        <a:bodyPr/>
        <a:lstStyle/>
        <a:p>
          <a:endParaRPr lang="de-AT"/>
        </a:p>
      </dgm:t>
    </dgm:pt>
    <dgm:pt modelId="{1912862C-E4F7-411F-8FDC-DFCB9BF21622}" type="sibTrans" cxnId="{FD9B64A3-3F5D-42CA-84CE-AB21A8B92EAB}">
      <dgm:prSet/>
      <dgm:spPr/>
      <dgm:t>
        <a:bodyPr/>
        <a:lstStyle/>
        <a:p>
          <a:endParaRPr lang="de-AT"/>
        </a:p>
      </dgm:t>
    </dgm:pt>
    <dgm:pt modelId="{074C3BBF-77C9-4496-B740-3F814DB96761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sz="1400" dirty="0">
              <a:latin typeface="Calibri" panose="020F0502020204030204" pitchFamily="34" charset="0"/>
            </a:rPr>
            <a:t>End of waste character</a:t>
          </a:r>
        </a:p>
      </dgm:t>
    </dgm:pt>
    <dgm:pt modelId="{46E6E362-42BA-42BE-ACD8-F5EE398EDD4E}" type="sibTrans" cxnId="{5477AC99-E19D-4485-BCED-1F84E16B0DF0}">
      <dgm:prSet/>
      <dgm:spPr/>
      <dgm:t>
        <a:bodyPr/>
        <a:lstStyle/>
        <a:p>
          <a:endParaRPr lang="de-AT"/>
        </a:p>
      </dgm:t>
    </dgm:pt>
    <dgm:pt modelId="{F66C6B87-B14A-4562-88D9-A842FFC79384}" type="parTrans" cxnId="{5477AC99-E19D-4485-BCED-1F84E16B0DF0}">
      <dgm:prSet/>
      <dgm:spPr/>
      <dgm:t>
        <a:bodyPr/>
        <a:lstStyle/>
        <a:p>
          <a:endParaRPr lang="de-AT"/>
        </a:p>
      </dgm:t>
    </dgm:pt>
    <dgm:pt modelId="{7108A3EB-2A8F-4527-B5C0-04726F23D161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DE" sz="1400" dirty="0">
              <a:latin typeface="Calibri" panose="020F0502020204030204" pitchFamily="34" charset="0"/>
            </a:rPr>
            <a:t>Ownership</a:t>
          </a:r>
          <a:endParaRPr lang="en-GB" sz="1400" dirty="0">
            <a:latin typeface="Calibri" panose="020F0502020204030204" pitchFamily="34" charset="0"/>
          </a:endParaRPr>
        </a:p>
      </dgm:t>
    </dgm:pt>
    <dgm:pt modelId="{2F7D12B5-AE17-4C3E-B41E-0B614189B806}" type="sibTrans" cxnId="{C1109CBC-487D-4245-A199-A77C123F2897}">
      <dgm:prSet/>
      <dgm:spPr/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242F2A93-93D2-4C86-A57B-5B4308A394A3}" type="parTrans" cxnId="{C1109CBC-487D-4245-A199-A77C123F2897}">
      <dgm:prSet/>
      <dgm:spPr/>
      <dgm:t>
        <a:bodyPr/>
        <a:lstStyle/>
        <a:p>
          <a:endParaRPr lang="en-GB">
            <a:latin typeface="Calibri" panose="020F0502020204030204" pitchFamily="34" charset="0"/>
          </a:endParaRPr>
        </a:p>
      </dgm:t>
    </dgm:pt>
    <dgm:pt modelId="{34AD3D58-2EC0-4E26-B31F-AAF6DE3C873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sz="1400" dirty="0">
              <a:latin typeface="Calibri" panose="020F0502020204030204" pitchFamily="34" charset="0"/>
            </a:rPr>
            <a:t>Transport route/ -range </a:t>
          </a:r>
          <a:r>
            <a:rPr lang="de-DE" sz="1400" dirty="0" err="1">
              <a:latin typeface="Calibri" panose="020F0502020204030204" pitchFamily="34" charset="0"/>
            </a:rPr>
            <a:t>to</a:t>
          </a:r>
          <a:r>
            <a:rPr lang="de-DE" sz="1400" dirty="0">
              <a:latin typeface="Calibri" panose="020F0502020204030204" pitchFamily="34" charset="0"/>
            </a:rPr>
            <a:t> </a:t>
          </a:r>
          <a:r>
            <a:rPr lang="de-DE" sz="1400" dirty="0" err="1">
              <a:latin typeface="Calibri" panose="020F0502020204030204" pitchFamily="34" charset="0"/>
            </a:rPr>
            <a:t>customers</a:t>
          </a:r>
          <a:r>
            <a:rPr lang="de-DE" sz="1400" dirty="0">
              <a:latin typeface="Calibri" panose="020F0502020204030204" pitchFamily="34" charset="0"/>
            </a:rPr>
            <a:t> / </a:t>
          </a:r>
          <a:r>
            <a:rPr lang="de-DE" sz="1400" dirty="0" err="1">
              <a:latin typeface="Calibri" panose="020F0502020204030204" pitchFamily="34" charset="0"/>
            </a:rPr>
            <a:t>landfills</a:t>
          </a:r>
          <a:endParaRPr lang="en-GB" sz="1400" dirty="0">
            <a:latin typeface="Calibri" panose="020F0502020204030204" pitchFamily="34" charset="0"/>
          </a:endParaRPr>
        </a:p>
      </dgm:t>
    </dgm:pt>
    <dgm:pt modelId="{CDD423CD-6991-4FF0-9128-C469849FDC56}" type="parTrans" cxnId="{0D4B3202-AABB-4403-BB49-7C492FC1ADDD}">
      <dgm:prSet/>
      <dgm:spPr/>
      <dgm:t>
        <a:bodyPr/>
        <a:lstStyle/>
        <a:p>
          <a:endParaRPr lang="de-AT"/>
        </a:p>
      </dgm:t>
    </dgm:pt>
    <dgm:pt modelId="{B58E3F34-0728-480D-9CF7-807F7CCF9DE8}" type="sibTrans" cxnId="{0D4B3202-AABB-4403-BB49-7C492FC1ADDD}">
      <dgm:prSet/>
      <dgm:spPr/>
      <dgm:t>
        <a:bodyPr/>
        <a:lstStyle/>
        <a:p>
          <a:endParaRPr lang="de-AT"/>
        </a:p>
      </dgm:t>
    </dgm:pt>
    <dgm:pt modelId="{010FBC9E-E946-4ED4-B65B-90FF1F2FA56A}">
      <dgm:prSet custT="1"/>
      <dgm:spPr>
        <a:solidFill>
          <a:srgbClr val="004E58"/>
        </a:solidFill>
      </dgm:spPr>
      <dgm:t>
        <a:bodyPr/>
        <a:lstStyle/>
        <a:p>
          <a:r>
            <a:rPr lang="en-GB" sz="1400" dirty="0">
              <a:latin typeface="Calibri" panose="020F0502020204030204" pitchFamily="34" charset="0"/>
            </a:rPr>
            <a:t>Site organisation</a:t>
          </a:r>
        </a:p>
      </dgm:t>
    </dgm:pt>
    <dgm:pt modelId="{92489A57-580F-411B-8C56-5BCE4724A53B}" type="parTrans" cxnId="{90B1A922-DEF5-492D-9FDB-44B7BA39C55E}">
      <dgm:prSet/>
      <dgm:spPr/>
      <dgm:t>
        <a:bodyPr/>
        <a:lstStyle/>
        <a:p>
          <a:endParaRPr lang="de-AT"/>
        </a:p>
      </dgm:t>
    </dgm:pt>
    <dgm:pt modelId="{9F92F317-2E4D-4467-A4F3-762C1C6480BD}" type="sibTrans" cxnId="{90B1A922-DEF5-492D-9FDB-44B7BA39C55E}">
      <dgm:prSet/>
      <dgm:spPr/>
      <dgm:t>
        <a:bodyPr/>
        <a:lstStyle/>
        <a:p>
          <a:endParaRPr lang="de-AT"/>
        </a:p>
      </dgm:t>
    </dgm:pt>
    <dgm:pt modelId="{212CD548-A07D-45C7-9D81-76747D111E82}">
      <dgm:prSet custT="1"/>
      <dgm:spPr/>
      <dgm:t>
        <a:bodyPr/>
        <a:lstStyle/>
        <a:p>
          <a:r>
            <a:rPr lang="en-GB" sz="1400" dirty="0">
              <a:latin typeface="Calibri" panose="020F0502020204030204" pitchFamily="34" charset="0"/>
            </a:rPr>
            <a:t>Processability</a:t>
          </a:r>
        </a:p>
      </dgm:t>
    </dgm:pt>
    <dgm:pt modelId="{1757502F-7366-4A5D-A9F2-332C5F73EAF1}" type="parTrans" cxnId="{4A4E42D6-ED2E-46C1-BE1E-344A28D77BF3}">
      <dgm:prSet/>
      <dgm:spPr/>
      <dgm:t>
        <a:bodyPr/>
        <a:lstStyle/>
        <a:p>
          <a:endParaRPr lang="de-AT"/>
        </a:p>
      </dgm:t>
    </dgm:pt>
    <dgm:pt modelId="{6BA46764-442A-4BBF-B3D7-7D24D49295F9}" type="sibTrans" cxnId="{4A4E42D6-ED2E-46C1-BE1E-344A28D77BF3}">
      <dgm:prSet/>
      <dgm:spPr/>
      <dgm:t>
        <a:bodyPr/>
        <a:lstStyle/>
        <a:p>
          <a:endParaRPr lang="de-AT"/>
        </a:p>
      </dgm:t>
    </dgm:pt>
    <dgm:pt modelId="{3EED211E-23F6-4910-9AA1-BC32A15FBA8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400" dirty="0">
              <a:latin typeface="Calibri" panose="020F0502020204030204" pitchFamily="34" charset="0"/>
            </a:rPr>
            <a:t>Raw material price vs. landfilling costs</a:t>
          </a:r>
        </a:p>
      </dgm:t>
    </dgm:pt>
    <dgm:pt modelId="{803250B7-E9ED-4E37-B286-9C10B8ECE1A0}" type="parTrans" cxnId="{74B119AF-25B2-409E-9E53-37BA38D561A1}">
      <dgm:prSet/>
      <dgm:spPr/>
      <dgm:t>
        <a:bodyPr/>
        <a:lstStyle/>
        <a:p>
          <a:endParaRPr lang="de-AT"/>
        </a:p>
      </dgm:t>
    </dgm:pt>
    <dgm:pt modelId="{FAEFBF27-2B2C-467F-94D2-683AC68A2F9F}" type="sibTrans" cxnId="{74B119AF-25B2-409E-9E53-37BA38D561A1}">
      <dgm:prSet/>
      <dgm:spPr/>
      <dgm:t>
        <a:bodyPr/>
        <a:lstStyle/>
        <a:p>
          <a:endParaRPr lang="de-AT"/>
        </a:p>
      </dgm:t>
    </dgm:pt>
    <dgm:pt modelId="{3CD08F36-2D8F-46F0-AB4E-5B1AF5BAFF40}">
      <dgm:prSet custT="1"/>
      <dgm:spPr/>
      <dgm:t>
        <a:bodyPr/>
        <a:lstStyle/>
        <a:p>
          <a:r>
            <a:rPr lang="en-GB" sz="1400" dirty="0">
              <a:latin typeface="Calibri" panose="020F0502020204030204" pitchFamily="34" charset="0"/>
            </a:rPr>
            <a:t>Geological situation</a:t>
          </a:r>
        </a:p>
      </dgm:t>
    </dgm:pt>
    <dgm:pt modelId="{761234A0-2EF0-44A1-8AF0-1F7BF501F084}" type="parTrans" cxnId="{5D3C6219-2A67-4A59-A7C8-BA898198A3BD}">
      <dgm:prSet/>
      <dgm:spPr/>
      <dgm:t>
        <a:bodyPr/>
        <a:lstStyle/>
        <a:p>
          <a:endParaRPr lang="de-AT"/>
        </a:p>
      </dgm:t>
    </dgm:pt>
    <dgm:pt modelId="{6C9319A6-34E1-44AD-8AF9-78163068C2F9}" type="sibTrans" cxnId="{5D3C6219-2A67-4A59-A7C8-BA898198A3BD}">
      <dgm:prSet/>
      <dgm:spPr/>
      <dgm:t>
        <a:bodyPr/>
        <a:lstStyle/>
        <a:p>
          <a:endParaRPr lang="de-AT"/>
        </a:p>
      </dgm:t>
    </dgm:pt>
    <dgm:pt modelId="{5240CBA6-8E9F-4A2E-A5E6-A08A413008FD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sz="1400" dirty="0">
              <a:latin typeface="Calibri" panose="020F0502020204030204" pitchFamily="34" charset="0"/>
            </a:rPr>
            <a:t>Waste law</a:t>
          </a:r>
        </a:p>
      </dgm:t>
    </dgm:pt>
    <dgm:pt modelId="{2354C242-A38C-4BFB-80FC-DD937D9C0BD8}" type="parTrans" cxnId="{C895B1CC-916A-4BE2-8B0D-14AB92EEFC03}">
      <dgm:prSet/>
      <dgm:spPr/>
      <dgm:t>
        <a:bodyPr/>
        <a:lstStyle/>
        <a:p>
          <a:endParaRPr lang="de-AT"/>
        </a:p>
      </dgm:t>
    </dgm:pt>
    <dgm:pt modelId="{824E6ACB-3CF2-47C6-A12E-50951A33671A}" type="sibTrans" cxnId="{C895B1CC-916A-4BE2-8B0D-14AB92EEFC03}">
      <dgm:prSet/>
      <dgm:spPr/>
      <dgm:t>
        <a:bodyPr/>
        <a:lstStyle/>
        <a:p>
          <a:endParaRPr lang="de-AT"/>
        </a:p>
      </dgm:t>
    </dgm:pt>
    <dgm:pt modelId="{C6C89D6D-2A13-45DC-9575-1ED76AF28996}" type="pres">
      <dgm:prSet presAssocID="{424511A1-1A62-4AA2-A939-9791DE3554D8}" presName="Name0" presStyleCnt="0">
        <dgm:presLayoutVars>
          <dgm:dir/>
          <dgm:resizeHandles val="exact"/>
        </dgm:presLayoutVars>
      </dgm:prSet>
      <dgm:spPr/>
    </dgm:pt>
    <dgm:pt modelId="{E06D9F38-394E-4C34-BD85-A993331D9FE6}" type="pres">
      <dgm:prSet presAssocID="{424511A1-1A62-4AA2-A939-9791DE3554D8}" presName="fgShape" presStyleLbl="fgShp" presStyleIdx="0" presStyleCnt="1" custScaleY="121506" custLinFactNeighborX="8036" custLinFactNeighborY="85047"/>
      <dgm:spPr>
        <a:prstGeom prst="rect">
          <a:avLst/>
        </a:prstGeom>
        <a:noFill/>
        <a:ln>
          <a:noFill/>
        </a:ln>
      </dgm:spPr>
    </dgm:pt>
    <dgm:pt modelId="{A8D510DE-06A1-4A38-A2A1-0B73F1B4E859}" type="pres">
      <dgm:prSet presAssocID="{424511A1-1A62-4AA2-A939-9791DE3554D8}" presName="linComp" presStyleCnt="0"/>
      <dgm:spPr/>
    </dgm:pt>
    <dgm:pt modelId="{EDFB726D-E167-430F-A20C-A2A08473BA43}" type="pres">
      <dgm:prSet presAssocID="{A7B6AAED-52AB-4796-BE1C-B0DA7CE116DC}" presName="compNode" presStyleCnt="0"/>
      <dgm:spPr/>
    </dgm:pt>
    <dgm:pt modelId="{B6ECADF3-9759-4FD2-9FA0-216770924C7D}" type="pres">
      <dgm:prSet presAssocID="{A7B6AAED-52AB-4796-BE1C-B0DA7CE116DC}" presName="bkgdShape" presStyleLbl="node1" presStyleIdx="0" presStyleCnt="4" custLinFactNeighborX="-1528"/>
      <dgm:spPr/>
    </dgm:pt>
    <dgm:pt modelId="{E94C7EA4-8EA5-464E-B66D-A0A0FD68F312}" type="pres">
      <dgm:prSet presAssocID="{A7B6AAED-52AB-4796-BE1C-B0DA7CE116DC}" presName="nodeTx" presStyleLbl="node1" presStyleIdx="0" presStyleCnt="4">
        <dgm:presLayoutVars>
          <dgm:bulletEnabled val="1"/>
        </dgm:presLayoutVars>
      </dgm:prSet>
      <dgm:spPr/>
    </dgm:pt>
    <dgm:pt modelId="{A6A23F8E-322E-45DC-B8A3-2F9C5A31A44D}" type="pres">
      <dgm:prSet presAssocID="{A7B6AAED-52AB-4796-BE1C-B0DA7CE116DC}" presName="invisiNode" presStyleLbl="node1" presStyleIdx="0" presStyleCnt="4"/>
      <dgm:spPr/>
    </dgm:pt>
    <dgm:pt modelId="{CD8AEAA1-A4EC-4DA3-9331-511A42B26F9B}" type="pres">
      <dgm:prSet presAssocID="{A7B6AAED-52AB-4796-BE1C-B0DA7CE116DC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5C2EB1D-3742-4584-8DB9-8D84423400B2}" type="pres">
      <dgm:prSet presAssocID="{8E51E5CC-A736-4155-A37D-11430DF70747}" presName="sibTrans" presStyleLbl="sibTrans2D1" presStyleIdx="0" presStyleCnt="0"/>
      <dgm:spPr/>
    </dgm:pt>
    <dgm:pt modelId="{5DB0AF85-A198-4CFA-9107-A8AF04329221}" type="pres">
      <dgm:prSet presAssocID="{6AC3FA14-DAD0-451A-A4A4-01234E676155}" presName="compNode" presStyleCnt="0"/>
      <dgm:spPr/>
    </dgm:pt>
    <dgm:pt modelId="{44D091C4-701F-45CC-A0A5-9306D7C594AA}" type="pres">
      <dgm:prSet presAssocID="{6AC3FA14-DAD0-451A-A4A4-01234E676155}" presName="bkgdShape" presStyleLbl="node1" presStyleIdx="1" presStyleCnt="4"/>
      <dgm:spPr/>
    </dgm:pt>
    <dgm:pt modelId="{29714B7C-73F9-47F8-A63C-92ADCC79A5AB}" type="pres">
      <dgm:prSet presAssocID="{6AC3FA14-DAD0-451A-A4A4-01234E676155}" presName="nodeTx" presStyleLbl="node1" presStyleIdx="1" presStyleCnt="4">
        <dgm:presLayoutVars>
          <dgm:bulletEnabled val="1"/>
        </dgm:presLayoutVars>
      </dgm:prSet>
      <dgm:spPr/>
    </dgm:pt>
    <dgm:pt modelId="{18E1EB83-8756-4AD6-892A-3BDA6D7E8A53}" type="pres">
      <dgm:prSet presAssocID="{6AC3FA14-DAD0-451A-A4A4-01234E676155}" presName="invisiNode" presStyleLbl="node1" presStyleIdx="1" presStyleCnt="4"/>
      <dgm:spPr/>
    </dgm:pt>
    <dgm:pt modelId="{47B87990-48A8-4BAD-96D5-D10B7C331AAC}" type="pres">
      <dgm:prSet presAssocID="{6AC3FA14-DAD0-451A-A4A4-01234E676155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DEF734D6-A7D4-429C-9A27-E94BA477B1D5}" type="pres">
      <dgm:prSet presAssocID="{99C0754B-3A6E-4DDB-A4B8-766040BC634E}" presName="sibTrans" presStyleLbl="sibTrans2D1" presStyleIdx="0" presStyleCnt="0"/>
      <dgm:spPr/>
    </dgm:pt>
    <dgm:pt modelId="{6444685E-DAE7-4736-AB3E-56E2F6DC7880}" type="pres">
      <dgm:prSet presAssocID="{548C46BF-0896-4B13-98B9-C0B53654A882}" presName="compNode" presStyleCnt="0"/>
      <dgm:spPr/>
    </dgm:pt>
    <dgm:pt modelId="{31EFF2B4-6866-4796-B710-CCD03CE64DA8}" type="pres">
      <dgm:prSet presAssocID="{548C46BF-0896-4B13-98B9-C0B53654A882}" presName="bkgdShape" presStyleLbl="node1" presStyleIdx="2" presStyleCnt="4" custLinFactNeighborX="65"/>
      <dgm:spPr/>
    </dgm:pt>
    <dgm:pt modelId="{DABCEB5A-B0F3-4656-BB59-0997C38E9CB7}" type="pres">
      <dgm:prSet presAssocID="{548C46BF-0896-4B13-98B9-C0B53654A882}" presName="nodeTx" presStyleLbl="node1" presStyleIdx="2" presStyleCnt="4">
        <dgm:presLayoutVars>
          <dgm:bulletEnabled val="1"/>
        </dgm:presLayoutVars>
      </dgm:prSet>
      <dgm:spPr/>
    </dgm:pt>
    <dgm:pt modelId="{8932C565-0087-4F83-AF6F-EAD22CA8C7F3}" type="pres">
      <dgm:prSet presAssocID="{548C46BF-0896-4B13-98B9-C0B53654A882}" presName="invisiNode" presStyleLbl="node1" presStyleIdx="2" presStyleCnt="4"/>
      <dgm:spPr/>
    </dgm:pt>
    <dgm:pt modelId="{8C292B4E-016B-4C1F-87A7-18BBAD37ACBB}" type="pres">
      <dgm:prSet presAssocID="{548C46BF-0896-4B13-98B9-C0B53654A882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173F012A-D6F0-493C-996E-13D788B972CF}" type="pres">
      <dgm:prSet presAssocID="{E495EA1E-ED19-4321-823D-B9DCF25CF317}" presName="sibTrans" presStyleLbl="sibTrans2D1" presStyleIdx="0" presStyleCnt="0"/>
      <dgm:spPr/>
    </dgm:pt>
    <dgm:pt modelId="{15F9F0F8-CBB0-4788-9159-F7A48CB27CE7}" type="pres">
      <dgm:prSet presAssocID="{254D7A44-41B5-4385-9D1D-47C38FCE963C}" presName="compNode" presStyleCnt="0"/>
      <dgm:spPr/>
    </dgm:pt>
    <dgm:pt modelId="{432432F4-8640-42A6-B687-4FC2965A35D4}" type="pres">
      <dgm:prSet presAssocID="{254D7A44-41B5-4385-9D1D-47C38FCE963C}" presName="bkgdShape" presStyleLbl="node1" presStyleIdx="3" presStyleCnt="4" custLinFactNeighborX="65"/>
      <dgm:spPr/>
    </dgm:pt>
    <dgm:pt modelId="{BFB4BC46-1E5E-497F-843E-E9AB8BBA6BBE}" type="pres">
      <dgm:prSet presAssocID="{254D7A44-41B5-4385-9D1D-47C38FCE963C}" presName="nodeTx" presStyleLbl="node1" presStyleIdx="3" presStyleCnt="4">
        <dgm:presLayoutVars>
          <dgm:bulletEnabled val="1"/>
        </dgm:presLayoutVars>
      </dgm:prSet>
      <dgm:spPr/>
    </dgm:pt>
    <dgm:pt modelId="{AA9E94D3-A32F-42D5-97B4-A7AE1822186E}" type="pres">
      <dgm:prSet presAssocID="{254D7A44-41B5-4385-9D1D-47C38FCE963C}" presName="invisiNode" presStyleLbl="node1" presStyleIdx="3" presStyleCnt="4"/>
      <dgm:spPr/>
    </dgm:pt>
    <dgm:pt modelId="{BE8D2D3C-46E1-4A18-BB0D-B339F63221DD}" type="pres">
      <dgm:prSet presAssocID="{254D7A44-41B5-4385-9D1D-47C38FCE963C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</dgm:ptLst>
  <dgm:cxnLst>
    <dgm:cxn modelId="{0D4B3202-AABB-4403-BB49-7C492FC1ADDD}" srcId="{254D7A44-41B5-4385-9D1D-47C38FCE963C}" destId="{34AD3D58-2EC0-4E26-B31F-AAF6DE3C8731}" srcOrd="2" destOrd="0" parTransId="{CDD423CD-6991-4FF0-9128-C469849FDC56}" sibTransId="{B58E3F34-0728-480D-9CF7-807F7CCF9DE8}"/>
    <dgm:cxn modelId="{9F5FF806-94EF-4D92-958D-9AB46B4A99E4}" type="presOf" srcId="{E4AC88B4-0C50-41D3-BCB7-D85A8F41E183}" destId="{E94C7EA4-8EA5-464E-B66D-A0A0FD68F312}" srcOrd="1" destOrd="5" presId="urn:microsoft.com/office/officeart/2005/8/layout/hList7"/>
    <dgm:cxn modelId="{0B101E0E-38BC-40FF-AED2-6D96705EFA37}" type="presOf" srcId="{424511A1-1A62-4AA2-A939-9791DE3554D8}" destId="{C6C89D6D-2A13-45DC-9575-1ED76AF28996}" srcOrd="0" destOrd="0" presId="urn:microsoft.com/office/officeart/2005/8/layout/hList7"/>
    <dgm:cxn modelId="{DBE24C14-E217-4D42-9E28-2DE8D55044AE}" type="presOf" srcId="{8E51E5CC-A736-4155-A37D-11430DF70747}" destId="{85C2EB1D-3742-4584-8DB9-8D84423400B2}" srcOrd="0" destOrd="0" presId="urn:microsoft.com/office/officeart/2005/8/layout/hList7"/>
    <dgm:cxn modelId="{04CEEF17-3484-4721-80F1-1B212B8F3FEC}" type="presOf" srcId="{254D7A44-41B5-4385-9D1D-47C38FCE963C}" destId="{BFB4BC46-1E5E-497F-843E-E9AB8BBA6BBE}" srcOrd="1" destOrd="0" presId="urn:microsoft.com/office/officeart/2005/8/layout/hList7"/>
    <dgm:cxn modelId="{5D3C6219-2A67-4A59-A7C8-BA898198A3BD}" srcId="{6AC3FA14-DAD0-451A-A4A4-01234E676155}" destId="{3CD08F36-2D8F-46F0-AB4E-5B1AF5BAFF40}" srcOrd="0" destOrd="0" parTransId="{761234A0-2EF0-44A1-8AF0-1F7BF501F084}" sibTransId="{6C9319A6-34E1-44AD-8AF9-78163068C2F9}"/>
    <dgm:cxn modelId="{08A7871F-C2FD-4A8A-9461-C9DEDA79DBCD}" type="presOf" srcId="{010FBC9E-E946-4ED4-B65B-90FF1F2FA56A}" destId="{E94C7EA4-8EA5-464E-B66D-A0A0FD68F312}" srcOrd="1" destOrd="2" presId="urn:microsoft.com/office/officeart/2005/8/layout/hList7"/>
    <dgm:cxn modelId="{3F49D91F-8515-4184-AA62-E182E2EA1683}" type="presOf" srcId="{A7B6AAED-52AB-4796-BE1C-B0DA7CE116DC}" destId="{B6ECADF3-9759-4FD2-9FA0-216770924C7D}" srcOrd="0" destOrd="0" presId="urn:microsoft.com/office/officeart/2005/8/layout/hList7"/>
    <dgm:cxn modelId="{E0CDA520-B23F-4116-BB24-793CA514C2E1}" srcId="{A7B6AAED-52AB-4796-BE1C-B0DA7CE116DC}" destId="{E819B2F6-165C-4E62-AD23-35B664AEAC37}" srcOrd="3" destOrd="0" parTransId="{566FC64B-177D-407E-A9C7-8638631EADEF}" sibTransId="{ADB1E18E-3B1D-4B12-8DBE-4E207F0985E7}"/>
    <dgm:cxn modelId="{90B1A922-DEF5-492D-9FDB-44B7BA39C55E}" srcId="{A7B6AAED-52AB-4796-BE1C-B0DA7CE116DC}" destId="{010FBC9E-E946-4ED4-B65B-90FF1F2FA56A}" srcOrd="1" destOrd="0" parTransId="{92489A57-580F-411B-8C56-5BCE4724A53B}" sibTransId="{9F92F317-2E4D-4467-A4F3-762C1C6480BD}"/>
    <dgm:cxn modelId="{F592F524-DE00-4E33-B62D-5E2535D1F9D8}" type="presOf" srcId="{18EC04A5-A0AF-4003-8A3A-C3CD53C7D3EC}" destId="{E94C7EA4-8EA5-464E-B66D-A0A0FD68F312}" srcOrd="1" destOrd="3" presId="urn:microsoft.com/office/officeart/2005/8/layout/hList7"/>
    <dgm:cxn modelId="{8A25792F-8F11-4BD8-9D86-A58A81A6C508}" srcId="{A7B6AAED-52AB-4796-BE1C-B0DA7CE116DC}" destId="{FB7B8384-2E6C-4EAE-98B0-966C48236A67}" srcOrd="0" destOrd="0" parTransId="{4615062F-33F2-427F-91AE-4ACB2192CCDD}" sibTransId="{B9684260-D4E8-49D1-83E4-721847E1B686}"/>
    <dgm:cxn modelId="{1F0D6A33-F510-430E-9461-32B69E2E2EE3}" type="presOf" srcId="{E819B2F6-165C-4E62-AD23-35B664AEAC37}" destId="{E94C7EA4-8EA5-464E-B66D-A0A0FD68F312}" srcOrd="1" destOrd="4" presId="urn:microsoft.com/office/officeart/2005/8/layout/hList7"/>
    <dgm:cxn modelId="{1E84583A-97A1-4C08-B27E-4C292E172165}" srcId="{A7B6AAED-52AB-4796-BE1C-B0DA7CE116DC}" destId="{18EC04A5-A0AF-4003-8A3A-C3CD53C7D3EC}" srcOrd="2" destOrd="0" parTransId="{4D4FD38B-9138-4C96-8DFA-116772317D7F}" sibTransId="{A9D83E67-A698-4B07-AD7B-22248397F70D}"/>
    <dgm:cxn modelId="{4C6DB63A-44A7-411B-B9B8-C97FA5CD9553}" type="presOf" srcId="{5240CBA6-8E9F-4A2E-A5E6-A08A413008FD}" destId="{31EFF2B4-6866-4796-B710-CCD03CE64DA8}" srcOrd="0" destOrd="2" presId="urn:microsoft.com/office/officeart/2005/8/layout/hList7"/>
    <dgm:cxn modelId="{455C1568-5CF1-4FC3-B8C3-626FA37EB871}" type="presOf" srcId="{E4AC88B4-0C50-41D3-BCB7-D85A8F41E183}" destId="{B6ECADF3-9759-4FD2-9FA0-216770924C7D}" srcOrd="0" destOrd="5" presId="urn:microsoft.com/office/officeart/2005/8/layout/hList7"/>
    <dgm:cxn modelId="{26A7DD4A-F1DA-4DA4-A3FF-79B404A89386}" srcId="{254D7A44-41B5-4385-9D1D-47C38FCE963C}" destId="{9EBAA51A-F2DB-49FC-9DF8-135784872813}" srcOrd="0" destOrd="0" parTransId="{91E01248-3791-4AA6-9006-85FAE10F8C61}" sibTransId="{B29C4C10-E190-4220-868B-FE63F3B4A291}"/>
    <dgm:cxn modelId="{CB960A4C-09D5-42D4-89A5-7B8D5E4F3A56}" srcId="{424511A1-1A62-4AA2-A939-9791DE3554D8}" destId="{254D7A44-41B5-4385-9D1D-47C38FCE963C}" srcOrd="3" destOrd="0" parTransId="{EB94CBC7-9965-4718-8FA5-1BA73E09A55F}" sibTransId="{8D3CE589-50EE-4559-A0E2-1CF078C54D25}"/>
    <dgm:cxn modelId="{8EF51C51-7F93-43C1-B104-EAE65373A59B}" type="presOf" srcId="{074C3BBF-77C9-4496-B740-3F814DB96761}" destId="{31EFF2B4-6866-4796-B710-CCD03CE64DA8}" srcOrd="0" destOrd="3" presId="urn:microsoft.com/office/officeart/2005/8/layout/hList7"/>
    <dgm:cxn modelId="{C793B773-2EEE-4B90-8151-52D8965050DE}" type="presOf" srcId="{34AD3D58-2EC0-4E26-B31F-AAF6DE3C8731}" destId="{432432F4-8640-42A6-B687-4FC2965A35D4}" srcOrd="0" destOrd="3" presId="urn:microsoft.com/office/officeart/2005/8/layout/hList7"/>
    <dgm:cxn modelId="{A0948354-413A-496F-BE7B-E0CE2ABA131F}" type="presOf" srcId="{9EBAA51A-F2DB-49FC-9DF8-135784872813}" destId="{432432F4-8640-42A6-B687-4FC2965A35D4}" srcOrd="0" destOrd="1" presId="urn:microsoft.com/office/officeart/2005/8/layout/hList7"/>
    <dgm:cxn modelId="{918B0276-34D6-4829-A1C5-55C3F3A647FF}" type="presOf" srcId="{548C46BF-0896-4B13-98B9-C0B53654A882}" destId="{31EFF2B4-6866-4796-B710-CCD03CE64DA8}" srcOrd="0" destOrd="0" presId="urn:microsoft.com/office/officeart/2005/8/layout/hList7"/>
    <dgm:cxn modelId="{A6E5C458-CCEE-478F-9BAF-980442FC3006}" type="presOf" srcId="{FB7B8384-2E6C-4EAE-98B0-966C48236A67}" destId="{B6ECADF3-9759-4FD2-9FA0-216770924C7D}" srcOrd="0" destOrd="1" presId="urn:microsoft.com/office/officeart/2005/8/layout/hList7"/>
    <dgm:cxn modelId="{D6A90579-CB4A-4291-A3CE-27218DA66438}" type="presOf" srcId="{074C3BBF-77C9-4496-B740-3F814DB96761}" destId="{DABCEB5A-B0F3-4656-BB59-0997C38E9CB7}" srcOrd="1" destOrd="3" presId="urn:microsoft.com/office/officeart/2005/8/layout/hList7"/>
    <dgm:cxn modelId="{9ADEB87B-EEFC-4225-ADBB-F0E1CDF425C3}" srcId="{6AC3FA14-DAD0-451A-A4A4-01234E676155}" destId="{C5C7DC1A-5AC9-4028-942B-ECC3D63244D3}" srcOrd="1" destOrd="0" parTransId="{6A9ECEA7-6398-440D-9431-86ED00B357CE}" sibTransId="{52676401-EE93-4297-9B17-9B324F85AF95}"/>
    <dgm:cxn modelId="{341B577D-A9E5-48EF-B04C-A877C1F0E698}" type="presOf" srcId="{99C0754B-3A6E-4DDB-A4B8-766040BC634E}" destId="{DEF734D6-A7D4-429C-9A27-E94BA477B1D5}" srcOrd="0" destOrd="0" presId="urn:microsoft.com/office/officeart/2005/8/layout/hList7"/>
    <dgm:cxn modelId="{72E13D82-A4F2-4E0C-9038-606547F0DF96}" type="presOf" srcId="{212CD548-A07D-45C7-9D81-76747D111E82}" destId="{29714B7C-73F9-47F8-A63C-92ADCC79A5AB}" srcOrd="1" destOrd="4" presId="urn:microsoft.com/office/officeart/2005/8/layout/hList7"/>
    <dgm:cxn modelId="{190C5F86-5D01-4A05-8501-6434112A94DB}" type="presOf" srcId="{5240CBA6-8E9F-4A2E-A5E6-A08A413008FD}" destId="{DABCEB5A-B0F3-4656-BB59-0997C38E9CB7}" srcOrd="1" destOrd="2" presId="urn:microsoft.com/office/officeart/2005/8/layout/hList7"/>
    <dgm:cxn modelId="{D909AB88-7483-430E-9873-C7309F73B0DD}" type="presOf" srcId="{3EED211E-23F6-4910-9AA1-BC32A15FBA89}" destId="{BFB4BC46-1E5E-497F-843E-E9AB8BBA6BBE}" srcOrd="1" destOrd="2" presId="urn:microsoft.com/office/officeart/2005/8/layout/hList7"/>
    <dgm:cxn modelId="{36C6E391-9622-4818-8967-A77EAFAB39AC}" type="presOf" srcId="{7108A3EB-2A8F-4527-B5C0-04726F23D161}" destId="{31EFF2B4-6866-4796-B710-CCD03CE64DA8}" srcOrd="0" destOrd="1" presId="urn:microsoft.com/office/officeart/2005/8/layout/hList7"/>
    <dgm:cxn modelId="{277FE594-3C7E-4111-A48A-A5AF84444E7F}" type="presOf" srcId="{34AD3D58-2EC0-4E26-B31F-AAF6DE3C8731}" destId="{BFB4BC46-1E5E-497F-843E-E9AB8BBA6BBE}" srcOrd="1" destOrd="3" presId="urn:microsoft.com/office/officeart/2005/8/layout/hList7"/>
    <dgm:cxn modelId="{5477AC99-E19D-4485-BCED-1F84E16B0DF0}" srcId="{548C46BF-0896-4B13-98B9-C0B53654A882}" destId="{074C3BBF-77C9-4496-B740-3F814DB96761}" srcOrd="2" destOrd="0" parTransId="{F66C6B87-B14A-4562-88D9-A842FFC79384}" sibTransId="{46E6E362-42BA-42BE-ACD8-F5EE398EDD4E}"/>
    <dgm:cxn modelId="{5726559A-8ED3-41A4-917A-66065E0FC443}" type="presOf" srcId="{6AC3FA14-DAD0-451A-A4A4-01234E676155}" destId="{44D091C4-701F-45CC-A0A5-9306D7C594AA}" srcOrd="0" destOrd="0" presId="urn:microsoft.com/office/officeart/2005/8/layout/hList7"/>
    <dgm:cxn modelId="{994C239B-AED8-4C6B-B69E-C12744456905}" type="presOf" srcId="{C5C7DC1A-5AC9-4028-942B-ECC3D63244D3}" destId="{29714B7C-73F9-47F8-A63C-92ADCC79A5AB}" srcOrd="1" destOrd="2" presId="urn:microsoft.com/office/officeart/2005/8/layout/hList7"/>
    <dgm:cxn modelId="{6FB3D49C-A5E2-4B2C-857E-C02DC13FE0A4}" type="presOf" srcId="{3CD08F36-2D8F-46F0-AB4E-5B1AF5BAFF40}" destId="{44D091C4-701F-45CC-A0A5-9306D7C594AA}" srcOrd="0" destOrd="1" presId="urn:microsoft.com/office/officeart/2005/8/layout/hList7"/>
    <dgm:cxn modelId="{0B897D9F-0087-4DE2-A33C-7598AC2F3A9F}" type="presOf" srcId="{254D7A44-41B5-4385-9D1D-47C38FCE963C}" destId="{432432F4-8640-42A6-B687-4FC2965A35D4}" srcOrd="0" destOrd="0" presId="urn:microsoft.com/office/officeart/2005/8/layout/hList7"/>
    <dgm:cxn modelId="{BB2758A1-E602-47D0-89ED-9B917ACD01EE}" type="presOf" srcId="{E495EA1E-ED19-4321-823D-B9DCF25CF317}" destId="{173F012A-D6F0-493C-996E-13D788B972CF}" srcOrd="0" destOrd="0" presId="urn:microsoft.com/office/officeart/2005/8/layout/hList7"/>
    <dgm:cxn modelId="{FD9B64A3-3F5D-42CA-84CE-AB21A8B92EAB}" srcId="{A7B6AAED-52AB-4796-BE1C-B0DA7CE116DC}" destId="{E4AC88B4-0C50-41D3-BCB7-D85A8F41E183}" srcOrd="4" destOrd="0" parTransId="{93B9D5B1-9176-49A5-B123-DA959FB9D187}" sibTransId="{1912862C-E4F7-411F-8FDC-DFCB9BF21622}"/>
    <dgm:cxn modelId="{AF4694A5-BE1F-4E9C-ABE4-28CDC7363382}" type="presOf" srcId="{C5C7DC1A-5AC9-4028-942B-ECC3D63244D3}" destId="{44D091C4-701F-45CC-A0A5-9306D7C594AA}" srcOrd="0" destOrd="2" presId="urn:microsoft.com/office/officeart/2005/8/layout/hList7"/>
    <dgm:cxn modelId="{3664CBA5-AEB8-4E51-9394-1B3134EEF751}" type="presOf" srcId="{51ECE76E-5DBC-454F-A726-0C1FB3057726}" destId="{29714B7C-73F9-47F8-A63C-92ADCC79A5AB}" srcOrd="1" destOrd="3" presId="urn:microsoft.com/office/officeart/2005/8/layout/hList7"/>
    <dgm:cxn modelId="{0A4BBFAD-98EF-470F-BD03-812DC4253707}" type="presOf" srcId="{18EC04A5-A0AF-4003-8A3A-C3CD53C7D3EC}" destId="{B6ECADF3-9759-4FD2-9FA0-216770924C7D}" srcOrd="0" destOrd="3" presId="urn:microsoft.com/office/officeart/2005/8/layout/hList7"/>
    <dgm:cxn modelId="{74B119AF-25B2-409E-9E53-37BA38D561A1}" srcId="{254D7A44-41B5-4385-9D1D-47C38FCE963C}" destId="{3EED211E-23F6-4910-9AA1-BC32A15FBA89}" srcOrd="1" destOrd="0" parTransId="{803250B7-E9ED-4E37-B286-9C10B8ECE1A0}" sibTransId="{FAEFBF27-2B2C-467F-94D2-683AC68A2F9F}"/>
    <dgm:cxn modelId="{610388B0-FACF-4AEA-9FFF-DAFC055DB203}" type="presOf" srcId="{FB7B8384-2E6C-4EAE-98B0-966C48236A67}" destId="{E94C7EA4-8EA5-464E-B66D-A0A0FD68F312}" srcOrd="1" destOrd="1" presId="urn:microsoft.com/office/officeart/2005/8/layout/hList7"/>
    <dgm:cxn modelId="{91268ABC-0D5E-4A81-8569-CF75C30F2A89}" type="presOf" srcId="{9EBAA51A-F2DB-49FC-9DF8-135784872813}" destId="{BFB4BC46-1E5E-497F-843E-E9AB8BBA6BBE}" srcOrd="1" destOrd="1" presId="urn:microsoft.com/office/officeart/2005/8/layout/hList7"/>
    <dgm:cxn modelId="{C1109CBC-487D-4245-A199-A77C123F2897}" srcId="{548C46BF-0896-4B13-98B9-C0B53654A882}" destId="{7108A3EB-2A8F-4527-B5C0-04726F23D161}" srcOrd="0" destOrd="0" parTransId="{242F2A93-93D2-4C86-A57B-5B4308A394A3}" sibTransId="{2F7D12B5-AE17-4C3E-B41E-0B614189B806}"/>
    <dgm:cxn modelId="{B56C21BF-9726-4EB0-9024-FFDB9435AFC3}" type="presOf" srcId="{3CD08F36-2D8F-46F0-AB4E-5B1AF5BAFF40}" destId="{29714B7C-73F9-47F8-A63C-92ADCC79A5AB}" srcOrd="1" destOrd="1" presId="urn:microsoft.com/office/officeart/2005/8/layout/hList7"/>
    <dgm:cxn modelId="{E5627DBF-CB9C-458C-AD98-E00DD1D20794}" srcId="{424511A1-1A62-4AA2-A939-9791DE3554D8}" destId="{548C46BF-0896-4B13-98B9-C0B53654A882}" srcOrd="2" destOrd="0" parTransId="{C8403CF9-BEB8-4C28-B65E-641D70E0AB3E}" sibTransId="{E495EA1E-ED19-4321-823D-B9DCF25CF317}"/>
    <dgm:cxn modelId="{94A9B2C8-567B-4D3E-A9BE-74F4B7EAD029}" type="presOf" srcId="{010FBC9E-E946-4ED4-B65B-90FF1F2FA56A}" destId="{B6ECADF3-9759-4FD2-9FA0-216770924C7D}" srcOrd="0" destOrd="2" presId="urn:microsoft.com/office/officeart/2005/8/layout/hList7"/>
    <dgm:cxn modelId="{C895B1CC-916A-4BE2-8B0D-14AB92EEFC03}" srcId="{548C46BF-0896-4B13-98B9-C0B53654A882}" destId="{5240CBA6-8E9F-4A2E-A5E6-A08A413008FD}" srcOrd="1" destOrd="0" parTransId="{2354C242-A38C-4BFB-80FC-DD937D9C0BD8}" sibTransId="{824E6ACB-3CF2-47C6-A12E-50951A33671A}"/>
    <dgm:cxn modelId="{0D9A3ECD-B3C6-455F-8D7D-C5D79D8615F0}" type="presOf" srcId="{A7B6AAED-52AB-4796-BE1C-B0DA7CE116DC}" destId="{E94C7EA4-8EA5-464E-B66D-A0A0FD68F312}" srcOrd="1" destOrd="0" presId="urn:microsoft.com/office/officeart/2005/8/layout/hList7"/>
    <dgm:cxn modelId="{2E9263D5-965C-4BC6-8118-140A8D3A3809}" srcId="{424511A1-1A62-4AA2-A939-9791DE3554D8}" destId="{6AC3FA14-DAD0-451A-A4A4-01234E676155}" srcOrd="1" destOrd="0" parTransId="{F074F345-62CD-44A5-A42B-40A4AF443580}" sibTransId="{99C0754B-3A6E-4DDB-A4B8-766040BC634E}"/>
    <dgm:cxn modelId="{4A4E42D6-ED2E-46C1-BE1E-344A28D77BF3}" srcId="{6AC3FA14-DAD0-451A-A4A4-01234E676155}" destId="{212CD548-A07D-45C7-9D81-76747D111E82}" srcOrd="3" destOrd="0" parTransId="{1757502F-7366-4A5D-A9F2-332C5F73EAF1}" sibTransId="{6BA46764-442A-4BBF-B3D7-7D24D49295F9}"/>
    <dgm:cxn modelId="{25BF66DA-C5EB-4E05-9710-870855DF4A9B}" type="presOf" srcId="{6AC3FA14-DAD0-451A-A4A4-01234E676155}" destId="{29714B7C-73F9-47F8-A63C-92ADCC79A5AB}" srcOrd="1" destOrd="0" presId="urn:microsoft.com/office/officeart/2005/8/layout/hList7"/>
    <dgm:cxn modelId="{E71C07DD-5805-4D64-BF01-2C65B8E76D66}" type="presOf" srcId="{7108A3EB-2A8F-4527-B5C0-04726F23D161}" destId="{DABCEB5A-B0F3-4656-BB59-0997C38E9CB7}" srcOrd="1" destOrd="1" presId="urn:microsoft.com/office/officeart/2005/8/layout/hList7"/>
    <dgm:cxn modelId="{F73FBADD-CC80-4D1A-B49A-029FBDDD15BE}" srcId="{424511A1-1A62-4AA2-A939-9791DE3554D8}" destId="{A7B6AAED-52AB-4796-BE1C-B0DA7CE116DC}" srcOrd="0" destOrd="0" parTransId="{E0557B83-96C1-47ED-BF65-EAC7FBA6B08A}" sibTransId="{8E51E5CC-A736-4155-A37D-11430DF70747}"/>
    <dgm:cxn modelId="{E80F5DEA-D6FB-4CC4-8E86-6B398A14A326}" type="presOf" srcId="{3EED211E-23F6-4910-9AA1-BC32A15FBA89}" destId="{432432F4-8640-42A6-B687-4FC2965A35D4}" srcOrd="0" destOrd="2" presId="urn:microsoft.com/office/officeart/2005/8/layout/hList7"/>
    <dgm:cxn modelId="{B5D529F0-D3FF-4BCD-978E-836477C7FEFE}" type="presOf" srcId="{51ECE76E-5DBC-454F-A726-0C1FB3057726}" destId="{44D091C4-701F-45CC-A0A5-9306D7C594AA}" srcOrd="0" destOrd="3" presId="urn:microsoft.com/office/officeart/2005/8/layout/hList7"/>
    <dgm:cxn modelId="{E4B321F3-065E-4746-96D2-9BA94402D6E0}" type="presOf" srcId="{E819B2F6-165C-4E62-AD23-35B664AEAC37}" destId="{B6ECADF3-9759-4FD2-9FA0-216770924C7D}" srcOrd="0" destOrd="4" presId="urn:microsoft.com/office/officeart/2005/8/layout/hList7"/>
    <dgm:cxn modelId="{7CBBA9FE-510E-49C6-91C7-9B3FA87EEA6E}" type="presOf" srcId="{548C46BF-0896-4B13-98B9-C0B53654A882}" destId="{DABCEB5A-B0F3-4656-BB59-0997C38E9CB7}" srcOrd="1" destOrd="0" presId="urn:microsoft.com/office/officeart/2005/8/layout/hList7"/>
    <dgm:cxn modelId="{D2C6DAFE-2126-4D3B-B7CC-11369AE8B09D}" type="presOf" srcId="{212CD548-A07D-45C7-9D81-76747D111E82}" destId="{44D091C4-701F-45CC-A0A5-9306D7C594AA}" srcOrd="0" destOrd="4" presId="urn:microsoft.com/office/officeart/2005/8/layout/hList7"/>
    <dgm:cxn modelId="{6AC328FF-5307-4FDF-918B-57E035117566}" srcId="{6AC3FA14-DAD0-451A-A4A4-01234E676155}" destId="{51ECE76E-5DBC-454F-A726-0C1FB3057726}" srcOrd="2" destOrd="0" parTransId="{9D494909-19D4-4091-BB97-32C10EB7D055}" sibTransId="{FBAC88CB-C4E9-4A3B-AEE2-C7D2277E9E26}"/>
    <dgm:cxn modelId="{80E05CFA-136D-427A-95A0-3CF910219873}" type="presParOf" srcId="{C6C89D6D-2A13-45DC-9575-1ED76AF28996}" destId="{E06D9F38-394E-4C34-BD85-A993331D9FE6}" srcOrd="0" destOrd="0" presId="urn:microsoft.com/office/officeart/2005/8/layout/hList7"/>
    <dgm:cxn modelId="{07170792-8A44-481D-960C-327F1E8E78C0}" type="presParOf" srcId="{C6C89D6D-2A13-45DC-9575-1ED76AF28996}" destId="{A8D510DE-06A1-4A38-A2A1-0B73F1B4E859}" srcOrd="1" destOrd="0" presId="urn:microsoft.com/office/officeart/2005/8/layout/hList7"/>
    <dgm:cxn modelId="{A3341E46-3132-46D4-972D-01693F779844}" type="presParOf" srcId="{A8D510DE-06A1-4A38-A2A1-0B73F1B4E859}" destId="{EDFB726D-E167-430F-A20C-A2A08473BA43}" srcOrd="0" destOrd="0" presId="urn:microsoft.com/office/officeart/2005/8/layout/hList7"/>
    <dgm:cxn modelId="{6A2C7620-8F5D-4DEE-83E2-1338BA5F5AC9}" type="presParOf" srcId="{EDFB726D-E167-430F-A20C-A2A08473BA43}" destId="{B6ECADF3-9759-4FD2-9FA0-216770924C7D}" srcOrd="0" destOrd="0" presId="urn:microsoft.com/office/officeart/2005/8/layout/hList7"/>
    <dgm:cxn modelId="{D5DB23FF-0EDF-4F05-88D9-77B93DEBD0BA}" type="presParOf" srcId="{EDFB726D-E167-430F-A20C-A2A08473BA43}" destId="{E94C7EA4-8EA5-464E-B66D-A0A0FD68F312}" srcOrd="1" destOrd="0" presId="urn:microsoft.com/office/officeart/2005/8/layout/hList7"/>
    <dgm:cxn modelId="{6F1C0951-3069-4A22-BB9B-207C602EB68E}" type="presParOf" srcId="{EDFB726D-E167-430F-A20C-A2A08473BA43}" destId="{A6A23F8E-322E-45DC-B8A3-2F9C5A31A44D}" srcOrd="2" destOrd="0" presId="urn:microsoft.com/office/officeart/2005/8/layout/hList7"/>
    <dgm:cxn modelId="{74EA6360-1518-4EE3-9A5F-555D317BE56A}" type="presParOf" srcId="{EDFB726D-E167-430F-A20C-A2A08473BA43}" destId="{CD8AEAA1-A4EC-4DA3-9331-511A42B26F9B}" srcOrd="3" destOrd="0" presId="urn:microsoft.com/office/officeart/2005/8/layout/hList7"/>
    <dgm:cxn modelId="{1869E7D2-D176-40BF-BA17-64056E63DFE8}" type="presParOf" srcId="{A8D510DE-06A1-4A38-A2A1-0B73F1B4E859}" destId="{85C2EB1D-3742-4584-8DB9-8D84423400B2}" srcOrd="1" destOrd="0" presId="urn:microsoft.com/office/officeart/2005/8/layout/hList7"/>
    <dgm:cxn modelId="{CBC097E8-6E1A-44F7-AA64-AC2A1353D2B6}" type="presParOf" srcId="{A8D510DE-06A1-4A38-A2A1-0B73F1B4E859}" destId="{5DB0AF85-A198-4CFA-9107-A8AF04329221}" srcOrd="2" destOrd="0" presId="urn:microsoft.com/office/officeart/2005/8/layout/hList7"/>
    <dgm:cxn modelId="{5436614D-4482-4F93-ADAA-1EE054546EC8}" type="presParOf" srcId="{5DB0AF85-A198-4CFA-9107-A8AF04329221}" destId="{44D091C4-701F-45CC-A0A5-9306D7C594AA}" srcOrd="0" destOrd="0" presId="urn:microsoft.com/office/officeart/2005/8/layout/hList7"/>
    <dgm:cxn modelId="{A5362291-939D-4761-95A8-E9793858E4B6}" type="presParOf" srcId="{5DB0AF85-A198-4CFA-9107-A8AF04329221}" destId="{29714B7C-73F9-47F8-A63C-92ADCC79A5AB}" srcOrd="1" destOrd="0" presId="urn:microsoft.com/office/officeart/2005/8/layout/hList7"/>
    <dgm:cxn modelId="{52EBA9E0-B131-4716-9A32-04EB59099F40}" type="presParOf" srcId="{5DB0AF85-A198-4CFA-9107-A8AF04329221}" destId="{18E1EB83-8756-4AD6-892A-3BDA6D7E8A53}" srcOrd="2" destOrd="0" presId="urn:microsoft.com/office/officeart/2005/8/layout/hList7"/>
    <dgm:cxn modelId="{55C624BF-CBDC-4D84-AB29-506E6E4D9AA5}" type="presParOf" srcId="{5DB0AF85-A198-4CFA-9107-A8AF04329221}" destId="{47B87990-48A8-4BAD-96D5-D10B7C331AAC}" srcOrd="3" destOrd="0" presId="urn:microsoft.com/office/officeart/2005/8/layout/hList7"/>
    <dgm:cxn modelId="{9B2D7845-679C-498A-B592-8BBCB947D1A7}" type="presParOf" srcId="{A8D510DE-06A1-4A38-A2A1-0B73F1B4E859}" destId="{DEF734D6-A7D4-429C-9A27-E94BA477B1D5}" srcOrd="3" destOrd="0" presId="urn:microsoft.com/office/officeart/2005/8/layout/hList7"/>
    <dgm:cxn modelId="{316312C3-7FAA-4E01-AA54-565EE45138D5}" type="presParOf" srcId="{A8D510DE-06A1-4A38-A2A1-0B73F1B4E859}" destId="{6444685E-DAE7-4736-AB3E-56E2F6DC7880}" srcOrd="4" destOrd="0" presId="urn:microsoft.com/office/officeart/2005/8/layout/hList7"/>
    <dgm:cxn modelId="{FE7A8ED0-F995-4A7A-B989-D9989C46F0CB}" type="presParOf" srcId="{6444685E-DAE7-4736-AB3E-56E2F6DC7880}" destId="{31EFF2B4-6866-4796-B710-CCD03CE64DA8}" srcOrd="0" destOrd="0" presId="urn:microsoft.com/office/officeart/2005/8/layout/hList7"/>
    <dgm:cxn modelId="{1990D204-5C56-4148-A9D1-DA6CBC36124B}" type="presParOf" srcId="{6444685E-DAE7-4736-AB3E-56E2F6DC7880}" destId="{DABCEB5A-B0F3-4656-BB59-0997C38E9CB7}" srcOrd="1" destOrd="0" presId="urn:microsoft.com/office/officeart/2005/8/layout/hList7"/>
    <dgm:cxn modelId="{4E3267F4-2096-4580-BD14-662FF029CB4F}" type="presParOf" srcId="{6444685E-DAE7-4736-AB3E-56E2F6DC7880}" destId="{8932C565-0087-4F83-AF6F-EAD22CA8C7F3}" srcOrd="2" destOrd="0" presId="urn:microsoft.com/office/officeart/2005/8/layout/hList7"/>
    <dgm:cxn modelId="{79A4884E-870D-45CC-92C7-7F2DB4746BAB}" type="presParOf" srcId="{6444685E-DAE7-4736-AB3E-56E2F6DC7880}" destId="{8C292B4E-016B-4C1F-87A7-18BBAD37ACBB}" srcOrd="3" destOrd="0" presId="urn:microsoft.com/office/officeart/2005/8/layout/hList7"/>
    <dgm:cxn modelId="{EEC298AD-F963-486D-815F-3345C15CC231}" type="presParOf" srcId="{A8D510DE-06A1-4A38-A2A1-0B73F1B4E859}" destId="{173F012A-D6F0-493C-996E-13D788B972CF}" srcOrd="5" destOrd="0" presId="urn:microsoft.com/office/officeart/2005/8/layout/hList7"/>
    <dgm:cxn modelId="{74C94B84-A258-43D1-8F19-577494CBBEDC}" type="presParOf" srcId="{A8D510DE-06A1-4A38-A2A1-0B73F1B4E859}" destId="{15F9F0F8-CBB0-4788-9159-F7A48CB27CE7}" srcOrd="6" destOrd="0" presId="urn:microsoft.com/office/officeart/2005/8/layout/hList7"/>
    <dgm:cxn modelId="{2E2D82C5-4E22-4CCB-A377-00668D3049EC}" type="presParOf" srcId="{15F9F0F8-CBB0-4788-9159-F7A48CB27CE7}" destId="{432432F4-8640-42A6-B687-4FC2965A35D4}" srcOrd="0" destOrd="0" presId="urn:microsoft.com/office/officeart/2005/8/layout/hList7"/>
    <dgm:cxn modelId="{A390F6B9-6C7D-4FBD-AE49-FFA3989D63AB}" type="presParOf" srcId="{15F9F0F8-CBB0-4788-9159-F7A48CB27CE7}" destId="{BFB4BC46-1E5E-497F-843E-E9AB8BBA6BBE}" srcOrd="1" destOrd="0" presId="urn:microsoft.com/office/officeart/2005/8/layout/hList7"/>
    <dgm:cxn modelId="{C1B18AFA-C970-49B3-A401-221253DB7D54}" type="presParOf" srcId="{15F9F0F8-CBB0-4788-9159-F7A48CB27CE7}" destId="{AA9E94D3-A32F-42D5-97B4-A7AE1822186E}" srcOrd="2" destOrd="0" presId="urn:microsoft.com/office/officeart/2005/8/layout/hList7"/>
    <dgm:cxn modelId="{CC5F33F1-9B0B-49D3-82AC-C06508AD96DD}" type="presParOf" srcId="{15F9F0F8-CBB0-4788-9159-F7A48CB27CE7}" destId="{BE8D2D3C-46E1-4A18-BB0D-B339F63221D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CADF3-9759-4FD2-9FA0-216770924C7D}">
      <dsp:nvSpPr>
        <dsp:cNvPr id="0" name=""/>
        <dsp:cNvSpPr/>
      </dsp:nvSpPr>
      <dsp:spPr>
        <a:xfrm>
          <a:off x="0" y="0"/>
          <a:ext cx="2296382" cy="4552092"/>
        </a:xfrm>
        <a:prstGeom prst="roundRect">
          <a:avLst>
            <a:gd name="adj" fmla="val 10000"/>
          </a:avLst>
        </a:prstGeom>
        <a:solidFill>
          <a:srgbClr val="004E5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b="1" kern="1200" dirty="0">
            <a:latin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Calibri" panose="020F0502020204030204" pitchFamily="34" charset="0"/>
            </a:rPr>
            <a:t>Technical</a:t>
          </a:r>
          <a:r>
            <a:rPr lang="de-DE" sz="1200" b="1" kern="1200" dirty="0">
              <a:latin typeface="Calibri" panose="020F0502020204030204" pitchFamily="34" charset="0"/>
            </a:rPr>
            <a:t> </a:t>
          </a:r>
          <a:endParaRPr lang="en-GB" sz="1200" b="1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>
              <a:latin typeface="Calibri" panose="020F0502020204030204" pitchFamily="34" charset="0"/>
            </a:rPr>
            <a:t>Tunnel </a:t>
          </a:r>
          <a:r>
            <a:rPr lang="de-DE" sz="1400" kern="1200" dirty="0" err="1">
              <a:latin typeface="Calibri" panose="020F0502020204030204" pitchFamily="34" charset="0"/>
            </a:rPr>
            <a:t>advance</a:t>
          </a:r>
          <a:r>
            <a:rPr lang="de-DE" sz="1400" kern="1200" dirty="0">
              <a:latin typeface="Calibri" panose="020F0502020204030204" pitchFamily="34" charset="0"/>
            </a:rPr>
            <a:t> </a:t>
          </a:r>
          <a:r>
            <a:rPr lang="de-DE" sz="1400" kern="1200" dirty="0" err="1">
              <a:latin typeface="Calibri" panose="020F0502020204030204" pitchFamily="34" charset="0"/>
            </a:rPr>
            <a:t>method</a:t>
          </a:r>
          <a:r>
            <a:rPr lang="de-DE" sz="1400" kern="1200" dirty="0">
              <a:latin typeface="Calibri" panose="020F0502020204030204" pitchFamily="34" charset="0"/>
            </a:rPr>
            <a:t>, -</a:t>
          </a:r>
          <a:r>
            <a:rPr lang="de-DE" sz="1400" kern="1200" dirty="0" err="1">
              <a:latin typeface="Calibri" panose="020F0502020204030204" pitchFamily="34" charset="0"/>
            </a:rPr>
            <a:t>length</a:t>
          </a:r>
          <a:r>
            <a:rPr lang="de-DE" sz="1400" kern="1200" dirty="0">
              <a:latin typeface="Calibri" panose="020F0502020204030204" pitchFamily="34" charset="0"/>
            </a:rPr>
            <a:t>, -diameter</a:t>
          </a:r>
          <a:endParaRPr lang="en-GB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Calibri" panose="020F0502020204030204" pitchFamily="34" charset="0"/>
            </a:rPr>
            <a:t>Site organisation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Calibri" panose="020F0502020204030204" pitchFamily="34" charset="0"/>
            </a:rPr>
            <a:t>Material yield parameters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Calibri" panose="020F0502020204030204" pitchFamily="34" charset="0"/>
            </a:rPr>
            <a:t>Material analysis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Calibri" panose="020F0502020204030204" pitchFamily="34" charset="0"/>
            </a:rPr>
            <a:t>Processing technology</a:t>
          </a:r>
        </a:p>
      </dsp:txBody>
      <dsp:txXfrm>
        <a:off x="0" y="1820836"/>
        <a:ext cx="2296382" cy="1820836"/>
      </dsp:txXfrm>
    </dsp:sp>
    <dsp:sp modelId="{CD8AEAA1-A4EC-4DA3-9331-511A42B26F9B}">
      <dsp:nvSpPr>
        <dsp:cNvPr id="0" name=""/>
        <dsp:cNvSpPr/>
      </dsp:nvSpPr>
      <dsp:spPr>
        <a:xfrm>
          <a:off x="392458" y="273125"/>
          <a:ext cx="1515846" cy="151584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091C4-701F-45CC-A0A5-9306D7C594AA}">
      <dsp:nvSpPr>
        <dsp:cNvPr id="0" name=""/>
        <dsp:cNvSpPr/>
      </dsp:nvSpPr>
      <dsp:spPr>
        <a:xfrm>
          <a:off x="2367464" y="0"/>
          <a:ext cx="2296382" cy="45520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b="1" kern="1200" dirty="0">
            <a:latin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Calibri" panose="020F0502020204030204" pitchFamily="34" charset="0"/>
            </a:rPr>
            <a:t>Geological </a:t>
          </a:r>
          <a:endParaRPr lang="en-GB" sz="1400" b="1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Calibri" panose="020F0502020204030204" pitchFamily="34" charset="0"/>
            </a:rPr>
            <a:t>Geological situation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>
              <a:latin typeface="Calibri" panose="020F0502020204030204" pitchFamily="34" charset="0"/>
            </a:rPr>
            <a:t>Chemistry/ </a:t>
          </a:r>
          <a:r>
            <a:rPr lang="de-DE" sz="1400" kern="1200" dirty="0" err="1">
              <a:latin typeface="Calibri" panose="020F0502020204030204" pitchFamily="34" charset="0"/>
            </a:rPr>
            <a:t>mineralogy</a:t>
          </a:r>
          <a:r>
            <a:rPr lang="de-DE" sz="1400" kern="1200" dirty="0">
              <a:latin typeface="Calibri" panose="020F0502020204030204" pitchFamily="34" charset="0"/>
            </a:rPr>
            <a:t>/ </a:t>
          </a:r>
          <a:r>
            <a:rPr lang="de-DE" sz="1400" kern="1200" dirty="0" err="1">
              <a:latin typeface="Calibri" panose="020F0502020204030204" pitchFamily="34" charset="0"/>
            </a:rPr>
            <a:t>strength</a:t>
          </a:r>
          <a:r>
            <a:rPr lang="de-DE" sz="1400" kern="1200" dirty="0">
              <a:latin typeface="Calibri" panose="020F0502020204030204" pitchFamily="34" charset="0"/>
            </a:rPr>
            <a:t> </a:t>
          </a:r>
          <a:r>
            <a:rPr lang="de-DE" sz="1400" kern="1200" dirty="0" err="1">
              <a:latin typeface="Calibri" panose="020F0502020204030204" pitchFamily="34" charset="0"/>
            </a:rPr>
            <a:t>properties</a:t>
          </a:r>
          <a:r>
            <a:rPr lang="de-DE" sz="1400" kern="1200" dirty="0">
              <a:latin typeface="Calibri" panose="020F0502020204030204" pitchFamily="34" charset="0"/>
            </a:rPr>
            <a:t> </a:t>
          </a:r>
          <a:r>
            <a:rPr lang="de-DE" sz="1400" kern="1200" dirty="0" err="1">
              <a:latin typeface="Calibri" panose="020F0502020204030204" pitchFamily="34" charset="0"/>
            </a:rPr>
            <a:t>of</a:t>
          </a:r>
          <a:r>
            <a:rPr lang="de-DE" sz="1400" kern="1200" dirty="0">
              <a:latin typeface="Calibri" panose="020F0502020204030204" pitchFamily="34" charset="0"/>
            </a:rPr>
            <a:t> </a:t>
          </a:r>
          <a:r>
            <a:rPr lang="de-DE" sz="1400" kern="1200" dirty="0" err="1">
              <a:latin typeface="Calibri" panose="020F0502020204030204" pitchFamily="34" charset="0"/>
            </a:rPr>
            <a:t>excavated</a:t>
          </a:r>
          <a:r>
            <a:rPr lang="de-DE" sz="1400" kern="1200" dirty="0">
              <a:latin typeface="Calibri" panose="020F0502020204030204" pitchFamily="34" charset="0"/>
            </a:rPr>
            <a:t> </a:t>
          </a:r>
          <a:r>
            <a:rPr lang="de-DE" sz="1400" kern="1200" dirty="0" err="1">
              <a:latin typeface="Calibri" panose="020F0502020204030204" pitchFamily="34" charset="0"/>
            </a:rPr>
            <a:t>materials</a:t>
          </a:r>
          <a:endParaRPr lang="en-GB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Calibri" panose="020F0502020204030204" pitchFamily="34" charset="0"/>
            </a:rPr>
            <a:t>Customer specifications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Calibri" panose="020F0502020204030204" pitchFamily="34" charset="0"/>
            </a:rPr>
            <a:t>Processability</a:t>
          </a:r>
        </a:p>
      </dsp:txBody>
      <dsp:txXfrm>
        <a:off x="2367464" y="1820836"/>
        <a:ext cx="2296382" cy="1820836"/>
      </dsp:txXfrm>
    </dsp:sp>
    <dsp:sp modelId="{47B87990-48A8-4BAD-96D5-D10B7C331AAC}">
      <dsp:nvSpPr>
        <dsp:cNvPr id="0" name=""/>
        <dsp:cNvSpPr/>
      </dsp:nvSpPr>
      <dsp:spPr>
        <a:xfrm>
          <a:off x="2757732" y="273125"/>
          <a:ext cx="1515846" cy="151584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FF2B4-6866-4796-B710-CCD03CE64DA8}">
      <dsp:nvSpPr>
        <dsp:cNvPr id="0" name=""/>
        <dsp:cNvSpPr/>
      </dsp:nvSpPr>
      <dsp:spPr>
        <a:xfrm>
          <a:off x="4734230" y="0"/>
          <a:ext cx="2296382" cy="455209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b="1" kern="1200" dirty="0">
            <a:latin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latin typeface="Calibri" panose="020F0502020204030204" pitchFamily="34" charset="0"/>
            </a:rPr>
            <a:t>Legal </a:t>
          </a:r>
          <a:endParaRPr lang="en-GB" sz="1400" b="1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>
              <a:latin typeface="Calibri" panose="020F0502020204030204" pitchFamily="34" charset="0"/>
            </a:rPr>
            <a:t>Ownership</a:t>
          </a:r>
          <a:endParaRPr lang="en-GB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Calibri" panose="020F0502020204030204" pitchFamily="34" charset="0"/>
            </a:rPr>
            <a:t>Waste law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Calibri" panose="020F0502020204030204" pitchFamily="34" charset="0"/>
            </a:rPr>
            <a:t>End of waste character</a:t>
          </a:r>
        </a:p>
      </dsp:txBody>
      <dsp:txXfrm>
        <a:off x="4734230" y="1820836"/>
        <a:ext cx="2296382" cy="1820836"/>
      </dsp:txXfrm>
    </dsp:sp>
    <dsp:sp modelId="{8C292B4E-016B-4C1F-87A7-18BBAD37ACBB}">
      <dsp:nvSpPr>
        <dsp:cNvPr id="0" name=""/>
        <dsp:cNvSpPr/>
      </dsp:nvSpPr>
      <dsp:spPr>
        <a:xfrm>
          <a:off x="5123006" y="273125"/>
          <a:ext cx="1515846" cy="151584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432F4-8640-42A6-B687-4FC2965A35D4}">
      <dsp:nvSpPr>
        <dsp:cNvPr id="0" name=""/>
        <dsp:cNvSpPr/>
      </dsp:nvSpPr>
      <dsp:spPr>
        <a:xfrm>
          <a:off x="7099504" y="0"/>
          <a:ext cx="2296382" cy="455209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b="1" kern="1200" dirty="0">
            <a:latin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 err="1">
              <a:latin typeface="Calibri" panose="020F0502020204030204" pitchFamily="34" charset="0"/>
            </a:rPr>
            <a:t>Economic</a:t>
          </a:r>
          <a:endParaRPr lang="en-GB" sz="1400" b="1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>
              <a:latin typeface="Calibri" panose="020F0502020204030204" pitchFamily="34" charset="0"/>
            </a:rPr>
            <a:t>Supply and </a:t>
          </a:r>
          <a:r>
            <a:rPr lang="de-DE" sz="1400" kern="1200" dirty="0" err="1">
              <a:latin typeface="Calibri" panose="020F0502020204030204" pitchFamily="34" charset="0"/>
            </a:rPr>
            <a:t>demand</a:t>
          </a:r>
          <a:endParaRPr lang="en-GB" sz="1400" kern="1200" dirty="0"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Calibri" panose="020F0502020204030204" pitchFamily="34" charset="0"/>
            </a:rPr>
            <a:t>Raw material price vs. landfilling costs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>
              <a:latin typeface="Calibri" panose="020F0502020204030204" pitchFamily="34" charset="0"/>
            </a:rPr>
            <a:t>Transport route/ -range </a:t>
          </a:r>
          <a:r>
            <a:rPr lang="de-DE" sz="1400" kern="1200" dirty="0" err="1">
              <a:latin typeface="Calibri" panose="020F0502020204030204" pitchFamily="34" charset="0"/>
            </a:rPr>
            <a:t>to</a:t>
          </a:r>
          <a:r>
            <a:rPr lang="de-DE" sz="1400" kern="1200" dirty="0">
              <a:latin typeface="Calibri" panose="020F0502020204030204" pitchFamily="34" charset="0"/>
            </a:rPr>
            <a:t> </a:t>
          </a:r>
          <a:r>
            <a:rPr lang="de-DE" sz="1400" kern="1200" dirty="0" err="1">
              <a:latin typeface="Calibri" panose="020F0502020204030204" pitchFamily="34" charset="0"/>
            </a:rPr>
            <a:t>customers</a:t>
          </a:r>
          <a:r>
            <a:rPr lang="de-DE" sz="1400" kern="1200" dirty="0">
              <a:latin typeface="Calibri" panose="020F0502020204030204" pitchFamily="34" charset="0"/>
            </a:rPr>
            <a:t> / </a:t>
          </a:r>
          <a:r>
            <a:rPr lang="de-DE" sz="1400" kern="1200" dirty="0" err="1">
              <a:latin typeface="Calibri" panose="020F0502020204030204" pitchFamily="34" charset="0"/>
            </a:rPr>
            <a:t>landfills</a:t>
          </a:r>
          <a:endParaRPr lang="en-GB" sz="1400" kern="1200" dirty="0">
            <a:latin typeface="Calibri" panose="020F0502020204030204" pitchFamily="34" charset="0"/>
          </a:endParaRPr>
        </a:p>
      </dsp:txBody>
      <dsp:txXfrm>
        <a:off x="7099504" y="1820836"/>
        <a:ext cx="2296382" cy="1820836"/>
      </dsp:txXfrm>
    </dsp:sp>
    <dsp:sp modelId="{BE8D2D3C-46E1-4A18-BB0D-B339F63221DD}">
      <dsp:nvSpPr>
        <dsp:cNvPr id="0" name=""/>
        <dsp:cNvSpPr/>
      </dsp:nvSpPr>
      <dsp:spPr>
        <a:xfrm>
          <a:off x="7488279" y="273125"/>
          <a:ext cx="1515846" cy="151584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D9F38-394E-4C34-BD85-A993331D9FE6}">
      <dsp:nvSpPr>
        <dsp:cNvPr id="0" name=""/>
        <dsp:cNvSpPr/>
      </dsp:nvSpPr>
      <dsp:spPr>
        <a:xfrm>
          <a:off x="751726" y="3722432"/>
          <a:ext cx="8644858" cy="8296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8C21D-E334-4B31-85AF-20E8A9C92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A006AB-53A2-4A80-A94E-4099E7E0F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3B6A66-23FD-4D8E-B8FF-0F341554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E854-6242-4B31-A79A-7C1341A3896C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7E00BB-1E29-4E33-B1E8-5B4C08FD9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A7C5EA-5E94-4CA8-968D-DBF00EF4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5EFD-69AB-46E0-B88B-2C4A7AFBF4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8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76629-A84B-462E-BB75-04671469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6969FB-B72B-41E3-9B30-047E6D158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551CAF-8639-4ED2-A78F-9F9F5EE0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E854-6242-4B31-A79A-7C1341A3896C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949EDB-2C0F-4C79-AC55-DE1971D8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B0163A-B2D5-4B52-9344-72176397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5EFD-69AB-46E0-B88B-2C4A7AFBF4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72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9B3B0AB-456D-4E22-B05C-19ED5D008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33B025B-330D-4787-96B7-E93B9F5A0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18CAC9-0DA2-4124-B31C-9763BE3D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E854-6242-4B31-A79A-7C1341A3896C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91D7C7-F8B2-4C52-85EB-4B9811E7A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3FC78-3BE1-4C55-9F7D-F16AE57F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5EFD-69AB-46E0-B88B-2C4A7AFBF4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5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0A5D1-6A6D-4504-9350-8B2A2D20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172C16-BC10-456C-A3D6-A63866A89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15A7EF-38B8-484C-8B19-2229F1CC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E854-6242-4B31-A79A-7C1341A3896C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BCFCF9-11D8-445F-BAD3-DF1F65886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539105-9AD0-4B9B-BF9B-1729729CB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5EFD-69AB-46E0-B88B-2C4A7AFBF4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5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FB4C7-B11D-48E8-AF2D-BE63A37F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175F15-D5AE-4052-BA43-45BEA3181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C6C947-FF9B-46F5-BE9C-FF3EACA5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E854-6242-4B31-A79A-7C1341A3896C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E911CF-AF54-4DB6-9ADD-F59C9A44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2DB1FA-8D6C-4EAC-B85E-D39515D2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5EFD-69AB-46E0-B88B-2C4A7AFBF4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8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6B482-B02F-4563-9E0B-20B9A18F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D5CC0D-56EE-4A85-9DAB-6C4921C36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6D65D0-9146-44B9-930C-9B140C733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E13B2B-28BC-4703-AF7E-11DD9BBA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E854-6242-4B31-A79A-7C1341A3896C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5BC536-46E2-40B1-B6AF-292B5AC9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E739F3-39AC-4A6E-8A2F-89DC32F5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5EFD-69AB-46E0-B88B-2C4A7AFBF4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54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06719-B00F-42A6-95D5-553939AA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4B67E2-B3BF-4DDF-BC5A-100865515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DD89CA-38C1-4C08-A6C3-16EE7E951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88F5AD9-1A62-4148-B2F6-5D7435210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B3C778-28DF-4C8C-BAA3-1F97B98CD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8D07148-7004-4B0D-98B2-BB9CFD16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E854-6242-4B31-A79A-7C1341A3896C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1785DC9-09FA-495D-B063-BF7A3349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614346-35E8-47AA-B202-1AD0D53A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5EFD-69AB-46E0-B88B-2C4A7AFBF4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8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379D6-7989-4A19-85F4-68B0DFAC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925DEB6-06E1-466F-9C58-A07A7AE3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E854-6242-4B31-A79A-7C1341A3896C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9B0DFD-23AF-4539-9272-28E4ED39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139485-6055-4246-A13F-43F16EA9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5EFD-69AB-46E0-B88B-2C4A7AFBF4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7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D1D96E-7176-4EF8-BAB1-C7F462C2D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E854-6242-4B31-A79A-7C1341A3896C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311A5D-0020-4DFC-8252-57389104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FD317B-6130-495A-855D-16E9A643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5EFD-69AB-46E0-B88B-2C4A7AFBF4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72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8D0A9-5AEE-41FE-B9F6-43E50B91C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A8C721-A08E-4E65-BB6B-9E270CD2B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D47BD6-F6F1-4B37-A388-813772A18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F97C68-C869-423B-9409-20FFB209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E854-6242-4B31-A79A-7C1341A3896C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8B7239-559C-433F-B2B8-CFCE7C56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0C8F90-DC0E-4A6A-BF42-B60F6B4E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5EFD-69AB-46E0-B88B-2C4A7AFBF4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60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7B1A1-8140-415C-90BE-4194FA04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0CB2475-D887-4A9C-AA11-0C858157F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1FAD4D-1465-4485-A943-BC0023635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D4804D-298F-4E0B-8A71-C506DD51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E854-6242-4B31-A79A-7C1341A3896C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00E435-6753-49E9-B210-C6CD7BAC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D27158E-D827-47A4-A3FA-819D6A1B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F5EFD-69AB-46E0-B88B-2C4A7AFBF4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01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10C970A-10DB-4235-B045-E720A872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DE131-1077-44D3-B957-9B1911712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1CA65F-2514-4F4B-ABE7-84001F905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9E854-6242-4B31-A79A-7C1341A3896C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03367-A9F0-4965-98E2-0E77CB1E3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42128-E5E2-4091-89B3-02E308EEE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5EFD-69AB-46E0-B88B-2C4A7AFBF4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25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030B8-4FC3-4F9C-B36B-3F5D9ED00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sz="3600" dirty="0" err="1"/>
              <a:t>Sustainability</a:t>
            </a:r>
            <a:r>
              <a:rPr lang="de-AT" sz="3600" dirty="0"/>
              <a:t> Workshop 2023 Nov. 16. – Nov. 17. 2023</a:t>
            </a:r>
            <a:br>
              <a:rPr lang="de-AT" dirty="0"/>
            </a:br>
            <a:r>
              <a:rPr lang="de-AT" sz="4900" dirty="0"/>
              <a:t>Reuse of Tunnel Excavation Material</a:t>
            </a:r>
            <a:br>
              <a:rPr lang="de-AT" sz="4900" dirty="0"/>
            </a:br>
            <a:r>
              <a:rPr lang="de-AT" sz="3600" dirty="0"/>
              <a:t>WP 9</a:t>
            </a:r>
            <a:endParaRPr lang="en-GB" sz="36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5DED83-701E-431F-8837-D563AF8897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Elisabeth Hauzinger – Montanuniversität Leoben (Austria)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52A701-DD2A-402A-B3C1-52EDCB50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45" y="4802612"/>
            <a:ext cx="3108499" cy="10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ECBBF-F41A-4D25-9F32-D8AB26FD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Why</a:t>
            </a:r>
            <a:r>
              <a:rPr lang="de-AT" dirty="0"/>
              <a:t> Reuse of Tunnel Excavation Material?</a:t>
            </a:r>
            <a:endParaRPr lang="en-GB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07AE4D9-7E65-4DAE-BA3F-F66F202DC4B1}"/>
              </a:ext>
            </a:extLst>
          </p:cNvPr>
          <p:cNvGrpSpPr/>
          <p:nvPr/>
        </p:nvGrpSpPr>
        <p:grpSpPr>
          <a:xfrm>
            <a:off x="650176" y="2032099"/>
            <a:ext cx="3351952" cy="3674971"/>
            <a:chOff x="889057" y="2174983"/>
            <a:chExt cx="5528652" cy="675264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291876A-0461-4892-8A3C-97BE4A0C5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4" t="17468" r="5618" b="6121"/>
            <a:stretch/>
          </p:blipFill>
          <p:spPr>
            <a:xfrm>
              <a:off x="1392821" y="2174983"/>
              <a:ext cx="5024888" cy="5223410"/>
            </a:xfrm>
            <a:prstGeom prst="rect">
              <a:avLst/>
            </a:prstGeom>
          </p:spPr>
        </p:pic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A9CC0E92-CCDF-4BD5-B1E4-E3E58D20D910}"/>
                </a:ext>
              </a:extLst>
            </p:cNvPr>
            <p:cNvSpPr txBox="1">
              <a:spLocks/>
            </p:cNvSpPr>
            <p:nvPr/>
          </p:nvSpPr>
          <p:spPr>
            <a:xfrm>
              <a:off x="889057" y="7553977"/>
              <a:ext cx="4685131" cy="137364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lvl1pPr marL="0">
                <a:defRPr sz="4000" b="0" i="0">
                  <a:solidFill>
                    <a:schemeClr val="tx1"/>
                  </a:solidFill>
                  <a:latin typeface="Lucida Sans Unicode"/>
                  <a:ea typeface="+mn-ea"/>
                  <a:cs typeface="Lucida Sans Unicode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L="361950" marR="5080" algn="just">
                <a:lnSpc>
                  <a:spcPct val="115599"/>
                </a:lnSpc>
                <a:spcBef>
                  <a:spcPts val="100"/>
                </a:spcBef>
              </a:pPr>
              <a:r>
                <a:rPr lang="en-GB" sz="1400" dirty="0">
                  <a:latin typeface="+mn-lt"/>
                  <a:ea typeface="Calibri" panose="020F0502020204030204" pitchFamily="34" charset="0"/>
                </a:rPr>
                <a:t>500 million tons construction &amp; demolition waste in EU per year, only 25% are recycled.</a:t>
              </a:r>
              <a:endParaRPr lang="en-GB" sz="1400" kern="0" spc="-80" dirty="0">
                <a:latin typeface="+mn-lt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35A6D6C3-E6A3-4909-8BCD-4564E8F1940E}"/>
              </a:ext>
            </a:extLst>
          </p:cNvPr>
          <p:cNvSpPr txBox="1"/>
          <p:nvPr/>
        </p:nvSpPr>
        <p:spPr>
          <a:xfrm>
            <a:off x="955602" y="4700074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65000"/>
                  </a:schemeClr>
                </a:solidFill>
              </a:rPr>
              <a:t>© Eurostat</a:t>
            </a:r>
          </a:p>
        </p:txBody>
      </p:sp>
      <p:pic>
        <p:nvPicPr>
          <p:cNvPr id="17" name="Picture 2" descr="Entwicklung">
            <a:extLst>
              <a:ext uri="{FF2B5EF4-FFF2-40B4-BE49-F238E27FC236}">
                <a16:creationId xmlns:a16="http://schemas.microsoft.com/office/drawing/2014/main" id="{8CCC03EF-CC54-4920-A475-6F84D014E6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37" t="24918" r="5353" b="15247"/>
          <a:stretch>
            <a:fillRect/>
          </a:stretch>
        </p:blipFill>
        <p:spPr bwMode="auto">
          <a:xfrm>
            <a:off x="4212618" y="1426457"/>
            <a:ext cx="5050136" cy="243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77D2CF18-C78F-4842-8D9A-5693D8417E98}"/>
              </a:ext>
            </a:extLst>
          </p:cNvPr>
          <p:cNvSpPr txBox="1"/>
          <p:nvPr/>
        </p:nvSpPr>
        <p:spPr>
          <a:xfrm>
            <a:off x="9321838" y="1496041"/>
            <a:ext cx="23812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Scarcity of Building Raw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Longer transport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Higher CO</a:t>
            </a:r>
            <a:r>
              <a:rPr lang="en-US" sz="1400" baseline="-25000"/>
              <a:t>2</a:t>
            </a:r>
            <a:r>
              <a:rPr lang="en-US" sz="1400"/>
              <a:t>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Import dependency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F0B057A-C43B-4ADE-BB92-858D52903318}"/>
              </a:ext>
            </a:extLst>
          </p:cNvPr>
          <p:cNvGrpSpPr/>
          <p:nvPr/>
        </p:nvGrpSpPr>
        <p:grpSpPr>
          <a:xfrm>
            <a:off x="4054676" y="4390425"/>
            <a:ext cx="6750092" cy="2082235"/>
            <a:chOff x="-3178907" y="3345952"/>
            <a:chExt cx="10684753" cy="3581400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45715255-7BBD-42E4-B8C0-1E61536583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472" t="12455" r="11798"/>
            <a:stretch/>
          </p:blipFill>
          <p:spPr>
            <a:xfrm>
              <a:off x="801831" y="3345952"/>
              <a:ext cx="6704015" cy="3581400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6971449-D344-4E86-B9A0-86B68BC95556}"/>
                </a:ext>
              </a:extLst>
            </p:cNvPr>
            <p:cNvSpPr txBox="1"/>
            <p:nvPr/>
          </p:nvSpPr>
          <p:spPr>
            <a:xfrm>
              <a:off x="-3178907" y="4586165"/>
              <a:ext cx="4081439" cy="164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Average composition of excavated tunnel material from hard and soft rock tunnel construction projects</a:t>
              </a:r>
              <a:endParaRPr lang="de-AT" sz="1400" dirty="0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9CD442C5-9184-44A9-9679-75BFDCDA4B51}"/>
              </a:ext>
            </a:extLst>
          </p:cNvPr>
          <p:cNvSpPr txBox="1"/>
          <p:nvPr/>
        </p:nvSpPr>
        <p:spPr>
          <a:xfrm>
            <a:off x="5752436" y="6065595"/>
            <a:ext cx="1030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© DRAGON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9AFF1005-086C-4CF1-9174-E463B6D10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878" y="3857922"/>
            <a:ext cx="15543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© </a:t>
            </a:r>
            <a:r>
              <a:rPr lang="en-GB" sz="1000" dirty="0" err="1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Kündig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 et al., 1997</a:t>
            </a:r>
            <a:endParaRPr lang="de-AT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8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ECBBF-F41A-4D25-9F32-D8AB26FD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Conditions</a:t>
            </a:r>
          </a:p>
        </p:txBody>
      </p:sp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857C4AD3-C5AF-48E4-B871-B1CDAE9A6A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150939"/>
              </p:ext>
            </p:extLst>
          </p:nvPr>
        </p:nvGraphicFramePr>
        <p:xfrm>
          <a:off x="1209167" y="1745720"/>
          <a:ext cx="9396585" cy="455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5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722FAB35-9BBF-49B1-A03D-83243054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425" y="4384290"/>
            <a:ext cx="2703235" cy="205495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BAFA65-DC77-442A-B937-58569198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Geological Investigations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12EB567-8E31-407B-B535-8B2E6399D0FF}"/>
              </a:ext>
            </a:extLst>
          </p:cNvPr>
          <p:cNvGrpSpPr/>
          <p:nvPr/>
        </p:nvGrpSpPr>
        <p:grpSpPr>
          <a:xfrm>
            <a:off x="4980292" y="2334925"/>
            <a:ext cx="2529089" cy="3872706"/>
            <a:chOff x="8610600" y="2083457"/>
            <a:chExt cx="3720187" cy="5113428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928FEA3C-C7D4-433B-B8B5-4D73589F1E8A}"/>
                </a:ext>
              </a:extLst>
            </p:cNvPr>
            <p:cNvGrpSpPr/>
            <p:nvPr/>
          </p:nvGrpSpPr>
          <p:grpSpPr>
            <a:xfrm>
              <a:off x="8610600" y="2083457"/>
              <a:ext cx="3720187" cy="3841267"/>
              <a:chOff x="7613655" y="2628900"/>
              <a:chExt cx="3720187" cy="3841267"/>
            </a:xfrm>
          </p:grpSpPr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E20F9E33-A299-4AD2-B452-68B4D314F571}"/>
                  </a:ext>
                </a:extLst>
              </p:cNvPr>
              <p:cNvGrpSpPr/>
              <p:nvPr/>
            </p:nvGrpSpPr>
            <p:grpSpPr>
              <a:xfrm>
                <a:off x="7630754" y="2628900"/>
                <a:ext cx="3646846" cy="1166106"/>
                <a:chOff x="7630754" y="2628900"/>
                <a:chExt cx="3646846" cy="1166106"/>
              </a:xfrm>
            </p:grpSpPr>
            <p:sp>
              <p:nvSpPr>
                <p:cNvPr id="17" name="Rechteck: abgerundete Ecken 16">
                  <a:extLst>
                    <a:ext uri="{FF2B5EF4-FFF2-40B4-BE49-F238E27FC236}">
                      <a16:creationId xmlns:a16="http://schemas.microsoft.com/office/drawing/2014/main" id="{6B221BA5-AF74-4A57-B742-DFAA53A2AEC3}"/>
                    </a:ext>
                  </a:extLst>
                </p:cNvPr>
                <p:cNvSpPr/>
                <p:nvPr/>
              </p:nvSpPr>
              <p:spPr>
                <a:xfrm>
                  <a:off x="7630754" y="2628900"/>
                  <a:ext cx="3646846" cy="1166106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93F3BC5F-3C43-4CB9-A395-A8E815E1E803}"/>
                    </a:ext>
                  </a:extLst>
                </p:cNvPr>
                <p:cNvSpPr txBox="1"/>
                <p:nvPr/>
              </p:nvSpPr>
              <p:spPr>
                <a:xfrm>
                  <a:off x="7832039" y="2774545"/>
                  <a:ext cx="3329927" cy="815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bg1"/>
                      </a:solidFill>
                    </a:rPr>
                    <a:t>Geotechnical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UCS, Tensile Strength, CERCHAR Test Point Load, LCPC Test, …</a:t>
                  </a:r>
                </a:p>
              </p:txBody>
            </p:sp>
          </p:grpSp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458AA344-33D5-4260-8E4D-110588A7E970}"/>
                  </a:ext>
                </a:extLst>
              </p:cNvPr>
              <p:cNvGrpSpPr/>
              <p:nvPr/>
            </p:nvGrpSpPr>
            <p:grpSpPr>
              <a:xfrm>
                <a:off x="7613655" y="3931764"/>
                <a:ext cx="3646847" cy="1266242"/>
                <a:chOff x="7636439" y="2182265"/>
                <a:chExt cx="3646847" cy="1266242"/>
              </a:xfrm>
            </p:grpSpPr>
            <p:sp>
              <p:nvSpPr>
                <p:cNvPr id="15" name="Rechteck: abgerundete Ecken 14">
                  <a:extLst>
                    <a:ext uri="{FF2B5EF4-FFF2-40B4-BE49-F238E27FC236}">
                      <a16:creationId xmlns:a16="http://schemas.microsoft.com/office/drawing/2014/main" id="{71BBDA6B-360D-4810-9ECE-CFE5693D464D}"/>
                    </a:ext>
                  </a:extLst>
                </p:cNvPr>
                <p:cNvSpPr/>
                <p:nvPr/>
              </p:nvSpPr>
              <p:spPr>
                <a:xfrm>
                  <a:off x="7636439" y="2182265"/>
                  <a:ext cx="3646846" cy="1266242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808C3D24-8F3B-4703-819F-509A64DA2AE9}"/>
                    </a:ext>
                  </a:extLst>
                </p:cNvPr>
                <p:cNvSpPr txBox="1"/>
                <p:nvPr/>
              </p:nvSpPr>
              <p:spPr>
                <a:xfrm>
                  <a:off x="7835688" y="2331522"/>
                  <a:ext cx="3447598" cy="815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bg1"/>
                      </a:solidFill>
                    </a:rPr>
                    <a:t>Geochemical</a:t>
                  </a:r>
                  <a:r>
                    <a:rPr lang="de-AT" sz="1200" b="1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1200" b="1" dirty="0">
                      <a:solidFill>
                        <a:schemeClr val="bg1"/>
                      </a:solidFill>
                    </a:rPr>
                    <a:t>&amp; Petrophysical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Eluate, water absorption, porosity &amp; permeability, density, TOC, …</a:t>
                  </a:r>
                </a:p>
              </p:txBody>
            </p:sp>
          </p:grpSp>
          <p:grpSp>
            <p:nvGrpSpPr>
              <p:cNvPr id="12" name="Gruppieren 11">
                <a:extLst>
                  <a:ext uri="{FF2B5EF4-FFF2-40B4-BE49-F238E27FC236}">
                    <a16:creationId xmlns:a16="http://schemas.microsoft.com/office/drawing/2014/main" id="{E2B3DDBB-6F47-4FFE-942A-E2A58339619C}"/>
                  </a:ext>
                </a:extLst>
              </p:cNvPr>
              <p:cNvGrpSpPr/>
              <p:nvPr/>
            </p:nvGrpSpPr>
            <p:grpSpPr>
              <a:xfrm>
                <a:off x="7630754" y="5334832"/>
                <a:ext cx="3703088" cy="1135335"/>
                <a:chOff x="7630754" y="1818079"/>
                <a:chExt cx="3703088" cy="1135335"/>
              </a:xfrm>
            </p:grpSpPr>
            <p:sp>
              <p:nvSpPr>
                <p:cNvPr id="13" name="Rechteck: abgerundete Ecken 12">
                  <a:extLst>
                    <a:ext uri="{FF2B5EF4-FFF2-40B4-BE49-F238E27FC236}">
                      <a16:creationId xmlns:a16="http://schemas.microsoft.com/office/drawing/2014/main" id="{38F457FC-B10E-42DC-ADF2-AF90BA4D08B3}"/>
                    </a:ext>
                  </a:extLst>
                </p:cNvPr>
                <p:cNvSpPr/>
                <p:nvPr/>
              </p:nvSpPr>
              <p:spPr>
                <a:xfrm>
                  <a:off x="7630754" y="1818079"/>
                  <a:ext cx="3646846" cy="1135335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BA71D1D9-9902-444A-A8F8-CF315ECF05D8}"/>
                    </a:ext>
                  </a:extLst>
                </p:cNvPr>
                <p:cNvSpPr txBox="1"/>
                <p:nvPr/>
              </p:nvSpPr>
              <p:spPr>
                <a:xfrm>
                  <a:off x="7772649" y="1887361"/>
                  <a:ext cx="3561193" cy="815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bg1"/>
                      </a:solidFill>
                    </a:rPr>
                    <a:t>Mineralogical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r>
                    <a:rPr lang="en-US" sz="1200" dirty="0">
                      <a:solidFill>
                        <a:schemeClr val="bg1"/>
                      </a:solidFill>
                    </a:rPr>
                    <a:t>XRD, XRF, ICP-MS, Optical Microscopy, FTIR, …</a:t>
                  </a:r>
                </a:p>
              </p:txBody>
            </p:sp>
          </p:grpSp>
        </p:grp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EA0B4FBB-02C0-4ABA-8381-86D6E8765563}"/>
                </a:ext>
              </a:extLst>
            </p:cNvPr>
            <p:cNvSpPr/>
            <p:nvPr/>
          </p:nvSpPr>
          <p:spPr>
            <a:xfrm>
              <a:off x="8623257" y="6061550"/>
              <a:ext cx="3646846" cy="1135335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C06B33BC-BA77-44DE-BE62-F27AB2E2ADEC}"/>
                </a:ext>
              </a:extLst>
            </p:cNvPr>
            <p:cNvSpPr txBox="1"/>
            <p:nvPr/>
          </p:nvSpPr>
          <p:spPr>
            <a:xfrm>
              <a:off x="8733199" y="6061550"/>
              <a:ext cx="3561192" cy="85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(Borehole-) Geophysics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Gamma-Gamma, SP, Dilatometer, </a:t>
              </a:r>
              <a:r>
                <a:rPr lang="en-US" sz="1200" dirty="0" err="1">
                  <a:solidFill>
                    <a:schemeClr val="bg1"/>
                  </a:solidFill>
                </a:rPr>
                <a:t>Seismics</a:t>
              </a:r>
              <a:r>
                <a:rPr lang="en-US" sz="1200" dirty="0">
                  <a:solidFill>
                    <a:schemeClr val="bg1"/>
                  </a:solidFill>
                </a:rPr>
                <a:t>, …</a:t>
              </a:r>
            </a:p>
          </p:txBody>
        </p:sp>
      </p:grp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3B313E3B-AD81-4065-A3F8-8EB4C008A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248020"/>
              </p:ext>
            </p:extLst>
          </p:nvPr>
        </p:nvGraphicFramePr>
        <p:xfrm>
          <a:off x="8333662" y="2146307"/>
          <a:ext cx="3265712" cy="4409613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143086">
                  <a:extLst>
                    <a:ext uri="{9D8B030D-6E8A-4147-A177-3AD203B41FA5}">
                      <a16:colId xmlns:a16="http://schemas.microsoft.com/office/drawing/2014/main" val="2945789838"/>
                    </a:ext>
                  </a:extLst>
                </a:gridCol>
                <a:gridCol w="900367">
                  <a:extLst>
                    <a:ext uri="{9D8B030D-6E8A-4147-A177-3AD203B41FA5}">
                      <a16:colId xmlns:a16="http://schemas.microsoft.com/office/drawing/2014/main" val="1061539900"/>
                    </a:ext>
                  </a:extLst>
                </a:gridCol>
                <a:gridCol w="1222259">
                  <a:extLst>
                    <a:ext uri="{9D8B030D-6E8A-4147-A177-3AD203B41FA5}">
                      <a16:colId xmlns:a16="http://schemas.microsoft.com/office/drawing/2014/main" val="3586327297"/>
                    </a:ext>
                  </a:extLst>
                </a:gridCol>
              </a:tblGrid>
              <a:tr h="2407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Classification of Subsurface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421" marR="6342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228150"/>
                  </a:ext>
                </a:extLst>
              </a:tr>
              <a:tr h="330224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Rock classification</a:t>
                      </a:r>
                      <a:endParaRPr lang="en-GB" sz="1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dirty="0">
                          <a:effectLst/>
                        </a:rPr>
                        <a:t>Mineral composition</a:t>
                      </a:r>
                      <a:endParaRPr lang="en-GB" sz="1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dirty="0">
                          <a:effectLst/>
                        </a:rPr>
                        <a:t>Rock descriptions</a:t>
                      </a:r>
                      <a:endParaRPr lang="en-GB" sz="1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139669"/>
                  </a:ext>
                </a:extLst>
              </a:tr>
              <a:tr h="836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Very weak marl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Numerous, closed micro-fissures, low stiffness, ductile behaviour, swelling potential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517828"/>
                  </a:ext>
                </a:extLst>
              </a:tr>
              <a:tr h="836768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Weak marl</a:t>
                      </a:r>
                      <a:endParaRPr lang="en-GB" sz="1000" b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Clay=45-60, quartz=15-30, calcareous minerals=20-30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Micro-crystalline quartz, medium-high plasticity, minor micro-fissures, swelling potential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247158"/>
                  </a:ext>
                </a:extLst>
              </a:tr>
              <a:tr h="667922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Medium-weak marl</a:t>
                      </a:r>
                      <a:endParaRPr lang="en-GB" sz="1000" b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Clay=20-45, quartz=20-40, calcite=20-30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Well cemented, low plasticity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651954"/>
                  </a:ext>
                </a:extLst>
              </a:tr>
              <a:tr h="499072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Weak sandstone</a:t>
                      </a:r>
                      <a:endParaRPr lang="en-GB" sz="1000" b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Clay=5-20, quartz=40-70, calcareous minerals=5-45, feldspar=5-10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Fine-grained, poorly cemented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324837"/>
                  </a:ext>
                </a:extLst>
              </a:tr>
              <a:tr h="499072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Medium sandstone</a:t>
                      </a:r>
                      <a:endParaRPr lang="en-GB" sz="1000" b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Rare discontinuities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627962"/>
                  </a:ext>
                </a:extLst>
              </a:tr>
              <a:tr h="499072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</a:rPr>
                        <a:t>Strong sandstone</a:t>
                      </a:r>
                      <a:endParaRPr lang="en-GB" sz="1000" b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Better cemented, fewer discontinuities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421" marR="6342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00829"/>
                  </a:ext>
                </a:extLst>
              </a:tr>
            </a:tbl>
          </a:graphicData>
        </a:graphic>
      </p:graphicFrame>
      <p:sp>
        <p:nvSpPr>
          <p:cNvPr id="20" name="Textfeld 19">
            <a:extLst>
              <a:ext uri="{FF2B5EF4-FFF2-40B4-BE49-F238E27FC236}">
                <a16:creationId xmlns:a16="http://schemas.microsoft.com/office/drawing/2014/main" id="{ED8E9A8F-52B4-4B0D-B775-E84DE2205303}"/>
              </a:ext>
            </a:extLst>
          </p:cNvPr>
          <p:cNvSpPr txBox="1"/>
          <p:nvPr/>
        </p:nvSpPr>
        <p:spPr>
          <a:xfrm>
            <a:off x="4292588" y="1590229"/>
            <a:ext cx="344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Investigations of the Underground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Wide ranged investigation methods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5741269-4F20-49CB-9D87-D07D705B9107}"/>
              </a:ext>
            </a:extLst>
          </p:cNvPr>
          <p:cNvSpPr txBox="1"/>
          <p:nvPr/>
        </p:nvSpPr>
        <p:spPr>
          <a:xfrm>
            <a:off x="8252810" y="1567248"/>
            <a:ext cx="346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Geological characterisation</a:t>
            </a:r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5D77F6FA-BAC7-4E4F-80FD-39E6E7996E76}"/>
              </a:ext>
            </a:extLst>
          </p:cNvPr>
          <p:cNvSpPr/>
          <p:nvPr/>
        </p:nvSpPr>
        <p:spPr>
          <a:xfrm>
            <a:off x="4146547" y="3567876"/>
            <a:ext cx="51688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016B1EEB-7A36-495A-9AAE-D8CD3DEBA59D}"/>
              </a:ext>
            </a:extLst>
          </p:cNvPr>
          <p:cNvSpPr/>
          <p:nvPr/>
        </p:nvSpPr>
        <p:spPr>
          <a:xfrm>
            <a:off x="7735929" y="3567876"/>
            <a:ext cx="51688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421443D-BD29-41AD-B4F9-5097D53B5873}"/>
              </a:ext>
            </a:extLst>
          </p:cNvPr>
          <p:cNvSpPr/>
          <p:nvPr/>
        </p:nvSpPr>
        <p:spPr>
          <a:xfrm>
            <a:off x="486217" y="1582800"/>
            <a:ext cx="33721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Einstein Telescope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400" dirty="0"/>
              <a:t>Triangular or L-shape, total tunnel length of 30 km &amp; diameter of 7 m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Together with caverns, service &amp; access tunnels and shafts  total excavated volume ~ 4.4 Mio m3 ↔ muck volume ~ 5.3 m3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400" dirty="0">
                <a:sym typeface="Wingdings" panose="05000000000000000000" pitchFamily="2" charset="2"/>
              </a:rPr>
              <a:t>Exact location not yet determined</a:t>
            </a:r>
            <a:endParaRPr lang="en-US" sz="1400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D526B2B0-4904-4587-883E-6BC84EC5B1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13" t="32532" r="9442" b="12194"/>
          <a:stretch/>
        </p:blipFill>
        <p:spPr>
          <a:xfrm>
            <a:off x="222717" y="3529488"/>
            <a:ext cx="2154953" cy="1894389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3D4FA981-669B-49D6-B8CD-1AEC08EFBDA1}"/>
              </a:ext>
            </a:extLst>
          </p:cNvPr>
          <p:cNvSpPr txBox="1"/>
          <p:nvPr/>
        </p:nvSpPr>
        <p:spPr>
          <a:xfrm>
            <a:off x="533966" y="5531481"/>
            <a:ext cx="2572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©  ET Symposium April 2018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517FFD4-E54D-4804-958D-60EFD5BC497A}"/>
              </a:ext>
            </a:extLst>
          </p:cNvPr>
          <p:cNvSpPr txBox="1"/>
          <p:nvPr/>
        </p:nvSpPr>
        <p:spPr>
          <a:xfrm>
            <a:off x="7096081" y="6316138"/>
            <a:ext cx="1041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©  Haas (2022)</a:t>
            </a:r>
          </a:p>
        </p:txBody>
      </p:sp>
    </p:spTree>
    <p:extLst>
      <p:ext uri="{BB962C8B-B14F-4D97-AF65-F5344CB8AC3E}">
        <p14:creationId xmlns:p14="http://schemas.microsoft.com/office/powerpoint/2010/main" val="362416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81385-B2DD-4207-904E-29B0C858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for Reuse of Tunnel Excavation Material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6DCFC83-70CA-48B8-BFE7-D30665C1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903" y="1514365"/>
            <a:ext cx="4233028" cy="265410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E5876D4-53BE-4686-A87E-4E2D7C7A87F4}"/>
              </a:ext>
            </a:extLst>
          </p:cNvPr>
          <p:cNvSpPr txBox="1">
            <a:spLocks/>
          </p:cNvSpPr>
          <p:nvPr/>
        </p:nvSpPr>
        <p:spPr>
          <a:xfrm>
            <a:off x="4400762" y="1514365"/>
            <a:ext cx="2714428" cy="16373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sz="4000" b="0" i="0">
                <a:solidFill>
                  <a:schemeClr val="tx1"/>
                </a:solidFill>
                <a:latin typeface="Lucida Sans Unicode"/>
                <a:ea typeface="+mn-ea"/>
                <a:cs typeface="Lucida Sans Unicode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kern="0" dirty="0">
                <a:latin typeface="+mn-lt"/>
              </a:rPr>
              <a:t>Graphic representation of underlying forecast reliability and associated recovery and landfill classes of a tunneling project in phase A of the main investigations </a:t>
            </a:r>
            <a:r>
              <a:rPr lang="de-AT" sz="1000" kern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</a:t>
            </a:r>
            <a:r>
              <a:rPr lang="de-AT" sz="1000" kern="0" dirty="0">
                <a:solidFill>
                  <a:schemeClr val="bg1">
                    <a:lumMod val="65000"/>
                  </a:schemeClr>
                </a:solidFill>
              </a:rPr>
              <a:t>ÖBV 2015)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8B7C6CC2-1D62-4523-9733-946AA2B7E76C}"/>
              </a:ext>
            </a:extLst>
          </p:cNvPr>
          <p:cNvSpPr txBox="1">
            <a:spLocks/>
          </p:cNvSpPr>
          <p:nvPr/>
        </p:nvSpPr>
        <p:spPr>
          <a:xfrm>
            <a:off x="440653" y="1815874"/>
            <a:ext cx="2468802" cy="12602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4000" b="0" i="0">
                <a:solidFill>
                  <a:schemeClr val="tx1"/>
                </a:solidFill>
                <a:latin typeface="Lucida Sans Unicode"/>
                <a:ea typeface="+mn-ea"/>
                <a:cs typeface="Lucida Sans Unicode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61950" marR="5080" algn="just">
              <a:lnSpc>
                <a:spcPct val="115599"/>
              </a:lnSpc>
              <a:spcBef>
                <a:spcPts val="100"/>
              </a:spcBef>
            </a:pPr>
            <a:r>
              <a:rPr lang="en-US" sz="1400" b="1" kern="0" spc="-80" dirty="0">
                <a:latin typeface="+mn-lt"/>
              </a:rPr>
              <a:t>Strategies</a:t>
            </a:r>
            <a:r>
              <a:rPr lang="de-AT" sz="1400" b="1" kern="0" spc="-80" dirty="0">
                <a:latin typeface="+mn-lt"/>
              </a:rPr>
              <a:t> </a:t>
            </a:r>
            <a:r>
              <a:rPr lang="en-US" sz="1400" b="1" kern="0" spc="-80" dirty="0">
                <a:latin typeface="+mn-lt"/>
              </a:rPr>
              <a:t>for</a:t>
            </a:r>
            <a:r>
              <a:rPr lang="de-AT" sz="1400" b="1" kern="0" spc="-80" dirty="0">
                <a:latin typeface="+mn-lt"/>
              </a:rPr>
              <a:t> </a:t>
            </a:r>
            <a:r>
              <a:rPr lang="en-US" sz="1400" b="1" kern="0" spc="-80" dirty="0">
                <a:latin typeface="+mn-lt"/>
              </a:rPr>
              <a:t>reuse</a:t>
            </a:r>
          </a:p>
          <a:p>
            <a:pPr marL="704850" marR="5080" indent="-342900" algn="just">
              <a:lnSpc>
                <a:spcPct val="1155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1400" kern="0" spc="-80" dirty="0">
                <a:latin typeface="+mn-lt"/>
              </a:rPr>
              <a:t>Strategies for the reuse of excavated material should at least meet following requirements: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F8F6607-FB3F-4A69-8A25-D77479F2EE9D}"/>
              </a:ext>
            </a:extLst>
          </p:cNvPr>
          <p:cNvGrpSpPr/>
          <p:nvPr/>
        </p:nvGrpSpPr>
        <p:grpSpPr>
          <a:xfrm>
            <a:off x="933299" y="3281585"/>
            <a:ext cx="1786149" cy="2801015"/>
            <a:chOff x="11565753" y="6137693"/>
            <a:chExt cx="2216724" cy="3168750"/>
          </a:xfrm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7C433724-4362-4C6D-B3B7-9914439501CC}"/>
                </a:ext>
              </a:extLst>
            </p:cNvPr>
            <p:cNvSpPr/>
            <p:nvPr/>
          </p:nvSpPr>
          <p:spPr>
            <a:xfrm>
              <a:off x="11565753" y="6137693"/>
              <a:ext cx="2205179" cy="7060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Technical Feasibility</a:t>
              </a:r>
            </a:p>
          </p:txBody>
        </p:sp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AA72587A-87EF-4DF3-8E1D-BD5C22214A70}"/>
                </a:ext>
              </a:extLst>
            </p:cNvPr>
            <p:cNvSpPr/>
            <p:nvPr/>
          </p:nvSpPr>
          <p:spPr>
            <a:xfrm>
              <a:off x="11577298" y="6960296"/>
              <a:ext cx="2205179" cy="7060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Economic Viability</a:t>
              </a: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39062FEA-54F3-4B3D-ADDD-071B7E442A6B}"/>
                </a:ext>
              </a:extLst>
            </p:cNvPr>
            <p:cNvSpPr/>
            <p:nvPr/>
          </p:nvSpPr>
          <p:spPr>
            <a:xfrm>
              <a:off x="11591155" y="7782899"/>
              <a:ext cx="2191322" cy="7035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Social Benefits</a:t>
              </a:r>
            </a:p>
          </p:txBody>
        </p:sp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ACD7CD00-260A-4605-897E-DB225D2DABF4}"/>
                </a:ext>
              </a:extLst>
            </p:cNvPr>
            <p:cNvSpPr/>
            <p:nvPr/>
          </p:nvSpPr>
          <p:spPr>
            <a:xfrm>
              <a:off x="11591155" y="8602923"/>
              <a:ext cx="2191322" cy="7035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Project Relevance</a:t>
              </a: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3C492572-AD49-447D-86B4-923BEE98D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652" y="4394868"/>
            <a:ext cx="6865673" cy="1912747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DA363AE5-9707-462D-BD0B-141D45F4DED9}"/>
              </a:ext>
            </a:extLst>
          </p:cNvPr>
          <p:cNvSpPr txBox="1">
            <a:spLocks/>
          </p:cNvSpPr>
          <p:nvPr/>
        </p:nvSpPr>
        <p:spPr>
          <a:xfrm>
            <a:off x="3117017" y="2996577"/>
            <a:ext cx="3998173" cy="1273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marR="5080" indent="0" algn="just">
              <a:lnSpc>
                <a:spcPct val="115599"/>
              </a:lnSpc>
              <a:spcBef>
                <a:spcPts val="100"/>
              </a:spcBef>
              <a:buNone/>
            </a:pPr>
            <a:r>
              <a:rPr lang="en-GB" sz="1400" b="1" dirty="0"/>
              <a:t>Real time characterisation of material</a:t>
            </a:r>
          </a:p>
          <a:p>
            <a:pPr marL="419100" marR="5080" indent="-285750" algn="just">
              <a:lnSpc>
                <a:spcPct val="1155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1400" dirty="0"/>
              <a:t>Onsite online-analyses on conveyors to detect impurities and pollutions as well as grain size</a:t>
            </a:r>
          </a:p>
          <a:p>
            <a:pPr marL="419100" marR="5080" indent="-285750" algn="just">
              <a:lnSpc>
                <a:spcPct val="1155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GB" sz="1400" dirty="0"/>
              <a:t>Sorted and classified material is processed further into respective products</a:t>
            </a:r>
            <a:endParaRPr lang="en-GB" sz="1400" spc="-8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94CB93-30DF-4C99-82E8-278CFDA59B08}"/>
              </a:ext>
            </a:extLst>
          </p:cNvPr>
          <p:cNvSpPr txBox="1"/>
          <p:nvPr/>
        </p:nvSpPr>
        <p:spPr>
          <a:xfrm>
            <a:off x="10086325" y="6013893"/>
            <a:ext cx="2653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© Terzis et al. (2021)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1AC9EBB-E06E-427E-8133-5C2996D48586}"/>
              </a:ext>
            </a:extLst>
          </p:cNvPr>
          <p:cNvSpPr txBox="1"/>
          <p:nvPr/>
        </p:nvSpPr>
        <p:spPr>
          <a:xfrm>
            <a:off x="897600" y="6137003"/>
            <a:ext cx="1554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© CERN 2022</a:t>
            </a:r>
          </a:p>
        </p:txBody>
      </p:sp>
    </p:spTree>
    <p:extLst>
      <p:ext uri="{BB962C8B-B14F-4D97-AF65-F5344CB8AC3E}">
        <p14:creationId xmlns:p14="http://schemas.microsoft.com/office/powerpoint/2010/main" val="62161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34BE3-0F7A-4719-BF49-8DF474EF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Reuse Scenarios</a:t>
            </a:r>
            <a:endParaRPr lang="en-GB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93A5175-5C9A-4E61-B0A0-2CCE670388D9}"/>
              </a:ext>
            </a:extLst>
          </p:cNvPr>
          <p:cNvSpPr/>
          <p:nvPr/>
        </p:nvSpPr>
        <p:spPr>
          <a:xfrm>
            <a:off x="915770" y="2827241"/>
            <a:ext cx="1708671" cy="111262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Recycled construction materials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0C9E4D91-05DA-48B9-9F69-6272BF1B4456}"/>
              </a:ext>
            </a:extLst>
          </p:cNvPr>
          <p:cNvSpPr/>
          <p:nvPr/>
        </p:nvSpPr>
        <p:spPr>
          <a:xfrm>
            <a:off x="2909416" y="2827241"/>
            <a:ext cx="1708671" cy="11126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Substitute for secondary construction materials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50254D6B-1DDD-4E68-B0C1-312A3E2FEA96}"/>
              </a:ext>
            </a:extLst>
          </p:cNvPr>
          <p:cNvSpPr/>
          <p:nvPr/>
        </p:nvSpPr>
        <p:spPr>
          <a:xfrm>
            <a:off x="4871958" y="2822570"/>
            <a:ext cx="1708670" cy="11126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Industrial raw materials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E51F17FC-46A6-4004-A2D6-54368ECCC799}"/>
              </a:ext>
            </a:extLst>
          </p:cNvPr>
          <p:cNvCxnSpPr>
            <a:cxnSpLocks/>
            <a:stCxn id="26" idx="2"/>
            <a:endCxn id="4" idx="0"/>
          </p:cNvCxnSpPr>
          <p:nvPr/>
        </p:nvCxnSpPr>
        <p:spPr>
          <a:xfrm>
            <a:off x="1770106" y="2597286"/>
            <a:ext cx="0" cy="2299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E01FC85-1C9F-4E47-9852-92F49708271F}"/>
              </a:ext>
            </a:extLst>
          </p:cNvPr>
          <p:cNvCxnSpPr>
            <a:cxnSpLocks/>
            <a:stCxn id="4" idx="2"/>
            <a:endCxn id="27" idx="0"/>
          </p:cNvCxnSpPr>
          <p:nvPr/>
        </p:nvCxnSpPr>
        <p:spPr>
          <a:xfrm>
            <a:off x="1770106" y="3939867"/>
            <a:ext cx="0" cy="2279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006A12D-3132-4404-8E57-FB32CE35BAA5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763752" y="2448968"/>
            <a:ext cx="0" cy="3782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2287511-A332-499D-885C-8C02DB3F1ED3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726292" y="2444297"/>
            <a:ext cx="1" cy="3782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0D77FB7-BD97-47FA-85BD-5026442AB4D1}"/>
              </a:ext>
            </a:extLst>
          </p:cNvPr>
          <p:cNvCxnSpPr>
            <a:cxnSpLocks/>
            <a:stCxn id="5" idx="2"/>
            <a:endCxn id="42" idx="0"/>
          </p:cNvCxnSpPr>
          <p:nvPr/>
        </p:nvCxnSpPr>
        <p:spPr>
          <a:xfrm>
            <a:off x="3763752" y="3939867"/>
            <a:ext cx="0" cy="2279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B81C26F9-6A4E-45AB-8494-89CB8ED34E37}"/>
              </a:ext>
            </a:extLst>
          </p:cNvPr>
          <p:cNvCxnSpPr>
            <a:cxnSpLocks/>
            <a:stCxn id="6" idx="2"/>
            <a:endCxn id="45" idx="0"/>
          </p:cNvCxnSpPr>
          <p:nvPr/>
        </p:nvCxnSpPr>
        <p:spPr>
          <a:xfrm flipH="1">
            <a:off x="5726292" y="3935196"/>
            <a:ext cx="1" cy="2326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00F66B03-20B7-42FD-8CC8-0D0F8313138D}"/>
              </a:ext>
            </a:extLst>
          </p:cNvPr>
          <p:cNvSpPr/>
          <p:nvPr/>
        </p:nvSpPr>
        <p:spPr>
          <a:xfrm>
            <a:off x="915770" y="2098169"/>
            <a:ext cx="1708671" cy="499117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Geotechnical Parameters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E805A80C-8EBF-4543-A4A4-E1314EC86DDF}"/>
              </a:ext>
            </a:extLst>
          </p:cNvPr>
          <p:cNvSpPr/>
          <p:nvPr/>
        </p:nvSpPr>
        <p:spPr>
          <a:xfrm>
            <a:off x="915770" y="4167802"/>
            <a:ext cx="1708671" cy="15328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Aggregates for concrete &amp; shotcrete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Road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Railway ballast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…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73D78263-381C-4D2D-A64A-E649048B61E4}"/>
              </a:ext>
            </a:extLst>
          </p:cNvPr>
          <p:cNvSpPr/>
          <p:nvPr/>
        </p:nvSpPr>
        <p:spPr>
          <a:xfrm>
            <a:off x="2861913" y="2098169"/>
            <a:ext cx="3718714" cy="499117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Mineralogical &amp; chemical parameters</a:t>
            </a: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F6008C88-A696-4104-8D56-789F43CBA0DD}"/>
              </a:ext>
            </a:extLst>
          </p:cNvPr>
          <p:cNvSpPr/>
          <p:nvPr/>
        </p:nvSpPr>
        <p:spPr>
          <a:xfrm>
            <a:off x="2909416" y="4167800"/>
            <a:ext cx="1708671" cy="15328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Low Carbon 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Geopolymers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Raw Earth Bricks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Mineral Wool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…</a:t>
            </a:r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05BFABD6-22AB-47B5-9EF7-5B563DB406CF}"/>
              </a:ext>
            </a:extLst>
          </p:cNvPr>
          <p:cNvSpPr/>
          <p:nvPr/>
        </p:nvSpPr>
        <p:spPr>
          <a:xfrm>
            <a:off x="4871956" y="4167801"/>
            <a:ext cx="1708671" cy="153284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Silica Sands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Magnesite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Feldspar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Mica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Sulfates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Clay minerals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…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55777A82-A2E7-4060-B592-C214F894F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09" y="410873"/>
            <a:ext cx="3625409" cy="212450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7AD47EA1-4CA9-4E1D-AAD9-49A8502EB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10" y="2640440"/>
            <a:ext cx="3625408" cy="2045765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AE11E1C2-C065-4C86-B1A2-1B9661109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50" y="4791264"/>
            <a:ext cx="3727968" cy="1698565"/>
          </a:xfrm>
          <a:prstGeom prst="rect">
            <a:avLst/>
          </a:prstGeom>
        </p:spPr>
      </p:pic>
      <p:sp>
        <p:nvSpPr>
          <p:cNvPr id="55" name="Textfeld 54">
            <a:extLst>
              <a:ext uri="{FF2B5EF4-FFF2-40B4-BE49-F238E27FC236}">
                <a16:creationId xmlns:a16="http://schemas.microsoft.com/office/drawing/2014/main" id="{469F76B7-DBDC-4F4C-9D36-BC4EE4F98110}"/>
              </a:ext>
            </a:extLst>
          </p:cNvPr>
          <p:cNvSpPr txBox="1"/>
          <p:nvPr/>
        </p:nvSpPr>
        <p:spPr>
          <a:xfrm>
            <a:off x="9725138" y="2321186"/>
            <a:ext cx="1296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>
                    <a:lumMod val="65000"/>
                  </a:schemeClr>
                </a:solidFill>
              </a:rPr>
              <a:t>Voroin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 et al. (2021)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890E6CA8-15D1-4E51-80C1-5DDB1875A2B2}"/>
              </a:ext>
            </a:extLst>
          </p:cNvPr>
          <p:cNvSpPr txBox="1"/>
          <p:nvPr/>
        </p:nvSpPr>
        <p:spPr>
          <a:xfrm>
            <a:off x="9499979" y="4492513"/>
            <a:ext cx="1521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>
                    <a:lumMod val="65000"/>
                  </a:schemeClr>
                </a:solidFill>
              </a:rPr>
              <a:t>Graftieaux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 et al. (2021)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2C722FE-76EE-42E5-ADD7-C352E671A461}"/>
              </a:ext>
            </a:extLst>
          </p:cNvPr>
          <p:cNvSpPr txBox="1"/>
          <p:nvPr/>
        </p:nvSpPr>
        <p:spPr>
          <a:xfrm>
            <a:off x="9499979" y="6292057"/>
            <a:ext cx="1410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GB" sz="1000" dirty="0" err="1">
                <a:solidFill>
                  <a:schemeClr val="bg1">
                    <a:lumMod val="65000"/>
                  </a:schemeClr>
                </a:solidFill>
              </a:rPr>
              <a:t>Carlesso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</a:rPr>
              <a:t> et al. (2021)</a:t>
            </a:r>
          </a:p>
        </p:txBody>
      </p:sp>
    </p:spTree>
    <p:extLst>
      <p:ext uri="{BB962C8B-B14F-4D97-AF65-F5344CB8AC3E}">
        <p14:creationId xmlns:p14="http://schemas.microsoft.com/office/powerpoint/2010/main" val="3325832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Breitbild</PresentationFormat>
  <Paragraphs>113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Lucida Sans Unicode</vt:lpstr>
      <vt:lpstr>Times New Roman</vt:lpstr>
      <vt:lpstr>Wingdings</vt:lpstr>
      <vt:lpstr>Office</vt:lpstr>
      <vt:lpstr>Sustainability Workshop 2023 Nov. 16. – Nov. 17. 2023 Reuse of Tunnel Excavation Material WP 9</vt:lpstr>
      <vt:lpstr>Why Reuse of Tunnel Excavation Material?</vt:lpstr>
      <vt:lpstr>General Conditions</vt:lpstr>
      <vt:lpstr>Geological Investigations</vt:lpstr>
      <vt:lpstr>Strategies for Reuse of Tunnel Excavation Material</vt:lpstr>
      <vt:lpstr>Reuse Scenarios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the Future – Reuse of Tunnel Excavation Material</dc:title>
  <dc:creator>Elisabeth Hauzinger</dc:creator>
  <cp:lastModifiedBy>Elisabeth Hauzinger</cp:lastModifiedBy>
  <cp:revision>8</cp:revision>
  <dcterms:created xsi:type="dcterms:W3CDTF">2023-11-02T08:01:05Z</dcterms:created>
  <dcterms:modified xsi:type="dcterms:W3CDTF">2023-11-02T09:58:47Z</dcterms:modified>
</cp:coreProperties>
</file>