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notesMasterIdLst>
    <p:notesMasterId r:id="rId25"/>
  </p:notesMasterIdLst>
  <p:handoutMasterIdLst>
    <p:handoutMasterId r:id="rId26"/>
  </p:handoutMasterIdLst>
  <p:sldIdLst>
    <p:sldId id="256" r:id="rId3"/>
    <p:sldId id="1577" r:id="rId4"/>
    <p:sldId id="1604" r:id="rId5"/>
    <p:sldId id="1576" r:id="rId6"/>
    <p:sldId id="1582" r:id="rId7"/>
    <p:sldId id="1578" r:id="rId8"/>
    <p:sldId id="1581" r:id="rId9"/>
    <p:sldId id="1593" r:id="rId10"/>
    <p:sldId id="1618" r:id="rId11"/>
    <p:sldId id="1609" r:id="rId12"/>
    <p:sldId id="1562" r:id="rId13"/>
    <p:sldId id="1605" r:id="rId14"/>
    <p:sldId id="1610" r:id="rId15"/>
    <p:sldId id="1619" r:id="rId16"/>
    <p:sldId id="1614" r:id="rId17"/>
    <p:sldId id="1607" r:id="rId18"/>
    <p:sldId id="1616" r:id="rId19"/>
    <p:sldId id="1612" r:id="rId20"/>
    <p:sldId id="1617" r:id="rId21"/>
    <p:sldId id="1611" r:id="rId22"/>
    <p:sldId id="1592" r:id="rId23"/>
    <p:sldId id="1571" r:id="rId24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Werneke" initials="PW" lastIdx="1" clrIdx="0">
    <p:extLst>
      <p:ext uri="{19B8F6BF-5375-455C-9EA6-DF929625EA0E}">
        <p15:presenceInfo xmlns:p15="http://schemas.microsoft.com/office/powerpoint/2012/main" userId="fb68ae0097159a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8154B"/>
    <a:srgbClr val="1100FD"/>
    <a:srgbClr val="FE0000"/>
    <a:srgbClr val="041F5C"/>
    <a:srgbClr val="0D1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76" y="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E8C9DD-1AEF-4763-A537-1F1F6BAC51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nl-NL"/>
              <a:t>cxcxc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02287-1543-487E-96F8-3630F214F8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EC01196-F938-433A-BA0C-51ABFA4E1CCD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E2251-1969-400C-9100-DDDF6441F3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EE870-7152-4D45-959D-8290164F3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C8D2A-FD98-48A5-8AB6-6E3E833003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26649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nl-NL"/>
              <a:t>cxcxc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D704BEA-55A2-44ED-BA4F-CD6D2786034A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23227A3-D25F-4FD4-A522-258BA50FFA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15791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9BFA-899B-4BE9-84DF-EB5853054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DDAEB-5402-49E1-AF38-34E73B2B9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BFB86-812B-4BE5-8F5E-CBC739B69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62D-083E-47D4-9005-4FE8C96FEAD7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1F6F2-AF73-4755-9D8B-8EE7A734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DC68-B2E3-4DE3-8046-1EA00DB8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68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EA83-CF40-4BFD-B813-BE677229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DDDD7-9481-48FB-81CA-9FFBF4C89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C898-0723-47E9-B6BD-6D2EA9BA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CAD7-8B44-4A78-9AF6-65761187DF0E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19FF5-9FEE-4C59-A479-41969986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A810B-BCF8-4F19-9635-2EAF16DE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64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F8C20-01D2-4D54-A743-297CFA60E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62944-B232-4A1C-B34F-3DB1F5CE3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1E3E9-5B4C-487D-A423-EA6DCA6C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9367-A80C-40B0-8CAC-D222AA932353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1E3B2-8330-45A4-87B0-78B18A94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D68EB-5701-427E-9564-26929986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17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A41B-9D1E-4CCB-9898-7034208B0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51531-DB37-45DB-8D8D-1157B6F8F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1663F-17F9-4FD4-A845-67CD89627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8DCA78-3B4F-4BCD-9D6A-C1E1AA14F8E2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76922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B7B6-6A38-4514-A825-1960411F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C1801-42DF-49C3-9D10-43EF86875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A8356-40F9-46E6-994E-DDD2D9D21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32ABB7-683B-4D8F-8E8C-4E566D1A8250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68047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AAC1-70FC-4F04-9D62-CEF897CF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58C8-9665-43EC-A7A9-D706EAD69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0358C-DC0E-4430-9809-FFF509C3E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A22123-6D9B-494C-AEF5-B7B2ECFC0E74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1856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801F-0D89-4C80-99F3-D5D5CD93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2B19-B1A1-483F-807B-3B2CDE62F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F8A16-409D-40B5-BA76-2D84DBAD3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7E3FA-B5CA-4940-ABC8-230D95CDC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78D123-1922-4DA1-AEAC-5151E3C96963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08510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DC55-6E86-4F92-AA88-2FFC2386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2A8FD-D828-4CEC-9D20-AED40C731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669E-5B4D-4826-8CB4-04F69DC3C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B5AC8-95D8-4389-A9EB-B62D65D78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67377-A6B5-430E-A4D1-4ACDE5BD3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DDD37-73DD-453B-B23C-5CAA17713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E333BE-B891-489B-BA51-E631BD50431F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3243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DA46-E512-4704-A9E4-511C669B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B8AAD-2301-4509-9D20-B8A0E2335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B9DF25-AA0A-48DE-82B0-98FCC16F5D2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83688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AC397-55C6-4DF1-BD60-80FC89F8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715E3-4968-443E-A6E5-0867AD4C20CF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8298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ACE-ED49-4D1D-85BA-4303AE29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66D1-9709-4B8E-9718-ECFC2C62D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C0D91-1B99-4F33-9F97-41CAFFCB3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67B86-25DA-4C71-897E-060DD78A2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0E3ACF-07E7-4332-A74E-74D6307F2835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2410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BCEB-1FE8-44FB-897F-06207BBA6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847AF-642A-4D95-82F6-214281345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A868B-6C25-4C45-8647-A8C870C4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0E77-9785-435C-969B-75BFD0D0C13A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A9EE6-B7F8-4225-8D7A-76592A12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4E77A-26DB-4F5D-89A3-5D1646EB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E2194-B6FF-4341-AA0E-9C349A117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656" y="0"/>
            <a:ext cx="237183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25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4942-4640-4424-AE6B-1E16278C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34C13B-258C-42B8-8D04-37DAA7133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2179D-995C-4EC9-A1B7-130DC7A06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40455-2142-458E-8689-5E092908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489382-A338-48E1-93CF-C75AF46C5993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98943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A8834-AE90-46FD-8B43-37338702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3F6A9-A9E4-4EC8-B929-4291B582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553A4-CB2D-4B88-86C4-F22582416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58EAD3-6F40-4333-8F2E-58B403A19DE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4547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241882-3E84-4974-AFAC-2D1892A96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2D93C-AB6A-4F07-8E57-F826D18BD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683500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48D99-454E-48FB-919D-77D7D34A3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F9D056-7462-43D1-962E-1295AFBFB988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9218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CEB8-B025-4660-BDCF-53D896BD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5953F-84D2-475B-9435-4014C38F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B8C5-C916-4AB0-9FB9-279F39AD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B707-83EB-4A02-9854-1AC349240156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9CCD-3DD6-46CC-A658-9EA9F893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C055F-03F3-4787-9489-1FC3AA6B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7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3880D-2FB9-4E8A-BF62-F6BB20C9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8D6B-451C-443B-8BA9-92C9A2773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0C740-174E-4F67-8B87-233CD0976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00318-3351-4998-8C8C-5C533012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ACCD-185D-4EA1-BEFE-9CFF4E6F75FC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DAEA-6D1F-4447-B6D9-570B292A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A4DB7-B30D-48CC-9745-83354836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65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3611-3C67-4A94-AF4E-1B581021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7F032-4692-4DB3-A64F-83818125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A2ACC-A596-4C14-B793-F008F99F1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E6AE2-4801-437F-AFB9-E3AD017BC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8F60E-E769-4751-B539-7AC038025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65C37-04F8-4B30-8D43-7518983E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EF26-D3B1-475A-8517-C476FB2F727B}" type="datetime1">
              <a:rPr lang="nl-NL" smtClean="0"/>
              <a:t>13-11-2023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C3235-6D68-4B70-A5AC-7A15868D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59AD0-58A4-447B-88D5-95F7FE84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05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A8E4-793D-4800-A187-E5EB2673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1D44D-B4BF-48FA-BFA7-22AE06CD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ED6A-95EC-4649-92DD-39023C32B4D1}" type="datetime1">
              <a:rPr lang="nl-NL" smtClean="0"/>
              <a:t>13-11-2023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C36D8-E57B-4113-8F67-5A61DEAA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94883-3B6D-45BB-934D-B5053016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766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32592-C27C-4E03-A592-101FD707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D6CEC-4DA0-4CC5-95F7-E74F71FA2979}" type="datetime1">
              <a:rPr lang="nl-NL" smtClean="0"/>
              <a:t>13-11-2023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BBAB0-51C7-4F3A-83B5-0B800E26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3A4DE-D33F-4BC8-8A76-47C48C62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02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401F-2613-4935-8713-3C9039C1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B4F0D-6C4E-4590-BD2F-AF499E8DC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651F9-EDC3-4931-B5CB-B540A6E12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B2B58-5C40-4FC2-BE55-2C6E8C96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3500-058C-4049-B856-3846A87A3E36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D77B8-C54B-4190-B627-C09EC92F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1A537-FE50-406B-8AE2-EB29B9ED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3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C7A8-3AEA-43AA-AD1A-9664C3E2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239A6-B6C1-4C42-9219-60D7E5AF1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959D7-10A6-4D53-B28A-DB1F47779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249C-4D07-4353-A19A-9582A958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65B2B-AB3F-4A2E-A324-F582942B37A3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02251-7F4D-4F62-868B-C1348B21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9E77F-EBCA-4E5B-9F8B-9B4F8313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836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1C26A-82DA-423C-8E56-40376C38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9BCD3-50BC-4F6B-A718-2E071F40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AAC2-837C-4BE3-831A-AE69748B6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EFF2D-E685-4F15-B526-134F0CD02079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23C99-A2AE-4182-98DD-F6DABBCC9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FCB95-7E5B-4689-9D73-66EA887EE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431A-056D-4A83-AFED-71F323DFB1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29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C3811DD-97CD-4A5B-B1FB-55BB36F68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F8F2E85F-45A9-4C89-8A57-E63895B68E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7200" y="0"/>
            <a:ext cx="1016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</a:pPr>
            <a:endParaRPr lang="nl-NL" altLang="nl-NL" sz="2400">
              <a:ea typeface="Arial Unicode MS" pitchFamily="34" charset="-128"/>
            </a:endParaRP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67D401A2-B161-47F5-AED3-2C53AE3946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38400" y="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</a:pPr>
            <a:endParaRPr lang="nl-NL" altLang="nl-NL" sz="2400">
              <a:ea typeface="Arial Unicode MS" pitchFamily="34" charset="-128"/>
            </a:endParaRP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4A95B65A-595A-49C7-8BC1-36D4B1C2C2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385" y="600075"/>
            <a:ext cx="9019116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>
            <a:extLst>
              <a:ext uri="{FF2B5EF4-FFF2-40B4-BE49-F238E27FC236}">
                <a16:creationId xmlns:a16="http://schemas.microsoft.com/office/drawing/2014/main" id="{1BE99DF0-6C5E-4A3D-8CD5-0D2B09F136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67800" y="6613526"/>
            <a:ext cx="284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+mn-ea"/>
              </a:defRPr>
            </a:lvl1pPr>
          </a:lstStyle>
          <a:p>
            <a:fld id="{5130E650-F504-46FE-B971-BD83CF4A8D6F}" type="slidenum">
              <a:rPr lang="en-US" altLang="nl-NL"/>
              <a:pPr/>
              <a:t>‹#›</a:t>
            </a:fld>
            <a:endParaRPr lang="en-US" altLang="nl-NL"/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18908730-06C3-4884-BBB5-710F1E7B0D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28686" y="6570664"/>
            <a:ext cx="3278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altLang="nl-NL" sz="1200" b="1">
                <a:solidFill>
                  <a:srgbClr val="23346C"/>
                </a:solidFill>
                <a:ea typeface="Arial Unicode MS" pitchFamily="34" charset="-128"/>
              </a:rPr>
              <a:t>John Osborne : GS-SEM Civil Engineering</a:t>
            </a:r>
            <a:endParaRPr lang="en-US" altLang="nl-NL" sz="1200" b="1">
              <a:solidFill>
                <a:srgbClr val="23346C"/>
              </a:solidFill>
              <a:ea typeface="Arial Unicode MS" pitchFamily="34" charset="-128"/>
            </a:endParaRPr>
          </a:p>
        </p:txBody>
      </p:sp>
      <p:pic>
        <p:nvPicPr>
          <p:cNvPr id="95240" name="Picture 8" descr="CLIC Logo">
            <a:extLst>
              <a:ext uri="{FF2B5EF4-FFF2-40B4-BE49-F238E27FC236}">
                <a16:creationId xmlns:a16="http://schemas.microsoft.com/office/drawing/2014/main" id="{7D1B5604-8F39-40F9-97EA-EEA77CA354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1" y="133350"/>
            <a:ext cx="2791884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1" name="Text Box 9">
            <a:extLst>
              <a:ext uri="{FF2B5EF4-FFF2-40B4-BE49-F238E27FC236}">
                <a16:creationId xmlns:a16="http://schemas.microsoft.com/office/drawing/2014/main" id="{A202B1E9-5C2F-4513-A295-DA8D70A848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0909" y="6630989"/>
            <a:ext cx="9685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altLang="nl-NL" sz="1200">
                <a:solidFill>
                  <a:srgbClr val="23346C"/>
                </a:solidFill>
                <a:ea typeface="Arial Unicode MS" pitchFamily="34" charset="-128"/>
              </a:rPr>
              <a:t>8 July 2009</a:t>
            </a:r>
            <a:endParaRPr lang="en-US" altLang="nl-NL" sz="1200">
              <a:solidFill>
                <a:srgbClr val="23346C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43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2000" kern="1200">
          <a:solidFill>
            <a:srgbClr val="23346C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2pPr>
      <a:lvl3pPr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3pPr>
      <a:lvl4pPr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4pPr>
      <a:lvl5pPr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rgbClr val="23346C"/>
          </a:solidFill>
          <a:latin typeface="Arial" panose="020B0604020202020204" pitchFamily="34" charset="0"/>
          <a:ea typeface="Arial Unicode MS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 kern="1200">
          <a:solidFill>
            <a:schemeClr val="folHlink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CA88-A730-4B03-97F3-410426C1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099" y="406400"/>
            <a:ext cx="11111345" cy="23876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ETO Engineering Department</a:t>
            </a:r>
            <a:br>
              <a:rPr lang="en-US" b="1" dirty="0">
                <a:solidFill>
                  <a:srgbClr val="FF0000"/>
                </a:solidFill>
              </a:rPr>
            </a:br>
            <a:endParaRPr lang="nl-NL" sz="2400" b="1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728CC-7FC9-4DBA-9E83-D6E4774BA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99" y="4650645"/>
            <a:ext cx="9144000" cy="117193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/>
              <a:t>Patrick Werneke</a:t>
            </a:r>
          </a:p>
          <a:p>
            <a:pPr algn="l"/>
            <a:r>
              <a:rPr lang="en-GB" dirty="0"/>
              <a:t>2nd Einstein Telescope Annual Meeting</a:t>
            </a:r>
          </a:p>
          <a:p>
            <a:pPr algn="l"/>
            <a:r>
              <a:rPr lang="en-GB" dirty="0"/>
              <a:t>14.11.2023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F8B6C-6812-4906-8FC5-FD8CB723B6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BA4CFF-1A79-4BD9-A4DB-C913DFC5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</a:t>
            </a:fld>
            <a:endParaRPr lang="nl-NL"/>
          </a:p>
        </p:txBody>
      </p:sp>
      <p:pic>
        <p:nvPicPr>
          <p:cNvPr id="11" name="Picture 15" descr="Picture 15">
            <a:extLst>
              <a:ext uri="{FF2B5EF4-FFF2-40B4-BE49-F238E27FC236}">
                <a16:creationId xmlns:a16="http://schemas.microsoft.com/office/drawing/2014/main" id="{C778AF40-34AB-4463-B111-BBEC06DDCE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9014">
            <a:off x="7146466" y="3223752"/>
            <a:ext cx="4226259" cy="23806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201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10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Department: ET Phases 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12466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u="sng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Phase 2 + following Phases: 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1200" u="sng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Preparatory Phase 2: this phase will end with the final TDR, costing overview, risk assessment and schedule for the construction</a:t>
            </a: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endParaRPr lang="nl-NL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Implementation Phase: this phase will end with the Einstein Telescope commissioned</a:t>
            </a: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endParaRPr lang="nl-NL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Operation Phase</a:t>
            </a: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endParaRPr lang="nl-NL" sz="12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Termination Phase</a:t>
            </a:r>
            <a:endParaRPr lang="nl-NL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05256-AC9F-4E28-9B63-B386431C14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909" y="3965565"/>
            <a:ext cx="3994763" cy="22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5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11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5775129" cy="5084125"/>
          </a:xfrm>
        </p:spPr>
        <p:txBody>
          <a:bodyPr>
            <a:noAutofit/>
          </a:bodyPr>
          <a:lstStyle/>
          <a:p>
            <a:pPr defTabSz="739378">
              <a:spcBef>
                <a:spcPts val="0"/>
              </a:spcBef>
              <a:defRPr sz="3959"/>
            </a:pPr>
            <a:r>
              <a:rPr lang="en-US" sz="2400" dirty="0"/>
              <a:t>Several similarities between ET and CERN – specifically related to vacuum and underground infrastructures.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4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400" dirty="0"/>
              <a:t>We have an MOU with CERN for their support on technical topics. 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4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400" dirty="0"/>
              <a:t>The MOU was setup with INFN and Nikhef. IFAE has joined as a fourth partner. 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400" b="1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400" b="1" dirty="0"/>
              <a:t>More partners are welcome.</a:t>
            </a:r>
          </a:p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457200" lvl="1" indent="0">
              <a:buNone/>
            </a:pPr>
            <a:endParaRPr lang="en-GB" sz="2000" b="1" dirty="0">
              <a:solidFill>
                <a:srgbClr val="00B050"/>
              </a:solidFill>
            </a:endParaRPr>
          </a:p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24FF1-3955-49DC-A696-4E87FDBB8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933" y="856061"/>
            <a:ext cx="4015333" cy="56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12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8560963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Vacuum Beam Pipe: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/>
              <a:t>The CERN vacuum team has the responsibility to deliver the </a:t>
            </a:r>
            <a:r>
              <a:rPr lang="en-US" sz="2000" b="1" dirty="0"/>
              <a:t>technical design for the ET beampipe</a:t>
            </a:r>
            <a:r>
              <a:rPr lang="en-US" sz="2000" dirty="0"/>
              <a:t> at the end of a three year project. MOU partners will provide financial support for related CERN fellowships.</a:t>
            </a:r>
          </a:p>
          <a:p>
            <a:pPr lvl="1" defTabSz="739378">
              <a:spcBef>
                <a:spcPts val="0"/>
              </a:spcBef>
              <a:defRPr sz="3959"/>
            </a:pPr>
            <a:r>
              <a:rPr lang="en-GB" sz="2000" b="1" dirty="0"/>
              <a:t>Coordinate the efforts </a:t>
            </a:r>
            <a:r>
              <a:rPr lang="en-GB" sz="2000" dirty="0"/>
              <a:t>of the institutes that work for the ET beampipes; </a:t>
            </a:r>
          </a:p>
          <a:p>
            <a:pPr lvl="1"/>
            <a:r>
              <a:rPr lang="en-GB" sz="2000" dirty="0"/>
              <a:t>Ensure </a:t>
            </a:r>
            <a:r>
              <a:rPr lang="en-GB" sz="2000" b="1" dirty="0"/>
              <a:t>the link with </a:t>
            </a:r>
            <a:r>
              <a:rPr lang="en-GB" sz="2000" dirty="0"/>
              <a:t>the vacuum community of the </a:t>
            </a:r>
            <a:r>
              <a:rPr lang="en-GB" sz="2000" b="1" dirty="0"/>
              <a:t>CE</a:t>
            </a:r>
            <a:r>
              <a:rPr lang="en-GB" sz="2000" dirty="0"/>
              <a:t>.</a:t>
            </a:r>
          </a:p>
          <a:p>
            <a:pPr lvl="1"/>
            <a:r>
              <a:rPr lang="en-GB" sz="2000" b="1" dirty="0"/>
              <a:t>Propose less expensive</a:t>
            </a:r>
            <a:r>
              <a:rPr lang="en-GB" sz="2000" dirty="0"/>
              <a:t> technical </a:t>
            </a:r>
            <a:r>
              <a:rPr lang="en-GB" sz="2000" b="1" dirty="0"/>
              <a:t>solutions</a:t>
            </a:r>
            <a:r>
              <a:rPr lang="en-GB" sz="2000" dirty="0"/>
              <a:t> that fulfil the requirements</a:t>
            </a:r>
          </a:p>
          <a:p>
            <a:pPr lvl="1"/>
            <a:r>
              <a:rPr lang="en-GB" sz="2000" dirty="0">
                <a:highlight>
                  <a:srgbClr val="FFFF00"/>
                </a:highlight>
              </a:rPr>
              <a:t>Leading to a </a:t>
            </a:r>
            <a:r>
              <a:rPr lang="en-GB" sz="2000" b="1" dirty="0">
                <a:highlight>
                  <a:srgbClr val="FFFF00"/>
                </a:highlight>
              </a:rPr>
              <a:t>pilot sector </a:t>
            </a:r>
            <a:r>
              <a:rPr lang="en-GB" sz="2000" dirty="0">
                <a:highlight>
                  <a:srgbClr val="FFFF00"/>
                </a:highlight>
              </a:rPr>
              <a:t>and a </a:t>
            </a:r>
            <a:r>
              <a:rPr lang="en-GB" sz="2000" b="1" dirty="0">
                <a:highlight>
                  <a:srgbClr val="FFFF00"/>
                </a:highlight>
              </a:rPr>
              <a:t>TDR</a:t>
            </a:r>
            <a:r>
              <a:rPr lang="en-GB" sz="2000" dirty="0">
                <a:highlight>
                  <a:srgbClr val="FFFF00"/>
                </a:highlight>
              </a:rPr>
              <a:t> by end of </a:t>
            </a:r>
            <a:r>
              <a:rPr lang="en-GB" sz="2000" b="1" dirty="0">
                <a:solidFill>
                  <a:srgbClr val="00B050"/>
                </a:solidFill>
                <a:highlight>
                  <a:srgbClr val="FFFF00"/>
                </a:highlight>
              </a:rPr>
              <a:t>2025.</a:t>
            </a:r>
          </a:p>
          <a:p>
            <a:pPr lvl="1"/>
            <a:endParaRPr lang="en-GB" sz="2000" b="1" dirty="0">
              <a:solidFill>
                <a:srgbClr val="00B050"/>
              </a:solidFill>
            </a:endParaRPr>
          </a:p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sz="2000" dirty="0"/>
              <a:t>See presentation from Carlo and Luigi</a:t>
            </a:r>
          </a:p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sz="2000" dirty="0"/>
              <a:t>Note: Antwerp and Gent University are supporting TE-VSC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8A479-3B77-4598-AE7B-02646A65B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9902" y="1015731"/>
            <a:ext cx="2133898" cy="3124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830FB-F9CC-52A7-8989-22C007803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026" y="4542919"/>
            <a:ext cx="2651752" cy="160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07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13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4012091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Civil Engineering: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/>
              <a:t>Recently signed a MOU with CERN </a:t>
            </a:r>
            <a:r>
              <a:rPr lang="en-US" sz="2000" dirty="0" err="1"/>
              <a:t>CERN</a:t>
            </a:r>
            <a:r>
              <a:rPr lang="en-US" sz="2000" dirty="0"/>
              <a:t> Civil Engineering to provide </a:t>
            </a:r>
            <a:r>
              <a:rPr lang="en-US" sz="2000" b="1" dirty="0"/>
              <a:t>support</a:t>
            </a:r>
            <a:r>
              <a:rPr lang="en-US" sz="2000" dirty="0"/>
              <a:t> towards the </a:t>
            </a:r>
            <a:r>
              <a:rPr lang="en-US" sz="2000" b="1" dirty="0"/>
              <a:t>technical design for the underground structure. </a:t>
            </a: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/>
              <a:t>MOU partners will provide financial support for CERN fellow.</a:t>
            </a:r>
            <a:br>
              <a:rPr lang="en-US" sz="2000" dirty="0"/>
            </a:b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endParaRPr lang="en-US" sz="2000" b="1" dirty="0">
              <a:solidFill>
                <a:srgbClr val="00B050"/>
              </a:solidFill>
            </a:endParaRPr>
          </a:p>
          <a:p>
            <a:pPr defTabSz="739378">
              <a:spcBef>
                <a:spcPts val="0"/>
              </a:spcBef>
              <a:defRPr sz="3959"/>
            </a:pPr>
            <a:endParaRPr lang="en-GB" sz="2000" b="1" dirty="0">
              <a:solidFill>
                <a:srgbClr val="00B050"/>
              </a:solidFill>
            </a:endParaRPr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>
                <a:highlight>
                  <a:srgbClr val="FFFF00"/>
                </a:highlight>
              </a:rPr>
              <a:t>Goal: Preliminary TDR: Q4 2026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D446A-EE16-41CA-BDD7-3E90370F1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417" y="2483886"/>
            <a:ext cx="4724113" cy="3156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F47196-B0F8-4155-9E2C-61CFC6D0B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8661" y="799022"/>
            <a:ext cx="2057687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8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14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4012091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Civil Engineering: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/>
              <a:t>Recently signed a MOU with CERN </a:t>
            </a:r>
            <a:r>
              <a:rPr lang="en-US" sz="2000" dirty="0" err="1"/>
              <a:t>CERN</a:t>
            </a:r>
            <a:r>
              <a:rPr lang="en-US" sz="2000" dirty="0"/>
              <a:t> Civil Engineering to provide </a:t>
            </a:r>
            <a:r>
              <a:rPr lang="en-US" sz="2000" b="1" dirty="0"/>
              <a:t>support</a:t>
            </a:r>
            <a:r>
              <a:rPr lang="en-US" sz="2000" dirty="0"/>
              <a:t> towards the </a:t>
            </a:r>
            <a:r>
              <a:rPr lang="en-US" sz="2000" b="1" dirty="0"/>
              <a:t>technical design for the underground structure. </a:t>
            </a:r>
            <a:endParaRPr lang="en-US" sz="2000" dirty="0"/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/>
              <a:t>MOU partners will provide financial support for related CERN fellowships.</a:t>
            </a:r>
            <a:br>
              <a:rPr lang="en-US" sz="2000" dirty="0"/>
            </a:br>
            <a:endParaRPr lang="en-GB" sz="2000" b="1" dirty="0">
              <a:solidFill>
                <a:srgbClr val="00B050"/>
              </a:solidFill>
            </a:endParaRPr>
          </a:p>
          <a:p>
            <a:pPr defTabSz="739378">
              <a:spcBef>
                <a:spcPts val="0"/>
              </a:spcBef>
              <a:defRPr sz="3959"/>
            </a:pPr>
            <a:r>
              <a:rPr lang="en-US" sz="2000" dirty="0">
                <a:highlight>
                  <a:srgbClr val="FFFF00"/>
                </a:highlight>
              </a:rPr>
              <a:t>Goal: Preliminary TDR: Q4 2026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371B2-AC9D-48A3-B741-D1B8AE801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181" y="1840992"/>
            <a:ext cx="5221031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15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Civil Engineering session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11111345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sz="2000" dirty="0">
                <a:highlight>
                  <a:srgbClr val="FFFF00"/>
                </a:highlight>
              </a:rPr>
              <a:t>Wednesday parallel session 11:10 – 13:10 in Salle 101 </a:t>
            </a:r>
            <a:endParaRPr lang="en-GB" sz="2000" b="1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marL="0" indent="0" defTabSz="739378">
              <a:lnSpc>
                <a:spcPct val="150000"/>
              </a:lnSpc>
              <a:spcBef>
                <a:spcPts val="0"/>
              </a:spcBef>
              <a:buNone/>
              <a:defRPr sz="3959"/>
            </a:pPr>
            <a:r>
              <a:rPr lang="en-US" sz="2000" u="sng" dirty="0"/>
              <a:t>Agenda: </a:t>
            </a:r>
          </a:p>
          <a:p>
            <a:pPr defTabSz="739378">
              <a:lnSpc>
                <a:spcPct val="150000"/>
              </a:lnSpc>
              <a:spcBef>
                <a:spcPts val="0"/>
              </a:spcBef>
              <a:defRPr sz="3959"/>
            </a:pPr>
            <a:r>
              <a:rPr lang="en-US" sz="2000" dirty="0"/>
              <a:t>Engineering Department Mandate and organization</a:t>
            </a:r>
          </a:p>
          <a:p>
            <a:pPr defTabSz="739378">
              <a:lnSpc>
                <a:spcPct val="150000"/>
              </a:lnSpc>
              <a:spcBef>
                <a:spcPts val="0"/>
              </a:spcBef>
              <a:defRPr sz="3959"/>
            </a:pPr>
            <a:r>
              <a:rPr lang="en-US" sz="2000" dirty="0"/>
              <a:t>Roadmap for Civil Engineering Preliminary TDR organization</a:t>
            </a:r>
          </a:p>
          <a:p>
            <a:pPr defTabSz="739378">
              <a:lnSpc>
                <a:spcPct val="150000"/>
              </a:lnSpc>
              <a:spcBef>
                <a:spcPts val="0"/>
              </a:spcBef>
              <a:defRPr sz="3959"/>
            </a:pPr>
            <a:r>
              <a:rPr lang="en-US" sz="2000" dirty="0"/>
              <a:t>Links between special systems and civil infrastructure: lesson learnt from the beam pipe design </a:t>
            </a:r>
          </a:p>
          <a:p>
            <a:pPr defTabSz="739378">
              <a:lnSpc>
                <a:spcPct val="150000"/>
              </a:lnSpc>
              <a:spcBef>
                <a:spcPts val="0"/>
              </a:spcBef>
              <a:defRPr sz="3959"/>
            </a:pPr>
            <a:r>
              <a:rPr lang="en-US" sz="2000" dirty="0"/>
              <a:t>SPB contributions to civil engineering roadmap </a:t>
            </a:r>
          </a:p>
          <a:p>
            <a:pPr defTabSz="739378">
              <a:lnSpc>
                <a:spcPct val="150000"/>
              </a:lnSpc>
              <a:spcBef>
                <a:spcPts val="0"/>
              </a:spcBef>
              <a:defRPr sz="3959"/>
            </a:pPr>
            <a:r>
              <a:rPr lang="en-US" sz="2000" dirty="0"/>
              <a:t>Seed questions and future actions</a:t>
            </a:r>
          </a:p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BD602-98C7-4C34-808C-941A6A795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67" y="4159967"/>
            <a:ext cx="3216465" cy="20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6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16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Possible 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EDE3A-AA21-4A10-B2B4-5922176C8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581" y="1385041"/>
            <a:ext cx="2067213" cy="2781688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7372281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CERN Engineering Department </a:t>
            </a:r>
            <a:br>
              <a:rPr lang="en-US" b="1" dirty="0">
                <a:solidFill>
                  <a:srgbClr val="00B050"/>
                </a:solidFill>
              </a:rPr>
            </a:b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Cooling and Ventilation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Access and Safety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Electrical Engineering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Water Management</a:t>
            </a:r>
            <a:br>
              <a:rPr lang="en-US" sz="2000" dirty="0"/>
            </a:br>
            <a:endParaRPr lang="en-GB" sz="2000" b="1" dirty="0">
              <a:solidFill>
                <a:srgbClr val="00B050"/>
              </a:solidFill>
            </a:endParaRPr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sz="2000" i="1" dirty="0"/>
              <a:t>We are discussing support with CERN, but we also need  internal “specialists” (In-kind) from ET(O) to work with CERN. </a:t>
            </a:r>
          </a:p>
        </p:txBody>
      </p:sp>
    </p:spTree>
    <p:extLst>
      <p:ext uri="{BB962C8B-B14F-4D97-AF65-F5344CB8AC3E}">
        <p14:creationId xmlns:p14="http://schemas.microsoft.com/office/powerpoint/2010/main" val="208322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17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Possible 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453408"/>
            <a:ext cx="6908985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CERN Engineering Department </a:t>
            </a:r>
            <a:br>
              <a:rPr lang="en-US" b="1" dirty="0">
                <a:solidFill>
                  <a:srgbClr val="00B050"/>
                </a:solidFill>
              </a:rPr>
            </a:b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Cooling and Ventilation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Access and Safety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Electrical Engineering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Water Management</a:t>
            </a:r>
            <a:br>
              <a:rPr lang="en-US" sz="2000" dirty="0"/>
            </a:br>
            <a:endParaRPr lang="en-GB" sz="2000" b="1" dirty="0">
              <a:solidFill>
                <a:srgbClr val="00B050"/>
              </a:solidFill>
            </a:endParaRPr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sz="2000" i="1" dirty="0"/>
              <a:t>We are discussing support with CERN, but we also need  internal “specialists” (In-kind) from ET(O) to work with CERN.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B4D6B5-7894-45DC-8261-2E9C75CA21C1}"/>
              </a:ext>
            </a:extLst>
          </p:cNvPr>
          <p:cNvGrpSpPr/>
          <p:nvPr/>
        </p:nvGrpSpPr>
        <p:grpSpPr>
          <a:xfrm>
            <a:off x="7449312" y="2780788"/>
            <a:ext cx="4586890" cy="2929140"/>
            <a:chOff x="5494770" y="929825"/>
            <a:chExt cx="4586890" cy="2929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8CB009-F971-49C0-BDA4-35B9FF8F6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112" y="929825"/>
              <a:ext cx="3925048" cy="2929140"/>
            </a:xfrm>
            <a:prstGeom prst="rect">
              <a:avLst/>
            </a:prstGeom>
          </p:spPr>
        </p:pic>
        <p:sp>
          <p:nvSpPr>
            <p:cNvPr id="12" name="Rounded Rectangle 121">
              <a:extLst>
                <a:ext uri="{FF2B5EF4-FFF2-40B4-BE49-F238E27FC236}">
                  <a16:creationId xmlns:a16="http://schemas.microsoft.com/office/drawing/2014/main" id="{BC180346-F4E8-4339-824D-BAC0A10F28CC}"/>
                </a:ext>
              </a:extLst>
            </p:cNvPr>
            <p:cNvSpPr/>
            <p:nvPr/>
          </p:nvSpPr>
          <p:spPr>
            <a:xfrm>
              <a:off x="8909040" y="2290181"/>
              <a:ext cx="1172620" cy="559177"/>
            </a:xfrm>
            <a:prstGeom prst="roundRect">
              <a:avLst/>
            </a:prstGeom>
            <a:solidFill>
              <a:srgbClr val="9EF01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1B58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Main sump</a:t>
              </a:r>
            </a:p>
            <a:p>
              <a:pPr algn="ctr"/>
              <a:r>
                <a:rPr lang="en-US" sz="1600" dirty="0">
                  <a:solidFill>
                    <a:srgbClr val="1B58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pumps</a:t>
              </a:r>
            </a:p>
          </p:txBody>
        </p:sp>
        <p:sp>
          <p:nvSpPr>
            <p:cNvPr id="13" name="Rounded Rectangle 121">
              <a:extLst>
                <a:ext uri="{FF2B5EF4-FFF2-40B4-BE49-F238E27FC236}">
                  <a16:creationId xmlns:a16="http://schemas.microsoft.com/office/drawing/2014/main" id="{0BE3562B-52E6-4CC7-A2EF-904CC1EB44A0}"/>
                </a:ext>
              </a:extLst>
            </p:cNvPr>
            <p:cNvSpPr/>
            <p:nvPr/>
          </p:nvSpPr>
          <p:spPr>
            <a:xfrm>
              <a:off x="5494770" y="2394395"/>
              <a:ext cx="1495278" cy="656776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1B58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Backup sump</a:t>
              </a:r>
            </a:p>
            <a:p>
              <a:pPr algn="ctr"/>
              <a:r>
                <a:rPr lang="en-US" sz="1600" dirty="0">
                  <a:solidFill>
                    <a:srgbClr val="1B58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pumps (1+1)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387318-339D-4D94-9E3F-B8C4465C32E0}"/>
              </a:ext>
            </a:extLst>
          </p:cNvPr>
          <p:cNvSpPr/>
          <p:nvPr/>
        </p:nvSpPr>
        <p:spPr>
          <a:xfrm>
            <a:off x="7595601" y="2073601"/>
            <a:ext cx="4403083" cy="601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m3/h underground water infiltration</a:t>
            </a:r>
          </a:p>
        </p:txBody>
      </p:sp>
    </p:spTree>
    <p:extLst>
      <p:ext uri="{BB962C8B-B14F-4D97-AF65-F5344CB8AC3E}">
        <p14:creationId xmlns:p14="http://schemas.microsoft.com/office/powerpoint/2010/main" val="439394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18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Possible 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453408"/>
            <a:ext cx="6652953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CERN Engineering Department 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and </a:t>
            </a:r>
            <a:r>
              <a:rPr lang="en-US" b="1" dirty="0">
                <a:solidFill>
                  <a:srgbClr val="7030A0"/>
                </a:solidFill>
              </a:rPr>
              <a:t>HSE: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Logistics and Transport (Handling)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Layout and Integration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Information Management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>
                <a:solidFill>
                  <a:srgbClr val="7030A0"/>
                </a:solidFill>
              </a:rPr>
              <a:t>Occupational Health &amp; Safety and Environment (ETO)</a:t>
            </a:r>
            <a:br>
              <a:rPr lang="en-US" sz="2000" dirty="0"/>
            </a:br>
            <a:endParaRPr lang="en-US" sz="2000" dirty="0"/>
          </a:p>
          <a:p>
            <a:pPr marL="0" indent="0" defTabSz="739378">
              <a:lnSpc>
                <a:spcPts val="2800"/>
              </a:lnSpc>
              <a:spcBef>
                <a:spcPts val="0"/>
              </a:spcBef>
              <a:buNone/>
              <a:defRPr sz="3959"/>
            </a:pPr>
            <a:r>
              <a:rPr lang="en-US" sz="2000" i="1" dirty="0"/>
              <a:t>We are discussing support with CERN, but we also need  internal “specialists” (In-kind) from ET(O) to work with CERN.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288FC-4C30-4F47-9EB7-06E903E5D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875" y="1718760"/>
            <a:ext cx="4286848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19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Possible collaboration with CERN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453408"/>
            <a:ext cx="6665146" cy="5084125"/>
          </a:xfrm>
        </p:spPr>
        <p:txBody>
          <a:bodyPr>
            <a:noAutofit/>
          </a:bodyPr>
          <a:lstStyle/>
          <a:p>
            <a:pPr marL="0" indent="0" defTabSz="739378">
              <a:spcBef>
                <a:spcPts val="0"/>
              </a:spcBef>
              <a:buNone/>
              <a:defRPr sz="3959"/>
            </a:pPr>
            <a:endParaRPr lang="en-US" sz="2000" b="1" dirty="0"/>
          </a:p>
          <a:p>
            <a:pPr marL="0" indent="0" defTabSz="739378">
              <a:spcBef>
                <a:spcPts val="0"/>
              </a:spcBef>
              <a:buNone/>
              <a:defRPr sz="3959"/>
            </a:pPr>
            <a:r>
              <a:rPr lang="en-US" b="1" dirty="0">
                <a:solidFill>
                  <a:srgbClr val="00B050"/>
                </a:solidFill>
              </a:rPr>
              <a:t>CERN Engineering Department 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and </a:t>
            </a:r>
            <a:r>
              <a:rPr lang="en-US" b="1" dirty="0">
                <a:solidFill>
                  <a:srgbClr val="7030A0"/>
                </a:solidFill>
              </a:rPr>
              <a:t>HSE:</a:t>
            </a:r>
          </a:p>
          <a:p>
            <a:pPr defTabSz="739378"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Logistics and Transport (Handling)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Layout and Integration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Information Management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>
                <a:solidFill>
                  <a:srgbClr val="7030A0"/>
                </a:solidFill>
              </a:rPr>
              <a:t>Occupational Health &amp; Safety and Environment (ETO)</a:t>
            </a:r>
            <a:br>
              <a:rPr lang="en-US" sz="2000" dirty="0"/>
            </a:br>
            <a:endParaRPr lang="en-US" sz="2000" dirty="0"/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i="1" dirty="0"/>
              <a:t>We are discussing support with CERN, but we also need  internal “specialists” (In-kind) from ET(O) to work with CERN. 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endParaRPr lang="en-GB" sz="2000" b="1" dirty="0">
              <a:solidFill>
                <a:srgbClr val="00B05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E834E9-5D5C-4786-A879-57C4CF378C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413" y="738931"/>
            <a:ext cx="738620" cy="73862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803820D-6A6D-494B-940E-6B6E25E3E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-3" b="22511"/>
          <a:stretch/>
        </p:blipFill>
        <p:spPr bwMode="auto">
          <a:xfrm>
            <a:off x="7205472" y="1897306"/>
            <a:ext cx="4681933" cy="411203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2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433912" y="354765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Towards ET Dual Organizational Structure 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E6FAA-3040-40B6-9D3C-8B35CEF11678}"/>
              </a:ext>
            </a:extLst>
          </p:cNvPr>
          <p:cNvSpPr txBox="1">
            <a:spLocks noChangeAspect="1"/>
          </p:cNvSpPr>
          <p:nvPr/>
        </p:nvSpPr>
        <p:spPr>
          <a:xfrm>
            <a:off x="433912" y="1001031"/>
            <a:ext cx="1134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      1) project organization (towards legal entity) and 2) scientific collaboration 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F21837-C25B-4F39-9DE9-59E2012D4D15}"/>
              </a:ext>
            </a:extLst>
          </p:cNvPr>
          <p:cNvGrpSpPr/>
          <p:nvPr/>
        </p:nvGrpSpPr>
        <p:grpSpPr>
          <a:xfrm>
            <a:off x="6409726" y="1655618"/>
            <a:ext cx="4712365" cy="4799260"/>
            <a:chOff x="6202639" y="622599"/>
            <a:chExt cx="5287592" cy="5385094"/>
          </a:xfrm>
        </p:grpSpPr>
        <p:sp>
          <p:nvSpPr>
            <p:cNvPr id="184" name="Rounded Rectangle">
              <a:extLst>
                <a:ext uri="{FF2B5EF4-FFF2-40B4-BE49-F238E27FC236}">
                  <a16:creationId xmlns:a16="http://schemas.microsoft.com/office/drawing/2014/main" id="{C9FFA423-8085-41B4-88A2-E2260A67C375}"/>
                </a:ext>
              </a:extLst>
            </p:cNvPr>
            <p:cNvSpPr/>
            <p:nvPr/>
          </p:nvSpPr>
          <p:spPr>
            <a:xfrm>
              <a:off x="6202639" y="622599"/>
              <a:ext cx="5287592" cy="5385094"/>
            </a:xfrm>
            <a:prstGeom prst="roundRect">
              <a:avLst>
                <a:gd name="adj" fmla="val 3847"/>
              </a:avLst>
            </a:prstGeom>
            <a:solidFill>
              <a:srgbClr val="E1E9F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" name="ET Collaboration">
              <a:extLst>
                <a:ext uri="{FF2B5EF4-FFF2-40B4-BE49-F238E27FC236}">
                  <a16:creationId xmlns:a16="http://schemas.microsoft.com/office/drawing/2014/main" id="{3C34BD48-7A39-4C94-8A5C-EA6A96999A54}"/>
                </a:ext>
              </a:extLst>
            </p:cNvPr>
            <p:cNvSpPr txBox="1"/>
            <p:nvPr/>
          </p:nvSpPr>
          <p:spPr>
            <a:xfrm>
              <a:off x="6202639" y="726777"/>
              <a:ext cx="5287592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Collaboration</a:t>
              </a:r>
            </a:p>
          </p:txBody>
        </p:sp>
        <p:sp>
          <p:nvSpPr>
            <p:cNvPr id="186" name="Rounded Rectangle">
              <a:extLst>
                <a:ext uri="{FF2B5EF4-FFF2-40B4-BE49-F238E27FC236}">
                  <a16:creationId xmlns:a16="http://schemas.microsoft.com/office/drawing/2014/main" id="{26EE71BF-241A-4A11-8C31-B8796CB340D4}"/>
                </a:ext>
              </a:extLst>
            </p:cNvPr>
            <p:cNvSpPr/>
            <p:nvPr/>
          </p:nvSpPr>
          <p:spPr>
            <a:xfrm>
              <a:off x="6425273" y="1232236"/>
              <a:ext cx="484232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Rounded Rectangle">
              <a:extLst>
                <a:ext uri="{FF2B5EF4-FFF2-40B4-BE49-F238E27FC236}">
                  <a16:creationId xmlns:a16="http://schemas.microsoft.com/office/drawing/2014/main" id="{06B409C8-45BA-4AAD-B5DC-D6041305FB69}"/>
                </a:ext>
              </a:extLst>
            </p:cNvPr>
            <p:cNvSpPr/>
            <p:nvPr/>
          </p:nvSpPr>
          <p:spPr>
            <a:xfrm>
              <a:off x="6425273" y="3281669"/>
              <a:ext cx="4842324" cy="2568683"/>
            </a:xfrm>
            <a:prstGeom prst="roundRect">
              <a:avLst>
                <a:gd name="adj" fmla="val 7822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Collaboration board">
              <a:extLst>
                <a:ext uri="{FF2B5EF4-FFF2-40B4-BE49-F238E27FC236}">
                  <a16:creationId xmlns:a16="http://schemas.microsoft.com/office/drawing/2014/main" id="{CA9E5A51-E8D6-40C2-BAE3-5E7657DE7001}"/>
                </a:ext>
              </a:extLst>
            </p:cNvPr>
            <p:cNvSpPr txBox="1"/>
            <p:nvPr/>
          </p:nvSpPr>
          <p:spPr>
            <a:xfrm>
              <a:off x="6425273" y="1472782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Collaboration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89" name="Specific boards">
              <a:extLst>
                <a:ext uri="{FF2B5EF4-FFF2-40B4-BE49-F238E27FC236}">
                  <a16:creationId xmlns:a16="http://schemas.microsoft.com/office/drawing/2014/main" id="{2CB5A177-F13F-4EEC-89DD-4DA5B84A4DCE}"/>
                </a:ext>
              </a:extLst>
            </p:cNvPr>
            <p:cNvSpPr txBox="1"/>
            <p:nvPr/>
          </p:nvSpPr>
          <p:spPr>
            <a:xfrm>
              <a:off x="6486271" y="3363844"/>
              <a:ext cx="4842324" cy="368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Specific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oards</a:t>
              </a:r>
            </a:p>
          </p:txBody>
        </p:sp>
        <p:sp>
          <p:nvSpPr>
            <p:cNvPr id="190" name="Rounded Rectangle">
              <a:extLst>
                <a:ext uri="{FF2B5EF4-FFF2-40B4-BE49-F238E27FC236}">
                  <a16:creationId xmlns:a16="http://schemas.microsoft.com/office/drawing/2014/main" id="{754A99B1-23AE-47A8-83BE-695AFF5561FA}"/>
                </a:ext>
              </a:extLst>
            </p:cNvPr>
            <p:cNvSpPr/>
            <p:nvPr/>
          </p:nvSpPr>
          <p:spPr>
            <a:xfrm>
              <a:off x="7101944" y="3836447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ounded Rectangle">
              <a:extLst>
                <a:ext uri="{FF2B5EF4-FFF2-40B4-BE49-F238E27FC236}">
                  <a16:creationId xmlns:a16="http://schemas.microsoft.com/office/drawing/2014/main" id="{A8E32FD3-2245-4509-9FF7-5B665C66D34B}"/>
                </a:ext>
              </a:extLst>
            </p:cNvPr>
            <p:cNvSpPr/>
            <p:nvPr/>
          </p:nvSpPr>
          <p:spPr>
            <a:xfrm>
              <a:off x="6425273" y="2219816"/>
              <a:ext cx="4842324" cy="858708"/>
            </a:xfrm>
            <a:prstGeom prst="roundRect">
              <a:avLst>
                <a:gd name="adj" fmla="val 23399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Executive board">
              <a:extLst>
                <a:ext uri="{FF2B5EF4-FFF2-40B4-BE49-F238E27FC236}">
                  <a16:creationId xmlns:a16="http://schemas.microsoft.com/office/drawing/2014/main" id="{C60E17C5-5DDD-4306-A8F1-4D92E09FECBA}"/>
                </a:ext>
              </a:extLst>
            </p:cNvPr>
            <p:cNvSpPr txBox="1"/>
            <p:nvPr/>
          </p:nvSpPr>
          <p:spPr>
            <a:xfrm>
              <a:off x="6486271" y="2559034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93" name="ISB">
              <a:extLst>
                <a:ext uri="{FF2B5EF4-FFF2-40B4-BE49-F238E27FC236}">
                  <a16:creationId xmlns:a16="http://schemas.microsoft.com/office/drawing/2014/main" id="{38B4B517-E367-47BA-8706-F5B31306111B}"/>
                </a:ext>
              </a:extLst>
            </p:cNvPr>
            <p:cNvSpPr txBox="1"/>
            <p:nvPr/>
          </p:nvSpPr>
          <p:spPr>
            <a:xfrm>
              <a:off x="7101944" y="4054127"/>
              <a:ext cx="969168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ISB</a:t>
              </a:r>
            </a:p>
          </p:txBody>
        </p:sp>
        <p:sp>
          <p:nvSpPr>
            <p:cNvPr id="194" name="Rounded Rectangle">
              <a:extLst>
                <a:ext uri="{FF2B5EF4-FFF2-40B4-BE49-F238E27FC236}">
                  <a16:creationId xmlns:a16="http://schemas.microsoft.com/office/drawing/2014/main" id="{084FA355-B8E5-40CB-AA49-7735F9A20731}"/>
                </a:ext>
              </a:extLst>
            </p:cNvPr>
            <p:cNvSpPr/>
            <p:nvPr/>
          </p:nvSpPr>
          <p:spPr>
            <a:xfrm>
              <a:off x="8358928" y="3830365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SB">
              <a:extLst>
                <a:ext uri="{FF2B5EF4-FFF2-40B4-BE49-F238E27FC236}">
                  <a16:creationId xmlns:a16="http://schemas.microsoft.com/office/drawing/2014/main" id="{45AB0E91-48D9-490A-B4DB-8CD22FAEEBA6}"/>
                </a:ext>
              </a:extLst>
            </p:cNvPr>
            <p:cNvSpPr txBox="1"/>
            <p:nvPr/>
          </p:nvSpPr>
          <p:spPr>
            <a:xfrm>
              <a:off x="8353081" y="4054127"/>
              <a:ext cx="975013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OSB</a:t>
              </a:r>
            </a:p>
          </p:txBody>
        </p:sp>
        <p:sp>
          <p:nvSpPr>
            <p:cNvPr id="196" name="Rounded Rectangle">
              <a:extLst>
                <a:ext uri="{FF2B5EF4-FFF2-40B4-BE49-F238E27FC236}">
                  <a16:creationId xmlns:a16="http://schemas.microsoft.com/office/drawing/2014/main" id="{3EC5FEAF-9D5F-4582-B6A8-CD174B04C1E8}"/>
                </a:ext>
              </a:extLst>
            </p:cNvPr>
            <p:cNvSpPr/>
            <p:nvPr/>
          </p:nvSpPr>
          <p:spPr>
            <a:xfrm>
              <a:off x="9615912" y="382001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EIB">
              <a:extLst>
                <a:ext uri="{FF2B5EF4-FFF2-40B4-BE49-F238E27FC236}">
                  <a16:creationId xmlns:a16="http://schemas.microsoft.com/office/drawing/2014/main" id="{AB70917B-2963-4B59-B231-D0FD87B8E661}"/>
                </a:ext>
              </a:extLst>
            </p:cNvPr>
            <p:cNvSpPr txBox="1"/>
            <p:nvPr/>
          </p:nvSpPr>
          <p:spPr>
            <a:xfrm>
              <a:off x="9615911" y="4055770"/>
              <a:ext cx="975015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EIB</a:t>
              </a:r>
            </a:p>
          </p:txBody>
        </p:sp>
        <p:sp>
          <p:nvSpPr>
            <p:cNvPr id="198" name="Rounded Rectangle">
              <a:extLst>
                <a:ext uri="{FF2B5EF4-FFF2-40B4-BE49-F238E27FC236}">
                  <a16:creationId xmlns:a16="http://schemas.microsoft.com/office/drawing/2014/main" id="{B193096D-E913-4013-9E29-4061E1EA44F3}"/>
                </a:ext>
              </a:extLst>
            </p:cNvPr>
            <p:cNvSpPr/>
            <p:nvPr/>
          </p:nvSpPr>
          <p:spPr>
            <a:xfrm>
              <a:off x="7101944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SCB">
              <a:extLst>
                <a:ext uri="{FF2B5EF4-FFF2-40B4-BE49-F238E27FC236}">
                  <a16:creationId xmlns:a16="http://schemas.microsoft.com/office/drawing/2014/main" id="{3BF0D8BB-71CB-4637-8C5A-9798CCA02413}"/>
                </a:ext>
              </a:extLst>
            </p:cNvPr>
            <p:cNvSpPr txBox="1"/>
            <p:nvPr/>
          </p:nvSpPr>
          <p:spPr>
            <a:xfrm>
              <a:off x="7101943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00" name="Rounded Rectangle">
              <a:extLst>
                <a:ext uri="{FF2B5EF4-FFF2-40B4-BE49-F238E27FC236}">
                  <a16:creationId xmlns:a16="http://schemas.microsoft.com/office/drawing/2014/main" id="{207EBA94-5641-408F-A8E9-41F05A184BF9}"/>
                </a:ext>
              </a:extLst>
            </p:cNvPr>
            <p:cNvSpPr/>
            <p:nvPr/>
          </p:nvSpPr>
          <p:spPr>
            <a:xfrm>
              <a:off x="8353081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SSB">
              <a:extLst>
                <a:ext uri="{FF2B5EF4-FFF2-40B4-BE49-F238E27FC236}">
                  <a16:creationId xmlns:a16="http://schemas.microsoft.com/office/drawing/2014/main" id="{1E133A34-EC64-41D6-8A4C-37377EF0F91C}"/>
                </a:ext>
              </a:extLst>
            </p:cNvPr>
            <p:cNvSpPr txBox="1"/>
            <p:nvPr/>
          </p:nvSpPr>
          <p:spPr>
            <a:xfrm>
              <a:off x="8353081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Rounded Rectangle">
              <a:extLst>
                <a:ext uri="{FF2B5EF4-FFF2-40B4-BE49-F238E27FC236}">
                  <a16:creationId xmlns:a16="http://schemas.microsoft.com/office/drawing/2014/main" id="{7CA18D3A-890C-4930-BC82-6A24C9282EF5}"/>
                </a:ext>
              </a:extLst>
            </p:cNvPr>
            <p:cNvSpPr/>
            <p:nvPr/>
          </p:nvSpPr>
          <p:spPr>
            <a:xfrm>
              <a:off x="9615912" y="4803714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...">
              <a:extLst>
                <a:ext uri="{FF2B5EF4-FFF2-40B4-BE49-F238E27FC236}">
                  <a16:creationId xmlns:a16="http://schemas.microsoft.com/office/drawing/2014/main" id="{52EAC648-A862-4290-A429-3ACCAD49DF0A}"/>
                </a:ext>
              </a:extLst>
            </p:cNvPr>
            <p:cNvSpPr txBox="1"/>
            <p:nvPr/>
          </p:nvSpPr>
          <p:spPr>
            <a:xfrm>
              <a:off x="9615911" y="5072853"/>
              <a:ext cx="975015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8B629E3-4A70-4204-ABE4-5892F954FFF2}"/>
              </a:ext>
            </a:extLst>
          </p:cNvPr>
          <p:cNvGrpSpPr/>
          <p:nvPr/>
        </p:nvGrpSpPr>
        <p:grpSpPr>
          <a:xfrm>
            <a:off x="1088489" y="1655618"/>
            <a:ext cx="4712365" cy="4799259"/>
            <a:chOff x="231852" y="622599"/>
            <a:chExt cx="5287592" cy="5385093"/>
          </a:xfrm>
        </p:grpSpPr>
        <p:sp>
          <p:nvSpPr>
            <p:cNvPr id="161" name="Rounded Rectangle">
              <a:extLst>
                <a:ext uri="{FF2B5EF4-FFF2-40B4-BE49-F238E27FC236}">
                  <a16:creationId xmlns:a16="http://schemas.microsoft.com/office/drawing/2014/main" id="{98E1FB6E-66BB-4798-AF4B-E5F7A7631243}"/>
                </a:ext>
              </a:extLst>
            </p:cNvPr>
            <p:cNvSpPr/>
            <p:nvPr/>
          </p:nvSpPr>
          <p:spPr>
            <a:xfrm>
              <a:off x="231852" y="622599"/>
              <a:ext cx="5287592" cy="5385093"/>
            </a:xfrm>
            <a:prstGeom prst="roundRect">
              <a:avLst>
                <a:gd name="adj" fmla="val 3847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2" name="Group">
              <a:extLst>
                <a:ext uri="{FF2B5EF4-FFF2-40B4-BE49-F238E27FC236}">
                  <a16:creationId xmlns:a16="http://schemas.microsoft.com/office/drawing/2014/main" id="{2DC49E74-C22C-455A-9DA4-B9D1EB850483}"/>
                </a:ext>
              </a:extLst>
            </p:cNvPr>
            <p:cNvGrpSpPr/>
            <p:nvPr/>
          </p:nvGrpSpPr>
          <p:grpSpPr>
            <a:xfrm>
              <a:off x="454486" y="1121855"/>
              <a:ext cx="4842325" cy="527311"/>
              <a:chOff x="80654" y="-65186"/>
              <a:chExt cx="9684649" cy="1054620"/>
            </a:xfrm>
          </p:grpSpPr>
          <p:sp>
            <p:nvSpPr>
              <p:cNvPr id="182" name="Rounded Rectangle">
                <a:extLst>
                  <a:ext uri="{FF2B5EF4-FFF2-40B4-BE49-F238E27FC236}">
                    <a16:creationId xmlns:a16="http://schemas.microsoft.com/office/drawing/2014/main" id="{AB60AB25-B74C-48F0-ABBD-8CD706B0C57F}"/>
                  </a:ext>
                </a:extLst>
              </p:cNvPr>
              <p:cNvSpPr/>
              <p:nvPr/>
            </p:nvSpPr>
            <p:spPr>
              <a:xfrm>
                <a:off x="80654" y="-65186"/>
                <a:ext cx="9684647" cy="1054620"/>
              </a:xfrm>
              <a:prstGeom prst="roundRect">
                <a:avLst>
                  <a:gd name="adj" fmla="val 28430"/>
                </a:avLst>
              </a:prstGeom>
              <a:solidFill>
                <a:srgbClr val="E8B9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Board of governmental representatives">
                <a:extLst>
                  <a:ext uri="{FF2B5EF4-FFF2-40B4-BE49-F238E27FC236}">
                    <a16:creationId xmlns:a16="http://schemas.microsoft.com/office/drawing/2014/main" id="{A8583E56-8C1A-46FE-9691-8F679556588F}"/>
                  </a:ext>
                </a:extLst>
              </p:cNvPr>
              <p:cNvSpPr txBox="1"/>
              <p:nvPr/>
            </p:nvSpPr>
            <p:spPr>
              <a:xfrm>
                <a:off x="80656" y="122592"/>
                <a:ext cx="9684647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Board of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overnmental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epresentatives</a:t>
                </a:r>
              </a:p>
            </p:txBody>
          </p:sp>
        </p:grpSp>
        <p:sp>
          <p:nvSpPr>
            <p:cNvPr id="163" name="ETO (ET Organisation)">
              <a:extLst>
                <a:ext uri="{FF2B5EF4-FFF2-40B4-BE49-F238E27FC236}">
                  <a16:creationId xmlns:a16="http://schemas.microsoft.com/office/drawing/2014/main" id="{C6908F62-BE31-4242-9714-C345302CFCBA}"/>
                </a:ext>
              </a:extLst>
            </p:cNvPr>
            <p:cNvSpPr txBox="1"/>
            <p:nvPr/>
          </p:nvSpPr>
          <p:spPr>
            <a:xfrm>
              <a:off x="231852" y="706739"/>
              <a:ext cx="5287592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ETO (ET Organization)</a:t>
              </a:r>
            </a:p>
          </p:txBody>
        </p:sp>
        <p:sp>
          <p:nvSpPr>
            <p:cNvPr id="164" name="Rounded Rectangle">
              <a:extLst>
                <a:ext uri="{FF2B5EF4-FFF2-40B4-BE49-F238E27FC236}">
                  <a16:creationId xmlns:a16="http://schemas.microsoft.com/office/drawing/2014/main" id="{AD2B9B6F-8DE9-43C2-95D7-FA49D5D06762}"/>
                </a:ext>
              </a:extLst>
            </p:cNvPr>
            <p:cNvSpPr/>
            <p:nvPr/>
          </p:nvSpPr>
          <p:spPr>
            <a:xfrm>
              <a:off x="454486" y="2622673"/>
              <a:ext cx="4842324" cy="765777"/>
            </a:xfrm>
            <a:prstGeom prst="roundRect">
              <a:avLst>
                <a:gd name="adj" fmla="val 19577"/>
              </a:avLst>
            </a:prstGeom>
            <a:solidFill>
              <a:srgbClr val="FF956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ET Directorate">
              <a:extLst>
                <a:ext uri="{FF2B5EF4-FFF2-40B4-BE49-F238E27FC236}">
                  <a16:creationId xmlns:a16="http://schemas.microsoft.com/office/drawing/2014/main" id="{A03B73D2-2F75-4D0C-A2C8-528F3500DCBC}"/>
                </a:ext>
              </a:extLst>
            </p:cNvPr>
            <p:cNvSpPr txBox="1"/>
            <p:nvPr/>
          </p:nvSpPr>
          <p:spPr>
            <a:xfrm>
              <a:off x="414159" y="2837247"/>
              <a:ext cx="4882651" cy="328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Directorate</a:t>
              </a:r>
            </a:p>
          </p:txBody>
        </p:sp>
        <p:grpSp>
          <p:nvGrpSpPr>
            <p:cNvPr id="166" name="Group">
              <a:extLst>
                <a:ext uri="{FF2B5EF4-FFF2-40B4-BE49-F238E27FC236}">
                  <a16:creationId xmlns:a16="http://schemas.microsoft.com/office/drawing/2014/main" id="{6B56FDE9-D0BD-49CD-8F7E-68202DA9DE40}"/>
                </a:ext>
              </a:extLst>
            </p:cNvPr>
            <p:cNvGrpSpPr/>
            <p:nvPr/>
          </p:nvGrpSpPr>
          <p:grpSpPr>
            <a:xfrm>
              <a:off x="457007" y="3539159"/>
              <a:ext cx="1776301" cy="2296959"/>
              <a:chOff x="0" y="-3"/>
              <a:chExt cx="3552599" cy="4593913"/>
            </a:xfrm>
          </p:grpSpPr>
          <p:sp>
            <p:nvSpPr>
              <p:cNvPr id="179" name="Rounded Rectangle">
                <a:extLst>
                  <a:ext uri="{FF2B5EF4-FFF2-40B4-BE49-F238E27FC236}">
                    <a16:creationId xmlns:a16="http://schemas.microsoft.com/office/drawing/2014/main" id="{94452A48-8782-41A1-9398-678DF054E486}"/>
                  </a:ext>
                </a:extLst>
              </p:cNvPr>
              <p:cNvSpPr/>
              <p:nvPr/>
            </p:nvSpPr>
            <p:spPr>
              <a:xfrm>
                <a:off x="0" y="-3"/>
                <a:ext cx="3552599" cy="4593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81" y="21600"/>
                    </a:moveTo>
                    <a:lnTo>
                      <a:pt x="18619" y="21600"/>
                    </a:lnTo>
                    <a:cubicBezTo>
                      <a:pt x="19494" y="21600"/>
                      <a:pt x="20019" y="21600"/>
                      <a:pt x="20369" y="21456"/>
                    </a:cubicBezTo>
                    <a:cubicBezTo>
                      <a:pt x="20873" y="21275"/>
                      <a:pt x="21270" y="20883"/>
                      <a:pt x="21454" y="20385"/>
                    </a:cubicBezTo>
                    <a:cubicBezTo>
                      <a:pt x="21600" y="20040"/>
                      <a:pt x="21600" y="19522"/>
                      <a:pt x="21600" y="18659"/>
                    </a:cubicBezTo>
                    <a:lnTo>
                      <a:pt x="21600" y="2941"/>
                    </a:lnTo>
                    <a:cubicBezTo>
                      <a:pt x="21600" y="2078"/>
                      <a:pt x="21600" y="1560"/>
                      <a:pt x="21454" y="1215"/>
                    </a:cubicBezTo>
                    <a:cubicBezTo>
                      <a:pt x="21270" y="717"/>
                      <a:pt x="20873" y="325"/>
                      <a:pt x="20369" y="144"/>
                    </a:cubicBezTo>
                    <a:cubicBezTo>
                      <a:pt x="20019" y="0"/>
                      <a:pt x="19494" y="0"/>
                      <a:pt x="18619" y="0"/>
                    </a:cubicBezTo>
                    <a:lnTo>
                      <a:pt x="2981" y="0"/>
                    </a:lnTo>
                    <a:cubicBezTo>
                      <a:pt x="2106" y="0"/>
                      <a:pt x="1581" y="0"/>
                      <a:pt x="1231" y="144"/>
                    </a:cubicBezTo>
                    <a:cubicBezTo>
                      <a:pt x="727" y="325"/>
                      <a:pt x="330" y="717"/>
                      <a:pt x="146" y="1215"/>
                    </a:cubicBezTo>
                    <a:cubicBezTo>
                      <a:pt x="0" y="1560"/>
                      <a:pt x="0" y="2078"/>
                      <a:pt x="0" y="2941"/>
                    </a:cubicBezTo>
                    <a:lnTo>
                      <a:pt x="0" y="18659"/>
                    </a:lnTo>
                    <a:cubicBezTo>
                      <a:pt x="0" y="19522"/>
                      <a:pt x="0" y="20040"/>
                      <a:pt x="146" y="20385"/>
                    </a:cubicBezTo>
                    <a:cubicBezTo>
                      <a:pt x="330" y="20883"/>
                      <a:pt x="727" y="21275"/>
                      <a:pt x="1231" y="21456"/>
                    </a:cubicBezTo>
                    <a:cubicBezTo>
                      <a:pt x="1581" y="21600"/>
                      <a:pt x="2106" y="21600"/>
                      <a:pt x="2981" y="21600"/>
                    </a:cubicBezTo>
                    <a:close/>
                  </a:path>
                </a:pathLst>
              </a:custGeom>
              <a:solidFill>
                <a:srgbClr val="FFC7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INFRA-DEV">
                <a:extLst>
                  <a:ext uri="{FF2B5EF4-FFF2-40B4-BE49-F238E27FC236}">
                    <a16:creationId xmlns:a16="http://schemas.microsoft.com/office/drawing/2014/main" id="{3BFD2298-1A13-444B-ADE5-C7542B366839}"/>
                  </a:ext>
                </a:extLst>
              </p:cNvPr>
              <p:cNvSpPr txBox="1"/>
              <p:nvPr/>
            </p:nvSpPr>
            <p:spPr>
              <a:xfrm>
                <a:off x="269856" y="469657"/>
                <a:ext cx="2583948" cy="643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ET-PP</a:t>
                </a:r>
              </a:p>
              <a:p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INFRA-DEV</a:t>
                </a:r>
              </a:p>
            </p:txBody>
          </p:sp>
          <p:sp>
            <p:nvSpPr>
              <p:cNvPr id="181" name="EU project coordination…">
                <a:extLst>
                  <a:ext uri="{FF2B5EF4-FFF2-40B4-BE49-F238E27FC236}">
                    <a16:creationId xmlns:a16="http://schemas.microsoft.com/office/drawing/2014/main" id="{2EBAA115-2FF1-4091-A910-143D8B1EAE51}"/>
                  </a:ext>
                </a:extLst>
              </p:cNvPr>
              <p:cNvSpPr txBox="1"/>
              <p:nvPr/>
            </p:nvSpPr>
            <p:spPr>
              <a:xfrm>
                <a:off x="245243" y="1550199"/>
                <a:ext cx="3012887" cy="21373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EU project coordination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WP1: </a:t>
                </a:r>
                <a:b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WP2: </a:t>
                </a:r>
                <a:b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WP3:</a:t>
                </a:r>
              </a:p>
              <a:p>
                <a:pPr algn="l">
                  <a:defRPr sz="2000" b="0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</a:p>
            </p:txBody>
          </p:sp>
        </p:grpSp>
        <p:sp>
          <p:nvSpPr>
            <p:cNvPr id="167" name="Rounded Rectangle">
              <a:extLst>
                <a:ext uri="{FF2B5EF4-FFF2-40B4-BE49-F238E27FC236}">
                  <a16:creationId xmlns:a16="http://schemas.microsoft.com/office/drawing/2014/main" id="{3969BD10-2859-4965-A9EC-4C0EE3C769D7}"/>
                </a:ext>
              </a:extLst>
            </p:cNvPr>
            <p:cNvSpPr/>
            <p:nvPr/>
          </p:nvSpPr>
          <p:spPr>
            <a:xfrm>
              <a:off x="2997609" y="3854331"/>
              <a:ext cx="1776300" cy="867390"/>
            </a:xfrm>
            <a:prstGeom prst="roundRect">
              <a:avLst>
                <a:gd name="adj" fmla="val 14931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ounded Rectangle">
              <a:extLst>
                <a:ext uri="{FF2B5EF4-FFF2-40B4-BE49-F238E27FC236}">
                  <a16:creationId xmlns:a16="http://schemas.microsoft.com/office/drawing/2014/main" id="{4DB0D94F-A081-4FFF-95ED-E2A39E3804BD}"/>
                </a:ext>
              </a:extLst>
            </p:cNvPr>
            <p:cNvSpPr/>
            <p:nvPr/>
          </p:nvSpPr>
          <p:spPr>
            <a:xfrm>
              <a:off x="3060555" y="5057840"/>
              <a:ext cx="1650407" cy="804569"/>
            </a:xfrm>
            <a:prstGeom prst="roundRect">
              <a:avLst>
                <a:gd name="adj" fmla="val 16879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9" name="Group">
              <a:extLst>
                <a:ext uri="{FF2B5EF4-FFF2-40B4-BE49-F238E27FC236}">
                  <a16:creationId xmlns:a16="http://schemas.microsoft.com/office/drawing/2014/main" id="{F555C1C3-6260-40BB-B558-7769AF77BF0E}"/>
                </a:ext>
              </a:extLst>
            </p:cNvPr>
            <p:cNvGrpSpPr/>
            <p:nvPr/>
          </p:nvGrpSpPr>
          <p:grpSpPr>
            <a:xfrm>
              <a:off x="3426771" y="4252606"/>
              <a:ext cx="1867682" cy="804569"/>
              <a:chOff x="0" y="0"/>
              <a:chExt cx="3735362" cy="1609136"/>
            </a:xfrm>
          </p:grpSpPr>
          <p:sp>
            <p:nvSpPr>
              <p:cNvPr id="177" name="Rounded Rectangle">
                <a:extLst>
                  <a:ext uri="{FF2B5EF4-FFF2-40B4-BE49-F238E27FC236}">
                    <a16:creationId xmlns:a16="http://schemas.microsoft.com/office/drawing/2014/main" id="{B1042C4F-F507-41BF-A977-E9F0EC230F13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609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88"/>
                    </a:cubicBezTo>
                    <a:cubicBezTo>
                      <a:pt x="20931" y="20896"/>
                      <a:pt x="21297" y="20048"/>
                      <a:pt x="21466" y="18971"/>
                    </a:cubicBezTo>
                    <a:cubicBezTo>
                      <a:pt x="21600" y="18224"/>
                      <a:pt x="21600" y="17103"/>
                      <a:pt x="21600" y="15235"/>
                    </a:cubicBezTo>
                    <a:lnTo>
                      <a:pt x="21600" y="6365"/>
                    </a:lnTo>
                    <a:cubicBezTo>
                      <a:pt x="21600" y="4497"/>
                      <a:pt x="21600" y="3376"/>
                      <a:pt x="21466" y="2629"/>
                    </a:cubicBezTo>
                    <a:cubicBezTo>
                      <a:pt x="21297" y="1552"/>
                      <a:pt x="20931" y="704"/>
                      <a:pt x="20467" y="312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12"/>
                    </a:cubicBezTo>
                    <a:cubicBezTo>
                      <a:pt x="669" y="704"/>
                      <a:pt x="303" y="1552"/>
                      <a:pt x="134" y="2629"/>
                    </a:cubicBezTo>
                    <a:cubicBezTo>
                      <a:pt x="0" y="3376"/>
                      <a:pt x="0" y="4497"/>
                      <a:pt x="0" y="6365"/>
                    </a:cubicBezTo>
                    <a:lnTo>
                      <a:pt x="0" y="15235"/>
                    </a:lnTo>
                    <a:cubicBezTo>
                      <a:pt x="0" y="17103"/>
                      <a:pt x="0" y="18224"/>
                      <a:pt x="134" y="18971"/>
                    </a:cubicBezTo>
                    <a:cubicBezTo>
                      <a:pt x="303" y="20048"/>
                      <a:pt x="669" y="20896"/>
                      <a:pt x="1133" y="21288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2815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Engineering  department">
                <a:extLst>
                  <a:ext uri="{FF2B5EF4-FFF2-40B4-BE49-F238E27FC236}">
                    <a16:creationId xmlns:a16="http://schemas.microsoft.com/office/drawing/2014/main" id="{BB0F96A9-8A57-4043-9E82-86715DBC94D3}"/>
                  </a:ext>
                </a:extLst>
              </p:cNvPr>
              <p:cNvSpPr txBox="1"/>
              <p:nvPr/>
            </p:nvSpPr>
            <p:spPr>
              <a:xfrm>
                <a:off x="0" y="233068"/>
                <a:ext cx="3697900" cy="1143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Engineering </a:t>
                </a:r>
                <a:b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epartment</a:t>
                </a:r>
              </a:p>
            </p:txBody>
          </p:sp>
        </p:grpSp>
        <p:grpSp>
          <p:nvGrpSpPr>
            <p:cNvPr id="170" name="Group">
              <a:extLst>
                <a:ext uri="{FF2B5EF4-FFF2-40B4-BE49-F238E27FC236}">
                  <a16:creationId xmlns:a16="http://schemas.microsoft.com/office/drawing/2014/main" id="{E67FF68D-1878-4838-8AA4-4B0AAEC23EC5}"/>
                </a:ext>
              </a:extLst>
            </p:cNvPr>
            <p:cNvGrpSpPr/>
            <p:nvPr/>
          </p:nvGrpSpPr>
          <p:grpSpPr>
            <a:xfrm>
              <a:off x="3430663" y="3539799"/>
              <a:ext cx="1867682" cy="651103"/>
              <a:chOff x="0" y="0"/>
              <a:chExt cx="3735362" cy="1302205"/>
            </a:xfrm>
          </p:grpSpPr>
          <p:sp>
            <p:nvSpPr>
              <p:cNvPr id="175" name="Rounded Rectangle">
                <a:extLst>
                  <a:ext uri="{FF2B5EF4-FFF2-40B4-BE49-F238E27FC236}">
                    <a16:creationId xmlns:a16="http://schemas.microsoft.com/office/drawing/2014/main" id="{EDC80394-7011-48EA-A22A-083C0A06B298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302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15"/>
                    </a:cubicBezTo>
                    <a:cubicBezTo>
                      <a:pt x="20931" y="20730"/>
                      <a:pt x="21297" y="19682"/>
                      <a:pt x="21466" y="18351"/>
                    </a:cubicBezTo>
                    <a:cubicBezTo>
                      <a:pt x="21600" y="17428"/>
                      <a:pt x="21600" y="16043"/>
                      <a:pt x="21600" y="13735"/>
                    </a:cubicBezTo>
                    <a:lnTo>
                      <a:pt x="21600" y="7865"/>
                    </a:lnTo>
                    <a:cubicBezTo>
                      <a:pt x="21600" y="5557"/>
                      <a:pt x="21600" y="4172"/>
                      <a:pt x="21466" y="3249"/>
                    </a:cubicBezTo>
                    <a:cubicBezTo>
                      <a:pt x="21297" y="1918"/>
                      <a:pt x="20931" y="870"/>
                      <a:pt x="20467" y="385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85"/>
                    </a:cubicBezTo>
                    <a:cubicBezTo>
                      <a:pt x="669" y="870"/>
                      <a:pt x="303" y="1918"/>
                      <a:pt x="134" y="3249"/>
                    </a:cubicBezTo>
                    <a:cubicBezTo>
                      <a:pt x="0" y="4172"/>
                      <a:pt x="0" y="5557"/>
                      <a:pt x="0" y="7865"/>
                    </a:cubicBezTo>
                    <a:lnTo>
                      <a:pt x="0" y="13735"/>
                    </a:lnTo>
                    <a:cubicBezTo>
                      <a:pt x="0" y="16043"/>
                      <a:pt x="0" y="17428"/>
                      <a:pt x="134" y="18351"/>
                    </a:cubicBezTo>
                    <a:cubicBezTo>
                      <a:pt x="303" y="19682"/>
                      <a:pt x="669" y="20730"/>
                      <a:pt x="1133" y="21215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FFC7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Project office">
                <a:extLst>
                  <a:ext uri="{FF2B5EF4-FFF2-40B4-BE49-F238E27FC236}">
                    <a16:creationId xmlns:a16="http://schemas.microsoft.com/office/drawing/2014/main" id="{4C227703-E900-4555-B76C-D72593AAF18D}"/>
                  </a:ext>
                </a:extLst>
              </p:cNvPr>
              <p:cNvSpPr txBox="1"/>
              <p:nvPr/>
            </p:nvSpPr>
            <p:spPr>
              <a:xfrm>
                <a:off x="0" y="322808"/>
                <a:ext cx="369790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ffice</a:t>
                </a:r>
              </a:p>
            </p:txBody>
          </p:sp>
        </p:grpSp>
        <p:sp>
          <p:nvSpPr>
            <p:cNvPr id="171" name="Rounded Rectangle">
              <a:extLst>
                <a:ext uri="{FF2B5EF4-FFF2-40B4-BE49-F238E27FC236}">
                  <a16:creationId xmlns:a16="http://schemas.microsoft.com/office/drawing/2014/main" id="{27BC8547-F800-482F-9C80-AEEFFB08E965}"/>
                </a:ext>
              </a:extLst>
            </p:cNvPr>
            <p:cNvSpPr/>
            <p:nvPr/>
          </p:nvSpPr>
          <p:spPr>
            <a:xfrm>
              <a:off x="3417405" y="5124507"/>
              <a:ext cx="1867682" cy="7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42" y="21600"/>
                  </a:moveTo>
                  <a:lnTo>
                    <a:pt x="18858" y="21600"/>
                  </a:lnTo>
                  <a:cubicBezTo>
                    <a:pt x="19663" y="21600"/>
                    <a:pt x="20145" y="21600"/>
                    <a:pt x="20467" y="21247"/>
                  </a:cubicBezTo>
                  <a:cubicBezTo>
                    <a:pt x="20931" y="20804"/>
                    <a:pt x="21297" y="19845"/>
                    <a:pt x="21466" y="18627"/>
                  </a:cubicBezTo>
                  <a:cubicBezTo>
                    <a:pt x="21600" y="17782"/>
                    <a:pt x="21600" y="16515"/>
                    <a:pt x="21600" y="14404"/>
                  </a:cubicBezTo>
                  <a:lnTo>
                    <a:pt x="21600" y="7196"/>
                  </a:lnTo>
                  <a:cubicBezTo>
                    <a:pt x="21600" y="5085"/>
                    <a:pt x="21600" y="3818"/>
                    <a:pt x="21466" y="2973"/>
                  </a:cubicBezTo>
                  <a:cubicBezTo>
                    <a:pt x="21297" y="1755"/>
                    <a:pt x="20931" y="796"/>
                    <a:pt x="20467" y="353"/>
                  </a:cubicBezTo>
                  <a:cubicBezTo>
                    <a:pt x="20145" y="0"/>
                    <a:pt x="19663" y="0"/>
                    <a:pt x="18858" y="0"/>
                  </a:cubicBezTo>
                  <a:lnTo>
                    <a:pt x="2742" y="0"/>
                  </a:lnTo>
                  <a:cubicBezTo>
                    <a:pt x="1937" y="0"/>
                    <a:pt x="1455" y="0"/>
                    <a:pt x="1133" y="353"/>
                  </a:cubicBezTo>
                  <a:cubicBezTo>
                    <a:pt x="669" y="796"/>
                    <a:pt x="303" y="1755"/>
                    <a:pt x="134" y="2973"/>
                  </a:cubicBezTo>
                  <a:cubicBezTo>
                    <a:pt x="0" y="3818"/>
                    <a:pt x="0" y="5085"/>
                    <a:pt x="0" y="7196"/>
                  </a:cubicBezTo>
                  <a:lnTo>
                    <a:pt x="0" y="14404"/>
                  </a:lnTo>
                  <a:cubicBezTo>
                    <a:pt x="0" y="16515"/>
                    <a:pt x="0" y="17782"/>
                    <a:pt x="134" y="18627"/>
                  </a:cubicBezTo>
                  <a:cubicBezTo>
                    <a:pt x="303" y="19845"/>
                    <a:pt x="669" y="20804"/>
                    <a:pt x="1133" y="21247"/>
                  </a:cubicBezTo>
                  <a:cubicBezTo>
                    <a:pt x="1455" y="21600"/>
                    <a:pt x="1937" y="21600"/>
                    <a:pt x="2742" y="21600"/>
                  </a:cubicBezTo>
                  <a:close/>
                </a:path>
              </a:pathLst>
            </a:custGeom>
            <a:solidFill>
              <a:srgbClr val="FFC7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...">
              <a:extLst>
                <a:ext uri="{FF2B5EF4-FFF2-40B4-BE49-F238E27FC236}">
                  <a16:creationId xmlns:a16="http://schemas.microsoft.com/office/drawing/2014/main" id="{EC372AD4-7120-4733-A6B7-A845E1395CE4}"/>
                </a:ext>
              </a:extLst>
            </p:cNvPr>
            <p:cNvSpPr txBox="1"/>
            <p:nvPr/>
          </p:nvSpPr>
          <p:spPr>
            <a:xfrm>
              <a:off x="3426771" y="5275940"/>
              <a:ext cx="1848951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…..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Coordinators">
              <a:extLst>
                <a:ext uri="{FF2B5EF4-FFF2-40B4-BE49-F238E27FC236}">
                  <a16:creationId xmlns:a16="http://schemas.microsoft.com/office/drawing/2014/main" id="{B3B7B928-B767-4E97-ACB6-CD443883149C}"/>
                </a:ext>
              </a:extLst>
            </p:cNvPr>
            <p:cNvSpPr/>
            <p:nvPr/>
          </p:nvSpPr>
          <p:spPr>
            <a:xfrm>
              <a:off x="454486" y="1790024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Board of </a:t>
              </a:r>
              <a:r>
                <a:rPr lang="nl-NL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Scientific</a:t>
              </a:r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representatives</a:t>
              </a:r>
              <a:endPara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Board of Scientific representatives">
              <a:extLst>
                <a:ext uri="{FF2B5EF4-FFF2-40B4-BE49-F238E27FC236}">
                  <a16:creationId xmlns:a16="http://schemas.microsoft.com/office/drawing/2014/main" id="{01D9EBF6-8D41-4A12-A721-2C6E18D316BF}"/>
                </a:ext>
              </a:extLst>
            </p:cNvPr>
            <p:cNvSpPr/>
            <p:nvPr/>
          </p:nvSpPr>
          <p:spPr>
            <a:xfrm>
              <a:off x="3042119" y="1793827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Coordinators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29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0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20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Logistics and Installation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B34F35E-BB2B-4370-A22F-C1D8BAF8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1453408"/>
            <a:ext cx="11111345" cy="5084125"/>
          </a:xfrm>
        </p:spPr>
        <p:txBody>
          <a:bodyPr>
            <a:noAutofit/>
          </a:bodyPr>
          <a:lstStyle/>
          <a:p>
            <a:pPr marL="0" indent="0" defTabSz="739378">
              <a:lnSpc>
                <a:spcPts val="2800"/>
              </a:lnSpc>
              <a:spcBef>
                <a:spcPts val="0"/>
              </a:spcBef>
              <a:buNone/>
              <a:defRPr sz="3959"/>
            </a:pPr>
            <a:r>
              <a:rPr lang="en-US" sz="2000" dirty="0"/>
              <a:t>For Civil Engineering: started the process of “remodeling” the space needed for ET: including installation and maintenance. 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Need discussions with several ISB Divisions + requirements</a:t>
            </a:r>
          </a:p>
          <a:p>
            <a:pPr lvl="1"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E.g.: Logistics for installation and maintenance</a:t>
            </a:r>
          </a:p>
          <a:p>
            <a:pPr defTabSz="739378">
              <a:lnSpc>
                <a:spcPts val="2800"/>
              </a:lnSpc>
              <a:spcBef>
                <a:spcPts val="0"/>
              </a:spcBef>
              <a:defRPr sz="3959"/>
            </a:pPr>
            <a:r>
              <a:rPr lang="en-US" sz="2000" dirty="0"/>
              <a:t>Approved layout of ET?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9FFE3F-710A-4272-B13E-AF7043146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91" y="2544564"/>
            <a:ext cx="5293360" cy="2791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F5DAB-67AF-4A2A-8E36-9525D0924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9" y="3371766"/>
            <a:ext cx="5659549" cy="29845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B99A49-58F9-4FEB-A013-B0E717C78B5C}"/>
              </a:ext>
            </a:extLst>
          </p:cNvPr>
          <p:cNvSpPr txBox="1">
            <a:spLocks/>
          </p:cNvSpPr>
          <p:nvPr/>
        </p:nvSpPr>
        <p:spPr>
          <a:xfrm>
            <a:off x="423048" y="6152586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Pictures from the ET design: ET Layout 8 (2020)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37354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21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Summary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702849"/>
            <a:ext cx="11246665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The Engineering Department team is growing, but will need m</a:t>
            </a:r>
            <a:r>
              <a:rPr lang="en-GB" sz="2400" b="0" dirty="0"/>
              <a:t>ore support to fulfil our tasks for Phase 1</a:t>
            </a:r>
            <a:r>
              <a:rPr lang="en-GB" sz="2400" dirty="0"/>
              <a:t>: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 most teams, but specifically for Technical Infrastructures we need support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Recruitment process of the ET-PP resources is almost complete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Started the work on Civil Engineering with CERN: more info in the parallel session on Wednesday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MOU with CERN for Civil Engineering in addition to the Vacuum Beam Pipe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b="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Expect an MOU with the CERN Engineering Department first half 2024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143865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22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End</a:t>
            </a:r>
            <a:endParaRPr lang="nl-NL" sz="28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7BDBC-B518-4E41-BE13-D07A88D0A2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3879937"/>
            <a:ext cx="3612591" cy="203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CF4C-696B-4A9A-B6C4-436A96557F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93" y="1541115"/>
            <a:ext cx="3612591" cy="2031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E9CA6-3BA4-4BBB-9764-DFAECE809D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93" y="3879937"/>
            <a:ext cx="3612591" cy="2032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1F863-BD2C-4AA3-9BEE-1DD31ADC9C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659" y="3879937"/>
            <a:ext cx="3612590" cy="2031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985391-40E2-40C0-A87C-D25AD832A9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243" y="1541112"/>
            <a:ext cx="3612593" cy="203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D3053-D4A3-424A-A9F5-ECDECD2A96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1541113"/>
            <a:ext cx="3612591" cy="20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3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433912" y="354765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Towards ET Dual Organizational Structure 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E6FAA-3040-40B6-9D3C-8B35CEF11678}"/>
              </a:ext>
            </a:extLst>
          </p:cNvPr>
          <p:cNvSpPr txBox="1">
            <a:spLocks noChangeAspect="1"/>
          </p:cNvSpPr>
          <p:nvPr/>
        </p:nvSpPr>
        <p:spPr>
          <a:xfrm>
            <a:off x="433912" y="1001031"/>
            <a:ext cx="1134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      1) project organization (towards legal entity) and 2) scientific collaboration 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F21837-C25B-4F39-9DE9-59E2012D4D15}"/>
              </a:ext>
            </a:extLst>
          </p:cNvPr>
          <p:cNvGrpSpPr/>
          <p:nvPr/>
        </p:nvGrpSpPr>
        <p:grpSpPr>
          <a:xfrm>
            <a:off x="6409726" y="1655618"/>
            <a:ext cx="4712365" cy="4799260"/>
            <a:chOff x="6202639" y="622599"/>
            <a:chExt cx="5287592" cy="5385094"/>
          </a:xfrm>
        </p:grpSpPr>
        <p:sp>
          <p:nvSpPr>
            <p:cNvPr id="184" name="Rounded Rectangle">
              <a:extLst>
                <a:ext uri="{FF2B5EF4-FFF2-40B4-BE49-F238E27FC236}">
                  <a16:creationId xmlns:a16="http://schemas.microsoft.com/office/drawing/2014/main" id="{C9FFA423-8085-41B4-88A2-E2260A67C375}"/>
                </a:ext>
              </a:extLst>
            </p:cNvPr>
            <p:cNvSpPr/>
            <p:nvPr/>
          </p:nvSpPr>
          <p:spPr>
            <a:xfrm>
              <a:off x="6202639" y="622599"/>
              <a:ext cx="5287592" cy="5385094"/>
            </a:xfrm>
            <a:prstGeom prst="roundRect">
              <a:avLst>
                <a:gd name="adj" fmla="val 3847"/>
              </a:avLst>
            </a:prstGeom>
            <a:solidFill>
              <a:srgbClr val="E1E9F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" name="ET Collaboration">
              <a:extLst>
                <a:ext uri="{FF2B5EF4-FFF2-40B4-BE49-F238E27FC236}">
                  <a16:creationId xmlns:a16="http://schemas.microsoft.com/office/drawing/2014/main" id="{3C34BD48-7A39-4C94-8A5C-EA6A96999A54}"/>
                </a:ext>
              </a:extLst>
            </p:cNvPr>
            <p:cNvSpPr txBox="1"/>
            <p:nvPr/>
          </p:nvSpPr>
          <p:spPr>
            <a:xfrm>
              <a:off x="6202639" y="726777"/>
              <a:ext cx="5287592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Collaboration</a:t>
              </a:r>
            </a:p>
          </p:txBody>
        </p:sp>
        <p:sp>
          <p:nvSpPr>
            <p:cNvPr id="186" name="Rounded Rectangle">
              <a:extLst>
                <a:ext uri="{FF2B5EF4-FFF2-40B4-BE49-F238E27FC236}">
                  <a16:creationId xmlns:a16="http://schemas.microsoft.com/office/drawing/2014/main" id="{26EE71BF-241A-4A11-8C31-B8796CB340D4}"/>
                </a:ext>
              </a:extLst>
            </p:cNvPr>
            <p:cNvSpPr/>
            <p:nvPr/>
          </p:nvSpPr>
          <p:spPr>
            <a:xfrm>
              <a:off x="6425273" y="1232236"/>
              <a:ext cx="484232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Rounded Rectangle">
              <a:extLst>
                <a:ext uri="{FF2B5EF4-FFF2-40B4-BE49-F238E27FC236}">
                  <a16:creationId xmlns:a16="http://schemas.microsoft.com/office/drawing/2014/main" id="{06B409C8-45BA-4AAD-B5DC-D6041305FB69}"/>
                </a:ext>
              </a:extLst>
            </p:cNvPr>
            <p:cNvSpPr/>
            <p:nvPr/>
          </p:nvSpPr>
          <p:spPr>
            <a:xfrm>
              <a:off x="6425273" y="3281669"/>
              <a:ext cx="4842324" cy="2568683"/>
            </a:xfrm>
            <a:prstGeom prst="roundRect">
              <a:avLst>
                <a:gd name="adj" fmla="val 7822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Collaboration board">
              <a:extLst>
                <a:ext uri="{FF2B5EF4-FFF2-40B4-BE49-F238E27FC236}">
                  <a16:creationId xmlns:a16="http://schemas.microsoft.com/office/drawing/2014/main" id="{CA9E5A51-E8D6-40C2-BAE3-5E7657DE7001}"/>
                </a:ext>
              </a:extLst>
            </p:cNvPr>
            <p:cNvSpPr txBox="1"/>
            <p:nvPr/>
          </p:nvSpPr>
          <p:spPr>
            <a:xfrm>
              <a:off x="6425273" y="1472782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Collaboration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89" name="Specific boards">
              <a:extLst>
                <a:ext uri="{FF2B5EF4-FFF2-40B4-BE49-F238E27FC236}">
                  <a16:creationId xmlns:a16="http://schemas.microsoft.com/office/drawing/2014/main" id="{2CB5A177-F13F-4EEC-89DD-4DA5B84A4DCE}"/>
                </a:ext>
              </a:extLst>
            </p:cNvPr>
            <p:cNvSpPr txBox="1"/>
            <p:nvPr/>
          </p:nvSpPr>
          <p:spPr>
            <a:xfrm>
              <a:off x="6486271" y="3363844"/>
              <a:ext cx="4842324" cy="368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Specific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oards</a:t>
              </a:r>
            </a:p>
          </p:txBody>
        </p:sp>
        <p:sp>
          <p:nvSpPr>
            <p:cNvPr id="190" name="Rounded Rectangle">
              <a:extLst>
                <a:ext uri="{FF2B5EF4-FFF2-40B4-BE49-F238E27FC236}">
                  <a16:creationId xmlns:a16="http://schemas.microsoft.com/office/drawing/2014/main" id="{754A99B1-23AE-47A8-83BE-695AFF5561FA}"/>
                </a:ext>
              </a:extLst>
            </p:cNvPr>
            <p:cNvSpPr/>
            <p:nvPr/>
          </p:nvSpPr>
          <p:spPr>
            <a:xfrm>
              <a:off x="7101944" y="3836447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ounded Rectangle">
              <a:extLst>
                <a:ext uri="{FF2B5EF4-FFF2-40B4-BE49-F238E27FC236}">
                  <a16:creationId xmlns:a16="http://schemas.microsoft.com/office/drawing/2014/main" id="{A8E32FD3-2245-4509-9FF7-5B665C66D34B}"/>
                </a:ext>
              </a:extLst>
            </p:cNvPr>
            <p:cNvSpPr/>
            <p:nvPr/>
          </p:nvSpPr>
          <p:spPr>
            <a:xfrm>
              <a:off x="6425273" y="2219816"/>
              <a:ext cx="4842324" cy="858708"/>
            </a:xfrm>
            <a:prstGeom prst="roundRect">
              <a:avLst>
                <a:gd name="adj" fmla="val 23399"/>
              </a:avLst>
            </a:prstGeom>
            <a:solidFill>
              <a:srgbClr val="83B1E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Executive board">
              <a:extLst>
                <a:ext uri="{FF2B5EF4-FFF2-40B4-BE49-F238E27FC236}">
                  <a16:creationId xmlns:a16="http://schemas.microsoft.com/office/drawing/2014/main" id="{C60E17C5-5DDD-4306-A8F1-4D92E09FECBA}"/>
                </a:ext>
              </a:extLst>
            </p:cNvPr>
            <p:cNvSpPr txBox="1"/>
            <p:nvPr/>
          </p:nvSpPr>
          <p:spPr>
            <a:xfrm>
              <a:off x="6486271" y="2559034"/>
              <a:ext cx="4842324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 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oard</a:t>
              </a:r>
            </a:p>
          </p:txBody>
        </p:sp>
        <p:sp>
          <p:nvSpPr>
            <p:cNvPr id="193" name="ISB">
              <a:extLst>
                <a:ext uri="{FF2B5EF4-FFF2-40B4-BE49-F238E27FC236}">
                  <a16:creationId xmlns:a16="http://schemas.microsoft.com/office/drawing/2014/main" id="{38B4B517-E367-47BA-8706-F5B31306111B}"/>
                </a:ext>
              </a:extLst>
            </p:cNvPr>
            <p:cNvSpPr txBox="1"/>
            <p:nvPr/>
          </p:nvSpPr>
          <p:spPr>
            <a:xfrm>
              <a:off x="7101944" y="4054127"/>
              <a:ext cx="969168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ISB</a:t>
              </a:r>
            </a:p>
          </p:txBody>
        </p:sp>
        <p:sp>
          <p:nvSpPr>
            <p:cNvPr id="194" name="Rounded Rectangle">
              <a:extLst>
                <a:ext uri="{FF2B5EF4-FFF2-40B4-BE49-F238E27FC236}">
                  <a16:creationId xmlns:a16="http://schemas.microsoft.com/office/drawing/2014/main" id="{084FA355-B8E5-40CB-AA49-7735F9A20731}"/>
                </a:ext>
              </a:extLst>
            </p:cNvPr>
            <p:cNvSpPr/>
            <p:nvPr/>
          </p:nvSpPr>
          <p:spPr>
            <a:xfrm>
              <a:off x="8358928" y="3830365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SB">
              <a:extLst>
                <a:ext uri="{FF2B5EF4-FFF2-40B4-BE49-F238E27FC236}">
                  <a16:creationId xmlns:a16="http://schemas.microsoft.com/office/drawing/2014/main" id="{45AB0E91-48D9-490A-B4DB-8CD22FAEEBA6}"/>
                </a:ext>
              </a:extLst>
            </p:cNvPr>
            <p:cNvSpPr txBox="1"/>
            <p:nvPr/>
          </p:nvSpPr>
          <p:spPr>
            <a:xfrm>
              <a:off x="8353081" y="4054127"/>
              <a:ext cx="975013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OSB</a:t>
              </a:r>
            </a:p>
          </p:txBody>
        </p:sp>
        <p:sp>
          <p:nvSpPr>
            <p:cNvPr id="196" name="Rounded Rectangle">
              <a:extLst>
                <a:ext uri="{FF2B5EF4-FFF2-40B4-BE49-F238E27FC236}">
                  <a16:creationId xmlns:a16="http://schemas.microsoft.com/office/drawing/2014/main" id="{3EC5FEAF-9D5F-4582-B6A8-CD174B04C1E8}"/>
                </a:ext>
              </a:extLst>
            </p:cNvPr>
            <p:cNvSpPr/>
            <p:nvPr/>
          </p:nvSpPr>
          <p:spPr>
            <a:xfrm>
              <a:off x="9615912" y="382001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EIB">
              <a:extLst>
                <a:ext uri="{FF2B5EF4-FFF2-40B4-BE49-F238E27FC236}">
                  <a16:creationId xmlns:a16="http://schemas.microsoft.com/office/drawing/2014/main" id="{AB70917B-2963-4B59-B231-D0FD87B8E661}"/>
                </a:ext>
              </a:extLst>
            </p:cNvPr>
            <p:cNvSpPr txBox="1"/>
            <p:nvPr/>
          </p:nvSpPr>
          <p:spPr>
            <a:xfrm>
              <a:off x="9615911" y="4055770"/>
              <a:ext cx="975015" cy="32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EIB</a:t>
              </a:r>
            </a:p>
          </p:txBody>
        </p:sp>
        <p:sp>
          <p:nvSpPr>
            <p:cNvPr id="198" name="Rounded Rectangle">
              <a:extLst>
                <a:ext uri="{FF2B5EF4-FFF2-40B4-BE49-F238E27FC236}">
                  <a16:creationId xmlns:a16="http://schemas.microsoft.com/office/drawing/2014/main" id="{B193096D-E913-4013-9E29-4061E1EA44F3}"/>
                </a:ext>
              </a:extLst>
            </p:cNvPr>
            <p:cNvSpPr/>
            <p:nvPr/>
          </p:nvSpPr>
          <p:spPr>
            <a:xfrm>
              <a:off x="7101944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SCB">
              <a:extLst>
                <a:ext uri="{FF2B5EF4-FFF2-40B4-BE49-F238E27FC236}">
                  <a16:creationId xmlns:a16="http://schemas.microsoft.com/office/drawing/2014/main" id="{3BF0D8BB-71CB-4637-8C5A-9798CCA02413}"/>
                </a:ext>
              </a:extLst>
            </p:cNvPr>
            <p:cNvSpPr txBox="1"/>
            <p:nvPr/>
          </p:nvSpPr>
          <p:spPr>
            <a:xfrm>
              <a:off x="7101943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00" name="Rounded Rectangle">
              <a:extLst>
                <a:ext uri="{FF2B5EF4-FFF2-40B4-BE49-F238E27FC236}">
                  <a16:creationId xmlns:a16="http://schemas.microsoft.com/office/drawing/2014/main" id="{207EBA94-5641-408F-A8E9-41F05A184BF9}"/>
                </a:ext>
              </a:extLst>
            </p:cNvPr>
            <p:cNvSpPr/>
            <p:nvPr/>
          </p:nvSpPr>
          <p:spPr>
            <a:xfrm>
              <a:off x="8353081" y="4807596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SSB">
              <a:extLst>
                <a:ext uri="{FF2B5EF4-FFF2-40B4-BE49-F238E27FC236}">
                  <a16:creationId xmlns:a16="http://schemas.microsoft.com/office/drawing/2014/main" id="{1E133A34-EC64-41D6-8A4C-37377EF0F91C}"/>
                </a:ext>
              </a:extLst>
            </p:cNvPr>
            <p:cNvSpPr txBox="1"/>
            <p:nvPr/>
          </p:nvSpPr>
          <p:spPr>
            <a:xfrm>
              <a:off x="8353081" y="5041706"/>
              <a:ext cx="975014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Rounded Rectangle">
              <a:extLst>
                <a:ext uri="{FF2B5EF4-FFF2-40B4-BE49-F238E27FC236}">
                  <a16:creationId xmlns:a16="http://schemas.microsoft.com/office/drawing/2014/main" id="{7CA18D3A-890C-4930-BC82-6A24C9282EF5}"/>
                </a:ext>
              </a:extLst>
            </p:cNvPr>
            <p:cNvSpPr/>
            <p:nvPr/>
          </p:nvSpPr>
          <p:spPr>
            <a:xfrm>
              <a:off x="9615912" y="4803714"/>
              <a:ext cx="975014" cy="796516"/>
            </a:xfrm>
            <a:prstGeom prst="roundRect">
              <a:avLst>
                <a:gd name="adj" fmla="val 18633"/>
              </a:avLst>
            </a:prstGeom>
            <a:solidFill>
              <a:srgbClr val="C7DCF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...">
              <a:extLst>
                <a:ext uri="{FF2B5EF4-FFF2-40B4-BE49-F238E27FC236}">
                  <a16:creationId xmlns:a16="http://schemas.microsoft.com/office/drawing/2014/main" id="{52EAC648-A862-4290-A429-3ACCAD49DF0A}"/>
                </a:ext>
              </a:extLst>
            </p:cNvPr>
            <p:cNvSpPr txBox="1"/>
            <p:nvPr/>
          </p:nvSpPr>
          <p:spPr>
            <a:xfrm>
              <a:off x="9615911" y="5072853"/>
              <a:ext cx="975015" cy="3282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8B629E3-4A70-4204-ABE4-5892F954FFF2}"/>
              </a:ext>
            </a:extLst>
          </p:cNvPr>
          <p:cNvGrpSpPr/>
          <p:nvPr/>
        </p:nvGrpSpPr>
        <p:grpSpPr>
          <a:xfrm>
            <a:off x="1088489" y="1655618"/>
            <a:ext cx="4712365" cy="4799259"/>
            <a:chOff x="231852" y="622599"/>
            <a:chExt cx="5287592" cy="5385093"/>
          </a:xfrm>
        </p:grpSpPr>
        <p:sp>
          <p:nvSpPr>
            <p:cNvPr id="161" name="Rounded Rectangle">
              <a:extLst>
                <a:ext uri="{FF2B5EF4-FFF2-40B4-BE49-F238E27FC236}">
                  <a16:creationId xmlns:a16="http://schemas.microsoft.com/office/drawing/2014/main" id="{98E1FB6E-66BB-4798-AF4B-E5F7A7631243}"/>
                </a:ext>
              </a:extLst>
            </p:cNvPr>
            <p:cNvSpPr/>
            <p:nvPr/>
          </p:nvSpPr>
          <p:spPr>
            <a:xfrm>
              <a:off x="231852" y="622599"/>
              <a:ext cx="5287592" cy="5385093"/>
            </a:xfrm>
            <a:prstGeom prst="roundRect">
              <a:avLst>
                <a:gd name="adj" fmla="val 3847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2" name="Group">
              <a:extLst>
                <a:ext uri="{FF2B5EF4-FFF2-40B4-BE49-F238E27FC236}">
                  <a16:creationId xmlns:a16="http://schemas.microsoft.com/office/drawing/2014/main" id="{2DC49E74-C22C-455A-9DA4-B9D1EB850483}"/>
                </a:ext>
              </a:extLst>
            </p:cNvPr>
            <p:cNvGrpSpPr/>
            <p:nvPr/>
          </p:nvGrpSpPr>
          <p:grpSpPr>
            <a:xfrm>
              <a:off x="454486" y="1121855"/>
              <a:ext cx="4842325" cy="527311"/>
              <a:chOff x="80654" y="-65186"/>
              <a:chExt cx="9684649" cy="1054620"/>
            </a:xfrm>
          </p:grpSpPr>
          <p:sp>
            <p:nvSpPr>
              <p:cNvPr id="182" name="Rounded Rectangle">
                <a:extLst>
                  <a:ext uri="{FF2B5EF4-FFF2-40B4-BE49-F238E27FC236}">
                    <a16:creationId xmlns:a16="http://schemas.microsoft.com/office/drawing/2014/main" id="{AB60AB25-B74C-48F0-ABBD-8CD706B0C57F}"/>
                  </a:ext>
                </a:extLst>
              </p:cNvPr>
              <p:cNvSpPr/>
              <p:nvPr/>
            </p:nvSpPr>
            <p:spPr>
              <a:xfrm>
                <a:off x="80654" y="-65186"/>
                <a:ext cx="9684647" cy="1054620"/>
              </a:xfrm>
              <a:prstGeom prst="roundRect">
                <a:avLst>
                  <a:gd name="adj" fmla="val 28430"/>
                </a:avLst>
              </a:prstGeom>
              <a:solidFill>
                <a:srgbClr val="E8B9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Board of governmental representatives">
                <a:extLst>
                  <a:ext uri="{FF2B5EF4-FFF2-40B4-BE49-F238E27FC236}">
                    <a16:creationId xmlns:a16="http://schemas.microsoft.com/office/drawing/2014/main" id="{A8583E56-8C1A-46FE-9691-8F679556588F}"/>
                  </a:ext>
                </a:extLst>
              </p:cNvPr>
              <p:cNvSpPr txBox="1"/>
              <p:nvPr/>
            </p:nvSpPr>
            <p:spPr>
              <a:xfrm>
                <a:off x="80656" y="122592"/>
                <a:ext cx="9684647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Board of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overnmental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epresentatives</a:t>
                </a:r>
              </a:p>
            </p:txBody>
          </p:sp>
        </p:grpSp>
        <p:sp>
          <p:nvSpPr>
            <p:cNvPr id="163" name="ETO (ET Organisation)">
              <a:extLst>
                <a:ext uri="{FF2B5EF4-FFF2-40B4-BE49-F238E27FC236}">
                  <a16:creationId xmlns:a16="http://schemas.microsoft.com/office/drawing/2014/main" id="{C6908F62-BE31-4242-9714-C345302CFCBA}"/>
                </a:ext>
              </a:extLst>
            </p:cNvPr>
            <p:cNvSpPr txBox="1"/>
            <p:nvPr/>
          </p:nvSpPr>
          <p:spPr>
            <a:xfrm>
              <a:off x="231852" y="706739"/>
              <a:ext cx="5287592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ETO (ET Organization)</a:t>
              </a:r>
            </a:p>
          </p:txBody>
        </p:sp>
        <p:sp>
          <p:nvSpPr>
            <p:cNvPr id="164" name="Rounded Rectangle">
              <a:extLst>
                <a:ext uri="{FF2B5EF4-FFF2-40B4-BE49-F238E27FC236}">
                  <a16:creationId xmlns:a16="http://schemas.microsoft.com/office/drawing/2014/main" id="{AD2B9B6F-8DE9-43C2-95D7-FA49D5D06762}"/>
                </a:ext>
              </a:extLst>
            </p:cNvPr>
            <p:cNvSpPr/>
            <p:nvPr/>
          </p:nvSpPr>
          <p:spPr>
            <a:xfrm>
              <a:off x="454486" y="2622673"/>
              <a:ext cx="4842324" cy="765777"/>
            </a:xfrm>
            <a:prstGeom prst="roundRect">
              <a:avLst>
                <a:gd name="adj" fmla="val 19577"/>
              </a:avLst>
            </a:prstGeom>
            <a:solidFill>
              <a:srgbClr val="FF956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ET Directorate">
              <a:extLst>
                <a:ext uri="{FF2B5EF4-FFF2-40B4-BE49-F238E27FC236}">
                  <a16:creationId xmlns:a16="http://schemas.microsoft.com/office/drawing/2014/main" id="{A03B73D2-2F75-4D0C-A2C8-528F3500DCBC}"/>
                </a:ext>
              </a:extLst>
            </p:cNvPr>
            <p:cNvSpPr txBox="1"/>
            <p:nvPr/>
          </p:nvSpPr>
          <p:spPr>
            <a:xfrm>
              <a:off x="414159" y="2837247"/>
              <a:ext cx="4882651" cy="328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Directorate</a:t>
              </a:r>
            </a:p>
          </p:txBody>
        </p:sp>
        <p:grpSp>
          <p:nvGrpSpPr>
            <p:cNvPr id="166" name="Group">
              <a:extLst>
                <a:ext uri="{FF2B5EF4-FFF2-40B4-BE49-F238E27FC236}">
                  <a16:creationId xmlns:a16="http://schemas.microsoft.com/office/drawing/2014/main" id="{6B56FDE9-D0BD-49CD-8F7E-68202DA9DE40}"/>
                </a:ext>
              </a:extLst>
            </p:cNvPr>
            <p:cNvGrpSpPr/>
            <p:nvPr/>
          </p:nvGrpSpPr>
          <p:grpSpPr>
            <a:xfrm>
              <a:off x="457007" y="3539159"/>
              <a:ext cx="1776301" cy="2296959"/>
              <a:chOff x="0" y="-3"/>
              <a:chExt cx="3552599" cy="4593913"/>
            </a:xfrm>
          </p:grpSpPr>
          <p:sp>
            <p:nvSpPr>
              <p:cNvPr id="179" name="Rounded Rectangle">
                <a:extLst>
                  <a:ext uri="{FF2B5EF4-FFF2-40B4-BE49-F238E27FC236}">
                    <a16:creationId xmlns:a16="http://schemas.microsoft.com/office/drawing/2014/main" id="{94452A48-8782-41A1-9398-678DF054E486}"/>
                  </a:ext>
                </a:extLst>
              </p:cNvPr>
              <p:cNvSpPr/>
              <p:nvPr/>
            </p:nvSpPr>
            <p:spPr>
              <a:xfrm>
                <a:off x="0" y="-3"/>
                <a:ext cx="3552599" cy="4593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81" y="21600"/>
                    </a:moveTo>
                    <a:lnTo>
                      <a:pt x="18619" y="21600"/>
                    </a:lnTo>
                    <a:cubicBezTo>
                      <a:pt x="19494" y="21600"/>
                      <a:pt x="20019" y="21600"/>
                      <a:pt x="20369" y="21456"/>
                    </a:cubicBezTo>
                    <a:cubicBezTo>
                      <a:pt x="20873" y="21275"/>
                      <a:pt x="21270" y="20883"/>
                      <a:pt x="21454" y="20385"/>
                    </a:cubicBezTo>
                    <a:cubicBezTo>
                      <a:pt x="21600" y="20040"/>
                      <a:pt x="21600" y="19522"/>
                      <a:pt x="21600" y="18659"/>
                    </a:cubicBezTo>
                    <a:lnTo>
                      <a:pt x="21600" y="2941"/>
                    </a:lnTo>
                    <a:cubicBezTo>
                      <a:pt x="21600" y="2078"/>
                      <a:pt x="21600" y="1560"/>
                      <a:pt x="21454" y="1215"/>
                    </a:cubicBezTo>
                    <a:cubicBezTo>
                      <a:pt x="21270" y="717"/>
                      <a:pt x="20873" y="325"/>
                      <a:pt x="20369" y="144"/>
                    </a:cubicBezTo>
                    <a:cubicBezTo>
                      <a:pt x="20019" y="0"/>
                      <a:pt x="19494" y="0"/>
                      <a:pt x="18619" y="0"/>
                    </a:cubicBezTo>
                    <a:lnTo>
                      <a:pt x="2981" y="0"/>
                    </a:lnTo>
                    <a:cubicBezTo>
                      <a:pt x="2106" y="0"/>
                      <a:pt x="1581" y="0"/>
                      <a:pt x="1231" y="144"/>
                    </a:cubicBezTo>
                    <a:cubicBezTo>
                      <a:pt x="727" y="325"/>
                      <a:pt x="330" y="717"/>
                      <a:pt x="146" y="1215"/>
                    </a:cubicBezTo>
                    <a:cubicBezTo>
                      <a:pt x="0" y="1560"/>
                      <a:pt x="0" y="2078"/>
                      <a:pt x="0" y="2941"/>
                    </a:cubicBezTo>
                    <a:lnTo>
                      <a:pt x="0" y="18659"/>
                    </a:lnTo>
                    <a:cubicBezTo>
                      <a:pt x="0" y="19522"/>
                      <a:pt x="0" y="20040"/>
                      <a:pt x="146" y="20385"/>
                    </a:cubicBezTo>
                    <a:cubicBezTo>
                      <a:pt x="330" y="20883"/>
                      <a:pt x="727" y="21275"/>
                      <a:pt x="1231" y="21456"/>
                    </a:cubicBezTo>
                    <a:cubicBezTo>
                      <a:pt x="1581" y="21600"/>
                      <a:pt x="2106" y="21600"/>
                      <a:pt x="2981" y="21600"/>
                    </a:cubicBezTo>
                    <a:close/>
                  </a:path>
                </a:pathLst>
              </a:custGeom>
              <a:solidFill>
                <a:srgbClr val="FFC7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INFRA-DEV">
                <a:extLst>
                  <a:ext uri="{FF2B5EF4-FFF2-40B4-BE49-F238E27FC236}">
                    <a16:creationId xmlns:a16="http://schemas.microsoft.com/office/drawing/2014/main" id="{3BFD2298-1A13-444B-ADE5-C7542B366839}"/>
                  </a:ext>
                </a:extLst>
              </p:cNvPr>
              <p:cNvSpPr txBox="1"/>
              <p:nvPr/>
            </p:nvSpPr>
            <p:spPr>
              <a:xfrm>
                <a:off x="269856" y="469657"/>
                <a:ext cx="2583948" cy="643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ET-PP</a:t>
                </a:r>
              </a:p>
              <a:p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INFRA-DEV</a:t>
                </a:r>
              </a:p>
            </p:txBody>
          </p:sp>
        </p:grpSp>
        <p:sp>
          <p:nvSpPr>
            <p:cNvPr id="167" name="Rounded Rectangle">
              <a:extLst>
                <a:ext uri="{FF2B5EF4-FFF2-40B4-BE49-F238E27FC236}">
                  <a16:creationId xmlns:a16="http://schemas.microsoft.com/office/drawing/2014/main" id="{3969BD10-2859-4965-A9EC-4C0EE3C769D7}"/>
                </a:ext>
              </a:extLst>
            </p:cNvPr>
            <p:cNvSpPr/>
            <p:nvPr/>
          </p:nvSpPr>
          <p:spPr>
            <a:xfrm>
              <a:off x="2997609" y="3854331"/>
              <a:ext cx="1776300" cy="867390"/>
            </a:xfrm>
            <a:prstGeom prst="roundRect">
              <a:avLst>
                <a:gd name="adj" fmla="val 14931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ounded Rectangle">
              <a:extLst>
                <a:ext uri="{FF2B5EF4-FFF2-40B4-BE49-F238E27FC236}">
                  <a16:creationId xmlns:a16="http://schemas.microsoft.com/office/drawing/2014/main" id="{4DB0D94F-A081-4FFF-95ED-E2A39E3804BD}"/>
                </a:ext>
              </a:extLst>
            </p:cNvPr>
            <p:cNvSpPr/>
            <p:nvPr/>
          </p:nvSpPr>
          <p:spPr>
            <a:xfrm>
              <a:off x="3060555" y="5057840"/>
              <a:ext cx="1650407" cy="804569"/>
            </a:xfrm>
            <a:prstGeom prst="roundRect">
              <a:avLst>
                <a:gd name="adj" fmla="val 16879"/>
              </a:avLst>
            </a:prstGeom>
            <a:solidFill>
              <a:srgbClr val="FFEA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9" name="Group">
              <a:extLst>
                <a:ext uri="{FF2B5EF4-FFF2-40B4-BE49-F238E27FC236}">
                  <a16:creationId xmlns:a16="http://schemas.microsoft.com/office/drawing/2014/main" id="{F555C1C3-6260-40BB-B558-7769AF77BF0E}"/>
                </a:ext>
              </a:extLst>
            </p:cNvPr>
            <p:cNvGrpSpPr/>
            <p:nvPr/>
          </p:nvGrpSpPr>
          <p:grpSpPr>
            <a:xfrm>
              <a:off x="3426771" y="4252606"/>
              <a:ext cx="1867682" cy="804569"/>
              <a:chOff x="0" y="0"/>
              <a:chExt cx="3735362" cy="1609136"/>
            </a:xfrm>
          </p:grpSpPr>
          <p:sp>
            <p:nvSpPr>
              <p:cNvPr id="177" name="Rounded Rectangle">
                <a:extLst>
                  <a:ext uri="{FF2B5EF4-FFF2-40B4-BE49-F238E27FC236}">
                    <a16:creationId xmlns:a16="http://schemas.microsoft.com/office/drawing/2014/main" id="{B1042C4F-F507-41BF-A977-E9F0EC230F13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609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88"/>
                    </a:cubicBezTo>
                    <a:cubicBezTo>
                      <a:pt x="20931" y="20896"/>
                      <a:pt x="21297" y="20048"/>
                      <a:pt x="21466" y="18971"/>
                    </a:cubicBezTo>
                    <a:cubicBezTo>
                      <a:pt x="21600" y="18224"/>
                      <a:pt x="21600" y="17103"/>
                      <a:pt x="21600" y="15235"/>
                    </a:cubicBezTo>
                    <a:lnTo>
                      <a:pt x="21600" y="6365"/>
                    </a:lnTo>
                    <a:cubicBezTo>
                      <a:pt x="21600" y="4497"/>
                      <a:pt x="21600" y="3376"/>
                      <a:pt x="21466" y="2629"/>
                    </a:cubicBezTo>
                    <a:cubicBezTo>
                      <a:pt x="21297" y="1552"/>
                      <a:pt x="20931" y="704"/>
                      <a:pt x="20467" y="312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12"/>
                    </a:cubicBezTo>
                    <a:cubicBezTo>
                      <a:pt x="669" y="704"/>
                      <a:pt x="303" y="1552"/>
                      <a:pt x="134" y="2629"/>
                    </a:cubicBezTo>
                    <a:cubicBezTo>
                      <a:pt x="0" y="3376"/>
                      <a:pt x="0" y="4497"/>
                      <a:pt x="0" y="6365"/>
                    </a:cubicBezTo>
                    <a:lnTo>
                      <a:pt x="0" y="15235"/>
                    </a:lnTo>
                    <a:cubicBezTo>
                      <a:pt x="0" y="17103"/>
                      <a:pt x="0" y="18224"/>
                      <a:pt x="134" y="18971"/>
                    </a:cubicBezTo>
                    <a:cubicBezTo>
                      <a:pt x="303" y="20048"/>
                      <a:pt x="669" y="20896"/>
                      <a:pt x="1133" y="21288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2815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Engineering  department">
                <a:extLst>
                  <a:ext uri="{FF2B5EF4-FFF2-40B4-BE49-F238E27FC236}">
                    <a16:creationId xmlns:a16="http://schemas.microsoft.com/office/drawing/2014/main" id="{BB0F96A9-8A57-4043-9E82-86715DBC94D3}"/>
                  </a:ext>
                </a:extLst>
              </p:cNvPr>
              <p:cNvSpPr txBox="1"/>
              <p:nvPr/>
            </p:nvSpPr>
            <p:spPr>
              <a:xfrm>
                <a:off x="0" y="233068"/>
                <a:ext cx="3697900" cy="1143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Engineering </a:t>
                </a:r>
                <a:b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epartment</a:t>
                </a:r>
              </a:p>
            </p:txBody>
          </p:sp>
        </p:grpSp>
        <p:grpSp>
          <p:nvGrpSpPr>
            <p:cNvPr id="170" name="Group">
              <a:extLst>
                <a:ext uri="{FF2B5EF4-FFF2-40B4-BE49-F238E27FC236}">
                  <a16:creationId xmlns:a16="http://schemas.microsoft.com/office/drawing/2014/main" id="{E67FF68D-1878-4838-8AA4-4B0AAEC23EC5}"/>
                </a:ext>
              </a:extLst>
            </p:cNvPr>
            <p:cNvGrpSpPr/>
            <p:nvPr/>
          </p:nvGrpSpPr>
          <p:grpSpPr>
            <a:xfrm>
              <a:off x="3430663" y="3539799"/>
              <a:ext cx="1867682" cy="651103"/>
              <a:chOff x="0" y="0"/>
              <a:chExt cx="3735362" cy="1302205"/>
            </a:xfrm>
          </p:grpSpPr>
          <p:sp>
            <p:nvSpPr>
              <p:cNvPr id="175" name="Rounded Rectangle">
                <a:extLst>
                  <a:ext uri="{FF2B5EF4-FFF2-40B4-BE49-F238E27FC236}">
                    <a16:creationId xmlns:a16="http://schemas.microsoft.com/office/drawing/2014/main" id="{EDC80394-7011-48EA-A22A-083C0A06B298}"/>
                  </a:ext>
                </a:extLst>
              </p:cNvPr>
              <p:cNvSpPr/>
              <p:nvPr/>
            </p:nvSpPr>
            <p:spPr>
              <a:xfrm>
                <a:off x="0" y="0"/>
                <a:ext cx="3735362" cy="1302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2" y="21600"/>
                    </a:moveTo>
                    <a:lnTo>
                      <a:pt x="18858" y="21600"/>
                    </a:lnTo>
                    <a:cubicBezTo>
                      <a:pt x="19663" y="21600"/>
                      <a:pt x="20145" y="21600"/>
                      <a:pt x="20467" y="21215"/>
                    </a:cubicBezTo>
                    <a:cubicBezTo>
                      <a:pt x="20931" y="20730"/>
                      <a:pt x="21297" y="19682"/>
                      <a:pt x="21466" y="18351"/>
                    </a:cubicBezTo>
                    <a:cubicBezTo>
                      <a:pt x="21600" y="17428"/>
                      <a:pt x="21600" y="16043"/>
                      <a:pt x="21600" y="13735"/>
                    </a:cubicBezTo>
                    <a:lnTo>
                      <a:pt x="21600" y="7865"/>
                    </a:lnTo>
                    <a:cubicBezTo>
                      <a:pt x="21600" y="5557"/>
                      <a:pt x="21600" y="4172"/>
                      <a:pt x="21466" y="3249"/>
                    </a:cubicBezTo>
                    <a:cubicBezTo>
                      <a:pt x="21297" y="1918"/>
                      <a:pt x="20931" y="870"/>
                      <a:pt x="20467" y="385"/>
                    </a:cubicBezTo>
                    <a:cubicBezTo>
                      <a:pt x="20145" y="0"/>
                      <a:pt x="19663" y="0"/>
                      <a:pt x="18858" y="0"/>
                    </a:cubicBezTo>
                    <a:lnTo>
                      <a:pt x="2742" y="0"/>
                    </a:lnTo>
                    <a:cubicBezTo>
                      <a:pt x="1937" y="0"/>
                      <a:pt x="1455" y="0"/>
                      <a:pt x="1133" y="385"/>
                    </a:cubicBezTo>
                    <a:cubicBezTo>
                      <a:pt x="669" y="870"/>
                      <a:pt x="303" y="1918"/>
                      <a:pt x="134" y="3249"/>
                    </a:cubicBezTo>
                    <a:cubicBezTo>
                      <a:pt x="0" y="4172"/>
                      <a:pt x="0" y="5557"/>
                      <a:pt x="0" y="7865"/>
                    </a:cubicBezTo>
                    <a:lnTo>
                      <a:pt x="0" y="13735"/>
                    </a:lnTo>
                    <a:cubicBezTo>
                      <a:pt x="0" y="16043"/>
                      <a:pt x="0" y="17428"/>
                      <a:pt x="134" y="18351"/>
                    </a:cubicBezTo>
                    <a:cubicBezTo>
                      <a:pt x="303" y="19682"/>
                      <a:pt x="669" y="20730"/>
                      <a:pt x="1133" y="21215"/>
                    </a:cubicBezTo>
                    <a:cubicBezTo>
                      <a:pt x="1455" y="21600"/>
                      <a:pt x="1937" y="21600"/>
                      <a:pt x="2742" y="21600"/>
                    </a:cubicBezTo>
                    <a:close/>
                  </a:path>
                </a:pathLst>
              </a:custGeom>
              <a:solidFill>
                <a:srgbClr val="FFC7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Project office">
                <a:extLst>
                  <a:ext uri="{FF2B5EF4-FFF2-40B4-BE49-F238E27FC236}">
                    <a16:creationId xmlns:a16="http://schemas.microsoft.com/office/drawing/2014/main" id="{4C227703-E900-4555-B76C-D72593AAF18D}"/>
                  </a:ext>
                </a:extLst>
              </p:cNvPr>
              <p:cNvSpPr txBox="1"/>
              <p:nvPr/>
            </p:nvSpPr>
            <p:spPr>
              <a:xfrm>
                <a:off x="0" y="322808"/>
                <a:ext cx="369790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</a:t>
                </a: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ffice</a:t>
                </a:r>
              </a:p>
            </p:txBody>
          </p:sp>
        </p:grpSp>
        <p:sp>
          <p:nvSpPr>
            <p:cNvPr id="171" name="Rounded Rectangle">
              <a:extLst>
                <a:ext uri="{FF2B5EF4-FFF2-40B4-BE49-F238E27FC236}">
                  <a16:creationId xmlns:a16="http://schemas.microsoft.com/office/drawing/2014/main" id="{27BC8547-F800-482F-9C80-AEEFFB08E965}"/>
                </a:ext>
              </a:extLst>
            </p:cNvPr>
            <p:cNvSpPr/>
            <p:nvPr/>
          </p:nvSpPr>
          <p:spPr>
            <a:xfrm>
              <a:off x="3417405" y="5124507"/>
              <a:ext cx="1867682" cy="7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42" y="21600"/>
                  </a:moveTo>
                  <a:lnTo>
                    <a:pt x="18858" y="21600"/>
                  </a:lnTo>
                  <a:cubicBezTo>
                    <a:pt x="19663" y="21600"/>
                    <a:pt x="20145" y="21600"/>
                    <a:pt x="20467" y="21247"/>
                  </a:cubicBezTo>
                  <a:cubicBezTo>
                    <a:pt x="20931" y="20804"/>
                    <a:pt x="21297" y="19845"/>
                    <a:pt x="21466" y="18627"/>
                  </a:cubicBezTo>
                  <a:cubicBezTo>
                    <a:pt x="21600" y="17782"/>
                    <a:pt x="21600" y="16515"/>
                    <a:pt x="21600" y="14404"/>
                  </a:cubicBezTo>
                  <a:lnTo>
                    <a:pt x="21600" y="7196"/>
                  </a:lnTo>
                  <a:cubicBezTo>
                    <a:pt x="21600" y="5085"/>
                    <a:pt x="21600" y="3818"/>
                    <a:pt x="21466" y="2973"/>
                  </a:cubicBezTo>
                  <a:cubicBezTo>
                    <a:pt x="21297" y="1755"/>
                    <a:pt x="20931" y="796"/>
                    <a:pt x="20467" y="353"/>
                  </a:cubicBezTo>
                  <a:cubicBezTo>
                    <a:pt x="20145" y="0"/>
                    <a:pt x="19663" y="0"/>
                    <a:pt x="18858" y="0"/>
                  </a:cubicBezTo>
                  <a:lnTo>
                    <a:pt x="2742" y="0"/>
                  </a:lnTo>
                  <a:cubicBezTo>
                    <a:pt x="1937" y="0"/>
                    <a:pt x="1455" y="0"/>
                    <a:pt x="1133" y="353"/>
                  </a:cubicBezTo>
                  <a:cubicBezTo>
                    <a:pt x="669" y="796"/>
                    <a:pt x="303" y="1755"/>
                    <a:pt x="134" y="2973"/>
                  </a:cubicBezTo>
                  <a:cubicBezTo>
                    <a:pt x="0" y="3818"/>
                    <a:pt x="0" y="5085"/>
                    <a:pt x="0" y="7196"/>
                  </a:cubicBezTo>
                  <a:lnTo>
                    <a:pt x="0" y="14404"/>
                  </a:lnTo>
                  <a:cubicBezTo>
                    <a:pt x="0" y="16515"/>
                    <a:pt x="0" y="17782"/>
                    <a:pt x="134" y="18627"/>
                  </a:cubicBezTo>
                  <a:cubicBezTo>
                    <a:pt x="303" y="19845"/>
                    <a:pt x="669" y="20804"/>
                    <a:pt x="1133" y="21247"/>
                  </a:cubicBezTo>
                  <a:cubicBezTo>
                    <a:pt x="1455" y="21600"/>
                    <a:pt x="1937" y="21600"/>
                    <a:pt x="2742" y="21600"/>
                  </a:cubicBezTo>
                  <a:close/>
                </a:path>
              </a:pathLst>
            </a:custGeom>
            <a:solidFill>
              <a:srgbClr val="FFC7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...">
              <a:extLst>
                <a:ext uri="{FF2B5EF4-FFF2-40B4-BE49-F238E27FC236}">
                  <a16:creationId xmlns:a16="http://schemas.microsoft.com/office/drawing/2014/main" id="{EC372AD4-7120-4733-A6B7-A845E1395CE4}"/>
                </a:ext>
              </a:extLst>
            </p:cNvPr>
            <p:cNvSpPr txBox="1"/>
            <p:nvPr/>
          </p:nvSpPr>
          <p:spPr>
            <a:xfrm>
              <a:off x="3426771" y="5275940"/>
              <a:ext cx="1848951" cy="36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Coordinators">
              <a:extLst>
                <a:ext uri="{FF2B5EF4-FFF2-40B4-BE49-F238E27FC236}">
                  <a16:creationId xmlns:a16="http://schemas.microsoft.com/office/drawing/2014/main" id="{B3B7B928-B767-4E97-ACB6-CD443883149C}"/>
                </a:ext>
              </a:extLst>
            </p:cNvPr>
            <p:cNvSpPr/>
            <p:nvPr/>
          </p:nvSpPr>
          <p:spPr>
            <a:xfrm>
              <a:off x="454486" y="1790024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Board of </a:t>
              </a:r>
              <a:r>
                <a:rPr lang="nl-NL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Scientific</a:t>
              </a:r>
              <a:r>
                <a:rPr lang="nl-NL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NL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representatives</a:t>
              </a:r>
              <a:endPara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Board of Scientific representatives">
              <a:extLst>
                <a:ext uri="{FF2B5EF4-FFF2-40B4-BE49-F238E27FC236}">
                  <a16:creationId xmlns:a16="http://schemas.microsoft.com/office/drawing/2014/main" id="{01D9EBF6-8D41-4A12-A721-2C6E18D316BF}"/>
                </a:ext>
              </a:extLst>
            </p:cNvPr>
            <p:cNvSpPr/>
            <p:nvPr/>
          </p:nvSpPr>
          <p:spPr>
            <a:xfrm>
              <a:off x="3042119" y="1793827"/>
              <a:ext cx="2254691" cy="681939"/>
            </a:xfrm>
            <a:prstGeom prst="roundRect">
              <a:avLst>
                <a:gd name="adj" fmla="val 21983"/>
              </a:avLst>
            </a:prstGeom>
            <a:solidFill>
              <a:srgbClr val="E8B9B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Coordinators</a:t>
              </a:r>
              <a:endPara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F133C5-1819-46FA-BEC1-EA0390FA0E2E}"/>
              </a:ext>
            </a:extLst>
          </p:cNvPr>
          <p:cNvSpPr/>
          <p:nvPr/>
        </p:nvSpPr>
        <p:spPr>
          <a:xfrm rot="1698068">
            <a:off x="4476103" y="4126979"/>
            <a:ext cx="3526190" cy="163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Local Teams</a:t>
            </a:r>
            <a:br>
              <a:rPr lang="en-US" sz="2800" dirty="0"/>
            </a:br>
            <a:r>
              <a:rPr lang="en-US" sz="2800" dirty="0"/>
              <a:t> Sardinia and EMR</a:t>
            </a:r>
            <a:endParaRPr lang="nl-NL" sz="2800" dirty="0"/>
          </a:p>
        </p:txBody>
      </p:sp>
      <p:sp>
        <p:nvSpPr>
          <p:cNvPr id="52" name="EU project coordination…">
            <a:extLst>
              <a:ext uri="{FF2B5EF4-FFF2-40B4-BE49-F238E27FC236}">
                <a16:creationId xmlns:a16="http://schemas.microsoft.com/office/drawing/2014/main" id="{028188EE-B30E-445D-8AE9-DA312D2682C6}"/>
              </a:ext>
            </a:extLst>
          </p:cNvPr>
          <p:cNvSpPr txBox="1"/>
          <p:nvPr/>
        </p:nvSpPr>
        <p:spPr>
          <a:xfrm>
            <a:off x="1398432" y="4945671"/>
            <a:ext cx="1342562" cy="952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algn="l">
              <a:defRPr sz="2000" b="0">
                <a:solidFill>
                  <a:schemeClr val="accent1">
                    <a:hueOff val="114395"/>
                    <a:lumOff val="-24975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project coordination</a:t>
            </a:r>
          </a:p>
          <a:p>
            <a:pPr algn="l">
              <a:defRPr sz="2000" b="0">
                <a:solidFill>
                  <a:schemeClr val="accent1">
                    <a:hueOff val="114395"/>
                    <a:lumOff val="-24975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WP1: </a:t>
            </a:r>
            <a:b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WP2: </a:t>
            </a:r>
            <a:b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WP3:</a:t>
            </a:r>
          </a:p>
          <a:p>
            <a:pPr algn="l">
              <a:defRPr sz="2000" b="0">
                <a:solidFill>
                  <a:schemeClr val="accent1">
                    <a:hueOff val="114395"/>
                    <a:lumOff val="-24975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67079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4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Department: mandate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670314"/>
            <a:ext cx="112466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Engineering Department will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procure, install, commission, operate, maintain and eventually, dismantle:</a:t>
            </a:r>
          </a:p>
          <a:p>
            <a:pPr marR="0">
              <a:spcBef>
                <a:spcPts val="60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technical infrastructure systems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needed to host the gravitational wave detector (e.g. civil engineering, technical Infrastructures).</a:t>
            </a:r>
          </a:p>
          <a:p>
            <a:pPr marR="0">
              <a:spcBef>
                <a:spcPts val="60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R="0">
              <a:spcBef>
                <a:spcPts val="600"/>
              </a:spcBef>
              <a:spcAft>
                <a:spcPts val="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special systems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needed to operate the gravitational wave detector (e.g. vacuum,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monitoring &amp; survey). </a:t>
            </a:r>
          </a:p>
          <a:p>
            <a:pPr marR="0">
              <a:spcBef>
                <a:spcPts val="60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9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5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741"/>
            <a:ext cx="112466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0"/>
              </a:spcAft>
            </a:pP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Engineering Department are in the following fields:</a:t>
            </a:r>
          </a:p>
          <a:p>
            <a:pPr marL="342900" marR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Civil Engineering: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Underground shafts, caverns and tunnels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urface buildings, roads, landscaping, ….</a:t>
            </a:r>
          </a:p>
          <a:p>
            <a:pPr marL="342900" marR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Infrastructure: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Cooling &amp; ventilation, electricity, access and alarms, water management, …. </a:t>
            </a:r>
          </a:p>
          <a:p>
            <a:pPr marL="342900" marR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Engineering: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technical systems associated with the gravitational wave detector: vacuum, cryogenics, survey, materials</a:t>
            </a:r>
          </a:p>
        </p:txBody>
      </p:sp>
    </p:spTree>
    <p:extLst>
      <p:ext uri="{BB962C8B-B14F-4D97-AF65-F5344CB8AC3E}">
        <p14:creationId xmlns:p14="http://schemas.microsoft.com/office/powerpoint/2010/main" val="94540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6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16293"/>
            <a:ext cx="11246665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0"/>
              </a:spcAft>
            </a:pP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Engineering Department are in the following fields:</a:t>
            </a:r>
          </a:p>
          <a:p>
            <a:pPr marL="342900" marR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and operation: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Logistics, transport, handling and lifting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Responsible for cle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operations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and integration (In close collaboration with the Project Office):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management: lifecycle management, CAD, visualization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 studies and maintenance of the engineering documentation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 and scheduling of the installation and interventions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of the activities for installation, interventions and changes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of safety in the field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Giving technical support to the ET collaboration and local teams</a:t>
            </a:r>
          </a:p>
        </p:txBody>
      </p:sp>
    </p:spTree>
    <p:extLst>
      <p:ext uri="{BB962C8B-B14F-4D97-AF65-F5344CB8AC3E}">
        <p14:creationId xmlns:p14="http://schemas.microsoft.com/office/powerpoint/2010/main" val="316223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7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37405" y="129407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</a:t>
            </a:r>
            <a:endParaRPr lang="nl-NL" sz="2800" b="1" dirty="0">
              <a:solidFill>
                <a:srgbClr val="7030A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CBEAEB-5704-48A2-BCBB-21E0D24BF63D}"/>
              </a:ext>
            </a:extLst>
          </p:cNvPr>
          <p:cNvGrpSpPr>
            <a:grpSpLocks noChangeAspect="1"/>
          </p:cNvGrpSpPr>
          <p:nvPr/>
        </p:nvGrpSpPr>
        <p:grpSpPr>
          <a:xfrm>
            <a:off x="423048" y="892784"/>
            <a:ext cx="11345903" cy="5217581"/>
            <a:chOff x="1142889" y="1284169"/>
            <a:chExt cx="9909497" cy="540195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570025-DF1F-4343-8992-3E61EFF91D63}"/>
                </a:ext>
              </a:extLst>
            </p:cNvPr>
            <p:cNvSpPr>
              <a:spLocks/>
            </p:cNvSpPr>
            <p:nvPr/>
          </p:nvSpPr>
          <p:spPr>
            <a:xfrm>
              <a:off x="1142889" y="4792702"/>
              <a:ext cx="1836862" cy="1893426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marR="0" lvl="0" indent="-9144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00" b="1" dirty="0">
                  <a:solidFill>
                    <a:schemeClr val="tx1"/>
                  </a:solidFill>
                  <a:latin typeface="Calibri" panose="020F0502020204030204"/>
                </a:rPr>
                <a:t>CERN SCE-SAM-FS</a:t>
              </a:r>
            </a:p>
            <a:p>
              <a:pPr marL="91440" marR="0" lvl="0" indent="-9144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1" i="0" u="none" strike="noStrike" kern="1200" cap="none" spc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Wissam </a:t>
              </a:r>
              <a:r>
                <a:rPr kumimoji="0" lang="en-US" sz="1000" b="1" i="0" u="none" strike="noStrike" kern="1200" cap="none" spc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Wahbeh</a:t>
              </a:r>
              <a:r>
                <a:rPr kumimoji="0" lang="en-US" sz="1000" b="1" i="0" u="none" strike="noStrike" kern="1200" cap="none" spc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(FHNW)</a:t>
              </a:r>
            </a:p>
            <a:p>
              <a:pPr marL="91440" indent="-91440">
                <a:buFont typeface="Arial" panose="020B0604020202020204" pitchFamily="34" charset="0"/>
                <a:buChar char="•"/>
                <a:defRPr/>
              </a:pPr>
              <a:r>
                <a:rPr lang="en-US" sz="1000" b="1" dirty="0">
                  <a:solidFill>
                    <a:schemeClr val="accent4">
                      <a:lumMod val="50000"/>
                    </a:schemeClr>
                  </a:solidFill>
                </a:rPr>
                <a:t>Jonathan </a:t>
              </a:r>
              <a:r>
                <a:rPr lang="en-US" sz="1000" b="1" dirty="0" err="1">
                  <a:solidFill>
                    <a:schemeClr val="accent4">
                      <a:lumMod val="50000"/>
                    </a:schemeClr>
                  </a:solidFill>
                </a:rPr>
                <a:t>Bratanata</a:t>
              </a:r>
              <a:r>
                <a:rPr lang="en-US" sz="1000" b="1" dirty="0">
                  <a:solidFill>
                    <a:schemeClr val="accent4">
                      <a:lumMod val="50000"/>
                    </a:schemeClr>
                  </a:solidFill>
                </a:rPr>
                <a:t> – 1.0 FTE start in February ‘24 (Nikhef)</a:t>
              </a:r>
            </a:p>
            <a:p>
              <a:pPr marL="91440" indent="-91440">
                <a:buFont typeface="Arial" panose="020B0604020202020204" pitchFamily="34" charset="0"/>
                <a:buChar char="•"/>
                <a:defRPr/>
              </a:pPr>
              <a:r>
                <a:rPr lang="en-US" sz="1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/>
                </a:rPr>
                <a:t>Andrea Paoli (EGO) </a:t>
              </a:r>
            </a:p>
            <a:p>
              <a:pPr marL="91440" indent="-91440">
                <a:buFont typeface="Arial" panose="020B0604020202020204" pitchFamily="34" charset="0"/>
                <a:buChar char="•"/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Calibri" panose="020F0502020204030204"/>
                </a:rPr>
                <a:t>KU Leuven</a:t>
              </a:r>
            </a:p>
            <a:p>
              <a:pPr marL="91440" marR="0" lvl="0" indent="-9144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b="1" dirty="0">
                  <a:solidFill>
                    <a:srgbClr val="FF0000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2D8FF0D-003A-48AD-AFB4-4AECFE05724D}"/>
                </a:ext>
              </a:extLst>
            </p:cNvPr>
            <p:cNvSpPr>
              <a:spLocks/>
            </p:cNvSpPr>
            <p:nvPr/>
          </p:nvSpPr>
          <p:spPr>
            <a:xfrm>
              <a:off x="1145848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Civil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tx1"/>
                  </a:solidFill>
                  <a:latin typeface="Calibri" panose="020F0502020204030204"/>
                </a:rPr>
                <a:t>Maria </a:t>
              </a:r>
              <a:r>
                <a:rPr lang="en-US" b="1" dirty="0" err="1">
                  <a:solidFill>
                    <a:schemeClr val="tx1"/>
                  </a:solidFill>
                  <a:latin typeface="Calibri" panose="020F0502020204030204"/>
                </a:rPr>
                <a:t>Marsella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BEEF312-44EF-4785-9D65-1BFC41082D13}"/>
                </a:ext>
              </a:extLst>
            </p:cNvPr>
            <p:cNvSpPr>
              <a:spLocks/>
            </p:cNvSpPr>
            <p:nvPr/>
          </p:nvSpPr>
          <p:spPr>
            <a:xfrm>
              <a:off x="5179614" y="3441065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Mechanical Engineering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6AF22C2-F856-481F-ABAC-56470AF9F744}"/>
                </a:ext>
              </a:extLst>
            </p:cNvPr>
            <p:cNvSpPr>
              <a:spLocks/>
            </p:cNvSpPr>
            <p:nvPr/>
          </p:nvSpPr>
          <p:spPr>
            <a:xfrm>
              <a:off x="7198105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 and Installation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tx1"/>
                  </a:solidFill>
                  <a:latin typeface="Calibri" panose="020F0502020204030204"/>
                </a:rPr>
                <a:t>X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0FD3F17-CF74-402C-B66E-FB4C659FF401}"/>
                </a:ext>
              </a:extLst>
            </p:cNvPr>
            <p:cNvSpPr>
              <a:spLocks/>
            </p:cNvSpPr>
            <p:nvPr/>
          </p:nvSpPr>
          <p:spPr>
            <a:xfrm>
              <a:off x="5176656" y="1284169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 Department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Patrick Werneke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6BF826A-5E34-4E16-A5EB-B252CB032C52}"/>
                </a:ext>
              </a:extLst>
            </p:cNvPr>
            <p:cNvSpPr>
              <a:spLocks/>
            </p:cNvSpPr>
            <p:nvPr/>
          </p:nvSpPr>
          <p:spPr>
            <a:xfrm>
              <a:off x="3163268" y="3429001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Infrastructure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n w="0"/>
                  <a:solidFill>
                    <a:schemeClr val="tx1"/>
                  </a:solidFill>
                  <a:latin typeface="Calibri" panose="020F0502020204030204"/>
                </a:rPr>
                <a:t>X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3C94485-C746-4063-8966-36A2BE8B1540}"/>
                </a:ext>
              </a:extLst>
            </p:cNvPr>
            <p:cNvSpPr>
              <a:spLocks/>
            </p:cNvSpPr>
            <p:nvPr/>
          </p:nvSpPr>
          <p:spPr>
            <a:xfrm>
              <a:off x="9215524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Coordination and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tx1"/>
                  </a:solidFill>
                  <a:latin typeface="Calibri" panose="020F0502020204030204"/>
                </a:rPr>
                <a:t>X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8C5F8ABF-7EC2-4FA7-8276-3949B739F341}"/>
                </a:ext>
              </a:extLst>
            </p:cNvPr>
            <p:cNvCxnSpPr>
              <a:cxnSpLocks/>
              <a:stCxn id="37" idx="2"/>
              <a:endCxn id="34" idx="0"/>
            </p:cNvCxnSpPr>
            <p:nvPr/>
          </p:nvCxnSpPr>
          <p:spPr>
            <a:xfrm rot="5400000">
              <a:off x="3527960" y="861873"/>
              <a:ext cx="1103446" cy="403080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D0158EF9-513B-4FFA-8829-804C0D767B10}"/>
                </a:ext>
              </a:extLst>
            </p:cNvPr>
            <p:cNvCxnSpPr>
              <a:cxnSpLocks/>
              <a:stCxn id="37" idx="2"/>
              <a:endCxn id="36" idx="0"/>
            </p:cNvCxnSpPr>
            <p:nvPr/>
          </p:nvCxnSpPr>
          <p:spPr>
            <a:xfrm rot="16200000" flipH="1">
              <a:off x="6554088" y="1866551"/>
              <a:ext cx="1103446" cy="2021449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A938AAE8-A562-4ADC-A3D4-012A0273390A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 rot="5400000">
              <a:off x="4536670" y="1870583"/>
              <a:ext cx="1103448" cy="201338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73BDE4A3-8D57-49E5-98C3-8A528BC7F7D5}"/>
                </a:ext>
              </a:extLst>
            </p:cNvPr>
            <p:cNvCxnSpPr>
              <a:cxnSpLocks/>
              <a:stCxn id="37" idx="2"/>
              <a:endCxn id="39" idx="0"/>
            </p:cNvCxnSpPr>
            <p:nvPr/>
          </p:nvCxnSpPr>
          <p:spPr>
            <a:xfrm rot="16200000" flipH="1">
              <a:off x="7562798" y="857842"/>
              <a:ext cx="1103446" cy="403886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181DE41-193F-4F6F-9470-6A83A4E44CBF}"/>
                </a:ext>
              </a:extLst>
            </p:cNvPr>
            <p:cNvCxnSpPr>
              <a:cxnSpLocks/>
              <a:stCxn id="37" idx="2"/>
              <a:endCxn id="35" idx="0"/>
            </p:cNvCxnSpPr>
            <p:nvPr/>
          </p:nvCxnSpPr>
          <p:spPr>
            <a:xfrm>
              <a:off x="6095087" y="2325553"/>
              <a:ext cx="2958" cy="11155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3D0FA7-0804-4F4E-9EB9-659F12DEE2FD}"/>
              </a:ext>
            </a:extLst>
          </p:cNvPr>
          <p:cNvSpPr>
            <a:spLocks/>
          </p:cNvSpPr>
          <p:nvPr/>
        </p:nvSpPr>
        <p:spPr>
          <a:xfrm>
            <a:off x="4995799" y="4286978"/>
            <a:ext cx="2194560" cy="1828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Vacuum Beam Pipe: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CERN TE-VSC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Guillaume </a:t>
            </a:r>
            <a:r>
              <a:rPr lang="en-US" sz="1000" b="1" dirty="0" err="1">
                <a:solidFill>
                  <a:schemeClr val="tx1"/>
                </a:solidFill>
                <a:latin typeface="Calibri" panose="020F0502020204030204"/>
              </a:rPr>
              <a:t>Deleglise</a:t>
            </a: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 (LAPP) – 0.2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Romain </a:t>
            </a:r>
            <a:r>
              <a:rPr lang="en-US" sz="1000" b="1" dirty="0" err="1">
                <a:solidFill>
                  <a:schemeClr val="tx1"/>
                </a:solidFill>
                <a:latin typeface="Calibri" panose="020F0502020204030204"/>
              </a:rPr>
              <a:t>Bonnand</a:t>
            </a: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 (LAPP) – 0.15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Alexandre Lacroix (LAPP) – 1.0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Marije </a:t>
            </a:r>
            <a:r>
              <a:rPr lang="en-US" sz="1000" b="1" dirty="0" err="1">
                <a:solidFill>
                  <a:schemeClr val="tx1"/>
                </a:solidFill>
                <a:latin typeface="Calibri" panose="020F0502020204030204"/>
              </a:rPr>
              <a:t>Barel</a:t>
            </a: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 (Nikhef) – 1.0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Rafael Garcia (IFAE) – 0.5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>
              <a:solidFill>
                <a:schemeClr val="tx1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/>
              </a:rPr>
              <a:t>Cryogenics: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CB84BE-0AC7-4B27-B123-60983627CBE0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 flipH="1">
            <a:off x="1474608" y="3970248"/>
            <a:ext cx="3388" cy="311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1C712EE-CBDC-4098-9C81-02A823443F04}"/>
              </a:ext>
            </a:extLst>
          </p:cNvPr>
          <p:cNvCxnSpPr>
            <a:cxnSpLocks/>
            <a:stCxn id="35" idx="2"/>
            <a:endCxn id="45" idx="0"/>
          </p:cNvCxnSpPr>
          <p:nvPr/>
        </p:nvCxnSpPr>
        <p:spPr>
          <a:xfrm flipH="1">
            <a:off x="6093079" y="3981900"/>
            <a:ext cx="3387" cy="305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9CAED7F-E118-44CD-86F2-C31F00305F60}"/>
              </a:ext>
            </a:extLst>
          </p:cNvPr>
          <p:cNvSpPr>
            <a:spLocks/>
          </p:cNvSpPr>
          <p:nvPr/>
        </p:nvSpPr>
        <p:spPr>
          <a:xfrm>
            <a:off x="2733977" y="4281564"/>
            <a:ext cx="2103120" cy="1371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Infrastructures Engineer – 0.5 FTE (INFN) 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X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X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X</a:t>
            </a: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1ABCFF7-D929-467F-8155-43460788DE88}"/>
              </a:ext>
            </a:extLst>
          </p:cNvPr>
          <p:cNvSpPr>
            <a:spLocks/>
          </p:cNvSpPr>
          <p:nvPr/>
        </p:nvSpPr>
        <p:spPr>
          <a:xfrm>
            <a:off x="7355982" y="4281564"/>
            <a:ext cx="2103120" cy="1371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Max </a:t>
            </a:r>
            <a:r>
              <a:rPr lang="en-US" sz="1000" b="1" dirty="0" err="1">
                <a:solidFill>
                  <a:schemeClr val="tx1"/>
                </a:solidFill>
                <a:latin typeface="Calibri" panose="020F0502020204030204"/>
              </a:rPr>
              <a:t>Majoor</a:t>
            </a: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 (Nikhef) – 1.0 </a:t>
            </a:r>
            <a:endParaRPr kumimoji="0" lang="en-US" sz="1000" b="1" i="0" u="none" strike="noStrike" kern="1200" cap="none" spc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02312E0-572A-460E-BB66-26693C03AFF7}"/>
              </a:ext>
            </a:extLst>
          </p:cNvPr>
          <p:cNvSpPr>
            <a:spLocks/>
          </p:cNvSpPr>
          <p:nvPr/>
        </p:nvSpPr>
        <p:spPr>
          <a:xfrm>
            <a:off x="9670446" y="4281564"/>
            <a:ext cx="2103120" cy="1371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chemeClr val="tx1"/>
                </a:solidFill>
                <a:latin typeface="Calibri" panose="020F0502020204030204"/>
              </a:rPr>
              <a:t>Martin Adams (Nikhef)  - 0.2</a:t>
            </a:r>
          </a:p>
          <a:p>
            <a:pPr marL="91440" indent="-9144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Integration Engineer – 0.5 FTE (INFN)</a:t>
            </a:r>
          </a:p>
          <a:p>
            <a:pPr>
              <a:defRPr/>
            </a:pPr>
            <a:endParaRPr lang="en-US" sz="1000" b="1" dirty="0">
              <a:solidFill>
                <a:schemeClr val="tx1"/>
              </a:solidFill>
              <a:latin typeface="Calibri" panose="020F0502020204030204"/>
            </a:endParaRPr>
          </a:p>
          <a:p>
            <a:pPr marL="91440" marR="0" lvl="0" indent="-914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A6A780-02CA-4633-BD78-4E5BF67C22C8}"/>
              </a:ext>
            </a:extLst>
          </p:cNvPr>
          <p:cNvCxnSpPr>
            <a:cxnSpLocks/>
            <a:stCxn id="38" idx="2"/>
            <a:endCxn id="48" idx="0"/>
          </p:cNvCxnSpPr>
          <p:nvPr/>
        </p:nvCxnSpPr>
        <p:spPr>
          <a:xfrm flipH="1">
            <a:off x="3785537" y="3970248"/>
            <a:ext cx="2309" cy="311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AB6BF78-BFA3-48D1-8C87-40D18A78D33B}"/>
              </a:ext>
            </a:extLst>
          </p:cNvPr>
          <p:cNvCxnSpPr>
            <a:cxnSpLocks/>
            <a:stCxn id="36" idx="2"/>
            <a:endCxn id="49" idx="0"/>
          </p:cNvCxnSpPr>
          <p:nvPr/>
        </p:nvCxnSpPr>
        <p:spPr>
          <a:xfrm>
            <a:off x="8407542" y="3970247"/>
            <a:ext cx="0" cy="311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A174D1-8EB2-40CC-9D74-7B1E59C8274B}"/>
              </a:ext>
            </a:extLst>
          </p:cNvPr>
          <p:cNvCxnSpPr>
            <a:cxnSpLocks/>
            <a:stCxn id="39" idx="2"/>
            <a:endCxn id="50" idx="0"/>
          </p:cNvCxnSpPr>
          <p:nvPr/>
        </p:nvCxnSpPr>
        <p:spPr>
          <a:xfrm>
            <a:off x="10717391" y="3970247"/>
            <a:ext cx="4615" cy="311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4ECB02D5-FBFA-44E4-8D56-127A9E8332C8}"/>
              </a:ext>
            </a:extLst>
          </p:cNvPr>
          <p:cNvSpPr txBox="1">
            <a:spLocks/>
          </p:cNvSpPr>
          <p:nvPr/>
        </p:nvSpPr>
        <p:spPr>
          <a:xfrm>
            <a:off x="423048" y="6152586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Draft version of the ED organizational chart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35866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8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Department: ET Phases and deliverables 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124666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en-US" sz="2800" b="0" i="0" u="none" strike="noStrike" baseline="0" dirty="0">
                <a:latin typeface="Calibri" panose="020F0502020204030204" pitchFamily="34" charset="0"/>
              </a:rPr>
              <a:t>ET is currently in 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Phase I</a:t>
            </a:r>
            <a:r>
              <a:rPr lang="en-US" sz="2800" b="0" i="0" u="none" strike="noStrike" baseline="0" dirty="0">
                <a:latin typeface="Calibri" panose="020F0502020204030204" pitchFamily="34" charset="0"/>
              </a:rPr>
              <a:t> of a 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Design and Preparation Phase</a:t>
            </a:r>
            <a:r>
              <a:rPr lang="en-US" sz="2800" b="0" i="0" u="none" strike="noStrike" baseline="0" dirty="0">
                <a:latin typeface="Calibri" panose="020F0502020204030204" pitchFamily="34" charset="0"/>
              </a:rPr>
              <a:t>, which ends with the </a:t>
            </a:r>
            <a:r>
              <a:rPr lang="en-US" sz="2800" b="1" i="0" u="sng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selection of a site </a:t>
            </a:r>
            <a:r>
              <a:rPr lang="en-US" sz="2800" b="0" i="0" u="none" strike="noStrike" baseline="0" dirty="0">
                <a:latin typeface="Calibri" panose="020F0502020204030204" pitchFamily="34" charset="0"/>
              </a:rPr>
              <a:t>for ET. </a:t>
            </a:r>
          </a:p>
          <a:p>
            <a:pPr marR="0" algn="l"/>
            <a:br>
              <a:rPr lang="en-US" sz="2400" u="sng" dirty="0"/>
            </a:br>
            <a:r>
              <a:rPr lang="en-US" sz="2400" u="sng" dirty="0"/>
              <a:t>Deliverables for Phase 1 -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 2L</a:t>
            </a:r>
            <a:r>
              <a:rPr lang="en-US" sz="2400" u="sng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(Preliminary) Technical Design Report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Cost report of the research infrastructure (Phase 2 + following phases)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Planning report (Phase 2 + following phases 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Organizational report (Phase 2 + following phases)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Site evaluation report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9522A-044A-42DE-9D8F-4DABC3E1C3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7077">
            <a:off x="8482973" y="4590002"/>
            <a:ext cx="2628339" cy="14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9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8CB1-C76A-434F-A0EB-4BBF82E8D9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-14545"/>
            <a:ext cx="2394857" cy="738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E589-3183-402A-B08B-0FE46DEA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431A-056D-4A83-AFED-71F323DFB120}" type="slidenum">
              <a:rPr lang="nl-NL" smtClean="0"/>
              <a:t>9</a:t>
            </a:fld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21CAD-D36B-4B1B-BDDC-987A7020A733}"/>
              </a:ext>
            </a:extLst>
          </p:cNvPr>
          <p:cNvSpPr txBox="1">
            <a:spLocks/>
          </p:cNvSpPr>
          <p:nvPr/>
        </p:nvSpPr>
        <p:spPr>
          <a:xfrm>
            <a:off x="540327" y="646421"/>
            <a:ext cx="11111345" cy="73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Engineering Department: ET Phases and deliverables </a:t>
            </a:r>
            <a:endParaRPr lang="nl-NL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6AD8F-7CE4-4B5F-9F5D-3A6CD6949BCC}"/>
              </a:ext>
            </a:extLst>
          </p:cNvPr>
          <p:cNvSpPr txBox="1"/>
          <p:nvPr/>
        </p:nvSpPr>
        <p:spPr>
          <a:xfrm>
            <a:off x="540327" y="1529120"/>
            <a:ext cx="108134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en-US" sz="2800" dirty="0"/>
              <a:t>For the deliverables ETO needs to work closely with the ET Collaboration and Local Teams.</a:t>
            </a:r>
          </a:p>
          <a:p>
            <a:pPr marR="0" algn="l"/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ET Collaboration is responsible, amongst others, for</a:t>
            </a:r>
            <a:br>
              <a:rPr lang="en-US" sz="2400" dirty="0"/>
            </a:br>
            <a:r>
              <a:rPr lang="en-US" sz="2400" dirty="0"/>
              <a:t>the interferometer design and requirements.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Local Teams will conduct , amongst others, site feasibility studies.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AA49B-C42D-4102-A67E-CF6F0816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6151">
            <a:off x="8624751" y="4975533"/>
            <a:ext cx="2344784" cy="13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7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13115</TotalTime>
  <Words>1428</Words>
  <Application>Microsoft Office PowerPoint</Application>
  <PresentationFormat>Widescreen</PresentationFormat>
  <Paragraphs>274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Blank Presentation</vt:lpstr>
      <vt:lpstr>ETO Engineering Department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Werneke</dc:creator>
  <cp:lastModifiedBy>Patrick Werneke</cp:lastModifiedBy>
  <cp:revision>305</cp:revision>
  <cp:lastPrinted>2023-03-26T10:31:58Z</cp:lastPrinted>
  <dcterms:created xsi:type="dcterms:W3CDTF">2023-03-20T21:38:21Z</dcterms:created>
  <dcterms:modified xsi:type="dcterms:W3CDTF">2023-11-13T21:52:00Z</dcterms:modified>
</cp:coreProperties>
</file>