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65" r:id="rId3"/>
    <p:sldId id="304" r:id="rId4"/>
    <p:sldId id="306" r:id="rId5"/>
    <p:sldId id="324" r:id="rId6"/>
    <p:sldId id="315" r:id="rId7"/>
    <p:sldId id="316" r:id="rId8"/>
    <p:sldId id="320" r:id="rId9"/>
    <p:sldId id="321" r:id="rId10"/>
    <p:sldId id="319" r:id="rId11"/>
    <p:sldId id="364" r:id="rId12"/>
    <p:sldId id="363" r:id="rId13"/>
    <p:sldId id="312" r:id="rId14"/>
    <p:sldId id="288" r:id="rId15"/>
    <p:sldId id="3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40FF"/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 autoAdjust="0"/>
    <p:restoredTop sz="94686"/>
  </p:normalViewPr>
  <p:slideViewPr>
    <p:cSldViewPr snapToObjects="1">
      <p:cViewPr varScale="1">
        <p:scale>
          <a:sx n="124" d="100"/>
          <a:sy n="124" d="100"/>
        </p:scale>
        <p:origin x="2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9A7540-B99A-A84D-B59A-8BC06D625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DC9A354-22F0-B845-8559-88C9A82D2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1F5B6E-5452-544E-9211-7790A88D3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EB6098B-21B2-5A4C-AC57-558408FA7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3BD65F-6538-924A-8C03-B90E599FC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FEABE4-9E82-F24B-848A-91A546B3D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761A9F-B35D-7C42-848D-B24D01351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Luigi SCIBILE for the ET-CERN collaboration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AF9764-FA4F-7C48-B551-1A8FAAD50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5600" y="6378349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2nd Einstein Telescope Annual Meeting, Paris, 14-16 November 2023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Luigi SCIBILE for the ET-CERN collaboration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E371364-2BDE-D140-A984-132169EF71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3284985"/>
            <a:ext cx="11376025" cy="504056"/>
          </a:xfrm>
        </p:spPr>
        <p:txBody>
          <a:bodyPr/>
          <a:lstStyle/>
          <a:p>
            <a:pPr algn="ctr"/>
            <a:r>
              <a:rPr lang="en-US" sz="3600" dirty="0"/>
              <a:t>ET vacuum pipe: planning and perspective At CERN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805264"/>
            <a:ext cx="11376026" cy="698775"/>
          </a:xfrm>
        </p:spPr>
        <p:txBody>
          <a:bodyPr/>
          <a:lstStyle/>
          <a:p>
            <a:pPr algn="l"/>
            <a:r>
              <a:rPr lang="en-US" sz="1800" dirty="0"/>
              <a:t>Luigi SCIBILE </a:t>
            </a:r>
            <a:r>
              <a:rPr lang="en-US" sz="1400" dirty="0"/>
              <a:t>for the ET-CERN collaboration</a:t>
            </a:r>
            <a:endParaRPr lang="en-US" sz="1800" dirty="0"/>
          </a:p>
          <a:p>
            <a:pPr algn="l"/>
            <a:r>
              <a:rPr lang="en-GB" sz="1400" dirty="0"/>
              <a:t>2</a:t>
            </a:r>
            <a:r>
              <a:rPr lang="en-GB" sz="1400" baseline="30000" dirty="0"/>
              <a:t>nd</a:t>
            </a:r>
            <a:r>
              <a:rPr lang="en-GB" sz="1400" dirty="0"/>
              <a:t> Einstein Telescope Annual Meeting, Paris, 14-16 November 2023</a:t>
            </a: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D94FF5-9268-B676-B6E9-692E8A2F6C8C}"/>
              </a:ext>
            </a:extLst>
          </p:cNvPr>
          <p:cNvSpPr txBox="1">
            <a:spLocks/>
          </p:cNvSpPr>
          <p:nvPr/>
        </p:nvSpPr>
        <p:spPr>
          <a:xfrm>
            <a:off x="402140" y="4005064"/>
            <a:ext cx="11376025" cy="1163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CH" dirty="0"/>
              <a:t>General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C7CBC-C1F3-6291-F629-5053DBE11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5725574" cy="2322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E38856-E2D7-2873-EBBD-D724E4512E7F}"/>
              </a:ext>
            </a:extLst>
          </p:cNvPr>
          <p:cNvSpPr/>
          <p:nvPr/>
        </p:nvSpPr>
        <p:spPr>
          <a:xfrm>
            <a:off x="4116388" y="3068960"/>
            <a:ext cx="1547564" cy="288032"/>
          </a:xfrm>
          <a:prstGeom prst="rect">
            <a:avLst/>
          </a:prstGeom>
          <a:solidFill>
            <a:srgbClr val="00B050">
              <a:alpha val="4669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2">
                    <a:lumMod val="10000"/>
                  </a:schemeClr>
                </a:solidFill>
              </a:rPr>
              <a:t>Operation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280DB-57F0-5BB3-CD96-F2BF1D8B202D}"/>
              </a:ext>
            </a:extLst>
          </p:cNvPr>
          <p:cNvGrpSpPr/>
          <p:nvPr/>
        </p:nvGrpSpPr>
        <p:grpSpPr>
          <a:xfrm>
            <a:off x="35887" y="4698195"/>
            <a:ext cx="12073235" cy="1262805"/>
            <a:chOff x="35887" y="4698195"/>
            <a:chExt cx="12073235" cy="1262805"/>
          </a:xfrm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35E4D9-216F-4DBF-81F0-D49C229E9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7" y="5002874"/>
              <a:ext cx="4659678" cy="54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37CC6B-0918-A189-C68A-5191906AB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084" y="5128874"/>
              <a:ext cx="7472038" cy="41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C65E57-F1A1-2F2E-DF66-9B939D5AE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6111" y="4698195"/>
              <a:ext cx="7147167" cy="39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FC56CB-0695-FDCA-926C-91F28A9DE090}"/>
                </a:ext>
              </a:extLst>
            </p:cNvPr>
            <p:cNvSpPr txBox="1"/>
            <p:nvPr/>
          </p:nvSpPr>
          <p:spPr>
            <a:xfrm>
              <a:off x="10201899" y="5684001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b="1" dirty="0"/>
                <a:t>TDR</a:t>
              </a:r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4A7AC4C3-ABBD-8054-00AD-25AB69DBFB72}"/>
                </a:ext>
              </a:extLst>
            </p:cNvPr>
            <p:cNvSpPr>
              <a:spLocks noChangeAspect="1"/>
            </p:cNvSpPr>
            <p:nvPr/>
          </p:nvSpPr>
          <p:spPr>
            <a:xfrm rot="768346">
              <a:off x="10165062" y="5084979"/>
              <a:ext cx="548165" cy="5400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EC367C-6487-9CF9-109A-4D275FD84C5E}"/>
              </a:ext>
            </a:extLst>
          </p:cNvPr>
          <p:cNvSpPr txBox="1"/>
          <p:nvPr/>
        </p:nvSpPr>
        <p:spPr>
          <a:xfrm>
            <a:off x="5858327" y="649280"/>
            <a:ext cx="615346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CH" sz="1800" dirty="0">
                <a:solidFill>
                  <a:srgbClr val="FF0000"/>
                </a:solidFill>
              </a:rPr>
              <a:t>Observations: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>
                <a:solidFill>
                  <a:srgbClr val="FF0000"/>
                </a:solidFill>
              </a:rPr>
              <a:t>TDR milestone still </a:t>
            </a:r>
            <a:r>
              <a:rPr lang="en-CH" b="1" dirty="0">
                <a:solidFill>
                  <a:srgbClr val="FF0000"/>
                </a:solidFill>
              </a:rPr>
              <a:t>FEASIBLE</a:t>
            </a:r>
            <a:endParaRPr lang="en-CH" sz="18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658F-23C5-8956-FE49-82FCF9751B2C}"/>
              </a:ext>
            </a:extLst>
          </p:cNvPr>
          <p:cNvGrpSpPr/>
          <p:nvPr/>
        </p:nvGrpSpPr>
        <p:grpSpPr>
          <a:xfrm>
            <a:off x="5988889" y="2053670"/>
            <a:ext cx="6203111" cy="2403358"/>
            <a:chOff x="5988889" y="2160207"/>
            <a:chExt cx="6203111" cy="2403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325653-1EC0-934C-93D4-A5A2F38BC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8889" y="2416070"/>
              <a:ext cx="3196800" cy="1801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592AA5-CB44-F5E6-65BC-8A20F50E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9625" y="2416617"/>
              <a:ext cx="2533526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13641D2B-0424-DFE2-603B-21BB1C44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112" y="4301955"/>
              <a:ext cx="433472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CH" altLang="en-CH" sz="1050" i="1" dirty="0">
                  <a:solidFill>
                    <a:srgbClr val="44546A"/>
                  </a:solidFill>
                  <a:latin typeface="Calibri" panose="020F0502020204030204" pitchFamily="34" charset="0"/>
                </a:rPr>
                <a:t>Operation on the pre-pilot vacuum tube</a:t>
              </a:r>
              <a:endParaRPr kumimoji="0" lang="en-CH" altLang="en-C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8D37B3E5-CE12-3F5D-9DC8-FD7BD0384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2008" y="2160207"/>
              <a:ext cx="189999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CH" altLang="en-CH" sz="1050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Courtesy of Carlo Scarcia</a:t>
              </a:r>
              <a:endParaRPr kumimoji="0" lang="en-CH" altLang="en-CH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08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FAEC53-EEE5-48A8-634D-9DB73154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3348366"/>
            <a:ext cx="4968000" cy="256245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FFD8-6039-366B-2241-CB9A9C69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272838"/>
            <a:ext cx="11664675" cy="4761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0" dirty="0"/>
              <a:t>Forthcoming activities: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CH" sz="2000" dirty="0"/>
              <a:t>Procurement of the pilot sector components – except beampipe (to be done after review).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Review on material and design of the beampipe pilot sector - before procurement.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Finalize integration and requirements for the baffles to be tested with the </a:t>
            </a:r>
            <a:r>
              <a:rPr lang="en-GB" sz="2000" dirty="0"/>
              <a:t>pilot sector.</a:t>
            </a:r>
            <a:endParaRPr lang="en-CH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47C0E-970A-D10E-C811-B85006A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General planning – Next steps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261E8-F3E2-5605-5220-BB92F05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71F96-C259-3686-A68D-5DFC6428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CF31F-D1DB-2CE8-13A4-ABB0FB2E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8184D51-2064-FEB1-E693-CA1CCB4DE657}"/>
              </a:ext>
            </a:extLst>
          </p:cNvPr>
          <p:cNvSpPr txBox="1">
            <a:spLocks/>
          </p:cNvSpPr>
          <p:nvPr/>
        </p:nvSpPr>
        <p:spPr>
          <a:xfrm>
            <a:off x="403201" y="3717033"/>
            <a:ext cx="7132959" cy="2752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We </a:t>
            </a:r>
            <a:r>
              <a:rPr lang="en-GB" sz="2400" dirty="0"/>
              <a:t>seek industrial partners</a:t>
            </a:r>
            <a:r>
              <a:rPr lang="en-GB" sz="2400" b="0" dirty="0"/>
              <a:t> to produce UHV-compatible </a:t>
            </a:r>
            <a:r>
              <a:rPr lang="en-GB" sz="2400" dirty="0"/>
              <a:t>corrugated pipes</a:t>
            </a:r>
            <a:r>
              <a:rPr lang="en-GB" sz="2400" b="0" dirty="0"/>
              <a:t> by technologies scalable to ET.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F59B9F7-6A39-1790-42B0-98636C8DA999}"/>
              </a:ext>
            </a:extLst>
          </p:cNvPr>
          <p:cNvSpPr/>
          <p:nvPr/>
        </p:nvSpPr>
        <p:spPr>
          <a:xfrm>
            <a:off x="9048328" y="3212976"/>
            <a:ext cx="1656184" cy="1420624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493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FFD8-6039-366B-2241-CB9A9C69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592263"/>
            <a:ext cx="12072664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It has become evident in the discussion with the ET community that the vacuum pipe pilot sector </a:t>
            </a:r>
            <a:r>
              <a:rPr lang="en-US" sz="2400" dirty="0"/>
              <a:t>might be used for additional purposes </a:t>
            </a:r>
            <a:r>
              <a:rPr lang="en-US" sz="2400" b="0" dirty="0"/>
              <a:t>beyond preparation of the TDR.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Perspective</a:t>
            </a:r>
            <a:r>
              <a:rPr lang="en-US" sz="2400" b="0" dirty="0"/>
              <a:t>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After 2025, extend the usage of the vacuum pipe pilot sector in a </a:t>
            </a:r>
            <a:r>
              <a:rPr lang="en-US" sz="2000" b="1" dirty="0"/>
              <a:t>TEST FACILITY</a:t>
            </a:r>
            <a:r>
              <a:rPr lang="en-US" sz="2000" b="0" dirty="0"/>
              <a:t>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FACILITY could be </a:t>
            </a:r>
            <a:r>
              <a:rPr lang="en-US" sz="2000" b="1" dirty="0"/>
              <a:t>used by the ET community for testing</a:t>
            </a:r>
            <a:r>
              <a:rPr lang="en-US" sz="2000" b="0" dirty="0"/>
              <a:t> materials, equipment, procedures, </a:t>
            </a:r>
            <a:r>
              <a:rPr lang="en-US" sz="2000" dirty="0"/>
              <a:t>and eventual outgassing rate of ancillary equipment.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FACILITY could also be equipment with a </a:t>
            </a:r>
            <a:r>
              <a:rPr lang="en-US" sz="2000" b="1" dirty="0"/>
              <a:t>Fabry-Perot etalon </a:t>
            </a:r>
            <a:r>
              <a:rPr lang="en-US" sz="2000" b="0" dirty="0"/>
              <a:t>to:</a:t>
            </a:r>
          </a:p>
          <a:p>
            <a:pPr marL="990900" lvl="2" indent="-342900"/>
            <a:r>
              <a:rPr lang="en-US" sz="2000" b="0" dirty="0"/>
              <a:t>test under UHV any device inside the ET arms that would potentially put at risk the mirrors and the performance of an optical cavity in the real ET environment and</a:t>
            </a:r>
          </a:p>
          <a:p>
            <a:pPr marL="990900" lvl="2" indent="-342900"/>
            <a:r>
              <a:rPr lang="en-US" sz="2000" b="0" dirty="0"/>
              <a:t>carry out a long-term monitoring of the performance of the mirrors and the optical cavity over time</a:t>
            </a:r>
            <a:r>
              <a:rPr lang="en-US" sz="2400" dirty="0"/>
              <a:t>.</a:t>
            </a:r>
          </a:p>
          <a:p>
            <a:pPr marL="666900" lvl="1" indent="-342900"/>
            <a:r>
              <a:rPr lang="en-US" sz="2100" b="0" dirty="0"/>
              <a:t>Open to discussion and proposals.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47C0E-970A-D10E-C811-B85006A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vacuum pipe - perspective</a:t>
            </a:r>
            <a:endParaRPr lang="en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261E8-F3E2-5605-5220-BB92F05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71F96-C259-3686-A68D-5DFC6428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CF31F-D1DB-2CE8-13A4-ABB0FB2E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FFD8-6039-366B-2241-CB9A9C69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592263"/>
            <a:ext cx="11809311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Planning: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100" b="0" dirty="0"/>
              <a:t>A </a:t>
            </a:r>
            <a:r>
              <a:rPr lang="en-US" sz="2100" b="1" dirty="0"/>
              <a:t>general planning has been setup </a:t>
            </a:r>
            <a:r>
              <a:rPr lang="en-US" sz="2100" b="0" dirty="0"/>
              <a:t>to monitor the progress towards the implementation of the pilot sector and the TDR by end 2025.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100" b="0" dirty="0"/>
              <a:t>The planning highlights the </a:t>
            </a:r>
            <a:r>
              <a:rPr lang="en-US" sz="2100" b="1" dirty="0"/>
              <a:t>critical activities </a:t>
            </a:r>
            <a:r>
              <a:rPr lang="en-US" sz="2100" b="0" dirty="0"/>
              <a:t>and eventual optimizations.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2100" b="1" dirty="0"/>
              <a:t>Review</a:t>
            </a:r>
            <a:r>
              <a:rPr lang="en-GB" sz="2100" b="0" dirty="0"/>
              <a:t> on material and design of the beampipe pilot sector - before procurement.</a:t>
            </a:r>
            <a:endParaRPr lang="en-US" sz="2100" b="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100" b="0" dirty="0"/>
              <a:t>A </a:t>
            </a:r>
            <a:r>
              <a:rPr lang="en-US" sz="2100" b="1" dirty="0"/>
              <a:t>preliminary TDR</a:t>
            </a:r>
            <a:r>
              <a:rPr lang="en-US" sz="2100" b="0" dirty="0"/>
              <a:t> by end 2024</a:t>
            </a:r>
            <a:r>
              <a:rPr lang="en-US" sz="2100" dirty="0"/>
              <a:t>.</a:t>
            </a:r>
            <a:endParaRPr lang="en-US" sz="2100" b="0" dirty="0"/>
          </a:p>
          <a:p>
            <a:pPr lvl="1" indent="0">
              <a:buNone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Perspective: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100" b="0" dirty="0"/>
              <a:t>Shall we setup a </a:t>
            </a:r>
            <a:r>
              <a:rPr lang="en-US" sz="2100" b="1" dirty="0"/>
              <a:t>TEST FACILITY </a:t>
            </a:r>
            <a:r>
              <a:rPr lang="en-US" sz="2100" b="0" dirty="0"/>
              <a:t>with the vacuum pipe pilot sector?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H" sz="2400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47C0E-970A-D10E-C811-B85006A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261E8-F3E2-5605-5220-BB92F05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71F96-C259-3686-A68D-5DFC6428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CF31F-D1DB-2CE8-13A4-ABB0FB2E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F72E4D-2831-168A-3426-41C5A06C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Spare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2EC6-E335-C4BE-D4FC-F2C3AB71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EE6E8-799A-746A-B6C4-DEC21B59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5924-6D76-C504-795D-7F1BC866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248E0B-9CCB-37C8-2B9E-24BC75680A44}"/>
              </a:ext>
            </a:extLst>
          </p:cNvPr>
          <p:cNvGrpSpPr/>
          <p:nvPr/>
        </p:nvGrpSpPr>
        <p:grpSpPr>
          <a:xfrm>
            <a:off x="2279576" y="2016480"/>
            <a:ext cx="7768512" cy="3917726"/>
            <a:chOff x="2211744" y="2047469"/>
            <a:chExt cx="7768512" cy="39177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56101C-B228-3222-CB3A-18D54C858E50}"/>
                </a:ext>
              </a:extLst>
            </p:cNvPr>
            <p:cNvSpPr txBox="1"/>
            <p:nvPr/>
          </p:nvSpPr>
          <p:spPr>
            <a:xfrm>
              <a:off x="2323650" y="5688196"/>
              <a:ext cx="333119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b="1" dirty="0">
                  <a:solidFill>
                    <a:schemeClr val="tx2"/>
                  </a:solidFill>
                </a:rPr>
                <a:t>HTT</a:t>
              </a:r>
              <a:r>
                <a:rPr lang="en-CH" sz="900" dirty="0">
                  <a:solidFill>
                    <a:schemeClr val="tx2"/>
                  </a:solidFill>
                </a:rPr>
                <a:t> - High Temperature Treatment</a:t>
              </a:r>
            </a:p>
            <a:p>
              <a:pPr algn="l"/>
              <a:r>
                <a:rPr lang="en-CH" sz="900" b="1" dirty="0">
                  <a:solidFill>
                    <a:schemeClr val="tx2"/>
                  </a:solidFill>
                </a:rPr>
                <a:t>Costs</a:t>
              </a:r>
              <a:r>
                <a:rPr lang="en-CH" sz="900" dirty="0">
                  <a:solidFill>
                    <a:schemeClr val="tx2"/>
                  </a:solidFill>
                </a:rPr>
                <a:t> - relative to the Virgo like baseline.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75C1FDF-3FD3-5F48-BA89-B3DE8B79969B}"/>
                </a:ext>
              </a:extLst>
            </p:cNvPr>
            <p:cNvSpPr/>
            <p:nvPr/>
          </p:nvSpPr>
          <p:spPr>
            <a:xfrm>
              <a:off x="3746174" y="2159777"/>
              <a:ext cx="1584369" cy="12433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FD62E9-0421-7786-58B2-B267AAFE04C2}"/>
                </a:ext>
              </a:extLst>
            </p:cNvPr>
            <p:cNvSpPr txBox="1"/>
            <p:nvPr/>
          </p:nvSpPr>
          <p:spPr>
            <a:xfrm>
              <a:off x="2529139" y="2842895"/>
              <a:ext cx="115647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200" b="1" dirty="0"/>
                <a:t>Ferritic AISI 441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25FFDC-1471-0A99-5E1E-22CE21C0C7DB}"/>
                </a:ext>
              </a:extLst>
            </p:cNvPr>
            <p:cNvSpPr txBox="1"/>
            <p:nvPr/>
          </p:nvSpPr>
          <p:spPr>
            <a:xfrm>
              <a:off x="2521829" y="3786321"/>
              <a:ext cx="116378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200" b="1" dirty="0"/>
                <a:t>Mild Steel S 315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F50372-C1D6-BC40-53B0-B4FBE31B77E5}"/>
                </a:ext>
              </a:extLst>
            </p:cNvPr>
            <p:cNvSpPr txBox="1"/>
            <p:nvPr/>
          </p:nvSpPr>
          <p:spPr>
            <a:xfrm>
              <a:off x="2211744" y="4605204"/>
              <a:ext cx="14738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200" b="1" dirty="0"/>
                <a:t>Austenitic AISI 304L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6A91F8-9378-988F-A4C6-6D96D820715C}"/>
                </a:ext>
              </a:extLst>
            </p:cNvPr>
            <p:cNvGrpSpPr/>
            <p:nvPr/>
          </p:nvGrpSpPr>
          <p:grpSpPr>
            <a:xfrm>
              <a:off x="3725327" y="5197342"/>
              <a:ext cx="4556736" cy="369332"/>
              <a:chOff x="4159832" y="4354916"/>
              <a:chExt cx="4556736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70A925-230B-2CA2-2AD3-7B4A19E4BC4A}"/>
                  </a:ext>
                </a:extLst>
              </p:cNvPr>
              <p:cNvSpPr txBox="1"/>
              <p:nvPr/>
            </p:nvSpPr>
            <p:spPr>
              <a:xfrm>
                <a:off x="4159832" y="4354916"/>
                <a:ext cx="16687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sz="1200" b="1" dirty="0"/>
                  <a:t>Smooth pipe/stiffeners</a:t>
                </a:r>
              </a:p>
              <a:p>
                <a:pPr algn="ctr"/>
                <a:r>
                  <a:rPr lang="en-CH" sz="1200" b="1" dirty="0"/>
                  <a:t>Virgo like 3-4 mm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9A6047-BBE5-D87B-DBB8-706ADE16B52D}"/>
                  </a:ext>
                </a:extLst>
              </p:cNvPr>
              <p:cNvSpPr txBox="1"/>
              <p:nvPr/>
            </p:nvSpPr>
            <p:spPr>
              <a:xfrm>
                <a:off x="6238297" y="4354916"/>
                <a:ext cx="872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200" b="1" dirty="0"/>
                  <a:t>Corrugated </a:t>
                </a:r>
              </a:p>
              <a:p>
                <a:pPr algn="l"/>
                <a:r>
                  <a:rPr lang="en-CH" sz="1200" b="1" dirty="0"/>
                  <a:t>1.5 – 2 mm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1169E0-8209-BAB1-544E-7C4FF613AB93}"/>
                  </a:ext>
                </a:extLst>
              </p:cNvPr>
              <p:cNvSpPr txBox="1"/>
              <p:nvPr/>
            </p:nvSpPr>
            <p:spPr>
              <a:xfrm>
                <a:off x="8038497" y="4354916"/>
                <a:ext cx="6780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200" b="1" dirty="0"/>
                  <a:t>Pipeline  </a:t>
                </a:r>
              </a:p>
              <a:p>
                <a:pPr algn="l"/>
                <a:r>
                  <a:rPr lang="en-CH" sz="1200" b="1" dirty="0"/>
                  <a:t>&gt; 5 mm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F0DC58-D62F-323F-C75E-7222FCBC08ED}"/>
                </a:ext>
              </a:extLst>
            </p:cNvPr>
            <p:cNvGrpSpPr/>
            <p:nvPr/>
          </p:nvGrpSpPr>
          <p:grpSpPr>
            <a:xfrm>
              <a:off x="3847219" y="2634242"/>
              <a:ext cx="1380509" cy="2390374"/>
              <a:chOff x="3015418" y="1817799"/>
              <a:chExt cx="1380509" cy="239037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A9BA6B-96A7-8921-AC89-682EF0418714}"/>
                  </a:ext>
                </a:extLst>
              </p:cNvPr>
              <p:cNvSpPr/>
              <p:nvPr/>
            </p:nvSpPr>
            <p:spPr>
              <a:xfrm>
                <a:off x="3027775" y="2719841"/>
                <a:ext cx="1368152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526C125-CD84-7E09-5BFD-08919562A5BE}"/>
                  </a:ext>
                </a:extLst>
              </p:cNvPr>
              <p:cNvSpPr/>
              <p:nvPr/>
            </p:nvSpPr>
            <p:spPr>
              <a:xfrm>
                <a:off x="3015418" y="3560101"/>
                <a:ext cx="1368152" cy="6480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B8DB5D9-5991-F310-A010-03D41C0B7054}"/>
                  </a:ext>
                </a:extLst>
              </p:cNvPr>
              <p:cNvSpPr/>
              <p:nvPr/>
            </p:nvSpPr>
            <p:spPr>
              <a:xfrm>
                <a:off x="3015418" y="1817799"/>
                <a:ext cx="1368152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D32AE9-64FF-4389-024B-3117562480FE}"/>
                </a:ext>
              </a:extLst>
            </p:cNvPr>
            <p:cNvGrpSpPr/>
            <p:nvPr/>
          </p:nvGrpSpPr>
          <p:grpSpPr>
            <a:xfrm>
              <a:off x="5545586" y="2640328"/>
              <a:ext cx="1380509" cy="2378203"/>
              <a:chOff x="5031644" y="1823885"/>
              <a:chExt cx="1380509" cy="237820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F5DDB6-AFEC-5444-FC95-61333AAB9B5D}"/>
                  </a:ext>
                </a:extLst>
              </p:cNvPr>
              <p:cNvSpPr/>
              <p:nvPr/>
            </p:nvSpPr>
            <p:spPr>
              <a:xfrm>
                <a:off x="5044001" y="2725927"/>
                <a:ext cx="1368152" cy="635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68E7F6D-5718-5E90-1065-FA75E35D042B}"/>
                  </a:ext>
                </a:extLst>
              </p:cNvPr>
              <p:cNvSpPr/>
              <p:nvPr/>
            </p:nvSpPr>
            <p:spPr>
              <a:xfrm>
                <a:off x="5031644" y="3566187"/>
                <a:ext cx="1368152" cy="635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DF3993D-398A-604C-0C85-7190806DCD1F}"/>
                  </a:ext>
                </a:extLst>
              </p:cNvPr>
              <p:cNvSpPr/>
              <p:nvPr/>
            </p:nvSpPr>
            <p:spPr>
              <a:xfrm>
                <a:off x="5031644" y="1823885"/>
                <a:ext cx="1368152" cy="635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6385E1B-2B1F-B11E-9418-4939A540AF5B}"/>
                </a:ext>
              </a:extLst>
            </p:cNvPr>
            <p:cNvGrpSpPr/>
            <p:nvPr/>
          </p:nvGrpSpPr>
          <p:grpSpPr>
            <a:xfrm>
              <a:off x="7315960" y="2640328"/>
              <a:ext cx="1380509" cy="2378203"/>
              <a:chOff x="7235771" y="1823885"/>
              <a:chExt cx="1380509" cy="237820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93BE758-BF21-E63E-9804-A0279E4553AF}"/>
                  </a:ext>
                </a:extLst>
              </p:cNvPr>
              <p:cNvSpPr/>
              <p:nvPr/>
            </p:nvSpPr>
            <p:spPr>
              <a:xfrm>
                <a:off x="7248128" y="2725927"/>
                <a:ext cx="1368152" cy="635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023C1C-FAD7-C910-53CF-7994219B8FAA}"/>
                  </a:ext>
                </a:extLst>
              </p:cNvPr>
              <p:cNvSpPr/>
              <p:nvPr/>
            </p:nvSpPr>
            <p:spPr>
              <a:xfrm>
                <a:off x="7235771" y="3566187"/>
                <a:ext cx="1368152" cy="635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92076E9-6B1D-B7DB-EB65-B9E3801DFB9C}"/>
                  </a:ext>
                </a:extLst>
              </p:cNvPr>
              <p:cNvSpPr/>
              <p:nvPr/>
            </p:nvSpPr>
            <p:spPr>
              <a:xfrm>
                <a:off x="7235771" y="1823885"/>
                <a:ext cx="1368152" cy="635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AF8A8B5-9551-3D90-E7A9-BBA12E32CE03}"/>
                </a:ext>
              </a:extLst>
            </p:cNvPr>
            <p:cNvCxnSpPr>
              <a:cxnSpLocks/>
            </p:cNvCxnSpPr>
            <p:nvPr/>
          </p:nvCxnSpPr>
          <p:spPr>
            <a:xfrm>
              <a:off x="7328317" y="3276229"/>
              <a:ext cx="13557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35ED714-D064-A057-E583-82D705CE2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2138" y="2647243"/>
              <a:ext cx="1368152" cy="62898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26FBB1B-FFEB-2E44-73FB-F6831C699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2138" y="4376544"/>
              <a:ext cx="1368152" cy="6419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B8ECF76-4EB0-9C35-2916-6FBDDBA1C8A9}"/>
                </a:ext>
              </a:extLst>
            </p:cNvPr>
            <p:cNvSpPr txBox="1"/>
            <p:nvPr/>
          </p:nvSpPr>
          <p:spPr>
            <a:xfrm>
              <a:off x="5659904" y="4619275"/>
              <a:ext cx="1152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(-) HTT required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D9970F-FE56-24C6-CEDD-9A6195A78484}"/>
                </a:ext>
              </a:extLst>
            </p:cNvPr>
            <p:cNvSpPr txBox="1"/>
            <p:nvPr/>
          </p:nvSpPr>
          <p:spPr>
            <a:xfrm>
              <a:off x="3919227" y="4550025"/>
              <a:ext cx="1152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(+) Prooven solution</a:t>
              </a:r>
            </a:p>
            <a:p>
              <a:pPr algn="l"/>
              <a:r>
                <a:rPr lang="en-CH" sz="900" dirty="0"/>
                <a:t>(-) HTT required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48E9DC0D-3681-7AEC-049C-FBB8F7217297}"/>
                </a:ext>
              </a:extLst>
            </p:cNvPr>
            <p:cNvSpPr/>
            <p:nvPr/>
          </p:nvSpPr>
          <p:spPr>
            <a:xfrm>
              <a:off x="5443752" y="2219572"/>
              <a:ext cx="1584369" cy="288996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9E84D22-E12D-0F84-D2D0-5120F9C8FD32}"/>
                </a:ext>
              </a:extLst>
            </p:cNvPr>
            <p:cNvSpPr txBox="1"/>
            <p:nvPr/>
          </p:nvSpPr>
          <p:spPr>
            <a:xfrm>
              <a:off x="5673263" y="2047469"/>
              <a:ext cx="11251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100" b="1" dirty="0"/>
                <a:t>Industrial feasibility TBC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103CAD22-5018-6FE8-5481-925AB5B57014}"/>
                </a:ext>
              </a:extLst>
            </p:cNvPr>
            <p:cNvSpPr/>
            <p:nvPr/>
          </p:nvSpPr>
          <p:spPr>
            <a:xfrm>
              <a:off x="3782300" y="3441638"/>
              <a:ext cx="5621892" cy="812649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B686AA-AE28-4E91-D49C-25106EDC4048}"/>
                </a:ext>
              </a:extLst>
            </p:cNvPr>
            <p:cNvSpPr txBox="1"/>
            <p:nvPr/>
          </p:nvSpPr>
          <p:spPr>
            <a:xfrm>
              <a:off x="8798366" y="3686294"/>
              <a:ext cx="118189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100" b="1" dirty="0"/>
                <a:t>Surface corrosion resistance TBE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5F4CC9-629B-D42C-1588-709F1EFBE25E}"/>
                </a:ext>
              </a:extLst>
            </p:cNvPr>
            <p:cNvSpPr txBox="1"/>
            <p:nvPr/>
          </p:nvSpPr>
          <p:spPr>
            <a:xfrm>
              <a:off x="5740136" y="2540019"/>
              <a:ext cx="94737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200" b="1" dirty="0">
                  <a:solidFill>
                    <a:srgbClr val="00B050"/>
                  </a:solidFill>
                </a:rPr>
                <a:t>PREFERRED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DEF7BBC-C689-2A72-5E72-88F3F29947B1}"/>
                </a:ext>
              </a:extLst>
            </p:cNvPr>
            <p:cNvSpPr txBox="1"/>
            <p:nvPr/>
          </p:nvSpPr>
          <p:spPr>
            <a:xfrm>
              <a:off x="3919227" y="3670905"/>
              <a:ext cx="115200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(+) Lower cost</a:t>
              </a:r>
            </a:p>
            <a:p>
              <a:r>
                <a:rPr lang="en-CH" sz="900" dirty="0"/>
                <a:t>(+) No HTT required</a:t>
              </a:r>
            </a:p>
            <a:p>
              <a:pPr algn="l"/>
              <a:r>
                <a:rPr lang="en-CH" sz="900" dirty="0"/>
                <a:t>(-) Surface corrosion ?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6948CA-E9F2-352E-218C-B4A966403FDD}"/>
                </a:ext>
              </a:extLst>
            </p:cNvPr>
            <p:cNvSpPr txBox="1"/>
            <p:nvPr/>
          </p:nvSpPr>
          <p:spPr>
            <a:xfrm>
              <a:off x="5659904" y="3670905"/>
              <a:ext cx="115200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(+) Much lower cost</a:t>
              </a:r>
            </a:p>
            <a:p>
              <a:r>
                <a:rPr lang="en-CH" sz="900" dirty="0"/>
                <a:t>(+) No HTT required</a:t>
              </a:r>
            </a:p>
            <a:p>
              <a:pPr algn="l"/>
              <a:r>
                <a:rPr lang="en-CH" sz="900" dirty="0"/>
                <a:t>(-) Surface corrosion ?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F2256C-522A-2EF5-0AA6-95A88BA18FD0}"/>
                </a:ext>
              </a:extLst>
            </p:cNvPr>
            <p:cNvSpPr txBox="1"/>
            <p:nvPr/>
          </p:nvSpPr>
          <p:spPr>
            <a:xfrm>
              <a:off x="3919227" y="2816316"/>
              <a:ext cx="1152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(+) Lower cost</a:t>
              </a:r>
            </a:p>
            <a:p>
              <a:pPr algn="l"/>
              <a:r>
                <a:rPr lang="en-CH" sz="900" dirty="0"/>
                <a:t>(+) No HTT required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067AD5-9FCA-5145-1513-589F0C35795A}"/>
                </a:ext>
              </a:extLst>
            </p:cNvPr>
            <p:cNvSpPr txBox="1"/>
            <p:nvPr/>
          </p:nvSpPr>
          <p:spPr>
            <a:xfrm>
              <a:off x="5659904" y="2816316"/>
              <a:ext cx="1152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(+) Much lower cost</a:t>
              </a:r>
            </a:p>
            <a:p>
              <a:pPr algn="l"/>
              <a:r>
                <a:rPr lang="en-CH" sz="900" dirty="0"/>
                <a:t>(+) No HTT required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D886F1-58B5-BD30-37D2-CBEC0BB18EC9}"/>
                </a:ext>
              </a:extLst>
            </p:cNvPr>
            <p:cNvSpPr txBox="1"/>
            <p:nvPr/>
          </p:nvSpPr>
          <p:spPr>
            <a:xfrm>
              <a:off x="7430214" y="3670905"/>
              <a:ext cx="115200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(+) Much lower cost</a:t>
              </a:r>
            </a:p>
            <a:p>
              <a:pPr algn="l"/>
              <a:r>
                <a:rPr lang="en-CH" sz="900" dirty="0"/>
                <a:t>(+) No HTT required</a:t>
              </a:r>
            </a:p>
            <a:p>
              <a:r>
                <a:rPr lang="en-CH" sz="900" dirty="0"/>
                <a:t>(-) Surface corrosion 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B0E32A-69B9-87D3-A50D-AC1ADE5B4486}"/>
                </a:ext>
              </a:extLst>
            </p:cNvPr>
            <p:cNvSpPr txBox="1"/>
            <p:nvPr/>
          </p:nvSpPr>
          <p:spPr>
            <a:xfrm>
              <a:off x="7472333" y="2885566"/>
              <a:ext cx="1152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(-) Higher cost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17866E-4CA7-402A-49FA-BC9F0CF76354}"/>
                </a:ext>
              </a:extLst>
            </p:cNvPr>
            <p:cNvSpPr txBox="1"/>
            <p:nvPr/>
          </p:nvSpPr>
          <p:spPr>
            <a:xfrm>
              <a:off x="7472333" y="4540109"/>
              <a:ext cx="115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900" dirty="0"/>
                <a:t>(-) Higher cost</a:t>
              </a:r>
            </a:p>
            <a:p>
              <a:r>
                <a:rPr lang="en-CH" sz="900" dirty="0"/>
                <a:t>(-) HTT required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40DD482-4D64-B813-A33D-008DE0DDEB3F}"/>
                </a:ext>
              </a:extLst>
            </p:cNvPr>
            <p:cNvSpPr txBox="1"/>
            <p:nvPr/>
          </p:nvSpPr>
          <p:spPr>
            <a:xfrm>
              <a:off x="3991202" y="2231140"/>
              <a:ext cx="11369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200" b="1" dirty="0">
                  <a:solidFill>
                    <a:srgbClr val="C00000"/>
                  </a:solidFill>
                </a:rPr>
                <a:t>PILOT SECTOR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CC8988-A6C5-978C-5C81-A6691F15F8C8}"/>
                </a:ext>
              </a:extLst>
            </p:cNvPr>
            <p:cNvSpPr/>
            <p:nvPr/>
          </p:nvSpPr>
          <p:spPr>
            <a:xfrm>
              <a:off x="3975626" y="2605689"/>
              <a:ext cx="1149698" cy="125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4EB9EE-F7CE-75E5-25F5-07C4A4A0BEDC}"/>
                </a:ext>
              </a:extLst>
            </p:cNvPr>
            <p:cNvSpPr/>
            <p:nvPr/>
          </p:nvSpPr>
          <p:spPr>
            <a:xfrm>
              <a:off x="3954721" y="2497115"/>
              <a:ext cx="1224136" cy="1256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40CF9D-26ED-29B0-F0EF-B37D19871C32}"/>
                </a:ext>
              </a:extLst>
            </p:cNvPr>
            <p:cNvSpPr txBox="1"/>
            <p:nvPr/>
          </p:nvSpPr>
          <p:spPr>
            <a:xfrm>
              <a:off x="3946766" y="2524254"/>
              <a:ext cx="11814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200" b="1" dirty="0"/>
                <a:t>FEASIBLE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23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FFD8-6039-366B-2241-CB9A9C69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39335"/>
            <a:ext cx="11664675" cy="4761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ET vacuum pipe planning towards the TDR.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Status of the activities: planning perspective and difficulties.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Future of the Vacuum pipe pilot sector - test facility proposal.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CH" sz="2800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47C0E-970A-D10E-C811-B85006A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Content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261E8-F3E2-5605-5220-BB92F05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71F96-C259-3686-A68D-5DFC6428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CF31F-D1DB-2CE8-13A4-ABB0FB2E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311899C-A7A1-0CA3-08D3-916379CA4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vacuum pipe planning - </a:t>
            </a:r>
            <a:r>
              <a:rPr lang="en-CH" dirty="0"/>
              <a:t>Main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DE9F8C-EC08-2E55-FB63-24BCBDFD7B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7" y="1358387"/>
            <a:ext cx="5323656" cy="3089316"/>
          </a:xfrm>
          <a:prstGeom prst="rect">
            <a:avLst/>
          </a:prstGeom>
          <a:effectLst>
            <a:outerShdw blurRad="1397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A93271-ADD8-6D83-5FC1-AB54D0283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2492896"/>
            <a:ext cx="6400579" cy="3452367"/>
          </a:xfrm>
          <a:prstGeom prst="rect">
            <a:avLst/>
          </a:prstGeom>
          <a:effectLst>
            <a:outerShdw blurRad="1397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4CFB74-CD62-1821-91EB-123C5CA1A4C9}"/>
              </a:ext>
            </a:extLst>
          </p:cNvPr>
          <p:cNvSpPr txBox="1"/>
          <p:nvPr/>
        </p:nvSpPr>
        <p:spPr>
          <a:xfrm>
            <a:off x="6223249" y="1504993"/>
            <a:ext cx="44178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400" dirty="0"/>
              <a:t>INPUT for main milestones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A934B6-ABF3-25DB-FDFC-CA727D5081A9}"/>
              </a:ext>
            </a:extLst>
          </p:cNvPr>
          <p:cNvSpPr txBox="1"/>
          <p:nvPr/>
        </p:nvSpPr>
        <p:spPr>
          <a:xfrm rot="20168697">
            <a:off x="1000772" y="2441380"/>
            <a:ext cx="22778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400" dirty="0">
                <a:solidFill>
                  <a:srgbClr val="FF0000"/>
                </a:solidFill>
              </a:rPr>
              <a:t>September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A95BD-7174-B578-3CAD-BBC00FE42B3C}"/>
              </a:ext>
            </a:extLst>
          </p:cNvPr>
          <p:cNvSpPr txBox="1"/>
          <p:nvPr/>
        </p:nvSpPr>
        <p:spPr>
          <a:xfrm rot="20168697">
            <a:off x="5460017" y="3764716"/>
            <a:ext cx="18658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400" dirty="0">
                <a:solidFill>
                  <a:srgbClr val="FF0000"/>
                </a:solidFill>
              </a:rPr>
              <a:t>October 2022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BA553A-DB76-7036-2B37-DEE162A5E402}"/>
              </a:ext>
            </a:extLst>
          </p:cNvPr>
          <p:cNvCxnSpPr>
            <a:cxnSpLocks/>
            <a:stCxn id="12" idx="2"/>
            <a:endCxn id="2" idx="0"/>
          </p:cNvCxnSpPr>
          <p:nvPr/>
        </p:nvCxnSpPr>
        <p:spPr>
          <a:xfrm>
            <a:off x="8432193" y="1874325"/>
            <a:ext cx="1" cy="618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CCBCE-96EB-FA6B-3B8D-F186D26AB8A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464970" y="1689659"/>
            <a:ext cx="7582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1CB03AB-3C4F-7380-FBDE-8214079CBBB5}"/>
              </a:ext>
            </a:extLst>
          </p:cNvPr>
          <p:cNvSpPr txBox="1"/>
          <p:nvPr/>
        </p:nvSpPr>
        <p:spPr>
          <a:xfrm>
            <a:off x="286656" y="5575931"/>
            <a:ext cx="45132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dirty="0">
                <a:solidFill>
                  <a:srgbClr val="FF0000"/>
                </a:solidFill>
              </a:rPr>
              <a:t>A preliminary TDR by end 2024 for INFRADEV deliverable.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128620-FF64-A2F8-DD4E-28530DA89D50}"/>
              </a:ext>
            </a:extLst>
          </p:cNvPr>
          <p:cNvSpPr txBox="1"/>
          <p:nvPr/>
        </p:nvSpPr>
        <p:spPr>
          <a:xfrm>
            <a:off x="235140" y="4931988"/>
            <a:ext cx="44178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solidFill>
                  <a:srgbClr val="00B050"/>
                </a:solidFill>
              </a:rPr>
              <a:t>TDR by end of 2025</a:t>
            </a:r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B50237D1-A102-C88B-B250-A962EB63FDFE}"/>
              </a:ext>
            </a:extLst>
          </p:cNvPr>
          <p:cNvSpPr>
            <a:spLocks noChangeAspect="1"/>
          </p:cNvSpPr>
          <p:nvPr/>
        </p:nvSpPr>
        <p:spPr>
          <a:xfrm rot="768346">
            <a:off x="483796" y="4773780"/>
            <a:ext cx="548165" cy="540000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7593E7F9-2DF9-2D86-6405-DF5E3BA9D8F4}"/>
              </a:ext>
            </a:extLst>
          </p:cNvPr>
          <p:cNvSpPr>
            <a:spLocks noChangeAspect="1"/>
          </p:cNvSpPr>
          <p:nvPr/>
        </p:nvSpPr>
        <p:spPr>
          <a:xfrm rot="768346">
            <a:off x="403874" y="5511829"/>
            <a:ext cx="311287" cy="306650"/>
          </a:xfrm>
          <a:prstGeom prst="star5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596AA249-AF20-4496-F055-A2FFB61DC7D0}"/>
              </a:ext>
            </a:extLst>
          </p:cNvPr>
          <p:cNvSpPr>
            <a:spLocks noChangeAspect="1"/>
          </p:cNvSpPr>
          <p:nvPr/>
        </p:nvSpPr>
        <p:spPr>
          <a:xfrm rot="768346">
            <a:off x="9569108" y="4430635"/>
            <a:ext cx="247377" cy="243692"/>
          </a:xfrm>
          <a:prstGeom prst="star5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43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180DF7-0D99-8C1C-40DF-3F9C404C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5" y="1196752"/>
            <a:ext cx="8856983" cy="50040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Bill of Quantities (BOQ) based on ET Vacuum Pipe Product Breakdown Structure (PBS)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The Pilot sector includes (latest revision):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1 x </a:t>
            </a:r>
            <a:r>
              <a:rPr lang="en-GB" sz="1100" b="1" dirty="0"/>
              <a:t>Basic infrastructure </a:t>
            </a:r>
            <a:r>
              <a:rPr lang="en-GB" sz="1100" dirty="0"/>
              <a:t>(Electricity, IT Network, compressed air (?), temperature controlled (+/- 3 degrees) volume.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2 x </a:t>
            </a:r>
            <a:r>
              <a:rPr lang="en-GB" sz="1100" b="1" dirty="0"/>
              <a:t>stacked tubes </a:t>
            </a:r>
            <a:r>
              <a:rPr lang="en-GB" sz="1100" dirty="0"/>
              <a:t>(</a:t>
            </a:r>
            <a:r>
              <a:rPr lang="en-GB" sz="1100" dirty="0" err="1"/>
              <a:t>Ø</a:t>
            </a:r>
            <a:r>
              <a:rPr lang="en-GB" sz="1100" dirty="0"/>
              <a:t> 1 m x ~36 m), corrugated and/or VIRGO-like solution.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2 x tubes </a:t>
            </a:r>
            <a:r>
              <a:rPr lang="en-GB" sz="1100" b="1" dirty="0"/>
              <a:t>thermal insulation</a:t>
            </a:r>
            <a:r>
              <a:rPr lang="en-GB" sz="1100" dirty="0"/>
              <a:t>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2 x </a:t>
            </a:r>
            <a:r>
              <a:rPr lang="en-GB" sz="1100" b="1" dirty="0"/>
              <a:t>pumping module.</a:t>
            </a:r>
            <a:endParaRPr lang="en-GB" sz="110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2 x three (6) </a:t>
            </a:r>
            <a:r>
              <a:rPr lang="en-GB" sz="1100" b="1" dirty="0"/>
              <a:t>pressure measuring ports </a:t>
            </a:r>
            <a:r>
              <a:rPr lang="en-GB" sz="1100" dirty="0"/>
              <a:t>and </a:t>
            </a:r>
            <a:r>
              <a:rPr lang="en-GB" sz="1100" b="1" dirty="0"/>
              <a:t>residual gas analysers.</a:t>
            </a:r>
            <a:endParaRPr lang="en-GB" sz="110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1 x </a:t>
            </a:r>
            <a:r>
              <a:rPr lang="en-GB" sz="1100" b="1" dirty="0"/>
              <a:t>vacuum control system </a:t>
            </a:r>
            <a:r>
              <a:rPr lang="en-GB" sz="1100" dirty="0"/>
              <a:t>for the overall pilot sector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1 x </a:t>
            </a:r>
            <a:r>
              <a:rPr lang="en-GB" sz="1100" b="1" dirty="0"/>
              <a:t>bake-out system </a:t>
            </a:r>
            <a:r>
              <a:rPr lang="en-GB" sz="1100" dirty="0"/>
              <a:t>for the the 2 tubes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1 x set of </a:t>
            </a:r>
            <a:r>
              <a:rPr lang="en-GB" sz="1100" b="1" dirty="0"/>
              <a:t>transport tools</a:t>
            </a:r>
            <a:r>
              <a:rPr lang="en-GB" sz="1100" dirty="0"/>
              <a:t>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1 x </a:t>
            </a:r>
            <a:r>
              <a:rPr lang="en-GB" sz="1100" b="1" dirty="0"/>
              <a:t>support structure </a:t>
            </a:r>
            <a:r>
              <a:rPr lang="en-GB" sz="1100" dirty="0"/>
              <a:t>for the stacked tubes.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Integration of </a:t>
            </a:r>
            <a:r>
              <a:rPr lang="en-GB" sz="1100" b="1" dirty="0"/>
              <a:t>baffles</a:t>
            </a:r>
            <a:r>
              <a:rPr lang="en-GB" sz="1100" dirty="0"/>
              <a:t>; in a second stage, equipped with instrumentation.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The installation will serve to test: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Installation and alignment of supports and tubes.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Welding and assembly tools and methods.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Leak detection scenarios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100" dirty="0"/>
              <a:t>Ultimate pressure and outgassing measurement after bake-out.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341F34-C175-F4C0-FA04-9F001AE0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32871"/>
          </a:xfrm>
        </p:spPr>
        <p:txBody>
          <a:bodyPr/>
          <a:lstStyle/>
          <a:p>
            <a:r>
              <a:rPr lang="en-CH" dirty="0"/>
              <a:t>Pilot sector – Preliminary scope (BoQ)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5869F-062D-CAA2-EAD4-FC4066DE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BA2ED-450D-6E78-C2B0-826FCC1B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460E-C211-738D-A133-0BFEE5DF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0FF9F-47C2-3B2D-DE91-2AC17E102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28" y="2251639"/>
            <a:ext cx="2981556" cy="204145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1E6CD-5F85-A8B7-3AC4-2B765EA98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502" y="4351918"/>
            <a:ext cx="3454153" cy="184885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BC9A71-609C-1F22-DF44-AB3F72D246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292" y="720179"/>
            <a:ext cx="2525471" cy="1224136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2EAFCA-8FF9-76C4-C88C-2103E6A8BE5B}"/>
              </a:ext>
            </a:extLst>
          </p:cNvPr>
          <p:cNvSpPr txBox="1"/>
          <p:nvPr/>
        </p:nvSpPr>
        <p:spPr>
          <a:xfrm rot="20152549">
            <a:off x="9801390" y="1116804"/>
            <a:ext cx="17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800" b="1" dirty="0">
                <a:solidFill>
                  <a:srgbClr val="FF0000"/>
                </a:solidFill>
              </a:rPr>
              <a:t>PBS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B3A-B226-610D-CF44-BD609DF1EF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6" y="4590295"/>
            <a:ext cx="3223949" cy="161048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25E4A4C3-A6AB-3336-096D-7E68CE6E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180" y="4492751"/>
            <a:ext cx="1899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US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Luca </a:t>
            </a:r>
            <a:r>
              <a:rPr lang="en-US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Gentini</a:t>
            </a:r>
            <a:endParaRPr lang="en-GB" altLang="en-CH" sz="105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40C4365-D2AD-9B0D-9797-908D4E26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008" y="4378104"/>
            <a:ext cx="1899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US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Gregory </a:t>
            </a:r>
            <a:r>
              <a:rPr lang="en-US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Pigny</a:t>
            </a:r>
            <a:endParaRPr lang="en-GB" altLang="en-CH" sz="105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4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CH" dirty="0"/>
              <a:t>General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C7CBC-C1F3-6291-F629-5053DBE11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4" y="982752"/>
            <a:ext cx="12062278" cy="48924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E355AA-CB1E-C2E0-00CC-D79F9D47FC6E}"/>
              </a:ext>
            </a:extLst>
          </p:cNvPr>
          <p:cNvSpPr/>
          <p:nvPr/>
        </p:nvSpPr>
        <p:spPr>
          <a:xfrm>
            <a:off x="2351584" y="1161758"/>
            <a:ext cx="3096344" cy="1979208"/>
          </a:xfrm>
          <a:prstGeom prst="rect">
            <a:avLst/>
          </a:prstGeom>
          <a:solidFill>
            <a:schemeClr val="accent1">
              <a:lumMod val="40000"/>
              <a:lumOff val="60000"/>
              <a:alpha val="4669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6C48D-9F16-0631-06FC-C62B4555B95D}"/>
              </a:ext>
            </a:extLst>
          </p:cNvPr>
          <p:cNvSpPr/>
          <p:nvPr/>
        </p:nvSpPr>
        <p:spPr>
          <a:xfrm>
            <a:off x="3215680" y="3140967"/>
            <a:ext cx="4464496" cy="1294247"/>
          </a:xfrm>
          <a:prstGeom prst="rect">
            <a:avLst/>
          </a:prstGeom>
          <a:solidFill>
            <a:srgbClr val="FFC000">
              <a:alpha val="4669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2">
                    <a:lumMod val="10000"/>
                  </a:schemeClr>
                </a:solidFill>
              </a:rPr>
              <a:t>Procurement and Manufacturing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A6B93-43A6-C243-B2CC-C8B820D0D50A}"/>
              </a:ext>
            </a:extLst>
          </p:cNvPr>
          <p:cNvSpPr/>
          <p:nvPr/>
        </p:nvSpPr>
        <p:spPr>
          <a:xfrm>
            <a:off x="3215680" y="4435215"/>
            <a:ext cx="5634930" cy="1188000"/>
          </a:xfrm>
          <a:prstGeom prst="rect">
            <a:avLst/>
          </a:prstGeom>
          <a:solidFill>
            <a:srgbClr val="FFC000">
              <a:alpha val="4669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2">
                    <a:lumMod val="10000"/>
                  </a:schemeClr>
                </a:solidFill>
              </a:rPr>
              <a:t>Installation and Testing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277D64-2D59-54A9-BCEF-A931AC36FFA0}"/>
              </a:ext>
            </a:extLst>
          </p:cNvPr>
          <p:cNvSpPr/>
          <p:nvPr/>
        </p:nvSpPr>
        <p:spPr>
          <a:xfrm>
            <a:off x="8832304" y="5587215"/>
            <a:ext cx="3204000" cy="288032"/>
          </a:xfrm>
          <a:prstGeom prst="rect">
            <a:avLst/>
          </a:prstGeom>
          <a:solidFill>
            <a:srgbClr val="00B050">
              <a:alpha val="4669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2">
                    <a:lumMod val="10000"/>
                  </a:schemeClr>
                </a:solidFill>
              </a:rPr>
              <a:t>Operation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24E52-1FE4-7364-A331-608C182E9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408" y="1497812"/>
            <a:ext cx="2764552" cy="1931188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536562-5329-2BF3-6CF8-DDDF8CC64254}"/>
              </a:ext>
            </a:extLst>
          </p:cNvPr>
          <p:cNvSpPr txBox="1"/>
          <p:nvPr/>
        </p:nvSpPr>
        <p:spPr>
          <a:xfrm rot="20152549">
            <a:off x="9882781" y="2446827"/>
            <a:ext cx="10462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800" b="1" dirty="0">
                <a:solidFill>
                  <a:srgbClr val="FF0000"/>
                </a:solidFill>
              </a:rPr>
              <a:t>WBS</a:t>
            </a:r>
          </a:p>
        </p:txBody>
      </p:sp>
    </p:spTree>
    <p:extLst>
      <p:ext uri="{BB962C8B-B14F-4D97-AF65-F5344CB8AC3E}">
        <p14:creationId xmlns:p14="http://schemas.microsoft.com/office/powerpoint/2010/main" val="315842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CH" dirty="0"/>
              <a:t>General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C7CBC-C1F3-6291-F629-5053DBE11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4" y="982752"/>
            <a:ext cx="12062278" cy="4892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CB03AB-3C4F-7380-FBDE-8214079CBBB5}"/>
              </a:ext>
            </a:extLst>
          </p:cNvPr>
          <p:cNvSpPr txBox="1"/>
          <p:nvPr/>
        </p:nvSpPr>
        <p:spPr>
          <a:xfrm>
            <a:off x="6432383" y="2024224"/>
            <a:ext cx="44178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dirty="0">
                <a:solidFill>
                  <a:srgbClr val="FF0000"/>
                </a:solidFill>
              </a:rPr>
              <a:t>In red the Critical Path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57F4EA-900B-1172-C3D2-ECFFF604C6CE}"/>
              </a:ext>
            </a:extLst>
          </p:cNvPr>
          <p:cNvCxnSpPr/>
          <p:nvPr/>
        </p:nvCxnSpPr>
        <p:spPr>
          <a:xfrm>
            <a:off x="2351584" y="1700808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292387-84D9-D6C1-0844-8A5D91A432E3}"/>
              </a:ext>
            </a:extLst>
          </p:cNvPr>
          <p:cNvCxnSpPr/>
          <p:nvPr/>
        </p:nvCxnSpPr>
        <p:spPr>
          <a:xfrm>
            <a:off x="3801616" y="3284984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778D11-7035-88B6-D97A-ACF6F752331B}"/>
              </a:ext>
            </a:extLst>
          </p:cNvPr>
          <p:cNvCxnSpPr>
            <a:cxnSpLocks/>
          </p:cNvCxnSpPr>
          <p:nvPr/>
        </p:nvCxnSpPr>
        <p:spPr>
          <a:xfrm>
            <a:off x="5283483" y="3839509"/>
            <a:ext cx="1148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0B9D08-9D86-96F5-8FF9-FF3B58D11888}"/>
              </a:ext>
            </a:extLst>
          </p:cNvPr>
          <p:cNvCxnSpPr>
            <a:cxnSpLocks/>
          </p:cNvCxnSpPr>
          <p:nvPr/>
        </p:nvCxnSpPr>
        <p:spPr>
          <a:xfrm>
            <a:off x="6391777" y="4195322"/>
            <a:ext cx="4963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3D0700-9604-562E-1C89-C899E658BFF6}"/>
              </a:ext>
            </a:extLst>
          </p:cNvPr>
          <p:cNvCxnSpPr>
            <a:cxnSpLocks/>
          </p:cNvCxnSpPr>
          <p:nvPr/>
        </p:nvCxnSpPr>
        <p:spPr>
          <a:xfrm>
            <a:off x="6852120" y="4608523"/>
            <a:ext cx="30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D703B5-9BE3-020B-9B32-CAD831DCC6E8}"/>
              </a:ext>
            </a:extLst>
          </p:cNvPr>
          <p:cNvCxnSpPr>
            <a:cxnSpLocks/>
          </p:cNvCxnSpPr>
          <p:nvPr/>
        </p:nvCxnSpPr>
        <p:spPr>
          <a:xfrm>
            <a:off x="7133633" y="4673564"/>
            <a:ext cx="3513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D4645B-9E09-EC60-5022-8EE3C2368806}"/>
              </a:ext>
            </a:extLst>
          </p:cNvPr>
          <p:cNvCxnSpPr>
            <a:cxnSpLocks/>
          </p:cNvCxnSpPr>
          <p:nvPr/>
        </p:nvCxnSpPr>
        <p:spPr>
          <a:xfrm>
            <a:off x="7470316" y="4792168"/>
            <a:ext cx="3513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93CDE-1AA0-9A7A-6B79-3FB8C515C3B1}"/>
              </a:ext>
            </a:extLst>
          </p:cNvPr>
          <p:cNvCxnSpPr>
            <a:cxnSpLocks/>
          </p:cNvCxnSpPr>
          <p:nvPr/>
        </p:nvCxnSpPr>
        <p:spPr>
          <a:xfrm>
            <a:off x="7780218" y="4910773"/>
            <a:ext cx="3513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103C59-E2B3-6BDD-BDDD-CCE81815374C}"/>
              </a:ext>
            </a:extLst>
          </p:cNvPr>
          <p:cNvCxnSpPr>
            <a:cxnSpLocks/>
          </p:cNvCxnSpPr>
          <p:nvPr/>
        </p:nvCxnSpPr>
        <p:spPr>
          <a:xfrm>
            <a:off x="8094240" y="5358926"/>
            <a:ext cx="1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54B821-B281-D0AB-8D40-45ECDFFA802C}"/>
              </a:ext>
            </a:extLst>
          </p:cNvPr>
          <p:cNvCxnSpPr>
            <a:cxnSpLocks/>
          </p:cNvCxnSpPr>
          <p:nvPr/>
        </p:nvCxnSpPr>
        <p:spPr>
          <a:xfrm>
            <a:off x="8256240" y="5480838"/>
            <a:ext cx="181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70655BD-9C97-CC7F-822A-025459F4657F}"/>
              </a:ext>
            </a:extLst>
          </p:cNvPr>
          <p:cNvCxnSpPr>
            <a:cxnSpLocks/>
          </p:cNvCxnSpPr>
          <p:nvPr/>
        </p:nvCxnSpPr>
        <p:spPr>
          <a:xfrm>
            <a:off x="8392369" y="5534401"/>
            <a:ext cx="181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9E78C8-7CF7-AD3C-90AB-636691817FED}"/>
              </a:ext>
            </a:extLst>
          </p:cNvPr>
          <p:cNvCxnSpPr>
            <a:cxnSpLocks/>
          </p:cNvCxnSpPr>
          <p:nvPr/>
        </p:nvCxnSpPr>
        <p:spPr>
          <a:xfrm>
            <a:off x="8544272" y="558924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494667-A534-73E6-B436-AE392115EE21}"/>
              </a:ext>
            </a:extLst>
          </p:cNvPr>
          <p:cNvCxnSpPr>
            <a:cxnSpLocks/>
          </p:cNvCxnSpPr>
          <p:nvPr/>
        </p:nvCxnSpPr>
        <p:spPr>
          <a:xfrm>
            <a:off x="8846521" y="5707845"/>
            <a:ext cx="29381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81C765-ACE5-F34E-1B6E-5901BECD8999}"/>
              </a:ext>
            </a:extLst>
          </p:cNvPr>
          <p:cNvCxnSpPr>
            <a:cxnSpLocks/>
          </p:cNvCxnSpPr>
          <p:nvPr/>
        </p:nvCxnSpPr>
        <p:spPr>
          <a:xfrm flipV="1">
            <a:off x="8127553" y="4910773"/>
            <a:ext cx="0" cy="4476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744782-6E9C-AA78-61DA-F550D1219DF9}"/>
              </a:ext>
            </a:extLst>
          </p:cNvPr>
          <p:cNvCxnSpPr>
            <a:cxnSpLocks/>
          </p:cNvCxnSpPr>
          <p:nvPr/>
        </p:nvCxnSpPr>
        <p:spPr>
          <a:xfrm flipV="1">
            <a:off x="8256240" y="5372838"/>
            <a:ext cx="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3B4910-931D-20B6-7620-C9182E2AFF63}"/>
              </a:ext>
            </a:extLst>
          </p:cNvPr>
          <p:cNvCxnSpPr>
            <a:cxnSpLocks/>
          </p:cNvCxnSpPr>
          <p:nvPr/>
        </p:nvCxnSpPr>
        <p:spPr>
          <a:xfrm flipV="1">
            <a:off x="8864564" y="5598568"/>
            <a:ext cx="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681ADD-BF32-86E7-EEBF-12BA3E0ED398}"/>
              </a:ext>
            </a:extLst>
          </p:cNvPr>
          <p:cNvCxnSpPr>
            <a:cxnSpLocks/>
          </p:cNvCxnSpPr>
          <p:nvPr/>
        </p:nvCxnSpPr>
        <p:spPr>
          <a:xfrm flipV="1">
            <a:off x="7800952" y="4810424"/>
            <a:ext cx="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8C4696-CA59-5124-B376-08EFF29F34D4}"/>
              </a:ext>
            </a:extLst>
          </p:cNvPr>
          <p:cNvCxnSpPr>
            <a:cxnSpLocks/>
          </p:cNvCxnSpPr>
          <p:nvPr/>
        </p:nvCxnSpPr>
        <p:spPr>
          <a:xfrm flipV="1">
            <a:off x="7464270" y="4691820"/>
            <a:ext cx="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49477B3-817D-C7BF-852E-0E8A4F294F89}"/>
              </a:ext>
            </a:extLst>
          </p:cNvPr>
          <p:cNvCxnSpPr>
            <a:cxnSpLocks/>
          </p:cNvCxnSpPr>
          <p:nvPr/>
        </p:nvCxnSpPr>
        <p:spPr>
          <a:xfrm flipV="1">
            <a:off x="7142891" y="4592346"/>
            <a:ext cx="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F5DDED-4FA4-1665-6987-08428D4A264B}"/>
              </a:ext>
            </a:extLst>
          </p:cNvPr>
          <p:cNvCxnSpPr>
            <a:cxnSpLocks/>
          </p:cNvCxnSpPr>
          <p:nvPr/>
        </p:nvCxnSpPr>
        <p:spPr>
          <a:xfrm flipV="1">
            <a:off x="6859771" y="4175318"/>
            <a:ext cx="0" cy="43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6A6852-CCC5-9981-7DFA-59704F55E5E3}"/>
              </a:ext>
            </a:extLst>
          </p:cNvPr>
          <p:cNvCxnSpPr>
            <a:cxnSpLocks/>
          </p:cNvCxnSpPr>
          <p:nvPr/>
        </p:nvCxnSpPr>
        <p:spPr>
          <a:xfrm flipV="1">
            <a:off x="6404484" y="3819505"/>
            <a:ext cx="0" cy="43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4B1C1F-712D-8B8D-120A-F70A7CFC2B2B}"/>
              </a:ext>
            </a:extLst>
          </p:cNvPr>
          <p:cNvCxnSpPr>
            <a:cxnSpLocks/>
          </p:cNvCxnSpPr>
          <p:nvPr/>
        </p:nvCxnSpPr>
        <p:spPr>
          <a:xfrm flipV="1">
            <a:off x="5283483" y="3283874"/>
            <a:ext cx="0" cy="5556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5440C92-2AD2-6C8D-5E07-373F8B26EB80}"/>
              </a:ext>
            </a:extLst>
          </p:cNvPr>
          <p:cNvCxnSpPr>
            <a:cxnSpLocks/>
          </p:cNvCxnSpPr>
          <p:nvPr/>
        </p:nvCxnSpPr>
        <p:spPr>
          <a:xfrm flipV="1">
            <a:off x="3837277" y="1680805"/>
            <a:ext cx="0" cy="16030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0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C720A-D80D-2F5A-07CE-45BC5454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7293"/>
            <a:ext cx="5256000" cy="2711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CH" dirty="0"/>
              <a:t>General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C7CBC-C1F3-6291-F629-5053DBE11B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5725574" cy="2322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E38856-E2D7-2873-EBBD-D724E4512E7F}"/>
              </a:ext>
            </a:extLst>
          </p:cNvPr>
          <p:cNvSpPr/>
          <p:nvPr/>
        </p:nvSpPr>
        <p:spPr>
          <a:xfrm>
            <a:off x="962928" y="1028072"/>
            <a:ext cx="1522286" cy="886736"/>
          </a:xfrm>
          <a:prstGeom prst="rect">
            <a:avLst/>
          </a:prstGeom>
          <a:solidFill>
            <a:schemeClr val="accent1">
              <a:lumMod val="40000"/>
              <a:lumOff val="60000"/>
              <a:alpha val="4669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DC6E7-C567-A231-91C2-B15B91F7AE19}"/>
              </a:ext>
            </a:extLst>
          </p:cNvPr>
          <p:cNvSpPr txBox="1"/>
          <p:nvPr/>
        </p:nvSpPr>
        <p:spPr>
          <a:xfrm>
            <a:off x="5286549" y="649280"/>
            <a:ext cx="67252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CH" sz="1800" dirty="0">
                <a:solidFill>
                  <a:srgbClr val="FF0000"/>
                </a:solidFill>
              </a:rPr>
              <a:t>Observations: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sz="1800" dirty="0">
                <a:solidFill>
                  <a:srgbClr val="FF0000"/>
                </a:solidFill>
              </a:rPr>
              <a:t>Design of pipe arm in the critical path.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Hold point to line up choices for the vacuum system and bakeout equipment.</a:t>
            </a:r>
            <a:endParaRPr lang="en-CH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F383B-0A50-486B-8A6F-5C1F7C5ABE6E}"/>
              </a:ext>
            </a:extLst>
          </p:cNvPr>
          <p:cNvSpPr txBox="1"/>
          <p:nvPr/>
        </p:nvSpPr>
        <p:spPr>
          <a:xfrm>
            <a:off x="5286549" y="2044461"/>
            <a:ext cx="672524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 the corrugated beampipe cannot be fabricated in due time with the required UHV characteristics, it is kept only for design studies while seeking a valid industrial partner.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VIRGO geometry beampipe made of 4-mm thick AISI 441 is now prioritized for the first test with the pilot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support system of the pilot sector will be compatible with beampipes of different geometries.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NEXT: A </a:t>
            </a:r>
            <a:r>
              <a:rPr lang="en-GB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on material and design of the beampipe for the pilot sector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be organized in the coming months with an international panel. </a:t>
            </a:r>
          </a:p>
        </p:txBody>
      </p:sp>
    </p:spTree>
    <p:extLst>
      <p:ext uri="{BB962C8B-B14F-4D97-AF65-F5344CB8AC3E}">
        <p14:creationId xmlns:p14="http://schemas.microsoft.com/office/powerpoint/2010/main" val="20755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CH" dirty="0"/>
              <a:t>General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C7CBC-C1F3-6291-F629-5053DBE11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5725574" cy="2322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E38856-E2D7-2873-EBBD-D724E4512E7F}"/>
              </a:ext>
            </a:extLst>
          </p:cNvPr>
          <p:cNvSpPr/>
          <p:nvPr/>
        </p:nvSpPr>
        <p:spPr>
          <a:xfrm>
            <a:off x="1703512" y="1974462"/>
            <a:ext cx="1944216" cy="547736"/>
          </a:xfrm>
          <a:prstGeom prst="rect">
            <a:avLst/>
          </a:prstGeom>
          <a:solidFill>
            <a:srgbClr val="FFC000">
              <a:alpha val="4669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2">
                    <a:lumMod val="10000"/>
                  </a:schemeClr>
                </a:solidFill>
              </a:rPr>
              <a:t>Procurement and Manufacturing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C134A-5EA0-208D-5376-FAA106C3CE80}"/>
              </a:ext>
            </a:extLst>
          </p:cNvPr>
          <p:cNvSpPr txBox="1"/>
          <p:nvPr/>
        </p:nvSpPr>
        <p:spPr>
          <a:xfrm>
            <a:off x="5858327" y="649280"/>
            <a:ext cx="6153462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CH" sz="1800" dirty="0">
                <a:solidFill>
                  <a:srgbClr val="FF0000"/>
                </a:solidFill>
              </a:rPr>
              <a:t>Observations: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sz="1800" dirty="0">
                <a:solidFill>
                  <a:srgbClr val="FF0000"/>
                </a:solidFill>
              </a:rPr>
              <a:t>Procurement of material for the pipes and manufacturing of the sections in the critical path (see also previous slide)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>
                <a:solidFill>
                  <a:srgbClr val="FF0000"/>
                </a:solidFill>
              </a:rPr>
              <a:t>Risk of delays (slack added) for the cleaning.</a:t>
            </a:r>
            <a:endParaRPr lang="en-CH" sz="1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ED11D-43AB-E11F-2223-AC37EC5F38B4}"/>
              </a:ext>
            </a:extLst>
          </p:cNvPr>
          <p:cNvSpPr txBox="1"/>
          <p:nvPr/>
        </p:nvSpPr>
        <p:spPr>
          <a:xfrm>
            <a:off x="5944641" y="2936558"/>
            <a:ext cx="62127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components of the </a:t>
            </a:r>
            <a:r>
              <a:rPr lang="en-GB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pilot sector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but the pipe, have moved to fabrication drawings for procurement.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</a:rPr>
              <a:t>The technical specification for the procurement of the pilot sector beampipe is being prepared.</a:t>
            </a:r>
            <a:endParaRPr lang="en-GB" sz="1800" dirty="0">
              <a:effectLst/>
              <a:latin typeface="Symbo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</a:rPr>
              <a:t>Cleaning facilities are being visited to validate methods, cost and planning.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3A011-F78A-88A8-AF53-07F499040107}"/>
              </a:ext>
            </a:extLst>
          </p:cNvPr>
          <p:cNvGrpSpPr/>
          <p:nvPr/>
        </p:nvGrpSpPr>
        <p:grpSpPr>
          <a:xfrm>
            <a:off x="-463850" y="3766156"/>
            <a:ext cx="4334724" cy="2371352"/>
            <a:chOff x="182643" y="3804095"/>
            <a:chExt cx="4334724" cy="2371352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806C4152-D5C9-B689-512F-B059E0DC6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43" y="5913837"/>
              <a:ext cx="433472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CH" altLang="en-CH" sz="1050" i="1" dirty="0">
                  <a:solidFill>
                    <a:srgbClr val="44546A"/>
                  </a:solidFill>
                  <a:latin typeface="Calibri" panose="020F0502020204030204" pitchFamily="34" charset="0"/>
                </a:rPr>
                <a:t>  Vessel to be polished (internal surface)~ 8 m x 2.5 m diam.</a:t>
              </a:r>
              <a:endParaRPr kumimoji="0" lang="en-CH" altLang="en-C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85F0F41-F30A-600A-EF52-1D49A9754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07" y="4030262"/>
              <a:ext cx="3296196" cy="191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7C504C47-A21B-1D26-00B5-AB86C39B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80" y="3804095"/>
              <a:ext cx="189999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CH" altLang="en-CH" sz="1050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Courtesy of </a:t>
              </a:r>
              <a:r>
                <a:rPr lang="en-GB" altLang="en-CH" sz="1050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Leonel Ferreira</a:t>
              </a:r>
              <a:endParaRPr kumimoji="0" lang="en-CH" altLang="en-CH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25F1F-96F4-9040-CA87-8EC6B97CC671}"/>
              </a:ext>
            </a:extLst>
          </p:cNvPr>
          <p:cNvGrpSpPr/>
          <p:nvPr/>
        </p:nvGrpSpPr>
        <p:grpSpPr>
          <a:xfrm>
            <a:off x="3187639" y="3484718"/>
            <a:ext cx="3171177" cy="2724002"/>
            <a:chOff x="1069134" y="3261213"/>
            <a:chExt cx="3572113" cy="30537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F18D7C-A5A1-C54F-B010-A09B35A12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3596" y="3303353"/>
              <a:ext cx="2612792" cy="28137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BD4F01-3019-DA81-349C-9DEECD451507}"/>
                </a:ext>
              </a:extLst>
            </p:cNvPr>
            <p:cNvSpPr txBox="1"/>
            <p:nvPr/>
          </p:nvSpPr>
          <p:spPr>
            <a:xfrm>
              <a:off x="1236068" y="6038916"/>
              <a:ext cx="3405179" cy="27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i="1" dirty="0">
                  <a:solidFill>
                    <a:srgbClr val="00339E"/>
                  </a:solidFill>
                  <a:effectLst/>
                  <a:latin typeface="Arial" panose="020B0604020202020204" pitchFamily="34" charset="0"/>
                </a:rPr>
                <a:t>Design and simulation of the pumping modulus </a:t>
              </a:r>
              <a:endParaRPr lang="en-GB" sz="1000" i="1" dirty="0">
                <a:effectLst/>
              </a:endParaRPr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6084A3C-B623-E137-C990-FA0C6FC9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134" y="3261213"/>
              <a:ext cx="2414219" cy="28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CH" altLang="en-CH" sz="1050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Courtesy of Carlotta </a:t>
              </a:r>
              <a:r>
                <a:rPr lang="en-GB" altLang="en-CH" sz="1050" b="1" i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Accettura</a:t>
              </a:r>
              <a:endPara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2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40D30DF-F18E-7A5A-FB15-8D3C55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CH" dirty="0"/>
              <a:t>General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C7CBC-C1F3-6291-F629-5053DBE11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5725574" cy="2322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E38856-E2D7-2873-EBBD-D724E4512E7F}"/>
              </a:ext>
            </a:extLst>
          </p:cNvPr>
          <p:cNvSpPr/>
          <p:nvPr/>
        </p:nvSpPr>
        <p:spPr>
          <a:xfrm>
            <a:off x="1476000" y="2556000"/>
            <a:ext cx="2736304" cy="558000"/>
          </a:xfrm>
          <a:prstGeom prst="rect">
            <a:avLst/>
          </a:prstGeom>
          <a:solidFill>
            <a:srgbClr val="FFC000">
              <a:alpha val="4669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2">
                    <a:lumMod val="10000"/>
                  </a:schemeClr>
                </a:solidFill>
              </a:rPr>
              <a:t>Installation and Testing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6D713-BD81-67F1-F491-912EEA7D0C63}"/>
              </a:ext>
            </a:extLst>
          </p:cNvPr>
          <p:cNvSpPr txBox="1"/>
          <p:nvPr/>
        </p:nvSpPr>
        <p:spPr>
          <a:xfrm>
            <a:off x="5858327" y="649280"/>
            <a:ext cx="615346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CH" sz="1800" dirty="0">
                <a:solidFill>
                  <a:srgbClr val="FF0000"/>
                </a:solidFill>
              </a:rPr>
              <a:t>Observations: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sz="1800" dirty="0">
                <a:solidFill>
                  <a:srgbClr val="FF0000"/>
                </a:solidFill>
              </a:rPr>
              <a:t>Installation and testing </a:t>
            </a:r>
            <a:r>
              <a:rPr lang="en-GB" sz="1800" dirty="0">
                <a:solidFill>
                  <a:srgbClr val="FF0000"/>
                </a:solidFill>
              </a:rPr>
              <a:t>procedures</a:t>
            </a:r>
            <a:r>
              <a:rPr lang="en-CH" sz="1800" dirty="0">
                <a:solidFill>
                  <a:srgbClr val="FF0000"/>
                </a:solidFill>
              </a:rPr>
              <a:t> not optimised yet.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sz="1800" dirty="0">
                <a:solidFill>
                  <a:srgbClr val="FF0000"/>
                </a:solidFill>
              </a:rPr>
              <a:t>Time contingency on integrated testing.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9118D-FC97-6C9E-F6FA-7CF4842D3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342" y="3653179"/>
            <a:ext cx="4176464" cy="2496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B6CA0-E333-90D8-6E06-6E49B233AE32}"/>
              </a:ext>
            </a:extLst>
          </p:cNvPr>
          <p:cNvSpPr txBox="1"/>
          <p:nvPr/>
        </p:nvSpPr>
        <p:spPr>
          <a:xfrm>
            <a:off x="3892900" y="3354830"/>
            <a:ext cx="38995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</a:rPr>
              <a:t>Space is ready to receive the pilot sector </a:t>
            </a:r>
            <a:endParaRPr lang="en-GB" b="1" dirty="0">
              <a:effectLst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1A67D1B-68A8-6E91-0992-8D68C4879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183" y="5877272"/>
            <a:ext cx="1899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Jan HANSEN </a:t>
            </a:r>
          </a:p>
        </p:txBody>
      </p:sp>
    </p:spTree>
    <p:extLst>
      <p:ext uri="{BB962C8B-B14F-4D97-AF65-F5344CB8AC3E}">
        <p14:creationId xmlns:p14="http://schemas.microsoft.com/office/powerpoint/2010/main" val="80886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13C28D64-1B24-AE44-ADF1-2F22862D8410}" vid="{33E554F9-2EDB-C045-92B1-727117278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Cobranding 16x9_PPT_Arial</Template>
  <TotalTime>27588</TotalTime>
  <Words>1229</Words>
  <Application>Microsoft Macintosh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SymbolMT</vt:lpstr>
      <vt:lpstr>Office Theme</vt:lpstr>
      <vt:lpstr>ET vacuum pipe: planning and perspective At CERN</vt:lpstr>
      <vt:lpstr>Content</vt:lpstr>
      <vt:lpstr>CERN vacuum pipe planning - Main Milestones</vt:lpstr>
      <vt:lpstr>Pilot sector – Preliminary scope (BoQ)</vt:lpstr>
      <vt:lpstr>General Planning</vt:lpstr>
      <vt:lpstr>General Planning</vt:lpstr>
      <vt:lpstr>General Planning</vt:lpstr>
      <vt:lpstr>General Planning</vt:lpstr>
      <vt:lpstr>General Planning</vt:lpstr>
      <vt:lpstr>General Planning</vt:lpstr>
      <vt:lpstr>General planning – Next steps</vt:lpstr>
      <vt:lpstr>CERN vacuum pipe - perspective</vt:lpstr>
      <vt:lpstr>Conclusions</vt:lpstr>
      <vt:lpstr>PowerPoint Presentation</vt:lpstr>
      <vt:lpstr>Spare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vacuum team at CERN 2nd meeting</dc:title>
  <dc:creator>Paolo Chiggiato</dc:creator>
  <cp:lastModifiedBy>Luigi Scibile</cp:lastModifiedBy>
  <cp:revision>124</cp:revision>
  <cp:lastPrinted>2023-03-28T06:45:15Z</cp:lastPrinted>
  <dcterms:created xsi:type="dcterms:W3CDTF">2022-10-20T16:00:26Z</dcterms:created>
  <dcterms:modified xsi:type="dcterms:W3CDTF">2023-11-13T08:43:13Z</dcterms:modified>
</cp:coreProperties>
</file>