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23"/>
  </p:notesMasterIdLst>
  <p:handoutMasterIdLst>
    <p:handoutMasterId r:id="rId24"/>
  </p:handoutMasterIdLst>
  <p:sldIdLst>
    <p:sldId id="352" r:id="rId5"/>
    <p:sldId id="729" r:id="rId6"/>
    <p:sldId id="728" r:id="rId7"/>
    <p:sldId id="571" r:id="rId8"/>
    <p:sldId id="540" r:id="rId9"/>
    <p:sldId id="394" r:id="rId10"/>
    <p:sldId id="546" r:id="rId11"/>
    <p:sldId id="852" r:id="rId12"/>
    <p:sldId id="730" r:id="rId13"/>
    <p:sldId id="869" r:id="rId14"/>
    <p:sldId id="870" r:id="rId15"/>
    <p:sldId id="867" r:id="rId16"/>
    <p:sldId id="868" r:id="rId17"/>
    <p:sldId id="871" r:id="rId18"/>
    <p:sldId id="872" r:id="rId19"/>
    <p:sldId id="873" r:id="rId20"/>
    <p:sldId id="874" r:id="rId21"/>
    <p:sldId id="866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ght Version" id="{0FC2E018-D1A7-4F47-BA72-A3A971C46F76}">
          <p14:sldIdLst>
            <p14:sldId id="352"/>
            <p14:sldId id="729"/>
            <p14:sldId id="728"/>
            <p14:sldId id="571"/>
            <p14:sldId id="540"/>
            <p14:sldId id="394"/>
            <p14:sldId id="546"/>
            <p14:sldId id="852"/>
            <p14:sldId id="730"/>
            <p14:sldId id="869"/>
            <p14:sldId id="870"/>
            <p14:sldId id="867"/>
            <p14:sldId id="868"/>
            <p14:sldId id="871"/>
            <p14:sldId id="872"/>
            <p14:sldId id="873"/>
            <p14:sldId id="874"/>
            <p14:sldId id="86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drik Köster" initials="H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F4F"/>
    <a:srgbClr val="7B1979"/>
    <a:srgbClr val="001279"/>
    <a:srgbClr val="222A35"/>
    <a:srgbClr val="5F5F5F"/>
    <a:srgbClr val="77608E"/>
    <a:srgbClr val="262626"/>
    <a:srgbClr val="3B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21" autoAdjust="0"/>
    <p:restoredTop sz="95369"/>
  </p:normalViewPr>
  <p:slideViewPr>
    <p:cSldViewPr snapToGrid="0">
      <p:cViewPr varScale="1">
        <p:scale>
          <a:sx n="111" d="100"/>
          <a:sy n="111" d="100"/>
        </p:scale>
        <p:origin x="6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F3154E-4F6C-4025-B793-531F9BD1D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0468D2-12B9-4767-8F0A-0AC67ED0AC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AB8F2-CF24-42F8-8447-B00AE01C411E}" type="datetimeFigureOut">
              <a:rPr lang="de-DE" smtClean="0"/>
              <a:t>14.11.2023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49F866-0F8D-4525-96CC-99CAFB905D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E5BB9E9-9CE7-4AE0-BB2D-123F24970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3F3C1-0E27-4333-86CF-150FD752BEA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690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A7D0A-DEDE-E143-99B7-0F56412556B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0DFD3-48A9-9242-AA5B-460E93217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4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27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8E2C3-1426-4383-A741-DF58F43BD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79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8E2C3-1426-4383-A741-DF58F43BD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9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942937C-DE38-4396-8C30-3BFE427A8F87}"/>
              </a:ext>
            </a:extLst>
          </p:cNvPr>
          <p:cNvSpPr/>
          <p:nvPr userDrawn="1"/>
        </p:nvSpPr>
        <p:spPr>
          <a:xfrm>
            <a:off x="3934691" y="6192982"/>
            <a:ext cx="4322618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31AD4C-1412-40CF-BD7D-9517A68F0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E0F42A-5AC9-4C0C-9126-1C4007087A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29" y="292529"/>
            <a:ext cx="4590000" cy="97155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776E828C-B9B4-4999-BBBB-7E0996DA37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688389"/>
            <a:ext cx="12192000" cy="4353823"/>
          </a:xfrm>
          <a:prstGeom prst="rect">
            <a:avLst/>
          </a:prstGeom>
          <a:solidFill>
            <a:srgbClr val="321F4F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330CA2-EFF0-4EC0-AE85-310815DCD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167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1641561-74BF-43F1-80A2-B1B83083F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384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3CA91C4-D0CD-4AEB-AF4E-200C3FE16C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000" y="6169631"/>
            <a:ext cx="2322000" cy="625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44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30E06-D9ED-4F3F-8733-282CF3B8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352C444-64E5-4C5E-9F8E-F94AC1EAE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33F4B9-520B-4F74-9FCA-2F9F4B189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B3E9E0C8-1A7A-41A9-A9BA-4C2750E1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E75625-DBD4-46F9-BF40-A1957FE27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894B9E-03CF-4BBE-B22E-D6B51783416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793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B2468-84B4-401E-8AA7-85E6CE72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174533-2C07-4A7B-BF15-3626BF91D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0AD126A-3F03-40CE-81E8-B97534E1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F70C16F-9C3F-4930-BAAE-2C2D3CF414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894B9E-03CF-4BBE-B22E-D6B51783416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693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653097E-C14F-4790-8766-2B1F3B337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8CEA77-CB17-425A-A21F-A5871FCC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66273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57538" y="6428222"/>
            <a:ext cx="1287743" cy="365125"/>
          </a:xfrm>
          <a:prstGeom prst="rect">
            <a:avLst/>
          </a:prstGeom>
        </p:spPr>
        <p:txBody>
          <a:bodyPr/>
          <a:lstStyle/>
          <a:p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99100" y="6301727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70210" y="6428222"/>
            <a:ext cx="905741" cy="365125"/>
          </a:xfrm>
          <a:prstGeom prst="rect">
            <a:avLst/>
          </a:prstGeom>
        </p:spPr>
        <p:txBody>
          <a:bodyPr/>
          <a:lstStyle/>
          <a:p>
            <a:fld id="{30E8DB98-2C52-CA4B-91D5-E77838B06231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B5FC30-E8DA-413D-BC7D-F602FC16D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982" y="1223539"/>
            <a:ext cx="1026303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6702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942937C-DE38-4396-8C30-3BFE427A8F87}"/>
              </a:ext>
            </a:extLst>
          </p:cNvPr>
          <p:cNvSpPr/>
          <p:nvPr userDrawn="1"/>
        </p:nvSpPr>
        <p:spPr>
          <a:xfrm>
            <a:off x="3934691" y="6192982"/>
            <a:ext cx="4322618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31AD4C-1412-40CF-BD7D-9517A68F0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E0F42A-5AC9-4C0C-9126-1C4007087A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29" y="292529"/>
            <a:ext cx="4590000" cy="971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330CA2-EFF0-4EC0-AE85-310815DCD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29" y="1794167"/>
            <a:ext cx="6476400" cy="2387600"/>
          </a:xfrm>
        </p:spPr>
        <p:txBody>
          <a:bodyPr anchor="b"/>
          <a:lstStyle>
            <a:lvl1pPr algn="l">
              <a:defRPr sz="6000">
                <a:solidFill>
                  <a:srgbClr val="321F4F"/>
                </a:solidFill>
              </a:defRPr>
            </a:lvl1pPr>
          </a:lstStyle>
          <a:p>
            <a:r>
              <a:rPr lang="en-GB" noProof="0" dirty="0" err="1"/>
              <a:t>Mastertitelformat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1641561-74BF-43F1-80A2-B1B83083F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29" y="4273842"/>
            <a:ext cx="6476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F5F5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Master-</a:t>
            </a:r>
            <a:r>
              <a:rPr lang="en-GB" noProof="0" dirty="0" err="1"/>
              <a:t>Untertitelformat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B47FC1A-0A0B-4A2F-BF90-4B62583F24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000" y="6169631"/>
            <a:ext cx="2322000" cy="625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4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B870950-D318-475F-B2CE-1EC8910F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4D9F94CF-9C44-4423-8319-748EABA30B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688389"/>
            <a:ext cx="12192000" cy="4353823"/>
          </a:xfrm>
          <a:prstGeom prst="rect">
            <a:avLst/>
          </a:prstGeom>
          <a:solidFill>
            <a:srgbClr val="321F4F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3DCD75-D877-40BF-9A10-417DC8D40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488BD5-8F62-494E-9033-0204A7264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179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1303B-C075-4238-9A63-F01378E2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8EFE10-FF56-4CDB-80F7-C8F847100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9392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6D747-112F-4C0D-BBDE-3E2531FD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490E6-C475-4874-9261-C25122FD1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A0340C-1FD4-4FE8-AC94-793DF07FE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36994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2213B-BECD-43F8-ABEE-20DE4BE2B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FFAD6F-91D2-4BCB-BEC0-FFEC84D72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76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798685-BA90-442A-8D8C-2003332C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60D4BF-AE27-4156-A26C-C01D3F7CB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76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D59BD8-7B8B-410B-8BCB-B1D9F1DA8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0610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B1A48-D004-4B7F-9D48-C1217040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140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01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8645C-FB22-49F4-8218-D57F85F99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3BD4FF-88E9-4818-B62D-0CDE602F0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48C97C-350D-4D24-BF4D-709F311DC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7734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7A4807B-8FC2-4FFE-9BD9-67288800D2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8328" y="6311900"/>
            <a:ext cx="1699199" cy="457987"/>
          </a:xfrm>
          <a:prstGeom prst="rect">
            <a:avLst/>
          </a:prstGeom>
          <a:noFill/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3C02E82-686E-4AE4-9FF4-FEBA5AF1C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69652F-2A2F-41BF-8514-FF50257D3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67C2A4-AF6C-418B-B2C0-55C44C60ECE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943" y="6361475"/>
            <a:ext cx="1700786" cy="359999"/>
          </a:xfrm>
          <a:prstGeom prst="rect">
            <a:avLst/>
          </a:prstGeom>
        </p:spPr>
      </p:pic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5BFE3327-A3B5-48DA-A9CC-C666EEDDA590}"/>
              </a:ext>
            </a:extLst>
          </p:cNvPr>
          <p:cNvSpPr txBox="1">
            <a:spLocks/>
          </p:cNvSpPr>
          <p:nvPr userDrawn="1"/>
        </p:nvSpPr>
        <p:spPr>
          <a:xfrm>
            <a:off x="838200" y="63083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081854-6E9E-4AEA-ACA6-A9256AB2B9D9}" type="datetimeFigureOut">
              <a:rPr lang="de-DE" smtClean="0">
                <a:solidFill>
                  <a:srgbClr val="5F5F5F"/>
                </a:solidFill>
              </a:rPr>
              <a:pPr/>
              <a:t>14.11.2023</a:t>
            </a:fld>
            <a:endParaRPr lang="de-DE" dirty="0">
              <a:solidFill>
                <a:srgbClr val="5F5F5F"/>
              </a:solidFill>
            </a:endParaRP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7B8E0A5B-4F99-4FFF-AFA0-DA21337E572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08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7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F5BFB-8590-4F30-987F-3DE858351BAF}" type="slidenum">
              <a:rPr lang="de-DE" smtClean="0">
                <a:solidFill>
                  <a:srgbClr val="5F5F5F"/>
                </a:solidFill>
              </a:rPr>
              <a:pPr/>
              <a:t>‹#›</a:t>
            </a:fld>
            <a:endParaRPr lang="de-DE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9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4" r:id="rId2"/>
    <p:sldLayoutId id="2147483665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21F4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F5F5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F5F5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F5F5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F5F5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F5F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tiff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7.tiff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tiff"/><Relationship Id="rId11" Type="http://schemas.openxmlformats.org/officeDocument/2006/relationships/hyperlink" Target="mailto:r.jamshidi@uliege.be" TargetMode="External"/><Relationship Id="rId5" Type="http://schemas.openxmlformats.org/officeDocument/2006/relationships/image" Target="../media/image9.png"/><Relationship Id="rId10" Type="http://schemas.openxmlformats.org/officeDocument/2006/relationships/hyperlink" Target="mailto:asider@uliege.be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7.tiff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7C024-1BFE-4ADB-96AD-CDADCC36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E-TEST : Einstein Telescope EMR Site and Technology</a:t>
            </a:r>
            <a:endParaRPr lang="en-US" i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48D56E-195A-4233-A17E-BE89C821F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Rasa Jamshidi</a:t>
            </a:r>
          </a:p>
          <a:p>
            <a:r>
              <a:rPr lang="nl-BE" dirty="0"/>
              <a:t>Precision Mechatronic Group (PML)</a:t>
            </a:r>
          </a:p>
          <a:p>
            <a:r>
              <a:rPr lang="nl-BE" dirty="0"/>
              <a:t>2</a:t>
            </a:r>
            <a:r>
              <a:rPr lang="nl-BE" baseline="30000" dirty="0"/>
              <a:t>nd</a:t>
            </a:r>
            <a:r>
              <a:rPr lang="nl-BE" dirty="0"/>
              <a:t> Einstein Telescope Annual Meeting: Nov. 14, 2023 -- Nov. 16, 2023</a:t>
            </a:r>
          </a:p>
        </p:txBody>
      </p:sp>
      <p:pic>
        <p:nvPicPr>
          <p:cNvPr id="1026" name="Picture 2" descr="2nd Einstein Telescope Annual Meeting">
            <a:extLst>
              <a:ext uri="{FF2B5EF4-FFF2-40B4-BE49-F238E27FC236}">
                <a16:creationId xmlns:a16="http://schemas.microsoft.com/office/drawing/2014/main" id="{E991BFF8-91FA-BA37-60D6-F1B5AEF8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1" y="231296"/>
            <a:ext cx="27717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08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FF3529-1CA4-AC14-4FF2-51FF721CC219}"/>
              </a:ext>
            </a:extLst>
          </p:cNvPr>
          <p:cNvSpPr txBox="1"/>
          <p:nvPr/>
        </p:nvSpPr>
        <p:spPr>
          <a:xfrm>
            <a:off x="9302076" y="406624"/>
            <a:ext cx="27850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Platform</a:t>
            </a:r>
            <a:endParaRPr lang="en-US" sz="3000" dirty="0">
              <a:solidFill>
                <a:schemeClr val="accent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ABBDFE-EE86-3578-E24A-F7769F8CE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1" t="42264" r="20912" b="10441"/>
          <a:stretch/>
        </p:blipFill>
        <p:spPr>
          <a:xfrm>
            <a:off x="80512" y="23488"/>
            <a:ext cx="3769743" cy="3243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7070E4-588D-E472-1761-1A9DC65B3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6" r="15597" b="3264"/>
          <a:stretch/>
        </p:blipFill>
        <p:spPr>
          <a:xfrm rot="5400000">
            <a:off x="998363" y="2511151"/>
            <a:ext cx="2874519" cy="4710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D3FB32-B2A3-5868-61FC-DBE8A5EB58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6415" r="6195"/>
          <a:stretch/>
        </p:blipFill>
        <p:spPr>
          <a:xfrm>
            <a:off x="4046117" y="271746"/>
            <a:ext cx="3907352" cy="3076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A2EDE3-D0F1-86AD-C3E9-D6E3A1F44B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r="4654"/>
          <a:stretch/>
        </p:blipFill>
        <p:spPr>
          <a:xfrm rot="5400000">
            <a:off x="8183699" y="2888044"/>
            <a:ext cx="3448918" cy="44066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0AEEC4-275F-2D80-8A3B-778982F3D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3" y="-47645"/>
            <a:ext cx="5005118" cy="60097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E-Test Assembly Procedure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05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D6D8FF-0E8C-C27B-DDF8-4BE11FB4A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23019" r="7138"/>
          <a:stretch/>
        </p:blipFill>
        <p:spPr>
          <a:xfrm>
            <a:off x="0" y="3424486"/>
            <a:ext cx="5161472" cy="3433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4286F6-FA7F-07EC-5FE6-8C734EDE8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r="14591"/>
          <a:stretch/>
        </p:blipFill>
        <p:spPr>
          <a:xfrm rot="5400000">
            <a:off x="643965" y="-643967"/>
            <a:ext cx="3335827" cy="4623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207690-1C52-E4BC-F38A-3351162DC8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t="6289" r="12516"/>
          <a:stretch/>
        </p:blipFill>
        <p:spPr>
          <a:xfrm>
            <a:off x="6383549" y="3233315"/>
            <a:ext cx="5236234" cy="3547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9CDA56-038C-65B3-B569-3D8CF021A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r="10158"/>
          <a:stretch/>
        </p:blipFill>
        <p:spPr>
          <a:xfrm>
            <a:off x="6383549" y="0"/>
            <a:ext cx="5236234" cy="36661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2DDAAB-9898-5143-712A-B553BD3DA98D}"/>
              </a:ext>
            </a:extLst>
          </p:cNvPr>
          <p:cNvSpPr txBox="1"/>
          <p:nvPr/>
        </p:nvSpPr>
        <p:spPr>
          <a:xfrm rot="16200000">
            <a:off x="4057470" y="1390915"/>
            <a:ext cx="27850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Platform</a:t>
            </a:r>
            <a:endParaRPr lang="en-US" sz="3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71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2023-11-12_12-53-34">
            <a:hlinkClick r:id="" action="ppaction://media"/>
            <a:extLst>
              <a:ext uri="{FF2B5EF4-FFF2-40B4-BE49-F238E27FC236}">
                <a16:creationId xmlns:a16="http://schemas.microsoft.com/office/drawing/2014/main" id="{CFB6D503-7A20-5740-640E-F5C392DBD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573" y="728325"/>
            <a:ext cx="9871434" cy="5401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D2997-CA53-6F09-4F79-EC4746B8F506}"/>
              </a:ext>
            </a:extLst>
          </p:cNvPr>
          <p:cNvSpPr txBox="1"/>
          <p:nvPr/>
        </p:nvSpPr>
        <p:spPr>
          <a:xfrm>
            <a:off x="80438" y="0"/>
            <a:ext cx="27850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Platform</a:t>
            </a:r>
            <a:endParaRPr lang="en-US" sz="3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06EC45-E8E4-0E4E-561A-2C9844C45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44905"/>
          <a:stretch/>
        </p:blipFill>
        <p:spPr>
          <a:xfrm>
            <a:off x="6096000" y="1915065"/>
            <a:ext cx="5143500" cy="3614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DA494-4E6E-0B0E-5297-0F2C09E48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2390" r="9357" b="7422"/>
          <a:stretch/>
        </p:blipFill>
        <p:spPr>
          <a:xfrm>
            <a:off x="146650" y="44907"/>
            <a:ext cx="4313207" cy="61851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E3AE24-1D3C-AEB5-944E-C3AD603BB908}"/>
              </a:ext>
            </a:extLst>
          </p:cNvPr>
          <p:cNvSpPr txBox="1"/>
          <p:nvPr/>
        </p:nvSpPr>
        <p:spPr>
          <a:xfrm>
            <a:off x="7404265" y="1361067"/>
            <a:ext cx="27850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Platform</a:t>
            </a:r>
            <a:endParaRPr lang="en-US" sz="3000" dirty="0">
              <a:solidFill>
                <a:schemeClr val="accent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85ADF-16D5-7A0E-E725-858957FBEE54}"/>
              </a:ext>
            </a:extLst>
          </p:cNvPr>
          <p:cNvSpPr txBox="1"/>
          <p:nvPr/>
        </p:nvSpPr>
        <p:spPr>
          <a:xfrm>
            <a:off x="4597804" y="44907"/>
            <a:ext cx="35282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 Tubes &amp; Legs &amp; Inner Cryostat</a:t>
            </a:r>
            <a:endParaRPr lang="en-US" sz="3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22B9A-201C-7AD6-0A19-23E493714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10440" r="9937"/>
          <a:stretch/>
        </p:blipFill>
        <p:spPr>
          <a:xfrm>
            <a:off x="7737894" y="103516"/>
            <a:ext cx="4244197" cy="6142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5D8B21-04B1-C5F0-CEB5-F33AA6620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t="10441" r="3656" b="5282"/>
          <a:stretch/>
        </p:blipFill>
        <p:spPr>
          <a:xfrm rot="16200000">
            <a:off x="309773" y="-206258"/>
            <a:ext cx="2958861" cy="3578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3898CE-3A6C-6889-CE20-525D458E87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931" r="971"/>
          <a:stretch/>
        </p:blipFill>
        <p:spPr>
          <a:xfrm>
            <a:off x="4232440" y="103516"/>
            <a:ext cx="3341756" cy="4097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9296F9-3D06-5213-2B8F-7207666BEA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18114" r="20895" b="2893"/>
          <a:stretch/>
        </p:blipFill>
        <p:spPr>
          <a:xfrm>
            <a:off x="209909" y="3157268"/>
            <a:ext cx="2187157" cy="3088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545F6-3BF4-2A3C-7A55-B7A8225A4159}"/>
              </a:ext>
            </a:extLst>
          </p:cNvPr>
          <p:cNvSpPr txBox="1"/>
          <p:nvPr/>
        </p:nvSpPr>
        <p:spPr>
          <a:xfrm>
            <a:off x="2863971" y="4261448"/>
            <a:ext cx="38301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Platform on Legs </a:t>
            </a:r>
            <a:endParaRPr lang="en-US" sz="3000" dirty="0"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CFD2E5-5FB2-2CB0-8A2F-F46D8F83BE36}"/>
              </a:ext>
            </a:extLst>
          </p:cNvPr>
          <p:cNvSpPr txBox="1"/>
          <p:nvPr/>
        </p:nvSpPr>
        <p:spPr>
          <a:xfrm>
            <a:off x="2454316" y="5123136"/>
            <a:ext cx="52017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Mirror Suspension &amp; Cryostat</a:t>
            </a:r>
            <a:endParaRPr lang="en-US" sz="3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05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0CB9CD-3D03-1D3A-74EB-53B34C0BE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6" y="137822"/>
            <a:ext cx="2176895" cy="2902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71860-2EDE-402D-514D-043AAEEC8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6540" b="9183"/>
          <a:stretch/>
        </p:blipFill>
        <p:spPr>
          <a:xfrm>
            <a:off x="145519" y="3429000"/>
            <a:ext cx="3156047" cy="2035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81A76D-2BBB-737E-2C0F-492564F5D1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16604" r="13046" b="25534"/>
          <a:stretch/>
        </p:blipFill>
        <p:spPr>
          <a:xfrm>
            <a:off x="3433313" y="106906"/>
            <a:ext cx="3032573" cy="2933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B27AA-F0A0-14DF-52AF-9AEA41661A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3588" r="2314" b="27422"/>
          <a:stretch/>
        </p:blipFill>
        <p:spPr>
          <a:xfrm>
            <a:off x="3433313" y="3168500"/>
            <a:ext cx="3156047" cy="3223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23E021-5ACD-5421-2B9F-BDC71F6DA0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9" t="5912" r="3152" b="32452"/>
          <a:stretch/>
        </p:blipFill>
        <p:spPr>
          <a:xfrm>
            <a:off x="6589360" y="819971"/>
            <a:ext cx="5204079" cy="4226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A4A6E4-198F-0CE7-E32C-939532871554}"/>
              </a:ext>
            </a:extLst>
          </p:cNvPr>
          <p:cNvSpPr txBox="1"/>
          <p:nvPr/>
        </p:nvSpPr>
        <p:spPr>
          <a:xfrm>
            <a:off x="6754483" y="137822"/>
            <a:ext cx="31831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Inertial sensors </a:t>
            </a:r>
            <a:endParaRPr lang="en-US" sz="3000" dirty="0">
              <a:solidFill>
                <a:schemeClr val="accent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88A944-9347-42E1-5B2D-0BFE36CE301C}"/>
              </a:ext>
            </a:extLst>
          </p:cNvPr>
          <p:cNvSpPr txBox="1"/>
          <p:nvPr/>
        </p:nvSpPr>
        <p:spPr>
          <a:xfrm rot="16200000">
            <a:off x="1221868" y="1299927"/>
            <a:ext cx="31831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Bossem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3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Actutor</a:t>
            </a:r>
            <a:r>
              <a:rPr lang="en-US" sz="3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42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EF453B-61B5-74F5-32BB-3729D48C2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b="23019"/>
          <a:stretch/>
        </p:blipFill>
        <p:spPr>
          <a:xfrm>
            <a:off x="1116094" y="405441"/>
            <a:ext cx="4207639" cy="5615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184F6F-5727-E104-46CE-34D04BCBA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" r="47571"/>
          <a:stretch/>
        </p:blipFill>
        <p:spPr>
          <a:xfrm>
            <a:off x="6487064" y="87041"/>
            <a:ext cx="4792306" cy="5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21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C0072F-D732-1333-0FF0-5DB730DBF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14053" r="3396" b="12488"/>
          <a:stretch/>
        </p:blipFill>
        <p:spPr>
          <a:xfrm rot="5400000">
            <a:off x="2909708" y="1322451"/>
            <a:ext cx="6110916" cy="363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84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i Stock - Grazie Per Il Simbolo Di Attenzione. Parole Concettuali  Grazie Per La Vostra Attenzione Sui Blocchi Di Legno Su Uno Sfondo Blu  Bellissimo Tavolo Blu. Mano Dell'uomo D'affari. Affari E">
            <a:extLst>
              <a:ext uri="{FF2B5EF4-FFF2-40B4-BE49-F238E27FC236}">
                <a16:creationId xmlns:a16="http://schemas.microsoft.com/office/drawing/2014/main" id="{5C5FFC32-C7A4-E9A0-EB54-40F5542CE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9" y="1187331"/>
            <a:ext cx="5350958" cy="345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71747-B5D2-3070-C0E9-2B339309D9B3}"/>
              </a:ext>
            </a:extLst>
          </p:cNvPr>
          <p:cNvSpPr txBox="1"/>
          <p:nvPr/>
        </p:nvSpPr>
        <p:spPr>
          <a:xfrm>
            <a:off x="7033189" y="675118"/>
            <a:ext cx="30552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Contacts: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Prof. Christophe Collette</a:t>
            </a:r>
          </a:p>
          <a:p>
            <a:r>
              <a:rPr lang="en-US" b="0" i="0" dirty="0">
                <a:solidFill>
                  <a:srgbClr val="00B050"/>
                </a:solidFill>
                <a:effectLst/>
                <a:latin typeface="Google Sans"/>
              </a:rPr>
              <a:t>Christophe.Collette@uliege.be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Dr. Rasa Jamshidi</a:t>
            </a:r>
          </a:p>
          <a:p>
            <a:r>
              <a:rPr lang="en-US" dirty="0" err="1">
                <a:solidFill>
                  <a:srgbClr val="00B050"/>
                </a:solidFill>
              </a:rPr>
              <a:t>rjamshidi@uliege.be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CD9D61-59C3-B513-1227-19EADBF783AE}"/>
              </a:ext>
            </a:extLst>
          </p:cNvPr>
          <p:cNvSpPr txBox="1"/>
          <p:nvPr/>
        </p:nvSpPr>
        <p:spPr>
          <a:xfrm>
            <a:off x="7033189" y="2782669"/>
            <a:ext cx="33127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21F4F"/>
                </a:solidFill>
              </a:rPr>
              <a:t>Useful links:</a:t>
            </a:r>
          </a:p>
          <a:p>
            <a:endParaRPr lang="en-US" dirty="0">
              <a:solidFill>
                <a:srgbClr val="321F4F"/>
              </a:solidFill>
            </a:endParaRPr>
          </a:p>
          <a:p>
            <a:r>
              <a:rPr lang="en-US" b="1" dirty="0">
                <a:solidFill>
                  <a:srgbClr val="321F4F"/>
                </a:solidFill>
              </a:rPr>
              <a:t>TDR</a:t>
            </a:r>
          </a:p>
          <a:p>
            <a:r>
              <a:rPr lang="en-US" dirty="0">
                <a:solidFill>
                  <a:srgbClr val="321F4F"/>
                </a:solidFill>
              </a:rPr>
              <a:t>https://arxiv.org/abs/2212.10083</a:t>
            </a:r>
          </a:p>
          <a:p>
            <a:r>
              <a:rPr lang="en-US" b="1" dirty="0">
                <a:solidFill>
                  <a:srgbClr val="321F4F"/>
                </a:solidFill>
              </a:rPr>
              <a:t>E-TEST Project website</a:t>
            </a:r>
          </a:p>
          <a:p>
            <a:r>
              <a:rPr lang="en-US" dirty="0">
                <a:solidFill>
                  <a:srgbClr val="321F4F"/>
                </a:solidFill>
              </a:rPr>
              <a:t>https://www.etest-emr.eu/</a:t>
            </a:r>
          </a:p>
          <a:p>
            <a:r>
              <a:rPr lang="en-US" b="1" dirty="0">
                <a:solidFill>
                  <a:srgbClr val="321F4F"/>
                </a:solidFill>
              </a:rPr>
              <a:t>PML website</a:t>
            </a:r>
          </a:p>
          <a:p>
            <a:r>
              <a:rPr lang="en-US" dirty="0">
                <a:solidFill>
                  <a:srgbClr val="321F4F"/>
                </a:solidFill>
              </a:rPr>
              <a:t>http://www.pmlab.be/</a:t>
            </a:r>
          </a:p>
        </p:txBody>
      </p:sp>
    </p:spTree>
    <p:extLst>
      <p:ext uri="{BB962C8B-B14F-4D97-AF65-F5344CB8AC3E}">
        <p14:creationId xmlns:p14="http://schemas.microsoft.com/office/powerpoint/2010/main" val="357209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F82D48-C91E-DBD4-78D0-4BC8CD14531F}"/>
              </a:ext>
            </a:extLst>
          </p:cNvPr>
          <p:cNvSpPr txBox="1"/>
          <p:nvPr/>
        </p:nvSpPr>
        <p:spPr>
          <a:xfrm>
            <a:off x="7355095" y="306340"/>
            <a:ext cx="2756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/>
              <a:t>E</a:t>
            </a:r>
            <a:r>
              <a:rPr lang="en-US" sz="2800" b="1" dirty="0"/>
              <a:t>-</a:t>
            </a:r>
            <a:r>
              <a:rPr lang="en-BE" sz="2800" b="1" dirty="0"/>
              <a:t>TEST objectives</a:t>
            </a:r>
          </a:p>
        </p:txBody>
      </p:sp>
      <p:pic>
        <p:nvPicPr>
          <p:cNvPr id="2050" name="Picture 2" descr="Einstein Telescope : Slideshow">
            <a:extLst>
              <a:ext uri="{FF2B5EF4-FFF2-40B4-BE49-F238E27FC236}">
                <a16:creationId xmlns:a16="http://schemas.microsoft.com/office/drawing/2014/main" id="{0DD847BD-1CA9-5AF8-D403-AEB1734CA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6" t="17217" r="32916" b="16319"/>
          <a:stretch/>
        </p:blipFill>
        <p:spPr bwMode="auto">
          <a:xfrm>
            <a:off x="811302" y="365125"/>
            <a:ext cx="5038809" cy="55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CA4EF9-9672-E26B-6601-8CAECEFD16E7}"/>
              </a:ext>
            </a:extLst>
          </p:cNvPr>
          <p:cNvSpPr txBox="1"/>
          <p:nvPr/>
        </p:nvSpPr>
        <p:spPr>
          <a:xfrm>
            <a:off x="6507730" y="928999"/>
            <a:ext cx="5149553" cy="153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BE" sz="1600" dirty="0"/>
              <a:t>Large mirror</a:t>
            </a:r>
            <a:r>
              <a:rPr lang="en-US" sz="1600" dirty="0"/>
              <a:t> (100 Kg)</a:t>
            </a:r>
            <a:endParaRPr lang="en-BE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BE" sz="1600" dirty="0"/>
              <a:t>Cryogenic temperature</a:t>
            </a:r>
            <a:r>
              <a:rPr lang="en-US" sz="1600" dirty="0"/>
              <a:t> (10-20 K)</a:t>
            </a:r>
            <a:endParaRPr lang="en-BE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BE" sz="1600" dirty="0"/>
              <a:t>Isolated at low frequency</a:t>
            </a:r>
            <a:r>
              <a:rPr lang="en-US" sz="1600" dirty="0"/>
              <a:t> (0.1-10 Hz)</a:t>
            </a:r>
            <a:endParaRPr lang="en-BE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BE" sz="1600" dirty="0"/>
              <a:t>Compact suspension</a:t>
            </a:r>
            <a:r>
              <a:rPr lang="en-US" sz="1600" dirty="0"/>
              <a:t> (4.5 meters)</a:t>
            </a:r>
            <a:endParaRPr lang="en-BE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030CF-A88A-7B42-6B61-84E96232256A}"/>
              </a:ext>
            </a:extLst>
          </p:cNvPr>
          <p:cNvSpPr txBox="1"/>
          <p:nvPr/>
        </p:nvSpPr>
        <p:spPr>
          <a:xfrm>
            <a:off x="6897648" y="2599304"/>
            <a:ext cx="3976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E-TEST feasibility strategy</a:t>
            </a:r>
            <a:endParaRPr lang="en-BE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DA4FB-DAC5-5F58-8D52-09D84CE24216}"/>
              </a:ext>
            </a:extLst>
          </p:cNvPr>
          <p:cNvSpPr txBox="1"/>
          <p:nvPr/>
        </p:nvSpPr>
        <p:spPr>
          <a:xfrm>
            <a:off x="6584643" y="3261384"/>
            <a:ext cx="44514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E-TEST is a project funded by the Interreg </a:t>
            </a:r>
            <a:r>
              <a:rPr lang="en-US" sz="1800" dirty="0" err="1"/>
              <a:t>Euregio</a:t>
            </a:r>
            <a:r>
              <a:rPr lang="en-US" sz="1800" dirty="0"/>
              <a:t> Meuse-Rhine and </a:t>
            </a:r>
            <a:r>
              <a:rPr lang="en-US" dirty="0"/>
              <a:t>ET2SME</a:t>
            </a:r>
            <a:r>
              <a:rPr lang="en-US" sz="1800" dirty="0"/>
              <a:t> consortium, which allow us to c</a:t>
            </a:r>
            <a:r>
              <a:rPr lang="en-BE" sz="1800" dirty="0" err="1"/>
              <a:t>apitalize</a:t>
            </a:r>
            <a:r>
              <a:rPr lang="en-BE" sz="1800" dirty="0"/>
              <a:t> on </a:t>
            </a:r>
            <a:r>
              <a:rPr lang="en-BE" sz="1800" u="sng" dirty="0"/>
              <a:t>existing</a:t>
            </a:r>
            <a:r>
              <a:rPr lang="en-US" sz="1800" u="sng" dirty="0"/>
              <a:t> </a:t>
            </a:r>
            <a:r>
              <a:rPr lang="en-BE" sz="1800" u="sng" dirty="0"/>
              <a:t>infrastructure</a:t>
            </a:r>
            <a:r>
              <a:rPr lang="en-BE" sz="1800" dirty="0"/>
              <a:t> at C</a:t>
            </a:r>
            <a:r>
              <a:rPr lang="en-US" sz="1800" dirty="0"/>
              <a:t>entre Spatial </a:t>
            </a:r>
            <a:r>
              <a:rPr lang="en-BE" sz="1800" dirty="0"/>
              <a:t>L</a:t>
            </a:r>
            <a:r>
              <a:rPr lang="en-US" sz="1800" dirty="0" err="1"/>
              <a:t>iège</a:t>
            </a:r>
            <a:r>
              <a:rPr lang="en-US" sz="1800" dirty="0"/>
              <a:t> (CSL) for the construction of the facility.</a:t>
            </a:r>
          </a:p>
          <a:p>
            <a:pPr algn="ctr"/>
            <a:endParaRPr lang="en-BE" sz="1800" dirty="0"/>
          </a:p>
          <a:p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17493-6727-6622-AB2D-4CB9C0AD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472793"/>
            <a:ext cx="1027400" cy="462331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58D8F902-18F3-1787-FB21-FC8DBECD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13586" r="80916" b="73485"/>
          <a:stretch>
            <a:fillRect/>
          </a:stretch>
        </p:blipFill>
        <p:spPr bwMode="auto">
          <a:xfrm>
            <a:off x="6174646" y="4856491"/>
            <a:ext cx="1118588" cy="46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77564-F0F2-FDBC-7261-14091EF28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88" y="4879043"/>
            <a:ext cx="797855" cy="552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8278C9-636E-197F-4990-DFBC4415D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234" y="5635224"/>
            <a:ext cx="1422815" cy="227651"/>
          </a:xfrm>
          <a:prstGeom prst="rect">
            <a:avLst/>
          </a:prstGeom>
        </p:spPr>
      </p:pic>
      <p:pic>
        <p:nvPicPr>
          <p:cNvPr id="12" name="Picture 2" descr="RWTH Aachen University Logo / University / Logonoid.com">
            <a:extLst>
              <a:ext uri="{FF2B5EF4-FFF2-40B4-BE49-F238E27FC236}">
                <a16:creationId xmlns:a16="http://schemas.microsoft.com/office/drawing/2014/main" id="{45E600EC-C5F6-B615-4D65-9BE8B2F25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7209" y="4922038"/>
            <a:ext cx="1256087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5E1F3BD4-63E6-CADB-3F70-6CCD23F2E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5884" y="5500166"/>
            <a:ext cx="1397643" cy="3627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2A35E7-3D48-6BFA-2C25-D3A85D0475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7152" y="4787703"/>
            <a:ext cx="1087644" cy="472889"/>
          </a:xfrm>
          <a:prstGeom prst="rect">
            <a:avLst/>
          </a:prstGeom>
        </p:spPr>
      </p:pic>
      <p:pic>
        <p:nvPicPr>
          <p:cNvPr id="15" name="Grafik 3">
            <a:extLst>
              <a:ext uri="{FF2B5EF4-FFF2-40B4-BE49-F238E27FC236}">
                <a16:creationId xmlns:a16="http://schemas.microsoft.com/office/drawing/2014/main" id="{F127B712-12B6-A199-719F-51C0CA2EEB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71" y="5513134"/>
            <a:ext cx="1400806" cy="3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79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7809B3-5209-C843-B008-B79660EF246D}"/>
              </a:ext>
            </a:extLst>
          </p:cNvPr>
          <p:cNvSpPr txBox="1">
            <a:spLocks/>
          </p:cNvSpPr>
          <p:nvPr/>
        </p:nvSpPr>
        <p:spPr>
          <a:xfrm>
            <a:off x="409833" y="277395"/>
            <a:ext cx="5686167" cy="561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Prototype E-TEST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/>
          <a:stretch/>
        </p:blipFill>
        <p:spPr bwMode="auto">
          <a:xfrm>
            <a:off x="5117475" y="1444239"/>
            <a:ext cx="4419291" cy="424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DSC025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8318" y="1444238"/>
            <a:ext cx="2436254" cy="198476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pic>
        <p:nvPicPr>
          <p:cNvPr id="9" name="Picture 9" descr="Picture 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18318" y="3539397"/>
            <a:ext cx="2636274" cy="214771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412784" y="5284126"/>
            <a:ext cx="20119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Liège Space Center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AF343-D70A-E851-625F-7214FBECE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96" y="1018984"/>
            <a:ext cx="4921368" cy="4449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DFD347-3642-8F88-0C6B-F3A36CDBB126}"/>
              </a:ext>
            </a:extLst>
          </p:cNvPr>
          <p:cNvSpPr txBox="1"/>
          <p:nvPr/>
        </p:nvSpPr>
        <p:spPr>
          <a:xfrm>
            <a:off x="597884" y="5653458"/>
            <a:ext cx="3315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FF0000"/>
                </a:solidFill>
              </a:rPr>
              <a:t>Hybrid (active + passive) isolation</a:t>
            </a:r>
          </a:p>
          <a:p>
            <a:r>
              <a:rPr lang="en-BE" dirty="0">
                <a:solidFill>
                  <a:srgbClr val="FFC000"/>
                </a:solidFill>
              </a:rPr>
              <a:t>Radiative cooling</a:t>
            </a:r>
          </a:p>
        </p:txBody>
      </p:sp>
    </p:spTree>
    <p:extLst>
      <p:ext uri="{BB962C8B-B14F-4D97-AF65-F5344CB8AC3E}">
        <p14:creationId xmlns:p14="http://schemas.microsoft.com/office/powerpoint/2010/main" val="3879786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7FC46-4EAE-6285-1B6A-0EBA7BACCD72}"/>
              </a:ext>
            </a:extLst>
          </p:cNvPr>
          <p:cNvSpPr txBox="1"/>
          <p:nvPr/>
        </p:nvSpPr>
        <p:spPr>
          <a:xfrm>
            <a:off x="279416" y="2846223"/>
            <a:ext cx="2462473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ourier" charset="0"/>
                <a:cs typeface="Calibri" panose="020F0502020204030204" pitchFamily="34" charset="0"/>
              </a:rPr>
              <a:t>Vibration isolator</a:t>
            </a:r>
          </a:p>
          <a:p>
            <a:r>
              <a:rPr lang="en-US" sz="1600" dirty="0">
                <a:ea typeface="Courier" charset="0"/>
                <a:cs typeface="Calibri" panose="020F0502020204030204" pitchFamily="34" charset="0"/>
              </a:rPr>
              <a:t>1) GAS filter</a:t>
            </a:r>
          </a:p>
          <a:p>
            <a:r>
              <a:rPr lang="en-US" sz="1600" dirty="0">
                <a:ea typeface="Courier" charset="0"/>
                <a:cs typeface="Calibri" panose="020F0502020204030204" pitchFamily="34" charset="0"/>
              </a:rPr>
              <a:t>2) Inverted Pendulum (IP) platform</a:t>
            </a:r>
          </a:p>
          <a:p>
            <a:r>
              <a:rPr lang="en-US" sz="1600" dirty="0">
                <a:ea typeface="Courier" charset="0"/>
                <a:cs typeface="Calibri" panose="020F0502020204030204" pitchFamily="34" charset="0"/>
              </a:rPr>
              <a:t>3) Marionette</a:t>
            </a:r>
          </a:p>
          <a:p>
            <a:r>
              <a:rPr lang="en-US" sz="1600" dirty="0">
                <a:ea typeface="Courier" charset="0"/>
                <a:cs typeface="Calibri" panose="020F0502020204030204" pitchFamily="34" charset="0"/>
              </a:rPr>
              <a:t>4) IP legs</a:t>
            </a:r>
          </a:p>
          <a:p>
            <a:r>
              <a:rPr lang="en-US" sz="1600" dirty="0">
                <a:ea typeface="Courier" charset="0"/>
                <a:cs typeface="Calibri" panose="020F0502020204030204" pitchFamily="34" charset="0"/>
              </a:rPr>
              <a:t>10) Active platform</a:t>
            </a:r>
          </a:p>
          <a:p>
            <a:endParaRPr lang="en-US" sz="1600" dirty="0">
              <a:ea typeface="Courier" charset="0"/>
              <a:cs typeface="Calibri" panose="020F0502020204030204" pitchFamily="34" charset="0"/>
            </a:endParaRPr>
          </a:p>
          <a:p>
            <a:r>
              <a:rPr lang="en-US" sz="1600" b="1" dirty="0">
                <a:ea typeface="Courier" charset="0"/>
                <a:cs typeface="Calibri" panose="020F0502020204030204" pitchFamily="34" charset="0"/>
              </a:rPr>
              <a:t>Cryogenic payload</a:t>
            </a:r>
          </a:p>
          <a:p>
            <a:r>
              <a:rPr lang="en-US" sz="1600" dirty="0">
                <a:ea typeface="Courier" charset="0"/>
                <a:cs typeface="Calibri" panose="020F0502020204030204" pitchFamily="34" charset="0"/>
              </a:rPr>
              <a:t>5) Heat exchanger and</a:t>
            </a:r>
          </a:p>
          <a:p>
            <a:r>
              <a:rPr lang="en-US" sz="1600" dirty="0">
                <a:ea typeface="Courier" charset="0"/>
                <a:cs typeface="Calibri" panose="020F0502020204030204" pitchFamily="34" charset="0"/>
              </a:rPr>
              <a:t>cold platform</a:t>
            </a:r>
          </a:p>
          <a:p>
            <a:r>
              <a:rPr lang="en-US" sz="1600" dirty="0">
                <a:ea typeface="Courier" charset="0"/>
                <a:cs typeface="Calibri" panose="020F0502020204030204" pitchFamily="34" charset="0"/>
              </a:rPr>
              <a:t>7) 25K inner thermal shield</a:t>
            </a:r>
          </a:p>
          <a:p>
            <a:r>
              <a:rPr lang="en-US" sz="1600" dirty="0">
                <a:ea typeface="Courier" charset="0"/>
                <a:cs typeface="Calibri" panose="020F0502020204030204" pitchFamily="34" charset="0"/>
              </a:rPr>
              <a:t>8) 80K outer thermal shield</a:t>
            </a:r>
          </a:p>
          <a:p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3B762-9126-29D0-A165-8C34378F5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1"/>
          <a:stretch/>
        </p:blipFill>
        <p:spPr>
          <a:xfrm>
            <a:off x="2949470" y="748350"/>
            <a:ext cx="9096630" cy="5361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DCD70-45B3-F08E-D4B2-9816F86DA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57" y="186519"/>
            <a:ext cx="1953032" cy="25364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9FEE12-7805-7B9C-2BF4-BCCEEBEBAC05}"/>
              </a:ext>
            </a:extLst>
          </p:cNvPr>
          <p:cNvSpPr txBox="1"/>
          <p:nvPr/>
        </p:nvSpPr>
        <p:spPr>
          <a:xfrm>
            <a:off x="2741889" y="237795"/>
            <a:ext cx="2064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Submitted: 12/2021</a:t>
            </a:r>
          </a:p>
          <a:p>
            <a:r>
              <a:rPr lang="en-BE" dirty="0"/>
              <a:t>Revised: 03/2022</a:t>
            </a:r>
          </a:p>
        </p:txBody>
      </p:sp>
    </p:spTree>
    <p:extLst>
      <p:ext uri="{BB962C8B-B14F-4D97-AF65-F5344CB8AC3E}">
        <p14:creationId xmlns:p14="http://schemas.microsoft.com/office/powerpoint/2010/main" val="295481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217" y="342475"/>
            <a:ext cx="1039999" cy="46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13586" r="80916" b="73485"/>
          <a:stretch>
            <a:fillRect/>
          </a:stretch>
        </p:blipFill>
        <p:spPr bwMode="auto">
          <a:xfrm>
            <a:off x="6841797" y="270475"/>
            <a:ext cx="145764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96" y="216475"/>
            <a:ext cx="1039690" cy="720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17809B3-5209-C843-B008-B79660EF246D}"/>
              </a:ext>
            </a:extLst>
          </p:cNvPr>
          <p:cNvSpPr txBox="1">
            <a:spLocks/>
          </p:cNvSpPr>
          <p:nvPr/>
        </p:nvSpPr>
        <p:spPr>
          <a:xfrm>
            <a:off x="170936" y="167417"/>
            <a:ext cx="5686167" cy="561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Mechanical design state-of-the-art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7466" y="468475"/>
            <a:ext cx="1350000" cy="2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41C4F9-EBB0-3B79-CF21-C39C9D575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96" y="1033560"/>
            <a:ext cx="5004967" cy="27823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368AC6-3AC6-EDD1-EBB3-3A4AE31909E3}"/>
              </a:ext>
            </a:extLst>
          </p:cNvPr>
          <p:cNvSpPr txBox="1"/>
          <p:nvPr/>
        </p:nvSpPr>
        <p:spPr>
          <a:xfrm>
            <a:off x="319445" y="948159"/>
            <a:ext cx="6015454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Production drawings of </a:t>
            </a:r>
            <a:r>
              <a:rPr lang="en-US" dirty="0">
                <a:solidFill>
                  <a:srgbClr val="C00000"/>
                </a:solidFill>
              </a:rPr>
              <a:t>the whole prototype finished!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All mechanical parts in production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Start assembly in May 2023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FC013-F136-F690-9B8B-3452570F1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96" y="4038964"/>
            <a:ext cx="5010391" cy="2136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D0DBF-2E34-9D57-391F-05976B138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1" y="2276395"/>
            <a:ext cx="5390112" cy="3016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E2D8D8-C9E1-DD12-B5D2-CF3E7CE5EB6C}"/>
              </a:ext>
            </a:extLst>
          </p:cNvPr>
          <p:cNvSpPr txBox="1"/>
          <p:nvPr/>
        </p:nvSpPr>
        <p:spPr>
          <a:xfrm>
            <a:off x="466991" y="5713455"/>
            <a:ext cx="327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Contact: Ameer Sider (PML)</a:t>
            </a:r>
          </a:p>
          <a:p>
            <a:r>
              <a:rPr lang="en-US" sz="1200" dirty="0" err="1">
                <a:solidFill>
                  <a:srgbClr val="00B050"/>
                </a:solidFill>
                <a:hlinkClick r:id="rId10"/>
              </a:rPr>
              <a:t>asider@uliege.be</a:t>
            </a:r>
            <a:endParaRPr lang="en-US" sz="1200" dirty="0">
              <a:solidFill>
                <a:srgbClr val="00B050"/>
              </a:solidFill>
            </a:endParaRPr>
          </a:p>
          <a:p>
            <a:r>
              <a:rPr lang="en-US" sz="1200" dirty="0" err="1">
                <a:solidFill>
                  <a:srgbClr val="00B050"/>
                </a:solidFill>
                <a:hlinkClick r:id="rId11"/>
              </a:rPr>
              <a:t>r.jamshidi@uliege.be</a:t>
            </a:r>
            <a:endParaRPr lang="en-BE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9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05" y="1074116"/>
            <a:ext cx="2872909" cy="36437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37" y="1240389"/>
            <a:ext cx="2547687" cy="3455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878" y="343052"/>
            <a:ext cx="1247628" cy="864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53976" y="392207"/>
            <a:ext cx="1280920" cy="819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7809B3-5209-C843-B008-B79660EF246D}"/>
              </a:ext>
            </a:extLst>
          </p:cNvPr>
          <p:cNvSpPr txBox="1">
            <a:spLocks/>
          </p:cNvSpPr>
          <p:nvPr/>
        </p:nvSpPr>
        <p:spPr>
          <a:xfrm>
            <a:off x="191812" y="256032"/>
            <a:ext cx="5686167" cy="561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Cryostat development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18489" y="4739709"/>
            <a:ext cx="310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Calibri" panose="020F0502020204030204" pitchFamily="34" charset="0"/>
                <a:ea typeface="Courier" charset="0"/>
                <a:cs typeface="Calibri" panose="020F0502020204030204" pitchFamily="34" charset="0"/>
              </a:rPr>
              <a:t>Outer cryostat</a:t>
            </a:r>
          </a:p>
          <a:p>
            <a:r>
              <a:rPr lang="en-US" sz="1200" dirty="0">
                <a:latin typeface="Calibri" panose="020F0502020204030204" pitchFamily="34" charset="0"/>
                <a:ea typeface="Courier" charset="0"/>
                <a:cs typeface="Calibri" panose="020F0502020204030204" pitchFamily="34" charset="0"/>
              </a:rPr>
              <a:t>(connected to the vacuum chamber):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ourier" charset="0"/>
                <a:cs typeface="Calibri" panose="020F0502020204030204" pitchFamily="34" charset="0"/>
              </a:rPr>
              <a:t>80K LN2 shield (brown)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ourier" charset="0"/>
                <a:cs typeface="Calibri" panose="020F0502020204030204" pitchFamily="34" charset="0"/>
              </a:rPr>
              <a:t>25K </a:t>
            </a:r>
            <a:r>
              <a:rPr lang="en-US" sz="1200" dirty="0" err="1">
                <a:latin typeface="Calibri" panose="020F0502020204030204" pitchFamily="34" charset="0"/>
                <a:ea typeface="Courier" charset="0"/>
                <a:cs typeface="Calibri" panose="020F0502020204030204" pitchFamily="34" charset="0"/>
              </a:rPr>
              <a:t>GHe</a:t>
            </a:r>
            <a:r>
              <a:rPr lang="en-US" sz="1200" dirty="0">
                <a:latin typeface="Calibri" panose="020F0502020204030204" pitchFamily="34" charset="0"/>
                <a:ea typeface="Courier" charset="0"/>
                <a:cs typeface="Calibri" panose="020F0502020204030204" pitchFamily="34" charset="0"/>
              </a:rPr>
              <a:t> panels (green)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62584" y="4832041"/>
            <a:ext cx="225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ea typeface="Courier" charset="0"/>
                <a:cs typeface="Calibri" panose="020F0502020204030204" pitchFamily="34" charset="0"/>
              </a:rPr>
              <a:t>Inner cryostat</a:t>
            </a:r>
            <a:endParaRPr lang="en-US" sz="1200" dirty="0">
              <a:ea typeface="Courier" charset="0"/>
              <a:cs typeface="Calibri" panose="020F0502020204030204" pitchFamily="34" charset="0"/>
            </a:endParaRPr>
          </a:p>
          <a:p>
            <a:r>
              <a:rPr lang="en-US" sz="1200" dirty="0">
                <a:ea typeface="Courier" charset="0"/>
                <a:cs typeface="Calibri" panose="020F0502020204030204" pitchFamily="34" charset="0"/>
              </a:rPr>
              <a:t>suspended and conductively linked to the silicon mirror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624" y="951457"/>
            <a:ext cx="4101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/>
              <a:t>overall dimensions: 1.8 x 1.6 x 2 m</a:t>
            </a:r>
            <a:r>
              <a:rPr lang="en-US" baseline="30000" dirty="0"/>
              <a:t>3</a:t>
            </a: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conventional radiator design with </a:t>
            </a:r>
            <a:r>
              <a:rPr lang="en-US" dirty="0">
                <a:solidFill>
                  <a:srgbClr val="C00000"/>
                </a:solidFill>
              </a:rPr>
              <a:t>horizontal fins </a:t>
            </a:r>
            <a:r>
              <a:rPr lang="en-US" dirty="0"/>
              <a:t>(25K)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three 30-mm diameter optical feedthroughs towards the mirror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1317" y="495002"/>
            <a:ext cx="271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ourier" charset="0"/>
                <a:cs typeface="Calibri" panose="020F0502020204030204" pitchFamily="34" charset="0"/>
              </a:rPr>
              <a:t>radiation heat transfer for mirror cooling</a:t>
            </a:r>
            <a:endParaRPr lang="en-US" sz="1400" dirty="0">
              <a:latin typeface="Calibri" panose="020F0502020204030204" pitchFamily="34" charset="0"/>
              <a:ea typeface="Courier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FEF0AC-41E9-4C13-C2B6-4F4533256D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5691" r="1515"/>
          <a:stretch/>
        </p:blipFill>
        <p:spPr>
          <a:xfrm>
            <a:off x="106853" y="2562578"/>
            <a:ext cx="4343062" cy="3643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D277BA-C64B-B730-8137-4CB7DF8DA194}"/>
              </a:ext>
            </a:extLst>
          </p:cNvPr>
          <p:cNvSpPr txBox="1"/>
          <p:nvPr/>
        </p:nvSpPr>
        <p:spPr>
          <a:xfrm>
            <a:off x="8671171" y="5839778"/>
            <a:ext cx="2053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Contact: Cedric </a:t>
            </a:r>
            <a:r>
              <a:rPr lang="en-US" sz="1200" dirty="0" err="1">
                <a:solidFill>
                  <a:srgbClr val="00B050"/>
                </a:solidFill>
              </a:rPr>
              <a:t>Lenaerts</a:t>
            </a:r>
            <a:r>
              <a:rPr lang="en-US" sz="1200" dirty="0">
                <a:solidFill>
                  <a:srgbClr val="00B050"/>
                </a:solidFill>
              </a:rPr>
              <a:t> (CSL)</a:t>
            </a:r>
          </a:p>
          <a:p>
            <a:r>
              <a:rPr lang="en-US" sz="1200" b="0" i="0" dirty="0">
                <a:solidFill>
                  <a:srgbClr val="00B050"/>
                </a:solidFill>
                <a:effectLst/>
              </a:rPr>
              <a:t>Cedric.Lenaerts@uliege.be</a:t>
            </a:r>
            <a:endParaRPr lang="en-BE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43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217" y="342475"/>
            <a:ext cx="1039999" cy="46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13586" r="80916" b="73485"/>
          <a:stretch>
            <a:fillRect/>
          </a:stretch>
        </p:blipFill>
        <p:spPr bwMode="auto">
          <a:xfrm>
            <a:off x="6841797" y="270475"/>
            <a:ext cx="145764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96" y="216475"/>
            <a:ext cx="1039690" cy="720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17809B3-5209-C843-B008-B79660EF246D}"/>
              </a:ext>
            </a:extLst>
          </p:cNvPr>
          <p:cNvSpPr txBox="1">
            <a:spLocks/>
          </p:cNvSpPr>
          <p:nvPr/>
        </p:nvSpPr>
        <p:spPr>
          <a:xfrm>
            <a:off x="170936" y="167417"/>
            <a:ext cx="5686167" cy="561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Ultra-cold vibration control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7466" y="468475"/>
            <a:ext cx="1350000" cy="21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5D6344-710D-6709-BA7B-14525105A8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9280" y="2390357"/>
            <a:ext cx="2529478" cy="399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2722" y="3059668"/>
            <a:ext cx="1800368" cy="523220"/>
          </a:xfrm>
          <a:prstGeom prst="rect">
            <a:avLst/>
          </a:prstGeom>
          <a:solidFill>
            <a:srgbClr val="FFFF00">
              <a:alpha val="6703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Courier" charset="0"/>
                <a:cs typeface="Courier" charset="0"/>
              </a:rPr>
              <a:t>single crystal</a:t>
            </a:r>
          </a:p>
          <a:p>
            <a:pPr algn="ctr"/>
            <a:r>
              <a:rPr lang="en-US" sz="1400" dirty="0">
                <a:ea typeface="Courier" charset="0"/>
                <a:cs typeface="Courier" charset="0"/>
              </a:rPr>
              <a:t>Si suspension rods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0937" y="1066918"/>
            <a:ext cx="4674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Crucial technology aspect for ET: no proven solution exists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Four</a:t>
            </a:r>
            <a:r>
              <a:rPr lang="en-US" dirty="0">
                <a:solidFill>
                  <a:srgbClr val="C00000"/>
                </a:solidFill>
              </a:rPr>
              <a:t> machined </a:t>
            </a:r>
            <a:r>
              <a:rPr lang="en-US" dirty="0"/>
              <a:t>samples delivered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FF2F43-2B46-80FD-917D-337433E919C2}"/>
              </a:ext>
            </a:extLst>
          </p:cNvPr>
          <p:cNvSpPr txBox="1"/>
          <p:nvPr/>
        </p:nvSpPr>
        <p:spPr>
          <a:xfrm>
            <a:off x="170936" y="651643"/>
            <a:ext cx="3548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Crystalline silicon mirror suspension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6EA387-331B-EBDD-AC49-6C856882B9FB}"/>
              </a:ext>
            </a:extLst>
          </p:cNvPr>
          <p:cNvGrpSpPr/>
          <p:nvPr/>
        </p:nvGrpSpPr>
        <p:grpSpPr>
          <a:xfrm>
            <a:off x="4861566" y="1103203"/>
            <a:ext cx="1667559" cy="3155690"/>
            <a:chOff x="9572178" y="1035000"/>
            <a:chExt cx="1908539" cy="3672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5069A5-F3B5-1309-C32C-C4A9F219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9970" y="1035000"/>
              <a:ext cx="1830747" cy="3672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861DD5-8219-0F2B-566B-31B23F5FA251}"/>
                </a:ext>
              </a:extLst>
            </p:cNvPr>
            <p:cNvSpPr txBox="1"/>
            <p:nvPr/>
          </p:nvSpPr>
          <p:spPr>
            <a:xfrm>
              <a:off x="9572178" y="3264863"/>
              <a:ext cx="1023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rgbClr val="FF0000"/>
                  </a:solidFill>
                </a:rPr>
                <a:t>⦰ 3-mm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D8141E-8272-1445-2DB2-A2756C27AA6F}"/>
              </a:ext>
            </a:extLst>
          </p:cNvPr>
          <p:cNvSpPr txBox="1"/>
          <p:nvPr/>
        </p:nvSpPr>
        <p:spPr>
          <a:xfrm>
            <a:off x="4429577" y="4388357"/>
            <a:ext cx="7822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samples, including the new ones with bonding flats, sent to </a:t>
            </a:r>
            <a:r>
              <a:rPr lang="en-US" dirty="0" err="1"/>
              <a:t>Università</a:t>
            </a:r>
            <a:r>
              <a:rPr lang="en-US" dirty="0"/>
              <a:t> di Perugia for mechanical loss vs T and tensile strength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ET2SME partners Mat-Tech (NL) and </a:t>
            </a:r>
            <a:r>
              <a:rPr lang="en-US" dirty="0" err="1"/>
              <a:t>MaTecK</a:t>
            </a:r>
            <a:r>
              <a:rPr lang="en-US" dirty="0"/>
              <a:t> (D) will do R&amp;D on Si-metal interfaces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FBD48-7056-7FE7-1A09-21786DB65A5C}"/>
              </a:ext>
            </a:extLst>
          </p:cNvPr>
          <p:cNvSpPr txBox="1"/>
          <p:nvPr/>
        </p:nvSpPr>
        <p:spPr>
          <a:xfrm>
            <a:off x="282722" y="5678300"/>
            <a:ext cx="1800368" cy="523220"/>
          </a:xfrm>
          <a:prstGeom prst="rect">
            <a:avLst/>
          </a:prstGeom>
          <a:solidFill>
            <a:srgbClr val="FFFF00">
              <a:alpha val="6703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Courier" charset="0"/>
                <a:cs typeface="Courier" charset="0"/>
              </a:rPr>
              <a:t>Al-6061 dummy mirror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06F57-EDBC-3199-92AE-CF1AD00D02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17" y="1066918"/>
            <a:ext cx="4208682" cy="2538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C9D102-A9D0-DE76-3ABF-C67751B3DF60}"/>
              </a:ext>
            </a:extLst>
          </p:cNvPr>
          <p:cNvSpPr txBox="1"/>
          <p:nvPr/>
        </p:nvSpPr>
        <p:spPr>
          <a:xfrm>
            <a:off x="6841797" y="3427843"/>
            <a:ext cx="1800368" cy="307777"/>
          </a:xfrm>
          <a:prstGeom prst="rect">
            <a:avLst/>
          </a:prstGeom>
          <a:solidFill>
            <a:srgbClr val="FFFF00">
              <a:alpha val="6703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Courier" charset="0"/>
                <a:cs typeface="Courier" charset="0"/>
              </a:rPr>
              <a:t>Bonding flat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C0613B-D220-6F57-7037-018EDF00584C}"/>
              </a:ext>
            </a:extLst>
          </p:cNvPr>
          <p:cNvCxnSpPr/>
          <p:nvPr/>
        </p:nvCxnSpPr>
        <p:spPr>
          <a:xfrm flipV="1">
            <a:off x="8508253" y="3156609"/>
            <a:ext cx="413963" cy="4234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C610627-7497-EF49-3AA8-240EB1A65F8C}"/>
              </a:ext>
            </a:extLst>
          </p:cNvPr>
          <p:cNvSpPr txBox="1"/>
          <p:nvPr/>
        </p:nvSpPr>
        <p:spPr>
          <a:xfrm>
            <a:off x="8642165" y="5939910"/>
            <a:ext cx="2537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Contact: Alessandro </a:t>
            </a:r>
            <a:r>
              <a:rPr lang="en-US" sz="1200" dirty="0" err="1">
                <a:solidFill>
                  <a:srgbClr val="00B050"/>
                </a:solidFill>
              </a:rPr>
              <a:t>Bertolini</a:t>
            </a:r>
            <a:r>
              <a:rPr lang="en-US" sz="1200" dirty="0">
                <a:solidFill>
                  <a:srgbClr val="00B050"/>
                </a:solidFill>
              </a:rPr>
              <a:t> (</a:t>
            </a:r>
            <a:r>
              <a:rPr lang="en-US" sz="1200" dirty="0" err="1">
                <a:solidFill>
                  <a:srgbClr val="00B050"/>
                </a:solidFill>
              </a:rPr>
              <a:t>Nikhef</a:t>
            </a:r>
            <a:r>
              <a:rPr lang="en-US" sz="1200" dirty="0">
                <a:solidFill>
                  <a:srgbClr val="00B050"/>
                </a:solidFill>
              </a:rPr>
              <a:t>)</a:t>
            </a:r>
          </a:p>
          <a:p>
            <a:r>
              <a:rPr lang="en-US" sz="1200" dirty="0">
                <a:solidFill>
                  <a:srgbClr val="00B050"/>
                </a:solidFill>
              </a:rPr>
              <a:t>alberto@nikhef.nl</a:t>
            </a:r>
            <a:endParaRPr lang="en-BE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0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970AAE-5779-EE52-EA3F-DAC25EBDD6F7}"/>
              </a:ext>
            </a:extLst>
          </p:cNvPr>
          <p:cNvSpPr txBox="1">
            <a:spLocks/>
          </p:cNvSpPr>
          <p:nvPr/>
        </p:nvSpPr>
        <p:spPr>
          <a:xfrm>
            <a:off x="170936" y="167417"/>
            <a:ext cx="5686167" cy="561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Ultra-cold vibration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0FED4-0E2E-62DC-5EDA-B4CD66D506D4}"/>
              </a:ext>
            </a:extLst>
          </p:cNvPr>
          <p:cNvSpPr txBox="1"/>
          <p:nvPr/>
        </p:nvSpPr>
        <p:spPr>
          <a:xfrm>
            <a:off x="166423" y="632289"/>
            <a:ext cx="735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Inertial sensors development for active seismic attenuation at low frequency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DBC2B22B-30A9-EAE9-DF59-3B821335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13586" r="80916" b="73485"/>
          <a:stretch>
            <a:fillRect/>
          </a:stretch>
        </p:blipFill>
        <p:spPr bwMode="auto">
          <a:xfrm>
            <a:off x="9767883" y="158969"/>
            <a:ext cx="214359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3CB08D-A95B-AF4E-1615-F1218A4DC418}"/>
              </a:ext>
            </a:extLst>
          </p:cNvPr>
          <p:cNvSpPr txBox="1"/>
          <p:nvPr/>
        </p:nvSpPr>
        <p:spPr>
          <a:xfrm>
            <a:off x="240389" y="1139447"/>
            <a:ext cx="1015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Laboratory prototype is getting turned into its final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Production drawings in progress; manufacturing starting in the coming weeks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528189-C05B-36C8-D225-306F09D6636C}"/>
              </a:ext>
            </a:extLst>
          </p:cNvPr>
          <p:cNvGrpSpPr/>
          <p:nvPr/>
        </p:nvGrpSpPr>
        <p:grpSpPr>
          <a:xfrm>
            <a:off x="240389" y="2008577"/>
            <a:ext cx="4773046" cy="2975563"/>
            <a:chOff x="-252235" y="2583743"/>
            <a:chExt cx="6109338" cy="3657600"/>
          </a:xfrm>
        </p:grpSpPr>
        <p:grpSp>
          <p:nvGrpSpPr>
            <p:cNvPr id="11" name="Groupe 16">
              <a:extLst>
                <a:ext uri="{FF2B5EF4-FFF2-40B4-BE49-F238E27FC236}">
                  <a16:creationId xmlns:a16="http://schemas.microsoft.com/office/drawing/2014/main" id="{085EBB63-42AB-0E5D-EE73-ABDCFB897BAA}"/>
                </a:ext>
              </a:extLst>
            </p:cNvPr>
            <p:cNvGrpSpPr/>
            <p:nvPr/>
          </p:nvGrpSpPr>
          <p:grpSpPr>
            <a:xfrm>
              <a:off x="-252235" y="2626564"/>
              <a:ext cx="6109338" cy="3614779"/>
              <a:chOff x="882664" y="2470268"/>
              <a:chExt cx="6109338" cy="3614779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9A898362-368A-A909-A247-1BE98D0D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4907" y="2470268"/>
                <a:ext cx="1455012" cy="1134222"/>
              </a:xfrm>
              <a:prstGeom prst="rect">
                <a:avLst/>
              </a:prstGeom>
            </p:spPr>
          </p:pic>
          <p:pic>
            <p:nvPicPr>
              <p:cNvPr id="13" name="Graphique 3">
                <a:extLst>
                  <a:ext uri="{FF2B5EF4-FFF2-40B4-BE49-F238E27FC236}">
                    <a16:creationId xmlns:a16="http://schemas.microsoft.com/office/drawing/2014/main" id="{7143A2DD-689A-259E-A576-218121830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82664" y="2470268"/>
                <a:ext cx="6109338" cy="3597721"/>
              </a:xfrm>
              <a:prstGeom prst="rect">
                <a:avLst/>
              </a:prstGeom>
            </p:spPr>
          </p:pic>
          <p:sp>
            <p:nvSpPr>
              <p:cNvPr id="14" name="ZoneTexte 6">
                <a:extLst>
                  <a:ext uri="{FF2B5EF4-FFF2-40B4-BE49-F238E27FC236}">
                    <a16:creationId xmlns:a16="http://schemas.microsoft.com/office/drawing/2014/main" id="{7B50116B-570E-2B72-0308-DCCED4065BC0}"/>
                  </a:ext>
                </a:extLst>
              </p:cNvPr>
              <p:cNvSpPr txBox="1"/>
              <p:nvPr/>
            </p:nvSpPr>
            <p:spPr>
              <a:xfrm>
                <a:off x="2748854" y="5438716"/>
                <a:ext cx="16951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7030A0"/>
                    </a:solidFill>
                  </a:rPr>
                  <a:t>Vertical sensor prototype</a:t>
                </a:r>
              </a:p>
            </p:txBody>
          </p:sp>
        </p:grpSp>
        <p:sp>
          <p:nvSpPr>
            <p:cNvPr id="15" name="Rectangle : coins arrondis 18">
              <a:extLst>
                <a:ext uri="{FF2B5EF4-FFF2-40B4-BE49-F238E27FC236}">
                  <a16:creationId xmlns:a16="http://schemas.microsoft.com/office/drawing/2014/main" id="{20E1018A-A9F3-E2B1-8DEC-07148434FA4D}"/>
                </a:ext>
              </a:extLst>
            </p:cNvPr>
            <p:cNvSpPr/>
            <p:nvPr/>
          </p:nvSpPr>
          <p:spPr>
            <a:xfrm>
              <a:off x="335479" y="2583743"/>
              <a:ext cx="3905576" cy="3657600"/>
            </a:xfrm>
            <a:prstGeom prst="roundRect">
              <a:avLst/>
            </a:prstGeom>
            <a:solidFill>
              <a:srgbClr val="BFBFBF">
                <a:alpha val="10196"/>
              </a:srgb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7" name="Image 5" descr="Une image contenant LEGO, jouet&#10;&#10;Description générée automatiquement">
            <a:extLst>
              <a:ext uri="{FF2B5EF4-FFF2-40B4-BE49-F238E27FC236}">
                <a16:creationId xmlns:a16="http://schemas.microsoft.com/office/drawing/2014/main" id="{CD605FB1-3513-2C45-E1D6-051B5A710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72" y="2140329"/>
            <a:ext cx="3002331" cy="2542901"/>
          </a:xfrm>
          <a:prstGeom prst="rect">
            <a:avLst/>
          </a:prstGeom>
        </p:spPr>
      </p:pic>
      <p:pic>
        <p:nvPicPr>
          <p:cNvPr id="18" name="Image 7" descr="Une image contenant jouet&#10;&#10;Description générée automatiquement">
            <a:extLst>
              <a:ext uri="{FF2B5EF4-FFF2-40B4-BE49-F238E27FC236}">
                <a16:creationId xmlns:a16="http://schemas.microsoft.com/office/drawing/2014/main" id="{BCEA253C-5C27-F677-05AB-23A8A072B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010" y="1978105"/>
            <a:ext cx="3011928" cy="2717552"/>
          </a:xfrm>
          <a:prstGeom prst="rect">
            <a:avLst/>
          </a:prstGeom>
        </p:spPr>
      </p:pic>
      <p:sp>
        <p:nvSpPr>
          <p:cNvPr id="21" name="ZoneTexte 22">
            <a:extLst>
              <a:ext uri="{FF2B5EF4-FFF2-40B4-BE49-F238E27FC236}">
                <a16:creationId xmlns:a16="http://schemas.microsoft.com/office/drawing/2014/main" id="{1A60B532-D058-51FD-133B-47DEB8A79D02}"/>
              </a:ext>
            </a:extLst>
          </p:cNvPr>
          <p:cNvSpPr txBox="1"/>
          <p:nvPr/>
        </p:nvSpPr>
        <p:spPr>
          <a:xfrm>
            <a:off x="9551029" y="4887984"/>
            <a:ext cx="169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Horizontal sensor</a:t>
            </a:r>
          </a:p>
        </p:txBody>
      </p:sp>
      <p:sp>
        <p:nvSpPr>
          <p:cNvPr id="22" name="ZoneTexte 23">
            <a:extLst>
              <a:ext uri="{FF2B5EF4-FFF2-40B4-BE49-F238E27FC236}">
                <a16:creationId xmlns:a16="http://schemas.microsoft.com/office/drawing/2014/main" id="{7FF04BA3-B10D-B346-5891-E4E53C259BC0}"/>
              </a:ext>
            </a:extLst>
          </p:cNvPr>
          <p:cNvSpPr txBox="1"/>
          <p:nvPr/>
        </p:nvSpPr>
        <p:spPr>
          <a:xfrm>
            <a:off x="5753397" y="4921049"/>
            <a:ext cx="169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Vertical sensor</a:t>
            </a:r>
          </a:p>
        </p:txBody>
      </p:sp>
      <p:sp>
        <p:nvSpPr>
          <p:cNvPr id="23" name="Flèche : droite 21">
            <a:extLst>
              <a:ext uri="{FF2B5EF4-FFF2-40B4-BE49-F238E27FC236}">
                <a16:creationId xmlns:a16="http://schemas.microsoft.com/office/drawing/2014/main" id="{538BF84E-71C0-8C13-B020-E93481FC26F7}"/>
              </a:ext>
            </a:extLst>
          </p:cNvPr>
          <p:cNvSpPr/>
          <p:nvPr/>
        </p:nvSpPr>
        <p:spPr>
          <a:xfrm>
            <a:off x="4215782" y="3336881"/>
            <a:ext cx="908423" cy="277318"/>
          </a:xfrm>
          <a:prstGeom prst="rightArrow">
            <a:avLst/>
          </a:prstGeom>
          <a:solidFill>
            <a:srgbClr val="A162D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A3483B-6252-3DFC-EE27-956CB68F58C1}"/>
              </a:ext>
            </a:extLst>
          </p:cNvPr>
          <p:cNvSpPr txBox="1"/>
          <p:nvPr/>
        </p:nvSpPr>
        <p:spPr>
          <a:xfrm>
            <a:off x="547417" y="5755371"/>
            <a:ext cx="197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Anthony </a:t>
            </a:r>
            <a:r>
              <a:rPr lang="en-US" sz="1200" dirty="0" err="1">
                <a:solidFill>
                  <a:srgbClr val="00B050"/>
                </a:solidFill>
              </a:rPr>
              <a:t>Amorosi</a:t>
            </a:r>
            <a:r>
              <a:rPr lang="en-US" sz="1200" dirty="0">
                <a:solidFill>
                  <a:srgbClr val="00B050"/>
                </a:solidFill>
              </a:rPr>
              <a:t> (PML)</a:t>
            </a:r>
          </a:p>
          <a:p>
            <a:r>
              <a:rPr lang="en-US" sz="1200" b="0" i="0" dirty="0">
                <a:solidFill>
                  <a:srgbClr val="00B050"/>
                </a:solidFill>
                <a:effectLst/>
              </a:rPr>
              <a:t>Anthony.Amorosi@uliege.be</a:t>
            </a:r>
            <a:endParaRPr lang="en-NL" sz="1200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CD4F5-C7BE-C512-618E-3171433A21F5}"/>
              </a:ext>
            </a:extLst>
          </p:cNvPr>
          <p:cNvSpPr txBox="1"/>
          <p:nvPr/>
        </p:nvSpPr>
        <p:spPr>
          <a:xfrm>
            <a:off x="2663369" y="5755370"/>
            <a:ext cx="1552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B050"/>
                </a:solidFill>
              </a:rPr>
              <a:t>Lo</a:t>
            </a:r>
            <a:r>
              <a:rPr lang="en-US" sz="1200" b="0" i="0" dirty="0" err="1">
                <a:solidFill>
                  <a:srgbClr val="00B050"/>
                </a:solidFill>
                <a:effectLst/>
              </a:rPr>
              <a:t>ï</a:t>
            </a:r>
            <a:r>
              <a:rPr lang="en-US" sz="1200" dirty="0" err="1">
                <a:solidFill>
                  <a:srgbClr val="00B050"/>
                </a:solidFill>
              </a:rPr>
              <a:t>c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Amez-Droz</a:t>
            </a:r>
            <a:r>
              <a:rPr lang="en-US" sz="1200" dirty="0">
                <a:solidFill>
                  <a:srgbClr val="00B050"/>
                </a:solidFill>
              </a:rPr>
              <a:t> (PML)</a:t>
            </a:r>
          </a:p>
          <a:p>
            <a:r>
              <a:rPr lang="en-US" sz="1200" b="0" i="0" dirty="0">
                <a:solidFill>
                  <a:srgbClr val="00B050"/>
                </a:solidFill>
                <a:effectLst/>
              </a:rPr>
              <a:t>lamezdroz@uliege.be</a:t>
            </a:r>
            <a:endParaRPr lang="en-BE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5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9652-90E6-CA36-1807-9E6F816A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80" y="88126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Final validation of the prototype</a:t>
            </a:r>
            <a:endParaRPr lang="en-BE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32FEC-40A2-B96A-8DAA-6E8F2045EAF4}"/>
              </a:ext>
            </a:extLst>
          </p:cNvPr>
          <p:cNvSpPr txBox="1"/>
          <p:nvPr/>
        </p:nvSpPr>
        <p:spPr>
          <a:xfrm>
            <a:off x="573280" y="3938370"/>
            <a:ext cx="3130152" cy="142962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BE" sz="2000" b="1" dirty="0"/>
              <a:t>Tests at CSL</a:t>
            </a:r>
            <a:r>
              <a:rPr lang="en-US" sz="2000" b="1" dirty="0"/>
              <a:t> timeline</a:t>
            </a:r>
            <a:r>
              <a:rPr lang="en-BE" sz="2000" b="1" dirty="0"/>
              <a:t>:</a:t>
            </a:r>
          </a:p>
          <a:p>
            <a:pPr>
              <a:lnSpc>
                <a:spcPct val="150000"/>
              </a:lnSpc>
            </a:pPr>
            <a:r>
              <a:rPr lang="en-BE" sz="2000" dirty="0"/>
              <a:t>2023: with dummy </a:t>
            </a:r>
            <a:r>
              <a:rPr lang="en-US" sz="2000" dirty="0"/>
              <a:t>Al </a:t>
            </a:r>
            <a:r>
              <a:rPr lang="en-BE" sz="2000" dirty="0"/>
              <a:t>mirror</a:t>
            </a:r>
          </a:p>
          <a:p>
            <a:pPr>
              <a:lnSpc>
                <a:spcPct val="150000"/>
              </a:lnSpc>
            </a:pPr>
            <a:r>
              <a:rPr lang="en-BE" sz="2000" dirty="0"/>
              <a:t>2024: with 100kg Si mirror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39BFB-A1EC-7FFF-0848-5F5132821722}"/>
              </a:ext>
            </a:extLst>
          </p:cNvPr>
          <p:cNvSpPr txBox="1"/>
          <p:nvPr/>
        </p:nvSpPr>
        <p:spPr>
          <a:xfrm>
            <a:off x="783365" y="1695107"/>
            <a:ext cx="2667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sz="2000" dirty="0"/>
              <a:t>W</a:t>
            </a:r>
            <a:r>
              <a:rPr lang="en-BE" sz="2000" dirty="0"/>
              <a:t>hite light interferometry (residual stress)</a:t>
            </a:r>
          </a:p>
          <a:p>
            <a:pPr marL="342900" indent="-342900">
              <a:buAutoNum type="alphaLcParenR"/>
            </a:pPr>
            <a:r>
              <a:rPr lang="en-BE" sz="2000" dirty="0"/>
              <a:t>Temperature measurement</a:t>
            </a:r>
          </a:p>
          <a:p>
            <a:pPr marL="342900" indent="-342900">
              <a:buAutoNum type="alphaLcParenR"/>
            </a:pPr>
            <a:r>
              <a:rPr lang="en-BE" sz="2000" dirty="0"/>
              <a:t>Quality factor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69468A-1A20-63EB-493C-8B7FE73E7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10" y="1413689"/>
            <a:ext cx="7414525" cy="367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98766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DCCB974F0E859418CFD169E55F68CA9" ma:contentTypeVersion="7" ma:contentTypeDescription="Ein neues Dokument erstellen." ma:contentTypeScope="" ma:versionID="228d221dfc51cb65bbdf633cc6a3182b">
  <xsd:schema xmlns:xsd="http://www.w3.org/2001/XMLSchema" xmlns:xs="http://www.w3.org/2001/XMLSchema" xmlns:p="http://schemas.microsoft.com/office/2006/metadata/properties" xmlns:ns2="e067b1d5-e63d-4a54-a2b1-7eacbb84583e" xmlns:ns3="3060e46c-c847-49b0-9e23-dc7c03d7e794" targetNamespace="http://schemas.microsoft.com/office/2006/metadata/properties" ma:root="true" ma:fieldsID="872efbfc80e24fa28b0b096ab825533d" ns2:_="" ns3:_="">
    <xsd:import namespace="e067b1d5-e63d-4a54-a2b1-7eacbb84583e"/>
    <xsd:import namespace="3060e46c-c847-49b0-9e23-dc7c03d7e7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7b1d5-e63d-4a54-a2b1-7eacbb8458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0e46c-c847-49b0-9e23-dc7c03d7e7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914F52-4591-4E43-A320-9518FB2B5EA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D413FA5-14E6-4FCF-BC2D-38E6B6FD9B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06798D-B10D-4878-9B9F-C8EE065A19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67b1d5-e63d-4a54-a2b1-7eacbb84583e"/>
    <ds:schemaRef ds:uri="3060e46c-c847-49b0-9e23-dc7c03d7e7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566</Words>
  <Application>Microsoft Office PowerPoint</Application>
  <PresentationFormat>Widescreen</PresentationFormat>
  <Paragraphs>108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Courier</vt:lpstr>
      <vt:lpstr>Google Sans</vt:lpstr>
      <vt:lpstr>Times New Roman</vt:lpstr>
      <vt:lpstr>Wingdings</vt:lpstr>
      <vt:lpstr>Benutzerdefiniertes Design</vt:lpstr>
      <vt:lpstr>E-TEST : Einstein Telescope EMR Site and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validation of the prototype</vt:lpstr>
      <vt:lpstr>E-Test Assembly Procedure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Hendrik Köster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Interreg EMR "E-TEST"</dc:title>
  <dc:subject/>
  <dc:creator>Hendrik Köster</dc:creator>
  <cp:keywords/>
  <dc:description/>
  <cp:lastModifiedBy>ras ja</cp:lastModifiedBy>
  <cp:revision>660</cp:revision>
  <dcterms:created xsi:type="dcterms:W3CDTF">2020-03-04T07:18:58Z</dcterms:created>
  <dcterms:modified xsi:type="dcterms:W3CDTF">2023-11-14T12:10:01Z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0x010100FDCCB974F0E859418CFD169E55F68CA9</vt:lpwstr>
  </property>
</Properties>
</file>