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27"/>
  </p:notesMasterIdLst>
  <p:sldIdLst>
    <p:sldId id="256" r:id="rId2"/>
    <p:sldId id="288" r:id="rId3"/>
    <p:sldId id="442" r:id="rId4"/>
    <p:sldId id="270" r:id="rId5"/>
    <p:sldId id="304" r:id="rId6"/>
    <p:sldId id="291" r:id="rId7"/>
    <p:sldId id="300" r:id="rId8"/>
    <p:sldId id="289" r:id="rId9"/>
    <p:sldId id="305" r:id="rId10"/>
    <p:sldId id="444" r:id="rId11"/>
    <p:sldId id="443" r:id="rId12"/>
    <p:sldId id="445" r:id="rId13"/>
    <p:sldId id="446" r:id="rId14"/>
    <p:sldId id="447" r:id="rId15"/>
    <p:sldId id="267" r:id="rId16"/>
    <p:sldId id="448" r:id="rId17"/>
    <p:sldId id="260" r:id="rId18"/>
    <p:sldId id="450" r:id="rId19"/>
    <p:sldId id="283" r:id="rId20"/>
    <p:sldId id="297" r:id="rId21"/>
    <p:sldId id="301" r:id="rId22"/>
    <p:sldId id="306" r:id="rId23"/>
    <p:sldId id="307" r:id="rId24"/>
    <p:sldId id="308" r:id="rId25"/>
    <p:sldId id="309" r:id="rId2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resentation" id="{E0D1D60E-8A75-4689-AA5C-4E11E0E27D27}">
          <p14:sldIdLst>
            <p14:sldId id="256"/>
            <p14:sldId id="288"/>
            <p14:sldId id="442"/>
            <p14:sldId id="270"/>
            <p14:sldId id="304"/>
            <p14:sldId id="291"/>
            <p14:sldId id="300"/>
            <p14:sldId id="289"/>
            <p14:sldId id="305"/>
            <p14:sldId id="444"/>
            <p14:sldId id="443"/>
            <p14:sldId id="445"/>
            <p14:sldId id="446"/>
            <p14:sldId id="447"/>
            <p14:sldId id="267"/>
            <p14:sldId id="448"/>
            <p14:sldId id="260"/>
            <p14:sldId id="450"/>
            <p14:sldId id="283"/>
            <p14:sldId id="297"/>
            <p14:sldId id="301"/>
            <p14:sldId id="306"/>
            <p14:sldId id="307"/>
            <p14:sldId id="308"/>
            <p14:sldId id="309"/>
          </p14:sldIdLst>
        </p14:section>
        <p14:section name="Back-up" id="{C17FF0AF-9CFE-4573-B863-0D02FDABFC46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08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18" autoAdjust="0"/>
    <p:restoredTop sz="81863" autoAdjust="0"/>
  </p:normalViewPr>
  <p:slideViewPr>
    <p:cSldViewPr snapToGrid="0">
      <p:cViewPr varScale="1">
        <p:scale>
          <a:sx n="100" d="100"/>
          <a:sy n="100" d="100"/>
        </p:scale>
        <p:origin x="90" y="40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D35BD6-7239-46D7-9CE4-3CAB51D82816}" type="datetimeFigureOut">
              <a:rPr lang="en-US" smtClean="0"/>
              <a:t>11/17/2023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B8345D-F341-4266-83D2-D885644387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49815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B8345D-F341-4266-83D2-D8856443873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4026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B8345D-F341-4266-83D2-D8856443873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38957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B8345D-F341-4266-83D2-D8856443873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3486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file://localhost/Users/grafiker/Downloads/background-84678_1920.jpg" TargetMode="External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>
                <a:latin typeface="TheSans UHH Bold Caps" panose="020B070205030202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latin typeface="TheSans UHH" panose="020B0502050302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21 July 2021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Meenakshi Mahesh | University of Hamburg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ECB81-F1F0-4FAC-AFAF-24B4D8A1CD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1729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21 July 2021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Meenakshi Mahesh | University of Hamburg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ECB81-F1F0-4FAC-AFAF-24B4D8A1CD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9629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21 July 2021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Meenakshi Mahesh | University of Hamburg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ECB81-F1F0-4FAC-AFAF-24B4D8A1CD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4016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ild_vollfläch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ackground-84678_1920.jpg" descr="/Users/grafiker/Downloads/background-84678_1920.jpg"/>
          <p:cNvPicPr>
            <a:picLocks noChangeAspect="1"/>
          </p:cNvPicPr>
          <p:nvPr userDrawn="1"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24" r="190" b="20266"/>
          <a:stretch>
            <a:fillRect/>
          </a:stretch>
        </p:blipFill>
        <p:spPr>
          <a:xfrm>
            <a:off x="0" y="1402675"/>
            <a:ext cx="12192000" cy="5090439"/>
          </a:xfrm>
          <a:prstGeom prst="rect">
            <a:avLst/>
          </a:prstGeom>
        </p:spPr>
      </p:pic>
      <p:sp>
        <p:nvSpPr>
          <p:cNvPr id="7" name="Bildplatzhalter 6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1402675"/>
            <a:ext cx="12192000" cy="5090439"/>
          </a:xfrm>
        </p:spPr>
        <p:txBody>
          <a:bodyPr>
            <a:normAutofit/>
          </a:bodyPr>
          <a:lstStyle>
            <a:lvl1pPr marL="0" indent="0">
              <a:buNone/>
              <a:defRPr sz="1867">
                <a:solidFill>
                  <a:srgbClr val="FFFFFF"/>
                </a:solidFill>
                <a:latin typeface="TheSans UHH"/>
              </a:defRPr>
            </a:lvl1pPr>
          </a:lstStyle>
          <a:p>
            <a:r>
              <a:rPr lang="de-DE" dirty="0"/>
              <a:t>Bild einfügen</a:t>
            </a:r>
          </a:p>
        </p:txBody>
      </p:sp>
    </p:spTree>
    <p:extLst>
      <p:ext uri="{BB962C8B-B14F-4D97-AF65-F5344CB8AC3E}">
        <p14:creationId xmlns:p14="http://schemas.microsoft.com/office/powerpoint/2010/main" val="31138583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21 July 2021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Meenakshi Mahesh | University of Hamburg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ECB81-F1F0-4FAC-AFAF-24B4D8A1CD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90067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21 July 2021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Meenakshi Mahesh | University of Hamburg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ECB81-F1F0-4FAC-AFAF-24B4D8A1CD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723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21 July 2021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Meenakshi Mahesh | University of Hamburg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ECB81-F1F0-4FAC-AFAF-24B4D8A1CD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0418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21 July 2021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Meenakshi Mahesh | University of Hamburg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ECB81-F1F0-4FAC-AFAF-24B4D8A1CD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4255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21 July 2021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Meenakshi Mahesh | University of Hamburg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ECB81-F1F0-4FAC-AFAF-24B4D8A1CD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5605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21 July 2021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Meenakshi Mahesh | University of Hamburg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ECB81-F1F0-4FAC-AFAF-24B4D8A1CD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4732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21 July 2021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Meenakshi Mahesh | University of Hamburg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ECB81-F1F0-4FAC-AFAF-24B4D8A1CD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8231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21 July 2021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Meenakshi Mahesh | University of Hamburg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ECB81-F1F0-4FAC-AFAF-24B4D8A1CD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45297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C06D1831-F55B-4C54-8FDB-548B9BCC497A}"/>
              </a:ext>
            </a:extLst>
          </p:cNvPr>
          <p:cNvSpPr/>
          <p:nvPr userDrawn="1"/>
        </p:nvSpPr>
        <p:spPr>
          <a:xfrm>
            <a:off x="0" y="6564415"/>
            <a:ext cx="12192000" cy="300013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6557320"/>
            <a:ext cx="2487827" cy="30002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/>
              <a:t>21 July 2021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557320"/>
            <a:ext cx="4083908" cy="30319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Meenakshi Mahesh | University of Hamburg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48800" y="6554147"/>
            <a:ext cx="2743200" cy="30319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2ECB81-F1F0-4FAC-AFAF-24B4D8A1CD0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Grafik 40">
            <a:extLst>
              <a:ext uri="{FF2B5EF4-FFF2-40B4-BE49-F238E27FC236}">
                <a16:creationId xmlns:a16="http://schemas.microsoft.com/office/drawing/2014/main" id="{B8163490-53A5-46E3-BD9C-A8600A046C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62" t="28045" r="13951" b="10735"/>
          <a:stretch/>
        </p:blipFill>
        <p:spPr>
          <a:xfrm>
            <a:off x="550274" y="659"/>
            <a:ext cx="1511405" cy="595925"/>
          </a:xfrm>
          <a:prstGeom prst="rect">
            <a:avLst/>
          </a:prstGeom>
        </p:spPr>
      </p:pic>
      <p:pic>
        <p:nvPicPr>
          <p:cNvPr id="8" name="Grafik 43">
            <a:extLst>
              <a:ext uri="{FF2B5EF4-FFF2-40B4-BE49-F238E27FC236}">
                <a16:creationId xmlns:a16="http://schemas.microsoft.com/office/drawing/2014/main" id="{31653370-92A6-4B01-AD7D-ED717440995D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0320" y="176260"/>
            <a:ext cx="1511405" cy="24472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634957F-64DC-4CEE-AC5E-4587C5980658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0297" y="116644"/>
            <a:ext cx="1511405" cy="376375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9C3B8E3-8595-407F-9FC5-F68BA3DE8FD2}"/>
              </a:ext>
            </a:extLst>
          </p:cNvPr>
          <p:cNvCxnSpPr>
            <a:cxnSpLocks/>
          </p:cNvCxnSpPr>
          <p:nvPr userDrawn="1"/>
        </p:nvCxnSpPr>
        <p:spPr>
          <a:xfrm>
            <a:off x="0" y="617544"/>
            <a:ext cx="12192000" cy="0"/>
          </a:xfrm>
          <a:prstGeom prst="line">
            <a:avLst/>
          </a:prstGeom>
          <a:ln w="28575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811410F-1028-43A6-B20D-1090D5F348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89F7E9-1869-494B-8BDF-E399003052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418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TheSans UHH" panose="020B0502050302020203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TheSans UHH" panose="020B0502050302020203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TheSans UHH" panose="020B0502050302020203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TheSans UHH" panose="020B0502050302020203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heSans UHH" panose="020B0502050302020203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heSans UHH" panose="020B0502050302020203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hyperlink" Target="https://www.physik.uni-hamburg.de/iexp/gwd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arxiv.org/abs/2205.01434" TargetMode="External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dx.doi.org/10.1103/PhysRevApplied.12.034025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Bildplatzhalter 6">
            <a:extLst>
              <a:ext uri="{FF2B5EF4-FFF2-40B4-BE49-F238E27FC236}">
                <a16:creationId xmlns:a16="http://schemas.microsoft.com/office/drawing/2014/main" id="{BEF4C010-C3E1-420A-9BEF-1E72A6E4C3F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77" b="18777"/>
          <a:stretch/>
        </p:blipFill>
        <p:spPr>
          <a:xfrm>
            <a:off x="0" y="650784"/>
            <a:ext cx="12192000" cy="5903440"/>
          </a:xfrm>
          <a:prstGeom prst="rect">
            <a:avLst/>
          </a:prstGeom>
        </p:spPr>
      </p:pic>
      <p:pic>
        <p:nvPicPr>
          <p:cNvPr id="4" name="Grafik 40">
            <a:extLst>
              <a:ext uri="{FF2B5EF4-FFF2-40B4-BE49-F238E27FC236}">
                <a16:creationId xmlns:a16="http://schemas.microsoft.com/office/drawing/2014/main" id="{B8163490-53A5-46E3-BD9C-A8600A046C9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62" t="28045" r="13951" b="10735"/>
          <a:stretch/>
        </p:blipFill>
        <p:spPr>
          <a:xfrm>
            <a:off x="550274" y="663"/>
            <a:ext cx="1511405" cy="595925"/>
          </a:xfrm>
          <a:prstGeom prst="rect">
            <a:avLst/>
          </a:prstGeom>
        </p:spPr>
      </p:pic>
      <p:pic>
        <p:nvPicPr>
          <p:cNvPr id="5" name="Grafik 43">
            <a:extLst>
              <a:ext uri="{FF2B5EF4-FFF2-40B4-BE49-F238E27FC236}">
                <a16:creationId xmlns:a16="http://schemas.microsoft.com/office/drawing/2014/main" id="{31653370-92A6-4B01-AD7D-ED717440995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0320" y="176264"/>
            <a:ext cx="1511405" cy="24472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634957F-64DC-4CEE-AC5E-4587C598065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0297" y="116648"/>
            <a:ext cx="1511405" cy="376375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9C3B8E3-8595-407F-9FC5-F68BA3DE8FD2}"/>
              </a:ext>
            </a:extLst>
          </p:cNvPr>
          <p:cNvCxnSpPr/>
          <p:nvPr/>
        </p:nvCxnSpPr>
        <p:spPr>
          <a:xfrm>
            <a:off x="0" y="617548"/>
            <a:ext cx="12192000" cy="0"/>
          </a:xfrm>
          <a:prstGeom prst="line">
            <a:avLst/>
          </a:prstGeom>
          <a:ln w="28575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5" name="Rechteck 7">
            <a:extLst>
              <a:ext uri="{FF2B5EF4-FFF2-40B4-BE49-F238E27FC236}">
                <a16:creationId xmlns:a16="http://schemas.microsoft.com/office/drawing/2014/main" id="{222DF2A7-D083-4615-83E6-E33A08D86C18}"/>
              </a:ext>
            </a:extLst>
          </p:cNvPr>
          <p:cNvSpPr/>
          <p:nvPr/>
        </p:nvSpPr>
        <p:spPr>
          <a:xfrm>
            <a:off x="0" y="682397"/>
            <a:ext cx="12192001" cy="5895321"/>
          </a:xfrm>
          <a:prstGeom prst="rect">
            <a:avLst/>
          </a:prstGeom>
          <a:solidFill>
            <a:srgbClr val="000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4CBE08CB-5880-43A3-BBBA-8AE9A04A13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320" y="2136951"/>
            <a:ext cx="7351776" cy="1315763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Compact Interferometric Sensor </a:t>
            </a:r>
            <a:b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for Local Test Mass Readout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F4D6F2D1-23F3-4490-92E0-4784A9ACBC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0208" y="3594456"/>
            <a:ext cx="11777472" cy="23021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Meenakshi Mahesh*, Leander Goebbels, Jan-</a:t>
            </a:r>
            <a:r>
              <a:rPr lang="en-US" sz="20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Niklas</a:t>
            </a:r>
            <a:r>
              <a:rPr lang="en-US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Feldhusen</a:t>
            </a:r>
            <a:r>
              <a:rPr lang="en-US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Tobias Eckhardt, Katharina-Sophie </a:t>
            </a:r>
            <a:r>
              <a:rPr lang="en-US" sz="20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Isleif</a:t>
            </a:r>
            <a:r>
              <a:rPr lang="en-US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Wanda </a:t>
            </a:r>
            <a:r>
              <a:rPr lang="en-US" sz="20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Vossius</a:t>
            </a:r>
            <a:r>
              <a:rPr lang="en-US" sz="20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Shreevathsa</a:t>
            </a:r>
            <a:r>
              <a:rPr lang="en-US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Chalathadka</a:t>
            </a:r>
            <a:r>
              <a:rPr lang="en-US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Subrahmanya</a:t>
            </a:r>
            <a:r>
              <a:rPr lang="en-US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Christian </a:t>
            </a:r>
            <a:r>
              <a:rPr lang="en-US" sz="20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Darsow</a:t>
            </a:r>
            <a:r>
              <a:rPr lang="en-US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-Fromm, Artem </a:t>
            </a:r>
            <a:r>
              <a:rPr lang="en-US" sz="20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Basalaev</a:t>
            </a:r>
            <a:r>
              <a:rPr lang="en-US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Oliver Gerberding</a:t>
            </a:r>
            <a:endParaRPr lang="en-US" sz="12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2000" i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University of Hamburg</a:t>
            </a:r>
          </a:p>
          <a:p>
            <a:pPr marL="0" indent="0">
              <a:buNone/>
            </a:pPr>
            <a:endParaRPr lang="en-US" sz="2000" i="1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2000" i="1" dirty="0">
              <a:solidFill>
                <a:schemeClr val="bg1"/>
              </a:solidFill>
            </a:endParaRPr>
          </a:p>
        </p:txBody>
      </p:sp>
      <p:sp>
        <p:nvSpPr>
          <p:cNvPr id="17" name="Textfeld 8">
            <a:extLst>
              <a:ext uri="{FF2B5EF4-FFF2-40B4-BE49-F238E27FC236}">
                <a16:creationId xmlns:a16="http://schemas.microsoft.com/office/drawing/2014/main" id="{ED1A9CCB-060C-49B1-B94A-F560EE3FF750}"/>
              </a:ext>
            </a:extLst>
          </p:cNvPr>
          <p:cNvSpPr txBox="1"/>
          <p:nvPr/>
        </p:nvSpPr>
        <p:spPr>
          <a:xfrm>
            <a:off x="0" y="6602455"/>
            <a:ext cx="392392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latin typeface="TheSans UHH SemiLight Caps" panose="020B0402050302020203" pitchFamily="34" charset="0"/>
              </a:rPr>
              <a:t>©</a:t>
            </a:r>
            <a:r>
              <a:rPr lang="de-DE" sz="1100" b="1" dirty="0">
                <a:latin typeface="TheSans UHH SemiLight Caps" panose="020B0402050302020203" pitchFamily="34" charset="0"/>
              </a:rPr>
              <a:t> </a:t>
            </a:r>
            <a:r>
              <a:rPr lang="en-US" sz="1100" dirty="0">
                <a:latin typeface="TheSans UHH SemiLight Caps" panose="020B0402050302020203" pitchFamily="34" charset="0"/>
              </a:rPr>
              <a:t>The Milky Way Galaxy by Derek Rowley </a:t>
            </a:r>
          </a:p>
        </p:txBody>
      </p:sp>
      <p:sp>
        <p:nvSpPr>
          <p:cNvPr id="18" name="Textfeld 16">
            <a:extLst>
              <a:ext uri="{FF2B5EF4-FFF2-40B4-BE49-F238E27FC236}">
                <a16:creationId xmlns:a16="http://schemas.microsoft.com/office/drawing/2014/main" id="{9A6B52D1-1983-4DFB-A648-9C7EF4C64402}"/>
              </a:ext>
            </a:extLst>
          </p:cNvPr>
          <p:cNvSpPr txBox="1"/>
          <p:nvPr/>
        </p:nvSpPr>
        <p:spPr>
          <a:xfrm>
            <a:off x="9154048" y="6603620"/>
            <a:ext cx="303999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dirty="0">
                <a:latin typeface="TheSans UHH SemiLight Caps" panose="020B0402050302020203" pitchFamily="34" charset="0"/>
                <a:hlinkClick r:id="rId7"/>
              </a:rPr>
              <a:t>www.physik.uni-hamburg.de/iexp/gwd </a:t>
            </a:r>
            <a:endParaRPr lang="en-US" sz="1100" dirty="0">
              <a:latin typeface="TheSans UHH SemiLight Caps" panose="020B0402050302020203" pitchFamily="34" charset="0"/>
            </a:endParaRPr>
          </a:p>
        </p:txBody>
      </p:sp>
      <p:cxnSp>
        <p:nvCxnSpPr>
          <p:cNvPr id="19" name="Gerade Verbindung 4">
            <a:extLst>
              <a:ext uri="{FF2B5EF4-FFF2-40B4-BE49-F238E27FC236}">
                <a16:creationId xmlns:a16="http://schemas.microsoft.com/office/drawing/2014/main" id="{689B6DDB-A70D-4510-9F55-5AD0A321E89C}"/>
              </a:ext>
            </a:extLst>
          </p:cNvPr>
          <p:cNvCxnSpPr>
            <a:cxnSpLocks/>
          </p:cNvCxnSpPr>
          <p:nvPr/>
        </p:nvCxnSpPr>
        <p:spPr>
          <a:xfrm flipV="1">
            <a:off x="0" y="3406224"/>
            <a:ext cx="6967728" cy="1"/>
          </a:xfrm>
          <a:prstGeom prst="line">
            <a:avLst/>
          </a:prstGeom>
          <a:ln w="3810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D2602D5-69BF-43B0-ACEC-246ACE4C60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Meenakshi Mahesh | University of Hamburg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B8BFDF5-0D34-4ECB-908A-2FB8CDD672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ECB81-F1F0-4FAC-AFAF-24B4D8A1CD0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5343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1B3381-AEA2-4820-BA21-B50FB970B5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10305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Novel DFMI Readout Algorithm</a:t>
            </a:r>
            <a:endParaRPr lang="de-D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4A1FF6F-C20A-49ED-80CA-9CD7560DAC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Meenakshi Mahesh | University of Hamburg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162E88-1EF4-4A49-9E3A-4BD0A50C6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ECB81-F1F0-4FAC-AFAF-24B4D8A1CD06}" type="slidenum">
              <a:rPr lang="en-US" smtClean="0"/>
              <a:t>10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B172360-CBB6-4782-B012-437A05FB2A9F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377681" y="1610686"/>
            <a:ext cx="2776756" cy="4882187"/>
          </a:xfrm>
          <a:prstGeom prst="rect">
            <a:avLst/>
          </a:prstGeom>
          <a:ln w="0"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68B595FA-600A-4953-B0CD-394D87AB6EBF}"/>
              </a:ext>
            </a:extLst>
          </p:cNvPr>
          <p:cNvSpPr/>
          <p:nvPr/>
        </p:nvSpPr>
        <p:spPr>
          <a:xfrm>
            <a:off x="3352800" y="1858606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Use analytical relation between coefficients (Bessel Junction </a:t>
            </a:r>
            <a:endParaRPr lang="de-D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 descr="28§display§J_{n-1}(m) + J_{n+1}(m) = \frac{2n}{m} J_n(m)§png§600§TRUE§">
            <a:extLst>
              <a:ext uri="{FF2B5EF4-FFF2-40B4-BE49-F238E27FC236}">
                <a16:creationId xmlns:a16="http://schemas.microsoft.com/office/drawing/2014/main" id="{A3222567-5483-4402-A9CB-A4346E595446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4602907" y="2181828"/>
            <a:ext cx="2651211" cy="369332"/>
          </a:xfrm>
          <a:prstGeom prst="rect">
            <a:avLst/>
          </a:prstGeom>
          <a:ln w="0">
            <a:noFill/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CA8F91E-75CC-426E-A4B0-8087A3EBD701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7710523" y="3243714"/>
            <a:ext cx="4481477" cy="3310433"/>
          </a:xfrm>
          <a:prstGeom prst="rect">
            <a:avLst/>
          </a:prstGeom>
          <a:ln w="0">
            <a:noFill/>
          </a:ln>
        </p:spPr>
      </p:pic>
      <p:sp>
        <p:nvSpPr>
          <p:cNvPr id="20" name="Flowchart: Alternate Process 19">
            <a:extLst>
              <a:ext uri="{FF2B5EF4-FFF2-40B4-BE49-F238E27FC236}">
                <a16:creationId xmlns:a16="http://schemas.microsoft.com/office/drawing/2014/main" id="{6DFD4890-D506-4033-B360-66861410857A}"/>
              </a:ext>
            </a:extLst>
          </p:cNvPr>
          <p:cNvSpPr/>
          <p:nvPr/>
        </p:nvSpPr>
        <p:spPr>
          <a:xfrm>
            <a:off x="3268871" y="2826691"/>
            <a:ext cx="4481477" cy="2054219"/>
          </a:xfrm>
          <a:prstGeom prst="flowChartAlternateProcess">
            <a:avLst/>
          </a:prstGeom>
          <a:solidFill>
            <a:schemeClr val="accent1">
              <a:alpha val="3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6B13627-0E09-436A-93F9-A53E863A51E6}"/>
              </a:ext>
            </a:extLst>
          </p:cNvPr>
          <p:cNvSpPr/>
          <p:nvPr/>
        </p:nvSpPr>
        <p:spPr>
          <a:xfrm>
            <a:off x="3352800" y="3030740"/>
            <a:ext cx="437727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Efficient, non-recursive phase extraction algorithm.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F23E5A6-10BA-4F6A-A9A7-877F91EA614C}"/>
              </a:ext>
            </a:extLst>
          </p:cNvPr>
          <p:cNvSpPr txBox="1"/>
          <p:nvPr/>
        </p:nvSpPr>
        <p:spPr>
          <a:xfrm>
            <a:off x="3949890" y="3758430"/>
            <a:ext cx="3402092" cy="7765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en-US" b="0" strike="noStrike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faster algorithm</a:t>
            </a:r>
          </a:p>
          <a:p>
            <a:r>
              <a:rPr lang="en-US" b="0" strike="noStrike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near optimal precision</a:t>
            </a:r>
          </a:p>
          <a:p>
            <a:r>
              <a:rPr lang="en-US" b="0" strike="noStrike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no need for starting values (fit)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A66BF7E-D619-4721-ADEE-C0FDDDD30A56}"/>
              </a:ext>
            </a:extLst>
          </p:cNvPr>
          <p:cNvSpPr/>
          <p:nvPr/>
        </p:nvSpPr>
        <p:spPr>
          <a:xfrm>
            <a:off x="3923881" y="5609031"/>
            <a:ext cx="3235116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Ref: Paper currently in LVK P&amp;P review </a:t>
            </a:r>
            <a:endParaRPr lang="de-DE" sz="14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de-DE" sz="1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CC </a:t>
            </a:r>
            <a:r>
              <a:rPr lang="de-DE" sz="14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No</a:t>
            </a:r>
            <a:r>
              <a:rPr lang="de-DE" sz="1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P2300078</a:t>
            </a:r>
          </a:p>
          <a:p>
            <a:r>
              <a:rPr lang="en-US" sz="1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Link: https://dcc.ligo.org/LIGO-P2300078</a:t>
            </a:r>
          </a:p>
        </p:txBody>
      </p:sp>
    </p:spTree>
    <p:extLst>
      <p:ext uri="{BB962C8B-B14F-4D97-AF65-F5344CB8AC3E}">
        <p14:creationId xmlns:p14="http://schemas.microsoft.com/office/powerpoint/2010/main" val="1848646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A60DF11-488B-48DD-B647-FD2895E156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Meenakshi Mahesh | University of Hamburg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B4C546B-220D-4A5B-A89B-1B7EA517D4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ECB81-F1F0-4FAC-AFAF-24B4D8A1CD06}" type="slidenum">
              <a:rPr lang="en-US" smtClean="0"/>
              <a:t>11</a:t>
            </a:fld>
            <a:endParaRPr lang="en-US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5B915FCA-F226-4C99-AB02-351BB6EE48C0}"/>
              </a:ext>
            </a:extLst>
          </p:cNvPr>
          <p:cNvSpPr txBox="1">
            <a:spLocks/>
          </p:cNvSpPr>
          <p:nvPr/>
        </p:nvSpPr>
        <p:spPr>
          <a:xfrm>
            <a:off x="822754" y="634635"/>
            <a:ext cx="7695604" cy="9631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heSans UHH" panose="020B0502050302020203" pitchFamily="34" charset="0"/>
                <a:ea typeface="+mj-ea"/>
                <a:cs typeface="+mj-cs"/>
              </a:defRPr>
            </a:lvl1pPr>
          </a:lstStyle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DFMI Infrastructure &amp; Readout</a:t>
            </a:r>
            <a:endParaRPr lang="de-D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Grafik 14">
            <a:extLst>
              <a:ext uri="{FF2B5EF4-FFF2-40B4-BE49-F238E27FC236}">
                <a16:creationId xmlns:a16="http://schemas.microsoft.com/office/drawing/2014/main" id="{8C5F5EC3-D01B-4398-BF52-9CF606F5AC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2508" y="4739892"/>
            <a:ext cx="3940806" cy="1727387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22FC4496-3637-4C91-B05A-730CA26782F2}"/>
              </a:ext>
            </a:extLst>
          </p:cNvPr>
          <p:cNvSpPr/>
          <p:nvPr/>
        </p:nvSpPr>
        <p:spPr>
          <a:xfrm>
            <a:off x="8122508" y="2939399"/>
            <a:ext cx="3940806" cy="1754326"/>
          </a:xfrm>
          <a:prstGeom prst="rect">
            <a:avLst/>
          </a:prstGeom>
          <a:solidFill>
            <a:schemeClr val="accent1">
              <a:lumMod val="60000"/>
              <a:lumOff val="40000"/>
              <a:alpha val="66000"/>
            </a:schemeClr>
          </a:solidFill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FPGA-based multi-channel phasemeter implementation is ongoing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Will use MicroTCA.4 as basis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One crate could support up to 256 readout channels (128 COBRIs)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16B26064-3444-441E-9163-BBFC1298FC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375" y="1805643"/>
            <a:ext cx="7069698" cy="4100028"/>
          </a:xfrm>
          <a:prstGeom prst="rect">
            <a:avLst/>
          </a:prstGeom>
        </p:spPr>
      </p:pic>
      <p:cxnSp>
        <p:nvCxnSpPr>
          <p:cNvPr id="6" name="Gerade Verbindung mit Pfeil 5">
            <a:extLst>
              <a:ext uri="{FF2B5EF4-FFF2-40B4-BE49-F238E27FC236}">
                <a16:creationId xmlns:a16="http://schemas.microsoft.com/office/drawing/2014/main" id="{88D6216B-C37A-4017-BB66-473465D76980}"/>
              </a:ext>
            </a:extLst>
          </p:cNvPr>
          <p:cNvCxnSpPr>
            <a:cxnSpLocks/>
          </p:cNvCxnSpPr>
          <p:nvPr/>
        </p:nvCxnSpPr>
        <p:spPr>
          <a:xfrm>
            <a:off x="4670556" y="4651899"/>
            <a:ext cx="3357708" cy="60799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7">
            <a:extLst>
              <a:ext uri="{FF2B5EF4-FFF2-40B4-BE49-F238E27FC236}">
                <a16:creationId xmlns:a16="http://schemas.microsoft.com/office/drawing/2014/main" id="{97FD92C1-A9FE-4BC0-BF9A-0F0672702CEC}"/>
              </a:ext>
            </a:extLst>
          </p:cNvPr>
          <p:cNvSpPr/>
          <p:nvPr/>
        </p:nvSpPr>
        <p:spPr>
          <a:xfrm>
            <a:off x="8122508" y="1597795"/>
            <a:ext cx="3940806" cy="923330"/>
          </a:xfrm>
          <a:prstGeom prst="rect">
            <a:avLst/>
          </a:prstGeom>
          <a:solidFill>
            <a:schemeClr val="accent1">
              <a:lumMod val="60000"/>
              <a:lumOff val="40000"/>
              <a:alpha val="66000"/>
            </a:schemeClr>
          </a:solidFill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Currently identifying, developing and testing all parts of the DFMI infrastructure</a:t>
            </a:r>
          </a:p>
        </p:txBody>
      </p:sp>
    </p:spTree>
    <p:extLst>
      <p:ext uri="{BB962C8B-B14F-4D97-AF65-F5344CB8AC3E}">
        <p14:creationId xmlns:p14="http://schemas.microsoft.com/office/powerpoint/2010/main" val="4077885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CA396C-F86D-4C80-A064-CC4DE01C5C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00062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COBRI vs suspensions test in vacuum</a:t>
            </a:r>
            <a:endParaRPr lang="de-D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CF4E65-E353-49A0-8F91-2B3D0CC654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90967"/>
            <a:ext cx="11242964" cy="4351338"/>
          </a:xfrm>
        </p:spPr>
        <p:txBody>
          <a:bodyPr/>
          <a:lstStyle/>
          <a:p>
            <a:r>
              <a:rPr lang="en-US" sz="1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VATIGrav</a:t>
            </a:r>
            <a:r>
              <a:rPr lang="en-US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local test facility with a seismically isolated vacuum chamber (6 tons, 1.5m x 1m x 2m)</a:t>
            </a:r>
          </a:p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Currently setting up mirror suspensions for tests : 2 HRTS borrowed from ET-Pathfinder in Maastricht </a:t>
            </a:r>
          </a:p>
          <a:p>
            <a:pPr lvl="1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Results on COBRI use will flow back to ET-Pathfinder</a:t>
            </a:r>
            <a:endParaRPr lang="de-DE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9D08A3E-C441-4320-A6D7-5DEC381702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Meenakshi Mahesh | University of Hamburg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9F2166A-B89A-4274-8256-F5D9F91E5A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ECB81-F1F0-4FAC-AFAF-24B4D8A1CD06}" type="slidenum">
              <a:rPr lang="en-US" smtClean="0"/>
              <a:t>12</a:t>
            </a:fld>
            <a:endParaRPr lang="en-US"/>
          </a:p>
        </p:txBody>
      </p:sp>
      <p:pic>
        <p:nvPicPr>
          <p:cNvPr id="6" name="Grafik 1307580864">
            <a:extLst>
              <a:ext uri="{FF2B5EF4-FFF2-40B4-BE49-F238E27FC236}">
                <a16:creationId xmlns:a16="http://schemas.microsoft.com/office/drawing/2014/main" id="{3697356D-37AB-488C-85B5-E171F4AA6E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89670" y="2812061"/>
            <a:ext cx="2659407" cy="3545877"/>
          </a:xfrm>
          <a:prstGeom prst="rect">
            <a:avLst/>
          </a:prstGeom>
        </p:spPr>
      </p:pic>
      <p:pic>
        <p:nvPicPr>
          <p:cNvPr id="9" name="Grafik 1955305034">
            <a:extLst>
              <a:ext uri="{FF2B5EF4-FFF2-40B4-BE49-F238E27FC236}">
                <a16:creationId xmlns:a16="http://schemas.microsoft.com/office/drawing/2014/main" id="{7323BE06-B445-4961-9C64-A421C0E6DB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8974680" y="3221005"/>
            <a:ext cx="2996758" cy="2247569"/>
          </a:xfrm>
          <a:prstGeom prst="rect">
            <a:avLst/>
          </a:prstGeom>
        </p:spPr>
      </p:pic>
      <p:pic>
        <p:nvPicPr>
          <p:cNvPr id="10" name="Grafik 1" descr="Ein Bild, das Schiff enthält.&#10;&#10;Beschreibung automatisch generiert.">
            <a:extLst>
              <a:ext uri="{FF2B5EF4-FFF2-40B4-BE49-F238E27FC236}">
                <a16:creationId xmlns:a16="http://schemas.microsoft.com/office/drawing/2014/main" id="{4A33CB71-76EB-4E65-A93E-2DA1403BC9D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060" t="-345" r="-22" b="94"/>
          <a:stretch/>
        </p:blipFill>
        <p:spPr bwMode="auto">
          <a:xfrm rot="5400000">
            <a:off x="6334030" y="3488136"/>
            <a:ext cx="2876148" cy="203218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F80FE360-6C1C-4DE2-AFD9-F521BD6A8A00}"/>
              </a:ext>
            </a:extLst>
          </p:cNvPr>
          <p:cNvSpPr/>
          <p:nvPr/>
        </p:nvSpPr>
        <p:spPr>
          <a:xfrm>
            <a:off x="6233761" y="5987052"/>
            <a:ext cx="307668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Ongoing Assembly of HRTS structure in Maastricht by Enrico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Porcelli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et al.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41D438B-F9EA-47CB-9E63-5D3A5E7D4278}"/>
              </a:ext>
            </a:extLst>
          </p:cNvPr>
          <p:cNvSpPr txBox="1"/>
          <p:nvPr/>
        </p:nvSpPr>
        <p:spPr>
          <a:xfrm>
            <a:off x="3035557" y="3593549"/>
            <a:ext cx="3533973" cy="1328023"/>
          </a:xfrm>
          <a:prstGeom prst="flowChartAlternateProcess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Will set up HRTS in Hamburg.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Will be integrating COBRIs </a:t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(opposite each BOSEM)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Test in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VATIgrav</a:t>
            </a:r>
            <a:endParaRPr lang="de-D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1">
            <a:extLst>
              <a:ext uri="{FF2B5EF4-FFF2-40B4-BE49-F238E27FC236}">
                <a16:creationId xmlns:a16="http://schemas.microsoft.com/office/drawing/2014/main" id="{DBAC0049-48AB-4475-A507-6BE35F6030EF}"/>
              </a:ext>
            </a:extLst>
          </p:cNvPr>
          <p:cNvSpPr/>
          <p:nvPr/>
        </p:nvSpPr>
        <p:spPr>
          <a:xfrm>
            <a:off x="8906729" y="5453599"/>
            <a:ext cx="309560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Leander and Jan-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Niklas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supporting the work in Maastricht &amp; preparing the HRTS shipment to Hamburg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A1DA3BD-C330-46F6-8915-52E66CD58E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8433" y="2298258"/>
            <a:ext cx="1615300" cy="726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64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platzhalter 5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77" b="18777"/>
          <a:stretch/>
        </p:blipFill>
        <p:spPr>
          <a:xfrm>
            <a:off x="0" y="1402675"/>
            <a:ext cx="12192000" cy="5090439"/>
          </a:xfrm>
          <a:prstGeom prst="rect">
            <a:avLst/>
          </a:prstGeom>
        </p:spPr>
      </p:pic>
      <p:sp>
        <p:nvSpPr>
          <p:cNvPr id="8" name="Rechteck 7"/>
          <p:cNvSpPr/>
          <p:nvPr/>
        </p:nvSpPr>
        <p:spPr>
          <a:xfrm>
            <a:off x="-67112" y="600075"/>
            <a:ext cx="12259112" cy="5985283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5" name="Titel 1"/>
          <p:cNvSpPr txBox="1">
            <a:spLocks/>
          </p:cNvSpPr>
          <p:nvPr/>
        </p:nvSpPr>
        <p:spPr>
          <a:xfrm>
            <a:off x="123528" y="727777"/>
            <a:ext cx="12289365" cy="1063672"/>
          </a:xfrm>
          <a:prstGeom prst="rect">
            <a:avLst/>
          </a:prstGeom>
        </p:spPr>
        <p:txBody>
          <a:bodyPr vert="horz" lIns="121920" tIns="60960" rIns="121920" bIns="6096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rgbClr val="C00000"/>
                </a:solidFill>
                <a:latin typeface="Futura Bk BT" panose="020B0502020204020303" pitchFamily="34" charset="0"/>
                <a:ea typeface="Futura Bk BT" panose="020B0502020204020303" pitchFamily="34" charset="0"/>
                <a:cs typeface="Futura Bk BT" panose="020B0502020204020303" pitchFamily="34" charset="0"/>
              </a:defRPr>
            </a:lvl1pPr>
          </a:lstStyle>
          <a:p>
            <a:pPr algn="l"/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Interferometry for displacement sensors – techniques we study</a:t>
            </a:r>
            <a:endParaRPr lang="en-US" spc="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9494C3DF-4294-46DA-B4CF-C18DB25EDD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1850" y="2276475"/>
            <a:ext cx="2870509" cy="1494617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708132C0-B5D8-45F9-8656-AFD148489F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144" y="2276475"/>
            <a:ext cx="3513061" cy="1521945"/>
          </a:xfrm>
          <a:prstGeom prst="rect">
            <a:avLst/>
          </a:prstGeom>
        </p:spPr>
      </p:pic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CEEE0AB1-1ABE-47EA-9EFB-0D579B3CD62F}"/>
              </a:ext>
            </a:extLst>
          </p:cNvPr>
          <p:cNvGrpSpPr/>
          <p:nvPr/>
        </p:nvGrpSpPr>
        <p:grpSpPr>
          <a:xfrm>
            <a:off x="8217546" y="2276476"/>
            <a:ext cx="3289237" cy="1521946"/>
            <a:chOff x="6356774" y="2489115"/>
            <a:chExt cx="2312648" cy="1044745"/>
          </a:xfrm>
        </p:grpSpPr>
        <p:sp>
          <p:nvSpPr>
            <p:cNvPr id="12" name="Rechteck 11">
              <a:extLst>
                <a:ext uri="{FF2B5EF4-FFF2-40B4-BE49-F238E27FC236}">
                  <a16:creationId xmlns:a16="http://schemas.microsoft.com/office/drawing/2014/main" id="{12B1227C-1AFA-4D04-BBCB-705DA896A1F6}"/>
                </a:ext>
              </a:extLst>
            </p:cNvPr>
            <p:cNvSpPr/>
            <p:nvPr/>
          </p:nvSpPr>
          <p:spPr>
            <a:xfrm>
              <a:off x="6359984" y="2494585"/>
              <a:ext cx="2309438" cy="10293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400"/>
            </a:p>
          </p:txBody>
        </p:sp>
        <p:pic>
          <p:nvPicPr>
            <p:cNvPr id="9" name="Grafik 8">
              <a:extLst>
                <a:ext uri="{FF2B5EF4-FFF2-40B4-BE49-F238E27FC236}">
                  <a16:creationId xmlns:a16="http://schemas.microsoft.com/office/drawing/2014/main" id="{BF4F4261-8DC8-4D43-B412-527F8316514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356774" y="2489115"/>
              <a:ext cx="2309438" cy="1044745"/>
            </a:xfrm>
            <a:prstGeom prst="rect">
              <a:avLst/>
            </a:prstGeom>
          </p:spPr>
        </p:pic>
      </p:grpSp>
      <p:sp>
        <p:nvSpPr>
          <p:cNvPr id="19" name="Textfeld 18">
            <a:extLst>
              <a:ext uri="{FF2B5EF4-FFF2-40B4-BE49-F238E27FC236}">
                <a16:creationId xmlns:a16="http://schemas.microsoft.com/office/drawing/2014/main" id="{F43B083F-1C30-43BF-AA0F-6A5EFD68AAE5}"/>
              </a:ext>
            </a:extLst>
          </p:cNvPr>
          <p:cNvSpPr txBox="1"/>
          <p:nvPr/>
        </p:nvSpPr>
        <p:spPr>
          <a:xfrm>
            <a:off x="277063" y="3769323"/>
            <a:ext cx="3878165" cy="1856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solidFill>
                  <a:schemeClr val="bg1"/>
                </a:solidFill>
              </a:rPr>
              <a:t>Deep-</a:t>
            </a:r>
            <a:r>
              <a:rPr lang="de-DE" sz="2400" b="1" dirty="0" err="1">
                <a:solidFill>
                  <a:schemeClr val="bg1"/>
                </a:solidFill>
              </a:rPr>
              <a:t>frequency</a:t>
            </a:r>
            <a:r>
              <a:rPr lang="de-DE" sz="2400" b="1" dirty="0">
                <a:solidFill>
                  <a:schemeClr val="bg1"/>
                </a:solidFill>
              </a:rPr>
              <a:t> </a:t>
            </a:r>
            <a:r>
              <a:rPr lang="de-DE" sz="2400" b="1" dirty="0" err="1">
                <a:solidFill>
                  <a:schemeClr val="bg1"/>
                </a:solidFill>
              </a:rPr>
              <a:t>modulation</a:t>
            </a:r>
            <a:r>
              <a:rPr lang="de-DE" sz="2400" b="1" dirty="0">
                <a:solidFill>
                  <a:schemeClr val="bg1"/>
                </a:solidFill>
              </a:rPr>
              <a:t> </a:t>
            </a:r>
            <a:r>
              <a:rPr lang="de-DE" sz="2400" b="1" dirty="0" err="1">
                <a:solidFill>
                  <a:schemeClr val="bg1"/>
                </a:solidFill>
              </a:rPr>
              <a:t>interferometry</a:t>
            </a:r>
            <a:r>
              <a:rPr lang="de-DE" sz="2400" b="1" dirty="0">
                <a:solidFill>
                  <a:schemeClr val="bg1"/>
                </a:solidFill>
              </a:rPr>
              <a:t> (DFMI)</a:t>
            </a:r>
          </a:p>
          <a:p>
            <a:pPr algn="ctr"/>
            <a:br>
              <a:rPr lang="de-DE" sz="1867" dirty="0">
                <a:solidFill>
                  <a:schemeClr val="bg1"/>
                </a:solidFill>
              </a:rPr>
            </a:br>
            <a:r>
              <a:rPr lang="de-DE" sz="1600" dirty="0">
                <a:solidFill>
                  <a:schemeClr val="bg1"/>
                </a:solidFill>
              </a:rPr>
              <a:t>~10</a:t>
            </a:r>
            <a:r>
              <a:rPr lang="de-DE" sz="1600" baseline="30000" dirty="0">
                <a:solidFill>
                  <a:schemeClr val="bg1"/>
                </a:solidFill>
              </a:rPr>
              <a:t>-14</a:t>
            </a:r>
            <a:r>
              <a:rPr lang="de-DE" sz="1600" dirty="0">
                <a:solidFill>
                  <a:schemeClr val="bg1"/>
                </a:solidFill>
              </a:rPr>
              <a:t>m/</a:t>
            </a:r>
            <a:r>
              <a:rPr lang="de-DE" sz="1600" dirty="0" err="1">
                <a:solidFill>
                  <a:schemeClr val="bg1"/>
                </a:solidFill>
              </a:rPr>
              <a:t>sqrt</a:t>
            </a:r>
            <a:r>
              <a:rPr lang="de-DE" sz="1600" dirty="0">
                <a:solidFill>
                  <a:schemeClr val="bg1"/>
                </a:solidFill>
              </a:rPr>
              <a:t>(Hz)</a:t>
            </a:r>
          </a:p>
          <a:p>
            <a:pPr algn="ctr"/>
            <a:r>
              <a:rPr lang="de-DE" sz="1600" dirty="0" err="1">
                <a:solidFill>
                  <a:schemeClr val="bg1"/>
                </a:solidFill>
              </a:rPr>
              <a:t>dozens</a:t>
            </a:r>
            <a:r>
              <a:rPr lang="de-DE" sz="1600" dirty="0">
                <a:solidFill>
                  <a:schemeClr val="bg1"/>
                </a:solidFill>
              </a:rPr>
              <a:t> </a:t>
            </a:r>
            <a:r>
              <a:rPr lang="de-DE" sz="1600" dirty="0" err="1">
                <a:solidFill>
                  <a:schemeClr val="bg1"/>
                </a:solidFill>
              </a:rPr>
              <a:t>of</a:t>
            </a:r>
            <a:r>
              <a:rPr lang="de-DE" sz="1600" dirty="0">
                <a:solidFill>
                  <a:schemeClr val="bg1"/>
                </a:solidFill>
              </a:rPr>
              <a:t> </a:t>
            </a:r>
            <a:r>
              <a:rPr lang="de-DE" sz="1600" dirty="0" err="1">
                <a:solidFill>
                  <a:schemeClr val="bg1"/>
                </a:solidFill>
              </a:rPr>
              <a:t>sensors</a:t>
            </a:r>
            <a:r>
              <a:rPr lang="de-DE" sz="1600" dirty="0">
                <a:solidFill>
                  <a:schemeClr val="bg1"/>
                </a:solidFill>
              </a:rPr>
              <a:t> per </a:t>
            </a:r>
            <a:r>
              <a:rPr lang="de-DE" sz="1600" dirty="0" err="1">
                <a:solidFill>
                  <a:schemeClr val="bg1"/>
                </a:solidFill>
              </a:rPr>
              <a:t>laser</a:t>
            </a:r>
            <a:endParaRPr lang="de-DE" sz="1600" dirty="0">
              <a:solidFill>
                <a:schemeClr val="bg1"/>
              </a:solidFill>
            </a:endParaRPr>
          </a:p>
          <a:p>
            <a:pPr algn="ctr"/>
            <a:r>
              <a:rPr lang="de-DE" sz="1600" dirty="0">
                <a:solidFill>
                  <a:schemeClr val="bg1"/>
                </a:solidFill>
              </a:rPr>
              <a:t>absolute ranging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4FDA4637-91E3-438E-823A-91D32FF5765C}"/>
              </a:ext>
            </a:extLst>
          </p:cNvPr>
          <p:cNvSpPr txBox="1"/>
          <p:nvPr/>
        </p:nvSpPr>
        <p:spPr>
          <a:xfrm>
            <a:off x="4156663" y="3771040"/>
            <a:ext cx="3878165" cy="1856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err="1">
                <a:solidFill>
                  <a:schemeClr val="bg1"/>
                </a:solidFill>
              </a:rPr>
              <a:t>Resonantly</a:t>
            </a:r>
            <a:r>
              <a:rPr lang="de-DE" sz="2400" b="1" dirty="0">
                <a:solidFill>
                  <a:schemeClr val="bg1"/>
                </a:solidFill>
              </a:rPr>
              <a:t> </a:t>
            </a:r>
            <a:r>
              <a:rPr lang="de-DE" sz="2400" b="1" dirty="0" err="1">
                <a:solidFill>
                  <a:schemeClr val="bg1"/>
                </a:solidFill>
              </a:rPr>
              <a:t>enhanced</a:t>
            </a:r>
            <a:r>
              <a:rPr lang="de-DE" sz="2400" b="1" dirty="0">
                <a:solidFill>
                  <a:schemeClr val="bg1"/>
                </a:solidFill>
              </a:rPr>
              <a:t> </a:t>
            </a:r>
            <a:br>
              <a:rPr lang="de-DE" sz="2400" b="1" dirty="0">
                <a:solidFill>
                  <a:schemeClr val="bg1"/>
                </a:solidFill>
              </a:rPr>
            </a:br>
            <a:r>
              <a:rPr lang="de-DE" sz="2400" b="1" dirty="0">
                <a:solidFill>
                  <a:schemeClr val="bg1"/>
                </a:solidFill>
              </a:rPr>
              <a:t>DFMI</a:t>
            </a:r>
          </a:p>
          <a:p>
            <a:pPr algn="ctr"/>
            <a:br>
              <a:rPr lang="de-DE" sz="1867" dirty="0">
                <a:solidFill>
                  <a:schemeClr val="bg1"/>
                </a:solidFill>
              </a:rPr>
            </a:br>
            <a:r>
              <a:rPr lang="de-DE" sz="1600" dirty="0">
                <a:solidFill>
                  <a:schemeClr val="bg1"/>
                </a:solidFill>
              </a:rPr>
              <a:t>&lt;10</a:t>
            </a:r>
            <a:r>
              <a:rPr lang="de-DE" sz="1600" baseline="30000" dirty="0">
                <a:solidFill>
                  <a:schemeClr val="bg1"/>
                </a:solidFill>
              </a:rPr>
              <a:t>-15</a:t>
            </a:r>
            <a:r>
              <a:rPr lang="de-DE" sz="1600" dirty="0">
                <a:solidFill>
                  <a:schemeClr val="bg1"/>
                </a:solidFill>
              </a:rPr>
              <a:t>m/</a:t>
            </a:r>
            <a:r>
              <a:rPr lang="de-DE" sz="1600" dirty="0" err="1">
                <a:solidFill>
                  <a:schemeClr val="bg1"/>
                </a:solidFill>
              </a:rPr>
              <a:t>sqrt</a:t>
            </a:r>
            <a:r>
              <a:rPr lang="de-DE" sz="1600" dirty="0">
                <a:solidFill>
                  <a:schemeClr val="bg1"/>
                </a:solidFill>
              </a:rPr>
              <a:t>(Hz)</a:t>
            </a:r>
          </a:p>
          <a:p>
            <a:pPr algn="ctr"/>
            <a:r>
              <a:rPr lang="de-DE" sz="1600" dirty="0" err="1">
                <a:solidFill>
                  <a:schemeClr val="bg1"/>
                </a:solidFill>
              </a:rPr>
              <a:t>dozens</a:t>
            </a:r>
            <a:r>
              <a:rPr lang="de-DE" sz="1600" dirty="0">
                <a:solidFill>
                  <a:schemeClr val="bg1"/>
                </a:solidFill>
              </a:rPr>
              <a:t> </a:t>
            </a:r>
            <a:r>
              <a:rPr lang="de-DE" sz="1600" dirty="0" err="1">
                <a:solidFill>
                  <a:schemeClr val="bg1"/>
                </a:solidFill>
              </a:rPr>
              <a:t>of</a:t>
            </a:r>
            <a:r>
              <a:rPr lang="de-DE" sz="1600" dirty="0">
                <a:solidFill>
                  <a:schemeClr val="bg1"/>
                </a:solidFill>
              </a:rPr>
              <a:t> </a:t>
            </a:r>
            <a:r>
              <a:rPr lang="de-DE" sz="1600" dirty="0" err="1">
                <a:solidFill>
                  <a:schemeClr val="bg1"/>
                </a:solidFill>
              </a:rPr>
              <a:t>sensors</a:t>
            </a:r>
            <a:r>
              <a:rPr lang="de-DE" sz="1600" dirty="0">
                <a:solidFill>
                  <a:schemeClr val="bg1"/>
                </a:solidFill>
              </a:rPr>
              <a:t> per </a:t>
            </a:r>
            <a:r>
              <a:rPr lang="de-DE" sz="1600" dirty="0" err="1">
                <a:solidFill>
                  <a:schemeClr val="bg1"/>
                </a:solidFill>
              </a:rPr>
              <a:t>laser</a:t>
            </a:r>
            <a:endParaRPr lang="de-DE" sz="1600" dirty="0">
              <a:solidFill>
                <a:schemeClr val="bg1"/>
              </a:solidFill>
            </a:endParaRPr>
          </a:p>
          <a:p>
            <a:pPr algn="ctr"/>
            <a:r>
              <a:rPr lang="de-DE" sz="1600" dirty="0">
                <a:solidFill>
                  <a:schemeClr val="bg1"/>
                </a:solidFill>
              </a:rPr>
              <a:t>absolute ranging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26FE09D5-38C0-4122-B174-2D721D11163B}"/>
              </a:ext>
            </a:extLst>
          </p:cNvPr>
          <p:cNvSpPr txBox="1"/>
          <p:nvPr/>
        </p:nvSpPr>
        <p:spPr>
          <a:xfrm>
            <a:off x="8056802" y="3761892"/>
            <a:ext cx="3878165" cy="1856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err="1">
                <a:solidFill>
                  <a:schemeClr val="bg1"/>
                </a:solidFill>
              </a:rPr>
              <a:t>Heterodyne</a:t>
            </a:r>
            <a:r>
              <a:rPr lang="de-DE" sz="2400" b="1" dirty="0">
                <a:solidFill>
                  <a:schemeClr val="bg1"/>
                </a:solidFill>
              </a:rPr>
              <a:t> </a:t>
            </a:r>
            <a:r>
              <a:rPr lang="de-DE" sz="2400" b="1" dirty="0" err="1">
                <a:solidFill>
                  <a:schemeClr val="bg1"/>
                </a:solidFill>
              </a:rPr>
              <a:t>cavity</a:t>
            </a:r>
            <a:r>
              <a:rPr lang="de-DE" sz="2400" b="1" dirty="0">
                <a:solidFill>
                  <a:schemeClr val="bg1"/>
                </a:solidFill>
              </a:rPr>
              <a:t> </a:t>
            </a:r>
            <a:br>
              <a:rPr lang="de-DE" sz="2400" b="1" dirty="0">
                <a:solidFill>
                  <a:schemeClr val="bg1"/>
                </a:solidFill>
              </a:rPr>
            </a:br>
            <a:r>
              <a:rPr lang="de-DE" sz="2400" b="1" dirty="0" err="1">
                <a:solidFill>
                  <a:schemeClr val="bg1"/>
                </a:solidFill>
              </a:rPr>
              <a:t>tracking</a:t>
            </a:r>
            <a:r>
              <a:rPr lang="de-DE" sz="2400" b="1" dirty="0">
                <a:solidFill>
                  <a:schemeClr val="bg1"/>
                </a:solidFill>
              </a:rPr>
              <a:t> </a:t>
            </a:r>
            <a:r>
              <a:rPr lang="de-DE" sz="2400" b="1" dirty="0" err="1">
                <a:solidFill>
                  <a:schemeClr val="bg1"/>
                </a:solidFill>
              </a:rPr>
              <a:t>readout</a:t>
            </a:r>
            <a:endParaRPr lang="de-DE" sz="2400" b="1" dirty="0">
              <a:solidFill>
                <a:schemeClr val="bg1"/>
              </a:solidFill>
            </a:endParaRPr>
          </a:p>
          <a:p>
            <a:pPr algn="ctr"/>
            <a:br>
              <a:rPr lang="de-DE" sz="1867" dirty="0">
                <a:solidFill>
                  <a:schemeClr val="bg1"/>
                </a:solidFill>
              </a:rPr>
            </a:br>
            <a:r>
              <a:rPr lang="de-DE" sz="1600" dirty="0">
                <a:solidFill>
                  <a:schemeClr val="bg1"/>
                </a:solidFill>
              </a:rPr>
              <a:t>&lt;10</a:t>
            </a:r>
            <a:r>
              <a:rPr lang="de-DE" sz="1600" baseline="30000" dirty="0">
                <a:solidFill>
                  <a:schemeClr val="bg1"/>
                </a:solidFill>
              </a:rPr>
              <a:t>-15</a:t>
            </a:r>
            <a:r>
              <a:rPr lang="de-DE" sz="1600" dirty="0">
                <a:solidFill>
                  <a:schemeClr val="bg1"/>
                </a:solidFill>
              </a:rPr>
              <a:t>m/</a:t>
            </a:r>
            <a:r>
              <a:rPr lang="de-DE" sz="1600" dirty="0" err="1">
                <a:solidFill>
                  <a:schemeClr val="bg1"/>
                </a:solidFill>
              </a:rPr>
              <a:t>sqrt</a:t>
            </a:r>
            <a:r>
              <a:rPr lang="de-DE" sz="1600" dirty="0">
                <a:solidFill>
                  <a:schemeClr val="bg1"/>
                </a:solidFill>
              </a:rPr>
              <a:t>(Hz)</a:t>
            </a:r>
          </a:p>
          <a:p>
            <a:pPr algn="ctr"/>
            <a:r>
              <a:rPr lang="de-DE" sz="1600" dirty="0" err="1">
                <a:solidFill>
                  <a:schemeClr val="bg1"/>
                </a:solidFill>
              </a:rPr>
              <a:t>one</a:t>
            </a:r>
            <a:r>
              <a:rPr lang="de-DE" sz="1600" dirty="0">
                <a:solidFill>
                  <a:schemeClr val="bg1"/>
                </a:solidFill>
              </a:rPr>
              <a:t> </a:t>
            </a:r>
            <a:r>
              <a:rPr lang="de-DE" sz="1600" dirty="0" err="1">
                <a:solidFill>
                  <a:schemeClr val="bg1"/>
                </a:solidFill>
              </a:rPr>
              <a:t>sensors</a:t>
            </a:r>
            <a:r>
              <a:rPr lang="de-DE" sz="1600" dirty="0">
                <a:solidFill>
                  <a:schemeClr val="bg1"/>
                </a:solidFill>
              </a:rPr>
              <a:t> per </a:t>
            </a:r>
            <a:r>
              <a:rPr lang="de-DE" sz="1600" dirty="0" err="1">
                <a:solidFill>
                  <a:schemeClr val="bg1"/>
                </a:solidFill>
              </a:rPr>
              <a:t>laser</a:t>
            </a:r>
            <a:endParaRPr lang="de-DE" sz="1600" dirty="0">
              <a:solidFill>
                <a:schemeClr val="bg1"/>
              </a:solidFill>
            </a:endParaRPr>
          </a:p>
          <a:p>
            <a:pPr algn="ctr"/>
            <a:r>
              <a:rPr lang="de-DE" sz="1600" dirty="0" err="1">
                <a:solidFill>
                  <a:schemeClr val="bg1"/>
                </a:solidFill>
              </a:rPr>
              <a:t>best</a:t>
            </a:r>
            <a:r>
              <a:rPr lang="de-DE" sz="1600" dirty="0">
                <a:solidFill>
                  <a:schemeClr val="bg1"/>
                </a:solidFill>
              </a:rPr>
              <a:t> possible </a:t>
            </a:r>
            <a:r>
              <a:rPr lang="de-DE" sz="1600" dirty="0" err="1">
                <a:solidFill>
                  <a:schemeClr val="bg1"/>
                </a:solidFill>
              </a:rPr>
              <a:t>performance</a:t>
            </a:r>
            <a:endParaRPr lang="de-DE" sz="1600" dirty="0">
              <a:solidFill>
                <a:schemeClr val="bg1"/>
              </a:solidFill>
            </a:endParaRPr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5E0019C6-0223-40EB-9346-AA476BE8C1C6}"/>
              </a:ext>
            </a:extLst>
          </p:cNvPr>
          <p:cNvSpPr/>
          <p:nvPr/>
        </p:nvSpPr>
        <p:spPr>
          <a:xfrm>
            <a:off x="8310212" y="5821550"/>
            <a:ext cx="3677353" cy="2974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333" dirty="0">
                <a:solidFill>
                  <a:schemeClr val="bg1"/>
                </a:solidFill>
              </a:rPr>
              <a:t>J. Van </a:t>
            </a:r>
            <a:r>
              <a:rPr lang="de-DE" sz="1333" dirty="0" err="1">
                <a:solidFill>
                  <a:schemeClr val="bg1"/>
                </a:solidFill>
              </a:rPr>
              <a:t>Heijningen</a:t>
            </a:r>
            <a:r>
              <a:rPr lang="de-DE" sz="1333" dirty="0">
                <a:solidFill>
                  <a:schemeClr val="bg1"/>
                </a:solidFill>
              </a:rPr>
              <a:t> et al,</a:t>
            </a:r>
            <a:r>
              <a:rPr lang="en-US" sz="1333" dirty="0">
                <a:solidFill>
                  <a:schemeClr val="bg1"/>
                </a:solidFill>
              </a:rPr>
              <a:t> J. Appl. Phys.133.24 (2023)</a:t>
            </a:r>
            <a:r>
              <a:rPr lang="de-DE" sz="1333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23" name="Rechteck 22">
            <a:extLst>
              <a:ext uri="{FF2B5EF4-FFF2-40B4-BE49-F238E27FC236}">
                <a16:creationId xmlns:a16="http://schemas.microsoft.com/office/drawing/2014/main" id="{A9889F66-B547-449A-B440-7BD26C683229}"/>
              </a:ext>
            </a:extLst>
          </p:cNvPr>
          <p:cNvSpPr/>
          <p:nvPr/>
        </p:nvSpPr>
        <p:spPr>
          <a:xfrm>
            <a:off x="4488984" y="5869575"/>
            <a:ext cx="3315331" cy="2565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67" dirty="0">
                <a:solidFill>
                  <a:schemeClr val="bg1"/>
                </a:solidFill>
                <a:latin typeface="TheSans UHH" panose="020B0502050302020203" pitchFamily="34" charset="0"/>
              </a:rPr>
              <a:t>T. Eckhardt, O. Gerberding Metrology 2022, 2(1), 98-113</a:t>
            </a:r>
            <a:endParaRPr lang="de-DE" sz="1067" dirty="0">
              <a:solidFill>
                <a:schemeClr val="bg1"/>
              </a:solidFill>
            </a:endParaRPr>
          </a:p>
        </p:txBody>
      </p:sp>
      <p:sp>
        <p:nvSpPr>
          <p:cNvPr id="24" name="Rechteck 23">
            <a:extLst>
              <a:ext uri="{FF2B5EF4-FFF2-40B4-BE49-F238E27FC236}">
                <a16:creationId xmlns:a16="http://schemas.microsoft.com/office/drawing/2014/main" id="{C81AFDC5-1948-40CD-99BA-2A9A04ACEFD5}"/>
              </a:ext>
            </a:extLst>
          </p:cNvPr>
          <p:cNvSpPr/>
          <p:nvPr/>
        </p:nvSpPr>
        <p:spPr>
          <a:xfrm>
            <a:off x="635371" y="5853766"/>
            <a:ext cx="3062057" cy="2565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67" dirty="0">
                <a:solidFill>
                  <a:schemeClr val="bg1"/>
                </a:solidFill>
                <a:latin typeface="TheSans UHH" panose="020B0502050302020203" pitchFamily="34" charset="0"/>
              </a:rPr>
              <a:t>O. Gerberding, K.-S. </a:t>
            </a:r>
            <a:r>
              <a:rPr lang="en-US" sz="1067" dirty="0" err="1">
                <a:solidFill>
                  <a:schemeClr val="bg1"/>
                </a:solidFill>
                <a:latin typeface="TheSans UHH" panose="020B0502050302020203" pitchFamily="34" charset="0"/>
              </a:rPr>
              <a:t>Isleif</a:t>
            </a:r>
            <a:r>
              <a:rPr lang="en-US" sz="1067" dirty="0">
                <a:solidFill>
                  <a:schemeClr val="bg1"/>
                </a:solidFill>
                <a:latin typeface="TheSans UHH" panose="020B0502050302020203" pitchFamily="34" charset="0"/>
              </a:rPr>
              <a:t> Sensors 2021, 21(5), 1708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3F5A7EA-90FA-4FFF-82CF-F689F770B32E}"/>
              </a:ext>
            </a:extLst>
          </p:cNvPr>
          <p:cNvSpPr/>
          <p:nvPr/>
        </p:nvSpPr>
        <p:spPr>
          <a:xfrm>
            <a:off x="4484418" y="2082898"/>
            <a:ext cx="3437174" cy="421101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12864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platzhalter 5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77" b="18777"/>
          <a:stretch/>
        </p:blipFill>
        <p:spPr>
          <a:xfrm>
            <a:off x="0" y="1402675"/>
            <a:ext cx="12192000" cy="5090439"/>
          </a:xfrm>
          <a:prstGeom prst="rect">
            <a:avLst/>
          </a:prstGeom>
        </p:spPr>
      </p:pic>
      <p:sp>
        <p:nvSpPr>
          <p:cNvPr id="8" name="Rechteck 7"/>
          <p:cNvSpPr/>
          <p:nvPr/>
        </p:nvSpPr>
        <p:spPr>
          <a:xfrm>
            <a:off x="-67112" y="600075"/>
            <a:ext cx="12259112" cy="5985283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5" name="Titel 1"/>
          <p:cNvSpPr txBox="1">
            <a:spLocks/>
          </p:cNvSpPr>
          <p:nvPr/>
        </p:nvSpPr>
        <p:spPr>
          <a:xfrm>
            <a:off x="123528" y="727777"/>
            <a:ext cx="12289365" cy="1063672"/>
          </a:xfrm>
          <a:prstGeom prst="rect">
            <a:avLst/>
          </a:prstGeom>
        </p:spPr>
        <p:txBody>
          <a:bodyPr vert="horz" lIns="121920" tIns="60960" rIns="121920" bIns="6096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rgbClr val="C00000"/>
                </a:solidFill>
                <a:latin typeface="Futura Bk BT" panose="020B0502020204020303" pitchFamily="34" charset="0"/>
                <a:ea typeface="Futura Bk BT" panose="020B0502020204020303" pitchFamily="34" charset="0"/>
                <a:cs typeface="Futura Bk BT" panose="020B0502020204020303" pitchFamily="34" charset="0"/>
              </a:defRPr>
            </a:lvl1pPr>
          </a:lstStyle>
          <a:p>
            <a:pPr algn="l"/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Interferometry for displacement sensors – techniques we study</a:t>
            </a:r>
            <a:endParaRPr lang="en-US" spc="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9494C3DF-4294-46DA-B4CF-C18DB25EDD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1850" y="2276475"/>
            <a:ext cx="2870509" cy="1494617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708132C0-B5D8-45F9-8656-AFD148489F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144" y="2276475"/>
            <a:ext cx="3513061" cy="1521945"/>
          </a:xfrm>
          <a:prstGeom prst="rect">
            <a:avLst/>
          </a:prstGeom>
        </p:spPr>
      </p:pic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CEEE0AB1-1ABE-47EA-9EFB-0D579B3CD62F}"/>
              </a:ext>
            </a:extLst>
          </p:cNvPr>
          <p:cNvGrpSpPr/>
          <p:nvPr/>
        </p:nvGrpSpPr>
        <p:grpSpPr>
          <a:xfrm>
            <a:off x="8217546" y="2276476"/>
            <a:ext cx="3289237" cy="1521946"/>
            <a:chOff x="6356774" y="2489115"/>
            <a:chExt cx="2312648" cy="1044745"/>
          </a:xfrm>
        </p:grpSpPr>
        <p:sp>
          <p:nvSpPr>
            <p:cNvPr id="12" name="Rechteck 11">
              <a:extLst>
                <a:ext uri="{FF2B5EF4-FFF2-40B4-BE49-F238E27FC236}">
                  <a16:creationId xmlns:a16="http://schemas.microsoft.com/office/drawing/2014/main" id="{12B1227C-1AFA-4D04-BBCB-705DA896A1F6}"/>
                </a:ext>
              </a:extLst>
            </p:cNvPr>
            <p:cNvSpPr/>
            <p:nvPr/>
          </p:nvSpPr>
          <p:spPr>
            <a:xfrm>
              <a:off x="6359984" y="2494585"/>
              <a:ext cx="2309438" cy="10293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400"/>
            </a:p>
          </p:txBody>
        </p:sp>
        <p:pic>
          <p:nvPicPr>
            <p:cNvPr id="9" name="Grafik 8">
              <a:extLst>
                <a:ext uri="{FF2B5EF4-FFF2-40B4-BE49-F238E27FC236}">
                  <a16:creationId xmlns:a16="http://schemas.microsoft.com/office/drawing/2014/main" id="{BF4F4261-8DC8-4D43-B412-527F8316514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356774" y="2489115"/>
              <a:ext cx="2309438" cy="1044745"/>
            </a:xfrm>
            <a:prstGeom prst="rect">
              <a:avLst/>
            </a:prstGeom>
          </p:spPr>
        </p:pic>
      </p:grpSp>
      <p:sp>
        <p:nvSpPr>
          <p:cNvPr id="19" name="Textfeld 18">
            <a:extLst>
              <a:ext uri="{FF2B5EF4-FFF2-40B4-BE49-F238E27FC236}">
                <a16:creationId xmlns:a16="http://schemas.microsoft.com/office/drawing/2014/main" id="{F43B083F-1C30-43BF-AA0F-6A5EFD68AAE5}"/>
              </a:ext>
            </a:extLst>
          </p:cNvPr>
          <p:cNvSpPr txBox="1"/>
          <p:nvPr/>
        </p:nvSpPr>
        <p:spPr>
          <a:xfrm>
            <a:off x="277063" y="3769323"/>
            <a:ext cx="3878165" cy="1856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solidFill>
                  <a:schemeClr val="bg1"/>
                </a:solidFill>
              </a:rPr>
              <a:t>Deep-</a:t>
            </a:r>
            <a:r>
              <a:rPr lang="de-DE" sz="2400" b="1" dirty="0" err="1">
                <a:solidFill>
                  <a:schemeClr val="bg1"/>
                </a:solidFill>
              </a:rPr>
              <a:t>frequency</a:t>
            </a:r>
            <a:r>
              <a:rPr lang="de-DE" sz="2400" b="1" dirty="0">
                <a:solidFill>
                  <a:schemeClr val="bg1"/>
                </a:solidFill>
              </a:rPr>
              <a:t> </a:t>
            </a:r>
            <a:r>
              <a:rPr lang="de-DE" sz="2400" b="1" dirty="0" err="1">
                <a:solidFill>
                  <a:schemeClr val="bg1"/>
                </a:solidFill>
              </a:rPr>
              <a:t>modulation</a:t>
            </a:r>
            <a:r>
              <a:rPr lang="de-DE" sz="2400" b="1" dirty="0">
                <a:solidFill>
                  <a:schemeClr val="bg1"/>
                </a:solidFill>
              </a:rPr>
              <a:t> </a:t>
            </a:r>
            <a:r>
              <a:rPr lang="de-DE" sz="2400" b="1" dirty="0" err="1">
                <a:solidFill>
                  <a:schemeClr val="bg1"/>
                </a:solidFill>
              </a:rPr>
              <a:t>interferometry</a:t>
            </a:r>
            <a:r>
              <a:rPr lang="de-DE" sz="2400" b="1" dirty="0">
                <a:solidFill>
                  <a:schemeClr val="bg1"/>
                </a:solidFill>
              </a:rPr>
              <a:t> (DFMI)</a:t>
            </a:r>
          </a:p>
          <a:p>
            <a:pPr algn="ctr"/>
            <a:br>
              <a:rPr lang="de-DE" sz="1867" dirty="0">
                <a:solidFill>
                  <a:schemeClr val="bg1"/>
                </a:solidFill>
              </a:rPr>
            </a:br>
            <a:r>
              <a:rPr lang="de-DE" sz="1600" dirty="0">
                <a:solidFill>
                  <a:schemeClr val="bg1"/>
                </a:solidFill>
              </a:rPr>
              <a:t>~10</a:t>
            </a:r>
            <a:r>
              <a:rPr lang="de-DE" sz="1600" baseline="30000" dirty="0">
                <a:solidFill>
                  <a:schemeClr val="bg1"/>
                </a:solidFill>
              </a:rPr>
              <a:t>-14</a:t>
            </a:r>
            <a:r>
              <a:rPr lang="de-DE" sz="1600" dirty="0">
                <a:solidFill>
                  <a:schemeClr val="bg1"/>
                </a:solidFill>
              </a:rPr>
              <a:t>m/</a:t>
            </a:r>
            <a:r>
              <a:rPr lang="de-DE" sz="1600" dirty="0" err="1">
                <a:solidFill>
                  <a:schemeClr val="bg1"/>
                </a:solidFill>
              </a:rPr>
              <a:t>sqrt</a:t>
            </a:r>
            <a:r>
              <a:rPr lang="de-DE" sz="1600" dirty="0">
                <a:solidFill>
                  <a:schemeClr val="bg1"/>
                </a:solidFill>
              </a:rPr>
              <a:t>(Hz)</a:t>
            </a:r>
          </a:p>
          <a:p>
            <a:pPr algn="ctr"/>
            <a:r>
              <a:rPr lang="de-DE" sz="1600" dirty="0" err="1">
                <a:solidFill>
                  <a:schemeClr val="bg1"/>
                </a:solidFill>
              </a:rPr>
              <a:t>dozens</a:t>
            </a:r>
            <a:r>
              <a:rPr lang="de-DE" sz="1600" dirty="0">
                <a:solidFill>
                  <a:schemeClr val="bg1"/>
                </a:solidFill>
              </a:rPr>
              <a:t> </a:t>
            </a:r>
            <a:r>
              <a:rPr lang="de-DE" sz="1600" dirty="0" err="1">
                <a:solidFill>
                  <a:schemeClr val="bg1"/>
                </a:solidFill>
              </a:rPr>
              <a:t>of</a:t>
            </a:r>
            <a:r>
              <a:rPr lang="de-DE" sz="1600" dirty="0">
                <a:solidFill>
                  <a:schemeClr val="bg1"/>
                </a:solidFill>
              </a:rPr>
              <a:t> </a:t>
            </a:r>
            <a:r>
              <a:rPr lang="de-DE" sz="1600" dirty="0" err="1">
                <a:solidFill>
                  <a:schemeClr val="bg1"/>
                </a:solidFill>
              </a:rPr>
              <a:t>sensors</a:t>
            </a:r>
            <a:r>
              <a:rPr lang="de-DE" sz="1600" dirty="0">
                <a:solidFill>
                  <a:schemeClr val="bg1"/>
                </a:solidFill>
              </a:rPr>
              <a:t> per </a:t>
            </a:r>
            <a:r>
              <a:rPr lang="de-DE" sz="1600" dirty="0" err="1">
                <a:solidFill>
                  <a:schemeClr val="bg1"/>
                </a:solidFill>
              </a:rPr>
              <a:t>laser</a:t>
            </a:r>
            <a:endParaRPr lang="de-DE" sz="1600" dirty="0">
              <a:solidFill>
                <a:schemeClr val="bg1"/>
              </a:solidFill>
            </a:endParaRPr>
          </a:p>
          <a:p>
            <a:pPr algn="ctr"/>
            <a:r>
              <a:rPr lang="de-DE" sz="1600" dirty="0">
                <a:solidFill>
                  <a:schemeClr val="bg1"/>
                </a:solidFill>
              </a:rPr>
              <a:t>absolute ranging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4FDA4637-91E3-438E-823A-91D32FF5765C}"/>
              </a:ext>
            </a:extLst>
          </p:cNvPr>
          <p:cNvSpPr txBox="1"/>
          <p:nvPr/>
        </p:nvSpPr>
        <p:spPr>
          <a:xfrm>
            <a:off x="4156663" y="3771040"/>
            <a:ext cx="3878165" cy="1856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err="1">
                <a:solidFill>
                  <a:schemeClr val="bg1"/>
                </a:solidFill>
              </a:rPr>
              <a:t>Resonantly</a:t>
            </a:r>
            <a:r>
              <a:rPr lang="de-DE" sz="2400" b="1" dirty="0">
                <a:solidFill>
                  <a:schemeClr val="bg1"/>
                </a:solidFill>
              </a:rPr>
              <a:t> </a:t>
            </a:r>
            <a:r>
              <a:rPr lang="de-DE" sz="2400" b="1" dirty="0" err="1">
                <a:solidFill>
                  <a:schemeClr val="bg1"/>
                </a:solidFill>
              </a:rPr>
              <a:t>enhanced</a:t>
            </a:r>
            <a:r>
              <a:rPr lang="de-DE" sz="2400" b="1" dirty="0">
                <a:solidFill>
                  <a:schemeClr val="bg1"/>
                </a:solidFill>
              </a:rPr>
              <a:t> </a:t>
            </a:r>
            <a:br>
              <a:rPr lang="de-DE" sz="2400" b="1" dirty="0">
                <a:solidFill>
                  <a:schemeClr val="bg1"/>
                </a:solidFill>
              </a:rPr>
            </a:br>
            <a:r>
              <a:rPr lang="de-DE" sz="2400" b="1" dirty="0">
                <a:solidFill>
                  <a:schemeClr val="bg1"/>
                </a:solidFill>
              </a:rPr>
              <a:t>DFMI</a:t>
            </a:r>
          </a:p>
          <a:p>
            <a:pPr algn="ctr"/>
            <a:br>
              <a:rPr lang="de-DE" sz="1867" dirty="0">
                <a:solidFill>
                  <a:schemeClr val="bg1"/>
                </a:solidFill>
              </a:rPr>
            </a:br>
            <a:r>
              <a:rPr lang="de-DE" sz="1600" dirty="0">
                <a:solidFill>
                  <a:schemeClr val="bg1"/>
                </a:solidFill>
              </a:rPr>
              <a:t>&lt;10</a:t>
            </a:r>
            <a:r>
              <a:rPr lang="de-DE" sz="1600" baseline="30000" dirty="0">
                <a:solidFill>
                  <a:schemeClr val="bg1"/>
                </a:solidFill>
              </a:rPr>
              <a:t>-15</a:t>
            </a:r>
            <a:r>
              <a:rPr lang="de-DE" sz="1600" dirty="0">
                <a:solidFill>
                  <a:schemeClr val="bg1"/>
                </a:solidFill>
              </a:rPr>
              <a:t>m/</a:t>
            </a:r>
            <a:r>
              <a:rPr lang="de-DE" sz="1600" dirty="0" err="1">
                <a:solidFill>
                  <a:schemeClr val="bg1"/>
                </a:solidFill>
              </a:rPr>
              <a:t>sqrt</a:t>
            </a:r>
            <a:r>
              <a:rPr lang="de-DE" sz="1600" dirty="0">
                <a:solidFill>
                  <a:schemeClr val="bg1"/>
                </a:solidFill>
              </a:rPr>
              <a:t>(Hz)</a:t>
            </a:r>
          </a:p>
          <a:p>
            <a:pPr algn="ctr"/>
            <a:r>
              <a:rPr lang="de-DE" sz="1600" dirty="0" err="1">
                <a:solidFill>
                  <a:schemeClr val="bg1"/>
                </a:solidFill>
              </a:rPr>
              <a:t>dozens</a:t>
            </a:r>
            <a:r>
              <a:rPr lang="de-DE" sz="1600" dirty="0">
                <a:solidFill>
                  <a:schemeClr val="bg1"/>
                </a:solidFill>
              </a:rPr>
              <a:t> </a:t>
            </a:r>
            <a:r>
              <a:rPr lang="de-DE" sz="1600" dirty="0" err="1">
                <a:solidFill>
                  <a:schemeClr val="bg1"/>
                </a:solidFill>
              </a:rPr>
              <a:t>of</a:t>
            </a:r>
            <a:r>
              <a:rPr lang="de-DE" sz="1600" dirty="0">
                <a:solidFill>
                  <a:schemeClr val="bg1"/>
                </a:solidFill>
              </a:rPr>
              <a:t> </a:t>
            </a:r>
            <a:r>
              <a:rPr lang="de-DE" sz="1600" dirty="0" err="1">
                <a:solidFill>
                  <a:schemeClr val="bg1"/>
                </a:solidFill>
              </a:rPr>
              <a:t>sensors</a:t>
            </a:r>
            <a:r>
              <a:rPr lang="de-DE" sz="1600" dirty="0">
                <a:solidFill>
                  <a:schemeClr val="bg1"/>
                </a:solidFill>
              </a:rPr>
              <a:t> per </a:t>
            </a:r>
            <a:r>
              <a:rPr lang="de-DE" sz="1600" dirty="0" err="1">
                <a:solidFill>
                  <a:schemeClr val="bg1"/>
                </a:solidFill>
              </a:rPr>
              <a:t>laser</a:t>
            </a:r>
            <a:endParaRPr lang="de-DE" sz="1600" dirty="0">
              <a:solidFill>
                <a:schemeClr val="bg1"/>
              </a:solidFill>
            </a:endParaRPr>
          </a:p>
          <a:p>
            <a:pPr algn="ctr"/>
            <a:r>
              <a:rPr lang="de-DE" sz="1600" dirty="0">
                <a:solidFill>
                  <a:schemeClr val="bg1"/>
                </a:solidFill>
              </a:rPr>
              <a:t>absolute ranging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26FE09D5-38C0-4122-B174-2D721D11163B}"/>
              </a:ext>
            </a:extLst>
          </p:cNvPr>
          <p:cNvSpPr txBox="1"/>
          <p:nvPr/>
        </p:nvSpPr>
        <p:spPr>
          <a:xfrm>
            <a:off x="8056802" y="3761892"/>
            <a:ext cx="3878165" cy="1856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err="1">
                <a:solidFill>
                  <a:schemeClr val="bg1"/>
                </a:solidFill>
              </a:rPr>
              <a:t>Heterodyne</a:t>
            </a:r>
            <a:r>
              <a:rPr lang="de-DE" sz="2400" b="1" dirty="0">
                <a:solidFill>
                  <a:schemeClr val="bg1"/>
                </a:solidFill>
              </a:rPr>
              <a:t> </a:t>
            </a:r>
            <a:r>
              <a:rPr lang="de-DE" sz="2400" b="1" dirty="0" err="1">
                <a:solidFill>
                  <a:schemeClr val="bg1"/>
                </a:solidFill>
              </a:rPr>
              <a:t>cavity</a:t>
            </a:r>
            <a:r>
              <a:rPr lang="de-DE" sz="2400" b="1" dirty="0">
                <a:solidFill>
                  <a:schemeClr val="bg1"/>
                </a:solidFill>
              </a:rPr>
              <a:t> </a:t>
            </a:r>
            <a:br>
              <a:rPr lang="de-DE" sz="2400" b="1" dirty="0">
                <a:solidFill>
                  <a:schemeClr val="bg1"/>
                </a:solidFill>
              </a:rPr>
            </a:br>
            <a:r>
              <a:rPr lang="de-DE" sz="2400" b="1" dirty="0" err="1">
                <a:solidFill>
                  <a:schemeClr val="bg1"/>
                </a:solidFill>
              </a:rPr>
              <a:t>tracking</a:t>
            </a:r>
            <a:r>
              <a:rPr lang="de-DE" sz="2400" b="1" dirty="0">
                <a:solidFill>
                  <a:schemeClr val="bg1"/>
                </a:solidFill>
              </a:rPr>
              <a:t> </a:t>
            </a:r>
            <a:r>
              <a:rPr lang="de-DE" sz="2400" b="1" dirty="0" err="1">
                <a:solidFill>
                  <a:schemeClr val="bg1"/>
                </a:solidFill>
              </a:rPr>
              <a:t>readout</a:t>
            </a:r>
            <a:endParaRPr lang="de-DE" sz="2400" b="1" dirty="0">
              <a:solidFill>
                <a:schemeClr val="bg1"/>
              </a:solidFill>
            </a:endParaRPr>
          </a:p>
          <a:p>
            <a:pPr algn="ctr"/>
            <a:br>
              <a:rPr lang="de-DE" sz="1867" dirty="0">
                <a:solidFill>
                  <a:schemeClr val="bg1"/>
                </a:solidFill>
              </a:rPr>
            </a:br>
            <a:r>
              <a:rPr lang="de-DE" sz="1600" dirty="0">
                <a:solidFill>
                  <a:schemeClr val="bg1"/>
                </a:solidFill>
              </a:rPr>
              <a:t>&lt;10</a:t>
            </a:r>
            <a:r>
              <a:rPr lang="de-DE" sz="1600" baseline="30000" dirty="0">
                <a:solidFill>
                  <a:schemeClr val="bg1"/>
                </a:solidFill>
              </a:rPr>
              <a:t>-15</a:t>
            </a:r>
            <a:r>
              <a:rPr lang="de-DE" sz="1600" dirty="0">
                <a:solidFill>
                  <a:schemeClr val="bg1"/>
                </a:solidFill>
              </a:rPr>
              <a:t>m/</a:t>
            </a:r>
            <a:r>
              <a:rPr lang="de-DE" sz="1600" dirty="0" err="1">
                <a:solidFill>
                  <a:schemeClr val="bg1"/>
                </a:solidFill>
              </a:rPr>
              <a:t>sqrt</a:t>
            </a:r>
            <a:r>
              <a:rPr lang="de-DE" sz="1600" dirty="0">
                <a:solidFill>
                  <a:schemeClr val="bg1"/>
                </a:solidFill>
              </a:rPr>
              <a:t>(Hz)</a:t>
            </a:r>
          </a:p>
          <a:p>
            <a:pPr algn="ctr"/>
            <a:r>
              <a:rPr lang="de-DE" sz="1600" dirty="0" err="1">
                <a:solidFill>
                  <a:schemeClr val="bg1"/>
                </a:solidFill>
              </a:rPr>
              <a:t>one</a:t>
            </a:r>
            <a:r>
              <a:rPr lang="de-DE" sz="1600" dirty="0">
                <a:solidFill>
                  <a:schemeClr val="bg1"/>
                </a:solidFill>
              </a:rPr>
              <a:t> </a:t>
            </a:r>
            <a:r>
              <a:rPr lang="de-DE" sz="1600" dirty="0" err="1">
                <a:solidFill>
                  <a:schemeClr val="bg1"/>
                </a:solidFill>
              </a:rPr>
              <a:t>sensors</a:t>
            </a:r>
            <a:r>
              <a:rPr lang="de-DE" sz="1600" dirty="0">
                <a:solidFill>
                  <a:schemeClr val="bg1"/>
                </a:solidFill>
              </a:rPr>
              <a:t> per </a:t>
            </a:r>
            <a:r>
              <a:rPr lang="de-DE" sz="1600" dirty="0" err="1">
                <a:solidFill>
                  <a:schemeClr val="bg1"/>
                </a:solidFill>
              </a:rPr>
              <a:t>laser</a:t>
            </a:r>
            <a:endParaRPr lang="de-DE" sz="1600" dirty="0">
              <a:solidFill>
                <a:schemeClr val="bg1"/>
              </a:solidFill>
            </a:endParaRPr>
          </a:p>
          <a:p>
            <a:pPr algn="ctr"/>
            <a:r>
              <a:rPr lang="de-DE" sz="1600" dirty="0" err="1">
                <a:solidFill>
                  <a:schemeClr val="bg1"/>
                </a:solidFill>
              </a:rPr>
              <a:t>best</a:t>
            </a:r>
            <a:r>
              <a:rPr lang="de-DE" sz="1600" dirty="0">
                <a:solidFill>
                  <a:schemeClr val="bg1"/>
                </a:solidFill>
              </a:rPr>
              <a:t> possible </a:t>
            </a:r>
            <a:r>
              <a:rPr lang="de-DE" sz="1600" dirty="0" err="1">
                <a:solidFill>
                  <a:schemeClr val="bg1"/>
                </a:solidFill>
              </a:rPr>
              <a:t>performance</a:t>
            </a:r>
            <a:endParaRPr lang="de-DE" sz="1600" dirty="0">
              <a:solidFill>
                <a:schemeClr val="bg1"/>
              </a:solidFill>
            </a:endParaRPr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5E0019C6-0223-40EB-9346-AA476BE8C1C6}"/>
              </a:ext>
            </a:extLst>
          </p:cNvPr>
          <p:cNvSpPr/>
          <p:nvPr/>
        </p:nvSpPr>
        <p:spPr>
          <a:xfrm>
            <a:off x="8310212" y="5821550"/>
            <a:ext cx="3677353" cy="2974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333" dirty="0">
                <a:solidFill>
                  <a:schemeClr val="bg1"/>
                </a:solidFill>
              </a:rPr>
              <a:t>J. Van </a:t>
            </a:r>
            <a:r>
              <a:rPr lang="de-DE" sz="1333" dirty="0" err="1">
                <a:solidFill>
                  <a:schemeClr val="bg1"/>
                </a:solidFill>
              </a:rPr>
              <a:t>Heijningen</a:t>
            </a:r>
            <a:r>
              <a:rPr lang="de-DE" sz="1333" dirty="0">
                <a:solidFill>
                  <a:schemeClr val="bg1"/>
                </a:solidFill>
              </a:rPr>
              <a:t> et al,</a:t>
            </a:r>
            <a:r>
              <a:rPr lang="en-US" sz="1333" dirty="0">
                <a:solidFill>
                  <a:schemeClr val="bg1"/>
                </a:solidFill>
              </a:rPr>
              <a:t> J. Appl. Phys.133.24 (2023)</a:t>
            </a:r>
            <a:r>
              <a:rPr lang="de-DE" sz="1333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23" name="Rechteck 22">
            <a:extLst>
              <a:ext uri="{FF2B5EF4-FFF2-40B4-BE49-F238E27FC236}">
                <a16:creationId xmlns:a16="http://schemas.microsoft.com/office/drawing/2014/main" id="{A9889F66-B547-449A-B440-7BD26C683229}"/>
              </a:ext>
            </a:extLst>
          </p:cNvPr>
          <p:cNvSpPr/>
          <p:nvPr/>
        </p:nvSpPr>
        <p:spPr>
          <a:xfrm>
            <a:off x="4488984" y="5869575"/>
            <a:ext cx="3315331" cy="2565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67" dirty="0">
                <a:solidFill>
                  <a:schemeClr val="bg1"/>
                </a:solidFill>
                <a:latin typeface="TheSans UHH" panose="020B0502050302020203" pitchFamily="34" charset="0"/>
              </a:rPr>
              <a:t>T. Eckhardt, O. Gerberding Metrology 2022, 2(1), 98-113</a:t>
            </a:r>
            <a:endParaRPr lang="de-DE" sz="1067" dirty="0">
              <a:solidFill>
                <a:schemeClr val="bg1"/>
              </a:solidFill>
            </a:endParaRPr>
          </a:p>
        </p:txBody>
      </p:sp>
      <p:sp>
        <p:nvSpPr>
          <p:cNvPr id="24" name="Rechteck 23">
            <a:extLst>
              <a:ext uri="{FF2B5EF4-FFF2-40B4-BE49-F238E27FC236}">
                <a16:creationId xmlns:a16="http://schemas.microsoft.com/office/drawing/2014/main" id="{C81AFDC5-1948-40CD-99BA-2A9A04ACEFD5}"/>
              </a:ext>
            </a:extLst>
          </p:cNvPr>
          <p:cNvSpPr/>
          <p:nvPr/>
        </p:nvSpPr>
        <p:spPr>
          <a:xfrm>
            <a:off x="635371" y="5853766"/>
            <a:ext cx="3062057" cy="2565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67" dirty="0">
                <a:solidFill>
                  <a:schemeClr val="bg1"/>
                </a:solidFill>
                <a:latin typeface="TheSans UHH" panose="020B0502050302020203" pitchFamily="34" charset="0"/>
              </a:rPr>
              <a:t>O. Gerberding, K.-S. </a:t>
            </a:r>
            <a:r>
              <a:rPr lang="en-US" sz="1067" dirty="0" err="1">
                <a:solidFill>
                  <a:schemeClr val="bg1"/>
                </a:solidFill>
                <a:latin typeface="TheSans UHH" panose="020B0502050302020203" pitchFamily="34" charset="0"/>
              </a:rPr>
              <a:t>Isleif</a:t>
            </a:r>
            <a:r>
              <a:rPr lang="en-US" sz="1067" dirty="0">
                <a:solidFill>
                  <a:schemeClr val="bg1"/>
                </a:solidFill>
                <a:latin typeface="TheSans UHH" panose="020B0502050302020203" pitchFamily="34" charset="0"/>
              </a:rPr>
              <a:t> Sensors 2021, 21(5), 1708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3F5A7EA-90FA-4FFF-82CF-F689F770B32E}"/>
              </a:ext>
            </a:extLst>
          </p:cNvPr>
          <p:cNvSpPr/>
          <p:nvPr/>
        </p:nvSpPr>
        <p:spPr>
          <a:xfrm>
            <a:off x="8034828" y="2050242"/>
            <a:ext cx="3873808" cy="421101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31122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D3C172-06F4-47F5-A913-14CEA76E12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Meenakshi Mahesh | University of Hamburg</a:t>
            </a:r>
          </a:p>
        </p:txBody>
      </p:sp>
      <p:pic>
        <p:nvPicPr>
          <p:cNvPr id="8" name="Bildplatzhalter 6">
            <a:extLst>
              <a:ext uri="{FF2B5EF4-FFF2-40B4-BE49-F238E27FC236}">
                <a16:creationId xmlns:a16="http://schemas.microsoft.com/office/drawing/2014/main" id="{A2E6A393-6E07-4E3A-8F3E-E51EB3ED701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77" b="18777"/>
          <a:stretch/>
        </p:blipFill>
        <p:spPr>
          <a:xfrm>
            <a:off x="0" y="650784"/>
            <a:ext cx="12192000" cy="5903440"/>
          </a:xfrm>
          <a:prstGeom prst="rect">
            <a:avLst/>
          </a:prstGeom>
        </p:spPr>
      </p:pic>
      <p:sp>
        <p:nvSpPr>
          <p:cNvPr id="10" name="Rechteck 7">
            <a:extLst>
              <a:ext uri="{FF2B5EF4-FFF2-40B4-BE49-F238E27FC236}">
                <a16:creationId xmlns:a16="http://schemas.microsoft.com/office/drawing/2014/main" id="{345353A3-FD1A-4D8D-A2B3-EE633020A2F5}"/>
              </a:ext>
            </a:extLst>
          </p:cNvPr>
          <p:cNvSpPr/>
          <p:nvPr/>
        </p:nvSpPr>
        <p:spPr>
          <a:xfrm>
            <a:off x="-1" y="658898"/>
            <a:ext cx="12192001" cy="5895321"/>
          </a:xfrm>
          <a:prstGeom prst="rect">
            <a:avLst/>
          </a:prstGeom>
          <a:solidFill>
            <a:srgbClr val="000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eSans UHH" panose="020B0502050302020203" pitchFamily="34" charset="0"/>
              </a:rPr>
              <a:t>Thank you for your attention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7F36380-739D-4AD7-BAAA-CE804742DB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ECB81-F1F0-4FAC-AFAF-24B4D8A1CD0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4887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3346D3-139C-463A-B4DC-C76C29F356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64281" y="2675731"/>
            <a:ext cx="10515600" cy="1325563"/>
          </a:xfrm>
        </p:spPr>
        <p:txBody>
          <a:bodyPr>
            <a:normAutofit/>
          </a:bodyPr>
          <a:lstStyle/>
          <a:p>
            <a:r>
              <a:rPr lang="en-US" sz="6600" dirty="0"/>
              <a:t>Appendix</a:t>
            </a:r>
            <a:endParaRPr lang="de-DE" sz="6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AAFC5F-696A-420E-B04B-7BD2A8E572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12D8B3A-A4C3-4F50-B130-F047B4BB56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Meenakshi Mahesh | University of Hamburg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4FDF9AA-97AD-4F41-BB3F-34168200F6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ECB81-F1F0-4FAC-AFAF-24B4D8A1CD0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30693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11.09.2023</a:t>
            </a:r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en-US" dirty="0"/>
              <a:t>Meenakshi Mahesh</a:t>
            </a:r>
            <a:endParaRPr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211ADC2A-5B3B-4F81-8D49-EB131B90D0DD}" type="slidenum">
              <a:rPr lang="en-GB"/>
              <a:t>17</a:t>
            </a:fld>
            <a:endParaRPr lang="en-GB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 bwMode="auto">
          <a:xfrm>
            <a:off x="838200" y="365127"/>
            <a:ext cx="10515600" cy="132556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defRPr/>
            </a:pPr>
            <a:r>
              <a:rPr lang="de-DE"/>
              <a:t>ReDFMI - Setup</a:t>
            </a:r>
            <a:endParaRPr/>
          </a:p>
        </p:txBody>
      </p:sp>
      <p:pic>
        <p:nvPicPr>
          <p:cNvPr id="2" name="Picture 9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125632" y="1384221"/>
            <a:ext cx="4083908" cy="2296779"/>
          </a:xfrm>
          <a:prstGeom prst="rect">
            <a:avLst/>
          </a:prstGeom>
        </p:spPr>
      </p:pic>
      <p:pic>
        <p:nvPicPr>
          <p:cNvPr id="23" name="Grafik 22" descr="Ein Bild, das Karte, Schaltung enthält.&#10;&#10;Automatisch generierte Beschreibung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6886042" y="936000"/>
            <a:ext cx="4282142" cy="5490000"/>
          </a:xfrm>
          <a:prstGeom prst="rect">
            <a:avLst/>
          </a:prstGeom>
        </p:spPr>
      </p:pic>
      <p:pic>
        <p:nvPicPr>
          <p:cNvPr id="25" name="Grafik 24" descr="Ein Bild, das Text, Reihe, Diagramm, Schrift enthält.&#10;&#10;Automatisch generierte Beschreibung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438172" y="3616926"/>
            <a:ext cx="5458828" cy="2809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874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platzhalter 5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77" b="18777"/>
          <a:stretch/>
        </p:blipFill>
        <p:spPr>
          <a:prstGeom prst="rect">
            <a:avLst/>
          </a:prstGeom>
        </p:spPr>
      </p:pic>
      <p:sp>
        <p:nvSpPr>
          <p:cNvPr id="8" name="Rechteck 7"/>
          <p:cNvSpPr/>
          <p:nvPr/>
        </p:nvSpPr>
        <p:spPr>
          <a:xfrm>
            <a:off x="0" y="1402674"/>
            <a:ext cx="12192000" cy="5090439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5" name="Titel 1"/>
          <p:cNvSpPr txBox="1">
            <a:spLocks/>
          </p:cNvSpPr>
          <p:nvPr/>
        </p:nvSpPr>
        <p:spPr>
          <a:xfrm>
            <a:off x="47328" y="1412776"/>
            <a:ext cx="12289365" cy="1063672"/>
          </a:xfrm>
          <a:prstGeom prst="rect">
            <a:avLst/>
          </a:prstGeom>
        </p:spPr>
        <p:txBody>
          <a:bodyPr vert="horz" lIns="121920" tIns="60960" rIns="121920" bIns="6096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rgbClr val="C00000"/>
                </a:solidFill>
                <a:latin typeface="Futura Bk BT" panose="020B0502020204020303" pitchFamily="34" charset="0"/>
                <a:ea typeface="Futura Bk BT" panose="020B0502020204020303" pitchFamily="34" charset="0"/>
                <a:cs typeface="Futura Bk BT" panose="020B0502020204020303" pitchFamily="34" charset="0"/>
              </a:defRPr>
            </a:lvl1pPr>
          </a:lstStyle>
          <a:p>
            <a:pPr algn="l"/>
            <a:r>
              <a:rPr lang="en-US" sz="3200" dirty="0">
                <a:solidFill>
                  <a:schemeClr val="bg1"/>
                </a:solidFill>
                <a:latin typeface="TheSans UHH Bold Caps" panose="020B0702050302020203" pitchFamily="34" charset="0"/>
              </a:rPr>
              <a:t>Opto-mechanical inertial sensor readout</a:t>
            </a:r>
            <a:endParaRPr lang="en-US" sz="3200" spc="800" dirty="0">
              <a:solidFill>
                <a:schemeClr val="bg1"/>
              </a:solidFill>
              <a:latin typeface="TheSans UHH Bold Caps" panose="020B0702050302020203" pitchFamily="34" charset="0"/>
            </a:endParaRPr>
          </a:p>
        </p:txBody>
      </p:sp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CEEE0AB1-1ABE-47EA-9EFB-0D579B3CD62F}"/>
              </a:ext>
            </a:extLst>
          </p:cNvPr>
          <p:cNvGrpSpPr/>
          <p:nvPr/>
        </p:nvGrpSpPr>
        <p:grpSpPr>
          <a:xfrm>
            <a:off x="143340" y="2231141"/>
            <a:ext cx="5738289" cy="2592288"/>
            <a:chOff x="6356774" y="2489115"/>
            <a:chExt cx="2312648" cy="1044745"/>
          </a:xfrm>
        </p:grpSpPr>
        <p:sp>
          <p:nvSpPr>
            <p:cNvPr id="12" name="Rechteck 11">
              <a:extLst>
                <a:ext uri="{FF2B5EF4-FFF2-40B4-BE49-F238E27FC236}">
                  <a16:creationId xmlns:a16="http://schemas.microsoft.com/office/drawing/2014/main" id="{12B1227C-1AFA-4D04-BBCB-705DA896A1F6}"/>
                </a:ext>
              </a:extLst>
            </p:cNvPr>
            <p:cNvSpPr/>
            <p:nvPr/>
          </p:nvSpPr>
          <p:spPr>
            <a:xfrm>
              <a:off x="6359984" y="2494585"/>
              <a:ext cx="2309438" cy="10293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400"/>
            </a:p>
          </p:txBody>
        </p:sp>
        <p:pic>
          <p:nvPicPr>
            <p:cNvPr id="9" name="Grafik 8">
              <a:extLst>
                <a:ext uri="{FF2B5EF4-FFF2-40B4-BE49-F238E27FC236}">
                  <a16:creationId xmlns:a16="http://schemas.microsoft.com/office/drawing/2014/main" id="{BF4F4261-8DC8-4D43-B412-527F8316514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356774" y="2489115"/>
              <a:ext cx="2309438" cy="1044745"/>
            </a:xfrm>
            <a:prstGeom prst="rect">
              <a:avLst/>
            </a:prstGeom>
          </p:spPr>
        </p:pic>
      </p:grpSp>
      <p:sp>
        <p:nvSpPr>
          <p:cNvPr id="22" name="Textfeld 21">
            <a:extLst>
              <a:ext uri="{FF2B5EF4-FFF2-40B4-BE49-F238E27FC236}">
                <a16:creationId xmlns:a16="http://schemas.microsoft.com/office/drawing/2014/main" id="{26FE09D5-38C0-4122-B174-2D721D11163B}"/>
              </a:ext>
            </a:extLst>
          </p:cNvPr>
          <p:cNvSpPr txBox="1"/>
          <p:nvPr/>
        </p:nvSpPr>
        <p:spPr>
          <a:xfrm>
            <a:off x="143340" y="5020290"/>
            <a:ext cx="57382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err="1">
                <a:solidFill>
                  <a:schemeClr val="bg1"/>
                </a:solidFill>
              </a:rPr>
              <a:t>Heterodyne</a:t>
            </a:r>
            <a:r>
              <a:rPr lang="de-DE" sz="2400" b="1" dirty="0">
                <a:solidFill>
                  <a:schemeClr val="bg1"/>
                </a:solidFill>
              </a:rPr>
              <a:t> </a:t>
            </a:r>
            <a:r>
              <a:rPr lang="de-DE" sz="2400" b="1" dirty="0" err="1">
                <a:solidFill>
                  <a:schemeClr val="bg1"/>
                </a:solidFill>
              </a:rPr>
              <a:t>cavity</a:t>
            </a:r>
            <a:r>
              <a:rPr lang="de-DE" sz="2400" b="1" dirty="0">
                <a:solidFill>
                  <a:schemeClr val="bg1"/>
                </a:solidFill>
              </a:rPr>
              <a:t> </a:t>
            </a:r>
            <a:r>
              <a:rPr lang="de-DE" sz="2400" b="1" dirty="0" err="1">
                <a:solidFill>
                  <a:schemeClr val="bg1"/>
                </a:solidFill>
              </a:rPr>
              <a:t>tracking</a:t>
            </a:r>
            <a:r>
              <a:rPr lang="de-DE" sz="2400" b="1" dirty="0">
                <a:solidFill>
                  <a:schemeClr val="bg1"/>
                </a:solidFill>
              </a:rPr>
              <a:t> </a:t>
            </a:r>
            <a:r>
              <a:rPr lang="de-DE" sz="2400" b="1" dirty="0" err="1">
                <a:solidFill>
                  <a:schemeClr val="bg1"/>
                </a:solidFill>
              </a:rPr>
              <a:t>readout</a:t>
            </a:r>
            <a:endParaRPr lang="de-DE" sz="2400" b="1" dirty="0">
              <a:solidFill>
                <a:schemeClr val="bg1"/>
              </a:solidFill>
            </a:endParaRPr>
          </a:p>
          <a:p>
            <a:pPr algn="ctr"/>
            <a:r>
              <a:rPr lang="de-DE" sz="2400" dirty="0">
                <a:solidFill>
                  <a:schemeClr val="bg1"/>
                </a:solidFill>
              </a:rPr>
              <a:t>5cm </a:t>
            </a:r>
            <a:r>
              <a:rPr lang="de-DE" sz="2400" dirty="0" err="1">
                <a:solidFill>
                  <a:schemeClr val="bg1"/>
                </a:solidFill>
              </a:rPr>
              <a:t>cavity</a:t>
            </a:r>
            <a:r>
              <a:rPr lang="de-DE" sz="2400" dirty="0">
                <a:solidFill>
                  <a:schemeClr val="bg1"/>
                </a:solidFill>
              </a:rPr>
              <a:t> </a:t>
            </a:r>
            <a:r>
              <a:rPr lang="de-DE" sz="2400" dirty="0" err="1">
                <a:solidFill>
                  <a:schemeClr val="bg1"/>
                </a:solidFill>
              </a:rPr>
              <a:t>length</a:t>
            </a:r>
            <a:r>
              <a:rPr lang="de-DE" sz="2400" dirty="0">
                <a:solidFill>
                  <a:schemeClr val="bg1"/>
                </a:solidFill>
              </a:rPr>
              <a:t> -&gt;  3GHz FSR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C9958AF2-D56A-4AAC-9F34-891E18E68B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84029" y="4257273"/>
            <a:ext cx="2784321" cy="2071691"/>
          </a:xfrm>
          <a:prstGeom prst="rect">
            <a:avLst/>
          </a:prstGeom>
        </p:spPr>
      </p:pic>
      <p:sp>
        <p:nvSpPr>
          <p:cNvPr id="20" name="Textfeld 19">
            <a:extLst>
              <a:ext uri="{FF2B5EF4-FFF2-40B4-BE49-F238E27FC236}">
                <a16:creationId xmlns:a16="http://schemas.microsoft.com/office/drawing/2014/main" id="{606C13DA-6D12-4CBA-8E9F-469FE2D83A4A}"/>
              </a:ext>
            </a:extLst>
          </p:cNvPr>
          <p:cNvSpPr txBox="1"/>
          <p:nvPr/>
        </p:nvSpPr>
        <p:spPr>
          <a:xfrm>
            <a:off x="6192012" y="4395528"/>
            <a:ext cx="306437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>
                <a:solidFill>
                  <a:schemeClr val="bg1"/>
                </a:solidFill>
              </a:rPr>
              <a:t>High-Speed FPGA </a:t>
            </a:r>
            <a:r>
              <a:rPr lang="de-DE" sz="2400" dirty="0" err="1">
                <a:solidFill>
                  <a:schemeClr val="bg1"/>
                </a:solidFill>
              </a:rPr>
              <a:t>phasemeter</a:t>
            </a:r>
            <a:endParaRPr lang="de-DE" sz="2400" dirty="0">
              <a:solidFill>
                <a:schemeClr val="bg1"/>
              </a:solidFill>
            </a:endParaRP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de-DE" sz="2400" dirty="0">
                <a:solidFill>
                  <a:schemeClr val="bg1"/>
                </a:solidFill>
              </a:rPr>
              <a:t>&gt;2GHz </a:t>
            </a:r>
            <a:r>
              <a:rPr lang="de-DE" sz="2400" dirty="0" err="1">
                <a:solidFill>
                  <a:schemeClr val="bg1"/>
                </a:solidFill>
              </a:rPr>
              <a:t>range</a:t>
            </a:r>
            <a:endParaRPr lang="de-DE" sz="2400" dirty="0">
              <a:solidFill>
                <a:schemeClr val="bg1"/>
              </a:solidFill>
            </a:endParaRP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de-DE" sz="2400" dirty="0">
                <a:solidFill>
                  <a:schemeClr val="bg1"/>
                </a:solidFill>
              </a:rPr>
              <a:t>&gt;1MHz </a:t>
            </a:r>
            <a:r>
              <a:rPr lang="de-DE" sz="2400" dirty="0" err="1">
                <a:solidFill>
                  <a:schemeClr val="bg1"/>
                </a:solidFill>
              </a:rPr>
              <a:t>bandwidth</a:t>
            </a:r>
            <a:endParaRPr lang="de-DE" sz="2400" dirty="0">
              <a:solidFill>
                <a:schemeClr val="bg1"/>
              </a:solidFill>
            </a:endParaRP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de-DE" sz="2400" dirty="0" err="1">
                <a:solidFill>
                  <a:schemeClr val="bg1"/>
                </a:solidFill>
              </a:rPr>
              <a:t>noise</a:t>
            </a:r>
            <a:r>
              <a:rPr lang="de-DE" sz="2400" dirty="0">
                <a:solidFill>
                  <a:schemeClr val="bg1"/>
                </a:solidFill>
              </a:rPr>
              <a:t> &lt;10</a:t>
            </a:r>
            <a:r>
              <a:rPr lang="de-DE" sz="2400" baseline="30000" dirty="0">
                <a:solidFill>
                  <a:schemeClr val="bg1"/>
                </a:solidFill>
              </a:rPr>
              <a:t>-18</a:t>
            </a:r>
            <a:r>
              <a:rPr lang="de-DE" sz="2400" dirty="0">
                <a:solidFill>
                  <a:schemeClr val="bg1"/>
                </a:solidFill>
              </a:rPr>
              <a:t>m/</a:t>
            </a:r>
            <a:r>
              <a:rPr lang="de-DE" sz="2400" dirty="0" err="1">
                <a:solidFill>
                  <a:schemeClr val="bg1"/>
                </a:solidFill>
              </a:rPr>
              <a:t>rtHz</a:t>
            </a:r>
            <a:endParaRPr lang="de-DE" sz="2400" dirty="0">
              <a:solidFill>
                <a:schemeClr val="bg1"/>
              </a:solidFill>
            </a:endParaRPr>
          </a:p>
        </p:txBody>
      </p:sp>
      <p:sp>
        <p:nvSpPr>
          <p:cNvPr id="27" name="Rechteck 26">
            <a:extLst>
              <a:ext uri="{FF2B5EF4-FFF2-40B4-BE49-F238E27FC236}">
                <a16:creationId xmlns:a16="http://schemas.microsoft.com/office/drawing/2014/main" id="{ECEFD004-485D-4D86-8710-154786B82211}"/>
              </a:ext>
            </a:extLst>
          </p:cNvPr>
          <p:cNvSpPr/>
          <p:nvPr/>
        </p:nvSpPr>
        <p:spPr>
          <a:xfrm>
            <a:off x="9476847" y="1664486"/>
            <a:ext cx="2599109" cy="2974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333" dirty="0">
                <a:solidFill>
                  <a:schemeClr val="bg1"/>
                </a:solidFill>
              </a:rPr>
              <a:t>J. Carter et al. IEEE INERTIAL, 2020 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38308AFB-2995-45F2-9F1F-5969545F7B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89999" y="2132577"/>
            <a:ext cx="1920213" cy="1815316"/>
          </a:xfrm>
          <a:prstGeom prst="rect">
            <a:avLst/>
          </a:prstGeom>
        </p:spPr>
      </p:pic>
      <p:sp>
        <p:nvSpPr>
          <p:cNvPr id="28" name="Textfeld 27">
            <a:extLst>
              <a:ext uri="{FF2B5EF4-FFF2-40B4-BE49-F238E27FC236}">
                <a16:creationId xmlns:a16="http://schemas.microsoft.com/office/drawing/2014/main" id="{19611CA1-67DA-4980-A16F-56C7E5A35249}"/>
              </a:ext>
            </a:extLst>
          </p:cNvPr>
          <p:cNvSpPr txBox="1"/>
          <p:nvPr/>
        </p:nvSpPr>
        <p:spPr>
          <a:xfrm>
            <a:off x="8880310" y="2058068"/>
            <a:ext cx="306437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 err="1">
                <a:solidFill>
                  <a:schemeClr val="bg1"/>
                </a:solidFill>
              </a:rPr>
              <a:t>Mechanical</a:t>
            </a:r>
            <a:r>
              <a:rPr lang="de-DE" sz="2400" dirty="0">
                <a:solidFill>
                  <a:schemeClr val="bg1"/>
                </a:solidFill>
              </a:rPr>
              <a:t> </a:t>
            </a:r>
            <a:r>
              <a:rPr lang="de-DE" sz="2400" dirty="0" err="1">
                <a:solidFill>
                  <a:schemeClr val="bg1"/>
                </a:solidFill>
              </a:rPr>
              <a:t>oscillators</a:t>
            </a:r>
            <a:r>
              <a:rPr lang="de-DE" sz="2400" dirty="0">
                <a:solidFill>
                  <a:schemeClr val="bg1"/>
                </a:solidFill>
              </a:rPr>
              <a:t> </a:t>
            </a:r>
            <a:r>
              <a:rPr lang="de-DE" sz="2400" dirty="0" err="1">
                <a:solidFill>
                  <a:schemeClr val="bg1"/>
                </a:solidFill>
              </a:rPr>
              <a:t>with</a:t>
            </a:r>
            <a:r>
              <a:rPr lang="de-DE" sz="2400" dirty="0">
                <a:solidFill>
                  <a:schemeClr val="bg1"/>
                </a:solidFill>
              </a:rPr>
              <a:t> high Q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de-DE" sz="2400" dirty="0" err="1">
                <a:solidFill>
                  <a:schemeClr val="bg1"/>
                </a:solidFill>
              </a:rPr>
              <a:t>Fused</a:t>
            </a:r>
            <a:r>
              <a:rPr lang="de-DE" sz="2400" dirty="0">
                <a:solidFill>
                  <a:schemeClr val="bg1"/>
                </a:solidFill>
              </a:rPr>
              <a:t> Silica drum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de-DE" sz="2400" dirty="0">
                <a:solidFill>
                  <a:schemeClr val="bg1"/>
                </a:solidFill>
              </a:rPr>
              <a:t>Niobium </a:t>
            </a:r>
            <a:r>
              <a:rPr lang="de-DE" sz="2400" dirty="0" err="1">
                <a:solidFill>
                  <a:schemeClr val="bg1"/>
                </a:solidFill>
              </a:rPr>
              <a:t>Watt`s</a:t>
            </a:r>
            <a:r>
              <a:rPr lang="de-DE" sz="2400" dirty="0">
                <a:solidFill>
                  <a:schemeClr val="bg1"/>
                </a:solidFill>
              </a:rPr>
              <a:t> </a:t>
            </a:r>
            <a:r>
              <a:rPr lang="de-DE" sz="2400" dirty="0" err="1">
                <a:solidFill>
                  <a:schemeClr val="bg1"/>
                </a:solidFill>
              </a:rPr>
              <a:t>linkage</a:t>
            </a:r>
            <a:endParaRPr lang="de-DE" sz="2400" dirty="0">
              <a:solidFill>
                <a:schemeClr val="bg1"/>
              </a:solidFill>
            </a:endParaRPr>
          </a:p>
        </p:txBody>
      </p:sp>
      <p:sp>
        <p:nvSpPr>
          <p:cNvPr id="29" name="Rechteck 28">
            <a:extLst>
              <a:ext uri="{FF2B5EF4-FFF2-40B4-BE49-F238E27FC236}">
                <a16:creationId xmlns:a16="http://schemas.microsoft.com/office/drawing/2014/main" id="{7CD134A5-3F5E-45C5-9F72-A32144C86722}"/>
              </a:ext>
            </a:extLst>
          </p:cNvPr>
          <p:cNvSpPr/>
          <p:nvPr/>
        </p:nvSpPr>
        <p:spPr>
          <a:xfrm>
            <a:off x="-19321" y="6174919"/>
            <a:ext cx="3677353" cy="2974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333" dirty="0">
                <a:solidFill>
                  <a:schemeClr val="bg1"/>
                </a:solidFill>
              </a:rPr>
              <a:t>J. Van </a:t>
            </a:r>
            <a:r>
              <a:rPr lang="de-DE" sz="1333" dirty="0" err="1">
                <a:solidFill>
                  <a:schemeClr val="bg1"/>
                </a:solidFill>
              </a:rPr>
              <a:t>Heijningen</a:t>
            </a:r>
            <a:r>
              <a:rPr lang="de-DE" sz="1333" dirty="0">
                <a:solidFill>
                  <a:schemeClr val="bg1"/>
                </a:solidFill>
              </a:rPr>
              <a:t> et al,</a:t>
            </a:r>
            <a:r>
              <a:rPr lang="en-US" sz="1333" dirty="0">
                <a:solidFill>
                  <a:schemeClr val="bg1"/>
                </a:solidFill>
              </a:rPr>
              <a:t> J. Appl. Phys.133.24 (2023)</a:t>
            </a:r>
            <a:r>
              <a:rPr lang="de-DE" sz="1333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01A7DA3-17F5-4D73-ABDD-53A62F1157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52721" y="6574854"/>
            <a:ext cx="4078577" cy="335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007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7" grpId="0"/>
      <p:bldP spid="2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6FE0E0-7139-4820-AA5C-42927C4708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1960" y="527687"/>
            <a:ext cx="10515600" cy="1325563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DFMI</a:t>
            </a:r>
            <a:endParaRPr lang="de-DE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D1D2B4-66F5-4D09-B26A-62F2992EA6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770" y="2255177"/>
            <a:ext cx="6431280" cy="4602163"/>
          </a:xfrm>
        </p:spPr>
        <p:txBody>
          <a:bodyPr>
            <a:no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photocurrent is given by the equation:</a:t>
            </a:r>
          </a:p>
          <a:p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signal can be described in Fourier-domain by harmonics of the modulation frequency using Bessel-functions.</a:t>
            </a:r>
          </a:p>
          <a:p>
            <a:pPr marL="0" indent="0">
              <a:buNone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2D61BE8-5E9E-4F7B-B8F7-28654CF968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Meenakshi Mahesh | University of Hamburg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9423C9B-6ED7-4016-BF96-456A812672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ECB81-F1F0-4FAC-AFAF-24B4D8A1CD06}" type="slidenum">
              <a:rPr lang="en-US" smtClean="0"/>
              <a:t>19</a:t>
            </a:fld>
            <a:endParaRPr lang="en-US"/>
          </a:p>
        </p:txBody>
      </p:sp>
      <p:pic>
        <p:nvPicPr>
          <p:cNvPr id="9" name="Content Placeholder 5">
            <a:extLst>
              <a:ext uri="{FF2B5EF4-FFF2-40B4-BE49-F238E27FC236}">
                <a16:creationId xmlns:a16="http://schemas.microsoft.com/office/drawing/2014/main" id="{997E3D4F-F9F9-476C-95C8-F6DB06CE0F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594" y="3048392"/>
            <a:ext cx="4456457" cy="316167"/>
          </a:xfrm>
          <a:prstGeom prst="rect">
            <a:avLst/>
          </a:prstGeom>
          <a:ln w="28575">
            <a:solidFill>
              <a:schemeClr val="accent5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F116DB6-C489-480D-BC7C-BB6383BA9B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1603" y="1150906"/>
            <a:ext cx="5631950" cy="1855515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2E7139FC-8BC8-49AF-AE20-9244AA4E8DAC}"/>
              </a:ext>
            </a:extLst>
          </p:cNvPr>
          <p:cNvSpPr/>
          <p:nvPr/>
        </p:nvSpPr>
        <p:spPr>
          <a:xfrm>
            <a:off x="6423170" y="3006421"/>
            <a:ext cx="536881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000" i="1" dirty="0">
                <a:cs typeface="Times New Roman" panose="02020603050405020304" pitchFamily="18" charset="0"/>
              </a:rPr>
              <a:t>Waveform of the obtained interferogram for different operating points of the interferometer phase ϕ with a modulation depth m = 6.28 rad</a:t>
            </a:r>
            <a:endParaRPr lang="de-DE" sz="1000" i="1" dirty="0">
              <a:cs typeface="Times New Roman" panose="02020603050405020304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D236E49-387B-43B9-86F9-747C5E9628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15241" y="3572254"/>
            <a:ext cx="4321552" cy="2857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4785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33FCA0-F091-4325-A39D-FDC984BEA5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074" y="561022"/>
            <a:ext cx="10515600" cy="1325563"/>
          </a:xfrm>
        </p:spPr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Motivation</a:t>
            </a:r>
            <a:endParaRPr lang="de-D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FF5EA0-74E1-453D-8AE9-D0A1CCDB6F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8153" y="1590454"/>
            <a:ext cx="6221371" cy="4470736"/>
          </a:xfrm>
        </p:spPr>
        <p:txBody>
          <a:bodyPr>
            <a:normAutofit/>
          </a:bodyPr>
          <a:lstStyle/>
          <a:p>
            <a:pPr algn="just"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Want to achieve higher sensitivity at lower frequency.</a:t>
            </a:r>
          </a:p>
          <a:p>
            <a:pPr algn="just"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Need to reduce noise sources associated with the seismic isolation system and control.</a:t>
            </a:r>
            <a:r>
              <a:rPr lang="en-US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[1]</a:t>
            </a:r>
          </a:p>
          <a:p>
            <a:pPr marL="0" indent="0" algn="just">
              <a:buNone/>
            </a:pPr>
            <a:endParaRPr lang="en-US" sz="2200" b="1" u="sng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US" sz="2200" b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Approach:</a:t>
            </a:r>
          </a:p>
          <a:p>
            <a:pPr marL="0" indent="0" algn="just">
              <a:buNone/>
            </a:pP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Improved local displacement sensing to reduce noise in active seismic isolation and active damping of pendulum modes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Sensor noise reduction will enable improved control to reduce the overall (RMS) mirror motion.</a:t>
            </a:r>
          </a:p>
          <a:p>
            <a:pPr algn="just"/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Displacement sensing can also be incorporated in inertial sensors, including rotation sensors and 6D sensors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F9420E-C8F0-424C-BE6B-B188E875B0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54046" y="6577973"/>
            <a:ext cx="4083908" cy="303193"/>
          </a:xfrm>
        </p:spPr>
        <p:txBody>
          <a:bodyPr/>
          <a:lstStyle/>
          <a:p>
            <a:r>
              <a:rPr lang="en-US"/>
              <a:t>Meenakshi Mahesh | University of Hamburg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7C086BA-0121-4378-A3E2-4C3874EDEC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ECB81-F1F0-4FAC-AFAF-24B4D8A1CD06}" type="slidenum">
              <a:rPr lang="en-US" smtClean="0"/>
              <a:t>2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34F564B-AB1F-4A43-A980-CBED07A5B0E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0" r="6442"/>
          <a:stretch/>
        </p:blipFill>
        <p:spPr>
          <a:xfrm>
            <a:off x="6459524" y="1665933"/>
            <a:ext cx="5580484" cy="3861693"/>
          </a:xfrm>
          <a:prstGeom prst="rect">
            <a:avLst/>
          </a:prstGeom>
        </p:spPr>
      </p:pic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9A25EFCC-537E-46B2-AD51-4999CC3DD10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8059501"/>
              </p:ext>
            </p:extLst>
          </p:nvPr>
        </p:nvGraphicFramePr>
        <p:xfrm>
          <a:off x="-1920241" y="6243021"/>
          <a:ext cx="3840482" cy="228600"/>
        </p:xfrm>
        <a:graphic>
          <a:graphicData uri="http://schemas.openxmlformats.org/drawingml/2006/table">
            <a:tbl>
              <a:tblPr/>
              <a:tblGrid>
                <a:gridCol w="1920241">
                  <a:extLst>
                    <a:ext uri="{9D8B030D-6E8A-4147-A177-3AD203B41FA5}">
                      <a16:colId xmlns:a16="http://schemas.microsoft.com/office/drawing/2014/main" val="3164005654"/>
                    </a:ext>
                  </a:extLst>
                </a:gridCol>
                <a:gridCol w="1920241">
                  <a:extLst>
                    <a:ext uri="{9D8B030D-6E8A-4147-A177-3AD203B41FA5}">
                      <a16:colId xmlns:a16="http://schemas.microsoft.com/office/drawing/2014/main" val="132765246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de-DE" sz="90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900" u="sng" dirty="0">
                          <a:hlinkClick r:id="rId5"/>
                        </a:rPr>
                        <a:t>[1] </a:t>
                      </a:r>
                      <a:r>
                        <a:rPr lang="de-DE" sz="900" dirty="0">
                          <a:hlinkClick r:id="rId5"/>
                        </a:rPr>
                        <a:t>arXiv:2205.01434</a:t>
                      </a:r>
                      <a:r>
                        <a:rPr lang="de-DE" sz="900" dirty="0"/>
                        <a:t> [astro-ph.IM]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01094639"/>
                  </a:ext>
                </a:extLst>
              </a:tr>
            </a:tbl>
          </a:graphicData>
        </a:graphic>
      </p:graphicFrame>
      <p:sp>
        <p:nvSpPr>
          <p:cNvPr id="12" name="Rectangle 11">
            <a:extLst>
              <a:ext uri="{FF2B5EF4-FFF2-40B4-BE49-F238E27FC236}">
                <a16:creationId xmlns:a16="http://schemas.microsoft.com/office/drawing/2014/main" id="{BCAA9E46-5A57-497D-82AA-354FE387FBF3}"/>
              </a:ext>
            </a:extLst>
          </p:cNvPr>
          <p:cNvSpPr/>
          <p:nvPr/>
        </p:nvSpPr>
        <p:spPr>
          <a:xfrm>
            <a:off x="6858000" y="5527626"/>
            <a:ext cx="509584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Figure: Difference between ET’s target sensitivity and the current estimate of advanced LIGO’s and Virgo’s suspension. Credits: </a:t>
            </a:r>
            <a:r>
              <a:rPr lang="en-US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Conor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Mow-Lowry</a:t>
            </a:r>
            <a:endParaRPr lang="de-D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68004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56411A-3610-4D02-8532-35D92C4972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Gluing the QMC</a:t>
            </a:r>
            <a:endParaRPr lang="de-D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542F5E-2D88-4897-8592-E3DCFE8FC8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Want to align the QMC to maximum contrast.</a:t>
            </a:r>
            <a:endParaRPr lang="de-DE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86A0131-75E1-455A-AE37-A14EA636D9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ECB81-F1F0-4FAC-AFAF-24B4D8A1CD06}" type="slidenum">
              <a:rPr lang="en-US" smtClean="0"/>
              <a:t>20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EC7C1C1-1A2E-46AB-ACB8-B09B5752ED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8771" y="3321656"/>
            <a:ext cx="5154349" cy="320460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98EDAA9-EA5D-41CA-B373-CAA1E9BB29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63067" y="1620808"/>
            <a:ext cx="2163287" cy="155363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B50B20F-46C8-4B58-98ED-AD224BEA32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36975" y="1579954"/>
            <a:ext cx="2474977" cy="1635339"/>
          </a:xfrm>
          <a:prstGeom prst="rect">
            <a:avLst/>
          </a:prstGeom>
        </p:spPr>
      </p:pic>
      <p:cxnSp>
        <p:nvCxnSpPr>
          <p:cNvPr id="15" name="Connector: Curved 14">
            <a:extLst>
              <a:ext uri="{FF2B5EF4-FFF2-40B4-BE49-F238E27FC236}">
                <a16:creationId xmlns:a16="http://schemas.microsoft.com/office/drawing/2014/main" id="{85517D7B-1889-457B-8F44-A8DA2D414046}"/>
              </a:ext>
            </a:extLst>
          </p:cNvPr>
          <p:cNvCxnSpPr>
            <a:cxnSpLocks/>
            <a:stCxn id="25" idx="0"/>
          </p:cNvCxnSpPr>
          <p:nvPr/>
        </p:nvCxnSpPr>
        <p:spPr>
          <a:xfrm rot="5400000" flipH="1" flipV="1">
            <a:off x="8085321" y="3257999"/>
            <a:ext cx="2387144" cy="1486191"/>
          </a:xfrm>
          <a:prstGeom prst="curvedConnector3">
            <a:avLst>
              <a:gd name="adj1" fmla="val 50000"/>
            </a:avLst>
          </a:prstGeom>
          <a:ln w="95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Oval 24">
            <a:extLst>
              <a:ext uri="{FF2B5EF4-FFF2-40B4-BE49-F238E27FC236}">
                <a16:creationId xmlns:a16="http://schemas.microsoft.com/office/drawing/2014/main" id="{1CF4592D-D085-4203-AADB-365B4E45F1EB}"/>
              </a:ext>
            </a:extLst>
          </p:cNvPr>
          <p:cNvSpPr/>
          <p:nvPr/>
        </p:nvSpPr>
        <p:spPr>
          <a:xfrm>
            <a:off x="8254767" y="5194666"/>
            <a:ext cx="562062" cy="853796"/>
          </a:xfrm>
          <a:prstGeom prst="ellipse">
            <a:avLst/>
          </a:prstGeom>
          <a:noFill/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81C587F-DAAD-41F5-92F6-C519A43E9508}"/>
              </a:ext>
            </a:extLst>
          </p:cNvPr>
          <p:cNvSpPr txBox="1"/>
          <p:nvPr/>
        </p:nvSpPr>
        <p:spPr>
          <a:xfrm>
            <a:off x="804347" y="2247771"/>
            <a:ext cx="7949509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QMC requires alignment in two angles : one in the plane of the carrier and one normal to the plane of carrier.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 use an adjustable mirror as test mass during gluing.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the alignment in the plane of the carrier we use the controllers a and b. 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alignment in plane normal to the carrier is attained by applying pressure from the top (controller c) to the unequal glue layer.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Controller d is to hold the QMC in place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de-DE" dirty="0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60A4853D-CD41-4CEE-A281-1F09D3CA0D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64498" y="4382300"/>
            <a:ext cx="3999470" cy="1844755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1F572A60-4E7D-408C-94AE-72A05CF2100C}"/>
              </a:ext>
            </a:extLst>
          </p:cNvPr>
          <p:cNvSpPr txBox="1"/>
          <p:nvPr/>
        </p:nvSpPr>
        <p:spPr>
          <a:xfrm>
            <a:off x="1271180" y="6246257"/>
            <a:ext cx="41861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Signal from the QMC with 94% contrast</a:t>
            </a:r>
            <a:endParaRPr lang="de-DE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Footer Placeholder 3">
            <a:extLst>
              <a:ext uri="{FF2B5EF4-FFF2-40B4-BE49-F238E27FC236}">
                <a16:creationId xmlns:a16="http://schemas.microsoft.com/office/drawing/2014/main" id="{AAC7FB26-189A-4F22-B64D-0482A64317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64233" y="6592550"/>
            <a:ext cx="4083908" cy="303193"/>
          </a:xfrm>
        </p:spPr>
        <p:txBody>
          <a:bodyPr/>
          <a:lstStyle/>
          <a:p>
            <a:r>
              <a:rPr lang="en-US" dirty="0"/>
              <a:t>Meenakshi Mahesh | University of Hamburg</a:t>
            </a:r>
          </a:p>
        </p:txBody>
      </p:sp>
    </p:spTree>
    <p:extLst>
      <p:ext uri="{BB962C8B-B14F-4D97-AF65-F5344CB8AC3E}">
        <p14:creationId xmlns:p14="http://schemas.microsoft.com/office/powerpoint/2010/main" val="20256122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1E0EDB-2223-4B5D-841E-34D405B4A6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Gluing the QMC</a:t>
            </a:r>
            <a:endParaRPr lang="de-DE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15342EB-9FC0-495C-BAE0-C1CAFCB73D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Meenakshi Mahesh | University of Hamburg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AB78628-4898-43DE-9587-322D18AC09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ECB81-F1F0-4FAC-AFAF-24B4D8A1CD06}" type="slidenum">
              <a:rPr lang="en-US" smtClean="0"/>
              <a:t>21</a:t>
            </a:fld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F34D3E1-F716-474A-8B61-147E6EE805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5400000">
            <a:off x="3919538" y="-719729"/>
            <a:ext cx="4352925" cy="94436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6BD9311-206C-422B-8FED-E5F87D1E10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8866280">
            <a:off x="3842738" y="3183522"/>
            <a:ext cx="1247914" cy="824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2759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AA5A15-D7C5-4367-A150-009A6D63D2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Current investigation</a:t>
            </a:r>
            <a:endParaRPr lang="de-D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C2FCD2F-ECC0-4226-8A3F-7E09F936C2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Meenakshi Mahesh | University of Hamburg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6FA81B5-9A10-4561-8F10-390F308C70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ECB81-F1F0-4FAC-AFAF-24B4D8A1CD06}" type="slidenum">
              <a:rPr lang="en-US" smtClean="0"/>
              <a:t>22</a:t>
            </a:fld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4242C967-D1CA-43AD-9AF1-6183489EDB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3672" y="1508633"/>
            <a:ext cx="10515600" cy="4351338"/>
          </a:xfrm>
        </p:spPr>
        <p:txBody>
          <a:bodyPr>
            <a:normAutofit/>
          </a:bodyPr>
          <a:lstStyle/>
          <a:p>
            <a:pPr algn="just"/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Current QMC samples use a non-ideal coating for the central beam splitter in the Michelson:</a:t>
            </a:r>
          </a:p>
          <a:p>
            <a:pPr marL="0" indent="0" algn="just">
              <a:buNone/>
            </a:pP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- instead of 50/50 for both polarizations we have 85-15 for S and p respectively for transmission.</a:t>
            </a:r>
          </a:p>
          <a:p>
            <a:pPr marL="0" indent="0" algn="just">
              <a:buNone/>
            </a:pP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- the phase of the transmitted polarizations is currently not matched.</a:t>
            </a:r>
          </a:p>
          <a:p>
            <a:pPr algn="just"/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DFMI signals from COBRIs contain an unexplained envelope that is either caused by the non-ideal coating or by unexpected ghost beams.</a:t>
            </a:r>
          </a:p>
          <a:p>
            <a:pPr algn="just"/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Ordering new set of QMC with correct coating.</a:t>
            </a:r>
          </a:p>
          <a:p>
            <a:pPr algn="just"/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Currently working on a more detailed model of the current QMC to identify other sources of ghost beams to explain the envelope</a:t>
            </a:r>
          </a:p>
          <a:p>
            <a:pPr algn="just"/>
            <a:endParaRPr lang="de-DE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30" name="Picture 6" descr="https://lh4.googleusercontent.com/zqDVLKjVumNJ2j6rPtH_2G724Smz-nHv7ESF6prDGcf6gCW7pn5XQOnOp_LEc7KK9xy4zAWEjpfYakJYrTpqTSnpZufYI1Pc_EhrYjwAPHFsU828yHpYogyrkZLAEcn3LXKh7zjydz-PF8-RaG0tj2WkPg=s2048">
            <a:extLst>
              <a:ext uri="{FF2B5EF4-FFF2-40B4-BE49-F238E27FC236}">
                <a16:creationId xmlns:a16="http://schemas.microsoft.com/office/drawing/2014/main" id="{6D9230B7-4DFA-4AAC-AF04-381DC09A54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16" r="7998" b="8405"/>
          <a:stretch/>
        </p:blipFill>
        <p:spPr bwMode="auto">
          <a:xfrm rot="16200000">
            <a:off x="4255546" y="3559528"/>
            <a:ext cx="2468726" cy="3420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53467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3E5776-BBB4-455E-B693-BA45668821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Goals</a:t>
            </a:r>
            <a:endParaRPr lang="de-DE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EA013C6-658E-4A3F-AB0D-F758170D5A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Meenakshi Mahesh | University of Hamburg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9C3EFCA-69B1-4BB2-A05A-614F8E35C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ECB81-F1F0-4FAC-AFAF-24B4D8A1CD06}" type="slidenum">
              <a:rPr lang="en-US" smtClean="0"/>
              <a:t>23</a:t>
            </a:fld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1B43525-A27F-4680-8E2D-3FB2880326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6925" y="3530972"/>
            <a:ext cx="3103347" cy="286143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E8FCDC8-0556-4E01-A360-878888E68814}"/>
              </a:ext>
            </a:extLst>
          </p:cNvPr>
          <p:cNvSpPr/>
          <p:nvPr/>
        </p:nvSpPr>
        <p:spPr>
          <a:xfrm>
            <a:off x="371475" y="1718279"/>
            <a:ext cx="9451848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 typeface="Wingdings" panose="05000000000000000000" pitchFamily="2" charset="2"/>
              <a:buChar char="Ø"/>
            </a:pP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Test the sensor for performance by comparing two or more sensors.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Integrate COBRIs with FPGA-based multi-channel phasemeter currently in development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Making new iterations of COBRI.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Make a pendulum suspension system to test the sensor in vacuum.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174F3FB-C661-4C83-97A5-A93853E8AD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5025" y="3503383"/>
            <a:ext cx="2238374" cy="2984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2569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E18F8C-4628-4BB3-97CA-90D8EBDD39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19FBFA75-AFAA-4395-B74E-35580D3AAE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84539" y="1825625"/>
            <a:ext cx="6581775" cy="2552700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901B70-6098-4A4C-90B8-D8E9B27964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Meenakshi Mahesh | University of Hamburg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53D21E-2333-4F02-848E-87AC093AD6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ECB81-F1F0-4FAC-AFAF-24B4D8A1CD06}" type="slidenum">
              <a:rPr lang="en-US" smtClean="0"/>
              <a:t>24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E2897D9-D130-4445-BA2E-7A0CEE958D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825625"/>
            <a:ext cx="4400550" cy="27336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A173B7C-94DF-4309-B921-987363E445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38554" y="5358285"/>
            <a:ext cx="1724025" cy="400050"/>
          </a:xfrm>
          <a:prstGeom prst="rect">
            <a:avLst/>
          </a:prstGeom>
          <a:ln w="5715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3214732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E0B21E-DD8B-4249-9E65-7A7A756FAB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F238FF-32B0-4E77-A75F-CEB65D58E1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de-DE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phase</a:t>
            </a:r>
            <a:r>
              <a:rPr lang="de-DE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modulation</a:t>
            </a:r>
            <a:r>
              <a:rPr lang="de-DE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de-DE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pseudo random noise codes (c(t)) onto the light distributed to the OHs can be used to generate effective amplitude modulations of the interference signals</a:t>
            </a:r>
          </a:p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light reflected back from different OHs is combined using fibers with different lengths, chosen in such a way that the individual amplitude modulations are not coherent to each other.</a:t>
            </a:r>
          </a:p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summed signals are detected on one photo diode and fed into a phase measurement system.</a:t>
            </a:r>
          </a:p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Before each channel is read out using the DPM algorithm, the demultiplexing is achieved by multiplying the input signal with two codes, both delayed by the overall delay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tx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for that channel and one delayed further by the arm length difference for channel 1.</a:t>
            </a:r>
          </a:p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achievable performance of such a multiplexed readout is currently unknown, since effects observed in similar readout schemes [10, 9] might limit the performance</a:t>
            </a:r>
            <a:endParaRPr lang="de-DE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74C8991-1280-4FB8-8A46-629F128685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Meenakshi Mahesh | University of Hamburg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611D3A-7FD0-4C6D-BDB8-B78A021943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ECB81-F1F0-4FAC-AFAF-24B4D8A1CD06}" type="slidenum">
              <a:rPr lang="en-US" smtClean="0"/>
              <a:t>25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68AF8C2-07A9-443E-919C-282D808196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6512" y="3734594"/>
            <a:ext cx="4505325" cy="533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842EDF0-5F2C-4285-B2D8-2157A318C0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4633" y="4313856"/>
            <a:ext cx="4575767" cy="1817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2588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platzhalter 5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77" b="18777"/>
          <a:stretch/>
        </p:blipFill>
        <p:spPr>
          <a:xfrm>
            <a:off x="0" y="1402675"/>
            <a:ext cx="12192000" cy="5090439"/>
          </a:xfrm>
          <a:prstGeom prst="rect">
            <a:avLst/>
          </a:prstGeom>
        </p:spPr>
      </p:pic>
      <p:sp>
        <p:nvSpPr>
          <p:cNvPr id="8" name="Rechteck 7"/>
          <p:cNvSpPr/>
          <p:nvPr/>
        </p:nvSpPr>
        <p:spPr>
          <a:xfrm>
            <a:off x="-67112" y="600075"/>
            <a:ext cx="12259112" cy="5985283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5" name="Titel 1"/>
          <p:cNvSpPr txBox="1">
            <a:spLocks/>
          </p:cNvSpPr>
          <p:nvPr/>
        </p:nvSpPr>
        <p:spPr>
          <a:xfrm>
            <a:off x="123528" y="727777"/>
            <a:ext cx="12289365" cy="1063672"/>
          </a:xfrm>
          <a:prstGeom prst="rect">
            <a:avLst/>
          </a:prstGeom>
        </p:spPr>
        <p:txBody>
          <a:bodyPr vert="horz" lIns="121920" tIns="60960" rIns="121920" bIns="6096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rgbClr val="C00000"/>
                </a:solidFill>
                <a:latin typeface="Futura Bk BT" panose="020B0502020204020303" pitchFamily="34" charset="0"/>
                <a:ea typeface="Futura Bk BT" panose="020B0502020204020303" pitchFamily="34" charset="0"/>
                <a:cs typeface="Futura Bk BT" panose="020B0502020204020303" pitchFamily="34" charset="0"/>
              </a:defRPr>
            </a:lvl1pPr>
          </a:lstStyle>
          <a:p>
            <a:pPr algn="l"/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Interferometry for displacement sensors – techniques we study</a:t>
            </a:r>
            <a:endParaRPr lang="en-US" spc="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9494C3DF-4294-46DA-B4CF-C18DB25EDD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1850" y="2276475"/>
            <a:ext cx="2870509" cy="1494617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708132C0-B5D8-45F9-8656-AFD148489F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144" y="2276475"/>
            <a:ext cx="3513061" cy="1521945"/>
          </a:xfrm>
          <a:prstGeom prst="rect">
            <a:avLst/>
          </a:prstGeom>
        </p:spPr>
      </p:pic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CEEE0AB1-1ABE-47EA-9EFB-0D579B3CD62F}"/>
              </a:ext>
            </a:extLst>
          </p:cNvPr>
          <p:cNvGrpSpPr/>
          <p:nvPr/>
        </p:nvGrpSpPr>
        <p:grpSpPr>
          <a:xfrm>
            <a:off x="8217546" y="2276476"/>
            <a:ext cx="3289237" cy="1521946"/>
            <a:chOff x="6356774" y="2489115"/>
            <a:chExt cx="2312648" cy="1044745"/>
          </a:xfrm>
        </p:grpSpPr>
        <p:sp>
          <p:nvSpPr>
            <p:cNvPr id="12" name="Rechteck 11">
              <a:extLst>
                <a:ext uri="{FF2B5EF4-FFF2-40B4-BE49-F238E27FC236}">
                  <a16:creationId xmlns:a16="http://schemas.microsoft.com/office/drawing/2014/main" id="{12B1227C-1AFA-4D04-BBCB-705DA896A1F6}"/>
                </a:ext>
              </a:extLst>
            </p:cNvPr>
            <p:cNvSpPr/>
            <p:nvPr/>
          </p:nvSpPr>
          <p:spPr>
            <a:xfrm>
              <a:off x="6359984" y="2494585"/>
              <a:ext cx="2309438" cy="10293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400"/>
            </a:p>
          </p:txBody>
        </p:sp>
        <p:pic>
          <p:nvPicPr>
            <p:cNvPr id="9" name="Grafik 8">
              <a:extLst>
                <a:ext uri="{FF2B5EF4-FFF2-40B4-BE49-F238E27FC236}">
                  <a16:creationId xmlns:a16="http://schemas.microsoft.com/office/drawing/2014/main" id="{BF4F4261-8DC8-4D43-B412-527F8316514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356774" y="2489115"/>
              <a:ext cx="2309438" cy="1044745"/>
            </a:xfrm>
            <a:prstGeom prst="rect">
              <a:avLst/>
            </a:prstGeom>
          </p:spPr>
        </p:pic>
      </p:grpSp>
      <p:sp>
        <p:nvSpPr>
          <p:cNvPr id="19" name="Textfeld 18">
            <a:extLst>
              <a:ext uri="{FF2B5EF4-FFF2-40B4-BE49-F238E27FC236}">
                <a16:creationId xmlns:a16="http://schemas.microsoft.com/office/drawing/2014/main" id="{F43B083F-1C30-43BF-AA0F-6A5EFD68AAE5}"/>
              </a:ext>
            </a:extLst>
          </p:cNvPr>
          <p:cNvSpPr txBox="1"/>
          <p:nvPr/>
        </p:nvSpPr>
        <p:spPr>
          <a:xfrm>
            <a:off x="277063" y="3769323"/>
            <a:ext cx="3878165" cy="1856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solidFill>
                  <a:schemeClr val="bg1"/>
                </a:solidFill>
              </a:rPr>
              <a:t>Deep-</a:t>
            </a:r>
            <a:r>
              <a:rPr lang="de-DE" sz="2400" b="1" dirty="0" err="1">
                <a:solidFill>
                  <a:schemeClr val="bg1"/>
                </a:solidFill>
              </a:rPr>
              <a:t>frequency</a:t>
            </a:r>
            <a:r>
              <a:rPr lang="de-DE" sz="2400" b="1" dirty="0">
                <a:solidFill>
                  <a:schemeClr val="bg1"/>
                </a:solidFill>
              </a:rPr>
              <a:t> </a:t>
            </a:r>
            <a:r>
              <a:rPr lang="de-DE" sz="2400" b="1" dirty="0" err="1">
                <a:solidFill>
                  <a:schemeClr val="bg1"/>
                </a:solidFill>
              </a:rPr>
              <a:t>modulation</a:t>
            </a:r>
            <a:r>
              <a:rPr lang="de-DE" sz="2400" b="1" dirty="0">
                <a:solidFill>
                  <a:schemeClr val="bg1"/>
                </a:solidFill>
              </a:rPr>
              <a:t> </a:t>
            </a:r>
            <a:r>
              <a:rPr lang="de-DE" sz="2400" b="1" dirty="0" err="1">
                <a:solidFill>
                  <a:schemeClr val="bg1"/>
                </a:solidFill>
              </a:rPr>
              <a:t>interferometry</a:t>
            </a:r>
            <a:r>
              <a:rPr lang="de-DE" sz="2400" b="1" dirty="0">
                <a:solidFill>
                  <a:schemeClr val="bg1"/>
                </a:solidFill>
              </a:rPr>
              <a:t> (DFMI)</a:t>
            </a:r>
          </a:p>
          <a:p>
            <a:pPr algn="ctr"/>
            <a:br>
              <a:rPr lang="de-DE" sz="1867" dirty="0">
                <a:solidFill>
                  <a:schemeClr val="bg1"/>
                </a:solidFill>
              </a:rPr>
            </a:br>
            <a:r>
              <a:rPr lang="de-DE" sz="1600" dirty="0">
                <a:solidFill>
                  <a:schemeClr val="bg1"/>
                </a:solidFill>
              </a:rPr>
              <a:t>~10</a:t>
            </a:r>
            <a:r>
              <a:rPr lang="de-DE" sz="1600" baseline="30000" dirty="0">
                <a:solidFill>
                  <a:schemeClr val="bg1"/>
                </a:solidFill>
              </a:rPr>
              <a:t>-14</a:t>
            </a:r>
            <a:r>
              <a:rPr lang="de-DE" sz="1600" dirty="0">
                <a:solidFill>
                  <a:schemeClr val="bg1"/>
                </a:solidFill>
              </a:rPr>
              <a:t>m/</a:t>
            </a:r>
            <a:r>
              <a:rPr lang="de-DE" sz="1600" dirty="0" err="1">
                <a:solidFill>
                  <a:schemeClr val="bg1"/>
                </a:solidFill>
              </a:rPr>
              <a:t>sqrt</a:t>
            </a:r>
            <a:r>
              <a:rPr lang="de-DE" sz="1600" dirty="0">
                <a:solidFill>
                  <a:schemeClr val="bg1"/>
                </a:solidFill>
              </a:rPr>
              <a:t>(Hz)</a:t>
            </a:r>
          </a:p>
          <a:p>
            <a:pPr algn="ctr"/>
            <a:r>
              <a:rPr lang="de-DE" sz="1600" dirty="0" err="1">
                <a:solidFill>
                  <a:schemeClr val="bg1"/>
                </a:solidFill>
              </a:rPr>
              <a:t>dozens</a:t>
            </a:r>
            <a:r>
              <a:rPr lang="de-DE" sz="1600" dirty="0">
                <a:solidFill>
                  <a:schemeClr val="bg1"/>
                </a:solidFill>
              </a:rPr>
              <a:t> </a:t>
            </a:r>
            <a:r>
              <a:rPr lang="de-DE" sz="1600" dirty="0" err="1">
                <a:solidFill>
                  <a:schemeClr val="bg1"/>
                </a:solidFill>
              </a:rPr>
              <a:t>of</a:t>
            </a:r>
            <a:r>
              <a:rPr lang="de-DE" sz="1600" dirty="0">
                <a:solidFill>
                  <a:schemeClr val="bg1"/>
                </a:solidFill>
              </a:rPr>
              <a:t> </a:t>
            </a:r>
            <a:r>
              <a:rPr lang="de-DE" sz="1600" dirty="0" err="1">
                <a:solidFill>
                  <a:schemeClr val="bg1"/>
                </a:solidFill>
              </a:rPr>
              <a:t>sensors</a:t>
            </a:r>
            <a:r>
              <a:rPr lang="de-DE" sz="1600" dirty="0">
                <a:solidFill>
                  <a:schemeClr val="bg1"/>
                </a:solidFill>
              </a:rPr>
              <a:t> per </a:t>
            </a:r>
            <a:r>
              <a:rPr lang="de-DE" sz="1600" dirty="0" err="1">
                <a:solidFill>
                  <a:schemeClr val="bg1"/>
                </a:solidFill>
              </a:rPr>
              <a:t>laser</a:t>
            </a:r>
            <a:endParaRPr lang="de-DE" sz="1600" dirty="0">
              <a:solidFill>
                <a:schemeClr val="bg1"/>
              </a:solidFill>
            </a:endParaRPr>
          </a:p>
          <a:p>
            <a:pPr algn="ctr"/>
            <a:r>
              <a:rPr lang="de-DE" sz="1600" dirty="0">
                <a:solidFill>
                  <a:schemeClr val="bg1"/>
                </a:solidFill>
              </a:rPr>
              <a:t>absolute ranging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4FDA4637-91E3-438E-823A-91D32FF5765C}"/>
              </a:ext>
            </a:extLst>
          </p:cNvPr>
          <p:cNvSpPr txBox="1"/>
          <p:nvPr/>
        </p:nvSpPr>
        <p:spPr>
          <a:xfrm>
            <a:off x="4156663" y="3771040"/>
            <a:ext cx="3878165" cy="1856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err="1">
                <a:solidFill>
                  <a:schemeClr val="bg1"/>
                </a:solidFill>
              </a:rPr>
              <a:t>Resonantly</a:t>
            </a:r>
            <a:r>
              <a:rPr lang="de-DE" sz="2400" b="1" dirty="0">
                <a:solidFill>
                  <a:schemeClr val="bg1"/>
                </a:solidFill>
              </a:rPr>
              <a:t> </a:t>
            </a:r>
            <a:r>
              <a:rPr lang="de-DE" sz="2400" b="1" dirty="0" err="1">
                <a:solidFill>
                  <a:schemeClr val="bg1"/>
                </a:solidFill>
              </a:rPr>
              <a:t>enhanced</a:t>
            </a:r>
            <a:r>
              <a:rPr lang="de-DE" sz="2400" b="1" dirty="0">
                <a:solidFill>
                  <a:schemeClr val="bg1"/>
                </a:solidFill>
              </a:rPr>
              <a:t> </a:t>
            </a:r>
            <a:br>
              <a:rPr lang="de-DE" sz="2400" b="1" dirty="0">
                <a:solidFill>
                  <a:schemeClr val="bg1"/>
                </a:solidFill>
              </a:rPr>
            </a:br>
            <a:r>
              <a:rPr lang="de-DE" sz="2400" b="1" dirty="0">
                <a:solidFill>
                  <a:schemeClr val="bg1"/>
                </a:solidFill>
              </a:rPr>
              <a:t>DFMI</a:t>
            </a:r>
          </a:p>
          <a:p>
            <a:pPr algn="ctr"/>
            <a:br>
              <a:rPr lang="de-DE" sz="1867" dirty="0">
                <a:solidFill>
                  <a:schemeClr val="bg1"/>
                </a:solidFill>
              </a:rPr>
            </a:br>
            <a:r>
              <a:rPr lang="de-DE" sz="1600" dirty="0">
                <a:solidFill>
                  <a:schemeClr val="bg1"/>
                </a:solidFill>
              </a:rPr>
              <a:t>&lt;10</a:t>
            </a:r>
            <a:r>
              <a:rPr lang="de-DE" sz="1600" baseline="30000" dirty="0">
                <a:solidFill>
                  <a:schemeClr val="bg1"/>
                </a:solidFill>
              </a:rPr>
              <a:t>-15</a:t>
            </a:r>
            <a:r>
              <a:rPr lang="de-DE" sz="1600" dirty="0">
                <a:solidFill>
                  <a:schemeClr val="bg1"/>
                </a:solidFill>
              </a:rPr>
              <a:t>m/</a:t>
            </a:r>
            <a:r>
              <a:rPr lang="de-DE" sz="1600" dirty="0" err="1">
                <a:solidFill>
                  <a:schemeClr val="bg1"/>
                </a:solidFill>
              </a:rPr>
              <a:t>sqrt</a:t>
            </a:r>
            <a:r>
              <a:rPr lang="de-DE" sz="1600" dirty="0">
                <a:solidFill>
                  <a:schemeClr val="bg1"/>
                </a:solidFill>
              </a:rPr>
              <a:t>(Hz)</a:t>
            </a:r>
          </a:p>
          <a:p>
            <a:pPr algn="ctr"/>
            <a:r>
              <a:rPr lang="de-DE" sz="1600" dirty="0" err="1">
                <a:solidFill>
                  <a:schemeClr val="bg1"/>
                </a:solidFill>
              </a:rPr>
              <a:t>dozens</a:t>
            </a:r>
            <a:r>
              <a:rPr lang="de-DE" sz="1600" dirty="0">
                <a:solidFill>
                  <a:schemeClr val="bg1"/>
                </a:solidFill>
              </a:rPr>
              <a:t> </a:t>
            </a:r>
            <a:r>
              <a:rPr lang="de-DE" sz="1600" dirty="0" err="1">
                <a:solidFill>
                  <a:schemeClr val="bg1"/>
                </a:solidFill>
              </a:rPr>
              <a:t>of</a:t>
            </a:r>
            <a:r>
              <a:rPr lang="de-DE" sz="1600" dirty="0">
                <a:solidFill>
                  <a:schemeClr val="bg1"/>
                </a:solidFill>
              </a:rPr>
              <a:t> </a:t>
            </a:r>
            <a:r>
              <a:rPr lang="de-DE" sz="1600" dirty="0" err="1">
                <a:solidFill>
                  <a:schemeClr val="bg1"/>
                </a:solidFill>
              </a:rPr>
              <a:t>sensors</a:t>
            </a:r>
            <a:r>
              <a:rPr lang="de-DE" sz="1600" dirty="0">
                <a:solidFill>
                  <a:schemeClr val="bg1"/>
                </a:solidFill>
              </a:rPr>
              <a:t> per </a:t>
            </a:r>
            <a:r>
              <a:rPr lang="de-DE" sz="1600" dirty="0" err="1">
                <a:solidFill>
                  <a:schemeClr val="bg1"/>
                </a:solidFill>
              </a:rPr>
              <a:t>laser</a:t>
            </a:r>
            <a:endParaRPr lang="de-DE" sz="1600" dirty="0">
              <a:solidFill>
                <a:schemeClr val="bg1"/>
              </a:solidFill>
            </a:endParaRPr>
          </a:p>
          <a:p>
            <a:pPr algn="ctr"/>
            <a:r>
              <a:rPr lang="de-DE" sz="1600" dirty="0">
                <a:solidFill>
                  <a:schemeClr val="bg1"/>
                </a:solidFill>
              </a:rPr>
              <a:t>absolute ranging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26FE09D5-38C0-4122-B174-2D721D11163B}"/>
              </a:ext>
            </a:extLst>
          </p:cNvPr>
          <p:cNvSpPr txBox="1"/>
          <p:nvPr/>
        </p:nvSpPr>
        <p:spPr>
          <a:xfrm>
            <a:off x="8056802" y="3761892"/>
            <a:ext cx="3878165" cy="1856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err="1">
                <a:solidFill>
                  <a:schemeClr val="bg1"/>
                </a:solidFill>
              </a:rPr>
              <a:t>Heterodyne</a:t>
            </a:r>
            <a:r>
              <a:rPr lang="de-DE" sz="2400" b="1" dirty="0">
                <a:solidFill>
                  <a:schemeClr val="bg1"/>
                </a:solidFill>
              </a:rPr>
              <a:t> </a:t>
            </a:r>
            <a:r>
              <a:rPr lang="de-DE" sz="2400" b="1" dirty="0" err="1">
                <a:solidFill>
                  <a:schemeClr val="bg1"/>
                </a:solidFill>
              </a:rPr>
              <a:t>cavity</a:t>
            </a:r>
            <a:r>
              <a:rPr lang="de-DE" sz="2400" b="1" dirty="0">
                <a:solidFill>
                  <a:schemeClr val="bg1"/>
                </a:solidFill>
              </a:rPr>
              <a:t> </a:t>
            </a:r>
            <a:br>
              <a:rPr lang="de-DE" sz="2400" b="1" dirty="0">
                <a:solidFill>
                  <a:schemeClr val="bg1"/>
                </a:solidFill>
              </a:rPr>
            </a:br>
            <a:r>
              <a:rPr lang="de-DE" sz="2400" b="1" dirty="0" err="1">
                <a:solidFill>
                  <a:schemeClr val="bg1"/>
                </a:solidFill>
              </a:rPr>
              <a:t>tracking</a:t>
            </a:r>
            <a:r>
              <a:rPr lang="de-DE" sz="2400" b="1" dirty="0">
                <a:solidFill>
                  <a:schemeClr val="bg1"/>
                </a:solidFill>
              </a:rPr>
              <a:t> </a:t>
            </a:r>
            <a:r>
              <a:rPr lang="de-DE" sz="2400" b="1" dirty="0" err="1">
                <a:solidFill>
                  <a:schemeClr val="bg1"/>
                </a:solidFill>
              </a:rPr>
              <a:t>readout</a:t>
            </a:r>
            <a:endParaRPr lang="de-DE" sz="2400" b="1" dirty="0">
              <a:solidFill>
                <a:schemeClr val="bg1"/>
              </a:solidFill>
            </a:endParaRPr>
          </a:p>
          <a:p>
            <a:pPr algn="ctr"/>
            <a:br>
              <a:rPr lang="de-DE" sz="1867" dirty="0">
                <a:solidFill>
                  <a:schemeClr val="bg1"/>
                </a:solidFill>
              </a:rPr>
            </a:br>
            <a:r>
              <a:rPr lang="de-DE" sz="1600" dirty="0">
                <a:solidFill>
                  <a:schemeClr val="bg1"/>
                </a:solidFill>
              </a:rPr>
              <a:t>&lt;10</a:t>
            </a:r>
            <a:r>
              <a:rPr lang="de-DE" sz="1600" baseline="30000" dirty="0">
                <a:solidFill>
                  <a:schemeClr val="bg1"/>
                </a:solidFill>
              </a:rPr>
              <a:t>-15</a:t>
            </a:r>
            <a:r>
              <a:rPr lang="de-DE" sz="1600" dirty="0">
                <a:solidFill>
                  <a:schemeClr val="bg1"/>
                </a:solidFill>
              </a:rPr>
              <a:t>m/</a:t>
            </a:r>
            <a:r>
              <a:rPr lang="de-DE" sz="1600" dirty="0" err="1">
                <a:solidFill>
                  <a:schemeClr val="bg1"/>
                </a:solidFill>
              </a:rPr>
              <a:t>sqrt</a:t>
            </a:r>
            <a:r>
              <a:rPr lang="de-DE" sz="1600" dirty="0">
                <a:solidFill>
                  <a:schemeClr val="bg1"/>
                </a:solidFill>
              </a:rPr>
              <a:t>(Hz)</a:t>
            </a:r>
          </a:p>
          <a:p>
            <a:pPr algn="ctr"/>
            <a:r>
              <a:rPr lang="de-DE" sz="1600" dirty="0" err="1">
                <a:solidFill>
                  <a:schemeClr val="bg1"/>
                </a:solidFill>
              </a:rPr>
              <a:t>one</a:t>
            </a:r>
            <a:r>
              <a:rPr lang="de-DE" sz="1600" dirty="0">
                <a:solidFill>
                  <a:schemeClr val="bg1"/>
                </a:solidFill>
              </a:rPr>
              <a:t> </a:t>
            </a:r>
            <a:r>
              <a:rPr lang="de-DE" sz="1600" dirty="0" err="1">
                <a:solidFill>
                  <a:schemeClr val="bg1"/>
                </a:solidFill>
              </a:rPr>
              <a:t>sensors</a:t>
            </a:r>
            <a:r>
              <a:rPr lang="de-DE" sz="1600" dirty="0">
                <a:solidFill>
                  <a:schemeClr val="bg1"/>
                </a:solidFill>
              </a:rPr>
              <a:t> per </a:t>
            </a:r>
            <a:r>
              <a:rPr lang="de-DE" sz="1600" dirty="0" err="1">
                <a:solidFill>
                  <a:schemeClr val="bg1"/>
                </a:solidFill>
              </a:rPr>
              <a:t>laser</a:t>
            </a:r>
            <a:endParaRPr lang="de-DE" sz="1600" dirty="0">
              <a:solidFill>
                <a:schemeClr val="bg1"/>
              </a:solidFill>
            </a:endParaRPr>
          </a:p>
          <a:p>
            <a:pPr algn="ctr"/>
            <a:r>
              <a:rPr lang="de-DE" sz="1600" dirty="0" err="1">
                <a:solidFill>
                  <a:schemeClr val="bg1"/>
                </a:solidFill>
              </a:rPr>
              <a:t>best</a:t>
            </a:r>
            <a:r>
              <a:rPr lang="de-DE" sz="1600" dirty="0">
                <a:solidFill>
                  <a:schemeClr val="bg1"/>
                </a:solidFill>
              </a:rPr>
              <a:t> possible </a:t>
            </a:r>
            <a:r>
              <a:rPr lang="de-DE" sz="1600" dirty="0" err="1">
                <a:solidFill>
                  <a:schemeClr val="bg1"/>
                </a:solidFill>
              </a:rPr>
              <a:t>performance</a:t>
            </a:r>
            <a:endParaRPr lang="de-DE" sz="1600" dirty="0">
              <a:solidFill>
                <a:schemeClr val="bg1"/>
              </a:solidFill>
            </a:endParaRPr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5E0019C6-0223-40EB-9346-AA476BE8C1C6}"/>
              </a:ext>
            </a:extLst>
          </p:cNvPr>
          <p:cNvSpPr/>
          <p:nvPr/>
        </p:nvSpPr>
        <p:spPr>
          <a:xfrm>
            <a:off x="8310212" y="5821550"/>
            <a:ext cx="3677353" cy="2974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333" dirty="0">
                <a:solidFill>
                  <a:schemeClr val="bg1"/>
                </a:solidFill>
              </a:rPr>
              <a:t>J. Van </a:t>
            </a:r>
            <a:r>
              <a:rPr lang="de-DE" sz="1333" dirty="0" err="1">
                <a:solidFill>
                  <a:schemeClr val="bg1"/>
                </a:solidFill>
              </a:rPr>
              <a:t>Heijningen</a:t>
            </a:r>
            <a:r>
              <a:rPr lang="de-DE" sz="1333" dirty="0">
                <a:solidFill>
                  <a:schemeClr val="bg1"/>
                </a:solidFill>
              </a:rPr>
              <a:t> et al,</a:t>
            </a:r>
            <a:r>
              <a:rPr lang="en-US" sz="1333" dirty="0">
                <a:solidFill>
                  <a:schemeClr val="bg1"/>
                </a:solidFill>
              </a:rPr>
              <a:t> J. Appl. Phys.133.24 (2023)</a:t>
            </a:r>
            <a:r>
              <a:rPr lang="de-DE" sz="1333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23" name="Rechteck 22">
            <a:extLst>
              <a:ext uri="{FF2B5EF4-FFF2-40B4-BE49-F238E27FC236}">
                <a16:creationId xmlns:a16="http://schemas.microsoft.com/office/drawing/2014/main" id="{A9889F66-B547-449A-B440-7BD26C683229}"/>
              </a:ext>
            </a:extLst>
          </p:cNvPr>
          <p:cNvSpPr/>
          <p:nvPr/>
        </p:nvSpPr>
        <p:spPr>
          <a:xfrm>
            <a:off x="4488984" y="5869575"/>
            <a:ext cx="3315331" cy="2565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67" dirty="0">
                <a:solidFill>
                  <a:schemeClr val="bg1"/>
                </a:solidFill>
                <a:latin typeface="TheSans UHH" panose="020B0502050302020203" pitchFamily="34" charset="0"/>
              </a:rPr>
              <a:t>T. Eckhardt, O. Gerberding Metrology 2022, 2(1), 98-113</a:t>
            </a:r>
            <a:endParaRPr lang="de-DE" sz="1067" dirty="0">
              <a:solidFill>
                <a:schemeClr val="bg1"/>
              </a:solidFill>
            </a:endParaRPr>
          </a:p>
        </p:txBody>
      </p:sp>
      <p:sp>
        <p:nvSpPr>
          <p:cNvPr id="24" name="Rechteck 23">
            <a:extLst>
              <a:ext uri="{FF2B5EF4-FFF2-40B4-BE49-F238E27FC236}">
                <a16:creationId xmlns:a16="http://schemas.microsoft.com/office/drawing/2014/main" id="{C81AFDC5-1948-40CD-99BA-2A9A04ACEFD5}"/>
              </a:ext>
            </a:extLst>
          </p:cNvPr>
          <p:cNvSpPr/>
          <p:nvPr/>
        </p:nvSpPr>
        <p:spPr>
          <a:xfrm>
            <a:off x="635371" y="5853766"/>
            <a:ext cx="3062057" cy="2565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67" dirty="0">
                <a:solidFill>
                  <a:schemeClr val="bg1"/>
                </a:solidFill>
                <a:latin typeface="TheSans UHH" panose="020B0502050302020203" pitchFamily="34" charset="0"/>
              </a:rPr>
              <a:t>O. Gerberding, K.-S. </a:t>
            </a:r>
            <a:r>
              <a:rPr lang="en-US" sz="1067" dirty="0" err="1">
                <a:solidFill>
                  <a:schemeClr val="bg1"/>
                </a:solidFill>
                <a:latin typeface="TheSans UHH" panose="020B0502050302020203" pitchFamily="34" charset="0"/>
              </a:rPr>
              <a:t>Isleif</a:t>
            </a:r>
            <a:r>
              <a:rPr lang="en-US" sz="1067" dirty="0">
                <a:solidFill>
                  <a:schemeClr val="bg1"/>
                </a:solidFill>
                <a:latin typeface="TheSans UHH" panose="020B0502050302020203" pitchFamily="34" charset="0"/>
              </a:rPr>
              <a:t> Sensors 2021, 21(5), 1708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3F5A7EA-90FA-4FFF-82CF-F689F770B32E}"/>
              </a:ext>
            </a:extLst>
          </p:cNvPr>
          <p:cNvSpPr/>
          <p:nvPr/>
        </p:nvSpPr>
        <p:spPr>
          <a:xfrm>
            <a:off x="394283" y="2046914"/>
            <a:ext cx="3873808" cy="421101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48188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6FE0E0-7139-4820-AA5C-42927C4708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1960" y="527687"/>
            <a:ext cx="10515600" cy="1325563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DFMI</a:t>
            </a:r>
            <a:endParaRPr lang="de-DE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D1D2B4-66F5-4D09-B26A-62F2992EA6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6544" y="1853250"/>
            <a:ext cx="5700727" cy="4602163"/>
          </a:xfrm>
        </p:spPr>
        <p:txBody>
          <a:bodyPr>
            <a:noAutofit/>
          </a:bodyPr>
          <a:lstStyle/>
          <a:p>
            <a:pPr algn="just"/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Technique to perform  low frequency laser interferometry with </a:t>
            </a:r>
            <a:r>
              <a:rPr lang="de-DE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&lt; 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pm/√Hz precision.</a:t>
            </a:r>
          </a:p>
          <a:p>
            <a:pPr marL="0" indent="0" algn="just">
              <a:buNone/>
            </a:pP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Strong sinusoidal laser frequency modulation (~3GHz modulation depth with a rate of 1kHz) is applied.</a:t>
            </a:r>
          </a:p>
          <a:p>
            <a:pPr marL="0" indent="0" algn="just">
              <a:buNone/>
            </a:pP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Beat notes are generated from the interference                           of two homodyning beams that have a time-delay due to an intentional arm-length mismatch.</a:t>
            </a:r>
          </a:p>
          <a:p>
            <a:pPr marL="0" indent="0">
              <a:buNone/>
            </a:pPr>
            <a:endParaRPr lang="en-US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2D61BE8-5E9E-4F7B-B8F7-28654CF968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Meenakshi Mahesh | University of Hamburg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9423C9B-6ED7-4016-BF96-456A812672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ECB81-F1F0-4FAC-AFAF-24B4D8A1CD06}" type="slidenum">
              <a:rPr lang="en-US" smtClean="0"/>
              <a:t>4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5C0A5FB-28E8-4EDB-9E18-499E6BD2EFF0}"/>
              </a:ext>
            </a:extLst>
          </p:cNvPr>
          <p:cNvSpPr txBox="1"/>
          <p:nvPr/>
        </p:nvSpPr>
        <p:spPr>
          <a:xfrm>
            <a:off x="6795084" y="6322548"/>
            <a:ext cx="539691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Credits : Oliver Gerberding, "Deep frequency modulation interferometry," Opt. Express </a:t>
            </a:r>
            <a:r>
              <a:rPr lang="en-US" sz="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23</a:t>
            </a:r>
            <a:r>
              <a:rPr lang="en-US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14753-14762 (2015) </a:t>
            </a:r>
            <a:endParaRPr lang="de-DE" sz="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5581BD0-7918-4351-A34A-7C0E565E2A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8539" y="2364822"/>
            <a:ext cx="5396917" cy="237278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79DAE82-EEF4-4851-AFEF-EA95C5FF59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0911" y="3593885"/>
            <a:ext cx="3616477" cy="362419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EE246FA-500A-4766-A58A-23EC6C4832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59879" y="2381599"/>
            <a:ext cx="6187379" cy="214692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051614D-EB2A-4DDD-9423-FA8ABEC8E0F2}"/>
              </a:ext>
            </a:extLst>
          </p:cNvPr>
          <p:cNvSpPr/>
          <p:nvPr/>
        </p:nvSpPr>
        <p:spPr>
          <a:xfrm>
            <a:off x="6284731" y="4666073"/>
            <a:ext cx="536881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000" i="1" dirty="0">
                <a:cs typeface="Times New Roman" panose="02020603050405020304" pitchFamily="18" charset="0"/>
              </a:rPr>
              <a:t>Waveform of the obtained interferogram for different operating points of the interferometer phase ϕ with a modulation depth m = 6.28 rad</a:t>
            </a:r>
            <a:endParaRPr lang="de-DE" sz="1000" i="1" dirty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939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1B3381-AEA2-4820-BA21-B50FB970B5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DFMI</a:t>
            </a:r>
            <a:endParaRPr lang="de-DE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4A1FF6F-C20A-49ED-80CA-9CD7560DAC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Meenakshi Mahesh | University of Hamburg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162E88-1EF4-4A49-9E3A-4BD0A50C6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ECB81-F1F0-4FAC-AFAF-24B4D8A1CD06}" type="slidenum">
              <a:rPr lang="en-US" smtClean="0"/>
              <a:t>5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DC682CE-9C15-4423-BE8F-DC3DB019B89D}"/>
              </a:ext>
            </a:extLst>
          </p:cNvPr>
          <p:cNvSpPr/>
          <p:nvPr/>
        </p:nvSpPr>
        <p:spPr>
          <a:xfrm>
            <a:off x="609600" y="1423547"/>
            <a:ext cx="105156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large number of OHs can be connected to a single laser.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TheSans UHH" panose="020B0502050302020203" pitchFamily="34" charset="0"/>
              </a:rPr>
              <a:t>Laser noise is common mode and easily rejected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Laser noise is common mode and easily rejected</a:t>
            </a:r>
          </a:p>
          <a:p>
            <a:pPr algn="just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Past DFMI experiments have achieved displacement-sensing levels of 230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/√Hz around 300mHz and tilt-noise readouts with sensitivities of about 20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nrad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/√Hz at 40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mHz</a:t>
            </a:r>
            <a:endParaRPr lang="de-D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Content Placeholder 6">
            <a:extLst>
              <a:ext uri="{FF2B5EF4-FFF2-40B4-BE49-F238E27FC236}">
                <a16:creationId xmlns:a16="http://schemas.microsoft.com/office/drawing/2014/main" id="{CDDAB341-A16D-4A76-9F02-7008613373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2687" y="3677304"/>
            <a:ext cx="4796167" cy="215656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B0CF661-8FAE-44A5-8795-2120207DAB8A}"/>
              </a:ext>
            </a:extLst>
          </p:cNvPr>
          <p:cNvSpPr txBox="1"/>
          <p:nvPr/>
        </p:nvSpPr>
        <p:spPr>
          <a:xfrm>
            <a:off x="10058586" y="6323315"/>
            <a:ext cx="539691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900" dirty="0"/>
              <a:t>DOI:</a:t>
            </a:r>
            <a:r>
              <a:rPr lang="de-DE" sz="900" dirty="0">
                <a:hlinkClick r:id="rId3"/>
              </a:rPr>
              <a:t>10.1103/PhysRevApplied.12.034025</a:t>
            </a:r>
            <a:endParaRPr lang="de-DE" sz="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CB45647-DD3E-489B-898D-0D63B75455AA}"/>
              </a:ext>
            </a:extLst>
          </p:cNvPr>
          <p:cNvSpPr txBox="1"/>
          <p:nvPr/>
        </p:nvSpPr>
        <p:spPr>
          <a:xfrm>
            <a:off x="932687" y="5682288"/>
            <a:ext cx="502977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Credits : Oliver Gerberding, "Deep frequency modulation interferometry," Opt. Express </a:t>
            </a:r>
            <a:r>
              <a:rPr lang="en-US" sz="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23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14753-14762 (2015) </a:t>
            </a:r>
            <a:endParaRPr lang="de-DE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74353F6-BE2D-4DEB-A5AB-26891319D9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1126" y="3677305"/>
            <a:ext cx="5543107" cy="2771554"/>
          </a:xfrm>
          <a:prstGeom prst="rect">
            <a:avLst/>
          </a:prstGeom>
        </p:spPr>
      </p:pic>
      <p:pic>
        <p:nvPicPr>
          <p:cNvPr id="11" name="Grafik 11">
            <a:extLst>
              <a:ext uri="{FF2B5EF4-FFF2-40B4-BE49-F238E27FC236}">
                <a16:creationId xmlns:a16="http://schemas.microsoft.com/office/drawing/2014/main" id="{D3A020AE-E382-41A2-AB60-EBEB6DDDF9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67616" y="3948158"/>
            <a:ext cx="5632641" cy="2071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71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0C09F7-4158-4F8A-A1DA-28D0A6B554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1961" y="442934"/>
            <a:ext cx="10515600" cy="1325563"/>
          </a:xfrm>
        </p:spPr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Design of the Optical Head</a:t>
            </a:r>
            <a:endParaRPr lang="de-D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48694E-A095-493B-98C1-428C070EBA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Meenakshi Mahesh | University of Hamburg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59EF414-39B7-4514-B3C9-F58AA51F3C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ECB81-F1F0-4FAC-AFAF-24B4D8A1CD06}" type="slidenum">
              <a:rPr lang="en-US" smtClean="0"/>
              <a:t>6</a:t>
            </a:fld>
            <a:endParaRPr lang="en-US"/>
          </a:p>
        </p:txBody>
      </p:sp>
      <p:pic>
        <p:nvPicPr>
          <p:cNvPr id="6" name="Content Placeholder 2">
            <a:extLst>
              <a:ext uri="{FF2B5EF4-FFF2-40B4-BE49-F238E27FC236}">
                <a16:creationId xmlns:a16="http://schemas.microsoft.com/office/drawing/2014/main" id="{26B500B6-3981-47B2-AA42-370E016441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08028" y="3841033"/>
            <a:ext cx="4772526" cy="17186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B28343D-9303-4BEC-9235-DDA319C86F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7192" y="5382910"/>
            <a:ext cx="2602828" cy="1032156"/>
          </a:xfrm>
          <a:prstGeom prst="rect">
            <a:avLst/>
          </a:prstGeom>
          <a:effectLst>
            <a:reflection blurRad="6350" stA="50000" endA="300" endPos="55000" dir="5400000" sy="-100000" algn="bl" rotWithShape="0"/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A349E43-A286-4B03-A107-F7780694C0E8}"/>
              </a:ext>
            </a:extLst>
          </p:cNvPr>
          <p:cNvSpPr txBox="1"/>
          <p:nvPr/>
        </p:nvSpPr>
        <p:spPr>
          <a:xfrm>
            <a:off x="441961" y="1728061"/>
            <a:ext cx="638746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core of the design is a quasi-monolithic component (QMC), which consists of :</a:t>
            </a:r>
          </a:p>
          <a:p>
            <a:pPr marL="457200" indent="-457200" algn="just">
              <a:buFont typeface="Wingdings" panose="05000000000000000000" pitchFamily="2" charset="2"/>
              <a:buChar char="v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polarization beam splitter (PBS) cube.</a:t>
            </a:r>
          </a:p>
          <a:p>
            <a:pPr marL="457200" indent="-457200" algn="just">
              <a:buFont typeface="Wingdings" panose="05000000000000000000" pitchFamily="2" charset="2"/>
              <a:buChar char="v"/>
            </a:pP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quarter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wave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plate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(QWP).</a:t>
            </a:r>
          </a:p>
          <a:p>
            <a:pPr marL="457200" indent="-457200" algn="just">
              <a:buFont typeface="Wingdings" panose="05000000000000000000" pitchFamily="2" charset="2"/>
              <a:buChar char="v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beam splitting cube (BSC) with 50% reflectivity at the diagonal surface.</a:t>
            </a:r>
            <a:endParaRPr lang="de-D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de-DE" dirty="0"/>
          </a:p>
        </p:txBody>
      </p:sp>
      <p:pic>
        <p:nvPicPr>
          <p:cNvPr id="10" name="Content Placeholder 5">
            <a:extLst>
              <a:ext uri="{FF2B5EF4-FFF2-40B4-BE49-F238E27FC236}">
                <a16:creationId xmlns:a16="http://schemas.microsoft.com/office/drawing/2014/main" id="{4DF61F15-0347-4B74-8411-9B685B5629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26479" y="1382884"/>
            <a:ext cx="5051221" cy="245814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3A64FB5-4FDF-426A-A33A-9673B9B7E1F7}"/>
              </a:ext>
            </a:extLst>
          </p:cNvPr>
          <p:cNvSpPr/>
          <p:nvPr/>
        </p:nvSpPr>
        <p:spPr>
          <a:xfrm>
            <a:off x="6400800" y="6245789"/>
            <a:ext cx="6096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Gerberding, O.; </a:t>
            </a:r>
            <a:r>
              <a:rPr lang="en-US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Isleif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K.-S. Ghost Beam Suppression in Deep Frequency Modulation Interferometry for Compact On-Axis Optical Heads. </a:t>
            </a:r>
            <a:r>
              <a:rPr lang="en-US" sz="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Sensors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2021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21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1708. https://doi.org/10.3390/s21051708 </a:t>
            </a:r>
            <a:endParaRPr lang="de-DE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87B6050-09F0-4468-8644-412015282C03}"/>
              </a:ext>
            </a:extLst>
          </p:cNvPr>
          <p:cNvSpPr txBox="1"/>
          <p:nvPr/>
        </p:nvSpPr>
        <p:spPr>
          <a:xfrm>
            <a:off x="7437532" y="3815286"/>
            <a:ext cx="36395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Beam diagram showing polarizations</a:t>
            </a:r>
            <a:endParaRPr lang="de-DE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518A768-639A-4FD7-929E-1911D868FC48}"/>
              </a:ext>
            </a:extLst>
          </p:cNvPr>
          <p:cNvSpPr/>
          <p:nvPr/>
        </p:nvSpPr>
        <p:spPr>
          <a:xfrm>
            <a:off x="7437532" y="4682527"/>
            <a:ext cx="450494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QMC forms and unequal armlength Michelson interferometer with dual readout. Ideally no light  is reflected back into the fiber.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Precision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goal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&gt;1pm/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sqrt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Hz</a:t>
            </a:r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9A6FD5E9-59B5-45B1-AA84-E8821BAAC686}"/>
              </a:ext>
            </a:extLst>
          </p:cNvPr>
          <p:cNvSpPr/>
          <p:nvPr/>
        </p:nvSpPr>
        <p:spPr>
          <a:xfrm>
            <a:off x="6278880" y="4979498"/>
            <a:ext cx="960326" cy="303193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342307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881D58-0783-4709-83A7-B6F62F5379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072" y="533618"/>
            <a:ext cx="12234672" cy="1325563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COBRI : 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mpact 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alanced 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eadout 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nterferometer</a:t>
            </a:r>
            <a:endParaRPr lang="de-DE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A4230A6-AEAD-409C-8042-A00E82F7C4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Meenakshi Mahesh | University of Hamburg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F60954-E143-4D89-8C4A-97D328767A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ECB81-F1F0-4FAC-AFAF-24B4D8A1CD06}" type="slidenum">
              <a:rPr lang="en-US" smtClean="0"/>
              <a:t>7</a:t>
            </a:fld>
            <a:endParaRPr lang="en-US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E945DA98-5C25-4520-9262-10C5C79F94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5431" y="2164078"/>
            <a:ext cx="3291841" cy="246888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5770995-D970-45FD-8EC3-A44E663486F2}"/>
              </a:ext>
            </a:extLst>
          </p:cNvPr>
          <p:cNvSpPr/>
          <p:nvPr/>
        </p:nvSpPr>
        <p:spPr>
          <a:xfrm>
            <a:off x="5151120" y="2967335"/>
            <a:ext cx="620572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de-DE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Current</a:t>
            </a:r>
            <a:r>
              <a:rPr lang="de-DE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prototype: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COBRI in half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inch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mirror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mount.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Includes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photodiode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holder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with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tilted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diodes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additional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lenses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glued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onto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QMC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focus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onto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1mm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diodes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7" name="Arrow: Striped Right 6">
            <a:extLst>
              <a:ext uri="{FF2B5EF4-FFF2-40B4-BE49-F238E27FC236}">
                <a16:creationId xmlns:a16="http://schemas.microsoft.com/office/drawing/2014/main" id="{624CC5FA-5C0E-4833-9392-453ECE26CFAF}"/>
              </a:ext>
            </a:extLst>
          </p:cNvPr>
          <p:cNvSpPr/>
          <p:nvPr/>
        </p:nvSpPr>
        <p:spPr>
          <a:xfrm>
            <a:off x="3913632" y="3224782"/>
            <a:ext cx="1091184" cy="347472"/>
          </a:xfrm>
          <a:prstGeom prst="stripedRightArrow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95DA891-8BF5-4F19-8BB7-BDE92A58609A}"/>
              </a:ext>
            </a:extLst>
          </p:cNvPr>
          <p:cNvSpPr/>
          <p:nvPr/>
        </p:nvSpPr>
        <p:spPr>
          <a:xfrm>
            <a:off x="2883408" y="4936646"/>
            <a:ext cx="102656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 achieve very high contrast of 94% and production is repeatable and reliable</a:t>
            </a:r>
            <a:endParaRPr lang="de-D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Graphic 10" descr="Checkmark">
            <a:extLst>
              <a:ext uri="{FF2B5EF4-FFF2-40B4-BE49-F238E27FC236}">
                <a16:creationId xmlns:a16="http://schemas.microsoft.com/office/drawing/2014/main" id="{29D9190E-1A4A-43B1-A1B0-4DC7291B8F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559736" y="4988258"/>
            <a:ext cx="323672" cy="32367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6135C56-EAC7-4B08-8BC2-586CA58F85FF}"/>
              </a:ext>
            </a:extLst>
          </p:cNvPr>
          <p:cNvSpPr txBox="1"/>
          <p:nvPr/>
        </p:nvSpPr>
        <p:spPr>
          <a:xfrm>
            <a:off x="2948299" y="5486400"/>
            <a:ext cx="73579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After investigation: Wrong coating on BSC of QMC, No performance test yet</a:t>
            </a:r>
            <a:endParaRPr lang="de-D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D4A4B15-5323-4FA4-AD43-7F74AB703E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1214" y="1540907"/>
            <a:ext cx="6267450" cy="431482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1FEF07D-E028-4BAB-B74D-3D902F3B94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25087" y="2039603"/>
            <a:ext cx="5637228" cy="379620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DD379E4-DBE7-408A-82FA-DA51087353B4}"/>
              </a:ext>
            </a:extLst>
          </p:cNvPr>
          <p:cNvSpPr txBox="1"/>
          <p:nvPr/>
        </p:nvSpPr>
        <p:spPr>
          <a:xfrm>
            <a:off x="4255805" y="5447109"/>
            <a:ext cx="3298677" cy="408623"/>
          </a:xfrm>
          <a:prstGeom prst="flowChartAlternateProcess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New Vacuum Compatible model.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72305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503529-0671-4010-8BA4-2EAC9DBAAD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00062"/>
            <a:ext cx="10515600" cy="1325563"/>
          </a:xfrm>
        </p:spPr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Ghost Beams </a:t>
            </a:r>
            <a:endParaRPr lang="de-D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0A2E0E0-2DF5-495E-9086-1890E185FA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Meenakshi Mahesh | University of Hamburg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567307-AA12-4EAA-8B43-C2FE480956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ECB81-F1F0-4FAC-AFAF-24B4D8A1CD06}" type="slidenum">
              <a:rPr lang="en-US" smtClean="0"/>
              <a:t>8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BE88A01-7DE6-47EE-B6D6-FCB6D0DD53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244" y="3972722"/>
            <a:ext cx="5446310" cy="21238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5588F860-4A11-499F-9913-AEB84BE266FA}"/>
              </a:ext>
            </a:extLst>
          </p:cNvPr>
          <p:cNvSpPr/>
          <p:nvPr/>
        </p:nvSpPr>
        <p:spPr>
          <a:xfrm>
            <a:off x="560832" y="6261526"/>
            <a:ext cx="431596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Gerberding, O.; </a:t>
            </a:r>
            <a:r>
              <a:rPr lang="en-US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Isleif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K.-S. Ghost Beam Suppression in Deep Frequency Modulation Interferometry for Compact On-Axis Optical Heads. </a:t>
            </a:r>
            <a:r>
              <a:rPr lang="en-US" sz="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Sensors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2021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21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1708. https://doi.org/10.3390/s21051708</a:t>
            </a:r>
            <a:endParaRPr lang="de-DE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38D0BEB-1560-466A-A466-81D0BC4AE68B}"/>
              </a:ext>
            </a:extLst>
          </p:cNvPr>
          <p:cNvSpPr/>
          <p:nvPr/>
        </p:nvSpPr>
        <p:spPr>
          <a:xfrm>
            <a:off x="560832" y="1576196"/>
            <a:ext cx="1129281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On-axis designs usually suffer from ghost beams created at perpendicular surfaces.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 encounter two type of ghost beams :</a:t>
            </a:r>
          </a:p>
          <a:p>
            <a:pPr algn="just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1. Parasitic beams reflected from undesired surfaces.</a:t>
            </a:r>
          </a:p>
          <a:p>
            <a:pPr algn="just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2. Parasitic beams due to wrong coating.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First one can be strongly suppressed using advanced readout algorithms and the dual-readout. </a:t>
            </a:r>
            <a:b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Dual readout (both ports) enables us to use balanced detection that cancels most of the ghost beams.</a:t>
            </a:r>
          </a:p>
        </p:txBody>
      </p:sp>
      <p:pic>
        <p:nvPicPr>
          <p:cNvPr id="8" name="Picture 6" descr="https://lh4.googleusercontent.com/zqDVLKjVumNJ2j6rPtH_2G724Smz-nHv7ESF6prDGcf6gCW7pn5XQOnOp_LEc7KK9xy4zAWEjpfYakJYrTpqTSnpZufYI1Pc_EhrYjwAPHFsU828yHpYogyrkZLAEcn3LXKh7zjydz-PF8-RaG0tj2WkPg=s2048">
            <a:extLst>
              <a:ext uri="{FF2B5EF4-FFF2-40B4-BE49-F238E27FC236}">
                <a16:creationId xmlns:a16="http://schemas.microsoft.com/office/drawing/2014/main" id="{BA8838C4-FFAE-4E68-A519-EFB9901A48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16" r="7998" b="8405"/>
          <a:stretch/>
        </p:blipFill>
        <p:spPr bwMode="auto">
          <a:xfrm rot="16200000">
            <a:off x="7652717" y="3580177"/>
            <a:ext cx="2272468" cy="3148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FCBA653-C9DD-4C1D-8AF8-B46377877098}"/>
              </a:ext>
            </a:extLst>
          </p:cNvPr>
          <p:cNvSpPr txBox="1"/>
          <p:nvPr/>
        </p:nvSpPr>
        <p:spPr>
          <a:xfrm>
            <a:off x="6618914" y="6278990"/>
            <a:ext cx="48068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Envelop due to wrong coating of 50/50 plate in the QMC</a:t>
            </a:r>
            <a:endParaRPr lang="de-DE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75029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1B3381-AEA2-4820-BA21-B50FB970B5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90253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DFMI Readout Algorithm</a:t>
            </a:r>
            <a:endParaRPr lang="de-D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ABE09C7-9A65-4146-B15D-8D6E11372C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2699" y="3417330"/>
            <a:ext cx="10515600" cy="2346998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4A1FF6F-C20A-49ED-80CA-9CD7560DAC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Meenakshi Mahesh | University of Hamburg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162E88-1EF4-4A49-9E3A-4BD0A50C6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ECB81-F1F0-4FAC-AFAF-24B4D8A1CD06}" type="slidenum">
              <a:rPr lang="en-US" smtClean="0"/>
              <a:t>9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7A333B9-B54F-4888-8330-7520223AAE94}"/>
              </a:ext>
            </a:extLst>
          </p:cNvPr>
          <p:cNvSpPr/>
          <p:nvPr/>
        </p:nvSpPr>
        <p:spPr>
          <a:xfrm>
            <a:off x="838199" y="1624129"/>
            <a:ext cx="1016023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signal can be described in Fourier-domain by harmonics of the modulation frequency using Bessel-functions.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non linear algorithm is employed to extract four fundamental parameters (A, 𝑚, 𝜓, 𝜙) from the signal in real time.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8D81FD5-A594-4370-B177-E507A9AF427C}"/>
              </a:ext>
            </a:extLst>
          </p:cNvPr>
          <p:cNvSpPr txBox="1"/>
          <p:nvPr/>
        </p:nvSpPr>
        <p:spPr>
          <a:xfrm>
            <a:off x="838199" y="5847069"/>
            <a:ext cx="10440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DFMI works over different distances, here shown are examples for distances from 10cm up to 1.1m </a:t>
            </a:r>
          </a:p>
          <a:p>
            <a:pPr algn="just"/>
            <a:endParaRPr lang="de-DE" dirty="0"/>
          </a:p>
        </p:txBody>
      </p:sp>
      <p:pic>
        <p:nvPicPr>
          <p:cNvPr id="12" name="Picture 11" descr="28§display§P_{\text{measured}}(t) \approx P_0 \sin\left(m \cdot \sin(\omega_m t + \psi) + \varphi \right) \implies %\\&#10;        % \downarrow\\&#10;        \widetilde{P}_{\text{measured}}(\omega) \approx P_0 \sum_{n \in \mathbb{Z}} J_n(m) e^{i(n \psi + \varphi)} \delta(\omega - n \omega_m)§png§600§FALSE§">
            <a:extLst>
              <a:ext uri="{FF2B5EF4-FFF2-40B4-BE49-F238E27FC236}">
                <a16:creationId xmlns:a16="http://schemas.microsoft.com/office/drawing/2014/main" id="{80AE0165-72E8-41CC-A7CC-85BABA6DB6A7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1912934" y="2371882"/>
            <a:ext cx="7383240" cy="384840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1237425396"/>
      </p:ext>
    </p:extLst>
  </p:cSld>
  <p:clrMapOvr>
    <a:masterClrMapping/>
  </p:clrMapOvr>
</p:sld>
</file>

<file path=ppt/theme/theme1.xml><?xml version="1.0" encoding="utf-8"?>
<a:theme xmlns:a="http://schemas.openxmlformats.org/drawingml/2006/main" name="GWD_PPT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744A046C-E1B3-486B-A445-112EF7045090}" vid="{C3161553-EFE0-4A5C-A9DF-4F937EF1265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1971</Words>
  <Application>Microsoft Office PowerPoint</Application>
  <PresentationFormat>Widescreen</PresentationFormat>
  <Paragraphs>227</Paragraphs>
  <Slides>25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4" baseType="lpstr">
      <vt:lpstr>Arial</vt:lpstr>
      <vt:lpstr>Calibri</vt:lpstr>
      <vt:lpstr>Futura Bk BT</vt:lpstr>
      <vt:lpstr>TheSans UHH</vt:lpstr>
      <vt:lpstr>TheSans UHH Bold Caps</vt:lpstr>
      <vt:lpstr>TheSans UHH SemiLight Caps</vt:lpstr>
      <vt:lpstr>Times New Roman</vt:lpstr>
      <vt:lpstr>Wingdings</vt:lpstr>
      <vt:lpstr>GWD_PPT</vt:lpstr>
      <vt:lpstr>Compact Interferometric Sensor  for Local Test Mass Readout</vt:lpstr>
      <vt:lpstr>Motivation</vt:lpstr>
      <vt:lpstr>PowerPoint Presentation</vt:lpstr>
      <vt:lpstr>DFMI</vt:lpstr>
      <vt:lpstr>DFMI</vt:lpstr>
      <vt:lpstr>Design of the Optical Head</vt:lpstr>
      <vt:lpstr>COBRI : Compact Balanced Readout Interferometer</vt:lpstr>
      <vt:lpstr>Ghost Beams </vt:lpstr>
      <vt:lpstr> DFMI Readout Algorithm</vt:lpstr>
      <vt:lpstr> Novel DFMI Readout Algorithm</vt:lpstr>
      <vt:lpstr>PowerPoint Presentation</vt:lpstr>
      <vt:lpstr>COBRI vs suspensions test in vacuum</vt:lpstr>
      <vt:lpstr>PowerPoint Presentation</vt:lpstr>
      <vt:lpstr>PowerPoint Presentation</vt:lpstr>
      <vt:lpstr>PowerPoint Presentation</vt:lpstr>
      <vt:lpstr>Appendix</vt:lpstr>
      <vt:lpstr>ReDFMI - Setup</vt:lpstr>
      <vt:lpstr>PowerPoint Presentation</vt:lpstr>
      <vt:lpstr>DFMI</vt:lpstr>
      <vt:lpstr>Gluing the QMC</vt:lpstr>
      <vt:lpstr>Gluing the QMC</vt:lpstr>
      <vt:lpstr>Current investigation</vt:lpstr>
      <vt:lpstr>Future Goals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20210720_SchottMeeting_AG-Gerberding</dc:title>
  <dc:creator>Shreevathsa C S</dc:creator>
  <cp:lastModifiedBy>Mahesh, Meenakshi</cp:lastModifiedBy>
  <cp:revision>240</cp:revision>
  <dcterms:created xsi:type="dcterms:W3CDTF">2021-05-30T08:37:23Z</dcterms:created>
  <dcterms:modified xsi:type="dcterms:W3CDTF">2023-11-17T09:00:11Z</dcterms:modified>
</cp:coreProperties>
</file>