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59" r:id="rId3"/>
    <p:sldId id="257" r:id="rId4"/>
    <p:sldId id="258" r:id="rId5"/>
    <p:sldId id="269" r:id="rId6"/>
    <p:sldId id="291" r:id="rId7"/>
    <p:sldId id="296" r:id="rId8"/>
    <p:sldId id="260" r:id="rId9"/>
    <p:sldId id="272" r:id="rId10"/>
    <p:sldId id="271" r:id="rId11"/>
    <p:sldId id="268" r:id="rId12"/>
    <p:sldId id="265" r:id="rId13"/>
    <p:sldId id="267" r:id="rId14"/>
    <p:sldId id="297"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4"/>
    <p:restoredTop sz="94695"/>
  </p:normalViewPr>
  <p:slideViewPr>
    <p:cSldViewPr snapToGrid="0">
      <p:cViewPr varScale="1">
        <p:scale>
          <a:sx n="97" d="100"/>
          <a:sy n="97" d="100"/>
        </p:scale>
        <p:origin x="456"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0120A-E279-F24C-A4EA-486EFD40CDA7}" type="datetimeFigureOut">
              <a:rPr lang="en-US" smtClean="0"/>
              <a:t>11/15/23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C1DB0-B68B-2C4A-A4D2-6763F8546351}" type="slidenum">
              <a:rPr lang="en-US" smtClean="0"/>
              <a:t>‹N›</a:t>
            </a:fld>
            <a:endParaRPr lang="en-US"/>
          </a:p>
        </p:txBody>
      </p:sp>
    </p:spTree>
    <p:extLst>
      <p:ext uri="{BB962C8B-B14F-4D97-AF65-F5344CB8AC3E}">
        <p14:creationId xmlns:p14="http://schemas.microsoft.com/office/powerpoint/2010/main" val="389502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DD9C1DB0-B68B-2C4A-A4D2-6763F8546351}" type="slidenum">
              <a:rPr lang="en-US" smtClean="0"/>
              <a:t>4</a:t>
            </a:fld>
            <a:endParaRPr lang="en-US"/>
          </a:p>
        </p:txBody>
      </p:sp>
    </p:spTree>
    <p:extLst>
      <p:ext uri="{BB962C8B-B14F-4D97-AF65-F5344CB8AC3E}">
        <p14:creationId xmlns:p14="http://schemas.microsoft.com/office/powerpoint/2010/main" val="37775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DD9C1DB0-B68B-2C4A-A4D2-6763F8546351}" type="slidenum">
              <a:rPr lang="en-US" smtClean="0"/>
              <a:t>5</a:t>
            </a:fld>
            <a:endParaRPr lang="en-US"/>
          </a:p>
        </p:txBody>
      </p:sp>
    </p:spTree>
    <p:extLst>
      <p:ext uri="{BB962C8B-B14F-4D97-AF65-F5344CB8AC3E}">
        <p14:creationId xmlns:p14="http://schemas.microsoft.com/office/powerpoint/2010/main" val="135423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D9C1DB0-B68B-2C4A-A4D2-6763F8546351}" type="slidenum">
              <a:rPr lang="en-US" smtClean="0"/>
              <a:t>6</a:t>
            </a:fld>
            <a:endParaRPr lang="en-US"/>
          </a:p>
        </p:txBody>
      </p:sp>
    </p:spTree>
    <p:extLst>
      <p:ext uri="{BB962C8B-B14F-4D97-AF65-F5344CB8AC3E}">
        <p14:creationId xmlns:p14="http://schemas.microsoft.com/office/powerpoint/2010/main" val="152418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D9C1DB0-B68B-2C4A-A4D2-6763F8546351}" type="slidenum">
              <a:rPr lang="en-US" smtClean="0"/>
              <a:t>9</a:t>
            </a:fld>
            <a:endParaRPr lang="en-US"/>
          </a:p>
        </p:txBody>
      </p:sp>
    </p:spTree>
    <p:extLst>
      <p:ext uri="{BB962C8B-B14F-4D97-AF65-F5344CB8AC3E}">
        <p14:creationId xmlns:p14="http://schemas.microsoft.com/office/powerpoint/2010/main" val="284842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5042BA-2C08-ACF3-D902-4F569D0F17D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C4D998CE-1D16-26BA-969A-1590FA8F7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90960974-1B55-303C-3145-F27E83CF0138}"/>
              </a:ext>
            </a:extLst>
          </p:cNvPr>
          <p:cNvSpPr>
            <a:spLocks noGrp="1"/>
          </p:cNvSpPr>
          <p:nvPr>
            <p:ph type="dt" sz="half" idx="10"/>
          </p:nvPr>
        </p:nvSpPr>
        <p:spPr/>
        <p:txBody>
          <a:bodyPr/>
          <a:lstStyle/>
          <a:p>
            <a:fld id="{35957977-2EF1-394C-8B1C-87905B9A2AD2}" type="datetime1">
              <a:rPr lang="it-IT" smtClean="0"/>
              <a:t>15/11/23</a:t>
            </a:fld>
            <a:endParaRPr lang="en-US"/>
          </a:p>
        </p:txBody>
      </p:sp>
      <p:sp>
        <p:nvSpPr>
          <p:cNvPr id="5" name="Segnaposto piè di pagina 4">
            <a:extLst>
              <a:ext uri="{FF2B5EF4-FFF2-40B4-BE49-F238E27FC236}">
                <a16:creationId xmlns:a16="http://schemas.microsoft.com/office/drawing/2014/main" id="{0DB29AAD-ABB3-2784-D62B-C8AE64FD12E2}"/>
              </a:ext>
            </a:extLst>
          </p:cNvPr>
          <p:cNvSpPr>
            <a:spLocks noGrp="1"/>
          </p:cNvSpPr>
          <p:nvPr>
            <p:ph type="ftr" sz="quarter" idx="11"/>
          </p:nvPr>
        </p:nvSpPr>
        <p:spPr/>
        <p:txBody>
          <a:bodyPr/>
          <a:lstStyle/>
          <a:p>
            <a:r>
              <a:rPr lang="en-US"/>
              <a:t>Maria Marsella - 2nd Einstein Telescope Annual Meeting 15.11.2023</a:t>
            </a:r>
          </a:p>
        </p:txBody>
      </p:sp>
      <p:sp>
        <p:nvSpPr>
          <p:cNvPr id="6" name="Segnaposto numero diapositiva 5">
            <a:extLst>
              <a:ext uri="{FF2B5EF4-FFF2-40B4-BE49-F238E27FC236}">
                <a16:creationId xmlns:a16="http://schemas.microsoft.com/office/drawing/2014/main" id="{0A47E602-A61A-CBE4-73F2-57643336E0E0}"/>
              </a:ext>
            </a:extLst>
          </p:cNvPr>
          <p:cNvSpPr>
            <a:spLocks noGrp="1"/>
          </p:cNvSpPr>
          <p:nvPr>
            <p:ph type="sldNum" sz="quarter" idx="12"/>
          </p:nvPr>
        </p:nvSpPr>
        <p:spPr/>
        <p:txBody>
          <a:bodyPr/>
          <a:lstStyle/>
          <a:p>
            <a:fld id="{0D78A373-33D1-124D-A8A8-D3941ED8EB3B}" type="slidenum">
              <a:rPr lang="en-US" smtClean="0"/>
              <a:t>‹N›</a:t>
            </a:fld>
            <a:endParaRPr lang="en-US"/>
          </a:p>
        </p:txBody>
      </p:sp>
    </p:spTree>
    <p:extLst>
      <p:ext uri="{BB962C8B-B14F-4D97-AF65-F5344CB8AC3E}">
        <p14:creationId xmlns:p14="http://schemas.microsoft.com/office/powerpoint/2010/main" val="229866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FF6EC0-1137-9965-0901-838274B3D14C}"/>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4E21AAFE-0F8E-A5FB-9BF7-AF7911A9DF0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83BEFA45-EB15-C605-5800-967C5B220D99}"/>
              </a:ext>
            </a:extLst>
          </p:cNvPr>
          <p:cNvSpPr>
            <a:spLocks noGrp="1"/>
          </p:cNvSpPr>
          <p:nvPr>
            <p:ph type="dt" sz="half" idx="10"/>
          </p:nvPr>
        </p:nvSpPr>
        <p:spPr/>
        <p:txBody>
          <a:bodyPr/>
          <a:lstStyle/>
          <a:p>
            <a:fld id="{4A0B4CEA-EDC4-C34D-A72F-2D4AA6CED5B9}" type="datetime1">
              <a:rPr lang="it-IT" smtClean="0"/>
              <a:t>15/11/23</a:t>
            </a:fld>
            <a:endParaRPr lang="en-US"/>
          </a:p>
        </p:txBody>
      </p:sp>
      <p:sp>
        <p:nvSpPr>
          <p:cNvPr id="5" name="Segnaposto piè di pagina 4">
            <a:extLst>
              <a:ext uri="{FF2B5EF4-FFF2-40B4-BE49-F238E27FC236}">
                <a16:creationId xmlns:a16="http://schemas.microsoft.com/office/drawing/2014/main" id="{491BCFD8-8622-D84E-9DB6-75E69183B574}"/>
              </a:ext>
            </a:extLst>
          </p:cNvPr>
          <p:cNvSpPr>
            <a:spLocks noGrp="1"/>
          </p:cNvSpPr>
          <p:nvPr>
            <p:ph type="ftr" sz="quarter" idx="11"/>
          </p:nvPr>
        </p:nvSpPr>
        <p:spPr/>
        <p:txBody>
          <a:bodyPr/>
          <a:lstStyle/>
          <a:p>
            <a:r>
              <a:rPr lang="en-US"/>
              <a:t>Maria Marsella - 2nd Einstein Telescope Annual Meeting 15.11.2023</a:t>
            </a:r>
          </a:p>
        </p:txBody>
      </p:sp>
      <p:sp>
        <p:nvSpPr>
          <p:cNvPr id="6" name="Segnaposto numero diapositiva 5">
            <a:extLst>
              <a:ext uri="{FF2B5EF4-FFF2-40B4-BE49-F238E27FC236}">
                <a16:creationId xmlns:a16="http://schemas.microsoft.com/office/drawing/2014/main" id="{C4CB1BA5-515E-0AB6-FE8C-62C42A4A06ED}"/>
              </a:ext>
            </a:extLst>
          </p:cNvPr>
          <p:cNvSpPr>
            <a:spLocks noGrp="1"/>
          </p:cNvSpPr>
          <p:nvPr>
            <p:ph type="sldNum" sz="quarter" idx="12"/>
          </p:nvPr>
        </p:nvSpPr>
        <p:spPr/>
        <p:txBody>
          <a:bodyPr/>
          <a:lstStyle/>
          <a:p>
            <a:fld id="{0D78A373-33D1-124D-A8A8-D3941ED8EB3B}" type="slidenum">
              <a:rPr lang="en-US" smtClean="0"/>
              <a:t>‹N›</a:t>
            </a:fld>
            <a:endParaRPr lang="en-US"/>
          </a:p>
        </p:txBody>
      </p:sp>
    </p:spTree>
    <p:extLst>
      <p:ext uri="{BB962C8B-B14F-4D97-AF65-F5344CB8AC3E}">
        <p14:creationId xmlns:p14="http://schemas.microsoft.com/office/powerpoint/2010/main" val="417626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BD36A01-833A-3478-A4E8-0C7B8D791FD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C16E9C05-92F3-5205-668B-5AA1D7BBFA5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3A271BCD-E33F-A50F-E44F-4BF63C2C28C3}"/>
              </a:ext>
            </a:extLst>
          </p:cNvPr>
          <p:cNvSpPr>
            <a:spLocks noGrp="1"/>
          </p:cNvSpPr>
          <p:nvPr>
            <p:ph type="dt" sz="half" idx="10"/>
          </p:nvPr>
        </p:nvSpPr>
        <p:spPr/>
        <p:txBody>
          <a:bodyPr/>
          <a:lstStyle/>
          <a:p>
            <a:fld id="{C413A1C7-EBEA-2B4C-B04D-2663A9B351DF}" type="datetime1">
              <a:rPr lang="it-IT" smtClean="0"/>
              <a:t>15/11/23</a:t>
            </a:fld>
            <a:endParaRPr lang="en-US"/>
          </a:p>
        </p:txBody>
      </p:sp>
      <p:sp>
        <p:nvSpPr>
          <p:cNvPr id="5" name="Segnaposto piè di pagina 4">
            <a:extLst>
              <a:ext uri="{FF2B5EF4-FFF2-40B4-BE49-F238E27FC236}">
                <a16:creationId xmlns:a16="http://schemas.microsoft.com/office/drawing/2014/main" id="{B3AF5110-CF90-16E2-713E-F0B45A63ED36}"/>
              </a:ext>
            </a:extLst>
          </p:cNvPr>
          <p:cNvSpPr>
            <a:spLocks noGrp="1"/>
          </p:cNvSpPr>
          <p:nvPr>
            <p:ph type="ftr" sz="quarter" idx="11"/>
          </p:nvPr>
        </p:nvSpPr>
        <p:spPr/>
        <p:txBody>
          <a:bodyPr/>
          <a:lstStyle/>
          <a:p>
            <a:r>
              <a:rPr lang="en-US"/>
              <a:t>Maria Marsella - 2nd Einstein Telescope Annual Meeting 15.11.2023</a:t>
            </a:r>
          </a:p>
        </p:txBody>
      </p:sp>
      <p:sp>
        <p:nvSpPr>
          <p:cNvPr id="6" name="Segnaposto numero diapositiva 5">
            <a:extLst>
              <a:ext uri="{FF2B5EF4-FFF2-40B4-BE49-F238E27FC236}">
                <a16:creationId xmlns:a16="http://schemas.microsoft.com/office/drawing/2014/main" id="{559BF430-52F0-C1EE-4A65-F793E03F108C}"/>
              </a:ext>
            </a:extLst>
          </p:cNvPr>
          <p:cNvSpPr>
            <a:spLocks noGrp="1"/>
          </p:cNvSpPr>
          <p:nvPr>
            <p:ph type="sldNum" sz="quarter" idx="12"/>
          </p:nvPr>
        </p:nvSpPr>
        <p:spPr/>
        <p:txBody>
          <a:bodyPr/>
          <a:lstStyle/>
          <a:p>
            <a:fld id="{0D78A373-33D1-124D-A8A8-D3941ED8EB3B}" type="slidenum">
              <a:rPr lang="en-US" smtClean="0"/>
              <a:t>‹N›</a:t>
            </a:fld>
            <a:endParaRPr lang="en-US"/>
          </a:p>
        </p:txBody>
      </p:sp>
    </p:spTree>
    <p:extLst>
      <p:ext uri="{BB962C8B-B14F-4D97-AF65-F5344CB8AC3E}">
        <p14:creationId xmlns:p14="http://schemas.microsoft.com/office/powerpoint/2010/main" val="3353861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79343" y="1136898"/>
            <a:ext cx="10816691" cy="1224000"/>
          </a:xfrm>
        </p:spPr>
        <p:txBody>
          <a:bodyPr anchor="t">
            <a:noAutofit/>
          </a:bodyPr>
          <a:lstStyle>
            <a:lvl1pPr algn="l">
              <a:defRPr sz="3600" b="1"/>
            </a:lvl1pPr>
          </a:lstStyle>
          <a:p>
            <a:r>
              <a:rPr lang="de-CH" dirty="0"/>
              <a:t>Titel hinzufügen</a:t>
            </a:r>
          </a:p>
        </p:txBody>
      </p:sp>
      <p:sp>
        <p:nvSpPr>
          <p:cNvPr id="3" name="Untertitel 2"/>
          <p:cNvSpPr>
            <a:spLocks noGrp="1"/>
          </p:cNvSpPr>
          <p:nvPr>
            <p:ph type="subTitle" idx="1" hasCustomPrompt="1"/>
          </p:nvPr>
        </p:nvSpPr>
        <p:spPr>
          <a:xfrm>
            <a:off x="379344" y="2926800"/>
            <a:ext cx="5265300" cy="756000"/>
          </a:xfrm>
        </p:spPr>
        <p:txBody>
          <a:bodyPr>
            <a:noAutofit/>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Untertitel </a:t>
            </a:r>
            <a:br>
              <a:rPr lang="de-CH" noProof="0"/>
            </a:br>
            <a:r>
              <a:rPr lang="de-CH" noProof="0"/>
              <a:t>hinzufügen</a:t>
            </a:r>
            <a:endParaRPr lang="de-CH"/>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a:off x="379344" y="6273316"/>
            <a:ext cx="2631600" cy="216000"/>
          </a:xfrm>
        </p:spPr>
        <p:txBody>
          <a:bodyPr/>
          <a:lstStyle>
            <a:lvl1pPr>
              <a:defRPr sz="1350"/>
            </a:lvl1pPr>
          </a:lstStyle>
          <a:p>
            <a:fld id="{F3EBC04B-014E-1A48-A6CC-55307A787B1C}" type="datetime1">
              <a:rPr lang="it-IT" smtClean="0"/>
              <a:t>15/11/23</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2031569" y="148321"/>
            <a:ext cx="360000" cy="36000"/>
          </a:xfrm>
        </p:spPr>
        <p:txBody>
          <a:bodyPr/>
          <a:lstStyle>
            <a:lvl1pPr>
              <a:defRPr sz="100">
                <a:solidFill>
                  <a:schemeClr val="bg1"/>
                </a:solidFill>
              </a:defRPr>
            </a:lvl1pPr>
          </a:lstStyle>
          <a:p>
            <a:r>
              <a:rPr lang="de-CH"/>
              <a:t>Maria Marsella - 2nd Einstein Telescope Annual Meeting 15.11.2023</a:t>
            </a:r>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031569" y="148321"/>
            <a:ext cx="360000" cy="36000"/>
          </a:xfrm>
        </p:spPr>
        <p:txBody>
          <a:bodyPr/>
          <a:lstStyle>
            <a:lvl1pPr>
              <a:defRPr sz="100">
                <a:solidFill>
                  <a:schemeClr val="bg1"/>
                </a:solidFill>
              </a:defRPr>
            </a:lvl1pPr>
          </a:lstStyle>
          <a:p>
            <a:fld id="{442AD375-037F-43D0-B059-5172DA06796A}" type="slidenum">
              <a:rPr lang="de-CH" smtClean="0"/>
              <a:pPr/>
              <a:t>‹N›</a:t>
            </a:fld>
            <a:endParaRPr lang="de-CH"/>
          </a:p>
        </p:txBody>
      </p:sp>
      <p:sp>
        <p:nvSpPr>
          <p:cNvPr id="10" name="Textplatzhalter 9">
            <a:extLst>
              <a:ext uri="{FF2B5EF4-FFF2-40B4-BE49-F238E27FC236}">
                <a16:creationId xmlns:a16="http://schemas.microsoft.com/office/drawing/2014/main" id="{D37EA372-1F3F-FD95-320B-03B77579C357}"/>
              </a:ext>
            </a:extLst>
          </p:cNvPr>
          <p:cNvSpPr>
            <a:spLocks noGrp="1"/>
          </p:cNvSpPr>
          <p:nvPr>
            <p:ph type="body" sz="quarter" idx="13" hasCustomPrompt="1"/>
          </p:nvPr>
        </p:nvSpPr>
        <p:spPr>
          <a:xfrm>
            <a:off x="377844" y="4003200"/>
            <a:ext cx="5265300" cy="246221"/>
          </a:xfrm>
        </p:spPr>
        <p:txBody>
          <a:bodyPr>
            <a:spAutoFit/>
          </a:bodyPr>
          <a:lstStyle>
            <a:lvl1pPr>
              <a:defRPr/>
            </a:lvl1pPr>
          </a:lstStyle>
          <a:p>
            <a:pPr lvl="0"/>
            <a:r>
              <a:rPr lang="de-DE"/>
              <a:t>Vorname Name</a:t>
            </a:r>
          </a:p>
        </p:txBody>
      </p:sp>
      <p:sp>
        <p:nvSpPr>
          <p:cNvPr id="15" name="Textplatzhalter 9">
            <a:extLst>
              <a:ext uri="{FF2B5EF4-FFF2-40B4-BE49-F238E27FC236}">
                <a16:creationId xmlns:a16="http://schemas.microsoft.com/office/drawing/2014/main" id="{C958DB58-2461-7CDF-BD4C-0543237571FC}"/>
              </a:ext>
            </a:extLst>
          </p:cNvPr>
          <p:cNvSpPr>
            <a:spLocks noGrp="1"/>
          </p:cNvSpPr>
          <p:nvPr>
            <p:ph type="body" sz="quarter" idx="14" hasCustomPrompt="1"/>
          </p:nvPr>
        </p:nvSpPr>
        <p:spPr>
          <a:xfrm>
            <a:off x="377844" y="4244400"/>
            <a:ext cx="5265300" cy="246221"/>
          </a:xfrm>
        </p:spPr>
        <p:txBody>
          <a:bodyPr>
            <a:spAutoFit/>
          </a:bodyPr>
          <a:lstStyle>
            <a:lvl1pPr>
              <a:defRPr/>
            </a:lvl1pPr>
          </a:lstStyle>
          <a:p>
            <a:pPr lvl="0"/>
            <a:r>
              <a:rPr lang="de-DE"/>
              <a:t>Vorname Name</a:t>
            </a:r>
          </a:p>
        </p:txBody>
      </p:sp>
    </p:spTree>
    <p:extLst>
      <p:ext uri="{BB962C8B-B14F-4D97-AF65-F5344CB8AC3E}">
        <p14:creationId xmlns:p14="http://schemas.microsoft.com/office/powerpoint/2010/main" val="56990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216AC3-FC4B-0211-C04D-E2CC74B910DC}"/>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379A65FB-820C-07CB-81A8-59CCD11BC21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AFD50830-7397-238F-43EC-A77EF61ACCA9}"/>
              </a:ext>
            </a:extLst>
          </p:cNvPr>
          <p:cNvSpPr>
            <a:spLocks noGrp="1"/>
          </p:cNvSpPr>
          <p:nvPr>
            <p:ph type="dt" sz="half" idx="10"/>
          </p:nvPr>
        </p:nvSpPr>
        <p:spPr/>
        <p:txBody>
          <a:bodyPr/>
          <a:lstStyle/>
          <a:p>
            <a:fld id="{F815E7BD-57E9-3D4B-A03D-C1787516F400}" type="datetime1">
              <a:rPr lang="it-IT" smtClean="0"/>
              <a:t>15/11/23</a:t>
            </a:fld>
            <a:endParaRPr lang="en-US"/>
          </a:p>
        </p:txBody>
      </p:sp>
      <p:sp>
        <p:nvSpPr>
          <p:cNvPr id="5" name="Segnaposto piè di pagina 4">
            <a:extLst>
              <a:ext uri="{FF2B5EF4-FFF2-40B4-BE49-F238E27FC236}">
                <a16:creationId xmlns:a16="http://schemas.microsoft.com/office/drawing/2014/main" id="{8856D0C5-226C-841A-6332-8C73E16A6EBF}"/>
              </a:ext>
            </a:extLst>
          </p:cNvPr>
          <p:cNvSpPr>
            <a:spLocks noGrp="1"/>
          </p:cNvSpPr>
          <p:nvPr>
            <p:ph type="ftr" sz="quarter" idx="11"/>
          </p:nvPr>
        </p:nvSpPr>
        <p:spPr/>
        <p:txBody>
          <a:bodyPr/>
          <a:lstStyle/>
          <a:p>
            <a:r>
              <a:rPr lang="en-US"/>
              <a:t>Maria Marsella - 2nd Einstein Telescope Annual Meeting 15.11.2023</a:t>
            </a:r>
          </a:p>
        </p:txBody>
      </p:sp>
      <p:sp>
        <p:nvSpPr>
          <p:cNvPr id="6" name="Segnaposto numero diapositiva 5">
            <a:extLst>
              <a:ext uri="{FF2B5EF4-FFF2-40B4-BE49-F238E27FC236}">
                <a16:creationId xmlns:a16="http://schemas.microsoft.com/office/drawing/2014/main" id="{F5C61DC5-5C60-E5C1-419A-69DC917890A5}"/>
              </a:ext>
            </a:extLst>
          </p:cNvPr>
          <p:cNvSpPr>
            <a:spLocks noGrp="1"/>
          </p:cNvSpPr>
          <p:nvPr>
            <p:ph type="sldNum" sz="quarter" idx="12"/>
          </p:nvPr>
        </p:nvSpPr>
        <p:spPr/>
        <p:txBody>
          <a:bodyPr/>
          <a:lstStyle/>
          <a:p>
            <a:fld id="{0D78A373-33D1-124D-A8A8-D3941ED8EB3B}" type="slidenum">
              <a:rPr lang="en-US" smtClean="0"/>
              <a:t>‹N›</a:t>
            </a:fld>
            <a:endParaRPr lang="en-US"/>
          </a:p>
        </p:txBody>
      </p:sp>
    </p:spTree>
    <p:extLst>
      <p:ext uri="{BB962C8B-B14F-4D97-AF65-F5344CB8AC3E}">
        <p14:creationId xmlns:p14="http://schemas.microsoft.com/office/powerpoint/2010/main" val="48774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2C60E7-1A8E-6D65-D2C4-8E738069DEA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44EB39A1-AD3A-23EF-A8D9-7E4DED4E67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F0B70A9-1B06-9D32-849F-36CE97F07CC3}"/>
              </a:ext>
            </a:extLst>
          </p:cNvPr>
          <p:cNvSpPr>
            <a:spLocks noGrp="1"/>
          </p:cNvSpPr>
          <p:nvPr>
            <p:ph type="dt" sz="half" idx="10"/>
          </p:nvPr>
        </p:nvSpPr>
        <p:spPr/>
        <p:txBody>
          <a:bodyPr/>
          <a:lstStyle/>
          <a:p>
            <a:fld id="{C85175C3-12E1-894E-A4FA-03351AB4ED84}" type="datetime1">
              <a:rPr lang="it-IT" smtClean="0"/>
              <a:t>15/11/23</a:t>
            </a:fld>
            <a:endParaRPr lang="en-US"/>
          </a:p>
        </p:txBody>
      </p:sp>
      <p:sp>
        <p:nvSpPr>
          <p:cNvPr id="5" name="Segnaposto piè di pagina 4">
            <a:extLst>
              <a:ext uri="{FF2B5EF4-FFF2-40B4-BE49-F238E27FC236}">
                <a16:creationId xmlns:a16="http://schemas.microsoft.com/office/drawing/2014/main" id="{D648088C-3693-EBA8-73F3-5BA3A6D69B50}"/>
              </a:ext>
            </a:extLst>
          </p:cNvPr>
          <p:cNvSpPr>
            <a:spLocks noGrp="1"/>
          </p:cNvSpPr>
          <p:nvPr>
            <p:ph type="ftr" sz="quarter" idx="11"/>
          </p:nvPr>
        </p:nvSpPr>
        <p:spPr/>
        <p:txBody>
          <a:bodyPr/>
          <a:lstStyle/>
          <a:p>
            <a:r>
              <a:rPr lang="en-US"/>
              <a:t>Maria Marsella - 2nd Einstein Telescope Annual Meeting 15.11.2023</a:t>
            </a:r>
          </a:p>
        </p:txBody>
      </p:sp>
      <p:sp>
        <p:nvSpPr>
          <p:cNvPr id="6" name="Segnaposto numero diapositiva 5">
            <a:extLst>
              <a:ext uri="{FF2B5EF4-FFF2-40B4-BE49-F238E27FC236}">
                <a16:creationId xmlns:a16="http://schemas.microsoft.com/office/drawing/2014/main" id="{4377A94C-7026-1643-7938-3785AF136E28}"/>
              </a:ext>
            </a:extLst>
          </p:cNvPr>
          <p:cNvSpPr>
            <a:spLocks noGrp="1"/>
          </p:cNvSpPr>
          <p:nvPr>
            <p:ph type="sldNum" sz="quarter" idx="12"/>
          </p:nvPr>
        </p:nvSpPr>
        <p:spPr/>
        <p:txBody>
          <a:bodyPr/>
          <a:lstStyle/>
          <a:p>
            <a:fld id="{0D78A373-33D1-124D-A8A8-D3941ED8EB3B}" type="slidenum">
              <a:rPr lang="en-US" smtClean="0"/>
              <a:t>‹N›</a:t>
            </a:fld>
            <a:endParaRPr lang="en-US"/>
          </a:p>
        </p:txBody>
      </p:sp>
    </p:spTree>
    <p:extLst>
      <p:ext uri="{BB962C8B-B14F-4D97-AF65-F5344CB8AC3E}">
        <p14:creationId xmlns:p14="http://schemas.microsoft.com/office/powerpoint/2010/main" val="151466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48A41-C801-A9A5-D201-5EEF5513ECD2}"/>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47D78040-A8B2-9C95-D88C-4DEA274A6B7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7BCB900B-0DEB-7C06-B930-028B6AE304E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624DA458-DC40-78AD-57F9-2F2AE45DF39B}"/>
              </a:ext>
            </a:extLst>
          </p:cNvPr>
          <p:cNvSpPr>
            <a:spLocks noGrp="1"/>
          </p:cNvSpPr>
          <p:nvPr>
            <p:ph type="dt" sz="half" idx="10"/>
          </p:nvPr>
        </p:nvSpPr>
        <p:spPr/>
        <p:txBody>
          <a:bodyPr/>
          <a:lstStyle/>
          <a:p>
            <a:fld id="{8086588E-A04E-3840-9946-B5AC53A11D84}" type="datetime1">
              <a:rPr lang="it-IT" smtClean="0"/>
              <a:t>15/11/23</a:t>
            </a:fld>
            <a:endParaRPr lang="en-US"/>
          </a:p>
        </p:txBody>
      </p:sp>
      <p:sp>
        <p:nvSpPr>
          <p:cNvPr id="6" name="Segnaposto piè di pagina 5">
            <a:extLst>
              <a:ext uri="{FF2B5EF4-FFF2-40B4-BE49-F238E27FC236}">
                <a16:creationId xmlns:a16="http://schemas.microsoft.com/office/drawing/2014/main" id="{B3A9F0EA-B874-7169-7322-A99762E27F81}"/>
              </a:ext>
            </a:extLst>
          </p:cNvPr>
          <p:cNvSpPr>
            <a:spLocks noGrp="1"/>
          </p:cNvSpPr>
          <p:nvPr>
            <p:ph type="ftr" sz="quarter" idx="11"/>
          </p:nvPr>
        </p:nvSpPr>
        <p:spPr/>
        <p:txBody>
          <a:bodyPr/>
          <a:lstStyle/>
          <a:p>
            <a:r>
              <a:rPr lang="en-US"/>
              <a:t>Maria Marsella - 2nd Einstein Telescope Annual Meeting 15.11.2023</a:t>
            </a:r>
          </a:p>
        </p:txBody>
      </p:sp>
      <p:sp>
        <p:nvSpPr>
          <p:cNvPr id="7" name="Segnaposto numero diapositiva 6">
            <a:extLst>
              <a:ext uri="{FF2B5EF4-FFF2-40B4-BE49-F238E27FC236}">
                <a16:creationId xmlns:a16="http://schemas.microsoft.com/office/drawing/2014/main" id="{13B0E501-A67A-8D33-7EE1-C5A25F0938BC}"/>
              </a:ext>
            </a:extLst>
          </p:cNvPr>
          <p:cNvSpPr>
            <a:spLocks noGrp="1"/>
          </p:cNvSpPr>
          <p:nvPr>
            <p:ph type="sldNum" sz="quarter" idx="12"/>
          </p:nvPr>
        </p:nvSpPr>
        <p:spPr/>
        <p:txBody>
          <a:bodyPr/>
          <a:lstStyle/>
          <a:p>
            <a:fld id="{0D78A373-33D1-124D-A8A8-D3941ED8EB3B}" type="slidenum">
              <a:rPr lang="en-US" smtClean="0"/>
              <a:t>‹N›</a:t>
            </a:fld>
            <a:endParaRPr lang="en-US"/>
          </a:p>
        </p:txBody>
      </p:sp>
    </p:spTree>
    <p:extLst>
      <p:ext uri="{BB962C8B-B14F-4D97-AF65-F5344CB8AC3E}">
        <p14:creationId xmlns:p14="http://schemas.microsoft.com/office/powerpoint/2010/main" val="216443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D288EC-915E-4FDF-F704-33C94F10DC28}"/>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A4936009-7FD0-D3F3-BEDE-EF37B67C9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5C12908-4B7D-F9F2-E492-44F76B2EBC0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A12A87A9-AD85-ACF0-192C-3E71FC1514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4BE2DF6-77A2-0C92-4B47-AE96D98A856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44668CDB-9921-9776-B6C3-D104EAEB339D}"/>
              </a:ext>
            </a:extLst>
          </p:cNvPr>
          <p:cNvSpPr>
            <a:spLocks noGrp="1"/>
          </p:cNvSpPr>
          <p:nvPr>
            <p:ph type="dt" sz="half" idx="10"/>
          </p:nvPr>
        </p:nvSpPr>
        <p:spPr/>
        <p:txBody>
          <a:bodyPr/>
          <a:lstStyle/>
          <a:p>
            <a:fld id="{6A955AC1-A7DA-F04C-8B7C-02B08A6ED9DB}" type="datetime1">
              <a:rPr lang="it-IT" smtClean="0"/>
              <a:t>15/11/23</a:t>
            </a:fld>
            <a:endParaRPr lang="en-US"/>
          </a:p>
        </p:txBody>
      </p:sp>
      <p:sp>
        <p:nvSpPr>
          <p:cNvPr id="8" name="Segnaposto piè di pagina 7">
            <a:extLst>
              <a:ext uri="{FF2B5EF4-FFF2-40B4-BE49-F238E27FC236}">
                <a16:creationId xmlns:a16="http://schemas.microsoft.com/office/drawing/2014/main" id="{97DB27E8-A776-B9A5-C67D-3A42F5CB4654}"/>
              </a:ext>
            </a:extLst>
          </p:cNvPr>
          <p:cNvSpPr>
            <a:spLocks noGrp="1"/>
          </p:cNvSpPr>
          <p:nvPr>
            <p:ph type="ftr" sz="quarter" idx="11"/>
          </p:nvPr>
        </p:nvSpPr>
        <p:spPr/>
        <p:txBody>
          <a:bodyPr/>
          <a:lstStyle/>
          <a:p>
            <a:r>
              <a:rPr lang="en-US"/>
              <a:t>Maria Marsella - 2nd Einstein Telescope Annual Meeting 15.11.2023</a:t>
            </a:r>
          </a:p>
        </p:txBody>
      </p:sp>
      <p:sp>
        <p:nvSpPr>
          <p:cNvPr id="9" name="Segnaposto numero diapositiva 8">
            <a:extLst>
              <a:ext uri="{FF2B5EF4-FFF2-40B4-BE49-F238E27FC236}">
                <a16:creationId xmlns:a16="http://schemas.microsoft.com/office/drawing/2014/main" id="{E611A92A-49CD-0A4D-FD45-776429C787A8}"/>
              </a:ext>
            </a:extLst>
          </p:cNvPr>
          <p:cNvSpPr>
            <a:spLocks noGrp="1"/>
          </p:cNvSpPr>
          <p:nvPr>
            <p:ph type="sldNum" sz="quarter" idx="12"/>
          </p:nvPr>
        </p:nvSpPr>
        <p:spPr/>
        <p:txBody>
          <a:bodyPr/>
          <a:lstStyle/>
          <a:p>
            <a:fld id="{0D78A373-33D1-124D-A8A8-D3941ED8EB3B}" type="slidenum">
              <a:rPr lang="en-US" smtClean="0"/>
              <a:t>‹N›</a:t>
            </a:fld>
            <a:endParaRPr lang="en-US"/>
          </a:p>
        </p:txBody>
      </p:sp>
    </p:spTree>
    <p:extLst>
      <p:ext uri="{BB962C8B-B14F-4D97-AF65-F5344CB8AC3E}">
        <p14:creationId xmlns:p14="http://schemas.microsoft.com/office/powerpoint/2010/main" val="166648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4EC402-3F09-09EA-7742-BCB240D86983}"/>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8793ACAB-FB81-966A-76DD-D2355B9F13CE}"/>
              </a:ext>
            </a:extLst>
          </p:cNvPr>
          <p:cNvSpPr>
            <a:spLocks noGrp="1"/>
          </p:cNvSpPr>
          <p:nvPr>
            <p:ph type="dt" sz="half" idx="10"/>
          </p:nvPr>
        </p:nvSpPr>
        <p:spPr/>
        <p:txBody>
          <a:bodyPr/>
          <a:lstStyle/>
          <a:p>
            <a:fld id="{D9A15413-9154-124D-908F-27A086B6ADED}" type="datetime1">
              <a:rPr lang="it-IT" smtClean="0"/>
              <a:t>15/11/23</a:t>
            </a:fld>
            <a:endParaRPr lang="en-US"/>
          </a:p>
        </p:txBody>
      </p:sp>
      <p:sp>
        <p:nvSpPr>
          <p:cNvPr id="4" name="Segnaposto piè di pagina 3">
            <a:extLst>
              <a:ext uri="{FF2B5EF4-FFF2-40B4-BE49-F238E27FC236}">
                <a16:creationId xmlns:a16="http://schemas.microsoft.com/office/drawing/2014/main" id="{18483450-A822-AB45-3220-81D2E5B46777}"/>
              </a:ext>
            </a:extLst>
          </p:cNvPr>
          <p:cNvSpPr>
            <a:spLocks noGrp="1"/>
          </p:cNvSpPr>
          <p:nvPr>
            <p:ph type="ftr" sz="quarter" idx="11"/>
          </p:nvPr>
        </p:nvSpPr>
        <p:spPr/>
        <p:txBody>
          <a:bodyPr/>
          <a:lstStyle/>
          <a:p>
            <a:r>
              <a:rPr lang="en-US"/>
              <a:t>Maria Marsella - 2nd Einstein Telescope Annual Meeting 15.11.2023</a:t>
            </a:r>
          </a:p>
        </p:txBody>
      </p:sp>
      <p:sp>
        <p:nvSpPr>
          <p:cNvPr id="5" name="Segnaposto numero diapositiva 4">
            <a:extLst>
              <a:ext uri="{FF2B5EF4-FFF2-40B4-BE49-F238E27FC236}">
                <a16:creationId xmlns:a16="http://schemas.microsoft.com/office/drawing/2014/main" id="{C64568C0-5638-33D4-E7A5-7DF158368351}"/>
              </a:ext>
            </a:extLst>
          </p:cNvPr>
          <p:cNvSpPr>
            <a:spLocks noGrp="1"/>
          </p:cNvSpPr>
          <p:nvPr>
            <p:ph type="sldNum" sz="quarter" idx="12"/>
          </p:nvPr>
        </p:nvSpPr>
        <p:spPr/>
        <p:txBody>
          <a:bodyPr/>
          <a:lstStyle/>
          <a:p>
            <a:fld id="{0D78A373-33D1-124D-A8A8-D3941ED8EB3B}" type="slidenum">
              <a:rPr lang="en-US" smtClean="0"/>
              <a:t>‹N›</a:t>
            </a:fld>
            <a:endParaRPr lang="en-US"/>
          </a:p>
        </p:txBody>
      </p:sp>
    </p:spTree>
    <p:extLst>
      <p:ext uri="{BB962C8B-B14F-4D97-AF65-F5344CB8AC3E}">
        <p14:creationId xmlns:p14="http://schemas.microsoft.com/office/powerpoint/2010/main" val="9145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973E8A2-1675-0A4D-3E02-C49C59A4833A}"/>
              </a:ext>
            </a:extLst>
          </p:cNvPr>
          <p:cNvSpPr>
            <a:spLocks noGrp="1"/>
          </p:cNvSpPr>
          <p:nvPr>
            <p:ph type="dt" sz="half" idx="10"/>
          </p:nvPr>
        </p:nvSpPr>
        <p:spPr/>
        <p:txBody>
          <a:bodyPr/>
          <a:lstStyle/>
          <a:p>
            <a:fld id="{0236A98D-A82A-AC4E-876B-6AAA4E5A89CB}" type="datetime1">
              <a:rPr lang="it-IT" smtClean="0"/>
              <a:t>15/11/23</a:t>
            </a:fld>
            <a:endParaRPr lang="en-US"/>
          </a:p>
        </p:txBody>
      </p:sp>
      <p:sp>
        <p:nvSpPr>
          <p:cNvPr id="3" name="Segnaposto piè di pagina 2">
            <a:extLst>
              <a:ext uri="{FF2B5EF4-FFF2-40B4-BE49-F238E27FC236}">
                <a16:creationId xmlns:a16="http://schemas.microsoft.com/office/drawing/2014/main" id="{4120C2D8-C9B0-4F43-80AE-0838DD65E1C4}"/>
              </a:ext>
            </a:extLst>
          </p:cNvPr>
          <p:cNvSpPr>
            <a:spLocks noGrp="1"/>
          </p:cNvSpPr>
          <p:nvPr>
            <p:ph type="ftr" sz="quarter" idx="11"/>
          </p:nvPr>
        </p:nvSpPr>
        <p:spPr/>
        <p:txBody>
          <a:bodyPr/>
          <a:lstStyle/>
          <a:p>
            <a:r>
              <a:rPr lang="en-US"/>
              <a:t>Maria Marsella - 2nd Einstein Telescope Annual Meeting 15.11.2023</a:t>
            </a:r>
          </a:p>
        </p:txBody>
      </p:sp>
      <p:sp>
        <p:nvSpPr>
          <p:cNvPr id="4" name="Segnaposto numero diapositiva 3">
            <a:extLst>
              <a:ext uri="{FF2B5EF4-FFF2-40B4-BE49-F238E27FC236}">
                <a16:creationId xmlns:a16="http://schemas.microsoft.com/office/drawing/2014/main" id="{4DAE026C-5F71-5D90-1D66-46B2D2D82C37}"/>
              </a:ext>
            </a:extLst>
          </p:cNvPr>
          <p:cNvSpPr>
            <a:spLocks noGrp="1"/>
          </p:cNvSpPr>
          <p:nvPr>
            <p:ph type="sldNum" sz="quarter" idx="12"/>
          </p:nvPr>
        </p:nvSpPr>
        <p:spPr/>
        <p:txBody>
          <a:bodyPr/>
          <a:lstStyle/>
          <a:p>
            <a:fld id="{0D78A373-33D1-124D-A8A8-D3941ED8EB3B}" type="slidenum">
              <a:rPr lang="en-US" smtClean="0"/>
              <a:t>‹N›</a:t>
            </a:fld>
            <a:endParaRPr lang="en-US"/>
          </a:p>
        </p:txBody>
      </p:sp>
    </p:spTree>
    <p:extLst>
      <p:ext uri="{BB962C8B-B14F-4D97-AF65-F5344CB8AC3E}">
        <p14:creationId xmlns:p14="http://schemas.microsoft.com/office/powerpoint/2010/main" val="414587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838540-59F7-E61B-3E69-93E5DB1262B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469C681C-2B05-71D2-2BCF-A80C51B98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E2502CA2-A887-8BF0-06D0-BCC69F54E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84C294F-D22F-BC2F-9072-7D00301452DF}"/>
              </a:ext>
            </a:extLst>
          </p:cNvPr>
          <p:cNvSpPr>
            <a:spLocks noGrp="1"/>
          </p:cNvSpPr>
          <p:nvPr>
            <p:ph type="dt" sz="half" idx="10"/>
          </p:nvPr>
        </p:nvSpPr>
        <p:spPr/>
        <p:txBody>
          <a:bodyPr/>
          <a:lstStyle/>
          <a:p>
            <a:fld id="{2F949FEF-7FE1-4F4B-AF81-D6B79D96DE25}" type="datetime1">
              <a:rPr lang="it-IT" smtClean="0"/>
              <a:t>15/11/23</a:t>
            </a:fld>
            <a:endParaRPr lang="en-US"/>
          </a:p>
        </p:txBody>
      </p:sp>
      <p:sp>
        <p:nvSpPr>
          <p:cNvPr id="6" name="Segnaposto piè di pagina 5">
            <a:extLst>
              <a:ext uri="{FF2B5EF4-FFF2-40B4-BE49-F238E27FC236}">
                <a16:creationId xmlns:a16="http://schemas.microsoft.com/office/drawing/2014/main" id="{B8BAA7A5-AFF7-C2B4-3624-7C3F1FF8F3AF}"/>
              </a:ext>
            </a:extLst>
          </p:cNvPr>
          <p:cNvSpPr>
            <a:spLocks noGrp="1"/>
          </p:cNvSpPr>
          <p:nvPr>
            <p:ph type="ftr" sz="quarter" idx="11"/>
          </p:nvPr>
        </p:nvSpPr>
        <p:spPr/>
        <p:txBody>
          <a:bodyPr/>
          <a:lstStyle/>
          <a:p>
            <a:r>
              <a:rPr lang="en-US"/>
              <a:t>Maria Marsella - 2nd Einstein Telescope Annual Meeting 15.11.2023</a:t>
            </a:r>
          </a:p>
        </p:txBody>
      </p:sp>
      <p:sp>
        <p:nvSpPr>
          <p:cNvPr id="7" name="Segnaposto numero diapositiva 6">
            <a:extLst>
              <a:ext uri="{FF2B5EF4-FFF2-40B4-BE49-F238E27FC236}">
                <a16:creationId xmlns:a16="http://schemas.microsoft.com/office/drawing/2014/main" id="{4F532A1F-5F33-5084-545A-8515DC5405E0}"/>
              </a:ext>
            </a:extLst>
          </p:cNvPr>
          <p:cNvSpPr>
            <a:spLocks noGrp="1"/>
          </p:cNvSpPr>
          <p:nvPr>
            <p:ph type="sldNum" sz="quarter" idx="12"/>
          </p:nvPr>
        </p:nvSpPr>
        <p:spPr/>
        <p:txBody>
          <a:bodyPr/>
          <a:lstStyle/>
          <a:p>
            <a:fld id="{0D78A373-33D1-124D-A8A8-D3941ED8EB3B}" type="slidenum">
              <a:rPr lang="en-US" smtClean="0"/>
              <a:t>‹N›</a:t>
            </a:fld>
            <a:endParaRPr lang="en-US"/>
          </a:p>
        </p:txBody>
      </p:sp>
    </p:spTree>
    <p:extLst>
      <p:ext uri="{BB962C8B-B14F-4D97-AF65-F5344CB8AC3E}">
        <p14:creationId xmlns:p14="http://schemas.microsoft.com/office/powerpoint/2010/main" val="71633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19F866-184B-FD65-5606-4A14A1E1A9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E223F96D-2CB8-4A30-BA98-2E9443FD0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E4ED3DBB-1995-1E9D-6D08-CFBAA208C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57E0E39-BB1E-19FE-7E17-156F4356A960}"/>
              </a:ext>
            </a:extLst>
          </p:cNvPr>
          <p:cNvSpPr>
            <a:spLocks noGrp="1"/>
          </p:cNvSpPr>
          <p:nvPr>
            <p:ph type="dt" sz="half" idx="10"/>
          </p:nvPr>
        </p:nvSpPr>
        <p:spPr/>
        <p:txBody>
          <a:bodyPr/>
          <a:lstStyle/>
          <a:p>
            <a:fld id="{046FDC94-480A-694C-BEEB-1186901C0280}" type="datetime1">
              <a:rPr lang="it-IT" smtClean="0"/>
              <a:t>15/11/23</a:t>
            </a:fld>
            <a:endParaRPr lang="en-US"/>
          </a:p>
        </p:txBody>
      </p:sp>
      <p:sp>
        <p:nvSpPr>
          <p:cNvPr id="6" name="Segnaposto piè di pagina 5">
            <a:extLst>
              <a:ext uri="{FF2B5EF4-FFF2-40B4-BE49-F238E27FC236}">
                <a16:creationId xmlns:a16="http://schemas.microsoft.com/office/drawing/2014/main" id="{CB7D6168-3F3E-50B1-7C08-8C60E1F38A11}"/>
              </a:ext>
            </a:extLst>
          </p:cNvPr>
          <p:cNvSpPr>
            <a:spLocks noGrp="1"/>
          </p:cNvSpPr>
          <p:nvPr>
            <p:ph type="ftr" sz="quarter" idx="11"/>
          </p:nvPr>
        </p:nvSpPr>
        <p:spPr/>
        <p:txBody>
          <a:bodyPr/>
          <a:lstStyle/>
          <a:p>
            <a:r>
              <a:rPr lang="en-US"/>
              <a:t>Maria Marsella - 2nd Einstein Telescope Annual Meeting 15.11.2023</a:t>
            </a:r>
          </a:p>
        </p:txBody>
      </p:sp>
      <p:sp>
        <p:nvSpPr>
          <p:cNvPr id="7" name="Segnaposto numero diapositiva 6">
            <a:extLst>
              <a:ext uri="{FF2B5EF4-FFF2-40B4-BE49-F238E27FC236}">
                <a16:creationId xmlns:a16="http://schemas.microsoft.com/office/drawing/2014/main" id="{3D1DD2A2-D7BD-BC69-CF52-1B5E996FFA19}"/>
              </a:ext>
            </a:extLst>
          </p:cNvPr>
          <p:cNvSpPr>
            <a:spLocks noGrp="1"/>
          </p:cNvSpPr>
          <p:nvPr>
            <p:ph type="sldNum" sz="quarter" idx="12"/>
          </p:nvPr>
        </p:nvSpPr>
        <p:spPr/>
        <p:txBody>
          <a:bodyPr/>
          <a:lstStyle/>
          <a:p>
            <a:fld id="{0D78A373-33D1-124D-A8A8-D3941ED8EB3B}" type="slidenum">
              <a:rPr lang="en-US" smtClean="0"/>
              <a:t>‹N›</a:t>
            </a:fld>
            <a:endParaRPr lang="en-US"/>
          </a:p>
        </p:txBody>
      </p:sp>
    </p:spTree>
    <p:extLst>
      <p:ext uri="{BB962C8B-B14F-4D97-AF65-F5344CB8AC3E}">
        <p14:creationId xmlns:p14="http://schemas.microsoft.com/office/powerpoint/2010/main" val="87499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1B4420D-95D3-2427-B13C-9CB204E67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3A64F458-45F9-A818-C0EB-D29DF7118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EC03A749-BA64-E51F-5676-4D223434E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62A26-F6E2-3B45-8D3C-E52847DEDFB4}" type="datetime1">
              <a:rPr lang="it-IT" smtClean="0"/>
              <a:t>15/11/23</a:t>
            </a:fld>
            <a:endParaRPr lang="en-US"/>
          </a:p>
        </p:txBody>
      </p:sp>
      <p:sp>
        <p:nvSpPr>
          <p:cNvPr id="5" name="Segnaposto piè di pagina 4">
            <a:extLst>
              <a:ext uri="{FF2B5EF4-FFF2-40B4-BE49-F238E27FC236}">
                <a16:creationId xmlns:a16="http://schemas.microsoft.com/office/drawing/2014/main" id="{06EF9B20-63E0-BBBA-F7E6-DB6F67530F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Maria Marsella - 2nd Einstein Telescope Annual Meeting 15.11.2023</a:t>
            </a:r>
          </a:p>
        </p:txBody>
      </p:sp>
      <p:sp>
        <p:nvSpPr>
          <p:cNvPr id="6" name="Segnaposto numero diapositiva 5">
            <a:extLst>
              <a:ext uri="{FF2B5EF4-FFF2-40B4-BE49-F238E27FC236}">
                <a16:creationId xmlns:a16="http://schemas.microsoft.com/office/drawing/2014/main" id="{63EFFC2A-8DAD-0083-A98E-7CA39965D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8A373-33D1-124D-A8A8-D3941ED8EB3B}" type="slidenum">
              <a:rPr lang="en-US" smtClean="0"/>
              <a:t>‹N›</a:t>
            </a:fld>
            <a:endParaRPr lang="en-US"/>
          </a:p>
        </p:txBody>
      </p:sp>
    </p:spTree>
    <p:extLst>
      <p:ext uri="{BB962C8B-B14F-4D97-AF65-F5344CB8AC3E}">
        <p14:creationId xmlns:p14="http://schemas.microsoft.com/office/powerpoint/2010/main" val="3917913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it/morgenstimmung-alba-sul-mare-cieli-2752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5D268FBC-2CBD-8B88-AB5D-82F492D5EFA1}"/>
              </a:ext>
            </a:extLst>
          </p:cNvPr>
          <p:cNvSpPr>
            <a:spLocks noGrp="1"/>
          </p:cNvSpPr>
          <p:nvPr>
            <p:ph type="subTitle" idx="1"/>
          </p:nvPr>
        </p:nvSpPr>
        <p:spPr/>
        <p:txBody>
          <a:bodyPr>
            <a:normAutofit/>
          </a:bodyPr>
          <a:lstStyle/>
          <a:p>
            <a:r>
              <a:rPr lang="en-US" sz="2800" kern="0" dirty="0">
                <a:solidFill>
                  <a:srgbClr val="2F5496"/>
                </a:solidFill>
                <a:latin typeface="Century Gothic" panose="020B0502020202020204" pitchFamily="34" charset="0"/>
              </a:rPr>
              <a:t> maria </a:t>
            </a:r>
            <a:r>
              <a:rPr lang="en-US" sz="2800" kern="0" dirty="0" err="1">
                <a:solidFill>
                  <a:srgbClr val="2F5496"/>
                </a:solidFill>
                <a:latin typeface="Century Gothic" panose="020B0502020202020204" pitchFamily="34" charset="0"/>
              </a:rPr>
              <a:t>marsella</a:t>
            </a:r>
            <a:endParaRPr lang="en-US" sz="2800" kern="0" dirty="0">
              <a:solidFill>
                <a:srgbClr val="2F5496"/>
              </a:solidFill>
              <a:latin typeface="Century Gothic" panose="020B0502020202020204" pitchFamily="34" charset="0"/>
            </a:endParaRPr>
          </a:p>
        </p:txBody>
      </p:sp>
      <p:sp>
        <p:nvSpPr>
          <p:cNvPr id="8" name="Titolo 1">
            <a:extLst>
              <a:ext uri="{FF2B5EF4-FFF2-40B4-BE49-F238E27FC236}">
                <a16:creationId xmlns:a16="http://schemas.microsoft.com/office/drawing/2014/main" id="{E1D85FAF-006F-C9FA-1699-6FE37FDEC55C}"/>
              </a:ext>
            </a:extLst>
          </p:cNvPr>
          <p:cNvSpPr txBox="1">
            <a:spLocks/>
          </p:cNvSpPr>
          <p:nvPr/>
        </p:nvSpPr>
        <p:spPr>
          <a:xfrm>
            <a:off x="962186" y="1600200"/>
            <a:ext cx="10515600" cy="9636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kern="0" dirty="0">
                <a:solidFill>
                  <a:srgbClr val="2F5496"/>
                </a:solidFill>
                <a:latin typeface="Century Gothic" panose="020B0502020202020204" pitchFamily="34" charset="0"/>
                <a:ea typeface="Times New Roman" panose="02020603050405020304" pitchFamily="18" charset="0"/>
                <a:cs typeface="Times New Roman (Titoli CS)"/>
              </a:rPr>
              <a:t>The role of the Civil Engineering in ET Roadmap</a:t>
            </a:r>
          </a:p>
          <a:p>
            <a:r>
              <a:rPr lang="en-US" sz="2800" kern="0" dirty="0">
                <a:solidFill>
                  <a:srgbClr val="2F5496"/>
                </a:solidFill>
                <a:latin typeface="Century Gothic" panose="020B0502020202020204" pitchFamily="34" charset="0"/>
                <a:ea typeface="Times New Roman" panose="02020603050405020304" pitchFamily="18" charset="0"/>
                <a:cs typeface="Times New Roman (Titoli CS)"/>
              </a:rPr>
              <a:t>(in ETO and in  Phase 1)</a:t>
            </a:r>
            <a:endParaRPr lang="en-US" sz="2800" dirty="0"/>
          </a:p>
        </p:txBody>
      </p:sp>
    </p:spTree>
    <p:extLst>
      <p:ext uri="{BB962C8B-B14F-4D97-AF65-F5344CB8AC3E}">
        <p14:creationId xmlns:p14="http://schemas.microsoft.com/office/powerpoint/2010/main" val="272459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Immagine che contiene palla, sfera&#10;&#10;Descrizione generata automaticamente">
            <a:extLst>
              <a:ext uri="{FF2B5EF4-FFF2-40B4-BE49-F238E27FC236}">
                <a16:creationId xmlns:a16="http://schemas.microsoft.com/office/drawing/2014/main" id="{357F48C5-FFBD-90DE-A426-7C04A47CB4DA}"/>
              </a:ext>
            </a:extLst>
          </p:cNvPr>
          <p:cNvPicPr>
            <a:picLocks noChangeAspect="1"/>
          </p:cNvPicPr>
          <p:nvPr/>
        </p:nvPicPr>
        <p:blipFill rotWithShape="1">
          <a:blip r:embed="rId2"/>
          <a:srcRect l="21140" r="19374" b="2"/>
          <a:stretch/>
        </p:blipFill>
        <p:spPr>
          <a:xfrm>
            <a:off x="6103027" y="10"/>
            <a:ext cx="6088971" cy="6857990"/>
          </a:xfrm>
          <a:prstGeom prst="rect">
            <a:avLst/>
          </a:prstGeom>
        </p:spPr>
      </p:pic>
      <p:sp useBgFill="1">
        <p:nvSpPr>
          <p:cNvPr id="28" name="Rectangle 27">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2DC5212-4CC5-3D58-7CE8-FA22758BD747}"/>
              </a:ext>
            </a:extLst>
          </p:cNvPr>
          <p:cNvSpPr>
            <a:spLocks noGrp="1"/>
          </p:cNvSpPr>
          <p:nvPr>
            <p:ph type="title"/>
          </p:nvPr>
        </p:nvSpPr>
        <p:spPr>
          <a:xfrm>
            <a:off x="761801" y="328512"/>
            <a:ext cx="4778387" cy="1628970"/>
          </a:xfrm>
        </p:spPr>
        <p:txBody>
          <a:bodyPr anchor="ctr">
            <a:normAutofit/>
          </a:bodyPr>
          <a:lstStyle/>
          <a:p>
            <a:r>
              <a:rPr lang="en-US" sz="2400" dirty="0">
                <a:solidFill>
                  <a:schemeClr val="accent1"/>
                </a:solidFill>
                <a:latin typeface="Century Gothic" panose="020B0502020202020204" pitchFamily="34" charset="0"/>
              </a:rPr>
              <a:t>contribute to the selection of geometry </a:t>
            </a:r>
            <a:br>
              <a:rPr lang="en-US" sz="2800" dirty="0">
                <a:latin typeface="Century Gothic" panose="020B0502020202020204" pitchFamily="34" charset="0"/>
              </a:rPr>
            </a:br>
            <a:endParaRPr lang="en-US" sz="2800" dirty="0">
              <a:latin typeface="Century Gothic" panose="020B0502020202020204" pitchFamily="34" charset="0"/>
            </a:endParaRPr>
          </a:p>
        </p:txBody>
      </p:sp>
      <p:sp>
        <p:nvSpPr>
          <p:cNvPr id="3" name="Segnaposto contenuto 2">
            <a:extLst>
              <a:ext uri="{FF2B5EF4-FFF2-40B4-BE49-F238E27FC236}">
                <a16:creationId xmlns:a16="http://schemas.microsoft.com/office/drawing/2014/main" id="{0E49CE67-4F51-7916-A3E5-45897C5B9280}"/>
              </a:ext>
            </a:extLst>
          </p:cNvPr>
          <p:cNvSpPr>
            <a:spLocks noGrp="1"/>
          </p:cNvSpPr>
          <p:nvPr>
            <p:ph idx="1"/>
          </p:nvPr>
        </p:nvSpPr>
        <p:spPr>
          <a:xfrm>
            <a:off x="761801" y="2884929"/>
            <a:ext cx="5047984" cy="3374137"/>
          </a:xfrm>
        </p:spPr>
        <p:txBody>
          <a:bodyPr anchor="ctr">
            <a:normAutofit/>
          </a:bodyPr>
          <a:lstStyle/>
          <a:p>
            <a:pPr marL="0" indent="0">
              <a:buNone/>
            </a:pPr>
            <a:r>
              <a:rPr lang="en-US" sz="1800" dirty="0">
                <a:latin typeface="Century Gothic" panose="020B0502020202020204" pitchFamily="34" charset="0"/>
              </a:rPr>
              <a:t>Any geometry can be studied and realized from a civil engineering point of view (eventually optimized or modified to maintain the required performance)</a:t>
            </a:r>
          </a:p>
          <a:p>
            <a:endParaRPr lang="en-US" sz="1800" dirty="0">
              <a:latin typeface="Century Gothic" panose="020B0502020202020204" pitchFamily="34" charset="0"/>
            </a:endParaRPr>
          </a:p>
          <a:p>
            <a:r>
              <a:rPr lang="en-US" sz="1800" dirty="0">
                <a:latin typeface="Century Gothic" panose="020B0502020202020204" pitchFamily="34" charset="0"/>
              </a:rPr>
              <a:t>It is a matter of cost ?</a:t>
            </a:r>
          </a:p>
          <a:p>
            <a:r>
              <a:rPr lang="en-US" sz="1800" dirty="0">
                <a:latin typeface="Century Gothic" panose="020B0502020202020204" pitchFamily="34" charset="0"/>
              </a:rPr>
              <a:t>It is a matter of technical optimization ?</a:t>
            </a:r>
          </a:p>
          <a:p>
            <a:r>
              <a:rPr lang="en-US" sz="1800" dirty="0">
                <a:latin typeface="Century Gothic" panose="020B0502020202020204" pitchFamily="34" charset="0"/>
              </a:rPr>
              <a:t>It is a matter of scientific goals ?</a:t>
            </a:r>
          </a:p>
          <a:p>
            <a:r>
              <a:rPr lang="en-US" sz="1800" dirty="0">
                <a:latin typeface="Century Gothic" panose="020B0502020202020204" pitchFamily="34" charset="0"/>
              </a:rPr>
              <a:t>…..</a:t>
            </a:r>
          </a:p>
          <a:p>
            <a:endParaRPr lang="en-US" sz="1800" dirty="0">
              <a:latin typeface="Century Gothic" panose="020B0502020202020204" pitchFamily="34" charset="0"/>
            </a:endParaRPr>
          </a:p>
          <a:p>
            <a:endParaRPr lang="en-US" sz="1800" dirty="0">
              <a:latin typeface="Century Gothic" panose="020B0502020202020204" pitchFamily="34" charset="0"/>
            </a:endParaRPr>
          </a:p>
        </p:txBody>
      </p:sp>
      <p:sp>
        <p:nvSpPr>
          <p:cNvPr id="4" name="Segnaposto piè di pagina 3">
            <a:extLst>
              <a:ext uri="{FF2B5EF4-FFF2-40B4-BE49-F238E27FC236}">
                <a16:creationId xmlns:a16="http://schemas.microsoft.com/office/drawing/2014/main" id="{4C3BC423-829D-E7A2-2616-5495416A3343}"/>
              </a:ext>
            </a:extLst>
          </p:cNvPr>
          <p:cNvSpPr>
            <a:spLocks noGrp="1"/>
          </p:cNvSpPr>
          <p:nvPr>
            <p:ph type="ftr" sz="quarter" idx="11"/>
          </p:nvPr>
        </p:nvSpPr>
        <p:spPr/>
        <p:txBody>
          <a:bodyPr/>
          <a:lstStyle/>
          <a:p>
            <a:r>
              <a:rPr lang="en-US"/>
              <a:t>Maria Marsella - 2nd Einstein Telescope Annual Meeting 15.11.2023</a:t>
            </a:r>
          </a:p>
        </p:txBody>
      </p:sp>
    </p:spTree>
    <p:extLst>
      <p:ext uri="{BB962C8B-B14F-4D97-AF65-F5344CB8AC3E}">
        <p14:creationId xmlns:p14="http://schemas.microsoft.com/office/powerpoint/2010/main" val="195712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1" name="Rectangle 2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2DC5212-4CC5-3D58-7CE8-FA22758BD747}"/>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2400" dirty="0">
                <a:solidFill>
                  <a:schemeClr val="accent1"/>
                </a:solidFill>
                <a:latin typeface="Century Gothic" panose="020B0502020202020204" pitchFamily="34" charset="0"/>
              </a:rPr>
              <a:t>harmonize the activity of the local teams </a:t>
            </a:r>
            <a:br>
              <a:rPr lang="en-US" sz="3400" dirty="0"/>
            </a:br>
            <a:endParaRPr lang="en-US" sz="3400" dirty="0"/>
          </a:p>
        </p:txBody>
      </p:sp>
      <p:sp>
        <p:nvSpPr>
          <p:cNvPr id="3" name="CasellaDiTesto 2">
            <a:extLst>
              <a:ext uri="{FF2B5EF4-FFF2-40B4-BE49-F238E27FC236}">
                <a16:creationId xmlns:a16="http://schemas.microsoft.com/office/drawing/2014/main" id="{D4D278A3-1380-A1E2-2076-1A9F9D29DE65}"/>
              </a:ext>
            </a:extLst>
          </p:cNvPr>
          <p:cNvSpPr txBox="1"/>
          <p:nvPr/>
        </p:nvSpPr>
        <p:spPr>
          <a:xfrm>
            <a:off x="221166" y="2324912"/>
            <a:ext cx="5653668" cy="3474672"/>
          </a:xfrm>
          <a:prstGeom prst="rect">
            <a:avLst/>
          </a:prstGeom>
        </p:spPr>
        <p:txBody>
          <a:bodyPr vert="horz" lIns="91440" tIns="45720" rIns="91440" bIns="45720" rtlCol="0" anchor="ctr">
            <a:noAutofit/>
          </a:bodyPr>
          <a:lstStyle/>
          <a:p>
            <a:pPr>
              <a:spcAft>
                <a:spcPts val="1800"/>
              </a:spcAft>
            </a:pPr>
            <a:endParaRPr lang="en-US" sz="1600" dirty="0">
              <a:effectLst/>
              <a:latin typeface="Century Gothic" panose="020B0502020202020204" pitchFamily="34" charset="0"/>
            </a:endParaRPr>
          </a:p>
          <a:p>
            <a:pPr marL="342900" lvl="0" indent="-228600">
              <a:spcAft>
                <a:spcPts val="1800"/>
              </a:spcAft>
              <a:buFont typeface="Arial" panose="020B0604020202020204" pitchFamily="34" charset="0"/>
              <a:buChar char="•"/>
            </a:pPr>
            <a:r>
              <a:rPr lang="en-US" sz="1600" dirty="0">
                <a:effectLst/>
                <a:latin typeface="Century Gothic" panose="020B0502020202020204" pitchFamily="34" charset="0"/>
              </a:rPr>
              <a:t>Assess </a:t>
            </a:r>
            <a:r>
              <a:rPr lang="en-US" sz="1600" b="1" dirty="0">
                <a:solidFill>
                  <a:schemeClr val="accent1"/>
                </a:solidFill>
                <a:effectLst/>
                <a:latin typeface="Century Gothic" panose="020B0502020202020204" pitchFamily="34" charset="0"/>
              </a:rPr>
              <a:t>responsibilities</a:t>
            </a:r>
            <a:r>
              <a:rPr lang="en-US" sz="1600" dirty="0">
                <a:effectLst/>
                <a:latin typeface="Century Gothic" panose="020B0502020202020204" pitchFamily="34" charset="0"/>
              </a:rPr>
              <a:t> and set up a </a:t>
            </a:r>
            <a:r>
              <a:rPr lang="en-US" sz="1600" b="1" dirty="0">
                <a:solidFill>
                  <a:schemeClr val="accent1"/>
                </a:solidFill>
                <a:effectLst/>
                <a:latin typeface="Century Gothic" panose="020B0502020202020204" pitchFamily="34" charset="0"/>
              </a:rPr>
              <a:t>coordination </a:t>
            </a:r>
            <a:r>
              <a:rPr lang="en-US" sz="1600" dirty="0">
                <a:effectLst/>
                <a:latin typeface="Century Gothic" panose="020B0502020202020204" pitchFamily="34" charset="0"/>
              </a:rPr>
              <a:t>with local teams to align the activity along the ET roadmap (reference persons)</a:t>
            </a:r>
            <a:endParaRPr lang="en-US" sz="1600" dirty="0">
              <a:latin typeface="Century Gothic" panose="020B0502020202020204" pitchFamily="34" charset="0"/>
            </a:endParaRPr>
          </a:p>
          <a:p>
            <a:pPr marL="342900" lvl="0" indent="-228600">
              <a:spcAft>
                <a:spcPts val="1800"/>
              </a:spcAft>
              <a:buFont typeface="Arial" panose="020B0604020202020204" pitchFamily="34" charset="0"/>
              <a:buChar char="•"/>
            </a:pPr>
            <a:r>
              <a:rPr lang="en-US" sz="1600" dirty="0">
                <a:effectLst/>
                <a:latin typeface="Century Gothic" panose="020B0502020202020204" pitchFamily="34" charset="0"/>
              </a:rPr>
              <a:t>Define a set of </a:t>
            </a:r>
            <a:r>
              <a:rPr lang="en-US" sz="1600" b="1" dirty="0">
                <a:solidFill>
                  <a:schemeClr val="accent1"/>
                </a:solidFill>
                <a:effectLst/>
                <a:latin typeface="Century Gothic" panose="020B0502020202020204" pitchFamily="34" charset="0"/>
              </a:rPr>
              <a:t>common documents and reports</a:t>
            </a:r>
            <a:r>
              <a:rPr lang="en-US" sz="1600" dirty="0">
                <a:effectLst/>
                <a:latin typeface="Century Gothic" panose="020B0502020202020204" pitchFamily="34" charset="0"/>
              </a:rPr>
              <a:t> based on same quality parameters and level </a:t>
            </a:r>
            <a:r>
              <a:rPr lang="en-US" sz="1600" dirty="0">
                <a:latin typeface="Century Gothic" panose="020B0502020202020204" pitchFamily="34" charset="0"/>
              </a:rPr>
              <a:t>o</a:t>
            </a:r>
            <a:r>
              <a:rPr lang="en-US" sz="1600" dirty="0">
                <a:effectLst/>
                <a:latin typeface="Century Gothic" panose="020B0502020202020204" pitchFamily="34" charset="0"/>
              </a:rPr>
              <a:t>f detail to be prepared for the preliminary TDR.</a:t>
            </a:r>
          </a:p>
          <a:p>
            <a:pPr marL="342900" lvl="0" indent="-228600">
              <a:spcAft>
                <a:spcPts val="1800"/>
              </a:spcAft>
              <a:buFont typeface="Arial" panose="020B0604020202020204" pitchFamily="34" charset="0"/>
              <a:buChar char="•"/>
            </a:pPr>
            <a:r>
              <a:rPr lang="en-US" sz="1600" dirty="0">
                <a:effectLst/>
                <a:latin typeface="Century Gothic" panose="020B0502020202020204" pitchFamily="34" charset="0"/>
              </a:rPr>
              <a:t>Promote a </a:t>
            </a:r>
            <a:r>
              <a:rPr lang="en-US" sz="1600" b="1" dirty="0">
                <a:solidFill>
                  <a:schemeClr val="accent1"/>
                </a:solidFill>
                <a:effectLst/>
                <a:latin typeface="Century Gothic" panose="020B0502020202020204" pitchFamily="34" charset="0"/>
              </a:rPr>
              <a:t>collaborative framework </a:t>
            </a:r>
            <a:r>
              <a:rPr lang="en-US" sz="1600" dirty="0">
                <a:effectLst/>
                <a:latin typeface="Century Gothic" panose="020B0502020202020204" pitchFamily="34" charset="0"/>
              </a:rPr>
              <a:t>between local teams and</a:t>
            </a:r>
            <a:r>
              <a:rPr lang="en-US" sz="1600" dirty="0">
                <a:latin typeface="Century Gothic" panose="020B0502020202020204" pitchFamily="34" charset="0"/>
              </a:rPr>
              <a:t> SPB that</a:t>
            </a:r>
            <a:r>
              <a:rPr lang="en-US" sz="1600" dirty="0">
                <a:effectLst/>
                <a:latin typeface="Century Gothic" panose="020B0502020202020204" pitchFamily="34" charset="0"/>
              </a:rPr>
              <a:t> oversee site quality investigations and include specific engineering objectives to support optimization of construction solution, speed of excavation, counteractions for tunnel stability and noise reduction, underground water management, monitoring during operation).</a:t>
            </a:r>
          </a:p>
        </p:txBody>
      </p:sp>
      <p:pic>
        <p:nvPicPr>
          <p:cNvPr id="32" name="Picture 21" descr="Large skydiving group mid-air">
            <a:extLst>
              <a:ext uri="{FF2B5EF4-FFF2-40B4-BE49-F238E27FC236}">
                <a16:creationId xmlns:a16="http://schemas.microsoft.com/office/drawing/2014/main" id="{EF9D507D-D6F8-7F1D-0D0D-9A95EA80B8FD}"/>
              </a:ext>
            </a:extLst>
          </p:cNvPr>
          <p:cNvPicPr>
            <a:picLocks noChangeAspect="1"/>
          </p:cNvPicPr>
          <p:nvPr/>
        </p:nvPicPr>
        <p:blipFill rotWithShape="1">
          <a:blip r:embed="rId2"/>
          <a:srcRect l="20995" r="19827"/>
          <a:stretch/>
        </p:blipFill>
        <p:spPr>
          <a:xfrm>
            <a:off x="6096000" y="1"/>
            <a:ext cx="6102825" cy="6858000"/>
          </a:xfrm>
          <a:prstGeom prst="rect">
            <a:avLst/>
          </a:prstGeom>
        </p:spPr>
      </p:pic>
      <p:sp>
        <p:nvSpPr>
          <p:cNvPr id="4" name="Segnaposto piè di pagina 3">
            <a:extLst>
              <a:ext uri="{FF2B5EF4-FFF2-40B4-BE49-F238E27FC236}">
                <a16:creationId xmlns:a16="http://schemas.microsoft.com/office/drawing/2014/main" id="{F95D56EB-04E8-6FE7-6665-A72E966648EF}"/>
              </a:ext>
            </a:extLst>
          </p:cNvPr>
          <p:cNvSpPr>
            <a:spLocks noGrp="1"/>
          </p:cNvSpPr>
          <p:nvPr>
            <p:ph type="ftr" sz="quarter" idx="11"/>
          </p:nvPr>
        </p:nvSpPr>
        <p:spPr/>
        <p:txBody>
          <a:bodyPr/>
          <a:lstStyle/>
          <a:p>
            <a:r>
              <a:rPr lang="en-US"/>
              <a:t>Maria Marsella - 2nd Einstein Telescope Annual Meeting 15.11.2023</a:t>
            </a:r>
          </a:p>
        </p:txBody>
      </p:sp>
    </p:spTree>
    <p:extLst>
      <p:ext uri="{BB962C8B-B14F-4D97-AF65-F5344CB8AC3E}">
        <p14:creationId xmlns:p14="http://schemas.microsoft.com/office/powerpoint/2010/main" val="246117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DC5212-4CC5-3D58-7CE8-FA22758BD747}"/>
              </a:ext>
            </a:extLst>
          </p:cNvPr>
          <p:cNvSpPr>
            <a:spLocks noGrp="1"/>
          </p:cNvSpPr>
          <p:nvPr>
            <p:ph type="title"/>
          </p:nvPr>
        </p:nvSpPr>
        <p:spPr>
          <a:xfrm>
            <a:off x="876692" y="741391"/>
            <a:ext cx="5836342" cy="1616203"/>
          </a:xfrm>
        </p:spPr>
        <p:txBody>
          <a:bodyPr anchor="b">
            <a:normAutofit/>
          </a:bodyPr>
          <a:lstStyle/>
          <a:p>
            <a:r>
              <a:rPr lang="en-US" sz="2400" dirty="0">
                <a:solidFill>
                  <a:schemeClr val="accent1"/>
                </a:solidFill>
                <a:latin typeface="Century Gothic" panose="020B0502020202020204" pitchFamily="34" charset="0"/>
              </a:rPr>
              <a:t>Identify additional topic to include in the roadmap</a:t>
            </a:r>
            <a:br>
              <a:rPr lang="en-US" sz="2700" dirty="0">
                <a:latin typeface="Century Gothic" panose="020B0502020202020204" pitchFamily="34" charset="0"/>
              </a:rPr>
            </a:br>
            <a:endParaRPr lang="en-US" sz="2700" dirty="0">
              <a:latin typeface="Century Gothic" panose="020B0502020202020204" pitchFamily="34" charset="0"/>
            </a:endParaRPr>
          </a:p>
        </p:txBody>
      </p:sp>
      <p:sp>
        <p:nvSpPr>
          <p:cNvPr id="3" name="Segnaposto contenuto 2">
            <a:extLst>
              <a:ext uri="{FF2B5EF4-FFF2-40B4-BE49-F238E27FC236}">
                <a16:creationId xmlns:a16="http://schemas.microsoft.com/office/drawing/2014/main" id="{0E49CE67-4F51-7916-A3E5-45897C5B9280}"/>
              </a:ext>
            </a:extLst>
          </p:cNvPr>
          <p:cNvSpPr>
            <a:spLocks noGrp="1"/>
          </p:cNvSpPr>
          <p:nvPr>
            <p:ph idx="1"/>
          </p:nvPr>
        </p:nvSpPr>
        <p:spPr>
          <a:xfrm>
            <a:off x="687338" y="2533476"/>
            <a:ext cx="5836341" cy="3447832"/>
          </a:xfrm>
        </p:spPr>
        <p:txBody>
          <a:bodyPr anchor="t">
            <a:normAutofit/>
          </a:bodyPr>
          <a:lstStyle/>
          <a:p>
            <a:pPr marL="0" indent="0">
              <a:buNone/>
            </a:pPr>
            <a:endParaRPr lang="en-US" sz="2000" dirty="0">
              <a:latin typeface="Century Gothic" panose="020B0502020202020204" pitchFamily="34" charset="0"/>
            </a:endParaRPr>
          </a:p>
          <a:p>
            <a:pPr marL="228600" marR="0" lvl="1" fontAlgn="auto">
              <a:spcBef>
                <a:spcPts val="1000"/>
              </a:spcBef>
              <a:buClr>
                <a:srgbClr val="931680"/>
              </a:buClr>
              <a:buSzTx/>
              <a:tabLst/>
              <a:defRPr/>
            </a:pPr>
            <a:r>
              <a:rPr lang="en-US" sz="2000" b="1" dirty="0">
                <a:latin typeface="Century Gothic" panose="020B0502020202020204" pitchFamily="34" charset="0"/>
              </a:rPr>
              <a:t>structural dynamics </a:t>
            </a:r>
            <a:r>
              <a:rPr lang="en-US" sz="2000" dirty="0">
                <a:latin typeface="Century Gothic" panose="020B0502020202020204" pitchFamily="34" charset="0"/>
              </a:rPr>
              <a:t>to support noise models</a:t>
            </a:r>
          </a:p>
          <a:p>
            <a:pPr marL="228600" marR="0" lvl="1" fontAlgn="auto">
              <a:spcBef>
                <a:spcPts val="1000"/>
              </a:spcBef>
              <a:buClr>
                <a:srgbClr val="931680"/>
              </a:buClr>
              <a:buSzTx/>
              <a:tabLst/>
              <a:defRPr/>
            </a:pPr>
            <a:r>
              <a:rPr lang="en-US" sz="2000" b="1" dirty="0">
                <a:latin typeface="Century Gothic" panose="020B0502020202020204" pitchFamily="34" charset="0"/>
              </a:rPr>
              <a:t>monitoring system </a:t>
            </a:r>
            <a:r>
              <a:rPr lang="en-US" sz="2000" dirty="0">
                <a:latin typeface="Century Gothic" panose="020B0502020202020204" pitchFamily="34" charset="0"/>
              </a:rPr>
              <a:t>(SHM) investigations</a:t>
            </a:r>
          </a:p>
          <a:p>
            <a:pPr marL="228600" lvl="1">
              <a:spcBef>
                <a:spcPts val="1000"/>
              </a:spcBef>
              <a:buClr>
                <a:srgbClr val="931680"/>
              </a:buClr>
              <a:buSzPts val="1700"/>
              <a:defRPr/>
            </a:pPr>
            <a:r>
              <a:rPr lang="en-US" sz="2000" dirty="0">
                <a:latin typeface="Century Gothic" panose="020B0502020202020204" pitchFamily="34" charset="0"/>
              </a:rPr>
              <a:t>mitigate </a:t>
            </a:r>
            <a:r>
              <a:rPr lang="en-US" sz="2000" b="1" dirty="0">
                <a:latin typeface="Century Gothic" panose="020B0502020202020204" pitchFamily="34" charset="0"/>
              </a:rPr>
              <a:t>mechanical vibrations </a:t>
            </a:r>
            <a:r>
              <a:rPr lang="en-US" sz="2000" dirty="0">
                <a:latin typeface="Century Gothic" panose="020B0502020202020204" pitchFamily="34" charset="0"/>
              </a:rPr>
              <a:t>in soft soils and hard rocks</a:t>
            </a:r>
          </a:p>
          <a:p>
            <a:pPr marL="228600" lvl="1">
              <a:spcBef>
                <a:spcPts val="1000"/>
              </a:spcBef>
              <a:buClr>
                <a:srgbClr val="931680"/>
              </a:buClr>
              <a:buSzPts val="1700"/>
              <a:defRPr/>
            </a:pPr>
            <a:r>
              <a:rPr lang="it-IT" sz="2000" b="1" dirty="0" err="1">
                <a:latin typeface="Century Gothic" panose="020B0502020202020204" pitchFamily="34" charset="0"/>
              </a:rPr>
              <a:t>safety</a:t>
            </a:r>
            <a:r>
              <a:rPr lang="it-IT" sz="2000" dirty="0">
                <a:latin typeface="Century Gothic" panose="020B0502020202020204" pitchFamily="34" charset="0"/>
              </a:rPr>
              <a:t> </a:t>
            </a:r>
            <a:r>
              <a:rPr lang="it-IT" sz="2000" dirty="0" err="1">
                <a:latin typeface="Century Gothic" panose="020B0502020202020204" pitchFamily="34" charset="0"/>
              </a:rPr>
              <a:t>solutions</a:t>
            </a:r>
            <a:endParaRPr lang="it-IT" sz="2000" dirty="0">
              <a:latin typeface="Century Gothic" panose="020B0502020202020204" pitchFamily="34" charset="0"/>
            </a:endParaRPr>
          </a:p>
          <a:p>
            <a:pPr marL="228600" lvl="1">
              <a:spcBef>
                <a:spcPts val="1000"/>
              </a:spcBef>
              <a:buClr>
                <a:srgbClr val="931680"/>
              </a:buClr>
              <a:buSzPts val="1700"/>
              <a:defRPr/>
            </a:pPr>
            <a:r>
              <a:rPr lang="it-IT" sz="2000" b="1" dirty="0" err="1">
                <a:latin typeface="Century Gothic" panose="020B0502020202020204" pitchFamily="34" charset="0"/>
              </a:rPr>
              <a:t>surveying</a:t>
            </a:r>
            <a:r>
              <a:rPr lang="it-IT" sz="2000" b="1" dirty="0">
                <a:latin typeface="Century Gothic" panose="020B0502020202020204" pitchFamily="34" charset="0"/>
              </a:rPr>
              <a:t> and monitoring</a:t>
            </a:r>
          </a:p>
          <a:p>
            <a:pPr marL="228600" lvl="1">
              <a:spcBef>
                <a:spcPts val="1000"/>
              </a:spcBef>
              <a:buClr>
                <a:srgbClr val="931680"/>
              </a:buClr>
              <a:buSzPts val="1700"/>
              <a:defRPr/>
            </a:pPr>
            <a:r>
              <a:rPr lang="en-US" sz="2000" b="1" dirty="0">
                <a:latin typeface="Century Gothic" panose="020B0502020202020204" pitchFamily="34" charset="0"/>
              </a:rPr>
              <a:t>sustainability &amp; environment </a:t>
            </a:r>
          </a:p>
          <a:p>
            <a:endParaRPr lang="en-US" sz="2000" dirty="0">
              <a:latin typeface="Century Gothic" panose="020B0502020202020204" pitchFamily="34" charset="0"/>
            </a:endParaRPr>
          </a:p>
        </p:txBody>
      </p:sp>
      <p:pic>
        <p:nvPicPr>
          <p:cNvPr id="22" name="Picture 21" descr="Geometric shapes on a wooden background">
            <a:extLst>
              <a:ext uri="{FF2B5EF4-FFF2-40B4-BE49-F238E27FC236}">
                <a16:creationId xmlns:a16="http://schemas.microsoft.com/office/drawing/2014/main" id="{2AA3FD6D-405C-CBA7-29C8-08FB641CD33C}"/>
              </a:ext>
            </a:extLst>
          </p:cNvPr>
          <p:cNvPicPr>
            <a:picLocks noChangeAspect="1"/>
          </p:cNvPicPr>
          <p:nvPr/>
        </p:nvPicPr>
        <p:blipFill rotWithShape="1">
          <a:blip r:embed="rId2"/>
          <a:srcRect l="19427" r="32673" b="-1"/>
          <a:stretch/>
        </p:blipFill>
        <p:spPr>
          <a:xfrm>
            <a:off x="7270812" y="10"/>
            <a:ext cx="4921187" cy="6857990"/>
          </a:xfrm>
          <a:prstGeom prst="rect">
            <a:avLst/>
          </a:prstGeom>
        </p:spPr>
      </p:pic>
      <p:grpSp>
        <p:nvGrpSpPr>
          <p:cNvPr id="26" name="Group 25">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7" name="Rectangle 26">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egnaposto piè di pagina 3">
            <a:extLst>
              <a:ext uri="{FF2B5EF4-FFF2-40B4-BE49-F238E27FC236}">
                <a16:creationId xmlns:a16="http://schemas.microsoft.com/office/drawing/2014/main" id="{982DB32B-AF54-309D-AA2C-24ECD1967335}"/>
              </a:ext>
            </a:extLst>
          </p:cNvPr>
          <p:cNvSpPr>
            <a:spLocks noGrp="1"/>
          </p:cNvSpPr>
          <p:nvPr>
            <p:ph type="ftr" sz="quarter" idx="11"/>
          </p:nvPr>
        </p:nvSpPr>
        <p:spPr>
          <a:xfrm>
            <a:off x="687338" y="6255989"/>
            <a:ext cx="4114800" cy="365125"/>
          </a:xfrm>
        </p:spPr>
        <p:txBody>
          <a:bodyPr/>
          <a:lstStyle/>
          <a:p>
            <a:r>
              <a:rPr lang="en-US" dirty="0"/>
              <a:t>Maria </a:t>
            </a:r>
            <a:r>
              <a:rPr lang="en-US" dirty="0" err="1"/>
              <a:t>Marsella</a:t>
            </a:r>
            <a:r>
              <a:rPr lang="en-US" dirty="0"/>
              <a:t> - 2nd Einstein Telescope Annual Meeting 15.11.2023</a:t>
            </a:r>
          </a:p>
        </p:txBody>
      </p:sp>
    </p:spTree>
    <p:extLst>
      <p:ext uri="{BB962C8B-B14F-4D97-AF65-F5344CB8AC3E}">
        <p14:creationId xmlns:p14="http://schemas.microsoft.com/office/powerpoint/2010/main" val="41064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Slide Background">
            <a:extLst>
              <a:ext uri="{FF2B5EF4-FFF2-40B4-BE49-F238E27FC236}">
                <a16:creationId xmlns:a16="http://schemas.microsoft.com/office/drawing/2014/main" id="{AA857166-A416-4C5E-8AA9-5D5D1E13D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7" name="Rectangle 26">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0"/>
            <a:ext cx="4617491" cy="6858000"/>
          </a:xfrm>
          <a:prstGeom prst="rect">
            <a:avLst/>
          </a:prstGeom>
          <a:ln>
            <a:noFill/>
          </a:ln>
          <a:effectLst>
            <a:outerShdw blurRad="203200" dist="88900" dir="21540000" sx="94000" sy="94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1"/>
            <a:ext cx="4617491" cy="5136739"/>
          </a:xfrm>
          <a:prstGeom prst="rect">
            <a:avLst/>
          </a:prstGeom>
          <a:ln>
            <a:noFill/>
          </a:ln>
          <a:effectLst>
            <a:outerShdw blurRad="177800" dist="1016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2DC5212-4CC5-3D58-7CE8-FA22758BD747}"/>
              </a:ext>
            </a:extLst>
          </p:cNvPr>
          <p:cNvSpPr>
            <a:spLocks noGrp="1"/>
          </p:cNvSpPr>
          <p:nvPr>
            <p:ph type="title"/>
          </p:nvPr>
        </p:nvSpPr>
        <p:spPr>
          <a:xfrm>
            <a:off x="652887" y="617921"/>
            <a:ext cx="3482041" cy="3988585"/>
          </a:xfrm>
        </p:spPr>
        <p:txBody>
          <a:bodyPr vert="horz" lIns="91440" tIns="45720" rIns="91440" bIns="45720" rtlCol="0" anchor="ctr">
            <a:normAutofit/>
          </a:bodyPr>
          <a:lstStyle/>
          <a:p>
            <a:r>
              <a:rPr lang="en-US" sz="2400" dirty="0">
                <a:solidFill>
                  <a:schemeClr val="accent1"/>
                </a:solidFill>
                <a:latin typeface="Century Gothic" panose="020B0502020202020204" pitchFamily="34" charset="0"/>
              </a:rPr>
              <a:t>Agree on a </a:t>
            </a:r>
            <a:r>
              <a:rPr lang="en-US" sz="2400" kern="1200" dirty="0">
                <a:solidFill>
                  <a:schemeClr val="accent1"/>
                </a:solidFill>
                <a:latin typeface="Century Gothic" panose="020B0502020202020204" pitchFamily="34" charset="0"/>
              </a:rPr>
              <a:t>timeline (considering the needs for CE implementation levels)</a:t>
            </a:r>
            <a:br>
              <a:rPr lang="en-US" sz="2400" kern="1200" dirty="0">
                <a:solidFill>
                  <a:schemeClr val="tx1"/>
                </a:solidFill>
                <a:latin typeface="+mj-lt"/>
                <a:ea typeface="+mj-ea"/>
                <a:cs typeface="+mj-cs"/>
              </a:rPr>
            </a:br>
            <a:endParaRPr lang="en-US" sz="2400" kern="1200" dirty="0">
              <a:solidFill>
                <a:schemeClr val="tx1"/>
              </a:solidFill>
              <a:latin typeface="+mj-lt"/>
              <a:ea typeface="+mj-ea"/>
              <a:cs typeface="+mj-cs"/>
            </a:endParaRPr>
          </a:p>
        </p:txBody>
      </p:sp>
      <p:graphicFrame>
        <p:nvGraphicFramePr>
          <p:cNvPr id="4" name="Tabella 3">
            <a:extLst>
              <a:ext uri="{FF2B5EF4-FFF2-40B4-BE49-F238E27FC236}">
                <a16:creationId xmlns:a16="http://schemas.microsoft.com/office/drawing/2014/main" id="{EA65E23D-6AE2-8A10-3C77-A0AE5E77A499}"/>
              </a:ext>
            </a:extLst>
          </p:cNvPr>
          <p:cNvGraphicFramePr>
            <a:graphicFrameLocks noGrp="1"/>
          </p:cNvGraphicFramePr>
          <p:nvPr>
            <p:extLst>
              <p:ext uri="{D42A27DB-BD31-4B8C-83A1-F6EECF244321}">
                <p14:modId xmlns:p14="http://schemas.microsoft.com/office/powerpoint/2010/main" val="3356824908"/>
              </p:ext>
            </p:extLst>
          </p:nvPr>
        </p:nvGraphicFramePr>
        <p:xfrm>
          <a:off x="4787816" y="1935042"/>
          <a:ext cx="7155141" cy="3062381"/>
        </p:xfrm>
        <a:graphic>
          <a:graphicData uri="http://schemas.openxmlformats.org/drawingml/2006/table">
            <a:tbl>
              <a:tblPr firstRow="1" bandRow="1">
                <a:tableStyleId>{5C22544A-7EE6-4342-B048-85BDC9FD1C3A}</a:tableStyleId>
              </a:tblPr>
              <a:tblGrid>
                <a:gridCol w="895430">
                  <a:extLst>
                    <a:ext uri="{9D8B030D-6E8A-4147-A177-3AD203B41FA5}">
                      <a16:colId xmlns:a16="http://schemas.microsoft.com/office/drawing/2014/main" val="3317072682"/>
                    </a:ext>
                  </a:extLst>
                </a:gridCol>
                <a:gridCol w="881206">
                  <a:extLst>
                    <a:ext uri="{9D8B030D-6E8A-4147-A177-3AD203B41FA5}">
                      <a16:colId xmlns:a16="http://schemas.microsoft.com/office/drawing/2014/main" val="2488443806"/>
                    </a:ext>
                  </a:extLst>
                </a:gridCol>
                <a:gridCol w="915581">
                  <a:extLst>
                    <a:ext uri="{9D8B030D-6E8A-4147-A177-3AD203B41FA5}">
                      <a16:colId xmlns:a16="http://schemas.microsoft.com/office/drawing/2014/main" val="3592518002"/>
                    </a:ext>
                  </a:extLst>
                </a:gridCol>
                <a:gridCol w="771869">
                  <a:extLst>
                    <a:ext uri="{9D8B030D-6E8A-4147-A177-3AD203B41FA5}">
                      <a16:colId xmlns:a16="http://schemas.microsoft.com/office/drawing/2014/main" val="1028586087"/>
                    </a:ext>
                  </a:extLst>
                </a:gridCol>
                <a:gridCol w="672862">
                  <a:extLst>
                    <a:ext uri="{9D8B030D-6E8A-4147-A177-3AD203B41FA5}">
                      <a16:colId xmlns:a16="http://schemas.microsoft.com/office/drawing/2014/main" val="764010651"/>
                    </a:ext>
                  </a:extLst>
                </a:gridCol>
                <a:gridCol w="996186">
                  <a:extLst>
                    <a:ext uri="{9D8B030D-6E8A-4147-A177-3AD203B41FA5}">
                      <a16:colId xmlns:a16="http://schemas.microsoft.com/office/drawing/2014/main" val="1654163591"/>
                    </a:ext>
                  </a:extLst>
                </a:gridCol>
                <a:gridCol w="962996">
                  <a:extLst>
                    <a:ext uri="{9D8B030D-6E8A-4147-A177-3AD203B41FA5}">
                      <a16:colId xmlns:a16="http://schemas.microsoft.com/office/drawing/2014/main" val="2480455138"/>
                    </a:ext>
                  </a:extLst>
                </a:gridCol>
                <a:gridCol w="1059011">
                  <a:extLst>
                    <a:ext uri="{9D8B030D-6E8A-4147-A177-3AD203B41FA5}">
                      <a16:colId xmlns:a16="http://schemas.microsoft.com/office/drawing/2014/main" val="3294576725"/>
                    </a:ext>
                  </a:extLst>
                </a:gridCol>
              </a:tblGrid>
              <a:tr h="371078">
                <a:tc>
                  <a:txBody>
                    <a:bodyPr/>
                    <a:lstStyle/>
                    <a:p>
                      <a:pPr algn="ctr"/>
                      <a:endParaRPr lang="en-US" sz="1100" b="0">
                        <a:latin typeface="Century Gothic" panose="020B0502020202020204" pitchFamily="34" charset="0"/>
                      </a:endParaRPr>
                    </a:p>
                  </a:txBody>
                  <a:tcPr marL="61167" marR="61167" marT="30583" marB="30583" anchor="ctr"/>
                </a:tc>
                <a:tc gridSpan="3">
                  <a:txBody>
                    <a:bodyPr/>
                    <a:lstStyle/>
                    <a:p>
                      <a:pPr algn="ctr"/>
                      <a:r>
                        <a:rPr lang="en-US" sz="1100" b="0" dirty="0">
                          <a:latin typeface="Century Gothic" panose="020B0502020202020204" pitchFamily="34" charset="0"/>
                        </a:rPr>
                        <a:t>Phase 1 </a:t>
                      </a:r>
                    </a:p>
                  </a:txBody>
                  <a:tcPr marL="61167" marR="61167" marT="30583" marB="30583" anchor="ctr"/>
                </a:tc>
                <a:tc hMerge="1">
                  <a:txBody>
                    <a:bodyPr/>
                    <a:lstStyle/>
                    <a:p>
                      <a:endParaRPr lang="en-US" sz="1400" b="0" dirty="0">
                        <a:latin typeface="Century Gothic" panose="020B0502020202020204" pitchFamily="34" charset="0"/>
                      </a:endParaRPr>
                    </a:p>
                  </a:txBody>
                  <a:tcPr/>
                </a:tc>
                <a:tc hMerge="1">
                  <a:txBody>
                    <a:bodyPr/>
                    <a:lstStyle/>
                    <a:p>
                      <a:endParaRPr lang="en-US" sz="1400" b="0" dirty="0">
                        <a:latin typeface="Century Gothic" panose="020B0502020202020204" pitchFamily="34" charset="0"/>
                      </a:endParaRPr>
                    </a:p>
                  </a:txBody>
                  <a:tcPr/>
                </a:tc>
                <a:tc>
                  <a:txBody>
                    <a:bodyPr/>
                    <a:lstStyle/>
                    <a:p>
                      <a:pPr algn="ctr"/>
                      <a:r>
                        <a:rPr lang="en-US" sz="1100" b="0">
                          <a:latin typeface="Century Gothic" panose="020B0502020202020204" pitchFamily="34" charset="0"/>
                        </a:rPr>
                        <a:t> Phase 2</a:t>
                      </a:r>
                    </a:p>
                  </a:txBody>
                  <a:tcPr marL="61167" marR="61167" marT="30583" marB="30583" anchor="ctr"/>
                </a:tc>
                <a:tc gridSpan="3">
                  <a:txBody>
                    <a:bodyPr/>
                    <a:lstStyle/>
                    <a:p>
                      <a:pPr algn="ctr"/>
                      <a:r>
                        <a:rPr lang="en-US" sz="1100" b="0">
                          <a:latin typeface="Century Gothic" panose="020B0502020202020204" pitchFamily="34" charset="0"/>
                        </a:rPr>
                        <a:t>Local team</a:t>
                      </a:r>
                    </a:p>
                  </a:txBody>
                  <a:tcPr marL="61167" marR="61167" marT="30583" marB="30583" anchor="ctr"/>
                </a:tc>
                <a:tc hMerge="1">
                  <a:txBody>
                    <a:bodyPr/>
                    <a:lstStyle/>
                    <a:p>
                      <a:pPr algn="ctr"/>
                      <a:endParaRPr lang="en-US" sz="1400" b="1" dirty="0">
                        <a:latin typeface="Century Gothic" panose="020B0502020202020204" pitchFamily="34" charset="0"/>
                      </a:endParaRPr>
                    </a:p>
                  </a:txBody>
                  <a:tcPr anchor="ctr"/>
                </a:tc>
                <a:tc hMerge="1">
                  <a:txBody>
                    <a:bodyPr/>
                    <a:lstStyle/>
                    <a:p>
                      <a:pPr algn="ctr"/>
                      <a:endParaRPr lang="en-US" sz="1400" b="1" dirty="0">
                        <a:latin typeface="Century Gothic" panose="020B0502020202020204" pitchFamily="34" charset="0"/>
                      </a:endParaRPr>
                    </a:p>
                  </a:txBody>
                  <a:tcPr anchor="ctr"/>
                </a:tc>
                <a:extLst>
                  <a:ext uri="{0D108BD9-81ED-4DB2-BD59-A6C34878D82A}">
                    <a16:rowId xmlns:a16="http://schemas.microsoft.com/office/drawing/2014/main" val="3740235858"/>
                  </a:ext>
                </a:extLst>
              </a:tr>
              <a:tr h="799243">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latin typeface="Century Gothic" panose="020B0502020202020204" pitchFamily="34" charset="0"/>
                        </a:rPr>
                        <a:t>Geometry selection</a:t>
                      </a:r>
                    </a:p>
                    <a:p>
                      <a:pPr algn="ctr"/>
                      <a:endParaRPr lang="en-US" sz="1100" b="0">
                        <a:latin typeface="Century Gothic" panose="020B0502020202020204" pitchFamily="34" charset="0"/>
                      </a:endParaRPr>
                    </a:p>
                  </a:txBody>
                  <a:tcPr marL="61167" marR="61167" marT="30583" marB="3058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entury Gothic" panose="020B0502020202020204" pitchFamily="34" charset="0"/>
                        </a:rPr>
                        <a:t>Preliminary TDR</a:t>
                      </a:r>
                    </a:p>
                    <a:p>
                      <a:pPr algn="ctr"/>
                      <a:endParaRPr lang="en-US" sz="1100" b="0" dirty="0">
                        <a:latin typeface="Century Gothic" panose="020B0502020202020204" pitchFamily="34" charset="0"/>
                      </a:endParaRPr>
                    </a:p>
                  </a:txBody>
                  <a:tcPr marL="61167" marR="61167" marT="30583" marB="3058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entury Gothic" panose="020B0502020202020204" pitchFamily="34" charset="0"/>
                        </a:rPr>
                        <a:t>Site selection</a:t>
                      </a:r>
                    </a:p>
                    <a:p>
                      <a:pPr algn="ctr"/>
                      <a:endParaRPr lang="en-US" sz="1100" b="0" dirty="0">
                        <a:latin typeface="Century Gothic" panose="020B0502020202020204" pitchFamily="34" charset="0"/>
                      </a:endParaRPr>
                    </a:p>
                  </a:txBody>
                  <a:tcPr marL="61167" marR="61167" marT="30583" marB="3058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entury Gothic" panose="020B0502020202020204" pitchFamily="34" charset="0"/>
                        </a:rPr>
                        <a:t>Final TDR</a:t>
                      </a:r>
                    </a:p>
                    <a:p>
                      <a:pPr algn="ctr"/>
                      <a:endParaRPr lang="en-US" sz="1100" b="0" dirty="0">
                        <a:latin typeface="Century Gothic" panose="020B0502020202020204" pitchFamily="34" charset="0"/>
                      </a:endParaRPr>
                    </a:p>
                  </a:txBody>
                  <a:tcPr marL="61167" marR="61167" marT="30583" marB="30583" anchor="ctr"/>
                </a:tc>
                <a:tc>
                  <a:txBody>
                    <a:bodyPr/>
                    <a:lstStyle/>
                    <a:p>
                      <a:pPr algn="ctr"/>
                      <a:r>
                        <a:rPr lang="en-US" sz="1100" b="0">
                          <a:latin typeface="Century Gothic" panose="020B0502020202020204" pitchFamily="34" charset="0"/>
                        </a:rPr>
                        <a:t> Local team site-dependent preliminary design</a:t>
                      </a:r>
                    </a:p>
                  </a:txBody>
                  <a:tcPr marL="61167" marR="61167" marT="30583" marB="3058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latin typeface="Century Gothic" panose="020B0502020202020204" pitchFamily="34" charset="0"/>
                        </a:rPr>
                        <a:t>Local team site-dependent final design</a:t>
                      </a:r>
                    </a:p>
                    <a:p>
                      <a:pPr algn="ctr"/>
                      <a:endParaRPr lang="en-US" sz="1100" b="0">
                        <a:latin typeface="Century Gothic" panose="020B0502020202020204" pitchFamily="34" charset="0"/>
                      </a:endParaRPr>
                    </a:p>
                  </a:txBody>
                  <a:tcPr marL="61167" marR="61167" marT="30583" marB="30583" anchor="ctr"/>
                </a:tc>
                <a:tc>
                  <a:txBody>
                    <a:bodyPr/>
                    <a:lstStyle/>
                    <a:p>
                      <a:pPr algn="ctr"/>
                      <a:r>
                        <a:rPr lang="en-US" sz="1100" b="0" dirty="0">
                          <a:latin typeface="Century Gothic" panose="020B0502020202020204" pitchFamily="34" charset="0"/>
                        </a:rPr>
                        <a:t>Procurement …..</a:t>
                      </a:r>
                    </a:p>
                    <a:p>
                      <a:pPr algn="ctr"/>
                      <a:r>
                        <a:rPr lang="en-US" sz="1100" b="0" dirty="0">
                          <a:latin typeface="Century Gothic" panose="020B0502020202020204" pitchFamily="34" charset="0"/>
                        </a:rPr>
                        <a:t>…..</a:t>
                      </a:r>
                    </a:p>
                  </a:txBody>
                  <a:tcPr marL="61167" marR="61167" marT="30583" marB="30583" anchor="ctr"/>
                </a:tc>
                <a:extLst>
                  <a:ext uri="{0D108BD9-81ED-4DB2-BD59-A6C34878D82A}">
                    <a16:rowId xmlns:a16="http://schemas.microsoft.com/office/drawing/2014/main" val="1786927772"/>
                  </a:ext>
                </a:extLst>
              </a:tr>
              <a:tr h="252367">
                <a:tc>
                  <a:txBody>
                    <a:bodyPr/>
                    <a:lstStyle/>
                    <a:p>
                      <a:pPr algn="ctr"/>
                      <a:r>
                        <a:rPr lang="en-US" sz="1100" b="0" dirty="0">
                          <a:latin typeface="Century Gothic" panose="020B0502020202020204" pitchFamily="34" charset="0"/>
                        </a:rPr>
                        <a:t>ESFRI</a:t>
                      </a: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extLst>
                  <a:ext uri="{0D108BD9-81ED-4DB2-BD59-A6C34878D82A}">
                    <a16:rowId xmlns:a16="http://schemas.microsoft.com/office/drawing/2014/main" val="3049486531"/>
                  </a:ext>
                </a:extLst>
              </a:tr>
              <a:tr h="252367">
                <a:tc>
                  <a:txBody>
                    <a:bodyPr/>
                    <a:lstStyle/>
                    <a:p>
                      <a:pPr algn="ctr"/>
                      <a:r>
                        <a:rPr lang="en-US" sz="1100" b="0">
                          <a:latin typeface="Century Gothic" panose="020B0502020202020204" pitchFamily="34" charset="0"/>
                        </a:rPr>
                        <a:t>INFRADEV </a:t>
                      </a: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extLst>
                  <a:ext uri="{0D108BD9-81ED-4DB2-BD59-A6C34878D82A}">
                    <a16:rowId xmlns:a16="http://schemas.microsoft.com/office/drawing/2014/main" val="1893646672"/>
                  </a:ext>
                </a:extLst>
              </a:tr>
              <a:tr h="252367">
                <a:tc>
                  <a:txBody>
                    <a:bodyPr/>
                    <a:lstStyle/>
                    <a:p>
                      <a:pPr algn="ctr"/>
                      <a:r>
                        <a:rPr lang="en-US" sz="1100" b="0">
                          <a:latin typeface="Century Gothic" panose="020B0502020202020204" pitchFamily="34" charset="0"/>
                        </a:rPr>
                        <a:t>ETO</a:t>
                      </a: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extLst>
                  <a:ext uri="{0D108BD9-81ED-4DB2-BD59-A6C34878D82A}">
                    <a16:rowId xmlns:a16="http://schemas.microsoft.com/office/drawing/2014/main" val="3808536094"/>
                  </a:ext>
                </a:extLst>
              </a:tr>
              <a:tr h="252367">
                <a:tc>
                  <a:txBody>
                    <a:bodyPr/>
                    <a:lstStyle/>
                    <a:p>
                      <a:pPr algn="ctr"/>
                      <a:r>
                        <a:rPr lang="en-US" sz="1100" b="0">
                          <a:latin typeface="Century Gothic" panose="020B0502020202020204" pitchFamily="34" charset="0"/>
                        </a:rPr>
                        <a:t>CERN MOU</a:t>
                      </a: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entury Gothic" panose="020B0502020202020204" pitchFamily="34" charset="0"/>
                        </a:rPr>
                        <a:t>Q4 2026</a:t>
                      </a: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extLst>
                  <a:ext uri="{0D108BD9-81ED-4DB2-BD59-A6C34878D82A}">
                    <a16:rowId xmlns:a16="http://schemas.microsoft.com/office/drawing/2014/main" val="3134609119"/>
                  </a:ext>
                </a:extLst>
              </a:tr>
              <a:tr h="252367">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extLst>
                  <a:ext uri="{0D108BD9-81ED-4DB2-BD59-A6C34878D82A}">
                    <a16:rowId xmlns:a16="http://schemas.microsoft.com/office/drawing/2014/main" val="3810935800"/>
                  </a:ext>
                </a:extLst>
              </a:tr>
              <a:tr h="252367">
                <a:tc>
                  <a:txBody>
                    <a:bodyPr/>
                    <a:lstStyle/>
                    <a:p>
                      <a:pPr algn="ctr"/>
                      <a:r>
                        <a:rPr lang="en-US" sz="1100" b="0">
                          <a:latin typeface="Century Gothic" panose="020B0502020202020204" pitchFamily="34" charset="0"/>
                        </a:rPr>
                        <a:t>Sardinia</a:t>
                      </a: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Century Gothic" panose="020B0502020202020204" pitchFamily="34" charset="0"/>
                        </a:rPr>
                        <a:t>Q1 2025</a:t>
                      </a: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extLst>
                  <a:ext uri="{0D108BD9-81ED-4DB2-BD59-A6C34878D82A}">
                    <a16:rowId xmlns:a16="http://schemas.microsoft.com/office/drawing/2014/main" val="2852451338"/>
                  </a:ext>
                </a:extLst>
              </a:tr>
              <a:tr h="252367">
                <a:tc>
                  <a:txBody>
                    <a:bodyPr/>
                    <a:lstStyle/>
                    <a:p>
                      <a:pPr algn="ctr"/>
                      <a:r>
                        <a:rPr lang="en-US" sz="1100" b="0">
                          <a:latin typeface="Century Gothic" panose="020B0502020202020204" pitchFamily="34" charset="0"/>
                        </a:rPr>
                        <a:t>EMR</a:t>
                      </a: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tc>
                  <a:txBody>
                    <a:bodyPr/>
                    <a:lstStyle/>
                    <a:p>
                      <a:pPr algn="ctr"/>
                      <a:endParaRPr lang="en-US" sz="1100" b="0" dirty="0">
                        <a:latin typeface="Century Gothic" panose="020B0502020202020204" pitchFamily="34" charset="0"/>
                      </a:endParaRPr>
                    </a:p>
                  </a:txBody>
                  <a:tcPr marL="61167" marR="61167" marT="30583" marB="30583" anchor="ctr"/>
                </a:tc>
                <a:extLst>
                  <a:ext uri="{0D108BD9-81ED-4DB2-BD59-A6C34878D82A}">
                    <a16:rowId xmlns:a16="http://schemas.microsoft.com/office/drawing/2014/main" val="2087536047"/>
                  </a:ext>
                </a:extLst>
              </a:tr>
            </a:tbl>
          </a:graphicData>
        </a:graphic>
      </p:graphicFrame>
      <p:sp>
        <p:nvSpPr>
          <p:cNvPr id="3" name="Segnaposto piè di pagina 2">
            <a:extLst>
              <a:ext uri="{FF2B5EF4-FFF2-40B4-BE49-F238E27FC236}">
                <a16:creationId xmlns:a16="http://schemas.microsoft.com/office/drawing/2014/main" id="{E6D29212-2E9F-EB0E-3646-A22EDAC0FB70}"/>
              </a:ext>
            </a:extLst>
          </p:cNvPr>
          <p:cNvSpPr>
            <a:spLocks noGrp="1"/>
          </p:cNvSpPr>
          <p:nvPr>
            <p:ph type="ftr" sz="quarter" idx="11"/>
          </p:nvPr>
        </p:nvSpPr>
        <p:spPr/>
        <p:txBody>
          <a:bodyPr/>
          <a:lstStyle/>
          <a:p>
            <a:r>
              <a:rPr lang="en-US"/>
              <a:t>Maria Marsella - 2nd Einstein Telescope Annual Meeting 15.11.2023</a:t>
            </a:r>
          </a:p>
        </p:txBody>
      </p:sp>
    </p:spTree>
    <p:extLst>
      <p:ext uri="{BB962C8B-B14F-4D97-AF65-F5344CB8AC3E}">
        <p14:creationId xmlns:p14="http://schemas.microsoft.com/office/powerpoint/2010/main" val="98251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58792C8-CDC2-4839-86AD-5627A395A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black question marks with one yellow question mark">
            <a:extLst>
              <a:ext uri="{FF2B5EF4-FFF2-40B4-BE49-F238E27FC236}">
                <a16:creationId xmlns:a16="http://schemas.microsoft.com/office/drawing/2014/main" id="{51AB211E-7306-D6BE-898C-51933FF51648}"/>
              </a:ext>
            </a:extLst>
          </p:cNvPr>
          <p:cNvPicPr>
            <a:picLocks noChangeAspect="1"/>
          </p:cNvPicPr>
          <p:nvPr/>
        </p:nvPicPr>
        <p:blipFill rotWithShape="1">
          <a:blip r:embed="rId2"/>
          <a:srcRect l="27028" r="8138" b="-1"/>
          <a:stretch/>
        </p:blipFill>
        <p:spPr>
          <a:xfrm>
            <a:off x="20" y="10"/>
            <a:ext cx="12191979" cy="6863813"/>
          </a:xfrm>
          <a:prstGeom prst="rect">
            <a:avLst/>
          </a:prstGeom>
          <a:effectLst>
            <a:outerShdw blurRad="596900" dist="330200" dir="8820000" sx="87000" sy="87000" algn="ctr" rotWithShape="0">
              <a:srgbClr val="000000">
                <a:alpha val="29000"/>
              </a:srgbClr>
            </a:outerShdw>
          </a:effectLst>
        </p:spPr>
      </p:pic>
      <p:sp useBgFill="1">
        <p:nvSpPr>
          <p:cNvPr id="27" name="Rectangle 26">
            <a:extLst>
              <a:ext uri="{FF2B5EF4-FFF2-40B4-BE49-F238E27FC236}">
                <a16:creationId xmlns:a16="http://schemas.microsoft.com/office/drawing/2014/main" id="{86247B4D-AF5F-47E0-A726-02F7414AC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134" y="0"/>
            <a:ext cx="4150865"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6ECEE30-EE2B-C9EC-E0C6-C9D58169AA0C}"/>
              </a:ext>
            </a:extLst>
          </p:cNvPr>
          <p:cNvSpPr>
            <a:spLocks noGrp="1"/>
          </p:cNvSpPr>
          <p:nvPr>
            <p:ph type="title"/>
          </p:nvPr>
        </p:nvSpPr>
        <p:spPr>
          <a:xfrm>
            <a:off x="8484742" y="699248"/>
            <a:ext cx="3272804" cy="3466352"/>
          </a:xfrm>
        </p:spPr>
        <p:txBody>
          <a:bodyPr vert="horz" lIns="91440" tIns="45720" rIns="91440" bIns="45720" rtlCol="0" anchor="t">
            <a:normAutofit/>
          </a:bodyPr>
          <a:lstStyle/>
          <a:p>
            <a:r>
              <a:rPr lang="en-US" sz="2800" dirty="0">
                <a:solidFill>
                  <a:schemeClr val="accent1"/>
                </a:solidFill>
                <a:latin typeface="Century Gothic" panose="020B0502020202020204" pitchFamily="34" charset="0"/>
              </a:rPr>
              <a:t>Additional issues</a:t>
            </a:r>
            <a:br>
              <a:rPr lang="en-US" sz="2800" dirty="0">
                <a:solidFill>
                  <a:schemeClr val="accent1"/>
                </a:solidFill>
                <a:latin typeface="Century Gothic" panose="020B0502020202020204" pitchFamily="34" charset="0"/>
              </a:rPr>
            </a:br>
            <a:br>
              <a:rPr lang="en-US" sz="2800" dirty="0">
                <a:solidFill>
                  <a:schemeClr val="accent1"/>
                </a:solidFill>
                <a:latin typeface="Century Gothic" panose="020B0502020202020204" pitchFamily="34" charset="0"/>
              </a:rPr>
            </a:br>
            <a:r>
              <a:rPr lang="en-US" sz="2800" dirty="0">
                <a:solidFill>
                  <a:schemeClr val="accent1"/>
                </a:solidFill>
                <a:latin typeface="Century Gothic" panose="020B0502020202020204" pitchFamily="34" charset="0"/>
              </a:rPr>
              <a:t>…………..</a:t>
            </a:r>
            <a:br>
              <a:rPr lang="en-US" sz="2800" dirty="0">
                <a:solidFill>
                  <a:schemeClr val="accent1"/>
                </a:solidFill>
                <a:latin typeface="Century Gothic" panose="020B0502020202020204" pitchFamily="34" charset="0"/>
              </a:rPr>
            </a:br>
            <a:r>
              <a:rPr lang="en-US" sz="2800" dirty="0">
                <a:solidFill>
                  <a:schemeClr val="accent1"/>
                </a:solidFill>
                <a:latin typeface="Century Gothic" panose="020B0502020202020204" pitchFamily="34" charset="0"/>
              </a:rPr>
              <a:t>…………..</a:t>
            </a:r>
            <a:br>
              <a:rPr lang="en-US" sz="2800" dirty="0">
                <a:solidFill>
                  <a:schemeClr val="accent1"/>
                </a:solidFill>
                <a:latin typeface="Century Gothic" panose="020B0502020202020204" pitchFamily="34" charset="0"/>
              </a:rPr>
            </a:br>
            <a:r>
              <a:rPr lang="en-US" sz="2800" dirty="0">
                <a:solidFill>
                  <a:schemeClr val="accent1"/>
                </a:solidFill>
                <a:latin typeface="Century Gothic" panose="020B0502020202020204" pitchFamily="34" charset="0"/>
              </a:rPr>
              <a:t>…………..</a:t>
            </a:r>
          </a:p>
        </p:txBody>
      </p:sp>
      <p:sp useBgFill="1">
        <p:nvSpPr>
          <p:cNvPr id="29" name="Rectangle 28">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136" y="5486401"/>
            <a:ext cx="4150863" cy="1378037"/>
          </a:xfrm>
          <a:prstGeom prst="rect">
            <a:avLst/>
          </a:prstGeom>
          <a:ln>
            <a:noFill/>
          </a:ln>
          <a:effectLst>
            <a:outerShdw blurRad="254000" dist="25400" dir="14760000" sx="91000" sy="91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piè di pagina 2">
            <a:extLst>
              <a:ext uri="{FF2B5EF4-FFF2-40B4-BE49-F238E27FC236}">
                <a16:creationId xmlns:a16="http://schemas.microsoft.com/office/drawing/2014/main" id="{C5979ED1-B0C8-FACF-0D72-AE09095AFF9D}"/>
              </a:ext>
            </a:extLst>
          </p:cNvPr>
          <p:cNvSpPr>
            <a:spLocks noGrp="1"/>
          </p:cNvSpPr>
          <p:nvPr>
            <p:ph type="ftr" sz="quarter" idx="11"/>
          </p:nvPr>
        </p:nvSpPr>
        <p:spPr/>
        <p:txBody>
          <a:bodyPr/>
          <a:lstStyle/>
          <a:p>
            <a:r>
              <a:rPr lang="en-US"/>
              <a:t>Maria Marsella - 2nd Einstein Telescope Annual Meeting 15.11.2023</a:t>
            </a:r>
          </a:p>
        </p:txBody>
      </p:sp>
    </p:spTree>
    <p:extLst>
      <p:ext uri="{BB962C8B-B14F-4D97-AF65-F5344CB8AC3E}">
        <p14:creationId xmlns:p14="http://schemas.microsoft.com/office/powerpoint/2010/main" val="85920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4F686C7-AF8D-18C0-EA4D-60A2F6CD7AE5}"/>
              </a:ext>
            </a:extLst>
          </p:cNvPr>
          <p:cNvSpPr>
            <a:spLocks noGrp="1"/>
          </p:cNvSpPr>
          <p:nvPr>
            <p:ph idx="1"/>
          </p:nvPr>
        </p:nvSpPr>
        <p:spPr>
          <a:xfrm>
            <a:off x="477218" y="5238529"/>
            <a:ext cx="10515600" cy="705071"/>
          </a:xfrm>
        </p:spPr>
        <p:txBody>
          <a:bodyPr>
            <a:normAutofit/>
          </a:bodyPr>
          <a:lstStyle/>
          <a:p>
            <a:pPr marL="0" indent="0" algn="just">
              <a:lnSpc>
                <a:spcPct val="115000"/>
              </a:lnSpc>
              <a:spcBef>
                <a:spcPts val="600"/>
              </a:spcBef>
              <a:buNone/>
            </a:pPr>
            <a:r>
              <a:rPr lang="en-US" sz="1800" u="sng" kern="0" dirty="0">
                <a:latin typeface="Century Gothic" panose="020B0502020202020204" pitchFamily="34" charset="0"/>
                <a:ea typeface="Calibri" panose="020F0502020204030204" pitchFamily="34" charset="0"/>
                <a:cs typeface="Times New Roman (Body CS)"/>
              </a:rPr>
              <a:t>In Phase 1 two configurations will be studied in parallel</a:t>
            </a:r>
            <a:endParaRPr lang="en-US" sz="1800" u="sng" dirty="0"/>
          </a:p>
          <a:p>
            <a:pPr marL="0" lvl="0" indent="0" algn="just">
              <a:lnSpc>
                <a:spcPct val="115000"/>
              </a:lnSpc>
              <a:spcBef>
                <a:spcPts val="600"/>
              </a:spcBef>
              <a:buNone/>
            </a:pPr>
            <a:endParaRPr lang="en-US" sz="1800" dirty="0">
              <a:latin typeface="Century Gothic" panose="020B0502020202020204" pitchFamily="34" charset="0"/>
              <a:ea typeface="Calibri" panose="020F0502020204030204" pitchFamily="34" charset="0"/>
              <a:cs typeface="Times New Roman (Body CS)"/>
            </a:endParaRPr>
          </a:p>
        </p:txBody>
      </p:sp>
      <p:sp>
        <p:nvSpPr>
          <p:cNvPr id="7" name="CasellaDiTesto 6">
            <a:extLst>
              <a:ext uri="{FF2B5EF4-FFF2-40B4-BE49-F238E27FC236}">
                <a16:creationId xmlns:a16="http://schemas.microsoft.com/office/drawing/2014/main" id="{51751A20-DDB3-9597-F99F-7FEB42307779}"/>
              </a:ext>
            </a:extLst>
          </p:cNvPr>
          <p:cNvSpPr txBox="1"/>
          <p:nvPr/>
        </p:nvSpPr>
        <p:spPr>
          <a:xfrm>
            <a:off x="346076" y="1637419"/>
            <a:ext cx="10130778" cy="3539430"/>
          </a:xfrm>
          <a:prstGeom prst="rect">
            <a:avLst/>
          </a:prstGeom>
          <a:noFill/>
        </p:spPr>
        <p:txBody>
          <a:bodyPr wrap="square">
            <a:spAutoFit/>
          </a:bodyPr>
          <a:lstStyle/>
          <a:p>
            <a:pPr marL="285750" indent="-285750" algn="just">
              <a:spcAft>
                <a:spcPts val="2400"/>
              </a:spcAft>
              <a:buFont typeface="Arial" panose="020B0604020202020204" pitchFamily="34" charset="0"/>
              <a:buChar char="•"/>
            </a:pPr>
            <a:r>
              <a:rPr lang="en-GB" dirty="0">
                <a:latin typeface="Century Gothic" panose="020B0502020202020204" pitchFamily="34" charset="0"/>
                <a:ea typeface="Calibri" panose="020F0502020204030204" pitchFamily="34" charset="0"/>
                <a:cs typeface="Times New Roman (Body CS)"/>
              </a:rPr>
              <a:t>Support and </a:t>
            </a:r>
            <a:r>
              <a:rPr lang="en-GB" sz="1800" dirty="0">
                <a:effectLst/>
                <a:latin typeface="Century Gothic" panose="020B0502020202020204" pitchFamily="34" charset="0"/>
                <a:ea typeface="Calibri" panose="020F0502020204030204" pitchFamily="34" charset="0"/>
                <a:cs typeface="Times New Roman (Body CS)"/>
              </a:rPr>
              <a:t>coordinate the CE activity </a:t>
            </a:r>
            <a:r>
              <a:rPr lang="en-GB" dirty="0">
                <a:latin typeface="Century Gothic" panose="020B0502020202020204" pitchFamily="34" charset="0"/>
                <a:ea typeface="Calibri" panose="020F0502020204030204" pitchFamily="34" charset="0"/>
                <a:cs typeface="Times New Roman (Body CS)"/>
              </a:rPr>
              <a:t>to </a:t>
            </a:r>
            <a:r>
              <a:rPr lang="en-GB" sz="1800" b="1" dirty="0">
                <a:effectLst/>
                <a:latin typeface="Century Gothic" panose="020B0502020202020204" pitchFamily="34" charset="0"/>
                <a:ea typeface="Calibri" panose="020F0502020204030204" pitchFamily="34" charset="0"/>
                <a:cs typeface="Times New Roman (Body CS)"/>
              </a:rPr>
              <a:t>design the research infrastructure </a:t>
            </a:r>
            <a:r>
              <a:rPr lang="en-GB" sz="1800" dirty="0">
                <a:effectLst/>
                <a:latin typeface="Century Gothic" panose="020B0502020202020204" pitchFamily="34" charset="0"/>
                <a:ea typeface="Calibri" panose="020F0502020204030204" pitchFamily="34" charset="0"/>
                <a:cs typeface="Times New Roman (Body CS)"/>
              </a:rPr>
              <a:t>in the selected construction site(s)  </a:t>
            </a:r>
          </a:p>
          <a:p>
            <a:pPr marL="285750" indent="-285750" algn="just">
              <a:spcAft>
                <a:spcPts val="2400"/>
              </a:spcAft>
              <a:buFont typeface="Arial" panose="020B0604020202020204" pitchFamily="34" charset="0"/>
              <a:buChar char="•"/>
            </a:pPr>
            <a:r>
              <a:rPr lang="en-GB" dirty="0">
                <a:solidFill>
                  <a:srgbClr val="000000"/>
                </a:solidFill>
                <a:latin typeface="Century Gothic" panose="020B0502020202020204" pitchFamily="34" charset="0"/>
                <a:ea typeface="Calibri" panose="020F0502020204030204" pitchFamily="34" charset="0"/>
                <a:cs typeface="Arial" panose="020B0604020202020204" pitchFamily="34" charset="0"/>
              </a:rPr>
              <a:t>Identify what is relevant for  principal approval of construction</a:t>
            </a:r>
          </a:p>
          <a:p>
            <a:pPr marL="285750" indent="-285750" algn="just">
              <a:spcAft>
                <a:spcPts val="2400"/>
              </a:spcAft>
              <a:buFont typeface="Arial" panose="020B0604020202020204" pitchFamily="34" charset="0"/>
              <a:buChar char="•"/>
            </a:pPr>
            <a:r>
              <a:rPr lang="en-GB" dirty="0">
                <a:latin typeface="Century Gothic" panose="020B0502020202020204" pitchFamily="34" charset="0"/>
                <a:ea typeface="Calibri" panose="020F0502020204030204" pitchFamily="34" charset="0"/>
                <a:cs typeface="Times New Roman (Body CS)"/>
              </a:rPr>
              <a:t>Delineation of the </a:t>
            </a:r>
            <a:r>
              <a:rPr lang="en-GB" b="1" dirty="0">
                <a:latin typeface="Century Gothic" panose="020B0502020202020204" pitchFamily="34" charset="0"/>
                <a:ea typeface="Calibri" panose="020F0502020204030204" pitchFamily="34" charset="0"/>
                <a:cs typeface="Times New Roman (Body CS)"/>
              </a:rPr>
              <a:t>documents for BGR </a:t>
            </a:r>
            <a:r>
              <a:rPr lang="en-GB" dirty="0">
                <a:latin typeface="Century Gothic" panose="020B0502020202020204" pitchFamily="34" charset="0"/>
                <a:ea typeface="Calibri" panose="020F0502020204030204" pitchFamily="34" charset="0"/>
                <a:cs typeface="Times New Roman (Body CS)"/>
              </a:rPr>
              <a:t>and their level of exhaustivity and uncertainty </a:t>
            </a:r>
          </a:p>
          <a:p>
            <a:pPr marL="285750" indent="-285750" algn="just">
              <a:spcAft>
                <a:spcPts val="2400"/>
              </a:spcAft>
              <a:buFont typeface="Arial" panose="020B0604020202020204" pitchFamily="34" charset="0"/>
              <a:buChar char="•"/>
            </a:pPr>
            <a:r>
              <a:rPr lang="en-GB" dirty="0">
                <a:solidFill>
                  <a:srgbClr val="000000"/>
                </a:solidFill>
                <a:latin typeface="Century Gothic" panose="020B0502020202020204" pitchFamily="34" charset="0"/>
                <a:ea typeface="Calibri" panose="020F0502020204030204" pitchFamily="34" charset="0"/>
                <a:cs typeface="Arial" panose="020B0604020202020204" pitchFamily="34" charset="0"/>
              </a:rPr>
              <a:t>Establish a </a:t>
            </a:r>
            <a:r>
              <a:rPr lang="en-GB" b="1" dirty="0">
                <a:solidFill>
                  <a:srgbClr val="000000"/>
                </a:solidFill>
                <a:latin typeface="Century Gothic" panose="020B0502020202020204" pitchFamily="34" charset="0"/>
                <a:ea typeface="Calibri" panose="020F0502020204030204" pitchFamily="34" charset="0"/>
                <a:cs typeface="Arial" panose="020B0604020202020204" pitchFamily="34" charset="0"/>
              </a:rPr>
              <a:t>suitable team </a:t>
            </a:r>
            <a:r>
              <a:rPr lang="en-GB" dirty="0">
                <a:solidFill>
                  <a:srgbClr val="000000"/>
                </a:solidFill>
                <a:latin typeface="Century Gothic" panose="020B0502020202020204" pitchFamily="34" charset="0"/>
                <a:ea typeface="Calibri" panose="020F0502020204030204" pitchFamily="34" charset="0"/>
                <a:cs typeface="Arial" panose="020B0604020202020204" pitchFamily="34" charset="0"/>
              </a:rPr>
              <a:t>(in-kind and funded by BGR) and set up a </a:t>
            </a:r>
            <a:r>
              <a:rPr lang="en-GB" b="1" dirty="0">
                <a:solidFill>
                  <a:srgbClr val="000000"/>
                </a:solidFill>
                <a:latin typeface="Century Gothic" panose="020B0502020202020204" pitchFamily="34" charset="0"/>
                <a:ea typeface="Calibri" panose="020F0502020204030204" pitchFamily="34" charset="0"/>
                <a:cs typeface="Arial" panose="020B0604020202020204" pitchFamily="34" charset="0"/>
              </a:rPr>
              <a:t>detailed </a:t>
            </a:r>
            <a:r>
              <a:rPr lang="en-GB" b="1" dirty="0">
                <a:solidFill>
                  <a:srgbClr val="000000"/>
                </a:solidFill>
                <a:latin typeface="Century Gothic" panose="020B0502020202020204" pitchFamily="34" charset="0"/>
                <a:ea typeface="Calibri" panose="020F0502020204030204" pitchFamily="34" charset="0"/>
              </a:rPr>
              <a:t>work plan </a:t>
            </a:r>
            <a:r>
              <a:rPr lang="en-GB" dirty="0">
                <a:solidFill>
                  <a:srgbClr val="000000"/>
                </a:solidFill>
                <a:latin typeface="Century Gothic" panose="020B0502020202020204" pitchFamily="34" charset="0"/>
                <a:ea typeface="Calibri" panose="020F0502020204030204" pitchFamily="34" charset="0"/>
              </a:rPr>
              <a:t>including deliverables (specifications, design, schedules, budget)</a:t>
            </a:r>
            <a:endParaRPr lang="en-GB" dirty="0">
              <a:latin typeface="Century Gothic" panose="020B0502020202020204" pitchFamily="34" charset="0"/>
              <a:ea typeface="Calibri" panose="020F0502020204030204" pitchFamily="34" charset="0"/>
            </a:endParaRPr>
          </a:p>
          <a:p>
            <a:pPr marL="285750" indent="-285750" algn="just">
              <a:buFont typeface="Arial" panose="020B0604020202020204" pitchFamily="34" charset="0"/>
              <a:buChar char="•"/>
            </a:pPr>
            <a:endPar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p>
            <a:pPr marL="285750" indent="-285750" algn="just" fontAlgn="base">
              <a:buFont typeface="Arial" panose="020B0604020202020204" pitchFamily="34" charset="0"/>
              <a:buChar char="•"/>
            </a:pPr>
            <a:endPar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082B2228-F521-B06D-9868-B4D3C8BEA30F}"/>
              </a:ext>
            </a:extLst>
          </p:cNvPr>
          <p:cNvSpPr txBox="1"/>
          <p:nvPr/>
        </p:nvSpPr>
        <p:spPr>
          <a:xfrm>
            <a:off x="836908" y="693576"/>
            <a:ext cx="9639946" cy="543610"/>
          </a:xfrm>
          <a:prstGeom prst="rect">
            <a:avLst/>
          </a:prstGeom>
          <a:noFill/>
        </p:spPr>
        <p:txBody>
          <a:bodyPr wrap="square">
            <a:spAutoFit/>
          </a:bodyPr>
          <a:lstStyle/>
          <a:p>
            <a:pPr marL="0" lvl="0" indent="0" algn="ctr">
              <a:lnSpc>
                <a:spcPct val="115000"/>
              </a:lnSpc>
              <a:spcBef>
                <a:spcPts val="600"/>
              </a:spcBef>
              <a:buNone/>
            </a:pPr>
            <a:r>
              <a:rPr lang="en-US" sz="2800" kern="0" dirty="0">
                <a:solidFill>
                  <a:srgbClr val="2F5496"/>
                </a:solidFill>
                <a:latin typeface="Century Gothic" panose="020B0502020202020204" pitchFamily="34" charset="0"/>
              </a:rPr>
              <a:t>Phase I - Preliminary CE - TDR and site selection </a:t>
            </a:r>
          </a:p>
        </p:txBody>
      </p:sp>
      <p:sp>
        <p:nvSpPr>
          <p:cNvPr id="2" name="Segnaposto piè di pagina 1">
            <a:extLst>
              <a:ext uri="{FF2B5EF4-FFF2-40B4-BE49-F238E27FC236}">
                <a16:creationId xmlns:a16="http://schemas.microsoft.com/office/drawing/2014/main" id="{03EC5DA2-C88E-B679-247D-5D02E982288D}"/>
              </a:ext>
            </a:extLst>
          </p:cNvPr>
          <p:cNvSpPr>
            <a:spLocks noGrp="1"/>
          </p:cNvSpPr>
          <p:nvPr>
            <p:ph type="ftr" sz="quarter" idx="11"/>
          </p:nvPr>
        </p:nvSpPr>
        <p:spPr>
          <a:xfrm>
            <a:off x="668867" y="6266024"/>
            <a:ext cx="4114800" cy="365125"/>
          </a:xfrm>
        </p:spPr>
        <p:txBody>
          <a:bodyPr/>
          <a:lstStyle/>
          <a:p>
            <a:r>
              <a:rPr lang="en-US" dirty="0"/>
              <a:t>Maria </a:t>
            </a:r>
            <a:r>
              <a:rPr lang="en-US" dirty="0" err="1"/>
              <a:t>Marsella</a:t>
            </a:r>
            <a:r>
              <a:rPr lang="en-US" dirty="0"/>
              <a:t> - 2nd Einstein Telescope Annual Meeting 15.11.2023</a:t>
            </a:r>
          </a:p>
        </p:txBody>
      </p:sp>
    </p:spTree>
    <p:extLst>
      <p:ext uri="{BB962C8B-B14F-4D97-AF65-F5344CB8AC3E}">
        <p14:creationId xmlns:p14="http://schemas.microsoft.com/office/powerpoint/2010/main" val="407625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213F7C-DBD5-7189-2A04-38E770CEC379}"/>
              </a:ext>
            </a:extLst>
          </p:cNvPr>
          <p:cNvSpPr>
            <a:spLocks noGrp="1"/>
          </p:cNvSpPr>
          <p:nvPr>
            <p:ph type="title"/>
          </p:nvPr>
        </p:nvSpPr>
        <p:spPr>
          <a:xfrm>
            <a:off x="5117122" y="3604845"/>
            <a:ext cx="6277709" cy="685801"/>
          </a:xfrm>
        </p:spPr>
        <p:txBody>
          <a:bodyPr>
            <a:normAutofit fontScale="90000"/>
          </a:bodyPr>
          <a:lstStyle/>
          <a:p>
            <a:pPr marL="342900" lvl="0" indent="-342900" fontAlgn="base">
              <a:lnSpc>
                <a:spcPct val="115000"/>
              </a:lnSpc>
              <a:buFont typeface="+mj-lt"/>
              <a:buAutoNum type="arabicPeriod"/>
            </a:pPr>
            <a:br>
              <a:rPr lang="it-IT" sz="1800" dirty="0">
                <a:solidFill>
                  <a:srgbClr val="000000"/>
                </a:solidFill>
                <a:latin typeface="Century Gothic" panose="020B0502020202020204" pitchFamily="34" charset="0"/>
                <a:ea typeface="Calibri" panose="020F0502020204030204" pitchFamily="34" charset="0"/>
                <a:cs typeface="Arial" panose="020B0604020202020204" pitchFamily="34" charset="0"/>
              </a:rPr>
            </a:br>
            <a:br>
              <a:rPr lang="it-IT" sz="1800" dirty="0">
                <a:latin typeface="Century Gothic" panose="020B0502020202020204" pitchFamily="34" charset="0"/>
                <a:ea typeface="Calibri" panose="020F0502020204030204" pitchFamily="34" charset="0"/>
              </a:rPr>
            </a:br>
            <a:endParaRPr lang="en-US" dirty="0"/>
          </a:p>
        </p:txBody>
      </p:sp>
      <p:sp>
        <p:nvSpPr>
          <p:cNvPr id="5" name="CasellaDiTesto 4">
            <a:extLst>
              <a:ext uri="{FF2B5EF4-FFF2-40B4-BE49-F238E27FC236}">
                <a16:creationId xmlns:a16="http://schemas.microsoft.com/office/drawing/2014/main" id="{924E6D97-864F-2613-57DF-7C2DF352A388}"/>
              </a:ext>
            </a:extLst>
          </p:cNvPr>
          <p:cNvSpPr txBox="1"/>
          <p:nvPr/>
        </p:nvSpPr>
        <p:spPr>
          <a:xfrm>
            <a:off x="966549" y="487837"/>
            <a:ext cx="6101860" cy="543610"/>
          </a:xfrm>
          <a:prstGeom prst="rect">
            <a:avLst/>
          </a:prstGeom>
          <a:noFill/>
        </p:spPr>
        <p:txBody>
          <a:bodyPr wrap="square">
            <a:spAutoFit/>
          </a:bodyPr>
          <a:lstStyle>
            <a:defPPr>
              <a:defRPr lang="it-IT"/>
            </a:defPPr>
            <a:lvl1pPr lvl="0" indent="0" algn="ctr">
              <a:lnSpc>
                <a:spcPct val="115000"/>
              </a:lnSpc>
              <a:spcBef>
                <a:spcPts val="600"/>
              </a:spcBef>
              <a:buNone/>
              <a:defRPr sz="2800" kern="0">
                <a:solidFill>
                  <a:srgbClr val="2F5496"/>
                </a:solidFill>
                <a:latin typeface="Century Gothic" panose="020B0502020202020204" pitchFamily="34" charset="0"/>
              </a:defRPr>
            </a:lvl1pPr>
          </a:lstStyle>
          <a:p>
            <a:r>
              <a:rPr lang="en-US" dirty="0"/>
              <a:t>Which are the technical steps ?</a:t>
            </a:r>
          </a:p>
        </p:txBody>
      </p:sp>
      <p:sp>
        <p:nvSpPr>
          <p:cNvPr id="4" name="Rettangolo 3">
            <a:extLst>
              <a:ext uri="{FF2B5EF4-FFF2-40B4-BE49-F238E27FC236}">
                <a16:creationId xmlns:a16="http://schemas.microsoft.com/office/drawing/2014/main" id="{6F493EFD-9901-1B36-FF9F-884301809F1E}"/>
              </a:ext>
            </a:extLst>
          </p:cNvPr>
          <p:cNvSpPr/>
          <p:nvPr/>
        </p:nvSpPr>
        <p:spPr>
          <a:xfrm>
            <a:off x="668377" y="1723847"/>
            <a:ext cx="10252034" cy="4029284"/>
          </a:xfrm>
          <a:prstGeom prst="rect">
            <a:avLst/>
          </a:prstGeom>
        </p:spPr>
        <p:txBody>
          <a:bodyPr/>
          <a:lstStyle/>
          <a:p>
            <a:pPr marL="342900" lvl="0" indent="-342900" algn="just">
              <a:spcBef>
                <a:spcPts val="0"/>
              </a:spcBef>
              <a:spcAft>
                <a:spcPts val="1800"/>
              </a:spcAft>
              <a:buFont typeface="Arial" panose="020B0604020202020204" pitchFamily="34" charset="0"/>
              <a:buChar char="•"/>
            </a:pPr>
            <a:r>
              <a:rPr lang="en-GB" dirty="0">
                <a:latin typeface="Century Gothic" panose="020B0502020202020204" pitchFamily="34" charset="0"/>
              </a:rPr>
              <a:t>Identify </a:t>
            </a:r>
            <a:r>
              <a:rPr lang="en-GB" b="1" dirty="0">
                <a:latin typeface="Century Gothic" panose="020B0502020202020204" pitchFamily="34" charset="0"/>
              </a:rPr>
              <a:t>data and information </a:t>
            </a:r>
            <a:r>
              <a:rPr lang="en-GB" dirty="0">
                <a:latin typeface="Century Gothic" panose="020B0502020202020204" pitchFamily="34" charset="0"/>
              </a:rPr>
              <a:t>needed for preliminary TDR for the underground works, surface buildings and of the related technical infrastructures</a:t>
            </a:r>
          </a:p>
          <a:p>
            <a:pPr marL="342900" lvl="0" indent="-342900" algn="just">
              <a:spcBef>
                <a:spcPts val="0"/>
              </a:spcBef>
              <a:spcAft>
                <a:spcPts val="1800"/>
              </a:spcAft>
              <a:buFont typeface="Arial" panose="020B0604020202020204" pitchFamily="34" charset="0"/>
              <a:buChar char="•"/>
            </a:pPr>
            <a:r>
              <a:rPr lang="en-GB" dirty="0">
                <a:latin typeface="Century Gothic" panose="020B0502020202020204" pitchFamily="34" charset="0"/>
              </a:rPr>
              <a:t>Gathering </a:t>
            </a:r>
            <a:r>
              <a:rPr lang="en-GB" b="1" dirty="0">
                <a:latin typeface="Century Gothic" panose="020B0502020202020204" pitchFamily="34" charset="0"/>
              </a:rPr>
              <a:t>requirements</a:t>
            </a:r>
            <a:r>
              <a:rPr lang="en-GB" dirty="0">
                <a:latin typeface="Century Gothic" panose="020B0502020202020204" pitchFamily="34" charset="0"/>
              </a:rPr>
              <a:t> from ET collaboration necessary to design the civil and technical infrastructure and to obtain a cost and risk assessment</a:t>
            </a:r>
          </a:p>
          <a:p>
            <a:pPr marL="342900" lvl="0" indent="-342900" algn="just">
              <a:spcBef>
                <a:spcPts val="0"/>
              </a:spcBef>
              <a:spcAft>
                <a:spcPts val="1800"/>
              </a:spcAft>
              <a:buFont typeface="Arial" panose="020B0604020202020204" pitchFamily="34" charset="0"/>
              <a:buChar char="•"/>
            </a:pPr>
            <a:r>
              <a:rPr lang="en-GB" dirty="0">
                <a:latin typeface="Century Gothic" panose="020B0502020202020204" pitchFamily="34" charset="0"/>
              </a:rPr>
              <a:t>Define a </a:t>
            </a:r>
            <a:r>
              <a:rPr lang="en-GB" b="1" dirty="0">
                <a:latin typeface="Century Gothic" panose="020B0502020202020204" pitchFamily="34" charset="0"/>
              </a:rPr>
              <a:t>standard method</a:t>
            </a:r>
            <a:r>
              <a:rPr lang="en-GB" dirty="0">
                <a:latin typeface="Century Gothic" panose="020B0502020202020204" pitchFamily="34" charset="0"/>
              </a:rPr>
              <a:t> for estimating </a:t>
            </a:r>
            <a:r>
              <a:rPr lang="en-GB" b="1" dirty="0">
                <a:latin typeface="Century Gothic" panose="020B0502020202020204" pitchFamily="34" charset="0"/>
              </a:rPr>
              <a:t>cost uncertainty </a:t>
            </a:r>
            <a:r>
              <a:rPr lang="en-GB" dirty="0">
                <a:latin typeface="Century Gothic" panose="020B0502020202020204" pitchFamily="34" charset="0"/>
              </a:rPr>
              <a:t>associated with the different levels of the design development to be adopted in local studies</a:t>
            </a:r>
          </a:p>
          <a:p>
            <a:pPr marL="342900" indent="-342900" algn="just">
              <a:spcAft>
                <a:spcPts val="1800"/>
              </a:spcAft>
              <a:buFont typeface="Arial" panose="020B0604020202020204" pitchFamily="34" charset="0"/>
              <a:buChar char="•"/>
            </a:pPr>
            <a:r>
              <a:rPr lang="en-GB" dirty="0">
                <a:latin typeface="Century Gothic" panose="020B0502020202020204" pitchFamily="34" charset="0"/>
              </a:rPr>
              <a:t>Identify crucial technical issues relevant to CE to be considered in the evaluating the </a:t>
            </a:r>
            <a:r>
              <a:rPr lang="en-GB" b="1" dirty="0">
                <a:latin typeface="Century Gothic" panose="020B0502020202020204" pitchFamily="34" charset="0"/>
              </a:rPr>
              <a:t>optimal geometry </a:t>
            </a:r>
            <a:r>
              <a:rPr lang="en-GB" dirty="0">
                <a:latin typeface="Century Gothic" panose="020B0502020202020204" pitchFamily="34" charset="0"/>
              </a:rPr>
              <a:t>of the underground infrastructure</a:t>
            </a:r>
          </a:p>
          <a:p>
            <a:pPr marL="342900" indent="-342900" algn="just">
              <a:spcAft>
                <a:spcPts val="1800"/>
              </a:spcAft>
              <a:buFont typeface="Arial" panose="020B0604020202020204" pitchFamily="34" charset="0"/>
              <a:buChar char="•"/>
            </a:pPr>
            <a:r>
              <a:rPr lang="en-GB" dirty="0">
                <a:latin typeface="Century Gothic" panose="020B0502020202020204" pitchFamily="34" charset="0"/>
              </a:rPr>
              <a:t>Establish process to </a:t>
            </a:r>
            <a:r>
              <a:rPr lang="en-GB" b="1" dirty="0">
                <a:latin typeface="Century Gothic" panose="020B0502020202020204" pitchFamily="34" charset="0"/>
              </a:rPr>
              <a:t>require</a:t>
            </a:r>
            <a:r>
              <a:rPr lang="en-GB" dirty="0">
                <a:latin typeface="Century Gothic" panose="020B0502020202020204" pitchFamily="34" charset="0"/>
              </a:rPr>
              <a:t> and </a:t>
            </a:r>
            <a:r>
              <a:rPr lang="en-GB" b="1" dirty="0">
                <a:latin typeface="Century Gothic" panose="020B0502020202020204" pitchFamily="34" charset="0"/>
              </a:rPr>
              <a:t>collect deliverables</a:t>
            </a:r>
            <a:r>
              <a:rPr lang="en-GB" dirty="0">
                <a:latin typeface="Century Gothic" panose="020B0502020202020204" pitchFamily="34" charset="0"/>
              </a:rPr>
              <a:t> from local teams, and ET collaboration</a:t>
            </a:r>
          </a:p>
          <a:p>
            <a:pPr marL="342900" lvl="0" indent="-342900" algn="just">
              <a:spcBef>
                <a:spcPts val="0"/>
              </a:spcBef>
              <a:spcAft>
                <a:spcPts val="1800"/>
              </a:spcAft>
              <a:buFont typeface="Arial" panose="020B0604020202020204" pitchFamily="34" charset="0"/>
              <a:buChar char="•"/>
            </a:pPr>
            <a:endParaRPr lang="en-GB" dirty="0">
              <a:latin typeface="Century Gothic" panose="020B0502020202020204" pitchFamily="34" charset="0"/>
            </a:endParaRPr>
          </a:p>
        </p:txBody>
      </p:sp>
      <p:sp>
        <p:nvSpPr>
          <p:cNvPr id="3" name="Segnaposto piè di pagina 2">
            <a:extLst>
              <a:ext uri="{FF2B5EF4-FFF2-40B4-BE49-F238E27FC236}">
                <a16:creationId xmlns:a16="http://schemas.microsoft.com/office/drawing/2014/main" id="{30EC2CCF-A185-CBE1-4CAC-F476845BEFBB}"/>
              </a:ext>
            </a:extLst>
          </p:cNvPr>
          <p:cNvSpPr>
            <a:spLocks noGrp="1"/>
          </p:cNvSpPr>
          <p:nvPr>
            <p:ph type="ftr" sz="quarter" idx="11"/>
          </p:nvPr>
        </p:nvSpPr>
        <p:spPr>
          <a:xfrm>
            <a:off x="966549" y="6262968"/>
            <a:ext cx="4114800" cy="365125"/>
          </a:xfrm>
        </p:spPr>
        <p:txBody>
          <a:bodyPr/>
          <a:lstStyle/>
          <a:p>
            <a:r>
              <a:rPr lang="en-US" dirty="0"/>
              <a:t>Maria </a:t>
            </a:r>
            <a:r>
              <a:rPr lang="en-US" dirty="0" err="1"/>
              <a:t>Marsella</a:t>
            </a:r>
            <a:r>
              <a:rPr lang="en-US" dirty="0"/>
              <a:t> - 2nd Einstein Telescope Annual Meeting 15.11.2023</a:t>
            </a:r>
          </a:p>
        </p:txBody>
      </p:sp>
    </p:spTree>
    <p:extLst>
      <p:ext uri="{BB962C8B-B14F-4D97-AF65-F5344CB8AC3E}">
        <p14:creationId xmlns:p14="http://schemas.microsoft.com/office/powerpoint/2010/main" val="253298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50ABDD-FA00-4D4A-BDC7-3F70DD2FD5F9}"/>
              </a:ext>
            </a:extLst>
          </p:cNvPr>
          <p:cNvSpPr>
            <a:spLocks noGrp="1"/>
          </p:cNvSpPr>
          <p:nvPr>
            <p:ph type="title"/>
          </p:nvPr>
        </p:nvSpPr>
        <p:spPr>
          <a:xfrm>
            <a:off x="538655" y="212753"/>
            <a:ext cx="10515600" cy="935038"/>
          </a:xfrm>
        </p:spPr>
        <p:txBody>
          <a:bodyPr>
            <a:normAutofit/>
          </a:bodyPr>
          <a:lstStyle/>
          <a:p>
            <a:r>
              <a:rPr lang="en-US" sz="2800" kern="0" dirty="0">
                <a:solidFill>
                  <a:srgbClr val="2F5496"/>
                </a:solidFill>
                <a:effectLst/>
                <a:latin typeface="Century Gothic" panose="020B0502020202020204" pitchFamily="34" charset="0"/>
                <a:ea typeface="Times New Roman" panose="02020603050405020304" pitchFamily="18" charset="0"/>
                <a:cs typeface="Times New Roman (Titoli CS)"/>
              </a:rPr>
              <a:t>How to </a:t>
            </a:r>
            <a:r>
              <a:rPr lang="en-US" sz="2800" kern="0" dirty="0">
                <a:solidFill>
                  <a:srgbClr val="2F5496"/>
                </a:solidFill>
                <a:latin typeface="Century Gothic" panose="020B0502020202020204" pitchFamily="34" charset="0"/>
                <a:ea typeface="Times New Roman" panose="02020603050405020304" pitchFamily="18" charset="0"/>
                <a:cs typeface="Times New Roman (Titoli CS)"/>
              </a:rPr>
              <a:t>coordinate the activity with l</a:t>
            </a:r>
            <a:r>
              <a:rPr lang="en-US" sz="2800" kern="0" dirty="0">
                <a:solidFill>
                  <a:srgbClr val="2F5496"/>
                </a:solidFill>
                <a:effectLst/>
                <a:latin typeface="Century Gothic" panose="020B0502020202020204" pitchFamily="34" charset="0"/>
                <a:ea typeface="Times New Roman" panose="02020603050405020304" pitchFamily="18" charset="0"/>
                <a:cs typeface="Times New Roman (Titoli CS)"/>
              </a:rPr>
              <a:t>ocal teams ?</a:t>
            </a:r>
            <a:endParaRPr lang="en-US" sz="6000" dirty="0"/>
          </a:p>
        </p:txBody>
      </p:sp>
      <p:sp>
        <p:nvSpPr>
          <p:cNvPr id="7" name="Arrow: Right 2">
            <a:extLst>
              <a:ext uri="{FF2B5EF4-FFF2-40B4-BE49-F238E27FC236}">
                <a16:creationId xmlns:a16="http://schemas.microsoft.com/office/drawing/2014/main" id="{3F9DE250-E287-778E-80D8-0A3D3099C9AB}"/>
              </a:ext>
            </a:extLst>
          </p:cNvPr>
          <p:cNvSpPr/>
          <p:nvPr/>
        </p:nvSpPr>
        <p:spPr>
          <a:xfrm>
            <a:off x="273843" y="1150139"/>
            <a:ext cx="416718" cy="273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33B94033-36F6-580B-FD47-55518967B8F6}"/>
              </a:ext>
            </a:extLst>
          </p:cNvPr>
          <p:cNvSpPr txBox="1">
            <a:spLocks/>
          </p:cNvSpPr>
          <p:nvPr/>
        </p:nvSpPr>
        <p:spPr>
          <a:xfrm>
            <a:off x="134181" y="2508553"/>
            <a:ext cx="4231937" cy="4078039"/>
          </a:xfrm>
          <a:prstGeom prst="rect">
            <a:avLst/>
          </a:prstGeom>
          <a:ln>
            <a:solidFill>
              <a:schemeClr val="tx1"/>
            </a:solidFill>
          </a:ln>
        </p:spPr>
        <p:txBody>
          <a:bodyPr vert="horz" wrap="square" lIns="9000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spcBef>
                <a:spcPts val="600"/>
              </a:spcBef>
              <a:buClrTx/>
              <a:buSzTx/>
              <a:buFontTx/>
              <a:buNone/>
              <a:tabLst/>
              <a:defRPr/>
            </a:pPr>
            <a:r>
              <a:rPr kumimoji="0" lang="en-GB" b="1" i="0" u="none" strike="noStrike" kern="1200" cap="all" spc="0" normalizeH="0" baseline="0" noProof="0" dirty="0">
                <a:ln>
                  <a:noFill/>
                </a:ln>
                <a:solidFill>
                  <a:schemeClr val="accent1"/>
                </a:solidFill>
                <a:effectLst/>
                <a:uLnTx/>
                <a:uFillTx/>
                <a:latin typeface="Century Gothic" panose="020B0502020202020204" pitchFamily="34" charset="0"/>
              </a:rPr>
              <a:t>Required info </a:t>
            </a:r>
          </a:p>
          <a:p>
            <a:pPr marL="263525" marR="0" lvl="1" indent="-263525" algn="l" defTabSz="914400" rtl="0" eaLnBrk="1" fontAlgn="auto" latinLnBrk="0" hangingPunct="1">
              <a:spcBef>
                <a:spcPts val="1800"/>
              </a:spcBef>
              <a:buClr>
                <a:srgbClr val="931680"/>
              </a:buClr>
              <a:buSzTx/>
              <a:buFont typeface="Arial" panose="020B0604020202020204" pitchFamily="34" charset="0"/>
              <a:buChar char="●"/>
              <a:tabLst/>
              <a:defRPr/>
            </a:pPr>
            <a:r>
              <a:rPr kumimoji="0" lang="en-GB" b="1" i="0" u="none" strike="noStrike" kern="1200" cap="none" spc="0" normalizeH="0" baseline="0" noProof="0" dirty="0">
                <a:ln>
                  <a:noFill/>
                </a:ln>
                <a:solidFill>
                  <a:schemeClr val="accent1"/>
                </a:solidFill>
                <a:effectLst/>
                <a:uLnTx/>
                <a:uFillTx/>
                <a:latin typeface="Century Gothic" panose="020B0502020202020204" pitchFamily="34" charset="0"/>
              </a:rPr>
              <a:t>To receive document, </a:t>
            </a:r>
            <a:r>
              <a:rPr kumimoji="0" lang="en-GB" b="0" i="0" u="none" strike="noStrike" kern="1200" cap="none" spc="0" normalizeH="0" baseline="0" noProof="0" dirty="0">
                <a:ln>
                  <a:noFill/>
                </a:ln>
                <a:solidFill>
                  <a:srgbClr val="4D4D4D"/>
                </a:solidFill>
                <a:effectLst/>
                <a:uLnTx/>
                <a:uFillTx/>
                <a:latin typeface="Century Gothic" panose="020B0502020202020204" pitchFamily="34" charset="0"/>
              </a:rPr>
              <a:t>under the terms and conditions defined in the </a:t>
            </a:r>
            <a:r>
              <a:rPr lang="en-GB" b="0" dirty="0">
                <a:solidFill>
                  <a:srgbClr val="4D4D4D"/>
                </a:solidFill>
                <a:latin typeface="Century Gothic" panose="020B0502020202020204" pitchFamily="34" charset="0"/>
              </a:rPr>
              <a:t>GA</a:t>
            </a:r>
            <a:r>
              <a:rPr kumimoji="0" lang="en-GB" b="0" i="0" u="none" strike="noStrike" kern="1200" cap="none" spc="0" normalizeH="0" baseline="0" noProof="0" dirty="0">
                <a:ln>
                  <a:noFill/>
                </a:ln>
                <a:solidFill>
                  <a:srgbClr val="4D4D4D"/>
                </a:solidFill>
                <a:effectLst/>
                <a:uLnTx/>
                <a:uFillTx/>
                <a:latin typeface="Century Gothic" panose="020B0502020202020204" pitchFamily="34" charset="0"/>
              </a:rPr>
              <a:t>, to accomplish the preliminary TDR</a:t>
            </a:r>
            <a:endParaRPr lang="en-GB" b="0" i="0" u="none" strike="noStrike" kern="1200" cap="none" spc="0" normalizeH="0" baseline="0" noProof="0" dirty="0">
              <a:ln>
                <a:noFill/>
              </a:ln>
              <a:solidFill>
                <a:srgbClr val="4D4D4D"/>
              </a:solidFill>
              <a:effectLst/>
              <a:uLnTx/>
              <a:uFillTx/>
              <a:latin typeface="Century Gothic" panose="020B0502020202020204" pitchFamily="34" charset="0"/>
              <a:cs typeface="Arial"/>
            </a:endParaRPr>
          </a:p>
          <a:p>
            <a:pPr marL="263525" lvl="1" indent="-263525">
              <a:spcBef>
                <a:spcPts val="600"/>
              </a:spcBef>
              <a:buClr>
                <a:srgbClr val="931680"/>
              </a:buClr>
              <a:buFont typeface="Arial" panose="020B0604020202020204" pitchFamily="34" charset="0"/>
              <a:buChar char="●"/>
              <a:defRPr/>
            </a:pPr>
            <a:r>
              <a:rPr kumimoji="0" lang="fr-BE" b="1" i="0" u="none" strike="noStrike" kern="1200" cap="none" spc="0" normalizeH="0" baseline="0" noProof="0" dirty="0">
                <a:ln>
                  <a:noFill/>
                </a:ln>
                <a:solidFill>
                  <a:schemeClr val="accent1"/>
                </a:solidFill>
                <a:effectLst/>
                <a:uLnTx/>
                <a:uFillTx/>
                <a:latin typeface="Century Gothic" panose="020B0502020202020204" pitchFamily="34" charset="0"/>
              </a:rPr>
              <a:t>To </a:t>
            </a:r>
            <a:r>
              <a:rPr kumimoji="0" lang="fr-BE" b="1" i="0" u="none" strike="noStrike" kern="1200" cap="none" spc="0" normalizeH="0" baseline="0" noProof="0" dirty="0" err="1">
                <a:ln>
                  <a:noFill/>
                </a:ln>
                <a:solidFill>
                  <a:schemeClr val="accent1"/>
                </a:solidFill>
                <a:effectLst/>
                <a:uLnTx/>
                <a:uFillTx/>
                <a:latin typeface="Century Gothic" panose="020B0502020202020204" pitchFamily="34" charset="0"/>
              </a:rPr>
              <a:t>ask</a:t>
            </a:r>
            <a:r>
              <a:rPr kumimoji="0" lang="fr-BE" b="1" i="0" u="none" strike="noStrike" kern="1200" cap="none" spc="0" normalizeH="0" baseline="0" noProof="0" dirty="0">
                <a:ln>
                  <a:noFill/>
                </a:ln>
                <a:solidFill>
                  <a:schemeClr val="accent1"/>
                </a:solidFill>
                <a:effectLst/>
                <a:uLnTx/>
                <a:uFillTx/>
                <a:latin typeface="Century Gothic" panose="020B0502020202020204" pitchFamily="34" charset="0"/>
              </a:rPr>
              <a:t> for a site </a:t>
            </a:r>
            <a:r>
              <a:rPr kumimoji="0" lang="fr-BE" b="1" i="0" u="none" strike="noStrike" kern="1200" cap="none" spc="0" normalizeH="0" baseline="0" noProof="0" dirty="0" err="1">
                <a:ln>
                  <a:noFill/>
                </a:ln>
                <a:solidFill>
                  <a:schemeClr val="accent1"/>
                </a:solidFill>
                <a:effectLst/>
                <a:uLnTx/>
                <a:uFillTx/>
                <a:latin typeface="Century Gothic" panose="020B0502020202020204" pitchFamily="34" charset="0"/>
              </a:rPr>
              <a:t>proposal</a:t>
            </a:r>
            <a:r>
              <a:rPr kumimoji="0" lang="fr-BE" b="1" i="0" u="none" strike="noStrike" kern="1200" cap="none" spc="0" normalizeH="0" baseline="0" noProof="0" dirty="0">
                <a:ln>
                  <a:noFill/>
                </a:ln>
                <a:solidFill>
                  <a:schemeClr val="accent1"/>
                </a:solidFill>
                <a:effectLst/>
                <a:uLnTx/>
                <a:uFillTx/>
                <a:latin typeface="Century Gothic" panose="020B0502020202020204" pitchFamily="34" charset="0"/>
              </a:rPr>
              <a:t> </a:t>
            </a:r>
            <a:r>
              <a:rPr lang="en-US" b="0" dirty="0">
                <a:solidFill>
                  <a:srgbClr val="4D4D4D"/>
                </a:solidFill>
                <a:latin typeface="Century Gothic" panose="020B0502020202020204" pitchFamily="34" charset="0"/>
              </a:rPr>
              <a:t>including a technical design, a time/cost estimation, risk analysis, socio-economic impact</a:t>
            </a:r>
            <a:r>
              <a:rPr lang="it-IT" b="0" dirty="0">
                <a:solidFill>
                  <a:srgbClr val="4D4D4D"/>
                </a:solidFill>
                <a:latin typeface="Century Gothic" panose="020B0502020202020204" pitchFamily="34" charset="0"/>
              </a:rPr>
              <a:t>, </a:t>
            </a:r>
            <a:r>
              <a:rPr lang="it-IT" b="0" dirty="0" err="1">
                <a:solidFill>
                  <a:srgbClr val="4D4D4D"/>
                </a:solidFill>
                <a:latin typeface="Century Gothic" panose="020B0502020202020204" pitchFamily="34" charset="0"/>
              </a:rPr>
              <a:t>permitting</a:t>
            </a:r>
            <a:r>
              <a:rPr lang="it-IT" b="0" dirty="0">
                <a:solidFill>
                  <a:srgbClr val="4D4D4D"/>
                </a:solidFill>
                <a:latin typeface="Century Gothic" panose="020B0502020202020204" pitchFamily="34" charset="0"/>
              </a:rPr>
              <a:t> </a:t>
            </a:r>
            <a:r>
              <a:rPr lang="en-GB" b="0" dirty="0" err="1">
                <a:solidFill>
                  <a:srgbClr val="4D4D4D"/>
                </a:solidFill>
                <a:latin typeface="Century Gothic" panose="020B0502020202020204" pitchFamily="34" charset="0"/>
              </a:rPr>
              <a:t>raodmaps</a:t>
            </a:r>
            <a:r>
              <a:rPr lang="it-IT" b="0" dirty="0">
                <a:solidFill>
                  <a:srgbClr val="4D4D4D"/>
                </a:solidFill>
                <a:latin typeface="Century Gothic" panose="020B0502020202020204" pitchFamily="34" charset="0"/>
              </a:rPr>
              <a:t>,….</a:t>
            </a:r>
            <a:endParaRPr lang="en-GB" b="0" dirty="0">
              <a:solidFill>
                <a:srgbClr val="4D4D4D"/>
              </a:solidFill>
              <a:latin typeface="Century Gothic" panose="020B0502020202020204" pitchFamily="34" charset="0"/>
            </a:endParaRPr>
          </a:p>
          <a:p>
            <a:pPr marL="263525" lvl="1" indent="-263525">
              <a:spcBef>
                <a:spcPts val="600"/>
              </a:spcBef>
              <a:buClr>
                <a:srgbClr val="931680"/>
              </a:buClr>
              <a:buFont typeface="Arial" panose="020B0604020202020204" pitchFamily="34" charset="0"/>
              <a:buChar char="●"/>
              <a:defRPr/>
            </a:pPr>
            <a:r>
              <a:rPr kumimoji="0" lang="en-GB" b="1" i="0" u="none" strike="noStrike" kern="1200" cap="none" spc="0" normalizeH="0" baseline="0" noProof="0" dirty="0">
                <a:ln>
                  <a:noFill/>
                </a:ln>
                <a:solidFill>
                  <a:schemeClr val="accent1"/>
                </a:solidFill>
                <a:effectLst/>
                <a:uLnTx/>
                <a:uFillTx/>
                <a:latin typeface="Century Gothic" panose="020B0502020202020204" pitchFamily="34" charset="0"/>
              </a:rPr>
              <a:t>To ask for amendments</a:t>
            </a:r>
            <a:r>
              <a:rPr lang="en-GB" dirty="0">
                <a:solidFill>
                  <a:schemeClr val="accent1"/>
                </a:solidFill>
                <a:latin typeface="Century Gothic" panose="020B0502020202020204" pitchFamily="34" charset="0"/>
              </a:rPr>
              <a:t> </a:t>
            </a:r>
            <a:br>
              <a:rPr lang="en-GB" dirty="0">
                <a:solidFill>
                  <a:srgbClr val="931680"/>
                </a:solidFill>
                <a:latin typeface="Century Gothic" panose="020B0502020202020204" pitchFamily="34" charset="0"/>
              </a:rPr>
            </a:br>
            <a:r>
              <a:rPr kumimoji="0" lang="en-GB" b="0" i="0" u="none" strike="noStrike" kern="1200" cap="none" spc="0" normalizeH="0" baseline="0" noProof="0" dirty="0">
                <a:ln>
                  <a:noFill/>
                </a:ln>
                <a:solidFill>
                  <a:srgbClr val="4D4D4D"/>
                </a:solidFill>
                <a:effectLst/>
                <a:uLnTx/>
                <a:uFillTx/>
                <a:latin typeface="Century Gothic" panose="020B0502020202020204" pitchFamily="34" charset="0"/>
              </a:rPr>
              <a:t>if something needs to be changed</a:t>
            </a:r>
          </a:p>
        </p:txBody>
      </p:sp>
      <p:sp>
        <p:nvSpPr>
          <p:cNvPr id="9" name="Text Placeholder 2">
            <a:extLst>
              <a:ext uri="{FF2B5EF4-FFF2-40B4-BE49-F238E27FC236}">
                <a16:creationId xmlns:a16="http://schemas.microsoft.com/office/drawing/2014/main" id="{432299B4-2820-A2D3-B27A-3433D250D451}"/>
              </a:ext>
            </a:extLst>
          </p:cNvPr>
          <p:cNvSpPr txBox="1">
            <a:spLocks/>
          </p:cNvSpPr>
          <p:nvPr/>
        </p:nvSpPr>
        <p:spPr>
          <a:xfrm>
            <a:off x="4569512" y="2481566"/>
            <a:ext cx="3886501" cy="3801041"/>
          </a:xfrm>
          <a:prstGeom prst="rect">
            <a:avLst/>
          </a:prstGeom>
        </p:spPr>
        <p:txBody>
          <a:bodyPr vert="horz" wrap="square" lIns="9000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spcBef>
                <a:spcPts val="600"/>
              </a:spcBef>
              <a:defRPr/>
            </a:pPr>
            <a:r>
              <a:rPr kumimoji="0" lang="en-GB" b="1" i="0" u="none" strike="noStrike" kern="1200" cap="all" spc="0" normalizeH="0" baseline="0" noProof="0" dirty="0">
                <a:ln>
                  <a:noFill/>
                </a:ln>
                <a:solidFill>
                  <a:schemeClr val="accent1"/>
                </a:solidFill>
                <a:effectLst/>
                <a:uLnTx/>
                <a:uFillTx/>
                <a:latin typeface="Century Gothic" panose="020B0502020202020204" pitchFamily="34" charset="0"/>
              </a:rPr>
              <a:t>REQUIRED tasks</a:t>
            </a:r>
            <a:r>
              <a:rPr lang="en-GB" cap="all" dirty="0">
                <a:solidFill>
                  <a:schemeClr val="accent1"/>
                </a:solidFill>
                <a:latin typeface="Century Gothic" panose="020B0502020202020204" pitchFamily="34" charset="0"/>
              </a:rPr>
              <a:t> </a:t>
            </a:r>
            <a:endParaRPr kumimoji="0" lang="en-GB" b="1" i="0" u="none" strike="noStrike" kern="1200" cap="all" spc="0" normalizeH="0" baseline="0" noProof="0" dirty="0">
              <a:ln>
                <a:noFill/>
              </a:ln>
              <a:solidFill>
                <a:schemeClr val="accent1"/>
              </a:solidFill>
              <a:effectLst/>
              <a:uLnTx/>
              <a:uFillTx/>
              <a:latin typeface="Century Gothic" panose="020B0502020202020204" pitchFamily="34" charset="0"/>
            </a:endParaRPr>
          </a:p>
          <a:p>
            <a:pPr marL="263525" lvl="1" indent="-263525">
              <a:spcBef>
                <a:spcPts val="1800"/>
              </a:spcBef>
              <a:buClr>
                <a:srgbClr val="931680"/>
              </a:buClr>
              <a:buFont typeface="Arial" panose="020B0604020202020204" pitchFamily="34" charset="0"/>
              <a:buChar char="●"/>
              <a:defRPr/>
            </a:pPr>
            <a:r>
              <a:rPr kumimoji="0" lang="en-GB" b="1" i="0" u="none" strike="noStrike" kern="1200" cap="none" spc="0" normalizeH="0" baseline="0" noProof="0" dirty="0">
                <a:ln>
                  <a:noFill/>
                </a:ln>
                <a:solidFill>
                  <a:schemeClr val="accent1"/>
                </a:solidFill>
                <a:effectLst/>
                <a:uLnTx/>
                <a:uFillTx/>
                <a:latin typeface="Century Gothic" panose="020B0502020202020204" pitchFamily="34" charset="0"/>
              </a:rPr>
              <a:t>To </a:t>
            </a:r>
            <a:r>
              <a:rPr lang="en-GB" dirty="0">
                <a:solidFill>
                  <a:schemeClr val="accent1"/>
                </a:solidFill>
                <a:latin typeface="Century Gothic" panose="020B0502020202020204" pitchFamily="34" charset="0"/>
              </a:rPr>
              <a:t>implement</a:t>
            </a:r>
            <a:r>
              <a:rPr kumimoji="0" lang="en-GB" b="1" i="0" u="none" strike="noStrike" kern="1200" cap="none" spc="0" normalizeH="0" baseline="0" noProof="0" dirty="0">
                <a:ln>
                  <a:noFill/>
                </a:ln>
                <a:solidFill>
                  <a:schemeClr val="accent1"/>
                </a:solidFill>
                <a:effectLst/>
                <a:uLnTx/>
                <a:uFillTx/>
                <a:latin typeface="Century Gothic" panose="020B0502020202020204" pitchFamily="34" charset="0"/>
              </a:rPr>
              <a:t> a plan </a:t>
            </a:r>
            <a:r>
              <a:rPr lang="en-US" b="0" dirty="0">
                <a:solidFill>
                  <a:schemeClr val="tx1"/>
                </a:solidFill>
                <a:latin typeface="Century Gothic" panose="020B0502020202020204" pitchFamily="34" charset="0"/>
                <a:ea typeface="Calibri" panose="020F0502020204030204" pitchFamily="34" charset="0"/>
                <a:cs typeface="Times New Roman (Body CS)"/>
              </a:rPr>
              <a:t>for responsibilities and coordination of the local teams </a:t>
            </a:r>
            <a:endParaRPr lang="en-GB" b="0" i="0" u="none" strike="noStrike" kern="1200" cap="none" spc="0" normalizeH="0" baseline="0" noProof="0" dirty="0">
              <a:ln>
                <a:noFill/>
              </a:ln>
              <a:solidFill>
                <a:schemeClr val="tx1"/>
              </a:solidFill>
              <a:effectLst/>
              <a:uLnTx/>
              <a:uFillTx/>
              <a:latin typeface="Century Gothic" panose="020B0502020202020204" pitchFamily="34" charset="0"/>
              <a:cs typeface="Arial"/>
            </a:endParaRPr>
          </a:p>
          <a:p>
            <a:pPr marL="263525" lvl="1" indent="-263525">
              <a:spcBef>
                <a:spcPts val="600"/>
              </a:spcBef>
              <a:buClr>
                <a:srgbClr val="931680"/>
              </a:buClr>
              <a:buFont typeface="Arial" panose="020B0604020202020204" pitchFamily="34" charset="0"/>
              <a:buChar char="●"/>
              <a:defRPr/>
            </a:pPr>
            <a:r>
              <a:rPr lang="en-GB" dirty="0">
                <a:solidFill>
                  <a:schemeClr val="accent1"/>
                </a:solidFill>
                <a:latin typeface="Century Gothic" panose="020B0502020202020204" pitchFamily="34" charset="0"/>
              </a:rPr>
              <a:t>To submit</a:t>
            </a:r>
            <a:r>
              <a:rPr kumimoji="0" lang="en-GB" b="1" i="0" u="none" strike="noStrike" kern="1200" cap="none" spc="0" normalizeH="0" baseline="0" noProof="0" dirty="0">
                <a:ln>
                  <a:noFill/>
                </a:ln>
                <a:solidFill>
                  <a:schemeClr val="accent1"/>
                </a:solidFill>
                <a:effectLst/>
                <a:uLnTx/>
                <a:uFillTx/>
                <a:latin typeface="Century Gothic" panose="020B0502020202020204" pitchFamily="34" charset="0"/>
              </a:rPr>
              <a:t> request </a:t>
            </a:r>
            <a:r>
              <a:rPr kumimoji="0" lang="en-GB" b="0" i="0" u="none" strike="noStrike" kern="1200" cap="none" spc="0" normalizeH="0" baseline="0" noProof="0" dirty="0">
                <a:ln>
                  <a:noFill/>
                </a:ln>
                <a:solidFill>
                  <a:schemeClr val="tx1"/>
                </a:solidFill>
                <a:effectLst/>
                <a:uLnTx/>
                <a:uFillTx/>
                <a:latin typeface="Century Gothic" panose="020B0502020202020204" pitchFamily="34" charset="0"/>
              </a:rPr>
              <a:t>on </a:t>
            </a:r>
            <a:r>
              <a:rPr lang="en-US" b="0" dirty="0">
                <a:solidFill>
                  <a:schemeClr val="tx1"/>
                </a:solidFill>
                <a:latin typeface="Century Gothic" panose="020B0502020202020204" pitchFamily="34" charset="0"/>
                <a:ea typeface="Calibri" panose="020F0502020204030204" pitchFamily="34" charset="0"/>
                <a:cs typeface="Times New Roman (Body CS)"/>
              </a:rPr>
              <a:t>a set of common documents and reports and the method for quality </a:t>
            </a:r>
            <a:r>
              <a:rPr lang="it-IT" b="0" dirty="0" err="1">
                <a:solidFill>
                  <a:schemeClr val="tx1"/>
                </a:solidFill>
                <a:latin typeface="Century Gothic" panose="020B0502020202020204" pitchFamily="34" charset="0"/>
                <a:ea typeface="Calibri" panose="020F0502020204030204" pitchFamily="34" charset="0"/>
                <a:cs typeface="Times New Roman (Body CS)"/>
              </a:rPr>
              <a:t>assessmenet</a:t>
            </a:r>
            <a:r>
              <a:rPr lang="it-IT" b="0" dirty="0">
                <a:solidFill>
                  <a:schemeClr val="tx1"/>
                </a:solidFill>
                <a:latin typeface="Century Gothic" panose="020B0502020202020204" pitchFamily="34" charset="0"/>
                <a:ea typeface="Calibri" panose="020F0502020204030204" pitchFamily="34" charset="0"/>
                <a:cs typeface="Times New Roman (Body CS)"/>
              </a:rPr>
              <a:t> </a:t>
            </a:r>
          </a:p>
          <a:p>
            <a:pPr marL="263525" lvl="1" indent="-263525">
              <a:spcBef>
                <a:spcPts val="600"/>
              </a:spcBef>
              <a:buClr>
                <a:srgbClr val="931680"/>
              </a:buClr>
              <a:buFont typeface="Arial" panose="020B0604020202020204" pitchFamily="34" charset="0"/>
              <a:buChar char="●"/>
              <a:defRPr/>
            </a:pPr>
            <a:r>
              <a:rPr lang="en-GB" dirty="0">
                <a:solidFill>
                  <a:schemeClr val="accent1"/>
                </a:solidFill>
                <a:latin typeface="Century Gothic" panose="020B0502020202020204" pitchFamily="34" charset="0"/>
              </a:rPr>
              <a:t>To display </a:t>
            </a:r>
            <a:r>
              <a:rPr lang="en-US" b="0" dirty="0">
                <a:solidFill>
                  <a:schemeClr val="tx1"/>
                </a:solidFill>
                <a:latin typeface="Century Gothic" panose="020B0502020202020204" pitchFamily="34" charset="0"/>
                <a:ea typeface="Calibri" panose="020F0502020204030204" pitchFamily="34" charset="0"/>
                <a:cs typeface="Times New Roman (Body CS)"/>
              </a:rPr>
              <a:t>a collaborative framework between SPB and local teams</a:t>
            </a:r>
            <a:endParaRPr lang="it-IT" b="0" dirty="0">
              <a:solidFill>
                <a:schemeClr val="tx1"/>
              </a:solidFill>
              <a:latin typeface="Century Gothic" panose="020B0502020202020204" pitchFamily="34" charset="0"/>
              <a:ea typeface="Calibri" panose="020F0502020204030204" pitchFamily="34" charset="0"/>
              <a:cs typeface="Times New Roman (Body CS)"/>
            </a:endParaRPr>
          </a:p>
        </p:txBody>
      </p:sp>
      <p:sp>
        <p:nvSpPr>
          <p:cNvPr id="10" name="Text Placeholder 2">
            <a:extLst>
              <a:ext uri="{FF2B5EF4-FFF2-40B4-BE49-F238E27FC236}">
                <a16:creationId xmlns:a16="http://schemas.microsoft.com/office/drawing/2014/main" id="{7345F3E4-0A20-123E-B14E-014D918DB4DF}"/>
              </a:ext>
            </a:extLst>
          </p:cNvPr>
          <p:cNvSpPr txBox="1">
            <a:spLocks/>
          </p:cNvSpPr>
          <p:nvPr/>
        </p:nvSpPr>
        <p:spPr>
          <a:xfrm>
            <a:off x="8659407" y="2508553"/>
            <a:ext cx="3398412" cy="2600712"/>
          </a:xfrm>
          <a:prstGeom prst="rect">
            <a:avLst/>
          </a:prstGeom>
        </p:spPr>
        <p:txBody>
          <a:bodyPr vert="horz" wrap="square" lIns="9000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spcBef>
                <a:spcPts val="1200"/>
              </a:spcBef>
              <a:defRPr/>
            </a:pPr>
            <a:r>
              <a:rPr kumimoji="0" lang="it-IT" b="1" i="0" u="none" strike="noStrike" kern="1200" cap="all" spc="0" normalizeH="0" baseline="0" noProof="0" dirty="0" err="1">
                <a:ln>
                  <a:noFill/>
                </a:ln>
                <a:solidFill>
                  <a:schemeClr val="accent1"/>
                </a:solidFill>
                <a:effectLst/>
                <a:uLnTx/>
                <a:uFillTx/>
                <a:latin typeface="Century Gothic" panose="020B0502020202020204" pitchFamily="34" charset="0"/>
                <a:cs typeface="Arial" panose="020B0604020202020204" pitchFamily="34" charset="0"/>
              </a:rPr>
              <a:t>Bgr</a:t>
            </a:r>
            <a:r>
              <a:rPr kumimoji="0" lang="it-IT" b="1" i="0" u="none" strike="noStrike" kern="1200" cap="all" spc="0" normalizeH="0" baseline="0" noProof="0" dirty="0">
                <a:ln>
                  <a:noFill/>
                </a:ln>
                <a:solidFill>
                  <a:schemeClr val="accent1"/>
                </a:solidFill>
                <a:effectLst/>
                <a:uLnTx/>
                <a:uFillTx/>
                <a:latin typeface="Century Gothic" panose="020B0502020202020204" pitchFamily="34" charset="0"/>
                <a:cs typeface="Arial" panose="020B0604020202020204" pitchFamily="34" charset="0"/>
              </a:rPr>
              <a:t> in </a:t>
            </a:r>
            <a:r>
              <a:rPr lang="en-GB" dirty="0">
                <a:solidFill>
                  <a:schemeClr val="accent1"/>
                </a:solidFill>
                <a:latin typeface="Century Gothic" panose="020B0502020202020204" pitchFamily="34" charset="0"/>
                <a:cs typeface="Arial" panose="020B0604020202020204" pitchFamily="34" charset="0"/>
              </a:rPr>
              <a:t>Phase 1 </a:t>
            </a:r>
          </a:p>
          <a:p>
            <a:pPr marL="263525" lvl="1" indent="-263525">
              <a:spcBef>
                <a:spcPts val="1800"/>
              </a:spcBef>
              <a:buClr>
                <a:srgbClr val="931680"/>
              </a:buClr>
              <a:buFont typeface="Arial" panose="020B0604020202020204" pitchFamily="34" charset="0"/>
              <a:buChar char="●"/>
              <a:defRPr/>
            </a:pPr>
            <a:r>
              <a:rPr lang="en-GB" dirty="0">
                <a:solidFill>
                  <a:schemeClr val="accent1"/>
                </a:solidFill>
                <a:latin typeface="Century Gothic" panose="020B0502020202020204" pitchFamily="34" charset="0"/>
              </a:rPr>
              <a:t>Establish roadmap pillars  </a:t>
            </a:r>
          </a:p>
          <a:p>
            <a:pPr marL="263525" lvl="1" indent="-263525">
              <a:spcBef>
                <a:spcPts val="1800"/>
              </a:spcBef>
              <a:buClr>
                <a:srgbClr val="931680"/>
              </a:buClr>
              <a:buFont typeface="Arial" panose="020B0604020202020204" pitchFamily="34" charset="0"/>
              <a:buChar char="●"/>
              <a:defRPr/>
            </a:pPr>
            <a:r>
              <a:rPr lang="en-GB" dirty="0">
                <a:solidFill>
                  <a:schemeClr val="accent1"/>
                </a:solidFill>
                <a:latin typeface="Century Gothic" panose="020B0502020202020204" pitchFamily="34" charset="0"/>
              </a:rPr>
              <a:t>Request and evaluate document/proposals</a:t>
            </a:r>
          </a:p>
          <a:p>
            <a:pPr marL="263525" lvl="1" indent="-263525">
              <a:spcBef>
                <a:spcPts val="1800"/>
              </a:spcBef>
              <a:buClr>
                <a:srgbClr val="931680"/>
              </a:buClr>
              <a:buFont typeface="Arial" panose="020B0604020202020204" pitchFamily="34" charset="0"/>
              <a:buChar char="●"/>
              <a:defRPr/>
            </a:pPr>
            <a:r>
              <a:rPr lang="en-GB" dirty="0">
                <a:solidFill>
                  <a:schemeClr val="accent1"/>
                </a:solidFill>
                <a:latin typeface="Century Gothic" panose="020B0502020202020204" pitchFamily="34" charset="0"/>
              </a:rPr>
              <a:t>Take decision </a:t>
            </a:r>
          </a:p>
          <a:p>
            <a:pPr lvl="1" algn="ctr">
              <a:spcBef>
                <a:spcPts val="1200"/>
              </a:spcBef>
              <a:defRPr/>
            </a:pPr>
            <a:r>
              <a:rPr lang="en-GB" b="0" i="1" dirty="0">
                <a:solidFill>
                  <a:srgbClr val="4D4D4D"/>
                </a:solidFill>
                <a:latin typeface="Century Gothic" panose="020B0502020202020204" pitchFamily="34" charset="0"/>
                <a:cs typeface="Arial" panose="020B0604020202020204" pitchFamily="34" charset="0"/>
              </a:rPr>
              <a:t>…..</a:t>
            </a:r>
          </a:p>
        </p:txBody>
      </p:sp>
      <p:grpSp>
        <p:nvGrpSpPr>
          <p:cNvPr id="11" name="Group 24">
            <a:extLst>
              <a:ext uri="{FF2B5EF4-FFF2-40B4-BE49-F238E27FC236}">
                <a16:creationId xmlns:a16="http://schemas.microsoft.com/office/drawing/2014/main" id="{1998AD4B-6332-0943-0893-0C31CFE12FF5}"/>
              </a:ext>
            </a:extLst>
          </p:cNvPr>
          <p:cNvGrpSpPr/>
          <p:nvPr/>
        </p:nvGrpSpPr>
        <p:grpSpPr>
          <a:xfrm>
            <a:off x="1699761" y="1687984"/>
            <a:ext cx="894784" cy="760943"/>
            <a:chOff x="10070085" y="4807760"/>
            <a:chExt cx="864000" cy="864000"/>
          </a:xfrm>
        </p:grpSpPr>
        <p:sp>
          <p:nvSpPr>
            <p:cNvPr id="12" name="Oval 25">
              <a:extLst>
                <a:ext uri="{FF2B5EF4-FFF2-40B4-BE49-F238E27FC236}">
                  <a16:creationId xmlns:a16="http://schemas.microsoft.com/office/drawing/2014/main" id="{64210886-B566-F5EC-CD98-5DEBB14DB7DD}"/>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3" name="Picture 26">
              <a:extLst>
                <a:ext uri="{FF2B5EF4-FFF2-40B4-BE49-F238E27FC236}">
                  <a16:creationId xmlns:a16="http://schemas.microsoft.com/office/drawing/2014/main" id="{690DB1A1-6D85-22D5-57C3-430A4EB39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grpSp>
        <p:nvGrpSpPr>
          <p:cNvPr id="14" name="Group 31">
            <a:extLst>
              <a:ext uri="{FF2B5EF4-FFF2-40B4-BE49-F238E27FC236}">
                <a16:creationId xmlns:a16="http://schemas.microsoft.com/office/drawing/2014/main" id="{0CD8D445-F296-02B4-9877-3C7289C618C7}"/>
              </a:ext>
            </a:extLst>
          </p:cNvPr>
          <p:cNvGrpSpPr/>
          <p:nvPr/>
        </p:nvGrpSpPr>
        <p:grpSpPr>
          <a:xfrm>
            <a:off x="5796455" y="1657832"/>
            <a:ext cx="894784" cy="760943"/>
            <a:chOff x="1069009" y="3735593"/>
            <a:chExt cx="864000" cy="864000"/>
          </a:xfrm>
        </p:grpSpPr>
        <p:sp>
          <p:nvSpPr>
            <p:cNvPr id="15" name="Oval 32">
              <a:extLst>
                <a:ext uri="{FF2B5EF4-FFF2-40B4-BE49-F238E27FC236}">
                  <a16:creationId xmlns:a16="http://schemas.microsoft.com/office/drawing/2014/main" id="{6D4C56E6-E639-FDC0-0EA9-5E4362F70F17}"/>
                </a:ext>
              </a:extLst>
            </p:cNvPr>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6" name="Picture 33">
              <a:extLst>
                <a:ext uri="{FF2B5EF4-FFF2-40B4-BE49-F238E27FC236}">
                  <a16:creationId xmlns:a16="http://schemas.microsoft.com/office/drawing/2014/main" id="{3CDB114B-C231-880D-FD14-06A3E454B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grpSp>
        <p:nvGrpSpPr>
          <p:cNvPr id="17" name="Group 34">
            <a:extLst>
              <a:ext uri="{FF2B5EF4-FFF2-40B4-BE49-F238E27FC236}">
                <a16:creationId xmlns:a16="http://schemas.microsoft.com/office/drawing/2014/main" id="{367D95B0-202D-24B7-6A1F-5F90B2A4EE5D}"/>
              </a:ext>
            </a:extLst>
          </p:cNvPr>
          <p:cNvGrpSpPr/>
          <p:nvPr/>
        </p:nvGrpSpPr>
        <p:grpSpPr>
          <a:xfrm>
            <a:off x="9773015" y="1687984"/>
            <a:ext cx="894784" cy="760943"/>
            <a:chOff x="4409515" y="2641504"/>
            <a:chExt cx="864000" cy="864000"/>
          </a:xfrm>
        </p:grpSpPr>
        <p:sp>
          <p:nvSpPr>
            <p:cNvPr id="18" name="Oval 35">
              <a:extLst>
                <a:ext uri="{FF2B5EF4-FFF2-40B4-BE49-F238E27FC236}">
                  <a16:creationId xmlns:a16="http://schemas.microsoft.com/office/drawing/2014/main" id="{3191A090-E2AD-36A4-46F4-86839D1C3839}"/>
                </a:ext>
              </a:extLst>
            </p:cNvPr>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9" name="Picture 36">
              <a:extLst>
                <a:ext uri="{FF2B5EF4-FFF2-40B4-BE49-F238E27FC236}">
                  <a16:creationId xmlns:a16="http://schemas.microsoft.com/office/drawing/2014/main" id="{F44C7C57-0E6B-834B-906F-ADA44FD6C2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
        <p:nvSpPr>
          <p:cNvPr id="3" name="Segnaposto piè di pagina 2">
            <a:extLst>
              <a:ext uri="{FF2B5EF4-FFF2-40B4-BE49-F238E27FC236}">
                <a16:creationId xmlns:a16="http://schemas.microsoft.com/office/drawing/2014/main" id="{08CD457E-557F-0471-5155-5F7510AA6E20}"/>
              </a:ext>
            </a:extLst>
          </p:cNvPr>
          <p:cNvSpPr>
            <a:spLocks noGrp="1"/>
          </p:cNvSpPr>
          <p:nvPr>
            <p:ph type="ftr" sz="quarter" idx="11"/>
          </p:nvPr>
        </p:nvSpPr>
        <p:spPr>
          <a:xfrm>
            <a:off x="7715615" y="6287464"/>
            <a:ext cx="4114800" cy="365125"/>
          </a:xfrm>
        </p:spPr>
        <p:txBody>
          <a:bodyPr/>
          <a:lstStyle/>
          <a:p>
            <a:r>
              <a:rPr lang="en-US" dirty="0"/>
              <a:t>Maria </a:t>
            </a:r>
            <a:r>
              <a:rPr lang="en-US" dirty="0" err="1"/>
              <a:t>Marsella</a:t>
            </a:r>
            <a:r>
              <a:rPr lang="en-US" dirty="0"/>
              <a:t> - 2nd Einstein Telescope Annual Meeting 15.11.2023</a:t>
            </a:r>
          </a:p>
        </p:txBody>
      </p:sp>
    </p:spTree>
    <p:extLst>
      <p:ext uri="{BB962C8B-B14F-4D97-AF65-F5344CB8AC3E}">
        <p14:creationId xmlns:p14="http://schemas.microsoft.com/office/powerpoint/2010/main" val="406176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50ABDD-FA00-4D4A-BDC7-3F70DD2FD5F9}"/>
              </a:ext>
            </a:extLst>
          </p:cNvPr>
          <p:cNvSpPr>
            <a:spLocks noGrp="1"/>
          </p:cNvSpPr>
          <p:nvPr>
            <p:ph type="title"/>
          </p:nvPr>
        </p:nvSpPr>
        <p:spPr>
          <a:xfrm>
            <a:off x="482202" y="102809"/>
            <a:ext cx="10515600" cy="935038"/>
          </a:xfrm>
        </p:spPr>
        <p:txBody>
          <a:bodyPr>
            <a:normAutofit/>
          </a:bodyPr>
          <a:lstStyle/>
          <a:p>
            <a:r>
              <a:rPr lang="en-US" sz="2800" kern="0" dirty="0">
                <a:solidFill>
                  <a:srgbClr val="2F5496"/>
                </a:solidFill>
                <a:latin typeface="Century Gothic" panose="020B0502020202020204" pitchFamily="34" charset="0"/>
                <a:ea typeface="Times New Roman" panose="02020603050405020304" pitchFamily="18" charset="0"/>
                <a:cs typeface="Times New Roman (Titoli CS)"/>
              </a:rPr>
              <a:t>How to organize the activity </a:t>
            </a:r>
            <a:r>
              <a:rPr lang="en-US" sz="2800" kern="0" dirty="0">
                <a:solidFill>
                  <a:srgbClr val="2F5496"/>
                </a:solidFill>
                <a:effectLst/>
                <a:latin typeface="Century Gothic" panose="020B0502020202020204" pitchFamily="34" charset="0"/>
                <a:ea typeface="Times New Roman" panose="02020603050405020304" pitchFamily="18" charset="0"/>
                <a:cs typeface="Times New Roman (Titoli CS)"/>
              </a:rPr>
              <a:t>?</a:t>
            </a:r>
            <a:endParaRPr lang="en-US" sz="6000" dirty="0"/>
          </a:p>
        </p:txBody>
      </p:sp>
      <p:sp>
        <p:nvSpPr>
          <p:cNvPr id="5" name="Text Placeholder 2">
            <a:extLst>
              <a:ext uri="{FF2B5EF4-FFF2-40B4-BE49-F238E27FC236}">
                <a16:creationId xmlns:a16="http://schemas.microsoft.com/office/drawing/2014/main" id="{ACFF97F0-B541-94F9-088B-17ED2B21E954}"/>
              </a:ext>
            </a:extLst>
          </p:cNvPr>
          <p:cNvSpPr txBox="1">
            <a:spLocks/>
          </p:cNvSpPr>
          <p:nvPr/>
        </p:nvSpPr>
        <p:spPr>
          <a:xfrm>
            <a:off x="789582" y="1065436"/>
            <a:ext cx="10605276" cy="874633"/>
          </a:xfrm>
          <a:prstGeom prst="rect">
            <a:avLst/>
          </a:prstGeom>
        </p:spPr>
        <p:txBody>
          <a:bodyPr vert="horz" lIns="91440" tIns="45720" rIns="91440" bIns="45720" rtlCol="0" anchor="t">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2000" b="1" i="0" u="none" strike="noStrike" kern="1200" cap="none" spc="0" normalizeH="0" baseline="0" noProof="0" dirty="0">
                <a:ln>
                  <a:noFill/>
                </a:ln>
                <a:solidFill>
                  <a:srgbClr val="004494"/>
                </a:solidFill>
                <a:effectLst/>
                <a:uLnTx/>
                <a:uFillTx/>
                <a:latin typeface="Arial"/>
                <a:ea typeface="+mn-ea"/>
                <a:cs typeface="+mn-cs"/>
              </a:rPr>
              <a:t>WP to be started in collaboration with CERN are devoted to:</a:t>
            </a:r>
            <a:endParaRPr lang="en-GB" dirty="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931680"/>
              </a:solidFill>
              <a:effectLst/>
              <a:uLnTx/>
              <a:uFillTx/>
              <a:latin typeface="Arial"/>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931680"/>
              </a:solidFill>
              <a:effectLst/>
              <a:uLnTx/>
              <a:uFillTx/>
              <a:latin typeface="Arial"/>
              <a:ea typeface="+mn-ea"/>
              <a:cs typeface="+mn-cs"/>
            </a:endParaRPr>
          </a:p>
        </p:txBody>
      </p:sp>
      <p:sp>
        <p:nvSpPr>
          <p:cNvPr id="7" name="Arrow: Right 2">
            <a:extLst>
              <a:ext uri="{FF2B5EF4-FFF2-40B4-BE49-F238E27FC236}">
                <a16:creationId xmlns:a16="http://schemas.microsoft.com/office/drawing/2014/main" id="{3F9DE250-E287-778E-80D8-0A3D3099C9AB}"/>
              </a:ext>
            </a:extLst>
          </p:cNvPr>
          <p:cNvSpPr/>
          <p:nvPr/>
        </p:nvSpPr>
        <p:spPr>
          <a:xfrm>
            <a:off x="273843" y="1150139"/>
            <a:ext cx="416718" cy="273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33B94033-36F6-580B-FD47-55518967B8F6}"/>
              </a:ext>
            </a:extLst>
          </p:cNvPr>
          <p:cNvSpPr txBox="1">
            <a:spLocks/>
          </p:cNvSpPr>
          <p:nvPr/>
        </p:nvSpPr>
        <p:spPr>
          <a:xfrm>
            <a:off x="73754" y="2624707"/>
            <a:ext cx="2928516" cy="2939266"/>
          </a:xfrm>
          <a:prstGeom prst="rect">
            <a:avLst/>
          </a:prstGeom>
          <a:ln>
            <a:solidFill>
              <a:schemeClr val="tx1"/>
            </a:solidFill>
          </a:ln>
        </p:spPr>
        <p:txBody>
          <a:bodyPr vert="horz" wrap="square" lIns="9000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spcBef>
                <a:spcPts val="600"/>
              </a:spcBef>
              <a:defRPr/>
            </a:pPr>
            <a:r>
              <a:rPr lang="en-US" sz="1600" cap="all" dirty="0">
                <a:solidFill>
                  <a:schemeClr val="accent1"/>
                </a:solidFill>
                <a:latin typeface="Century Gothic" panose="020B0502020202020204" pitchFamily="34" charset="0"/>
              </a:rPr>
              <a:t>WP0</a:t>
            </a:r>
          </a:p>
          <a:p>
            <a:pPr lvl="1" algn="ctr">
              <a:spcBef>
                <a:spcPts val="600"/>
              </a:spcBef>
              <a:defRPr/>
            </a:pPr>
            <a:r>
              <a:rPr lang="en-US" sz="1600" cap="all" dirty="0">
                <a:solidFill>
                  <a:schemeClr val="accent1"/>
                </a:solidFill>
                <a:latin typeface="Century Gothic" panose="020B0502020202020204" pitchFamily="34" charset="0"/>
              </a:rPr>
              <a:t> </a:t>
            </a:r>
            <a:r>
              <a:rPr lang="en-US" sz="1600" dirty="0">
                <a:solidFill>
                  <a:schemeClr val="accent1"/>
                </a:solidFill>
                <a:latin typeface="Century Gothic" panose="020B0502020202020204" pitchFamily="34" charset="0"/>
              </a:rPr>
              <a:t>cost estimate classification system</a:t>
            </a:r>
          </a:p>
          <a:p>
            <a:pPr lvl="1" algn="ctr">
              <a:spcBef>
                <a:spcPts val="600"/>
              </a:spcBef>
              <a:defRPr/>
            </a:pPr>
            <a:endParaRPr lang="it-IT" sz="1600" dirty="0">
              <a:solidFill>
                <a:schemeClr val="accent1"/>
              </a:solidFill>
              <a:latin typeface="Century Gothic" panose="020B0502020202020204" pitchFamily="34" charset="0"/>
            </a:endParaRPr>
          </a:p>
          <a:p>
            <a:pPr marL="263525" lvl="1" indent="-263525">
              <a:lnSpc>
                <a:spcPct val="100000"/>
              </a:lnSpc>
              <a:spcBef>
                <a:spcPts val="1800"/>
              </a:spcBef>
              <a:spcAft>
                <a:spcPts val="0"/>
              </a:spcAft>
              <a:buClr>
                <a:srgbClr val="931680"/>
              </a:buClr>
              <a:buFont typeface="Arial" panose="020B0604020202020204" pitchFamily="34" charset="0"/>
              <a:buChar char="●"/>
              <a:defRPr/>
            </a:pPr>
            <a:r>
              <a:rPr lang="en-GB" sz="1600" dirty="0">
                <a:solidFill>
                  <a:schemeClr val="accent1"/>
                </a:solidFill>
                <a:latin typeface="Century Gothic" panose="020B0502020202020204" pitchFamily="34" charset="0"/>
              </a:rPr>
              <a:t>To </a:t>
            </a:r>
            <a:r>
              <a:rPr lang="en-US" sz="1600" dirty="0">
                <a:solidFill>
                  <a:schemeClr val="accent1"/>
                </a:solidFill>
                <a:latin typeface="Century Gothic" panose="020B0502020202020204" pitchFamily="34" charset="0"/>
              </a:rPr>
              <a:t>identify a common methodology</a:t>
            </a:r>
            <a:r>
              <a:rPr lang="en-US" sz="1600" b="0" dirty="0">
                <a:solidFill>
                  <a:schemeClr val="tx1"/>
                </a:solidFill>
                <a:latin typeface="Century Gothic" panose="020B0502020202020204" pitchFamily="34" charset="0"/>
              </a:rPr>
              <a:t> for attributing the maturity level of the CE design and uncertainty</a:t>
            </a:r>
          </a:p>
          <a:p>
            <a:pPr lvl="1" algn="just">
              <a:lnSpc>
                <a:spcPct val="100000"/>
              </a:lnSpc>
              <a:spcBef>
                <a:spcPts val="0"/>
              </a:spcBef>
              <a:spcAft>
                <a:spcPts val="0"/>
              </a:spcAft>
              <a:buChar char="•"/>
            </a:pPr>
            <a:endParaRPr lang="it-IT" sz="1600" b="0" dirty="0">
              <a:solidFill>
                <a:schemeClr val="tx1"/>
              </a:solidFill>
              <a:latin typeface="Century Gothic" panose="020B0502020202020204" pitchFamily="34" charset="0"/>
            </a:endParaRPr>
          </a:p>
        </p:txBody>
      </p:sp>
      <p:sp>
        <p:nvSpPr>
          <p:cNvPr id="9" name="Text Placeholder 2">
            <a:extLst>
              <a:ext uri="{FF2B5EF4-FFF2-40B4-BE49-F238E27FC236}">
                <a16:creationId xmlns:a16="http://schemas.microsoft.com/office/drawing/2014/main" id="{432299B4-2820-A2D3-B27A-3433D250D451}"/>
              </a:ext>
            </a:extLst>
          </p:cNvPr>
          <p:cNvSpPr txBox="1">
            <a:spLocks/>
          </p:cNvSpPr>
          <p:nvPr/>
        </p:nvSpPr>
        <p:spPr>
          <a:xfrm>
            <a:off x="2863436" y="2439587"/>
            <a:ext cx="3195772" cy="3831818"/>
          </a:xfrm>
          <a:prstGeom prst="rect">
            <a:avLst/>
          </a:prstGeom>
        </p:spPr>
        <p:txBody>
          <a:bodyPr vert="horz" wrap="square" lIns="9000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spcBef>
                <a:spcPts val="600"/>
              </a:spcBef>
              <a:defRPr/>
            </a:pPr>
            <a:r>
              <a:rPr lang="en-US" sz="1600" cap="all" dirty="0">
                <a:solidFill>
                  <a:schemeClr val="accent1"/>
                </a:solidFill>
                <a:latin typeface="Century Gothic" panose="020B0502020202020204" pitchFamily="34" charset="0"/>
              </a:rPr>
              <a:t>WP1 </a:t>
            </a:r>
          </a:p>
          <a:p>
            <a:pPr lvl="1" algn="ctr">
              <a:spcBef>
                <a:spcPts val="600"/>
              </a:spcBef>
              <a:defRPr/>
            </a:pPr>
            <a:r>
              <a:rPr lang="en-US" sz="1600" dirty="0">
                <a:solidFill>
                  <a:schemeClr val="accent1"/>
                </a:solidFill>
                <a:latin typeface="Century Gothic" panose="020B0502020202020204" pitchFamily="34" charset="0"/>
              </a:rPr>
              <a:t>shared tools/platform for digital modeling</a:t>
            </a:r>
            <a:endParaRPr kumimoji="0" lang="en-GB" sz="1600" b="1" i="0" u="none" strike="noStrike" kern="1200" cap="all" spc="0" normalizeH="0" baseline="0" noProof="0" dirty="0">
              <a:ln>
                <a:noFill/>
              </a:ln>
              <a:solidFill>
                <a:schemeClr val="accent1"/>
              </a:solidFill>
              <a:effectLst/>
              <a:uLnTx/>
              <a:uFillTx/>
              <a:latin typeface="Century Gothic" panose="020B0502020202020204" pitchFamily="34" charset="0"/>
            </a:endParaRPr>
          </a:p>
          <a:p>
            <a:pPr marL="263525" lvl="1" indent="-263525">
              <a:spcBef>
                <a:spcPts val="1800"/>
              </a:spcBef>
              <a:buClr>
                <a:srgbClr val="931680"/>
              </a:buClr>
              <a:buFont typeface="Arial" panose="020B0604020202020204" pitchFamily="34" charset="0"/>
              <a:buChar char="●"/>
              <a:defRPr/>
            </a:pPr>
            <a:r>
              <a:rPr lang="en-GB" sz="1600" dirty="0">
                <a:solidFill>
                  <a:schemeClr val="accent1"/>
                </a:solidFill>
                <a:latin typeface="Century Gothic" panose="020B0502020202020204" pitchFamily="34" charset="0"/>
              </a:rPr>
              <a:t>To implement a plan </a:t>
            </a:r>
            <a:r>
              <a:rPr lang="en-GB" sz="1600" b="0" dirty="0">
                <a:solidFill>
                  <a:schemeClr val="tx1"/>
                </a:solidFill>
                <a:latin typeface="Century Gothic" panose="020B0502020202020204" pitchFamily="34" charset="0"/>
              </a:rPr>
              <a:t>to define </a:t>
            </a:r>
            <a:r>
              <a:rPr lang="en-US" sz="1600" b="0" dirty="0">
                <a:solidFill>
                  <a:schemeClr val="tx1"/>
                </a:solidFill>
                <a:latin typeface="Century Gothic" panose="020B0502020202020204" pitchFamily="34" charset="0"/>
              </a:rPr>
              <a:t>design computational methods, multi criteria optimization, adaptable/parametric models, etc.</a:t>
            </a:r>
            <a:endParaRPr lang="it-IT" sz="1600" b="0" dirty="0">
              <a:solidFill>
                <a:schemeClr val="tx1"/>
              </a:solidFill>
              <a:latin typeface="Century Gothic" panose="020B0502020202020204" pitchFamily="34" charset="0"/>
            </a:endParaRPr>
          </a:p>
          <a:p>
            <a:pPr marL="263525" lvl="1" indent="-263525">
              <a:spcBef>
                <a:spcPts val="1800"/>
              </a:spcBef>
              <a:buClr>
                <a:srgbClr val="931680"/>
              </a:buClr>
              <a:buFont typeface="Arial" panose="020B0604020202020204" pitchFamily="34" charset="0"/>
              <a:buChar char="●"/>
              <a:defRPr/>
            </a:pPr>
            <a:r>
              <a:rPr lang="en-US" sz="1600" dirty="0">
                <a:solidFill>
                  <a:schemeClr val="accent1"/>
                </a:solidFill>
                <a:latin typeface="Century Gothic" panose="020B0502020202020204" pitchFamily="34" charset="0"/>
              </a:rPr>
              <a:t>To establish a procedure </a:t>
            </a:r>
            <a:r>
              <a:rPr lang="en-US" sz="1600" b="0" dirty="0">
                <a:solidFill>
                  <a:schemeClr val="tx1"/>
                </a:solidFill>
                <a:latin typeface="Century Gothic" panose="020B0502020202020204" pitchFamily="34" charset="0"/>
              </a:rPr>
              <a:t>to share data interactively with other teams of ETO (shared BIM platform)</a:t>
            </a:r>
            <a:endParaRPr lang="it-IT" sz="1600" b="0" dirty="0">
              <a:solidFill>
                <a:schemeClr val="tx1"/>
              </a:solidFill>
              <a:latin typeface="Century Gothic" panose="020B0502020202020204" pitchFamily="34" charset="0"/>
            </a:endParaRPr>
          </a:p>
        </p:txBody>
      </p:sp>
      <p:sp>
        <p:nvSpPr>
          <p:cNvPr id="10" name="Text Placeholder 2">
            <a:extLst>
              <a:ext uri="{FF2B5EF4-FFF2-40B4-BE49-F238E27FC236}">
                <a16:creationId xmlns:a16="http://schemas.microsoft.com/office/drawing/2014/main" id="{7345F3E4-0A20-123E-B14E-014D918DB4DF}"/>
              </a:ext>
            </a:extLst>
          </p:cNvPr>
          <p:cNvSpPr txBox="1">
            <a:spLocks/>
          </p:cNvSpPr>
          <p:nvPr/>
        </p:nvSpPr>
        <p:spPr>
          <a:xfrm>
            <a:off x="6012636" y="2439587"/>
            <a:ext cx="3093730" cy="4370427"/>
          </a:xfrm>
          <a:prstGeom prst="rect">
            <a:avLst/>
          </a:prstGeom>
        </p:spPr>
        <p:txBody>
          <a:bodyPr vert="horz" wrap="square" lIns="9000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spcBef>
                <a:spcPts val="1200"/>
              </a:spcBef>
              <a:defRPr/>
            </a:pPr>
            <a:r>
              <a:rPr lang="en-US" sz="1600" dirty="0">
                <a:solidFill>
                  <a:schemeClr val="accent1"/>
                </a:solidFill>
                <a:latin typeface="Century Gothic" panose="020B0502020202020204" pitchFamily="34" charset="0"/>
              </a:rPr>
              <a:t>WP2</a:t>
            </a:r>
          </a:p>
          <a:p>
            <a:pPr lvl="1" algn="ctr">
              <a:spcBef>
                <a:spcPts val="1200"/>
              </a:spcBef>
              <a:defRPr/>
            </a:pPr>
            <a:r>
              <a:rPr lang="en-US" sz="1600" dirty="0">
                <a:solidFill>
                  <a:schemeClr val="accent1"/>
                </a:solidFill>
                <a:latin typeface="Century Gothic" panose="020B0502020202020204" pitchFamily="34" charset="0"/>
              </a:rPr>
              <a:t> requirements from ED-CB </a:t>
            </a:r>
            <a:endParaRPr lang="it-IT" sz="1600" dirty="0">
              <a:solidFill>
                <a:schemeClr val="accent1"/>
              </a:solidFill>
              <a:latin typeface="Century Gothic" panose="020B0502020202020204" pitchFamily="34" charset="0"/>
            </a:endParaRPr>
          </a:p>
          <a:p>
            <a:pPr marL="263525" lvl="1" indent="-263525">
              <a:spcBef>
                <a:spcPts val="1800"/>
              </a:spcBef>
              <a:buClr>
                <a:srgbClr val="931680"/>
              </a:buClr>
              <a:buFont typeface="Arial" panose="020B0604020202020204" pitchFamily="34" charset="0"/>
              <a:buChar char="●"/>
              <a:defRPr/>
            </a:pPr>
            <a:r>
              <a:rPr kumimoji="0" lang="en-GB" sz="1600" i="0" u="none" strike="noStrike" kern="1200" cap="none" spc="0" normalizeH="0" baseline="0" noProof="0" dirty="0">
                <a:ln>
                  <a:noFill/>
                </a:ln>
                <a:solidFill>
                  <a:schemeClr val="accent1"/>
                </a:solidFill>
                <a:effectLst/>
                <a:uLnTx/>
                <a:uFillTx/>
                <a:latin typeface="Century Gothic" panose="020B0502020202020204" pitchFamily="34" charset="0"/>
              </a:rPr>
              <a:t>To support </a:t>
            </a:r>
            <a:r>
              <a:rPr lang="en-US" sz="1600" b="0" dirty="0">
                <a:solidFill>
                  <a:schemeClr val="tx1"/>
                </a:solidFill>
                <a:latin typeface="Century Gothic" panose="020B0502020202020204" pitchFamily="34" charset="0"/>
              </a:rPr>
              <a:t>analysis and understanding of requirements and constraints from ISB </a:t>
            </a:r>
          </a:p>
          <a:p>
            <a:pPr marL="263525" lvl="1" indent="-263525">
              <a:spcBef>
                <a:spcPts val="1800"/>
              </a:spcBef>
              <a:buClr>
                <a:srgbClr val="931680"/>
              </a:buClr>
              <a:buFont typeface="Arial" panose="020B0604020202020204" pitchFamily="34" charset="0"/>
              <a:buChar char="●"/>
              <a:defRPr/>
            </a:pPr>
            <a:r>
              <a:rPr lang="en-US" sz="1600" dirty="0">
                <a:solidFill>
                  <a:schemeClr val="accent1"/>
                </a:solidFill>
                <a:latin typeface="Century Gothic" panose="020B0502020202020204" pitchFamily="34" charset="0"/>
              </a:rPr>
              <a:t>to associate </a:t>
            </a:r>
            <a:r>
              <a:rPr lang="en-US" sz="1600" b="0" dirty="0">
                <a:solidFill>
                  <a:schemeClr val="tx1"/>
                </a:solidFill>
                <a:latin typeface="Century Gothic" panose="020B0502020202020204" pitchFamily="34" charset="0"/>
              </a:rPr>
              <a:t>them to elements of infrastructure</a:t>
            </a:r>
          </a:p>
          <a:p>
            <a:pPr marL="263525" lvl="1" indent="-263525">
              <a:spcBef>
                <a:spcPts val="1800"/>
              </a:spcBef>
              <a:buClr>
                <a:srgbClr val="931680"/>
              </a:buClr>
              <a:buFont typeface="Arial" panose="020B0604020202020204" pitchFamily="34" charset="0"/>
              <a:buChar char="●"/>
              <a:defRPr/>
            </a:pPr>
            <a:r>
              <a:rPr lang="en-US" sz="1600" dirty="0">
                <a:solidFill>
                  <a:schemeClr val="accent1"/>
                </a:solidFill>
                <a:latin typeface="Century Gothic" panose="020B0502020202020204" pitchFamily="34" charset="0"/>
              </a:rPr>
              <a:t>To classify </a:t>
            </a:r>
            <a:r>
              <a:rPr lang="en-US" sz="1600" b="0" dirty="0">
                <a:solidFill>
                  <a:schemeClr val="tx1"/>
                </a:solidFill>
                <a:latin typeface="Century Gothic" panose="020B0502020202020204" pitchFamily="34" charset="0"/>
              </a:rPr>
              <a:t>in terms of relevance (mandatory, preferred, ameliorative) </a:t>
            </a:r>
          </a:p>
          <a:p>
            <a:pPr marL="263525" lvl="1" indent="-263525">
              <a:spcBef>
                <a:spcPts val="1800"/>
              </a:spcBef>
              <a:buClr>
                <a:srgbClr val="931680"/>
              </a:buClr>
              <a:buFont typeface="Arial" panose="020B0604020202020204" pitchFamily="34" charset="0"/>
              <a:buChar char="●"/>
              <a:defRPr/>
            </a:pPr>
            <a:r>
              <a:rPr lang="en-US" sz="1600" dirty="0">
                <a:solidFill>
                  <a:schemeClr val="accent1"/>
                </a:solidFill>
                <a:latin typeface="Century Gothic" panose="020B0502020202020204" pitchFamily="34" charset="0"/>
              </a:rPr>
              <a:t>To identify</a:t>
            </a:r>
            <a:r>
              <a:rPr lang="en-GB" sz="1600" dirty="0">
                <a:solidFill>
                  <a:schemeClr val="accent1"/>
                </a:solidFill>
                <a:latin typeface="Century Gothic" panose="020B0502020202020204" pitchFamily="34" charset="0"/>
              </a:rPr>
              <a:t> </a:t>
            </a:r>
            <a:r>
              <a:rPr lang="en-GB" sz="1600" b="0" dirty="0" err="1">
                <a:solidFill>
                  <a:schemeClr val="tx1"/>
                </a:solidFill>
                <a:latin typeface="Century Gothic" panose="020B0502020202020204" pitchFamily="34" charset="0"/>
                <a:ea typeface="Calibri" panose="020F0502020204030204" pitchFamily="34" charset="0"/>
                <a:cs typeface="Times New Roman (Body CS)"/>
              </a:rPr>
              <a:t>additonal</a:t>
            </a:r>
            <a:r>
              <a:rPr lang="en-GB" sz="1600" b="0" dirty="0">
                <a:solidFill>
                  <a:schemeClr val="tx1"/>
                </a:solidFill>
                <a:latin typeface="Century Gothic" panose="020B0502020202020204" pitchFamily="34" charset="0"/>
                <a:ea typeface="Calibri" panose="020F0502020204030204" pitchFamily="34" charset="0"/>
                <a:cs typeface="Times New Roman (Body CS)"/>
              </a:rPr>
              <a:t>  </a:t>
            </a:r>
            <a:r>
              <a:rPr lang="en-US" sz="1600" b="0" dirty="0">
                <a:solidFill>
                  <a:schemeClr val="tx1"/>
                </a:solidFill>
                <a:latin typeface="Century Gothic" panose="020B0502020202020204" pitchFamily="34" charset="0"/>
              </a:rPr>
              <a:t>interreferences</a:t>
            </a:r>
            <a:endParaRPr lang="en-GB" sz="1600" b="0" i="1" dirty="0">
              <a:solidFill>
                <a:schemeClr val="tx1"/>
              </a:solidFill>
              <a:latin typeface="Century Gothic" panose="020B0502020202020204" pitchFamily="34" charset="0"/>
              <a:cs typeface="Arial" panose="020B0604020202020204" pitchFamily="34" charset="0"/>
            </a:endParaRPr>
          </a:p>
        </p:txBody>
      </p:sp>
      <p:grpSp>
        <p:nvGrpSpPr>
          <p:cNvPr id="11" name="Group 24">
            <a:extLst>
              <a:ext uri="{FF2B5EF4-FFF2-40B4-BE49-F238E27FC236}">
                <a16:creationId xmlns:a16="http://schemas.microsoft.com/office/drawing/2014/main" id="{1998AD4B-6332-0943-0893-0C31CFE12FF5}"/>
              </a:ext>
            </a:extLst>
          </p:cNvPr>
          <p:cNvGrpSpPr/>
          <p:nvPr/>
        </p:nvGrpSpPr>
        <p:grpSpPr>
          <a:xfrm>
            <a:off x="7271206" y="1659988"/>
            <a:ext cx="864001" cy="669755"/>
            <a:chOff x="10070085" y="4807760"/>
            <a:chExt cx="898235" cy="898235"/>
          </a:xfrm>
        </p:grpSpPr>
        <p:sp>
          <p:nvSpPr>
            <p:cNvPr id="12" name="Oval 25">
              <a:extLst>
                <a:ext uri="{FF2B5EF4-FFF2-40B4-BE49-F238E27FC236}">
                  <a16:creationId xmlns:a16="http://schemas.microsoft.com/office/drawing/2014/main" id="{64210886-B566-F5EC-CD98-5DEBB14DB7DD}"/>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3" name="Picture 26">
              <a:extLst>
                <a:ext uri="{FF2B5EF4-FFF2-40B4-BE49-F238E27FC236}">
                  <a16:creationId xmlns:a16="http://schemas.microsoft.com/office/drawing/2014/main" id="{690DB1A1-6D85-22D5-57C3-430A4EB39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4841995"/>
              <a:ext cx="864000" cy="864000"/>
            </a:xfrm>
            <a:prstGeom prst="rect">
              <a:avLst/>
            </a:prstGeom>
          </p:spPr>
        </p:pic>
      </p:grpSp>
      <p:grpSp>
        <p:nvGrpSpPr>
          <p:cNvPr id="14" name="Group 31">
            <a:extLst>
              <a:ext uri="{FF2B5EF4-FFF2-40B4-BE49-F238E27FC236}">
                <a16:creationId xmlns:a16="http://schemas.microsoft.com/office/drawing/2014/main" id="{0CD8D445-F296-02B4-9877-3C7289C618C7}"/>
              </a:ext>
            </a:extLst>
          </p:cNvPr>
          <p:cNvGrpSpPr/>
          <p:nvPr/>
        </p:nvGrpSpPr>
        <p:grpSpPr>
          <a:xfrm>
            <a:off x="10133802" y="1659988"/>
            <a:ext cx="864000" cy="644228"/>
            <a:chOff x="1069009" y="3735593"/>
            <a:chExt cx="864000" cy="864000"/>
          </a:xfrm>
        </p:grpSpPr>
        <p:sp>
          <p:nvSpPr>
            <p:cNvPr id="15" name="Oval 32">
              <a:extLst>
                <a:ext uri="{FF2B5EF4-FFF2-40B4-BE49-F238E27FC236}">
                  <a16:creationId xmlns:a16="http://schemas.microsoft.com/office/drawing/2014/main" id="{6D4C56E6-E639-FDC0-0EA9-5E4362F70F17}"/>
                </a:ext>
              </a:extLst>
            </p:cNvPr>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6" name="Picture 33">
              <a:extLst>
                <a:ext uri="{FF2B5EF4-FFF2-40B4-BE49-F238E27FC236}">
                  <a16:creationId xmlns:a16="http://schemas.microsoft.com/office/drawing/2014/main" id="{3CDB114B-C231-880D-FD14-06A3E454B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grpSp>
        <p:nvGrpSpPr>
          <p:cNvPr id="17" name="Group 34">
            <a:extLst>
              <a:ext uri="{FF2B5EF4-FFF2-40B4-BE49-F238E27FC236}">
                <a16:creationId xmlns:a16="http://schemas.microsoft.com/office/drawing/2014/main" id="{367D95B0-202D-24B7-6A1F-5F90B2A4EE5D}"/>
              </a:ext>
            </a:extLst>
          </p:cNvPr>
          <p:cNvGrpSpPr>
            <a:grpSpLocks noChangeAspect="1"/>
          </p:cNvGrpSpPr>
          <p:nvPr/>
        </p:nvGrpSpPr>
        <p:grpSpPr>
          <a:xfrm>
            <a:off x="880978" y="1659988"/>
            <a:ext cx="867600" cy="801927"/>
            <a:chOff x="4409515" y="2641504"/>
            <a:chExt cx="864000" cy="864000"/>
          </a:xfrm>
        </p:grpSpPr>
        <p:sp>
          <p:nvSpPr>
            <p:cNvPr id="18" name="Oval 35">
              <a:extLst>
                <a:ext uri="{FF2B5EF4-FFF2-40B4-BE49-F238E27FC236}">
                  <a16:creationId xmlns:a16="http://schemas.microsoft.com/office/drawing/2014/main" id="{3191A090-E2AD-36A4-46F4-86839D1C3839}"/>
                </a:ext>
              </a:extLst>
            </p:cNvPr>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9" name="Picture 36">
              <a:extLst>
                <a:ext uri="{FF2B5EF4-FFF2-40B4-BE49-F238E27FC236}">
                  <a16:creationId xmlns:a16="http://schemas.microsoft.com/office/drawing/2014/main" id="{F44C7C57-0E6B-834B-906F-ADA44FD6C2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
        <p:nvSpPr>
          <p:cNvPr id="4" name="Rettangolo 3">
            <a:extLst>
              <a:ext uri="{FF2B5EF4-FFF2-40B4-BE49-F238E27FC236}">
                <a16:creationId xmlns:a16="http://schemas.microsoft.com/office/drawing/2014/main" id="{B519A67B-9C23-3A70-879E-E1EC300FF53D}"/>
              </a:ext>
            </a:extLst>
          </p:cNvPr>
          <p:cNvSpPr/>
          <p:nvPr/>
        </p:nvSpPr>
        <p:spPr>
          <a:xfrm>
            <a:off x="8885682" y="2439587"/>
            <a:ext cx="3195771" cy="2895317"/>
          </a:xfrm>
          <a:prstGeom prst="rect">
            <a:avLst/>
          </a:prstGeom>
        </p:spPr>
        <p:txBody>
          <a:bodyPr/>
          <a:lstStyle/>
          <a:p>
            <a:pPr marL="0" lvl="0" indent="0" algn="ctr" defTabSz="622300">
              <a:lnSpc>
                <a:spcPct val="100000"/>
              </a:lnSpc>
              <a:spcBef>
                <a:spcPct val="0"/>
              </a:spcBef>
              <a:spcAft>
                <a:spcPts val="0"/>
              </a:spcAft>
              <a:buNone/>
            </a:pPr>
            <a:r>
              <a:rPr lang="en-US" sz="1600" b="1" dirty="0">
                <a:solidFill>
                  <a:schemeClr val="accent1"/>
                </a:solidFill>
                <a:latin typeface="Century Gothic" panose="020B0502020202020204" pitchFamily="34" charset="0"/>
              </a:rPr>
              <a:t>WP3</a:t>
            </a:r>
          </a:p>
          <a:p>
            <a:pPr marL="0" lvl="0" indent="0" algn="ctr" defTabSz="622300">
              <a:lnSpc>
                <a:spcPct val="100000"/>
              </a:lnSpc>
              <a:spcBef>
                <a:spcPct val="0"/>
              </a:spcBef>
              <a:spcAft>
                <a:spcPts val="0"/>
              </a:spcAft>
              <a:buNone/>
            </a:pPr>
            <a:r>
              <a:rPr lang="en-US" sz="1600" b="1" dirty="0">
                <a:solidFill>
                  <a:schemeClr val="accent1"/>
                </a:solidFill>
                <a:latin typeface="Century Gothic" panose="020B0502020202020204" pitchFamily="34" charset="0"/>
              </a:rPr>
              <a:t> layouts/specifications</a:t>
            </a:r>
          </a:p>
          <a:p>
            <a:pPr marL="263525" lvl="1" indent="-263525">
              <a:lnSpc>
                <a:spcPct val="100000"/>
              </a:lnSpc>
              <a:spcBef>
                <a:spcPts val="1800"/>
              </a:spcBef>
              <a:spcAft>
                <a:spcPts val="0"/>
              </a:spcAft>
              <a:buClr>
                <a:srgbClr val="931680"/>
              </a:buClr>
              <a:buFont typeface="Arial" panose="020B0604020202020204" pitchFamily="34" charset="0"/>
              <a:buChar char="●"/>
              <a:defRPr/>
            </a:pPr>
            <a:r>
              <a:rPr lang="en-US" sz="1600" b="1" dirty="0">
                <a:solidFill>
                  <a:schemeClr val="accent1"/>
                </a:solidFill>
                <a:latin typeface="Century Gothic" panose="020B0502020202020204" pitchFamily="34" charset="0"/>
              </a:rPr>
              <a:t>To deliver </a:t>
            </a:r>
            <a:r>
              <a:rPr lang="en-US" sz="1600" dirty="0">
                <a:latin typeface="Century Gothic" panose="020B0502020202020204" pitchFamily="34" charset="0"/>
              </a:rPr>
              <a:t>a </a:t>
            </a:r>
            <a:r>
              <a:rPr lang="en-US" sz="1600" dirty="0" err="1">
                <a:latin typeface="Century Gothic" panose="020B0502020202020204" pitchFamily="34" charset="0"/>
              </a:rPr>
              <a:t>refernce</a:t>
            </a:r>
            <a:r>
              <a:rPr lang="en-US" sz="1600" dirty="0">
                <a:latin typeface="Century Gothic" panose="020B0502020202020204" pitchFamily="34" charset="0"/>
              </a:rPr>
              <a:t> version of a BIM model of the ET layout of caverns, shafts, and tunnels for triangle and 2L obtained following a set of minimal requirements discussed an approved by ISB</a:t>
            </a:r>
            <a:endParaRPr lang="en-US" sz="1600" b="1" dirty="0">
              <a:solidFill>
                <a:schemeClr val="accent1"/>
              </a:solidFill>
              <a:latin typeface="Century Gothic" panose="020B0502020202020204" pitchFamily="34" charset="0"/>
            </a:endParaRPr>
          </a:p>
          <a:p>
            <a:pPr marL="263525" lvl="1" indent="-263525">
              <a:lnSpc>
                <a:spcPct val="100000"/>
              </a:lnSpc>
              <a:spcBef>
                <a:spcPts val="1800"/>
              </a:spcBef>
              <a:spcAft>
                <a:spcPts val="0"/>
              </a:spcAft>
              <a:buClr>
                <a:srgbClr val="931680"/>
              </a:buClr>
              <a:buFont typeface="Arial" panose="020B0604020202020204" pitchFamily="34" charset="0"/>
              <a:buChar char="●"/>
              <a:defRPr/>
            </a:pPr>
            <a:r>
              <a:rPr lang="en-US" sz="1600" b="1" dirty="0">
                <a:solidFill>
                  <a:schemeClr val="accent1"/>
                </a:solidFill>
                <a:latin typeface="Century Gothic" panose="020B0502020202020204" pitchFamily="34" charset="0"/>
              </a:rPr>
              <a:t>To share </a:t>
            </a:r>
            <a:r>
              <a:rPr lang="en-US" sz="1600" dirty="0">
                <a:latin typeface="Century Gothic" panose="020B0502020202020204" pitchFamily="34" charset="0"/>
              </a:rPr>
              <a:t>info with the local teams to implement the site- specific design process</a:t>
            </a:r>
          </a:p>
          <a:p>
            <a:pPr marL="263525" lvl="1" indent="-263525">
              <a:lnSpc>
                <a:spcPct val="100000"/>
              </a:lnSpc>
              <a:spcBef>
                <a:spcPts val="1800"/>
              </a:spcBef>
              <a:spcAft>
                <a:spcPts val="0"/>
              </a:spcAft>
              <a:buClr>
                <a:srgbClr val="931680"/>
              </a:buClr>
              <a:buFont typeface="Arial" panose="020B0604020202020204" pitchFamily="34" charset="0"/>
              <a:buChar char="●"/>
              <a:defRPr/>
            </a:pPr>
            <a:r>
              <a:rPr lang="en-US" sz="1600" b="1" dirty="0">
                <a:solidFill>
                  <a:schemeClr val="accent1"/>
                </a:solidFill>
                <a:latin typeface="Century Gothic" panose="020B0502020202020204" pitchFamily="34" charset="0"/>
              </a:rPr>
              <a:t>To collaborate </a:t>
            </a:r>
            <a:r>
              <a:rPr lang="en-US" sz="1600" dirty="0">
                <a:latin typeface="Century Gothic" panose="020B0502020202020204" pitchFamily="34" charset="0"/>
              </a:rPr>
              <a:t>to elaborate for potential integrations </a:t>
            </a:r>
            <a:endParaRPr lang="it-IT" sz="1600" dirty="0">
              <a:latin typeface="Century Gothic" panose="020B0502020202020204" pitchFamily="34" charset="0"/>
            </a:endParaRPr>
          </a:p>
        </p:txBody>
      </p:sp>
      <p:sp>
        <p:nvSpPr>
          <p:cNvPr id="20" name="CasellaDiTesto 19">
            <a:extLst>
              <a:ext uri="{FF2B5EF4-FFF2-40B4-BE49-F238E27FC236}">
                <a16:creationId xmlns:a16="http://schemas.microsoft.com/office/drawing/2014/main" id="{F9BF78A2-AD2E-B90D-80CE-A1D9EC75F81F}"/>
              </a:ext>
            </a:extLst>
          </p:cNvPr>
          <p:cNvSpPr txBox="1"/>
          <p:nvPr/>
        </p:nvSpPr>
        <p:spPr>
          <a:xfrm>
            <a:off x="6894852" y="7876782"/>
            <a:ext cx="6818586" cy="307777"/>
          </a:xfrm>
          <a:prstGeom prst="rect">
            <a:avLst/>
          </a:prstGeom>
          <a:noFill/>
        </p:spPr>
        <p:txBody>
          <a:bodyPr wrap="square">
            <a:spAutoFit/>
          </a:bodyPr>
          <a:lstStyle/>
          <a:p>
            <a:pPr lvl="1" algn="just">
              <a:lnSpc>
                <a:spcPct val="100000"/>
              </a:lnSpc>
              <a:spcBef>
                <a:spcPts val="0"/>
              </a:spcBef>
              <a:spcAft>
                <a:spcPts val="0"/>
              </a:spcAft>
              <a:buNone/>
            </a:pPr>
            <a:r>
              <a:rPr lang="en-US" sz="1400" b="0" i="0" dirty="0">
                <a:solidFill>
                  <a:schemeClr val="tx1"/>
                </a:solidFill>
                <a:latin typeface="Century Gothic" panose="020B0502020202020204" pitchFamily="34" charset="0"/>
              </a:rPr>
              <a:t>. </a:t>
            </a:r>
            <a:endParaRPr lang="it-IT" sz="1400" dirty="0">
              <a:solidFill>
                <a:schemeClr val="tx1"/>
              </a:solidFill>
            </a:endParaRPr>
          </a:p>
        </p:txBody>
      </p:sp>
      <p:grpSp>
        <p:nvGrpSpPr>
          <p:cNvPr id="21" name="Group 20">
            <a:extLst>
              <a:ext uri="{FF2B5EF4-FFF2-40B4-BE49-F238E27FC236}">
                <a16:creationId xmlns:a16="http://schemas.microsoft.com/office/drawing/2014/main" id="{D6963C0D-22C1-6BC7-FF27-39474BF43E09}"/>
              </a:ext>
            </a:extLst>
          </p:cNvPr>
          <p:cNvGrpSpPr>
            <a:grpSpLocks noChangeAspect="1"/>
          </p:cNvGrpSpPr>
          <p:nvPr/>
        </p:nvGrpSpPr>
        <p:grpSpPr>
          <a:xfrm>
            <a:off x="3774703" y="1659988"/>
            <a:ext cx="918138" cy="798600"/>
            <a:chOff x="8937971" y="3722100"/>
            <a:chExt cx="864000" cy="864000"/>
          </a:xfrm>
        </p:grpSpPr>
        <p:sp>
          <p:nvSpPr>
            <p:cNvPr id="22" name="Oval 21">
              <a:extLst>
                <a:ext uri="{FF2B5EF4-FFF2-40B4-BE49-F238E27FC236}">
                  <a16:creationId xmlns:a16="http://schemas.microsoft.com/office/drawing/2014/main" id="{56A7DF31-B717-8C17-1348-C8EB4EB4B788}"/>
                </a:ext>
              </a:extLst>
            </p:cNvPr>
            <p:cNvSpPr/>
            <p:nvPr/>
          </p:nvSpPr>
          <p:spPr>
            <a:xfrm>
              <a:off x="8937971" y="3722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3" name="Picture 22">
              <a:extLst>
                <a:ext uri="{FF2B5EF4-FFF2-40B4-BE49-F238E27FC236}">
                  <a16:creationId xmlns:a16="http://schemas.microsoft.com/office/drawing/2014/main" id="{9E632AF4-7A47-2528-71D1-C5DDA4FD2F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206" y="3756335"/>
              <a:ext cx="795530" cy="795530"/>
            </a:xfrm>
            <a:prstGeom prst="rect">
              <a:avLst/>
            </a:prstGeom>
          </p:spPr>
        </p:pic>
      </p:grpSp>
      <p:sp>
        <p:nvSpPr>
          <p:cNvPr id="3" name="Segnaposto piè di pagina 2">
            <a:extLst>
              <a:ext uri="{FF2B5EF4-FFF2-40B4-BE49-F238E27FC236}">
                <a16:creationId xmlns:a16="http://schemas.microsoft.com/office/drawing/2014/main" id="{05AA6BAD-98C0-68E1-441C-7ECB1865CFD7}"/>
              </a:ext>
            </a:extLst>
          </p:cNvPr>
          <p:cNvSpPr>
            <a:spLocks noGrp="1"/>
          </p:cNvSpPr>
          <p:nvPr>
            <p:ph type="ftr" sz="quarter" idx="11"/>
          </p:nvPr>
        </p:nvSpPr>
        <p:spPr>
          <a:xfrm>
            <a:off x="273843" y="6340005"/>
            <a:ext cx="4114800" cy="365125"/>
          </a:xfrm>
        </p:spPr>
        <p:txBody>
          <a:bodyPr/>
          <a:lstStyle/>
          <a:p>
            <a:r>
              <a:rPr lang="en-US" dirty="0"/>
              <a:t>Maria </a:t>
            </a:r>
            <a:r>
              <a:rPr lang="en-US" dirty="0" err="1"/>
              <a:t>Marsella</a:t>
            </a:r>
            <a:r>
              <a:rPr lang="en-US" dirty="0"/>
              <a:t> - 2nd Einstein Telescope Annual Meeting 15.11.2023</a:t>
            </a:r>
          </a:p>
        </p:txBody>
      </p:sp>
    </p:spTree>
    <p:extLst>
      <p:ext uri="{BB962C8B-B14F-4D97-AF65-F5344CB8AC3E}">
        <p14:creationId xmlns:p14="http://schemas.microsoft.com/office/powerpoint/2010/main" val="291106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now, skiing, outdoor, mountain&#10;&#10;Description automatically generated">
            <a:extLst>
              <a:ext uri="{FF2B5EF4-FFF2-40B4-BE49-F238E27FC236}">
                <a16:creationId xmlns:a16="http://schemas.microsoft.com/office/drawing/2014/main" id="{2A6D07B5-630E-8F4D-AAFC-277B9E69DEC3}"/>
              </a:ext>
            </a:extLst>
          </p:cNvPr>
          <p:cNvPicPr>
            <a:picLocks noChangeAspect="1"/>
          </p:cNvPicPr>
          <p:nvPr/>
        </p:nvPicPr>
        <p:blipFill rotWithShape="1">
          <a:blip r:embed="rId3">
            <a:extLst>
              <a:ext uri="{28A0092B-C50C-407E-A947-70E740481C1C}">
                <a14:useLocalDpi xmlns:a14="http://schemas.microsoft.com/office/drawing/2010/main" val="0"/>
              </a:ext>
            </a:extLst>
          </a:blip>
          <a:srcRect l="47" t="-11148" r="-47" b="37638"/>
          <a:stretch/>
        </p:blipFill>
        <p:spPr>
          <a:xfrm>
            <a:off x="0" y="1477"/>
            <a:ext cx="12192000" cy="6871679"/>
          </a:xfrm>
          <a:prstGeom prst="rect">
            <a:avLst/>
          </a:prstGeom>
        </p:spPr>
      </p:pic>
      <p:sp>
        <p:nvSpPr>
          <p:cNvPr id="2" name="Titel 1">
            <a:extLst>
              <a:ext uri="{FF2B5EF4-FFF2-40B4-BE49-F238E27FC236}">
                <a16:creationId xmlns:a16="http://schemas.microsoft.com/office/drawing/2014/main" id="{D1A7E708-50E1-4306-20B5-0DB60EB8880D}"/>
              </a:ext>
            </a:extLst>
          </p:cNvPr>
          <p:cNvSpPr>
            <a:spLocks noGrp="1"/>
          </p:cNvSpPr>
          <p:nvPr>
            <p:ph type="ctrTitle"/>
          </p:nvPr>
        </p:nvSpPr>
        <p:spPr>
          <a:xfrm>
            <a:off x="223024" y="534766"/>
            <a:ext cx="11853747" cy="1237724"/>
          </a:xfrm>
        </p:spPr>
        <p:txBody>
          <a:bodyPr anchor="t"/>
          <a:lstStyle/>
          <a:p>
            <a:r>
              <a:rPr lang="en-US" sz="2400" b="0" kern="0" dirty="0">
                <a:solidFill>
                  <a:srgbClr val="2F5496"/>
                </a:solidFill>
                <a:latin typeface="Century Gothic" panose="020B0502020202020204" pitchFamily="34" charset="0"/>
              </a:rPr>
              <a:t>ET: Data and tools to support early-stage infrastructure design in collaboration !</a:t>
            </a:r>
            <a:endParaRPr lang="de-CH" sz="2400" b="0" kern="0" dirty="0">
              <a:solidFill>
                <a:srgbClr val="2F5496"/>
              </a:solidFill>
              <a:latin typeface="Century Gothic" panose="020B0502020202020204" pitchFamily="34" charset="0"/>
            </a:endParaRPr>
          </a:p>
        </p:txBody>
      </p:sp>
      <p:sp>
        <p:nvSpPr>
          <p:cNvPr id="5" name="Fußzeilenplatzhalter 4">
            <a:extLst>
              <a:ext uri="{FF2B5EF4-FFF2-40B4-BE49-F238E27FC236}">
                <a16:creationId xmlns:a16="http://schemas.microsoft.com/office/drawing/2014/main" id="{AB54417C-4B8C-1F12-668C-49FD2462AC1E}"/>
              </a:ext>
            </a:extLst>
          </p:cNvPr>
          <p:cNvSpPr>
            <a:spLocks noGrp="1"/>
          </p:cNvSpPr>
          <p:nvPr>
            <p:ph type="ftr" sz="quarter" idx="11"/>
          </p:nvPr>
        </p:nvSpPr>
        <p:spPr/>
        <p:txBody>
          <a:bodyPr/>
          <a:lstStyle/>
          <a:p>
            <a:r>
              <a:rPr lang="de-CH"/>
              <a:t>Maria Marsella - 2nd Einstein Telescope Annual Meeting 15.11.2023</a:t>
            </a:r>
          </a:p>
        </p:txBody>
      </p:sp>
      <p:sp>
        <p:nvSpPr>
          <p:cNvPr id="7" name="Footer Placeholder 4">
            <a:extLst>
              <a:ext uri="{FF2B5EF4-FFF2-40B4-BE49-F238E27FC236}">
                <a16:creationId xmlns:a16="http://schemas.microsoft.com/office/drawing/2014/main" id="{801BA3DC-5917-BC20-FD04-73C030833CF4}"/>
              </a:ext>
            </a:extLst>
          </p:cNvPr>
          <p:cNvSpPr txBox="1">
            <a:spLocks/>
          </p:cNvSpPr>
          <p:nvPr/>
        </p:nvSpPr>
        <p:spPr>
          <a:xfrm>
            <a:off x="1667508" y="6323234"/>
            <a:ext cx="8100000" cy="441182"/>
          </a:xfrm>
          <a:prstGeom prst="rect">
            <a:avLst/>
          </a:prstGeom>
        </p:spPr>
        <p:txBody>
          <a:bodyPr vert="horz" lIns="91440" tIns="45720" rIns="91440" bIns="45720" rtlCol="0" anchor="ctr"/>
          <a:lstStyle>
            <a:defPPr>
              <a:defRPr lang="it-IT"/>
            </a:defPPr>
            <a:lvl1pPr marL="0" algn="ctr" defTabSz="914400" rtl="0" eaLnBrk="1" latinLnBrk="0" hangingPunct="1">
              <a:defRPr sz="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solidFill>
                  <a:schemeClr val="tx1"/>
                </a:solidFill>
              </a:rPr>
              <a:t>Wissam Wahbeh - XIII Einstein Telescope Symposium - 8.–12. Mai 2023 - Cagliari</a:t>
            </a:r>
            <a:endParaRPr lang="de-CH" dirty="0">
              <a:solidFill>
                <a:schemeClr val="tx1"/>
              </a:solidFill>
            </a:endParaRPr>
          </a:p>
        </p:txBody>
      </p:sp>
      <p:pic>
        <p:nvPicPr>
          <p:cNvPr id="8" name="Picture 13" descr="A picture containing snow, skiing, outdoor, mountain&#10;&#10;Description automatically generated">
            <a:extLst>
              <a:ext uri="{FF2B5EF4-FFF2-40B4-BE49-F238E27FC236}">
                <a16:creationId xmlns:a16="http://schemas.microsoft.com/office/drawing/2014/main" id="{B7AF8603-5AEB-F210-E38E-B89705FAC9F7}"/>
              </a:ext>
            </a:extLst>
          </p:cNvPr>
          <p:cNvPicPr>
            <a:picLocks noChangeAspect="1"/>
          </p:cNvPicPr>
          <p:nvPr/>
        </p:nvPicPr>
        <p:blipFill rotWithShape="1">
          <a:blip r:embed="rId3">
            <a:extLst>
              <a:ext uri="{28A0092B-C50C-407E-A947-70E740481C1C}">
                <a14:useLocalDpi xmlns:a14="http://schemas.microsoft.com/office/drawing/2010/main" val="0"/>
              </a:ext>
            </a:extLst>
          </a:blip>
          <a:srcRect l="47" t="-11148" r="-47" b="37638"/>
          <a:stretch/>
        </p:blipFill>
        <p:spPr>
          <a:xfrm>
            <a:off x="0" y="346321"/>
            <a:ext cx="12192000" cy="6871679"/>
          </a:xfrm>
          <a:prstGeom prst="rect">
            <a:avLst/>
          </a:prstGeom>
        </p:spPr>
      </p:pic>
      <p:sp>
        <p:nvSpPr>
          <p:cNvPr id="10" name="Footer Placeholder 4">
            <a:extLst>
              <a:ext uri="{FF2B5EF4-FFF2-40B4-BE49-F238E27FC236}">
                <a16:creationId xmlns:a16="http://schemas.microsoft.com/office/drawing/2014/main" id="{47AEE20D-2666-BF88-E277-098DF43DBAAC}"/>
              </a:ext>
            </a:extLst>
          </p:cNvPr>
          <p:cNvSpPr txBox="1">
            <a:spLocks/>
          </p:cNvSpPr>
          <p:nvPr/>
        </p:nvSpPr>
        <p:spPr>
          <a:xfrm>
            <a:off x="410208" y="6973570"/>
            <a:ext cx="8100000" cy="144016"/>
          </a:xfrm>
          <a:prstGeom prst="rect">
            <a:avLst/>
          </a:prstGeom>
        </p:spPr>
        <p:txBody>
          <a:bodyPr vert="horz" lIns="0" tIns="0" rIns="0" bIns="0" rtlCol="0" anchor="t" anchorCtr="0"/>
          <a:lstStyle>
            <a:defPPr>
              <a:defRPr lang="de-DE"/>
            </a:defPPr>
            <a:lvl1pPr marL="0" algn="l" defTabSz="914400" rtl="0" eaLnBrk="1" latinLnBrk="0" hangingPunct="1">
              <a:defRPr sz="9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solidFill>
                  <a:prstClr val="black"/>
                </a:solidFill>
                <a:latin typeface="Arial" panose="020B0604020202020204"/>
              </a:rPr>
              <a:t>Wissam Wahbeh - XIII Einstein Telescope Symposium - 8.–12. Mai 2023 - Cagliari</a:t>
            </a:r>
            <a:endParaRPr lang="de-CH" dirty="0">
              <a:solidFill>
                <a:prstClr val="black"/>
              </a:solidFill>
              <a:latin typeface="Arial" panose="020B0604020202020204"/>
            </a:endParaRPr>
          </a:p>
        </p:txBody>
      </p:sp>
    </p:spTree>
    <p:extLst>
      <p:ext uri="{BB962C8B-B14F-4D97-AF65-F5344CB8AC3E}">
        <p14:creationId xmlns:p14="http://schemas.microsoft.com/office/powerpoint/2010/main" val="256288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B425-02A4-A049-6429-02031EB4710D}"/>
              </a:ext>
            </a:extLst>
          </p:cNvPr>
          <p:cNvSpPr>
            <a:spLocks noGrp="1"/>
          </p:cNvSpPr>
          <p:nvPr>
            <p:ph type="title"/>
          </p:nvPr>
        </p:nvSpPr>
        <p:spPr>
          <a:xfrm>
            <a:off x="390333" y="33053"/>
            <a:ext cx="10515600" cy="886618"/>
          </a:xfrm>
        </p:spPr>
        <p:txBody>
          <a:bodyPr/>
          <a:lstStyle/>
          <a:p>
            <a:r>
              <a:rPr lang="de-CH" sz="2400" kern="0" dirty="0">
                <a:solidFill>
                  <a:srgbClr val="2F5496"/>
                </a:solidFill>
                <a:latin typeface="Century Gothic" panose="020B0502020202020204" pitchFamily="34" charset="0"/>
              </a:rPr>
              <a:t>Data</a:t>
            </a:r>
            <a:r>
              <a:rPr lang="de-CH" dirty="0"/>
              <a:t> </a:t>
            </a:r>
            <a:r>
              <a:rPr lang="de-CH" sz="2400" kern="0" dirty="0">
                <a:solidFill>
                  <a:srgbClr val="2F5496"/>
                </a:solidFill>
                <a:latin typeface="Century Gothic" panose="020B0502020202020204" pitchFamily="34" charset="0"/>
              </a:rPr>
              <a:t>and Methods</a:t>
            </a:r>
            <a:endParaRPr lang="en-GB" sz="2400" kern="0" dirty="0">
              <a:solidFill>
                <a:srgbClr val="2F5496"/>
              </a:solidFill>
              <a:latin typeface="Century Gothic" panose="020B0502020202020204" pitchFamily="34" charset="0"/>
            </a:endParaRPr>
          </a:p>
        </p:txBody>
      </p:sp>
      <p:cxnSp>
        <p:nvCxnSpPr>
          <p:cNvPr id="11" name="Straight Arrow Connector 10">
            <a:extLst>
              <a:ext uri="{FF2B5EF4-FFF2-40B4-BE49-F238E27FC236}">
                <a16:creationId xmlns:a16="http://schemas.microsoft.com/office/drawing/2014/main" id="{384E5AE8-5C30-A286-5C7D-0971133B979A}"/>
              </a:ext>
            </a:extLst>
          </p:cNvPr>
          <p:cNvCxnSpPr>
            <a:cxnSpLocks/>
          </p:cNvCxnSpPr>
          <p:nvPr/>
        </p:nvCxnSpPr>
        <p:spPr>
          <a:xfrm>
            <a:off x="1067222" y="1568246"/>
            <a:ext cx="0" cy="19369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E3EA108-AD76-EC41-7886-62C46FD4E0FC}"/>
              </a:ext>
            </a:extLst>
          </p:cNvPr>
          <p:cNvSpPr/>
          <p:nvPr/>
        </p:nvSpPr>
        <p:spPr>
          <a:xfrm>
            <a:off x="943023" y="3581029"/>
            <a:ext cx="2378298" cy="51515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latin typeface="Century Gothic" panose="020B0502020202020204" pitchFamily="34" charset="0"/>
              </a:rPr>
              <a:t>Geographic Information System (GIS)</a:t>
            </a:r>
            <a:endParaRPr lang="en-GB" sz="1400" dirty="0">
              <a:latin typeface="Century Gothic" panose="020B0502020202020204" pitchFamily="34" charset="0"/>
            </a:endParaRPr>
          </a:p>
        </p:txBody>
      </p:sp>
      <p:sp>
        <p:nvSpPr>
          <p:cNvPr id="13" name="Rectangle 12">
            <a:extLst>
              <a:ext uri="{FF2B5EF4-FFF2-40B4-BE49-F238E27FC236}">
                <a16:creationId xmlns:a16="http://schemas.microsoft.com/office/drawing/2014/main" id="{A429330B-6411-DDC9-DEC9-56C75A239DE3}"/>
              </a:ext>
            </a:extLst>
          </p:cNvPr>
          <p:cNvSpPr/>
          <p:nvPr/>
        </p:nvSpPr>
        <p:spPr>
          <a:xfrm>
            <a:off x="4841029" y="3581029"/>
            <a:ext cx="2219635" cy="51515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Century Gothic" panose="020B0502020202020204" pitchFamily="34" charset="0"/>
              </a:rPr>
              <a:t>Multi objective </a:t>
            </a:r>
            <a:r>
              <a:rPr lang="en-US" sz="1400" dirty="0" err="1">
                <a:latin typeface="Century Gothic" panose="020B0502020202020204" pitchFamily="34" charset="0"/>
              </a:rPr>
              <a:t>Optimisation</a:t>
            </a:r>
            <a:r>
              <a:rPr lang="en-US" sz="1400" dirty="0">
                <a:latin typeface="Century Gothic" panose="020B0502020202020204" pitchFamily="34" charset="0"/>
              </a:rPr>
              <a:t> (MOO)</a:t>
            </a:r>
          </a:p>
        </p:txBody>
      </p:sp>
      <p:sp>
        <p:nvSpPr>
          <p:cNvPr id="16" name="TextBox 15">
            <a:extLst>
              <a:ext uri="{FF2B5EF4-FFF2-40B4-BE49-F238E27FC236}">
                <a16:creationId xmlns:a16="http://schemas.microsoft.com/office/drawing/2014/main" id="{35400A0F-3C6A-1D24-CCB7-8FA6C4594970}"/>
              </a:ext>
            </a:extLst>
          </p:cNvPr>
          <p:cNvSpPr txBox="1"/>
          <p:nvPr/>
        </p:nvSpPr>
        <p:spPr>
          <a:xfrm>
            <a:off x="1054342" y="1241240"/>
            <a:ext cx="1166986" cy="215444"/>
          </a:xfrm>
          <a:prstGeom prst="rect">
            <a:avLst/>
          </a:prstGeom>
          <a:noFill/>
        </p:spPr>
        <p:txBody>
          <a:bodyPr wrap="none" lIns="0" tIns="0" rIns="0" bIns="0" rtlCol="0">
            <a:spAutoFit/>
          </a:bodyPr>
          <a:lstStyle/>
          <a:p>
            <a:r>
              <a:rPr lang="en-US" sz="1400">
                <a:solidFill>
                  <a:schemeClr val="accent6">
                    <a:lumMod val="75000"/>
                  </a:schemeClr>
                </a:solidFill>
                <a:latin typeface="Century Gothic" panose="020B0502020202020204" pitchFamily="34" charset="0"/>
              </a:rPr>
              <a:t>Municipalities</a:t>
            </a:r>
          </a:p>
        </p:txBody>
      </p:sp>
      <p:sp>
        <p:nvSpPr>
          <p:cNvPr id="17" name="TextBox 16">
            <a:extLst>
              <a:ext uri="{FF2B5EF4-FFF2-40B4-BE49-F238E27FC236}">
                <a16:creationId xmlns:a16="http://schemas.microsoft.com/office/drawing/2014/main" id="{DDA91A90-192B-838C-8CB7-378BBA592E4D}"/>
              </a:ext>
            </a:extLst>
          </p:cNvPr>
          <p:cNvSpPr txBox="1"/>
          <p:nvPr/>
        </p:nvSpPr>
        <p:spPr>
          <a:xfrm>
            <a:off x="1307530" y="1531958"/>
            <a:ext cx="1324080" cy="215444"/>
          </a:xfrm>
          <a:prstGeom prst="rect">
            <a:avLst/>
          </a:prstGeom>
          <a:noFill/>
        </p:spPr>
        <p:txBody>
          <a:bodyPr wrap="none" lIns="0" tIns="0" rIns="0" bIns="0" rtlCol="0">
            <a:spAutoFit/>
          </a:bodyPr>
          <a:lstStyle/>
          <a:p>
            <a:r>
              <a:rPr lang="en-US" sz="1400" dirty="0">
                <a:solidFill>
                  <a:schemeClr val="accent6">
                    <a:lumMod val="75000"/>
                  </a:schemeClr>
                </a:solidFill>
                <a:latin typeface="Century Gothic" panose="020B0502020202020204" pitchFamily="34" charset="0"/>
              </a:rPr>
              <a:t>Road's</a:t>
            </a:r>
            <a:r>
              <a:rPr lang="de-CH" sz="1400" dirty="0">
                <a:solidFill>
                  <a:schemeClr val="accent6">
                    <a:lumMod val="75000"/>
                  </a:schemeClr>
                </a:solidFill>
                <a:latin typeface="Century Gothic" panose="020B0502020202020204" pitchFamily="34" charset="0"/>
              </a:rPr>
              <a:t> network</a:t>
            </a:r>
            <a:endParaRPr lang="en-GB" sz="1400" dirty="0">
              <a:solidFill>
                <a:schemeClr val="accent6">
                  <a:lumMod val="75000"/>
                </a:schemeClr>
              </a:solidFill>
              <a:latin typeface="Century Gothic" panose="020B0502020202020204" pitchFamily="34" charset="0"/>
            </a:endParaRPr>
          </a:p>
        </p:txBody>
      </p:sp>
      <p:sp>
        <p:nvSpPr>
          <p:cNvPr id="18" name="TextBox 17">
            <a:extLst>
              <a:ext uri="{FF2B5EF4-FFF2-40B4-BE49-F238E27FC236}">
                <a16:creationId xmlns:a16="http://schemas.microsoft.com/office/drawing/2014/main" id="{7FE224E8-6922-1AEF-7F04-BE4666DC99EC}"/>
              </a:ext>
            </a:extLst>
          </p:cNvPr>
          <p:cNvSpPr txBox="1"/>
          <p:nvPr/>
        </p:nvSpPr>
        <p:spPr>
          <a:xfrm>
            <a:off x="1595158" y="1812340"/>
            <a:ext cx="1064394" cy="215444"/>
          </a:xfrm>
          <a:prstGeom prst="rect">
            <a:avLst/>
          </a:prstGeom>
          <a:noFill/>
        </p:spPr>
        <p:txBody>
          <a:bodyPr wrap="none" lIns="0" tIns="0" rIns="0" bIns="0" rtlCol="0">
            <a:spAutoFit/>
          </a:bodyPr>
          <a:lstStyle/>
          <a:p>
            <a:r>
              <a:rPr lang="en-US" sz="1400" dirty="0">
                <a:solidFill>
                  <a:schemeClr val="accent6">
                    <a:lumMod val="75000"/>
                  </a:schemeClr>
                </a:solidFill>
                <a:latin typeface="Century Gothic" panose="020B0502020202020204" pitchFamily="34" charset="0"/>
              </a:rPr>
              <a:t>Urban zones</a:t>
            </a:r>
          </a:p>
        </p:txBody>
      </p:sp>
      <p:sp>
        <p:nvSpPr>
          <p:cNvPr id="19" name="TextBox 18">
            <a:extLst>
              <a:ext uri="{FF2B5EF4-FFF2-40B4-BE49-F238E27FC236}">
                <a16:creationId xmlns:a16="http://schemas.microsoft.com/office/drawing/2014/main" id="{C16CE121-2D71-EBC4-8EF7-17E7A63D4315}"/>
              </a:ext>
            </a:extLst>
          </p:cNvPr>
          <p:cNvSpPr txBox="1"/>
          <p:nvPr/>
        </p:nvSpPr>
        <p:spPr>
          <a:xfrm>
            <a:off x="1848442" y="2084257"/>
            <a:ext cx="1401025" cy="215444"/>
          </a:xfrm>
          <a:prstGeom prst="rect">
            <a:avLst/>
          </a:prstGeom>
          <a:noFill/>
        </p:spPr>
        <p:txBody>
          <a:bodyPr wrap="none" lIns="0" tIns="0" rIns="0" bIns="0" rtlCol="0">
            <a:spAutoFit/>
          </a:bodyPr>
          <a:lstStyle/>
          <a:p>
            <a:r>
              <a:rPr lang="en-US" sz="1400" dirty="0">
                <a:solidFill>
                  <a:schemeClr val="accent6">
                    <a:lumMod val="75000"/>
                  </a:schemeClr>
                </a:solidFill>
                <a:latin typeface="Century Gothic" panose="020B0502020202020204" pitchFamily="34" charset="0"/>
              </a:rPr>
              <a:t>Restricted zones</a:t>
            </a:r>
          </a:p>
        </p:txBody>
      </p:sp>
      <p:sp>
        <p:nvSpPr>
          <p:cNvPr id="20" name="TextBox 19">
            <a:extLst>
              <a:ext uri="{FF2B5EF4-FFF2-40B4-BE49-F238E27FC236}">
                <a16:creationId xmlns:a16="http://schemas.microsoft.com/office/drawing/2014/main" id="{5E1ABBB9-F187-05D7-BA1D-026D0F0749F8}"/>
              </a:ext>
            </a:extLst>
          </p:cNvPr>
          <p:cNvSpPr txBox="1"/>
          <p:nvPr/>
        </p:nvSpPr>
        <p:spPr>
          <a:xfrm>
            <a:off x="2102729" y="2342884"/>
            <a:ext cx="987450" cy="215444"/>
          </a:xfrm>
          <a:prstGeom prst="rect">
            <a:avLst/>
          </a:prstGeom>
          <a:noFill/>
        </p:spPr>
        <p:txBody>
          <a:bodyPr wrap="none" lIns="0" tIns="0" rIns="0" bIns="0" rtlCol="0">
            <a:spAutoFit/>
          </a:bodyPr>
          <a:lstStyle/>
          <a:p>
            <a:r>
              <a:rPr lang="en-US" sz="1400" dirty="0">
                <a:solidFill>
                  <a:schemeClr val="accent6">
                    <a:lumMod val="75000"/>
                  </a:schemeClr>
                </a:solidFill>
                <a:latin typeface="Century Gothic" panose="020B0502020202020204" pitchFamily="34" charset="0"/>
              </a:rPr>
              <a:t>Noisy areas</a:t>
            </a:r>
          </a:p>
        </p:txBody>
      </p:sp>
      <p:cxnSp>
        <p:nvCxnSpPr>
          <p:cNvPr id="24" name="Straight Arrow Connector 23">
            <a:extLst>
              <a:ext uri="{FF2B5EF4-FFF2-40B4-BE49-F238E27FC236}">
                <a16:creationId xmlns:a16="http://schemas.microsoft.com/office/drawing/2014/main" id="{C9454979-E172-615B-B91A-7C31C78C3841}"/>
              </a:ext>
            </a:extLst>
          </p:cNvPr>
          <p:cNvCxnSpPr>
            <a:cxnSpLocks/>
          </p:cNvCxnSpPr>
          <p:nvPr/>
        </p:nvCxnSpPr>
        <p:spPr>
          <a:xfrm>
            <a:off x="1323101" y="1812340"/>
            <a:ext cx="0" cy="16928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B6DD711-0643-C5CC-52E7-D9A5226CEE3D}"/>
              </a:ext>
            </a:extLst>
          </p:cNvPr>
          <p:cNvCxnSpPr>
            <a:cxnSpLocks/>
          </p:cNvCxnSpPr>
          <p:nvPr/>
        </p:nvCxnSpPr>
        <p:spPr>
          <a:xfrm>
            <a:off x="1595158" y="2084257"/>
            <a:ext cx="0" cy="14209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7F78E5D-0783-9319-97F5-F36517EEF855}"/>
              </a:ext>
            </a:extLst>
          </p:cNvPr>
          <p:cNvCxnSpPr>
            <a:cxnSpLocks/>
          </p:cNvCxnSpPr>
          <p:nvPr/>
        </p:nvCxnSpPr>
        <p:spPr>
          <a:xfrm>
            <a:off x="1869810" y="2342884"/>
            <a:ext cx="0" cy="11623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921E6BE-FB5B-8514-FDAB-0EECB17D68A4}"/>
              </a:ext>
            </a:extLst>
          </p:cNvPr>
          <p:cNvCxnSpPr>
            <a:cxnSpLocks/>
          </p:cNvCxnSpPr>
          <p:nvPr/>
        </p:nvCxnSpPr>
        <p:spPr>
          <a:xfrm>
            <a:off x="2127387" y="2634155"/>
            <a:ext cx="0" cy="8710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CA041DB-3A7E-A06D-304A-F3D5541CD086}"/>
              </a:ext>
            </a:extLst>
          </p:cNvPr>
          <p:cNvSpPr txBox="1"/>
          <p:nvPr/>
        </p:nvSpPr>
        <p:spPr>
          <a:xfrm>
            <a:off x="2400840" y="2634155"/>
            <a:ext cx="1453924" cy="215444"/>
          </a:xfrm>
          <a:prstGeom prst="rect">
            <a:avLst/>
          </a:prstGeom>
          <a:noFill/>
        </p:spPr>
        <p:txBody>
          <a:bodyPr wrap="none" lIns="0" tIns="0" rIns="0" bIns="0" rtlCol="0">
            <a:spAutoFit/>
          </a:bodyPr>
          <a:lstStyle/>
          <a:p>
            <a:r>
              <a:rPr lang="de-CH" sz="1400" dirty="0">
                <a:solidFill>
                  <a:schemeClr val="accent6">
                    <a:lumMod val="75000"/>
                  </a:schemeClr>
                </a:solidFill>
                <a:latin typeface="Century Gothic" panose="020B0502020202020204" pitchFamily="34" charset="0"/>
              </a:rPr>
              <a:t>Terrain 3d </a:t>
            </a:r>
            <a:r>
              <a:rPr lang="de-CH" sz="1400" dirty="0" err="1">
                <a:solidFill>
                  <a:schemeClr val="accent6">
                    <a:lumMod val="75000"/>
                  </a:schemeClr>
                </a:solidFill>
                <a:latin typeface="Century Gothic" panose="020B0502020202020204" pitchFamily="34" charset="0"/>
              </a:rPr>
              <a:t>model</a:t>
            </a:r>
            <a:endParaRPr lang="en-GB" sz="1400" dirty="0">
              <a:solidFill>
                <a:schemeClr val="accent6">
                  <a:lumMod val="75000"/>
                </a:schemeClr>
              </a:solidFill>
              <a:latin typeface="Century Gothic" panose="020B0502020202020204" pitchFamily="34" charset="0"/>
            </a:endParaRPr>
          </a:p>
        </p:txBody>
      </p:sp>
      <p:sp>
        <p:nvSpPr>
          <p:cNvPr id="35" name="TextBox 34">
            <a:extLst>
              <a:ext uri="{FF2B5EF4-FFF2-40B4-BE49-F238E27FC236}">
                <a16:creationId xmlns:a16="http://schemas.microsoft.com/office/drawing/2014/main" id="{CF621CE1-4CFB-D322-CF0A-E6868B5969CC}"/>
              </a:ext>
            </a:extLst>
          </p:cNvPr>
          <p:cNvSpPr txBox="1"/>
          <p:nvPr/>
        </p:nvSpPr>
        <p:spPr>
          <a:xfrm>
            <a:off x="2680924" y="2918905"/>
            <a:ext cx="1856277" cy="215444"/>
          </a:xfrm>
          <a:prstGeom prst="rect">
            <a:avLst/>
          </a:prstGeom>
          <a:noFill/>
        </p:spPr>
        <p:txBody>
          <a:bodyPr wrap="none" lIns="0" tIns="0" rIns="0" bIns="0" rtlCol="0">
            <a:spAutoFit/>
          </a:bodyPr>
          <a:lstStyle/>
          <a:p>
            <a:r>
              <a:rPr lang="de-CH" sz="1400" dirty="0">
                <a:solidFill>
                  <a:schemeClr val="accent6">
                    <a:lumMod val="75000"/>
                  </a:schemeClr>
                </a:solidFill>
                <a:latin typeface="Century Gothic" panose="020B0502020202020204" pitchFamily="34" charset="0"/>
              </a:rPr>
              <a:t>Geological 3d </a:t>
            </a:r>
            <a:r>
              <a:rPr lang="de-CH" sz="1400" dirty="0" err="1">
                <a:solidFill>
                  <a:schemeClr val="accent6">
                    <a:lumMod val="75000"/>
                  </a:schemeClr>
                </a:solidFill>
                <a:latin typeface="Century Gothic" panose="020B0502020202020204" pitchFamily="34" charset="0"/>
              </a:rPr>
              <a:t>model</a:t>
            </a:r>
            <a:endParaRPr lang="en-GB" sz="1400" dirty="0">
              <a:solidFill>
                <a:schemeClr val="accent6">
                  <a:lumMod val="7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CE2D7FE8-2AA0-B8E1-3B83-D67AC61944B3}"/>
              </a:ext>
            </a:extLst>
          </p:cNvPr>
          <p:cNvSpPr txBox="1"/>
          <p:nvPr/>
        </p:nvSpPr>
        <p:spPr>
          <a:xfrm>
            <a:off x="5504514" y="2218019"/>
            <a:ext cx="953787" cy="215444"/>
          </a:xfrm>
          <a:prstGeom prst="rect">
            <a:avLst/>
          </a:prstGeom>
          <a:noFill/>
        </p:spPr>
        <p:txBody>
          <a:bodyPr wrap="none" lIns="0" tIns="0" rIns="0" bIns="0" rtlCol="0">
            <a:spAutoFit/>
          </a:bodyPr>
          <a:lstStyle/>
          <a:p>
            <a:r>
              <a:rPr lang="en-US" sz="1400" dirty="0">
                <a:solidFill>
                  <a:schemeClr val="accent1"/>
                </a:solidFill>
                <a:latin typeface="Century Gothic" panose="020B0502020202020204" pitchFamily="34" charset="0"/>
              </a:rPr>
              <a:t>Constraints</a:t>
            </a:r>
          </a:p>
        </p:txBody>
      </p:sp>
      <p:sp>
        <p:nvSpPr>
          <p:cNvPr id="37" name="TextBox 36">
            <a:extLst>
              <a:ext uri="{FF2B5EF4-FFF2-40B4-BE49-F238E27FC236}">
                <a16:creationId xmlns:a16="http://schemas.microsoft.com/office/drawing/2014/main" id="{0C6C50B1-EE4A-2205-32F4-9E8EC164E162}"/>
              </a:ext>
            </a:extLst>
          </p:cNvPr>
          <p:cNvSpPr txBox="1"/>
          <p:nvPr/>
        </p:nvSpPr>
        <p:spPr>
          <a:xfrm>
            <a:off x="5757798" y="2551683"/>
            <a:ext cx="1554913" cy="215444"/>
          </a:xfrm>
          <a:prstGeom prst="rect">
            <a:avLst/>
          </a:prstGeom>
          <a:noFill/>
        </p:spPr>
        <p:txBody>
          <a:bodyPr wrap="none" lIns="0" tIns="0" rIns="0" bIns="0" rtlCol="0">
            <a:spAutoFit/>
          </a:bodyPr>
          <a:lstStyle/>
          <a:p>
            <a:r>
              <a:rPr lang="en-US" sz="1400" dirty="0">
                <a:solidFill>
                  <a:schemeClr val="accent1"/>
                </a:solidFill>
                <a:latin typeface="Century Gothic" panose="020B0502020202020204" pitchFamily="34" charset="0"/>
              </a:rPr>
              <a:t>Evaluation criteria</a:t>
            </a:r>
          </a:p>
        </p:txBody>
      </p:sp>
      <p:sp>
        <p:nvSpPr>
          <p:cNvPr id="38" name="TextBox 37">
            <a:extLst>
              <a:ext uri="{FF2B5EF4-FFF2-40B4-BE49-F238E27FC236}">
                <a16:creationId xmlns:a16="http://schemas.microsoft.com/office/drawing/2014/main" id="{719D88C6-1FC2-3A4F-1B74-02E46EAF65E6}"/>
              </a:ext>
            </a:extLst>
          </p:cNvPr>
          <p:cNvSpPr txBox="1"/>
          <p:nvPr/>
        </p:nvSpPr>
        <p:spPr>
          <a:xfrm>
            <a:off x="6012085" y="2911057"/>
            <a:ext cx="1526059" cy="215444"/>
          </a:xfrm>
          <a:prstGeom prst="rect">
            <a:avLst/>
          </a:prstGeom>
          <a:noFill/>
        </p:spPr>
        <p:txBody>
          <a:bodyPr wrap="none" lIns="0" tIns="0" rIns="0" bIns="0" rtlCol="0">
            <a:spAutoFit/>
          </a:bodyPr>
          <a:lstStyle/>
          <a:p>
            <a:r>
              <a:rPr lang="en-US" sz="1400" dirty="0">
                <a:solidFill>
                  <a:schemeClr val="accent1"/>
                </a:solidFill>
                <a:latin typeface="Century Gothic" panose="020B0502020202020204" pitchFamily="34" charset="0"/>
              </a:rPr>
              <a:t>Weighting criteria</a:t>
            </a:r>
          </a:p>
        </p:txBody>
      </p:sp>
      <p:cxnSp>
        <p:nvCxnSpPr>
          <p:cNvPr id="40" name="Straight Arrow Connector 39">
            <a:extLst>
              <a:ext uri="{FF2B5EF4-FFF2-40B4-BE49-F238E27FC236}">
                <a16:creationId xmlns:a16="http://schemas.microsoft.com/office/drawing/2014/main" id="{D33C273B-6802-B3B9-8831-0243F5493AF3}"/>
              </a:ext>
            </a:extLst>
          </p:cNvPr>
          <p:cNvCxnSpPr>
            <a:cxnSpLocks/>
          </p:cNvCxnSpPr>
          <p:nvPr/>
        </p:nvCxnSpPr>
        <p:spPr>
          <a:xfrm>
            <a:off x="5504514" y="2495018"/>
            <a:ext cx="0" cy="10101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198BE2F-F7FD-7D9F-DF8E-711CA10D8737}"/>
              </a:ext>
            </a:extLst>
          </p:cNvPr>
          <p:cNvCxnSpPr>
            <a:cxnSpLocks/>
          </p:cNvCxnSpPr>
          <p:nvPr/>
        </p:nvCxnSpPr>
        <p:spPr>
          <a:xfrm>
            <a:off x="5779166" y="2828682"/>
            <a:ext cx="0" cy="676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00BF752-57C5-F30A-29B5-5807BD2C6C9A}"/>
              </a:ext>
            </a:extLst>
          </p:cNvPr>
          <p:cNvCxnSpPr>
            <a:cxnSpLocks/>
          </p:cNvCxnSpPr>
          <p:nvPr/>
        </p:nvCxnSpPr>
        <p:spPr>
          <a:xfrm>
            <a:off x="6036743" y="3188056"/>
            <a:ext cx="0" cy="3171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BAE1379-0911-3511-C0F3-026E36A7F1BC}"/>
              </a:ext>
            </a:extLst>
          </p:cNvPr>
          <p:cNvCxnSpPr>
            <a:cxnSpLocks/>
            <a:stCxn id="12" idx="3"/>
            <a:endCxn id="13" idx="1"/>
          </p:cNvCxnSpPr>
          <p:nvPr/>
        </p:nvCxnSpPr>
        <p:spPr>
          <a:xfrm>
            <a:off x="3321321" y="3838607"/>
            <a:ext cx="15197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BC3316C-7C1A-781C-8F9E-F328F51DD50C}"/>
              </a:ext>
            </a:extLst>
          </p:cNvPr>
          <p:cNvCxnSpPr>
            <a:cxnSpLocks/>
          </p:cNvCxnSpPr>
          <p:nvPr/>
        </p:nvCxnSpPr>
        <p:spPr>
          <a:xfrm flipV="1">
            <a:off x="5949122" y="4164256"/>
            <a:ext cx="0" cy="1954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F538DDF2-1417-D4B8-DF3A-53AE3266D6F1}"/>
              </a:ext>
            </a:extLst>
          </p:cNvPr>
          <p:cNvSpPr/>
          <p:nvPr/>
        </p:nvSpPr>
        <p:spPr>
          <a:xfrm>
            <a:off x="8580372" y="3581029"/>
            <a:ext cx="2219635" cy="51515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CH" sz="1400" dirty="0">
                <a:latin typeface="Century Gothic" panose="020B0502020202020204" pitchFamily="34" charset="0"/>
              </a:rPr>
              <a:t>Building Information Model (BIM)</a:t>
            </a:r>
            <a:endParaRPr lang="en-GB" sz="1400" dirty="0">
              <a:latin typeface="Century Gothic" panose="020B0502020202020204" pitchFamily="34" charset="0"/>
            </a:endParaRPr>
          </a:p>
        </p:txBody>
      </p:sp>
      <p:cxnSp>
        <p:nvCxnSpPr>
          <p:cNvPr id="51" name="Straight Arrow Connector 50">
            <a:extLst>
              <a:ext uri="{FF2B5EF4-FFF2-40B4-BE49-F238E27FC236}">
                <a16:creationId xmlns:a16="http://schemas.microsoft.com/office/drawing/2014/main" id="{767A9D0A-EF17-4637-2538-D00A32437BEF}"/>
              </a:ext>
            </a:extLst>
          </p:cNvPr>
          <p:cNvCxnSpPr>
            <a:cxnSpLocks/>
          </p:cNvCxnSpPr>
          <p:nvPr/>
        </p:nvCxnSpPr>
        <p:spPr>
          <a:xfrm>
            <a:off x="8711582" y="1857809"/>
            <a:ext cx="0" cy="16473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0C8A0D0-1DD2-FB72-6D92-BA74652629CA}"/>
              </a:ext>
            </a:extLst>
          </p:cNvPr>
          <p:cNvSpPr txBox="1"/>
          <p:nvPr/>
        </p:nvSpPr>
        <p:spPr>
          <a:xfrm>
            <a:off x="8698702" y="1530803"/>
            <a:ext cx="1207062" cy="215444"/>
          </a:xfrm>
          <a:prstGeom prst="rect">
            <a:avLst/>
          </a:prstGeom>
          <a:noFill/>
        </p:spPr>
        <p:txBody>
          <a:bodyPr wrap="none" lIns="0" tIns="0" rIns="0" bIns="0" rtlCol="0">
            <a:spAutoFit/>
          </a:bodyPr>
          <a:lstStyle/>
          <a:p>
            <a:r>
              <a:rPr lang="en-US" sz="1400" dirty="0">
                <a:solidFill>
                  <a:srgbClr val="7030A0"/>
                </a:solidFill>
                <a:latin typeface="Century Gothic" panose="020B0502020202020204" pitchFamily="34" charset="0"/>
              </a:rPr>
              <a:t>Tech. content</a:t>
            </a:r>
          </a:p>
        </p:txBody>
      </p:sp>
      <p:sp>
        <p:nvSpPr>
          <p:cNvPr id="53" name="TextBox 52">
            <a:extLst>
              <a:ext uri="{FF2B5EF4-FFF2-40B4-BE49-F238E27FC236}">
                <a16:creationId xmlns:a16="http://schemas.microsoft.com/office/drawing/2014/main" id="{E8073AF2-2940-3C8F-7FBB-16952DD2409F}"/>
              </a:ext>
            </a:extLst>
          </p:cNvPr>
          <p:cNvSpPr txBox="1"/>
          <p:nvPr/>
        </p:nvSpPr>
        <p:spPr>
          <a:xfrm>
            <a:off x="8951890" y="1857809"/>
            <a:ext cx="1513235" cy="215444"/>
          </a:xfrm>
          <a:prstGeom prst="rect">
            <a:avLst/>
          </a:prstGeom>
          <a:noFill/>
        </p:spPr>
        <p:txBody>
          <a:bodyPr wrap="none" lIns="0" tIns="0" rIns="0" bIns="0" rtlCol="0">
            <a:spAutoFit/>
          </a:bodyPr>
          <a:lstStyle/>
          <a:p>
            <a:r>
              <a:rPr lang="en-US" sz="1400" dirty="0">
                <a:solidFill>
                  <a:srgbClr val="7030A0"/>
                </a:solidFill>
                <a:latin typeface="Century Gothic" panose="020B0502020202020204" pitchFamily="34" charset="0"/>
              </a:rPr>
              <a:t>Objects materials</a:t>
            </a:r>
          </a:p>
        </p:txBody>
      </p:sp>
      <p:sp>
        <p:nvSpPr>
          <p:cNvPr id="54" name="TextBox 53">
            <a:extLst>
              <a:ext uri="{FF2B5EF4-FFF2-40B4-BE49-F238E27FC236}">
                <a16:creationId xmlns:a16="http://schemas.microsoft.com/office/drawing/2014/main" id="{A7DA4DDB-862D-F7DE-6D55-F5135706BC69}"/>
              </a:ext>
            </a:extLst>
          </p:cNvPr>
          <p:cNvSpPr txBox="1"/>
          <p:nvPr/>
        </p:nvSpPr>
        <p:spPr>
          <a:xfrm>
            <a:off x="9239518" y="2218019"/>
            <a:ext cx="1594988" cy="215444"/>
          </a:xfrm>
          <a:prstGeom prst="rect">
            <a:avLst/>
          </a:prstGeom>
          <a:noFill/>
        </p:spPr>
        <p:txBody>
          <a:bodyPr wrap="none" lIns="0" tIns="0" rIns="0" bIns="0" rtlCol="0">
            <a:spAutoFit/>
          </a:bodyPr>
          <a:lstStyle/>
          <a:p>
            <a:r>
              <a:rPr lang="en-US" sz="1400" dirty="0">
                <a:solidFill>
                  <a:srgbClr val="7030A0"/>
                </a:solidFill>
                <a:latin typeface="Century Gothic" panose="020B0502020202020204" pitchFamily="34" charset="0"/>
              </a:rPr>
              <a:t>Objects properties</a:t>
            </a:r>
          </a:p>
        </p:txBody>
      </p:sp>
      <p:sp>
        <p:nvSpPr>
          <p:cNvPr id="55" name="TextBox 54">
            <a:extLst>
              <a:ext uri="{FF2B5EF4-FFF2-40B4-BE49-F238E27FC236}">
                <a16:creationId xmlns:a16="http://schemas.microsoft.com/office/drawing/2014/main" id="{37418A0B-EE69-0F8C-B3CC-34F39D82D340}"/>
              </a:ext>
            </a:extLst>
          </p:cNvPr>
          <p:cNvSpPr txBox="1"/>
          <p:nvPr/>
        </p:nvSpPr>
        <p:spPr>
          <a:xfrm>
            <a:off x="9492802" y="2551683"/>
            <a:ext cx="1804981" cy="215444"/>
          </a:xfrm>
          <a:prstGeom prst="rect">
            <a:avLst/>
          </a:prstGeom>
          <a:noFill/>
        </p:spPr>
        <p:txBody>
          <a:bodyPr wrap="none" lIns="0" tIns="0" rIns="0" bIns="0" rtlCol="0">
            <a:spAutoFit/>
          </a:bodyPr>
          <a:lstStyle/>
          <a:p>
            <a:r>
              <a:rPr lang="en-US" sz="1400" dirty="0">
                <a:solidFill>
                  <a:srgbClr val="7030A0"/>
                </a:solidFill>
                <a:latin typeface="Century Gothic" panose="020B0502020202020204" pitchFamily="34" charset="0"/>
              </a:rPr>
              <a:t>Level of details need</a:t>
            </a:r>
          </a:p>
        </p:txBody>
      </p:sp>
      <p:sp>
        <p:nvSpPr>
          <p:cNvPr id="56" name="TextBox 55">
            <a:extLst>
              <a:ext uri="{FF2B5EF4-FFF2-40B4-BE49-F238E27FC236}">
                <a16:creationId xmlns:a16="http://schemas.microsoft.com/office/drawing/2014/main" id="{5F86A315-3A0C-52FB-6EB9-4252EE967FFC}"/>
              </a:ext>
            </a:extLst>
          </p:cNvPr>
          <p:cNvSpPr txBox="1"/>
          <p:nvPr/>
        </p:nvSpPr>
        <p:spPr>
          <a:xfrm>
            <a:off x="9747089" y="2911057"/>
            <a:ext cx="179536" cy="215444"/>
          </a:xfrm>
          <a:prstGeom prst="rect">
            <a:avLst/>
          </a:prstGeom>
          <a:noFill/>
        </p:spPr>
        <p:txBody>
          <a:bodyPr wrap="none" lIns="0" tIns="0" rIns="0" bIns="0" rtlCol="0">
            <a:spAutoFit/>
          </a:bodyPr>
          <a:lstStyle/>
          <a:p>
            <a:r>
              <a:rPr lang="en-US" sz="1400" dirty="0">
                <a:solidFill>
                  <a:srgbClr val="7030A0"/>
                </a:solidFill>
                <a:latin typeface="Century Gothic" panose="020B0502020202020204" pitchFamily="34" charset="0"/>
              </a:rPr>
              <a:t>…</a:t>
            </a:r>
          </a:p>
        </p:txBody>
      </p:sp>
      <p:cxnSp>
        <p:nvCxnSpPr>
          <p:cNvPr id="57" name="Straight Arrow Connector 56">
            <a:extLst>
              <a:ext uri="{FF2B5EF4-FFF2-40B4-BE49-F238E27FC236}">
                <a16:creationId xmlns:a16="http://schemas.microsoft.com/office/drawing/2014/main" id="{85344059-2FD2-B8E0-2416-FC218B6737FE}"/>
              </a:ext>
            </a:extLst>
          </p:cNvPr>
          <p:cNvCxnSpPr>
            <a:cxnSpLocks/>
          </p:cNvCxnSpPr>
          <p:nvPr/>
        </p:nvCxnSpPr>
        <p:spPr>
          <a:xfrm>
            <a:off x="8979278" y="2218019"/>
            <a:ext cx="0" cy="12871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4E9F44B-0866-D11B-0D5C-3962BF3FE5BA}"/>
              </a:ext>
            </a:extLst>
          </p:cNvPr>
          <p:cNvCxnSpPr>
            <a:cxnSpLocks/>
          </p:cNvCxnSpPr>
          <p:nvPr/>
        </p:nvCxnSpPr>
        <p:spPr>
          <a:xfrm>
            <a:off x="9239518" y="2495018"/>
            <a:ext cx="0" cy="10101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17E25AC-2D57-323B-A51C-797EC3BE217F}"/>
              </a:ext>
            </a:extLst>
          </p:cNvPr>
          <p:cNvCxnSpPr>
            <a:cxnSpLocks/>
          </p:cNvCxnSpPr>
          <p:nvPr/>
        </p:nvCxnSpPr>
        <p:spPr>
          <a:xfrm>
            <a:off x="9514170" y="2828682"/>
            <a:ext cx="0" cy="676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AA43B79-79D3-8DFE-8542-2690B1FAE8BF}"/>
              </a:ext>
            </a:extLst>
          </p:cNvPr>
          <p:cNvCxnSpPr>
            <a:cxnSpLocks/>
          </p:cNvCxnSpPr>
          <p:nvPr/>
        </p:nvCxnSpPr>
        <p:spPr>
          <a:xfrm>
            <a:off x="9771747" y="3188056"/>
            <a:ext cx="0" cy="3171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E22269D-A3E0-F21E-A15D-A285CEBE7E5B}"/>
              </a:ext>
            </a:extLst>
          </p:cNvPr>
          <p:cNvCxnSpPr>
            <a:stCxn id="50" idx="1"/>
            <a:endCxn id="13" idx="3"/>
          </p:cNvCxnSpPr>
          <p:nvPr/>
        </p:nvCxnSpPr>
        <p:spPr>
          <a:xfrm flipH="1">
            <a:off x="7060664" y="3838607"/>
            <a:ext cx="1519708"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5A579C46-3628-D363-1668-2D94667CBEF7}"/>
              </a:ext>
            </a:extLst>
          </p:cNvPr>
          <p:cNvPicPr>
            <a:picLocks noChangeAspect="1"/>
          </p:cNvPicPr>
          <p:nvPr/>
        </p:nvPicPr>
        <p:blipFill>
          <a:blip r:embed="rId2"/>
          <a:stretch>
            <a:fillRect/>
          </a:stretch>
        </p:blipFill>
        <p:spPr>
          <a:xfrm>
            <a:off x="9050316" y="4224728"/>
            <a:ext cx="1166592" cy="908926"/>
          </a:xfrm>
          <a:prstGeom prst="rect">
            <a:avLst/>
          </a:prstGeom>
        </p:spPr>
      </p:pic>
      <p:pic>
        <p:nvPicPr>
          <p:cNvPr id="45" name="Picture 44">
            <a:extLst>
              <a:ext uri="{FF2B5EF4-FFF2-40B4-BE49-F238E27FC236}">
                <a16:creationId xmlns:a16="http://schemas.microsoft.com/office/drawing/2014/main" id="{931DCD32-D178-8562-D710-73D1E8E2743C}"/>
              </a:ext>
            </a:extLst>
          </p:cNvPr>
          <p:cNvPicPr>
            <a:picLocks noChangeAspect="1"/>
          </p:cNvPicPr>
          <p:nvPr/>
        </p:nvPicPr>
        <p:blipFill>
          <a:blip r:embed="rId3"/>
          <a:stretch>
            <a:fillRect/>
          </a:stretch>
        </p:blipFill>
        <p:spPr>
          <a:xfrm>
            <a:off x="8988009" y="5116934"/>
            <a:ext cx="1607417" cy="863969"/>
          </a:xfrm>
          <a:prstGeom prst="rect">
            <a:avLst/>
          </a:prstGeom>
        </p:spPr>
      </p:pic>
      <p:pic>
        <p:nvPicPr>
          <p:cNvPr id="61" name="Picture 60">
            <a:extLst>
              <a:ext uri="{FF2B5EF4-FFF2-40B4-BE49-F238E27FC236}">
                <a16:creationId xmlns:a16="http://schemas.microsoft.com/office/drawing/2014/main" id="{F752A7EB-54C2-FE84-E197-39569894F2F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973816" y="4414629"/>
            <a:ext cx="2359442" cy="1446492"/>
          </a:xfrm>
          <a:prstGeom prst="rect">
            <a:avLst/>
          </a:prstGeom>
        </p:spPr>
      </p:pic>
      <p:pic>
        <p:nvPicPr>
          <p:cNvPr id="64" name="Picture 63">
            <a:extLst>
              <a:ext uri="{FF2B5EF4-FFF2-40B4-BE49-F238E27FC236}">
                <a16:creationId xmlns:a16="http://schemas.microsoft.com/office/drawing/2014/main" id="{FEC5E772-91D5-EBD9-398E-835685B94FC0}"/>
              </a:ext>
            </a:extLst>
          </p:cNvPr>
          <p:cNvPicPr>
            <a:picLocks noChangeAspect="1"/>
          </p:cNvPicPr>
          <p:nvPr/>
        </p:nvPicPr>
        <p:blipFill>
          <a:blip r:embed="rId6"/>
          <a:stretch>
            <a:fillRect/>
          </a:stretch>
        </p:blipFill>
        <p:spPr>
          <a:xfrm>
            <a:off x="5095257" y="5025360"/>
            <a:ext cx="1911787" cy="1393044"/>
          </a:xfrm>
          <a:prstGeom prst="rect">
            <a:avLst/>
          </a:prstGeom>
        </p:spPr>
      </p:pic>
      <p:sp>
        <p:nvSpPr>
          <p:cNvPr id="65" name="Rectangle 64">
            <a:extLst>
              <a:ext uri="{FF2B5EF4-FFF2-40B4-BE49-F238E27FC236}">
                <a16:creationId xmlns:a16="http://schemas.microsoft.com/office/drawing/2014/main" id="{DF569F6A-2C2D-5690-7DE6-C0E7CBBAA698}"/>
              </a:ext>
            </a:extLst>
          </p:cNvPr>
          <p:cNvSpPr/>
          <p:nvPr/>
        </p:nvSpPr>
        <p:spPr>
          <a:xfrm>
            <a:off x="4839304" y="4403273"/>
            <a:ext cx="2219635" cy="51515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Century Gothic" panose="020B0502020202020204" pitchFamily="34" charset="0"/>
              </a:rPr>
              <a:t>Abstract parametric ET location model</a:t>
            </a:r>
          </a:p>
        </p:txBody>
      </p:sp>
      <p:cxnSp>
        <p:nvCxnSpPr>
          <p:cNvPr id="66" name="Straight Arrow Connector 65">
            <a:extLst>
              <a:ext uri="{FF2B5EF4-FFF2-40B4-BE49-F238E27FC236}">
                <a16:creationId xmlns:a16="http://schemas.microsoft.com/office/drawing/2014/main" id="{838AD05D-0451-D6DB-ED6B-1ABBF7D8B1F0}"/>
              </a:ext>
            </a:extLst>
          </p:cNvPr>
          <p:cNvCxnSpPr>
            <a:cxnSpLocks/>
          </p:cNvCxnSpPr>
          <p:nvPr/>
        </p:nvCxnSpPr>
        <p:spPr>
          <a:xfrm flipH="1">
            <a:off x="3319596" y="3838607"/>
            <a:ext cx="5260776"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EBABF457-7304-9BD7-DC0E-AFD0E791C834}"/>
              </a:ext>
            </a:extLst>
          </p:cNvPr>
          <p:cNvCxnSpPr>
            <a:cxnSpLocks/>
          </p:cNvCxnSpPr>
          <p:nvPr/>
        </p:nvCxnSpPr>
        <p:spPr>
          <a:xfrm>
            <a:off x="2403338" y="2911057"/>
            <a:ext cx="0" cy="6067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72BB6D8-695D-BB9B-E67F-D3193BB06A23}"/>
              </a:ext>
            </a:extLst>
          </p:cNvPr>
          <p:cNvCxnSpPr>
            <a:cxnSpLocks/>
          </p:cNvCxnSpPr>
          <p:nvPr/>
        </p:nvCxnSpPr>
        <p:spPr>
          <a:xfrm>
            <a:off x="2680924" y="3166942"/>
            <a:ext cx="0" cy="3598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F0A9F57E-4846-8E47-BE17-CA5B70B96707}"/>
              </a:ext>
            </a:extLst>
          </p:cNvPr>
          <p:cNvSpPr/>
          <p:nvPr/>
        </p:nvSpPr>
        <p:spPr>
          <a:xfrm>
            <a:off x="256478" y="1048215"/>
            <a:ext cx="4382429" cy="5229922"/>
          </a:xfrm>
          <a:prstGeom prst="rect">
            <a:avLst/>
          </a:prstGeom>
          <a:solidFill>
            <a:srgbClr val="0070C0">
              <a:alpha val="41000"/>
            </a:srgbClr>
          </a:solidFill>
          <a:ln>
            <a:solidFill>
              <a:schemeClr val="accent1">
                <a:shade val="15000"/>
                <a:alpha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a:extLst>
              <a:ext uri="{FF2B5EF4-FFF2-40B4-BE49-F238E27FC236}">
                <a16:creationId xmlns:a16="http://schemas.microsoft.com/office/drawing/2014/main" id="{E9E8BAED-ACDB-4BF9-4A0A-A4B03603B0B5}"/>
              </a:ext>
            </a:extLst>
          </p:cNvPr>
          <p:cNvSpPr txBox="1">
            <a:spLocks/>
          </p:cNvSpPr>
          <p:nvPr/>
        </p:nvSpPr>
        <p:spPr>
          <a:xfrm>
            <a:off x="390333" y="6562726"/>
            <a:ext cx="8100000" cy="144016"/>
          </a:xfrm>
          <a:prstGeom prst="rect">
            <a:avLst/>
          </a:prstGeom>
        </p:spPr>
        <p:txBody>
          <a:bodyPr vert="horz" lIns="0" tIns="0" rIns="0" bIns="0" rtlCol="0" anchor="t" anchorCtr="0"/>
          <a:lstStyle>
            <a:defPPr>
              <a:defRPr lang="de-DE"/>
            </a:defPPr>
            <a:lvl1pPr marL="0" algn="l" defTabSz="914400" rtl="0" eaLnBrk="1" latinLnBrk="0" hangingPunct="1">
              <a:defRPr sz="9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solidFill>
                  <a:prstClr val="black"/>
                </a:solidFill>
                <a:latin typeface="Arial" panose="020B0604020202020204"/>
              </a:rPr>
              <a:t>Wissam Wahbeh - XIII Einstein Telescope Symposium - 8.–12. Mai 2023 - Cagliari</a:t>
            </a:r>
            <a:endParaRPr lang="de-CH" dirty="0">
              <a:solidFill>
                <a:prstClr val="black"/>
              </a:solidFill>
              <a:latin typeface="Arial" panose="020B0604020202020204"/>
            </a:endParaRPr>
          </a:p>
        </p:txBody>
      </p:sp>
    </p:spTree>
    <p:extLst>
      <p:ext uri="{BB962C8B-B14F-4D97-AF65-F5344CB8AC3E}">
        <p14:creationId xmlns:p14="http://schemas.microsoft.com/office/powerpoint/2010/main" val="129640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p:bldP spid="37" grpId="0"/>
      <p:bldP spid="38" grpId="0"/>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a a mano libera 2">
            <a:extLst>
              <a:ext uri="{FF2B5EF4-FFF2-40B4-BE49-F238E27FC236}">
                <a16:creationId xmlns:a16="http://schemas.microsoft.com/office/drawing/2014/main" id="{EEC27738-CA61-0751-3543-07243371316C}"/>
              </a:ext>
            </a:extLst>
          </p:cNvPr>
          <p:cNvSpPr/>
          <p:nvPr/>
        </p:nvSpPr>
        <p:spPr>
          <a:xfrm>
            <a:off x="3850160" y="1020208"/>
            <a:ext cx="1737151" cy="792229"/>
          </a:xfrm>
          <a:custGeom>
            <a:avLst/>
            <a:gdLst>
              <a:gd name="connsiteX0" fmla="*/ 0 w 1638197"/>
              <a:gd name="connsiteY0" fmla="*/ 114841 h 1148405"/>
              <a:gd name="connsiteX1" fmla="*/ 114841 w 1638197"/>
              <a:gd name="connsiteY1" fmla="*/ 0 h 1148405"/>
              <a:gd name="connsiteX2" fmla="*/ 1523357 w 1638197"/>
              <a:gd name="connsiteY2" fmla="*/ 0 h 1148405"/>
              <a:gd name="connsiteX3" fmla="*/ 1638198 w 1638197"/>
              <a:gd name="connsiteY3" fmla="*/ 114841 h 1148405"/>
              <a:gd name="connsiteX4" fmla="*/ 1638197 w 1638197"/>
              <a:gd name="connsiteY4" fmla="*/ 1033565 h 1148405"/>
              <a:gd name="connsiteX5" fmla="*/ 1523356 w 1638197"/>
              <a:gd name="connsiteY5" fmla="*/ 1148406 h 1148405"/>
              <a:gd name="connsiteX6" fmla="*/ 114841 w 1638197"/>
              <a:gd name="connsiteY6" fmla="*/ 1148405 h 1148405"/>
              <a:gd name="connsiteX7" fmla="*/ 0 w 1638197"/>
              <a:gd name="connsiteY7" fmla="*/ 1033564 h 1148405"/>
              <a:gd name="connsiteX8" fmla="*/ 0 w 1638197"/>
              <a:gd name="connsiteY8" fmla="*/ 114841 h 114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197" h="1148405">
                <a:moveTo>
                  <a:pt x="0" y="114841"/>
                </a:moveTo>
                <a:cubicBezTo>
                  <a:pt x="0" y="51416"/>
                  <a:pt x="51416" y="0"/>
                  <a:pt x="114841" y="0"/>
                </a:cubicBezTo>
                <a:lnTo>
                  <a:pt x="1523357" y="0"/>
                </a:lnTo>
                <a:cubicBezTo>
                  <a:pt x="1586782" y="0"/>
                  <a:pt x="1638198" y="51416"/>
                  <a:pt x="1638198" y="114841"/>
                </a:cubicBezTo>
                <a:cubicBezTo>
                  <a:pt x="1638198" y="421082"/>
                  <a:pt x="1638197" y="727324"/>
                  <a:pt x="1638197" y="1033565"/>
                </a:cubicBezTo>
                <a:cubicBezTo>
                  <a:pt x="1638197" y="1096990"/>
                  <a:pt x="1586781" y="1148406"/>
                  <a:pt x="1523356" y="1148406"/>
                </a:cubicBezTo>
                <a:lnTo>
                  <a:pt x="114841" y="1148405"/>
                </a:lnTo>
                <a:cubicBezTo>
                  <a:pt x="51416" y="1148405"/>
                  <a:pt x="0" y="1096989"/>
                  <a:pt x="0" y="1033564"/>
                </a:cubicBezTo>
                <a:lnTo>
                  <a:pt x="0" y="114841"/>
                </a:lnTo>
                <a:close/>
              </a:path>
            </a:pathLst>
          </a:custGeom>
          <a:solidFill>
            <a:schemeClr val="accent6"/>
          </a:solid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796" tIns="43796" rIns="43796" bIns="43796" numCol="1" spcCol="1270" anchor="ctr" anchorCtr="0">
            <a:noAutofit/>
          </a:bodyPr>
          <a:lstStyle/>
          <a:p>
            <a:pPr marL="0" lvl="0" indent="0" algn="ctr" defTabSz="711200">
              <a:spcBef>
                <a:spcPct val="0"/>
              </a:spcBef>
              <a:spcAft>
                <a:spcPct val="35000"/>
              </a:spcAft>
              <a:buNone/>
            </a:pPr>
            <a:r>
              <a:rPr lang="it-IT" sz="2000" b="0" i="0" kern="1200" baseline="0" dirty="0">
                <a:latin typeface="Century Gothic" panose="020B0502020202020204" pitchFamily="34" charset="0"/>
              </a:rPr>
              <a:t>ETO</a:t>
            </a:r>
          </a:p>
        </p:txBody>
      </p:sp>
      <p:sp>
        <p:nvSpPr>
          <p:cNvPr id="6" name="Figura a mano libera 5">
            <a:extLst>
              <a:ext uri="{FF2B5EF4-FFF2-40B4-BE49-F238E27FC236}">
                <a16:creationId xmlns:a16="http://schemas.microsoft.com/office/drawing/2014/main" id="{B9C8896D-418F-54D9-2D5A-8B22A83A5452}"/>
              </a:ext>
            </a:extLst>
          </p:cNvPr>
          <p:cNvSpPr/>
          <p:nvPr/>
        </p:nvSpPr>
        <p:spPr>
          <a:xfrm>
            <a:off x="3868255" y="2077225"/>
            <a:ext cx="1897226" cy="1044872"/>
          </a:xfrm>
          <a:custGeom>
            <a:avLst/>
            <a:gdLst>
              <a:gd name="connsiteX0" fmla="*/ 0 w 2050630"/>
              <a:gd name="connsiteY0" fmla="*/ 164850 h 1648498"/>
              <a:gd name="connsiteX1" fmla="*/ 164850 w 2050630"/>
              <a:gd name="connsiteY1" fmla="*/ 0 h 1648498"/>
              <a:gd name="connsiteX2" fmla="*/ 1885780 w 2050630"/>
              <a:gd name="connsiteY2" fmla="*/ 0 h 1648498"/>
              <a:gd name="connsiteX3" fmla="*/ 2050630 w 2050630"/>
              <a:gd name="connsiteY3" fmla="*/ 164850 h 1648498"/>
              <a:gd name="connsiteX4" fmla="*/ 2050630 w 2050630"/>
              <a:gd name="connsiteY4" fmla="*/ 1483648 h 1648498"/>
              <a:gd name="connsiteX5" fmla="*/ 1885780 w 2050630"/>
              <a:gd name="connsiteY5" fmla="*/ 1648498 h 1648498"/>
              <a:gd name="connsiteX6" fmla="*/ 164850 w 2050630"/>
              <a:gd name="connsiteY6" fmla="*/ 1648498 h 1648498"/>
              <a:gd name="connsiteX7" fmla="*/ 0 w 2050630"/>
              <a:gd name="connsiteY7" fmla="*/ 1483648 h 1648498"/>
              <a:gd name="connsiteX8" fmla="*/ 0 w 2050630"/>
              <a:gd name="connsiteY8" fmla="*/ 164850 h 164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30" h="1648498">
                <a:moveTo>
                  <a:pt x="0" y="164850"/>
                </a:moveTo>
                <a:cubicBezTo>
                  <a:pt x="0" y="73806"/>
                  <a:pt x="73806" y="0"/>
                  <a:pt x="164850" y="0"/>
                </a:cubicBezTo>
                <a:lnTo>
                  <a:pt x="1885780" y="0"/>
                </a:lnTo>
                <a:cubicBezTo>
                  <a:pt x="1976824" y="0"/>
                  <a:pt x="2050630" y="73806"/>
                  <a:pt x="2050630" y="164850"/>
                </a:cubicBezTo>
                <a:lnTo>
                  <a:pt x="2050630" y="1483648"/>
                </a:lnTo>
                <a:cubicBezTo>
                  <a:pt x="2050630" y="1574692"/>
                  <a:pt x="1976824" y="1648498"/>
                  <a:pt x="1885780" y="1648498"/>
                </a:cubicBezTo>
                <a:lnTo>
                  <a:pt x="164850" y="1648498"/>
                </a:lnTo>
                <a:cubicBezTo>
                  <a:pt x="73806" y="1648498"/>
                  <a:pt x="0" y="1574692"/>
                  <a:pt x="0" y="1483648"/>
                </a:cubicBezTo>
                <a:lnTo>
                  <a:pt x="0" y="1648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443" tIns="58443" rIns="58443" bIns="58443" numCol="1" spcCol="1270" anchor="ctr" anchorCtr="0">
            <a:noAutofit/>
          </a:bodyPr>
          <a:lstStyle/>
          <a:p>
            <a:pPr marL="0" lvl="0" indent="0" algn="ctr" defTabSz="711200">
              <a:spcBef>
                <a:spcPct val="0"/>
              </a:spcBef>
              <a:spcAft>
                <a:spcPct val="35000"/>
              </a:spcAft>
              <a:buNone/>
            </a:pPr>
            <a:r>
              <a:rPr lang="it-IT" sz="1600" b="0" i="0" kern="1200" dirty="0">
                <a:latin typeface="Century Gothic" panose="020B0502020202020204" pitchFamily="34" charset="0"/>
              </a:rPr>
              <a:t>ED</a:t>
            </a:r>
          </a:p>
          <a:p>
            <a:pPr lvl="0" algn="ctr" defTabSz="711200">
              <a:spcBef>
                <a:spcPct val="0"/>
              </a:spcBef>
              <a:spcAft>
                <a:spcPct val="35000"/>
              </a:spcAft>
            </a:pPr>
            <a:r>
              <a:rPr lang="it-IT" sz="1600" dirty="0" err="1">
                <a:latin typeface="Century Gothic" panose="020B0502020202020204" pitchFamily="34" charset="0"/>
              </a:rPr>
              <a:t>Research</a:t>
            </a:r>
            <a:r>
              <a:rPr lang="it-IT" sz="1600" dirty="0">
                <a:latin typeface="Century Gothic" panose="020B0502020202020204" pitchFamily="34" charset="0"/>
              </a:rPr>
              <a:t> </a:t>
            </a:r>
            <a:r>
              <a:rPr lang="it-IT" sz="1600" dirty="0" err="1">
                <a:latin typeface="Century Gothic" panose="020B0502020202020204" pitchFamily="34" charset="0"/>
              </a:rPr>
              <a:t>Infrastructure</a:t>
            </a:r>
            <a:r>
              <a:rPr lang="it-IT" sz="1600" dirty="0">
                <a:latin typeface="Century Gothic" panose="020B0502020202020204" pitchFamily="34" charset="0"/>
              </a:rPr>
              <a:t> TDR</a:t>
            </a:r>
            <a:endParaRPr lang="it-IT" sz="1600" b="0" i="0" kern="1200" dirty="0">
              <a:latin typeface="Century Gothic" panose="020B0502020202020204" pitchFamily="34" charset="0"/>
            </a:endParaRPr>
          </a:p>
        </p:txBody>
      </p:sp>
      <p:sp>
        <p:nvSpPr>
          <p:cNvPr id="9" name="Figura a mano libera 8">
            <a:extLst>
              <a:ext uri="{FF2B5EF4-FFF2-40B4-BE49-F238E27FC236}">
                <a16:creationId xmlns:a16="http://schemas.microsoft.com/office/drawing/2014/main" id="{E23A4B95-5657-BA74-120B-CFB1E47DBF96}"/>
              </a:ext>
            </a:extLst>
          </p:cNvPr>
          <p:cNvSpPr/>
          <p:nvPr/>
        </p:nvSpPr>
        <p:spPr>
          <a:xfrm>
            <a:off x="3868254" y="3275487"/>
            <a:ext cx="1897225" cy="1044872"/>
          </a:xfrm>
          <a:custGeom>
            <a:avLst/>
            <a:gdLst>
              <a:gd name="connsiteX0" fmla="*/ 0 w 1959153"/>
              <a:gd name="connsiteY0" fmla="*/ 150089 h 1500893"/>
              <a:gd name="connsiteX1" fmla="*/ 150089 w 1959153"/>
              <a:gd name="connsiteY1" fmla="*/ 0 h 1500893"/>
              <a:gd name="connsiteX2" fmla="*/ 1809064 w 1959153"/>
              <a:gd name="connsiteY2" fmla="*/ 0 h 1500893"/>
              <a:gd name="connsiteX3" fmla="*/ 1959153 w 1959153"/>
              <a:gd name="connsiteY3" fmla="*/ 150089 h 1500893"/>
              <a:gd name="connsiteX4" fmla="*/ 1959153 w 1959153"/>
              <a:gd name="connsiteY4" fmla="*/ 1350804 h 1500893"/>
              <a:gd name="connsiteX5" fmla="*/ 1809064 w 1959153"/>
              <a:gd name="connsiteY5" fmla="*/ 1500893 h 1500893"/>
              <a:gd name="connsiteX6" fmla="*/ 150089 w 1959153"/>
              <a:gd name="connsiteY6" fmla="*/ 1500893 h 1500893"/>
              <a:gd name="connsiteX7" fmla="*/ 0 w 1959153"/>
              <a:gd name="connsiteY7" fmla="*/ 1350804 h 1500893"/>
              <a:gd name="connsiteX8" fmla="*/ 0 w 1959153"/>
              <a:gd name="connsiteY8" fmla="*/ 150089 h 150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9153" h="1500893">
                <a:moveTo>
                  <a:pt x="0" y="150089"/>
                </a:moveTo>
                <a:cubicBezTo>
                  <a:pt x="0" y="67197"/>
                  <a:pt x="67197" y="0"/>
                  <a:pt x="150089" y="0"/>
                </a:cubicBezTo>
                <a:lnTo>
                  <a:pt x="1809064" y="0"/>
                </a:lnTo>
                <a:cubicBezTo>
                  <a:pt x="1891956" y="0"/>
                  <a:pt x="1959153" y="67197"/>
                  <a:pt x="1959153" y="150089"/>
                </a:cubicBezTo>
                <a:lnTo>
                  <a:pt x="1959153" y="1350804"/>
                </a:lnTo>
                <a:cubicBezTo>
                  <a:pt x="1959153" y="1433696"/>
                  <a:pt x="1891956" y="1500893"/>
                  <a:pt x="1809064" y="1500893"/>
                </a:cubicBezTo>
                <a:lnTo>
                  <a:pt x="150089" y="1500893"/>
                </a:lnTo>
                <a:cubicBezTo>
                  <a:pt x="67197" y="1500893"/>
                  <a:pt x="0" y="1433696"/>
                  <a:pt x="0" y="1350804"/>
                </a:cubicBezTo>
                <a:lnTo>
                  <a:pt x="0" y="1500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120" tIns="54120" rIns="54120" bIns="54120" numCol="1" spcCol="1270" anchor="ctr" anchorCtr="0">
            <a:noAutofit/>
          </a:bodyPr>
          <a:lstStyle/>
          <a:p>
            <a:pPr marL="0" lvl="0" indent="0" algn="ctr" defTabSz="711200">
              <a:spcBef>
                <a:spcPct val="0"/>
              </a:spcBef>
              <a:spcAft>
                <a:spcPct val="35000"/>
              </a:spcAft>
              <a:buNone/>
            </a:pPr>
            <a:r>
              <a:rPr lang="it-IT" sz="1600" b="0" i="0" kern="1200" dirty="0">
                <a:latin typeface="Century Gothic" panose="020B0502020202020204" pitchFamily="34" charset="0"/>
              </a:rPr>
              <a:t>CE</a:t>
            </a:r>
          </a:p>
          <a:p>
            <a:pPr marL="0" lvl="0" indent="0" algn="ctr" defTabSz="711200">
              <a:spcBef>
                <a:spcPct val="0"/>
              </a:spcBef>
              <a:spcAft>
                <a:spcPct val="35000"/>
              </a:spcAft>
              <a:buNone/>
            </a:pPr>
            <a:r>
              <a:rPr lang="it-IT" sz="1600" dirty="0" err="1">
                <a:latin typeface="Century Gothic" panose="020B0502020202020204" pitchFamily="34" charset="0"/>
              </a:rPr>
              <a:t>Civil</a:t>
            </a:r>
            <a:r>
              <a:rPr lang="it-IT" sz="1600" dirty="0">
                <a:latin typeface="Century Gothic" panose="020B0502020202020204" pitchFamily="34" charset="0"/>
              </a:rPr>
              <a:t> </a:t>
            </a:r>
            <a:r>
              <a:rPr lang="it-IT" sz="1600" dirty="0" err="1">
                <a:latin typeface="Century Gothic" panose="020B0502020202020204" pitchFamily="34" charset="0"/>
              </a:rPr>
              <a:t>infrastructure</a:t>
            </a:r>
            <a:r>
              <a:rPr lang="it-IT" sz="1600" dirty="0">
                <a:latin typeface="Century Gothic" panose="020B0502020202020204" pitchFamily="34" charset="0"/>
              </a:rPr>
              <a:t> TDR</a:t>
            </a:r>
            <a:endParaRPr lang="it-IT" sz="1600" b="0" i="0" kern="1200" dirty="0">
              <a:latin typeface="Century Gothic" panose="020B0502020202020204" pitchFamily="34" charset="0"/>
            </a:endParaRPr>
          </a:p>
        </p:txBody>
      </p:sp>
      <p:sp>
        <p:nvSpPr>
          <p:cNvPr id="10" name="Figura a mano libera 9">
            <a:extLst>
              <a:ext uri="{FF2B5EF4-FFF2-40B4-BE49-F238E27FC236}">
                <a16:creationId xmlns:a16="http://schemas.microsoft.com/office/drawing/2014/main" id="{217FB855-3158-79AE-816E-8088708809FF}"/>
              </a:ext>
            </a:extLst>
          </p:cNvPr>
          <p:cNvSpPr/>
          <p:nvPr/>
        </p:nvSpPr>
        <p:spPr>
          <a:xfrm rot="16717755">
            <a:off x="4939937" y="3703909"/>
            <a:ext cx="2381664" cy="12010"/>
          </a:xfrm>
          <a:custGeom>
            <a:avLst/>
            <a:gdLst>
              <a:gd name="connsiteX0" fmla="*/ 0 w 2485387"/>
              <a:gd name="connsiteY0" fmla="*/ 5663 h 11326"/>
              <a:gd name="connsiteX1" fmla="*/ 2485387 w 2485387"/>
              <a:gd name="connsiteY1" fmla="*/ 5663 h 11326"/>
            </a:gdLst>
            <a:ahLst/>
            <a:cxnLst>
              <a:cxn ang="0">
                <a:pos x="connsiteX0" y="connsiteY0"/>
              </a:cxn>
              <a:cxn ang="0">
                <a:pos x="connsiteX1" y="connsiteY1"/>
              </a:cxn>
            </a:cxnLst>
            <a:rect l="l" t="t" r="r" b="b"/>
            <a:pathLst>
              <a:path w="2485387" h="11326">
                <a:moveTo>
                  <a:pt x="0" y="5663"/>
                </a:moveTo>
                <a:lnTo>
                  <a:pt x="2485387" y="5663"/>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93257" tIns="-56472" rIns="1193260" bIns="-56472" numCol="1" spcCol="1270" anchor="ctr" anchorCtr="0">
            <a:noAutofit/>
          </a:bodyPr>
          <a:lstStyle/>
          <a:p>
            <a:pPr marL="0" lvl="0" indent="0" algn="ctr" defTabSz="711200">
              <a:spcBef>
                <a:spcPct val="0"/>
              </a:spcBef>
              <a:spcAft>
                <a:spcPct val="35000"/>
              </a:spcAft>
              <a:buNone/>
            </a:pPr>
            <a:endParaRPr lang="it-IT" sz="1600" kern="1200">
              <a:latin typeface="Century Gothic" panose="020B0502020202020204" pitchFamily="34" charset="0"/>
            </a:endParaRPr>
          </a:p>
        </p:txBody>
      </p:sp>
      <p:sp>
        <p:nvSpPr>
          <p:cNvPr id="11" name="Figura a mano libera 10">
            <a:extLst>
              <a:ext uri="{FF2B5EF4-FFF2-40B4-BE49-F238E27FC236}">
                <a16:creationId xmlns:a16="http://schemas.microsoft.com/office/drawing/2014/main" id="{C0525A96-9970-47AE-6AC9-18947070F9CA}"/>
              </a:ext>
            </a:extLst>
          </p:cNvPr>
          <p:cNvSpPr/>
          <p:nvPr/>
        </p:nvSpPr>
        <p:spPr>
          <a:xfrm>
            <a:off x="1662180" y="2077225"/>
            <a:ext cx="1892851" cy="1044872"/>
          </a:xfrm>
          <a:custGeom>
            <a:avLst/>
            <a:gdLst>
              <a:gd name="connsiteX0" fmla="*/ 0 w 1732999"/>
              <a:gd name="connsiteY0" fmla="*/ 117817 h 1178174"/>
              <a:gd name="connsiteX1" fmla="*/ 117817 w 1732999"/>
              <a:gd name="connsiteY1" fmla="*/ 0 h 1178174"/>
              <a:gd name="connsiteX2" fmla="*/ 1615182 w 1732999"/>
              <a:gd name="connsiteY2" fmla="*/ 0 h 1178174"/>
              <a:gd name="connsiteX3" fmla="*/ 1732999 w 1732999"/>
              <a:gd name="connsiteY3" fmla="*/ 117817 h 1178174"/>
              <a:gd name="connsiteX4" fmla="*/ 1732999 w 1732999"/>
              <a:gd name="connsiteY4" fmla="*/ 1060357 h 1178174"/>
              <a:gd name="connsiteX5" fmla="*/ 1615182 w 1732999"/>
              <a:gd name="connsiteY5" fmla="*/ 1178174 h 1178174"/>
              <a:gd name="connsiteX6" fmla="*/ 117817 w 1732999"/>
              <a:gd name="connsiteY6" fmla="*/ 1178174 h 1178174"/>
              <a:gd name="connsiteX7" fmla="*/ 0 w 1732999"/>
              <a:gd name="connsiteY7" fmla="*/ 1060357 h 1178174"/>
              <a:gd name="connsiteX8" fmla="*/ 0 w 1732999"/>
              <a:gd name="connsiteY8" fmla="*/ 117817 h 117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999" h="1178174">
                <a:moveTo>
                  <a:pt x="0" y="117817"/>
                </a:moveTo>
                <a:cubicBezTo>
                  <a:pt x="0" y="52748"/>
                  <a:pt x="52748" y="0"/>
                  <a:pt x="117817" y="0"/>
                </a:cubicBezTo>
                <a:lnTo>
                  <a:pt x="1615182" y="0"/>
                </a:lnTo>
                <a:cubicBezTo>
                  <a:pt x="1680251" y="0"/>
                  <a:pt x="1732999" y="52748"/>
                  <a:pt x="1732999" y="117817"/>
                </a:cubicBezTo>
                <a:lnTo>
                  <a:pt x="1732999" y="1060357"/>
                </a:lnTo>
                <a:cubicBezTo>
                  <a:pt x="1732999" y="1125426"/>
                  <a:pt x="1680251" y="1178174"/>
                  <a:pt x="1615182" y="1178174"/>
                </a:cubicBezTo>
                <a:lnTo>
                  <a:pt x="117817" y="1178174"/>
                </a:lnTo>
                <a:cubicBezTo>
                  <a:pt x="52748" y="1178174"/>
                  <a:pt x="0" y="1125426"/>
                  <a:pt x="0" y="1060357"/>
                </a:cubicBezTo>
                <a:lnTo>
                  <a:pt x="0" y="1178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668" tIns="44668" rIns="44668" bIns="44668" numCol="1" spcCol="1270" anchor="ctr" anchorCtr="0">
            <a:noAutofit/>
          </a:bodyPr>
          <a:lstStyle/>
          <a:p>
            <a:pPr marL="0" lvl="0" indent="0" algn="ctr" defTabSz="711200">
              <a:spcBef>
                <a:spcPct val="0"/>
              </a:spcBef>
              <a:spcAft>
                <a:spcPct val="35000"/>
              </a:spcAft>
              <a:buNone/>
            </a:pPr>
            <a:r>
              <a:rPr lang="en-US" sz="1600" b="0" i="0" kern="1200" dirty="0">
                <a:latin typeface="Century Gothic" panose="020B0502020202020204" pitchFamily="34" charset="0"/>
              </a:rPr>
              <a:t>ISB </a:t>
            </a:r>
          </a:p>
          <a:p>
            <a:pPr marL="0" lvl="0" indent="0" algn="ctr" defTabSz="711200">
              <a:spcBef>
                <a:spcPct val="0"/>
              </a:spcBef>
              <a:spcAft>
                <a:spcPct val="35000"/>
              </a:spcAft>
              <a:buNone/>
            </a:pPr>
            <a:r>
              <a:rPr lang="en-US" sz="1600" b="0" i="0" kern="1200" dirty="0">
                <a:latin typeface="Century Gothic" panose="020B0502020202020204" pitchFamily="34" charset="0"/>
              </a:rPr>
              <a:t>design GW detector (</a:t>
            </a:r>
            <a:r>
              <a:rPr lang="en-US" sz="1600" b="0" i="0" kern="1200" dirty="0" err="1">
                <a:latin typeface="Century Gothic" panose="020B0502020202020204" pitchFamily="34" charset="0"/>
              </a:rPr>
              <a:t>Δ</a:t>
            </a:r>
            <a:r>
              <a:rPr lang="en-US" sz="1600" b="0" i="0" kern="1200" dirty="0">
                <a:latin typeface="Century Gothic" panose="020B0502020202020204" pitchFamily="34" charset="0"/>
              </a:rPr>
              <a:t> &amp; 2L) </a:t>
            </a:r>
            <a:endParaRPr lang="it-IT" sz="1600" b="0" i="0" kern="1200" dirty="0">
              <a:latin typeface="Century Gothic" panose="020B0502020202020204" pitchFamily="34" charset="0"/>
            </a:endParaRPr>
          </a:p>
        </p:txBody>
      </p:sp>
      <p:sp>
        <p:nvSpPr>
          <p:cNvPr id="12" name="Figura a mano libera 11">
            <a:extLst>
              <a:ext uri="{FF2B5EF4-FFF2-40B4-BE49-F238E27FC236}">
                <a16:creationId xmlns:a16="http://schemas.microsoft.com/office/drawing/2014/main" id="{15F6DC10-2947-3CC7-37D7-523B3DE4F937}"/>
              </a:ext>
            </a:extLst>
          </p:cNvPr>
          <p:cNvSpPr/>
          <p:nvPr/>
        </p:nvSpPr>
        <p:spPr>
          <a:xfrm rot="17360084">
            <a:off x="5606683" y="4395228"/>
            <a:ext cx="1030165" cy="12010"/>
          </a:xfrm>
          <a:custGeom>
            <a:avLst/>
            <a:gdLst>
              <a:gd name="connsiteX0" fmla="*/ 0 w 1075030"/>
              <a:gd name="connsiteY0" fmla="*/ 5663 h 11326"/>
              <a:gd name="connsiteX1" fmla="*/ 1075030 w 1075030"/>
              <a:gd name="connsiteY1" fmla="*/ 5663 h 11326"/>
            </a:gdLst>
            <a:ahLst/>
            <a:cxnLst>
              <a:cxn ang="0">
                <a:pos x="connsiteX0" y="connsiteY0"/>
              </a:cxn>
              <a:cxn ang="0">
                <a:pos x="connsiteX1" y="connsiteY1"/>
              </a:cxn>
            </a:cxnLst>
            <a:rect l="l" t="t" r="r" b="b"/>
            <a:pathLst>
              <a:path w="1075030" h="11326">
                <a:moveTo>
                  <a:pt x="0" y="5663"/>
                </a:moveTo>
                <a:lnTo>
                  <a:pt x="1075030" y="5663"/>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3340" tIns="-21213" rIns="523338" bIns="-21213" numCol="1" spcCol="1270" anchor="ctr" anchorCtr="0">
            <a:noAutofit/>
          </a:bodyPr>
          <a:lstStyle/>
          <a:p>
            <a:pPr marL="0" lvl="0" indent="0" algn="ctr" defTabSz="711200">
              <a:spcBef>
                <a:spcPct val="0"/>
              </a:spcBef>
              <a:spcAft>
                <a:spcPct val="35000"/>
              </a:spcAft>
              <a:buNone/>
            </a:pPr>
            <a:endParaRPr lang="it-IT" sz="1600" kern="1200">
              <a:latin typeface="Century Gothic" panose="020B0502020202020204" pitchFamily="34" charset="0"/>
            </a:endParaRPr>
          </a:p>
        </p:txBody>
      </p:sp>
      <p:sp>
        <p:nvSpPr>
          <p:cNvPr id="13" name="Figura a mano libera 12">
            <a:extLst>
              <a:ext uri="{FF2B5EF4-FFF2-40B4-BE49-F238E27FC236}">
                <a16:creationId xmlns:a16="http://schemas.microsoft.com/office/drawing/2014/main" id="{39191279-9ABB-5CEE-B967-0E8A7F136DC2}"/>
              </a:ext>
            </a:extLst>
          </p:cNvPr>
          <p:cNvSpPr/>
          <p:nvPr/>
        </p:nvSpPr>
        <p:spPr>
          <a:xfrm>
            <a:off x="3868255" y="4514392"/>
            <a:ext cx="1877664" cy="974396"/>
          </a:xfrm>
          <a:custGeom>
            <a:avLst/>
            <a:gdLst>
              <a:gd name="connsiteX0" fmla="*/ 0 w 1886022"/>
              <a:gd name="connsiteY0" fmla="*/ 153118 h 1531184"/>
              <a:gd name="connsiteX1" fmla="*/ 153118 w 1886022"/>
              <a:gd name="connsiteY1" fmla="*/ 0 h 1531184"/>
              <a:gd name="connsiteX2" fmla="*/ 1732904 w 1886022"/>
              <a:gd name="connsiteY2" fmla="*/ 0 h 1531184"/>
              <a:gd name="connsiteX3" fmla="*/ 1886022 w 1886022"/>
              <a:gd name="connsiteY3" fmla="*/ 153118 h 1531184"/>
              <a:gd name="connsiteX4" fmla="*/ 1886022 w 1886022"/>
              <a:gd name="connsiteY4" fmla="*/ 1378066 h 1531184"/>
              <a:gd name="connsiteX5" fmla="*/ 1732904 w 1886022"/>
              <a:gd name="connsiteY5" fmla="*/ 1531184 h 1531184"/>
              <a:gd name="connsiteX6" fmla="*/ 153118 w 1886022"/>
              <a:gd name="connsiteY6" fmla="*/ 1531184 h 1531184"/>
              <a:gd name="connsiteX7" fmla="*/ 0 w 1886022"/>
              <a:gd name="connsiteY7" fmla="*/ 1378066 h 1531184"/>
              <a:gd name="connsiteX8" fmla="*/ 0 w 1886022"/>
              <a:gd name="connsiteY8" fmla="*/ 153118 h 153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022" h="1531184">
                <a:moveTo>
                  <a:pt x="0" y="153118"/>
                </a:moveTo>
                <a:cubicBezTo>
                  <a:pt x="0" y="68553"/>
                  <a:pt x="68553" y="0"/>
                  <a:pt x="153118" y="0"/>
                </a:cubicBezTo>
                <a:lnTo>
                  <a:pt x="1732904" y="0"/>
                </a:lnTo>
                <a:cubicBezTo>
                  <a:pt x="1817469" y="0"/>
                  <a:pt x="1886022" y="68553"/>
                  <a:pt x="1886022" y="153118"/>
                </a:cubicBezTo>
                <a:lnTo>
                  <a:pt x="1886022" y="1378066"/>
                </a:lnTo>
                <a:cubicBezTo>
                  <a:pt x="1886022" y="1462631"/>
                  <a:pt x="1817469" y="1531184"/>
                  <a:pt x="1732904" y="1531184"/>
                </a:cubicBezTo>
                <a:lnTo>
                  <a:pt x="153118" y="1531184"/>
                </a:lnTo>
                <a:cubicBezTo>
                  <a:pt x="68553" y="1531184"/>
                  <a:pt x="0" y="1462631"/>
                  <a:pt x="0" y="1378066"/>
                </a:cubicBezTo>
                <a:lnTo>
                  <a:pt x="0" y="1531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007" tIns="55007" rIns="55007" bIns="55007" numCol="1" spcCol="1270" anchor="ctr" anchorCtr="0">
            <a:noAutofit/>
          </a:bodyPr>
          <a:lstStyle/>
          <a:p>
            <a:pPr marL="0" lvl="0" indent="0" algn="ctr" defTabSz="711200">
              <a:spcBef>
                <a:spcPct val="0"/>
              </a:spcBef>
              <a:spcAft>
                <a:spcPct val="35000"/>
              </a:spcAft>
              <a:buNone/>
            </a:pPr>
            <a:r>
              <a:rPr lang="it-IT" sz="1600" b="0" i="0" kern="1200" dirty="0">
                <a:latin typeface="Century Gothic" panose="020B0502020202020204" pitchFamily="34" charset="0"/>
              </a:rPr>
              <a:t>PO</a:t>
            </a:r>
          </a:p>
          <a:p>
            <a:pPr marL="0" lvl="0" indent="0" algn="ctr" defTabSz="711200">
              <a:spcBef>
                <a:spcPct val="0"/>
              </a:spcBef>
              <a:spcAft>
                <a:spcPct val="35000"/>
              </a:spcAft>
              <a:buNone/>
            </a:pPr>
            <a:r>
              <a:rPr lang="it-IT" sz="1600" b="0" i="0" kern="1200" dirty="0" err="1">
                <a:latin typeface="Century Gothic" panose="020B0502020202020204" pitchFamily="34" charset="0"/>
              </a:rPr>
              <a:t>requirements</a:t>
            </a:r>
            <a:r>
              <a:rPr lang="it-IT" sz="1600" b="0" i="0" kern="1200" dirty="0">
                <a:latin typeface="Century Gothic" panose="020B0502020202020204" pitchFamily="34" charset="0"/>
              </a:rPr>
              <a:t> and </a:t>
            </a:r>
            <a:r>
              <a:rPr lang="it-IT" sz="1600" b="0" i="0" kern="1200" dirty="0" err="1">
                <a:latin typeface="Century Gothic" panose="020B0502020202020204" pitchFamily="34" charset="0"/>
              </a:rPr>
              <a:t>parameters</a:t>
            </a:r>
            <a:endParaRPr lang="it-IT" sz="1600" b="0" i="0" kern="1200" dirty="0">
              <a:latin typeface="Century Gothic" panose="020B0502020202020204" pitchFamily="34" charset="0"/>
            </a:endParaRPr>
          </a:p>
        </p:txBody>
      </p:sp>
      <p:sp>
        <p:nvSpPr>
          <p:cNvPr id="14" name="Figura a mano libera 13">
            <a:extLst>
              <a:ext uri="{FF2B5EF4-FFF2-40B4-BE49-F238E27FC236}">
                <a16:creationId xmlns:a16="http://schemas.microsoft.com/office/drawing/2014/main" id="{62E10770-82EF-6C98-FD95-D347559AF70B}"/>
              </a:ext>
            </a:extLst>
          </p:cNvPr>
          <p:cNvSpPr/>
          <p:nvPr/>
        </p:nvSpPr>
        <p:spPr>
          <a:xfrm rot="1275449">
            <a:off x="5919213" y="4948476"/>
            <a:ext cx="406767" cy="10853"/>
          </a:xfrm>
          <a:custGeom>
            <a:avLst/>
            <a:gdLst>
              <a:gd name="connsiteX0" fmla="*/ 0 w 383596"/>
              <a:gd name="connsiteY0" fmla="*/ 5663 h 11326"/>
              <a:gd name="connsiteX1" fmla="*/ 383596 w 383596"/>
              <a:gd name="connsiteY1" fmla="*/ 5663 h 11326"/>
            </a:gdLst>
            <a:ahLst/>
            <a:cxnLst>
              <a:cxn ang="0">
                <a:pos x="connsiteX0" y="connsiteY0"/>
              </a:cxn>
              <a:cxn ang="0">
                <a:pos x="connsiteX1" y="connsiteY1"/>
              </a:cxn>
            </a:cxnLst>
            <a:rect l="l" t="t" r="r" b="b"/>
            <a:pathLst>
              <a:path w="383596" h="11326">
                <a:moveTo>
                  <a:pt x="0" y="5663"/>
                </a:moveTo>
                <a:lnTo>
                  <a:pt x="383596" y="5663"/>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4908" tIns="-3928" rIns="194908" bIns="-3926" numCol="1" spcCol="1270" anchor="ctr" anchorCtr="0">
            <a:noAutofit/>
          </a:bodyPr>
          <a:lstStyle/>
          <a:p>
            <a:pPr marL="0" lvl="0" indent="0" algn="ctr" defTabSz="711200">
              <a:spcBef>
                <a:spcPct val="0"/>
              </a:spcBef>
              <a:spcAft>
                <a:spcPct val="35000"/>
              </a:spcAft>
              <a:buNone/>
            </a:pPr>
            <a:endParaRPr lang="it-IT" sz="1600" b="0" i="0" kern="1200" dirty="0">
              <a:latin typeface="Century Gothic" panose="020B0502020202020204" pitchFamily="34" charset="0"/>
            </a:endParaRPr>
          </a:p>
        </p:txBody>
      </p:sp>
      <p:sp>
        <p:nvSpPr>
          <p:cNvPr id="15" name="Figura a mano libera 14">
            <a:extLst>
              <a:ext uri="{FF2B5EF4-FFF2-40B4-BE49-F238E27FC236}">
                <a16:creationId xmlns:a16="http://schemas.microsoft.com/office/drawing/2014/main" id="{32A46F29-D39D-73D3-BF93-46A8938F047C}"/>
              </a:ext>
            </a:extLst>
          </p:cNvPr>
          <p:cNvSpPr/>
          <p:nvPr/>
        </p:nvSpPr>
        <p:spPr>
          <a:xfrm>
            <a:off x="9423166" y="4281207"/>
            <a:ext cx="1495612" cy="980878"/>
          </a:xfrm>
          <a:custGeom>
            <a:avLst/>
            <a:gdLst>
              <a:gd name="connsiteX0" fmla="*/ 0 w 5363711"/>
              <a:gd name="connsiteY0" fmla="*/ 137032 h 1370317"/>
              <a:gd name="connsiteX1" fmla="*/ 137032 w 5363711"/>
              <a:gd name="connsiteY1" fmla="*/ 0 h 1370317"/>
              <a:gd name="connsiteX2" fmla="*/ 5226679 w 5363711"/>
              <a:gd name="connsiteY2" fmla="*/ 0 h 1370317"/>
              <a:gd name="connsiteX3" fmla="*/ 5363711 w 5363711"/>
              <a:gd name="connsiteY3" fmla="*/ 137032 h 1370317"/>
              <a:gd name="connsiteX4" fmla="*/ 5363711 w 5363711"/>
              <a:gd name="connsiteY4" fmla="*/ 1233285 h 1370317"/>
              <a:gd name="connsiteX5" fmla="*/ 5226679 w 5363711"/>
              <a:gd name="connsiteY5" fmla="*/ 1370317 h 1370317"/>
              <a:gd name="connsiteX6" fmla="*/ 137032 w 5363711"/>
              <a:gd name="connsiteY6" fmla="*/ 1370317 h 1370317"/>
              <a:gd name="connsiteX7" fmla="*/ 0 w 5363711"/>
              <a:gd name="connsiteY7" fmla="*/ 1233285 h 1370317"/>
              <a:gd name="connsiteX8" fmla="*/ 0 w 5363711"/>
              <a:gd name="connsiteY8" fmla="*/ 137032 h 137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711" h="1370317">
                <a:moveTo>
                  <a:pt x="0" y="137032"/>
                </a:moveTo>
                <a:cubicBezTo>
                  <a:pt x="0" y="61351"/>
                  <a:pt x="61351" y="0"/>
                  <a:pt x="137032" y="0"/>
                </a:cubicBezTo>
                <a:lnTo>
                  <a:pt x="5226679" y="0"/>
                </a:lnTo>
                <a:cubicBezTo>
                  <a:pt x="5302360" y="0"/>
                  <a:pt x="5363711" y="61351"/>
                  <a:pt x="5363711" y="137032"/>
                </a:cubicBezTo>
                <a:lnTo>
                  <a:pt x="5363711" y="1233285"/>
                </a:lnTo>
                <a:cubicBezTo>
                  <a:pt x="5363711" y="1308966"/>
                  <a:pt x="5302360" y="1370317"/>
                  <a:pt x="5226679" y="1370317"/>
                </a:cubicBezTo>
                <a:lnTo>
                  <a:pt x="137032" y="1370317"/>
                </a:lnTo>
                <a:cubicBezTo>
                  <a:pt x="61351" y="1370317"/>
                  <a:pt x="0" y="1308966"/>
                  <a:pt x="0" y="1233285"/>
                </a:cubicBezTo>
                <a:lnTo>
                  <a:pt x="0" y="1370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95" tIns="50295" rIns="50295" bIns="50295" numCol="1" spcCol="1270" anchor="ctr" anchorCtr="0">
            <a:noAutofit/>
          </a:bodyPr>
          <a:lstStyle/>
          <a:p>
            <a:pPr marL="0" lvl="0" indent="0" algn="ctr" defTabSz="711200">
              <a:spcBef>
                <a:spcPct val="0"/>
              </a:spcBef>
              <a:spcAft>
                <a:spcPct val="35000"/>
              </a:spcAft>
              <a:buNone/>
            </a:pPr>
            <a:r>
              <a:rPr lang="it-IT" sz="1600" b="0" i="0" kern="1200" dirty="0" err="1">
                <a:latin typeface="Century Gothic" panose="020B0502020202020204" pitchFamily="34" charset="0"/>
              </a:rPr>
              <a:t>proposal</a:t>
            </a:r>
            <a:r>
              <a:rPr lang="it-IT" sz="1600" b="0" i="0" kern="1200" dirty="0">
                <a:latin typeface="Century Gothic" panose="020B0502020202020204" pitchFamily="34" charset="0"/>
              </a:rPr>
              <a:t> for BIDBOOK</a:t>
            </a:r>
          </a:p>
        </p:txBody>
      </p:sp>
      <p:sp>
        <p:nvSpPr>
          <p:cNvPr id="16" name="Figura a mano libera 15">
            <a:extLst>
              <a:ext uri="{FF2B5EF4-FFF2-40B4-BE49-F238E27FC236}">
                <a16:creationId xmlns:a16="http://schemas.microsoft.com/office/drawing/2014/main" id="{02315CBC-346B-A727-EC10-EDB04E8F95CF}"/>
              </a:ext>
            </a:extLst>
          </p:cNvPr>
          <p:cNvSpPr/>
          <p:nvPr/>
        </p:nvSpPr>
        <p:spPr>
          <a:xfrm rot="4741818">
            <a:off x="5235546" y="5748675"/>
            <a:ext cx="1767118" cy="12010"/>
          </a:xfrm>
          <a:custGeom>
            <a:avLst/>
            <a:gdLst>
              <a:gd name="connsiteX0" fmla="*/ 0 w 1844077"/>
              <a:gd name="connsiteY0" fmla="*/ 5663 h 11326"/>
              <a:gd name="connsiteX1" fmla="*/ 1844077 w 1844077"/>
              <a:gd name="connsiteY1" fmla="*/ 5663 h 11326"/>
            </a:gdLst>
            <a:ahLst/>
            <a:cxnLst>
              <a:cxn ang="0">
                <a:pos x="connsiteX0" y="connsiteY0"/>
              </a:cxn>
              <a:cxn ang="0">
                <a:pos x="connsiteX1" y="connsiteY1"/>
              </a:cxn>
            </a:cxnLst>
            <a:rect l="l" t="t" r="r" b="b"/>
            <a:pathLst>
              <a:path w="1844077" h="11326">
                <a:moveTo>
                  <a:pt x="0" y="5663"/>
                </a:moveTo>
                <a:lnTo>
                  <a:pt x="1844077" y="5663"/>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88637" tIns="-40439" rIns="888636" bIns="-40439" numCol="1" spcCol="1270" anchor="ctr" anchorCtr="0">
            <a:noAutofit/>
          </a:bodyPr>
          <a:lstStyle/>
          <a:p>
            <a:pPr marL="0" lvl="0" indent="0" algn="ctr" defTabSz="711200">
              <a:spcBef>
                <a:spcPct val="0"/>
              </a:spcBef>
              <a:spcAft>
                <a:spcPct val="35000"/>
              </a:spcAft>
              <a:buNone/>
            </a:pPr>
            <a:endParaRPr lang="it-IT" sz="1600" b="0" i="0" kern="1200" dirty="0">
              <a:latin typeface="Century Gothic" panose="020B0502020202020204" pitchFamily="34" charset="0"/>
            </a:endParaRPr>
          </a:p>
        </p:txBody>
      </p:sp>
      <p:sp>
        <p:nvSpPr>
          <p:cNvPr id="17" name="Figura a mano libera 16">
            <a:extLst>
              <a:ext uri="{FF2B5EF4-FFF2-40B4-BE49-F238E27FC236}">
                <a16:creationId xmlns:a16="http://schemas.microsoft.com/office/drawing/2014/main" id="{A93583FB-009E-E425-7BB9-DDE2E4531018}"/>
              </a:ext>
            </a:extLst>
          </p:cNvPr>
          <p:cNvSpPr/>
          <p:nvPr/>
        </p:nvSpPr>
        <p:spPr>
          <a:xfrm>
            <a:off x="6078701" y="3283977"/>
            <a:ext cx="1719239" cy="948821"/>
          </a:xfrm>
          <a:custGeom>
            <a:avLst/>
            <a:gdLst>
              <a:gd name="connsiteX0" fmla="*/ 0 w 5169663"/>
              <a:gd name="connsiteY0" fmla="*/ 126895 h 1268951"/>
              <a:gd name="connsiteX1" fmla="*/ 126895 w 5169663"/>
              <a:gd name="connsiteY1" fmla="*/ 0 h 1268951"/>
              <a:gd name="connsiteX2" fmla="*/ 5042768 w 5169663"/>
              <a:gd name="connsiteY2" fmla="*/ 0 h 1268951"/>
              <a:gd name="connsiteX3" fmla="*/ 5169663 w 5169663"/>
              <a:gd name="connsiteY3" fmla="*/ 126895 h 1268951"/>
              <a:gd name="connsiteX4" fmla="*/ 5169663 w 5169663"/>
              <a:gd name="connsiteY4" fmla="*/ 1142056 h 1268951"/>
              <a:gd name="connsiteX5" fmla="*/ 5042768 w 5169663"/>
              <a:gd name="connsiteY5" fmla="*/ 1268951 h 1268951"/>
              <a:gd name="connsiteX6" fmla="*/ 126895 w 5169663"/>
              <a:gd name="connsiteY6" fmla="*/ 1268951 h 1268951"/>
              <a:gd name="connsiteX7" fmla="*/ 0 w 5169663"/>
              <a:gd name="connsiteY7" fmla="*/ 1142056 h 1268951"/>
              <a:gd name="connsiteX8" fmla="*/ 0 w 5169663"/>
              <a:gd name="connsiteY8" fmla="*/ 126895 h 126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9663" h="1268951">
                <a:moveTo>
                  <a:pt x="0" y="126895"/>
                </a:moveTo>
                <a:cubicBezTo>
                  <a:pt x="0" y="56813"/>
                  <a:pt x="56813" y="0"/>
                  <a:pt x="126895" y="0"/>
                </a:cubicBezTo>
                <a:lnTo>
                  <a:pt x="5042768" y="0"/>
                </a:lnTo>
                <a:cubicBezTo>
                  <a:pt x="5112850" y="0"/>
                  <a:pt x="5169663" y="56813"/>
                  <a:pt x="5169663" y="126895"/>
                </a:cubicBezTo>
                <a:lnTo>
                  <a:pt x="5169663" y="1142056"/>
                </a:lnTo>
                <a:cubicBezTo>
                  <a:pt x="5169663" y="1212138"/>
                  <a:pt x="5112850" y="1268951"/>
                  <a:pt x="5042768" y="1268951"/>
                </a:cubicBezTo>
                <a:lnTo>
                  <a:pt x="126895" y="1268951"/>
                </a:lnTo>
                <a:cubicBezTo>
                  <a:pt x="56813" y="1268951"/>
                  <a:pt x="0" y="1212138"/>
                  <a:pt x="0" y="1142056"/>
                </a:cubicBezTo>
                <a:lnTo>
                  <a:pt x="0" y="1268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326" tIns="47326" rIns="47326" bIns="47326" numCol="1" spcCol="1270" anchor="ctr" anchorCtr="0">
            <a:noAutofit/>
          </a:bodyPr>
          <a:lstStyle/>
          <a:p>
            <a:pPr marL="0" lvl="0" indent="0" algn="ctr" defTabSz="711200">
              <a:spcBef>
                <a:spcPct val="0"/>
              </a:spcBef>
              <a:spcAft>
                <a:spcPct val="35000"/>
              </a:spcAft>
              <a:buNone/>
            </a:pPr>
            <a:r>
              <a:rPr lang="it-IT" sz="1600" b="0" i="0" kern="1200" baseline="0" dirty="0" err="1">
                <a:latin typeface="Century Gothic" panose="020B0502020202020204" pitchFamily="34" charset="0"/>
              </a:rPr>
              <a:t>provide</a:t>
            </a:r>
            <a:r>
              <a:rPr lang="it-IT" sz="1600" b="0" i="0" kern="1200" baseline="0" dirty="0">
                <a:latin typeface="Century Gothic" panose="020B0502020202020204" pitchFamily="34" charset="0"/>
              </a:rPr>
              <a:t> </a:t>
            </a:r>
            <a:r>
              <a:rPr lang="it-IT" sz="1600" b="0" i="0" kern="1200" baseline="0" dirty="0" err="1">
                <a:latin typeface="Century Gothic" panose="020B0502020202020204" pitchFamily="34" charset="0"/>
              </a:rPr>
              <a:t>contribution</a:t>
            </a:r>
            <a:r>
              <a:rPr lang="it-IT" sz="1600" b="0" i="0" kern="1200" baseline="0" dirty="0">
                <a:latin typeface="Century Gothic" panose="020B0502020202020204" pitchFamily="34" charset="0"/>
              </a:rPr>
              <a:t> </a:t>
            </a:r>
            <a:r>
              <a:rPr lang="it-IT" sz="1600" b="0" i="0" kern="1200" baseline="0" dirty="0" err="1">
                <a:latin typeface="Century Gothic" panose="020B0502020202020204" pitchFamily="34" charset="0"/>
              </a:rPr>
              <a:t>toTDR</a:t>
            </a:r>
            <a:endParaRPr lang="it-IT" sz="1600" b="0" i="0" kern="1200" baseline="0" dirty="0">
              <a:latin typeface="Century Gothic" panose="020B0502020202020204" pitchFamily="34" charset="0"/>
            </a:endParaRPr>
          </a:p>
        </p:txBody>
      </p:sp>
      <p:sp>
        <p:nvSpPr>
          <p:cNvPr id="18" name="Figura a mano libera 17">
            <a:extLst>
              <a:ext uri="{FF2B5EF4-FFF2-40B4-BE49-F238E27FC236}">
                <a16:creationId xmlns:a16="http://schemas.microsoft.com/office/drawing/2014/main" id="{707DAE44-F9B0-0159-1657-8D8C441A6DF9}"/>
              </a:ext>
            </a:extLst>
          </p:cNvPr>
          <p:cNvSpPr/>
          <p:nvPr/>
        </p:nvSpPr>
        <p:spPr>
          <a:xfrm>
            <a:off x="9423166" y="5363381"/>
            <a:ext cx="1495612" cy="948821"/>
          </a:xfrm>
          <a:custGeom>
            <a:avLst/>
            <a:gdLst>
              <a:gd name="connsiteX0" fmla="*/ 0 w 3727270"/>
              <a:gd name="connsiteY0" fmla="*/ 123668 h 1236682"/>
              <a:gd name="connsiteX1" fmla="*/ 123668 w 3727270"/>
              <a:gd name="connsiteY1" fmla="*/ 0 h 1236682"/>
              <a:gd name="connsiteX2" fmla="*/ 3603602 w 3727270"/>
              <a:gd name="connsiteY2" fmla="*/ 0 h 1236682"/>
              <a:gd name="connsiteX3" fmla="*/ 3727270 w 3727270"/>
              <a:gd name="connsiteY3" fmla="*/ 123668 h 1236682"/>
              <a:gd name="connsiteX4" fmla="*/ 3727270 w 3727270"/>
              <a:gd name="connsiteY4" fmla="*/ 1113014 h 1236682"/>
              <a:gd name="connsiteX5" fmla="*/ 3603602 w 3727270"/>
              <a:gd name="connsiteY5" fmla="*/ 1236682 h 1236682"/>
              <a:gd name="connsiteX6" fmla="*/ 123668 w 3727270"/>
              <a:gd name="connsiteY6" fmla="*/ 1236682 h 1236682"/>
              <a:gd name="connsiteX7" fmla="*/ 0 w 3727270"/>
              <a:gd name="connsiteY7" fmla="*/ 1113014 h 1236682"/>
              <a:gd name="connsiteX8" fmla="*/ 0 w 3727270"/>
              <a:gd name="connsiteY8" fmla="*/ 123668 h 123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7270" h="1236682">
                <a:moveTo>
                  <a:pt x="0" y="123668"/>
                </a:moveTo>
                <a:cubicBezTo>
                  <a:pt x="0" y="55368"/>
                  <a:pt x="55368" y="0"/>
                  <a:pt x="123668" y="0"/>
                </a:cubicBezTo>
                <a:lnTo>
                  <a:pt x="3603602" y="0"/>
                </a:lnTo>
                <a:cubicBezTo>
                  <a:pt x="3671902" y="0"/>
                  <a:pt x="3727270" y="55368"/>
                  <a:pt x="3727270" y="123668"/>
                </a:cubicBezTo>
                <a:lnTo>
                  <a:pt x="3727270" y="1113014"/>
                </a:lnTo>
                <a:cubicBezTo>
                  <a:pt x="3727270" y="1181314"/>
                  <a:pt x="3671902" y="1236682"/>
                  <a:pt x="3603602" y="1236682"/>
                </a:cubicBezTo>
                <a:lnTo>
                  <a:pt x="123668" y="1236682"/>
                </a:lnTo>
                <a:cubicBezTo>
                  <a:pt x="55368" y="1236682"/>
                  <a:pt x="0" y="1181314"/>
                  <a:pt x="0" y="1113014"/>
                </a:cubicBezTo>
                <a:lnTo>
                  <a:pt x="0" y="123668"/>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381" tIns="46381" rIns="46381" bIns="46381" numCol="1" spcCol="1270" anchor="ctr" anchorCtr="0">
            <a:noAutofit/>
          </a:bodyPr>
          <a:lstStyle/>
          <a:p>
            <a:pPr marL="0" lvl="0" indent="0" algn="ctr" defTabSz="711200">
              <a:spcBef>
                <a:spcPct val="0"/>
              </a:spcBef>
              <a:spcAft>
                <a:spcPts val="0"/>
              </a:spcAft>
              <a:buNone/>
            </a:pPr>
            <a:r>
              <a:rPr lang="it-IT" sz="1600" b="0" i="0" kern="1200" baseline="0" dirty="0" err="1">
                <a:latin typeface="Century Gothic" panose="020B0502020202020204" pitchFamily="34" charset="0"/>
              </a:rPr>
              <a:t>geometry</a:t>
            </a:r>
            <a:r>
              <a:rPr lang="it-IT" sz="1600" b="0" i="0" kern="1200" baseline="0" dirty="0">
                <a:latin typeface="Century Gothic" panose="020B0502020202020204" pitchFamily="34" charset="0"/>
              </a:rPr>
              <a:t> </a:t>
            </a:r>
            <a:r>
              <a:rPr lang="it-IT" sz="1600" b="0" i="0" kern="1200" baseline="0" dirty="0" err="1">
                <a:latin typeface="Century Gothic" panose="020B0502020202020204" pitchFamily="34" charset="0"/>
              </a:rPr>
              <a:t>selection</a:t>
            </a:r>
            <a:endParaRPr lang="it-IT" sz="1600" b="0" i="0" kern="1200" baseline="0" dirty="0">
              <a:latin typeface="Century Gothic" panose="020B0502020202020204" pitchFamily="34" charset="0"/>
            </a:endParaRPr>
          </a:p>
        </p:txBody>
      </p:sp>
      <p:sp>
        <p:nvSpPr>
          <p:cNvPr id="21" name="Figura a mano libera 20">
            <a:extLst>
              <a:ext uri="{FF2B5EF4-FFF2-40B4-BE49-F238E27FC236}">
                <a16:creationId xmlns:a16="http://schemas.microsoft.com/office/drawing/2014/main" id="{A74ADC34-F7AD-7E12-DF92-F030167D51FC}"/>
              </a:ext>
            </a:extLst>
          </p:cNvPr>
          <p:cNvSpPr/>
          <p:nvPr/>
        </p:nvSpPr>
        <p:spPr>
          <a:xfrm>
            <a:off x="1740029" y="1034611"/>
            <a:ext cx="1737151" cy="792229"/>
          </a:xfrm>
          <a:custGeom>
            <a:avLst/>
            <a:gdLst>
              <a:gd name="connsiteX0" fmla="*/ 0 w 1638197"/>
              <a:gd name="connsiteY0" fmla="*/ 114841 h 1148405"/>
              <a:gd name="connsiteX1" fmla="*/ 114841 w 1638197"/>
              <a:gd name="connsiteY1" fmla="*/ 0 h 1148405"/>
              <a:gd name="connsiteX2" fmla="*/ 1523357 w 1638197"/>
              <a:gd name="connsiteY2" fmla="*/ 0 h 1148405"/>
              <a:gd name="connsiteX3" fmla="*/ 1638198 w 1638197"/>
              <a:gd name="connsiteY3" fmla="*/ 114841 h 1148405"/>
              <a:gd name="connsiteX4" fmla="*/ 1638197 w 1638197"/>
              <a:gd name="connsiteY4" fmla="*/ 1033565 h 1148405"/>
              <a:gd name="connsiteX5" fmla="*/ 1523356 w 1638197"/>
              <a:gd name="connsiteY5" fmla="*/ 1148406 h 1148405"/>
              <a:gd name="connsiteX6" fmla="*/ 114841 w 1638197"/>
              <a:gd name="connsiteY6" fmla="*/ 1148405 h 1148405"/>
              <a:gd name="connsiteX7" fmla="*/ 0 w 1638197"/>
              <a:gd name="connsiteY7" fmla="*/ 1033564 h 1148405"/>
              <a:gd name="connsiteX8" fmla="*/ 0 w 1638197"/>
              <a:gd name="connsiteY8" fmla="*/ 114841 h 114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197" h="1148405">
                <a:moveTo>
                  <a:pt x="0" y="114841"/>
                </a:moveTo>
                <a:cubicBezTo>
                  <a:pt x="0" y="51416"/>
                  <a:pt x="51416" y="0"/>
                  <a:pt x="114841" y="0"/>
                </a:cubicBezTo>
                <a:lnTo>
                  <a:pt x="1523357" y="0"/>
                </a:lnTo>
                <a:cubicBezTo>
                  <a:pt x="1586782" y="0"/>
                  <a:pt x="1638198" y="51416"/>
                  <a:pt x="1638198" y="114841"/>
                </a:cubicBezTo>
                <a:cubicBezTo>
                  <a:pt x="1638198" y="421082"/>
                  <a:pt x="1638197" y="727324"/>
                  <a:pt x="1638197" y="1033565"/>
                </a:cubicBezTo>
                <a:cubicBezTo>
                  <a:pt x="1638197" y="1096990"/>
                  <a:pt x="1586781" y="1148406"/>
                  <a:pt x="1523356" y="1148406"/>
                </a:cubicBezTo>
                <a:lnTo>
                  <a:pt x="114841" y="1148405"/>
                </a:lnTo>
                <a:cubicBezTo>
                  <a:pt x="51416" y="1148405"/>
                  <a:pt x="0" y="1096989"/>
                  <a:pt x="0" y="1033564"/>
                </a:cubicBezTo>
                <a:lnTo>
                  <a:pt x="0" y="114841"/>
                </a:lnTo>
                <a:close/>
              </a:path>
            </a:pathLst>
          </a:custGeom>
          <a:solidFill>
            <a:schemeClr val="accent6"/>
          </a:solid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796" tIns="43796" rIns="43796" bIns="43796" numCol="1" spcCol="1270" anchor="ctr" anchorCtr="0">
            <a:noAutofit/>
          </a:bodyPr>
          <a:lstStyle/>
          <a:p>
            <a:pPr marL="0" lvl="0" indent="0" algn="ctr" defTabSz="711200">
              <a:spcBef>
                <a:spcPct val="0"/>
              </a:spcBef>
              <a:spcAft>
                <a:spcPct val="35000"/>
              </a:spcAft>
              <a:buNone/>
            </a:pPr>
            <a:r>
              <a:rPr lang="it-IT" sz="2000" b="0" i="0" kern="1200" baseline="0" dirty="0">
                <a:latin typeface="Century Gothic" panose="020B0502020202020204" pitchFamily="34" charset="0"/>
              </a:rPr>
              <a:t>CB</a:t>
            </a:r>
          </a:p>
        </p:txBody>
      </p:sp>
      <p:sp>
        <p:nvSpPr>
          <p:cNvPr id="22" name="Figura a mano libera 21">
            <a:extLst>
              <a:ext uri="{FF2B5EF4-FFF2-40B4-BE49-F238E27FC236}">
                <a16:creationId xmlns:a16="http://schemas.microsoft.com/office/drawing/2014/main" id="{8900F1DF-2B8A-1C4F-97C9-D9CA6902D594}"/>
              </a:ext>
            </a:extLst>
          </p:cNvPr>
          <p:cNvSpPr/>
          <p:nvPr/>
        </p:nvSpPr>
        <p:spPr>
          <a:xfrm>
            <a:off x="1662182" y="3275487"/>
            <a:ext cx="1892850" cy="1535580"/>
          </a:xfrm>
          <a:custGeom>
            <a:avLst/>
            <a:gdLst>
              <a:gd name="connsiteX0" fmla="*/ 0 w 5363711"/>
              <a:gd name="connsiteY0" fmla="*/ 137032 h 1370317"/>
              <a:gd name="connsiteX1" fmla="*/ 137032 w 5363711"/>
              <a:gd name="connsiteY1" fmla="*/ 0 h 1370317"/>
              <a:gd name="connsiteX2" fmla="*/ 5226679 w 5363711"/>
              <a:gd name="connsiteY2" fmla="*/ 0 h 1370317"/>
              <a:gd name="connsiteX3" fmla="*/ 5363711 w 5363711"/>
              <a:gd name="connsiteY3" fmla="*/ 137032 h 1370317"/>
              <a:gd name="connsiteX4" fmla="*/ 5363711 w 5363711"/>
              <a:gd name="connsiteY4" fmla="*/ 1233285 h 1370317"/>
              <a:gd name="connsiteX5" fmla="*/ 5226679 w 5363711"/>
              <a:gd name="connsiteY5" fmla="*/ 1370317 h 1370317"/>
              <a:gd name="connsiteX6" fmla="*/ 137032 w 5363711"/>
              <a:gd name="connsiteY6" fmla="*/ 1370317 h 1370317"/>
              <a:gd name="connsiteX7" fmla="*/ 0 w 5363711"/>
              <a:gd name="connsiteY7" fmla="*/ 1233285 h 1370317"/>
              <a:gd name="connsiteX8" fmla="*/ 0 w 5363711"/>
              <a:gd name="connsiteY8" fmla="*/ 137032 h 137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711" h="1370317">
                <a:moveTo>
                  <a:pt x="0" y="137032"/>
                </a:moveTo>
                <a:cubicBezTo>
                  <a:pt x="0" y="61351"/>
                  <a:pt x="61351" y="0"/>
                  <a:pt x="137032" y="0"/>
                </a:cubicBezTo>
                <a:lnTo>
                  <a:pt x="5226679" y="0"/>
                </a:lnTo>
                <a:cubicBezTo>
                  <a:pt x="5302360" y="0"/>
                  <a:pt x="5363711" y="61351"/>
                  <a:pt x="5363711" y="137032"/>
                </a:cubicBezTo>
                <a:lnTo>
                  <a:pt x="5363711" y="1233285"/>
                </a:lnTo>
                <a:cubicBezTo>
                  <a:pt x="5363711" y="1308966"/>
                  <a:pt x="5302360" y="1370317"/>
                  <a:pt x="5226679" y="1370317"/>
                </a:cubicBezTo>
                <a:lnTo>
                  <a:pt x="137032" y="1370317"/>
                </a:lnTo>
                <a:cubicBezTo>
                  <a:pt x="61351" y="1370317"/>
                  <a:pt x="0" y="1308966"/>
                  <a:pt x="0" y="1233285"/>
                </a:cubicBezTo>
                <a:lnTo>
                  <a:pt x="0" y="1370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295" tIns="50295" rIns="50295" bIns="50295" numCol="1" spcCol="1270" anchor="ctr" anchorCtr="0">
            <a:noAutofit/>
          </a:bodyPr>
          <a:lstStyle/>
          <a:p>
            <a:pPr marL="0" lvl="0" indent="0" algn="ctr" defTabSz="711200">
              <a:spcBef>
                <a:spcPct val="0"/>
              </a:spcBef>
              <a:spcAft>
                <a:spcPct val="35000"/>
              </a:spcAft>
              <a:buNone/>
            </a:pPr>
            <a:r>
              <a:rPr lang="it-IT" sz="1600" b="0" i="0" kern="1200" baseline="0" dirty="0">
                <a:latin typeface="Century Gothic" panose="020B0502020202020204" pitchFamily="34" charset="0"/>
              </a:rPr>
              <a:t>SPB </a:t>
            </a:r>
          </a:p>
          <a:p>
            <a:pPr marL="0" lvl="0" indent="0" algn="ctr" defTabSz="711200">
              <a:spcBef>
                <a:spcPct val="0"/>
              </a:spcBef>
              <a:spcAft>
                <a:spcPct val="35000"/>
              </a:spcAft>
              <a:buNone/>
            </a:pPr>
            <a:r>
              <a:rPr lang="it-IT" sz="1600" b="0" i="0" kern="1200" dirty="0">
                <a:latin typeface="Century Gothic" panose="020B0502020202020204" pitchFamily="34" charset="0"/>
              </a:rPr>
              <a:t>study site </a:t>
            </a:r>
            <a:r>
              <a:rPr lang="it-IT" sz="1600" b="0" i="0" kern="1200" dirty="0" err="1">
                <a:latin typeface="Century Gothic" panose="020B0502020202020204" pitchFamily="34" charset="0"/>
              </a:rPr>
              <a:t>characteristics</a:t>
            </a:r>
            <a:r>
              <a:rPr lang="it-IT" sz="1600" b="0" i="0" kern="1200" dirty="0">
                <a:latin typeface="Century Gothic" panose="020B0502020202020204" pitchFamily="34" charset="0"/>
              </a:rPr>
              <a:t> </a:t>
            </a:r>
            <a:r>
              <a:rPr lang="it-IT" sz="1600" b="0" i="0" kern="1200" dirty="0" err="1">
                <a:latin typeface="Century Gothic" panose="020B0502020202020204" pitchFamily="34" charset="0"/>
              </a:rPr>
              <a:t>affectiing</a:t>
            </a:r>
            <a:r>
              <a:rPr lang="it-IT" sz="1600" b="0" i="0" kern="1200" dirty="0">
                <a:latin typeface="Century Gothic" panose="020B0502020202020204" pitchFamily="34" charset="0"/>
              </a:rPr>
              <a:t> ET performance</a:t>
            </a:r>
          </a:p>
        </p:txBody>
      </p:sp>
      <p:sp>
        <p:nvSpPr>
          <p:cNvPr id="23" name="Figura a mano libera 22">
            <a:extLst>
              <a:ext uri="{FF2B5EF4-FFF2-40B4-BE49-F238E27FC236}">
                <a16:creationId xmlns:a16="http://schemas.microsoft.com/office/drawing/2014/main" id="{B7980090-A8BD-847F-2966-B1BCA969FD2D}"/>
              </a:ext>
            </a:extLst>
          </p:cNvPr>
          <p:cNvSpPr/>
          <p:nvPr/>
        </p:nvSpPr>
        <p:spPr>
          <a:xfrm>
            <a:off x="5990619" y="1020208"/>
            <a:ext cx="1737151" cy="792229"/>
          </a:xfrm>
          <a:custGeom>
            <a:avLst/>
            <a:gdLst>
              <a:gd name="connsiteX0" fmla="*/ 0 w 1638197"/>
              <a:gd name="connsiteY0" fmla="*/ 114841 h 1148405"/>
              <a:gd name="connsiteX1" fmla="*/ 114841 w 1638197"/>
              <a:gd name="connsiteY1" fmla="*/ 0 h 1148405"/>
              <a:gd name="connsiteX2" fmla="*/ 1523357 w 1638197"/>
              <a:gd name="connsiteY2" fmla="*/ 0 h 1148405"/>
              <a:gd name="connsiteX3" fmla="*/ 1638198 w 1638197"/>
              <a:gd name="connsiteY3" fmla="*/ 114841 h 1148405"/>
              <a:gd name="connsiteX4" fmla="*/ 1638197 w 1638197"/>
              <a:gd name="connsiteY4" fmla="*/ 1033565 h 1148405"/>
              <a:gd name="connsiteX5" fmla="*/ 1523356 w 1638197"/>
              <a:gd name="connsiteY5" fmla="*/ 1148406 h 1148405"/>
              <a:gd name="connsiteX6" fmla="*/ 114841 w 1638197"/>
              <a:gd name="connsiteY6" fmla="*/ 1148405 h 1148405"/>
              <a:gd name="connsiteX7" fmla="*/ 0 w 1638197"/>
              <a:gd name="connsiteY7" fmla="*/ 1033564 h 1148405"/>
              <a:gd name="connsiteX8" fmla="*/ 0 w 1638197"/>
              <a:gd name="connsiteY8" fmla="*/ 114841 h 114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197" h="1148405">
                <a:moveTo>
                  <a:pt x="0" y="114841"/>
                </a:moveTo>
                <a:cubicBezTo>
                  <a:pt x="0" y="51416"/>
                  <a:pt x="51416" y="0"/>
                  <a:pt x="114841" y="0"/>
                </a:cubicBezTo>
                <a:lnTo>
                  <a:pt x="1523357" y="0"/>
                </a:lnTo>
                <a:cubicBezTo>
                  <a:pt x="1586782" y="0"/>
                  <a:pt x="1638198" y="51416"/>
                  <a:pt x="1638198" y="114841"/>
                </a:cubicBezTo>
                <a:cubicBezTo>
                  <a:pt x="1638198" y="421082"/>
                  <a:pt x="1638197" y="727324"/>
                  <a:pt x="1638197" y="1033565"/>
                </a:cubicBezTo>
                <a:cubicBezTo>
                  <a:pt x="1638197" y="1096990"/>
                  <a:pt x="1586781" y="1148406"/>
                  <a:pt x="1523356" y="1148406"/>
                </a:cubicBezTo>
                <a:lnTo>
                  <a:pt x="114841" y="1148405"/>
                </a:lnTo>
                <a:cubicBezTo>
                  <a:pt x="51416" y="1148405"/>
                  <a:pt x="0" y="1096989"/>
                  <a:pt x="0" y="1033564"/>
                </a:cubicBezTo>
                <a:lnTo>
                  <a:pt x="0" y="114841"/>
                </a:lnTo>
                <a:close/>
              </a:path>
            </a:pathLst>
          </a:custGeom>
          <a:solidFill>
            <a:schemeClr val="accent6"/>
          </a:solid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796" tIns="43796" rIns="43796" bIns="43796" numCol="1" spcCol="1270" anchor="ctr" anchorCtr="0">
            <a:noAutofit/>
          </a:bodyPr>
          <a:lstStyle/>
          <a:p>
            <a:pPr marL="0" lvl="0" indent="0" algn="ctr" defTabSz="711200">
              <a:spcBef>
                <a:spcPct val="0"/>
              </a:spcBef>
              <a:spcAft>
                <a:spcPct val="35000"/>
              </a:spcAft>
              <a:buNone/>
            </a:pPr>
            <a:r>
              <a:rPr lang="it-IT" sz="2000" dirty="0">
                <a:latin typeface="Century Gothic" panose="020B0502020202020204" pitchFamily="34" charset="0"/>
              </a:rPr>
              <a:t>Local Team</a:t>
            </a:r>
            <a:endParaRPr lang="it-IT" sz="2000" b="0" i="0" kern="1200" baseline="0" dirty="0">
              <a:latin typeface="Century Gothic" panose="020B0502020202020204" pitchFamily="34" charset="0"/>
            </a:endParaRPr>
          </a:p>
        </p:txBody>
      </p:sp>
      <p:sp>
        <p:nvSpPr>
          <p:cNvPr id="24" name="Figura a mano libera 23">
            <a:extLst>
              <a:ext uri="{FF2B5EF4-FFF2-40B4-BE49-F238E27FC236}">
                <a16:creationId xmlns:a16="http://schemas.microsoft.com/office/drawing/2014/main" id="{42CFA471-46FB-F128-B976-8461751D9BEF}"/>
              </a:ext>
            </a:extLst>
          </p:cNvPr>
          <p:cNvSpPr/>
          <p:nvPr/>
        </p:nvSpPr>
        <p:spPr>
          <a:xfrm>
            <a:off x="6096000" y="2077225"/>
            <a:ext cx="1737151" cy="1044872"/>
          </a:xfrm>
          <a:custGeom>
            <a:avLst/>
            <a:gdLst>
              <a:gd name="connsiteX0" fmla="*/ 0 w 2050630"/>
              <a:gd name="connsiteY0" fmla="*/ 164850 h 1648498"/>
              <a:gd name="connsiteX1" fmla="*/ 164850 w 2050630"/>
              <a:gd name="connsiteY1" fmla="*/ 0 h 1648498"/>
              <a:gd name="connsiteX2" fmla="*/ 1885780 w 2050630"/>
              <a:gd name="connsiteY2" fmla="*/ 0 h 1648498"/>
              <a:gd name="connsiteX3" fmla="*/ 2050630 w 2050630"/>
              <a:gd name="connsiteY3" fmla="*/ 164850 h 1648498"/>
              <a:gd name="connsiteX4" fmla="*/ 2050630 w 2050630"/>
              <a:gd name="connsiteY4" fmla="*/ 1483648 h 1648498"/>
              <a:gd name="connsiteX5" fmla="*/ 1885780 w 2050630"/>
              <a:gd name="connsiteY5" fmla="*/ 1648498 h 1648498"/>
              <a:gd name="connsiteX6" fmla="*/ 164850 w 2050630"/>
              <a:gd name="connsiteY6" fmla="*/ 1648498 h 1648498"/>
              <a:gd name="connsiteX7" fmla="*/ 0 w 2050630"/>
              <a:gd name="connsiteY7" fmla="*/ 1483648 h 1648498"/>
              <a:gd name="connsiteX8" fmla="*/ 0 w 2050630"/>
              <a:gd name="connsiteY8" fmla="*/ 164850 h 164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30" h="1648498">
                <a:moveTo>
                  <a:pt x="0" y="164850"/>
                </a:moveTo>
                <a:cubicBezTo>
                  <a:pt x="0" y="73806"/>
                  <a:pt x="73806" y="0"/>
                  <a:pt x="164850" y="0"/>
                </a:cubicBezTo>
                <a:lnTo>
                  <a:pt x="1885780" y="0"/>
                </a:lnTo>
                <a:cubicBezTo>
                  <a:pt x="1976824" y="0"/>
                  <a:pt x="2050630" y="73806"/>
                  <a:pt x="2050630" y="164850"/>
                </a:cubicBezTo>
                <a:lnTo>
                  <a:pt x="2050630" y="1483648"/>
                </a:lnTo>
                <a:cubicBezTo>
                  <a:pt x="2050630" y="1574692"/>
                  <a:pt x="1976824" y="1648498"/>
                  <a:pt x="1885780" y="1648498"/>
                </a:cubicBezTo>
                <a:lnTo>
                  <a:pt x="164850" y="1648498"/>
                </a:lnTo>
                <a:cubicBezTo>
                  <a:pt x="73806" y="1648498"/>
                  <a:pt x="0" y="1574692"/>
                  <a:pt x="0" y="1483648"/>
                </a:cubicBezTo>
                <a:lnTo>
                  <a:pt x="0" y="1648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443" tIns="58443" rIns="58443" bIns="58443" numCol="1" spcCol="1270" anchor="ctr" anchorCtr="0">
            <a:noAutofit/>
          </a:bodyPr>
          <a:lstStyle/>
          <a:p>
            <a:pPr lvl="0" algn="ctr" defTabSz="711200">
              <a:spcBef>
                <a:spcPct val="0"/>
              </a:spcBef>
              <a:spcAft>
                <a:spcPct val="35000"/>
              </a:spcAft>
            </a:pPr>
            <a:r>
              <a:rPr lang="it-IT" sz="1600" dirty="0">
                <a:latin typeface="Century Gothic" panose="020B0502020202020204" pitchFamily="34" charset="0"/>
              </a:rPr>
              <a:t>studies for site-</a:t>
            </a:r>
            <a:r>
              <a:rPr lang="it-IT" sz="1600" dirty="0" err="1">
                <a:latin typeface="Century Gothic" panose="020B0502020202020204" pitchFamily="34" charset="0"/>
              </a:rPr>
              <a:t>dependent</a:t>
            </a:r>
            <a:r>
              <a:rPr lang="it-IT" sz="1600" dirty="0">
                <a:latin typeface="Century Gothic" panose="020B0502020202020204" pitchFamily="34" charset="0"/>
              </a:rPr>
              <a:t> design </a:t>
            </a:r>
            <a:endParaRPr lang="it-IT" sz="1600" b="0" i="0" kern="1200" dirty="0">
              <a:latin typeface="Century Gothic" panose="020B0502020202020204" pitchFamily="34" charset="0"/>
            </a:endParaRPr>
          </a:p>
        </p:txBody>
      </p:sp>
      <p:sp>
        <p:nvSpPr>
          <p:cNvPr id="25" name="Figura a mano libera 24">
            <a:extLst>
              <a:ext uri="{FF2B5EF4-FFF2-40B4-BE49-F238E27FC236}">
                <a16:creationId xmlns:a16="http://schemas.microsoft.com/office/drawing/2014/main" id="{693C37EB-D563-8EAA-9FC8-493E04F6C904}"/>
              </a:ext>
            </a:extLst>
          </p:cNvPr>
          <p:cNvSpPr/>
          <p:nvPr/>
        </p:nvSpPr>
        <p:spPr>
          <a:xfrm>
            <a:off x="8068523" y="1020208"/>
            <a:ext cx="1737151" cy="792229"/>
          </a:xfrm>
          <a:custGeom>
            <a:avLst/>
            <a:gdLst>
              <a:gd name="connsiteX0" fmla="*/ 0 w 1638197"/>
              <a:gd name="connsiteY0" fmla="*/ 114841 h 1148405"/>
              <a:gd name="connsiteX1" fmla="*/ 114841 w 1638197"/>
              <a:gd name="connsiteY1" fmla="*/ 0 h 1148405"/>
              <a:gd name="connsiteX2" fmla="*/ 1523357 w 1638197"/>
              <a:gd name="connsiteY2" fmla="*/ 0 h 1148405"/>
              <a:gd name="connsiteX3" fmla="*/ 1638198 w 1638197"/>
              <a:gd name="connsiteY3" fmla="*/ 114841 h 1148405"/>
              <a:gd name="connsiteX4" fmla="*/ 1638197 w 1638197"/>
              <a:gd name="connsiteY4" fmla="*/ 1033565 h 1148405"/>
              <a:gd name="connsiteX5" fmla="*/ 1523356 w 1638197"/>
              <a:gd name="connsiteY5" fmla="*/ 1148406 h 1148405"/>
              <a:gd name="connsiteX6" fmla="*/ 114841 w 1638197"/>
              <a:gd name="connsiteY6" fmla="*/ 1148405 h 1148405"/>
              <a:gd name="connsiteX7" fmla="*/ 0 w 1638197"/>
              <a:gd name="connsiteY7" fmla="*/ 1033564 h 1148405"/>
              <a:gd name="connsiteX8" fmla="*/ 0 w 1638197"/>
              <a:gd name="connsiteY8" fmla="*/ 114841 h 114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197" h="1148405">
                <a:moveTo>
                  <a:pt x="0" y="114841"/>
                </a:moveTo>
                <a:cubicBezTo>
                  <a:pt x="0" y="51416"/>
                  <a:pt x="51416" y="0"/>
                  <a:pt x="114841" y="0"/>
                </a:cubicBezTo>
                <a:lnTo>
                  <a:pt x="1523357" y="0"/>
                </a:lnTo>
                <a:cubicBezTo>
                  <a:pt x="1586782" y="0"/>
                  <a:pt x="1638198" y="51416"/>
                  <a:pt x="1638198" y="114841"/>
                </a:cubicBezTo>
                <a:cubicBezTo>
                  <a:pt x="1638198" y="421082"/>
                  <a:pt x="1638197" y="727324"/>
                  <a:pt x="1638197" y="1033565"/>
                </a:cubicBezTo>
                <a:cubicBezTo>
                  <a:pt x="1638197" y="1096990"/>
                  <a:pt x="1586781" y="1148406"/>
                  <a:pt x="1523356" y="1148406"/>
                </a:cubicBezTo>
                <a:lnTo>
                  <a:pt x="114841" y="1148405"/>
                </a:lnTo>
                <a:cubicBezTo>
                  <a:pt x="51416" y="1148405"/>
                  <a:pt x="0" y="1096989"/>
                  <a:pt x="0" y="1033564"/>
                </a:cubicBezTo>
                <a:lnTo>
                  <a:pt x="0" y="114841"/>
                </a:lnTo>
                <a:close/>
              </a:path>
            </a:pathLst>
          </a:custGeom>
          <a:solidFill>
            <a:schemeClr val="accent6"/>
          </a:solid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796" tIns="43796" rIns="43796" bIns="43796" numCol="1" spcCol="1270" anchor="ctr" anchorCtr="0">
            <a:noAutofit/>
          </a:bodyPr>
          <a:lstStyle/>
          <a:p>
            <a:pPr marL="0" lvl="0" indent="0" algn="ctr" defTabSz="711200">
              <a:spcBef>
                <a:spcPct val="0"/>
              </a:spcBef>
              <a:spcAft>
                <a:spcPct val="35000"/>
              </a:spcAft>
              <a:buNone/>
            </a:pPr>
            <a:r>
              <a:rPr lang="it-IT" sz="2000" dirty="0">
                <a:latin typeface="Century Gothic" panose="020B0502020202020204" pitchFamily="34" charset="0"/>
              </a:rPr>
              <a:t>BGR</a:t>
            </a:r>
            <a:endParaRPr lang="it-IT" sz="2000" b="0" i="0" kern="1200" baseline="0" dirty="0">
              <a:latin typeface="Century Gothic" panose="020B0502020202020204" pitchFamily="34" charset="0"/>
            </a:endParaRPr>
          </a:p>
        </p:txBody>
      </p:sp>
      <p:sp>
        <p:nvSpPr>
          <p:cNvPr id="26" name="Figura a mano libera 25">
            <a:extLst>
              <a:ext uri="{FF2B5EF4-FFF2-40B4-BE49-F238E27FC236}">
                <a16:creationId xmlns:a16="http://schemas.microsoft.com/office/drawing/2014/main" id="{4E895F68-1411-2A4A-AF29-DC423DC6730B}"/>
              </a:ext>
            </a:extLst>
          </p:cNvPr>
          <p:cNvSpPr/>
          <p:nvPr/>
        </p:nvSpPr>
        <p:spPr>
          <a:xfrm>
            <a:off x="8163670" y="2077225"/>
            <a:ext cx="1737151" cy="1044872"/>
          </a:xfrm>
          <a:custGeom>
            <a:avLst/>
            <a:gdLst>
              <a:gd name="connsiteX0" fmla="*/ 0 w 2050630"/>
              <a:gd name="connsiteY0" fmla="*/ 164850 h 1648498"/>
              <a:gd name="connsiteX1" fmla="*/ 164850 w 2050630"/>
              <a:gd name="connsiteY1" fmla="*/ 0 h 1648498"/>
              <a:gd name="connsiteX2" fmla="*/ 1885780 w 2050630"/>
              <a:gd name="connsiteY2" fmla="*/ 0 h 1648498"/>
              <a:gd name="connsiteX3" fmla="*/ 2050630 w 2050630"/>
              <a:gd name="connsiteY3" fmla="*/ 164850 h 1648498"/>
              <a:gd name="connsiteX4" fmla="*/ 2050630 w 2050630"/>
              <a:gd name="connsiteY4" fmla="*/ 1483648 h 1648498"/>
              <a:gd name="connsiteX5" fmla="*/ 1885780 w 2050630"/>
              <a:gd name="connsiteY5" fmla="*/ 1648498 h 1648498"/>
              <a:gd name="connsiteX6" fmla="*/ 164850 w 2050630"/>
              <a:gd name="connsiteY6" fmla="*/ 1648498 h 1648498"/>
              <a:gd name="connsiteX7" fmla="*/ 0 w 2050630"/>
              <a:gd name="connsiteY7" fmla="*/ 1483648 h 1648498"/>
              <a:gd name="connsiteX8" fmla="*/ 0 w 2050630"/>
              <a:gd name="connsiteY8" fmla="*/ 164850 h 164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30" h="1648498">
                <a:moveTo>
                  <a:pt x="0" y="164850"/>
                </a:moveTo>
                <a:cubicBezTo>
                  <a:pt x="0" y="73806"/>
                  <a:pt x="73806" y="0"/>
                  <a:pt x="164850" y="0"/>
                </a:cubicBezTo>
                <a:lnTo>
                  <a:pt x="1885780" y="0"/>
                </a:lnTo>
                <a:cubicBezTo>
                  <a:pt x="1976824" y="0"/>
                  <a:pt x="2050630" y="73806"/>
                  <a:pt x="2050630" y="164850"/>
                </a:cubicBezTo>
                <a:lnTo>
                  <a:pt x="2050630" y="1483648"/>
                </a:lnTo>
                <a:cubicBezTo>
                  <a:pt x="2050630" y="1574692"/>
                  <a:pt x="1976824" y="1648498"/>
                  <a:pt x="1885780" y="1648498"/>
                </a:cubicBezTo>
                <a:lnTo>
                  <a:pt x="164850" y="1648498"/>
                </a:lnTo>
                <a:cubicBezTo>
                  <a:pt x="73806" y="1648498"/>
                  <a:pt x="0" y="1574692"/>
                  <a:pt x="0" y="1483648"/>
                </a:cubicBezTo>
                <a:lnTo>
                  <a:pt x="0" y="1648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443" tIns="58443" rIns="58443" bIns="58443" numCol="1" spcCol="1270" anchor="ctr" anchorCtr="0">
            <a:noAutofit/>
          </a:bodyPr>
          <a:lstStyle/>
          <a:p>
            <a:pPr lvl="0" algn="ctr" defTabSz="711200">
              <a:spcBef>
                <a:spcPct val="0"/>
              </a:spcBef>
              <a:spcAft>
                <a:spcPct val="35000"/>
              </a:spcAft>
            </a:pPr>
            <a:r>
              <a:rPr lang="it-IT" sz="1600" dirty="0">
                <a:latin typeface="Century Gothic" panose="020B0502020202020204" pitchFamily="34" charset="0"/>
              </a:rPr>
              <a:t>Site </a:t>
            </a:r>
            <a:r>
              <a:rPr lang="it-IT" sz="1600" dirty="0" err="1">
                <a:latin typeface="Century Gothic" panose="020B0502020202020204" pitchFamily="34" charset="0"/>
              </a:rPr>
              <a:t>selection</a:t>
            </a:r>
            <a:endParaRPr lang="it-IT" sz="1600" b="0" i="0" kern="1200" dirty="0">
              <a:latin typeface="Century Gothic" panose="020B0502020202020204" pitchFamily="34" charset="0"/>
            </a:endParaRPr>
          </a:p>
        </p:txBody>
      </p:sp>
      <p:sp>
        <p:nvSpPr>
          <p:cNvPr id="37" name="Titolo 1">
            <a:extLst>
              <a:ext uri="{FF2B5EF4-FFF2-40B4-BE49-F238E27FC236}">
                <a16:creationId xmlns:a16="http://schemas.microsoft.com/office/drawing/2014/main" id="{8FCD5A46-F776-0377-829D-0DC4D33C978A}"/>
              </a:ext>
            </a:extLst>
          </p:cNvPr>
          <p:cNvSpPr txBox="1">
            <a:spLocks/>
          </p:cNvSpPr>
          <p:nvPr/>
        </p:nvSpPr>
        <p:spPr>
          <a:xfrm>
            <a:off x="538655" y="225388"/>
            <a:ext cx="10515600" cy="935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solidFill>
                  <a:srgbClr val="2F5496"/>
                </a:solidFill>
                <a:latin typeface="Century Gothic" panose="020B0502020202020204" pitchFamily="34" charset="0"/>
                <a:ea typeface="Times New Roman" panose="02020603050405020304" pitchFamily="18" charset="0"/>
                <a:cs typeface="Times New Roman (Titoli CS)"/>
              </a:rPr>
              <a:t>How to coordinate the activity within different bodies ?</a:t>
            </a:r>
            <a:endParaRPr lang="en-US" sz="5400" dirty="0"/>
          </a:p>
        </p:txBody>
      </p:sp>
      <p:sp>
        <p:nvSpPr>
          <p:cNvPr id="2" name="Segnaposto piè di pagina 1">
            <a:extLst>
              <a:ext uri="{FF2B5EF4-FFF2-40B4-BE49-F238E27FC236}">
                <a16:creationId xmlns:a16="http://schemas.microsoft.com/office/drawing/2014/main" id="{B1604ACA-F3F8-6697-46C5-C7DF9294B0EF}"/>
              </a:ext>
            </a:extLst>
          </p:cNvPr>
          <p:cNvSpPr>
            <a:spLocks noGrp="1"/>
          </p:cNvSpPr>
          <p:nvPr>
            <p:ph type="ftr" sz="quarter" idx="11"/>
          </p:nvPr>
        </p:nvSpPr>
        <p:spPr/>
        <p:txBody>
          <a:bodyPr/>
          <a:lstStyle/>
          <a:p>
            <a:r>
              <a:rPr lang="en-US"/>
              <a:t>Maria Marsella - 2nd Einstein Telescope Annual Meeting 15.11.2023</a:t>
            </a:r>
          </a:p>
        </p:txBody>
      </p:sp>
      <p:sp>
        <p:nvSpPr>
          <p:cNvPr id="5" name="Freccia giù 4">
            <a:extLst>
              <a:ext uri="{FF2B5EF4-FFF2-40B4-BE49-F238E27FC236}">
                <a16:creationId xmlns:a16="http://schemas.microsoft.com/office/drawing/2014/main" id="{7A4B26E9-F62D-A24F-524F-520E46A7C2AB}"/>
              </a:ext>
            </a:extLst>
          </p:cNvPr>
          <p:cNvSpPr/>
          <p:nvPr/>
        </p:nvSpPr>
        <p:spPr>
          <a:xfrm>
            <a:off x="10059734" y="3201503"/>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solidFill>
                <a:srgbClr val="FF0000"/>
              </a:solidFill>
            </a:endParaRPr>
          </a:p>
        </p:txBody>
      </p:sp>
    </p:spTree>
    <p:extLst>
      <p:ext uri="{BB962C8B-B14F-4D97-AF65-F5344CB8AC3E}">
        <p14:creationId xmlns:p14="http://schemas.microsoft.com/office/powerpoint/2010/main" val="372339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acqua, aria aperta, cielo, Calmo&#10;&#10;Descrizione generata automaticamente">
            <a:extLst>
              <a:ext uri="{FF2B5EF4-FFF2-40B4-BE49-F238E27FC236}">
                <a16:creationId xmlns:a16="http://schemas.microsoft.com/office/drawing/2014/main" id="{61C649C4-9AE7-A960-F02A-492A88A99ED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578" r="16941" b="-2"/>
          <a:stretch/>
        </p:blipFill>
        <p:spPr>
          <a:xfrm>
            <a:off x="6103027" y="10"/>
            <a:ext cx="6088971" cy="6857990"/>
          </a:xfrm>
          <a:prstGeom prst="rect">
            <a:avLst/>
          </a:prstGeom>
        </p:spPr>
      </p:pic>
      <p:sp useBgFill="1">
        <p:nvSpPr>
          <p:cNvPr id="23" name="Rectangle 2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986308A-8799-6A43-EDF5-4E725E469433}"/>
              </a:ext>
            </a:extLst>
          </p:cNvPr>
          <p:cNvSpPr>
            <a:spLocks noGrp="1"/>
          </p:cNvSpPr>
          <p:nvPr>
            <p:ph type="title"/>
          </p:nvPr>
        </p:nvSpPr>
        <p:spPr>
          <a:xfrm>
            <a:off x="761801" y="328512"/>
            <a:ext cx="4778387" cy="1628970"/>
          </a:xfrm>
        </p:spPr>
        <p:txBody>
          <a:bodyPr anchor="ctr">
            <a:normAutofit/>
          </a:bodyPr>
          <a:lstStyle/>
          <a:p>
            <a:r>
              <a:rPr lang="en-GB" sz="2800" dirty="0">
                <a:solidFill>
                  <a:schemeClr val="accent1"/>
                </a:solidFill>
                <a:latin typeface="Century Gothic" panose="020B0502020202020204" pitchFamily="34" charset="0"/>
              </a:rPr>
              <a:t>What is urgent ?</a:t>
            </a:r>
          </a:p>
        </p:txBody>
      </p:sp>
      <p:sp>
        <p:nvSpPr>
          <p:cNvPr id="9" name="Content Placeholder 8">
            <a:extLst>
              <a:ext uri="{FF2B5EF4-FFF2-40B4-BE49-F238E27FC236}">
                <a16:creationId xmlns:a16="http://schemas.microsoft.com/office/drawing/2014/main" id="{3816673C-D1B1-9C41-13F5-966C9E427427}"/>
              </a:ext>
            </a:extLst>
          </p:cNvPr>
          <p:cNvSpPr>
            <a:spLocks noGrp="1"/>
          </p:cNvSpPr>
          <p:nvPr>
            <p:ph idx="1"/>
          </p:nvPr>
        </p:nvSpPr>
        <p:spPr>
          <a:xfrm>
            <a:off x="761801" y="2884929"/>
            <a:ext cx="4659756" cy="3374137"/>
          </a:xfrm>
        </p:spPr>
        <p:txBody>
          <a:bodyPr anchor="ctr">
            <a:normAutofit/>
          </a:bodyPr>
          <a:lstStyle/>
          <a:p>
            <a:endParaRPr lang="en-US" sz="2000"/>
          </a:p>
        </p:txBody>
      </p:sp>
      <p:sp>
        <p:nvSpPr>
          <p:cNvPr id="3" name="Segnaposto piè di pagina 2">
            <a:extLst>
              <a:ext uri="{FF2B5EF4-FFF2-40B4-BE49-F238E27FC236}">
                <a16:creationId xmlns:a16="http://schemas.microsoft.com/office/drawing/2014/main" id="{14AA993C-5553-E5D6-D391-2613521C1465}"/>
              </a:ext>
            </a:extLst>
          </p:cNvPr>
          <p:cNvSpPr>
            <a:spLocks noGrp="1"/>
          </p:cNvSpPr>
          <p:nvPr>
            <p:ph type="ftr" sz="quarter" idx="11"/>
          </p:nvPr>
        </p:nvSpPr>
        <p:spPr/>
        <p:txBody>
          <a:bodyPr/>
          <a:lstStyle/>
          <a:p>
            <a:r>
              <a:rPr lang="en-US"/>
              <a:t>Maria Marsella - 2nd Einstein Telescope Annual Meeting 15.11.2023</a:t>
            </a:r>
          </a:p>
        </p:txBody>
      </p:sp>
    </p:spTree>
    <p:extLst>
      <p:ext uri="{BB962C8B-B14F-4D97-AF65-F5344CB8AC3E}">
        <p14:creationId xmlns:p14="http://schemas.microsoft.com/office/powerpoint/2010/main" val="422925475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TotalTime>
  <Words>1080</Words>
  <Application>Microsoft Macintosh PowerPoint</Application>
  <PresentationFormat>Widescreen</PresentationFormat>
  <Paragraphs>155</Paragraphs>
  <Slides>14</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Calibri</vt:lpstr>
      <vt:lpstr>Calibri Light</vt:lpstr>
      <vt:lpstr>Century Gothic</vt:lpstr>
      <vt:lpstr>Tema di Office</vt:lpstr>
      <vt:lpstr>Presentazione standard di PowerPoint</vt:lpstr>
      <vt:lpstr>Presentazione standard di PowerPoint</vt:lpstr>
      <vt:lpstr>  </vt:lpstr>
      <vt:lpstr>How to coordinate the activity with local teams ?</vt:lpstr>
      <vt:lpstr>How to organize the activity ?</vt:lpstr>
      <vt:lpstr>ET: Data and tools to support early-stage infrastructure design in collaboration !</vt:lpstr>
      <vt:lpstr>Data and Methods</vt:lpstr>
      <vt:lpstr>Presentazione standard di PowerPoint</vt:lpstr>
      <vt:lpstr>What is urgent ?</vt:lpstr>
      <vt:lpstr>contribute to the selection of geometry  </vt:lpstr>
      <vt:lpstr>harmonize the activity of the local teams  </vt:lpstr>
      <vt:lpstr>Identify additional topic to include in the roadmap </vt:lpstr>
      <vt:lpstr>Agree on a timeline (considering the needs for CE implementation levels) </vt:lpstr>
      <vt:lpstr>Additional issues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CE-ED The Civil Engineering in the Engineering Department of the Einstein Telescope Organisation   WPs definition – CERN MOU activity</dc:title>
  <dc:creator>maria.marsella</dc:creator>
  <cp:lastModifiedBy>maria.marsella</cp:lastModifiedBy>
  <cp:revision>13</cp:revision>
  <dcterms:created xsi:type="dcterms:W3CDTF">2023-11-09T21:53:54Z</dcterms:created>
  <dcterms:modified xsi:type="dcterms:W3CDTF">2023-11-15T09:36:23Z</dcterms:modified>
</cp:coreProperties>
</file>