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365" r:id="rId3"/>
    <p:sldId id="325" r:id="rId4"/>
    <p:sldId id="347" r:id="rId5"/>
    <p:sldId id="348" r:id="rId6"/>
    <p:sldId id="349" r:id="rId7"/>
    <p:sldId id="350" r:id="rId8"/>
    <p:sldId id="346" r:id="rId9"/>
    <p:sldId id="342" r:id="rId10"/>
    <p:sldId id="358" r:id="rId11"/>
    <p:sldId id="312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40FF"/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0" autoAdjust="0"/>
    <p:restoredTop sz="94686"/>
  </p:normalViewPr>
  <p:slideViewPr>
    <p:cSldViewPr snapToObjects="1">
      <p:cViewPr varScale="1">
        <p:scale>
          <a:sx n="124" d="100"/>
          <a:sy n="124" d="100"/>
        </p:scale>
        <p:origin x="23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403" y="2169047"/>
            <a:ext cx="2520000" cy="24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73488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99A7540-B99A-A84D-B59A-8BC06D6256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2117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2071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DC9A354-22F0-B845-8559-88C9A82D2F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91F5B6E-5452-544E-9211-7790A88D32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C9037A8-3728-274F-ADAC-4D3957FCBA4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EB6098B-21B2-5A4C-AC57-558408FA7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D3BD65F-6538-924A-8C03-B90E599FC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err="1"/>
              <a:t>home.cern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1904" y="2244864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700252"/>
            <a:ext cx="11376026" cy="803787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7FEABE4-9E82-F24B-848A-91A546B3D4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2761A9F-B35D-7C42-848D-B24D01351C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colour or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B6E0-915E-6A4B-BE3D-83464DDC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185B5-CF74-D44D-A9E3-83166F09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60124-268E-2640-B552-632FCB92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D4B92-ED84-1D4C-81AB-7D7F79EF89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Luigi SCIBILE for the ET-CERN collaboration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E223B3-FDCC-6949-9C0B-F052B97037C1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5082788-0C78-F842-A18F-84667EAC7E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988" y="6364800"/>
            <a:ext cx="4953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55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9980"/>
            <a:ext cx="12192000" cy="623075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48846"/>
            <a:ext cx="4116387" cy="6249621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CAF9764-FA4F-7C48-B551-1A8FAAD500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5600" y="6378349"/>
            <a:ext cx="162078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2nd Einstein Telescope Annual Meeting, Paris, 14-16 November 2023</a:t>
            </a:r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383848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6B5EA5A-BC32-A742-B11B-8E7414D5B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59262" y="6383848"/>
            <a:ext cx="6572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Luigi SCIBILE for the ET-CERN collaboration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9C6532-AEDE-354E-83AD-7F67D706DF38}"/>
              </a:ext>
            </a:extLst>
          </p:cNvPr>
          <p:cNvCxnSpPr/>
          <p:nvPr userDrawn="1"/>
        </p:nvCxnSpPr>
        <p:spPr>
          <a:xfrm>
            <a:off x="407987" y="6266608"/>
            <a:ext cx="11376025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26E9AC2-DB3F-3043-BAF1-FDB172EA2CD8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07988" y="6364599"/>
            <a:ext cx="495300" cy="39370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E371364-2BDE-D140-A984-132169EF71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32" y="6381328"/>
            <a:ext cx="1319809" cy="40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7" r:id="rId7"/>
    <p:sldLayoutId id="2147483674" r:id="rId8"/>
    <p:sldLayoutId id="2147483652" r:id="rId9"/>
    <p:sldLayoutId id="2147483653" r:id="rId10"/>
    <p:sldLayoutId id="2147483661" r:id="rId11"/>
    <p:sldLayoutId id="2147483666" r:id="rId12"/>
    <p:sldLayoutId id="2147483667" r:id="rId13"/>
    <p:sldLayoutId id="2147483658" r:id="rId14"/>
    <p:sldLayoutId id="2147483659" r:id="rId15"/>
    <p:sldLayoutId id="2147483673" r:id="rId16"/>
    <p:sldLayoutId id="2147483660" r:id="rId17"/>
    <p:sldLayoutId id="2147483671" r:id="rId18"/>
    <p:sldLayoutId id="2147483651" r:id="rId19"/>
    <p:sldLayoutId id="2147483654" r:id="rId20"/>
    <p:sldLayoutId id="2147483669" r:id="rId21"/>
    <p:sldLayoutId id="2147483655" r:id="rId2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800"/>
        </a:spcBef>
        <a:spcAft>
          <a:spcPts val="40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E51C5-3272-6249-822A-715EFFE0D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7" y="3284984"/>
            <a:ext cx="11376025" cy="1440159"/>
          </a:xfrm>
        </p:spPr>
        <p:txBody>
          <a:bodyPr/>
          <a:lstStyle/>
          <a:p>
            <a:pPr algn="ctr"/>
            <a:r>
              <a:rPr lang="en-US" sz="3600" dirty="0"/>
              <a:t>Links between special systems and civil infrastructure: lesson learnt from the ET beam pipe design</a:t>
            </a: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999459-0238-C64F-8F4D-7EA359453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805264"/>
            <a:ext cx="11376026" cy="698775"/>
          </a:xfrm>
        </p:spPr>
        <p:txBody>
          <a:bodyPr/>
          <a:lstStyle/>
          <a:p>
            <a:pPr algn="l"/>
            <a:r>
              <a:rPr lang="en-US" sz="1800" dirty="0"/>
              <a:t>Luigi SCIBILE </a:t>
            </a:r>
            <a:r>
              <a:rPr lang="en-US" sz="1400" dirty="0"/>
              <a:t>for the ET-CERN collaboration</a:t>
            </a:r>
            <a:endParaRPr lang="en-US" sz="1800" dirty="0"/>
          </a:p>
          <a:p>
            <a:pPr algn="l"/>
            <a:r>
              <a:rPr lang="en-GB" sz="1400" dirty="0"/>
              <a:t>2</a:t>
            </a:r>
            <a:r>
              <a:rPr lang="en-GB" sz="1400" baseline="30000" dirty="0"/>
              <a:t>nd</a:t>
            </a:r>
            <a:r>
              <a:rPr lang="en-GB" sz="1400" dirty="0"/>
              <a:t> Einstein Telescope Annual Meeting, Paris, 14-16 November 2023</a:t>
            </a:r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D94FF5-9268-B676-B6E9-692E8A2F6C8C}"/>
              </a:ext>
            </a:extLst>
          </p:cNvPr>
          <p:cNvSpPr txBox="1">
            <a:spLocks/>
          </p:cNvSpPr>
          <p:nvPr/>
        </p:nvSpPr>
        <p:spPr>
          <a:xfrm>
            <a:off x="402140" y="4005064"/>
            <a:ext cx="11376025" cy="11631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94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665363"/>
          </a:xfrm>
        </p:spPr>
        <p:txBody>
          <a:bodyPr/>
          <a:lstStyle/>
          <a:p>
            <a:pPr algn="l"/>
            <a:r>
              <a:rPr lang="en-GB" sz="2400" b="0" dirty="0"/>
              <a:t>Space required for sectional gate valves (</a:t>
            </a:r>
            <a:r>
              <a:rPr lang="en-CH" sz="2400" b="0" dirty="0"/>
              <a:t>DN1000)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A9F20-2F71-5FC7-2F29-4BD7C348D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015" y="2542972"/>
            <a:ext cx="2989824" cy="2772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9EE5EF-F652-A5FD-8AB4-3C493785EC53}"/>
              </a:ext>
            </a:extLst>
          </p:cNvPr>
          <p:cNvCxnSpPr>
            <a:cxnSpLocks/>
          </p:cNvCxnSpPr>
          <p:nvPr/>
        </p:nvCxnSpPr>
        <p:spPr>
          <a:xfrm>
            <a:off x="7083374" y="4321917"/>
            <a:ext cx="18000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338A85-A633-465B-469D-740707F71EC6}"/>
              </a:ext>
            </a:extLst>
          </p:cNvPr>
          <p:cNvCxnSpPr>
            <a:cxnSpLocks/>
          </p:cNvCxnSpPr>
          <p:nvPr/>
        </p:nvCxnSpPr>
        <p:spPr>
          <a:xfrm flipV="1">
            <a:off x="8898446" y="3745853"/>
            <a:ext cx="0" cy="288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39CA64-97E2-D214-A287-09B5064C137F}"/>
              </a:ext>
            </a:extLst>
          </p:cNvPr>
          <p:cNvSpPr txBox="1"/>
          <p:nvPr/>
        </p:nvSpPr>
        <p:spPr>
          <a:xfrm rot="16200000">
            <a:off x="8912584" y="3851381"/>
            <a:ext cx="10579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800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1DB6E-37C7-F6B5-9FB7-BB65435D6794}"/>
              </a:ext>
            </a:extLst>
          </p:cNvPr>
          <p:cNvCxnSpPr>
            <a:cxnSpLocks/>
          </p:cNvCxnSpPr>
          <p:nvPr/>
        </p:nvCxnSpPr>
        <p:spPr>
          <a:xfrm flipV="1">
            <a:off x="7407390" y="4465933"/>
            <a:ext cx="0" cy="324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4E0E35-64C5-6CFE-4CD8-0DF09F84D6DD}"/>
              </a:ext>
            </a:extLst>
          </p:cNvPr>
          <p:cNvCxnSpPr>
            <a:cxnSpLocks/>
          </p:cNvCxnSpPr>
          <p:nvPr/>
        </p:nvCxnSpPr>
        <p:spPr>
          <a:xfrm flipV="1">
            <a:off x="8169390" y="4795314"/>
            <a:ext cx="0" cy="396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153C4E-9429-C3D6-F37F-A238B720E9F1}"/>
              </a:ext>
            </a:extLst>
          </p:cNvPr>
          <p:cNvSpPr txBox="1"/>
          <p:nvPr/>
        </p:nvSpPr>
        <p:spPr>
          <a:xfrm rot="16200000">
            <a:off x="8182112" y="4952594"/>
            <a:ext cx="14106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1100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3244117-6323-2A7D-EDF8-4E6918564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3639" y="2294559"/>
            <a:ext cx="1184914" cy="254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0E4199-1269-0A43-A8BF-867C0FC907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155" y="4835541"/>
            <a:ext cx="3742651" cy="13519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2925F7-79DD-2211-C389-228B562F46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55" y="2176522"/>
            <a:ext cx="2854933" cy="35629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2488A5A-3FE7-0147-E09C-8F32B033B446}"/>
              </a:ext>
            </a:extLst>
          </p:cNvPr>
          <p:cNvSpPr txBox="1"/>
          <p:nvPr/>
        </p:nvSpPr>
        <p:spPr>
          <a:xfrm>
            <a:off x="3231904" y="2215823"/>
            <a:ext cx="37974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1565 (W+V) x 2751 (L +M) x 356 (P) mm</a:t>
            </a:r>
          </a:p>
          <a:p>
            <a:r>
              <a:rPr lang="en-GB" sz="1600" dirty="0">
                <a:solidFill>
                  <a:srgbClr val="000000"/>
                </a:solidFill>
                <a:latin typeface="Calibri" panose="020F0502020204030204" pitchFamily="34" charset="0"/>
              </a:rPr>
              <a:t> + 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140 mm (Q)</a:t>
            </a:r>
            <a:endParaRPr lang="en-CH" sz="16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52EF8BC-CCFB-E316-8FFD-F0AFD1109700}"/>
              </a:ext>
            </a:extLst>
          </p:cNvPr>
          <p:cNvCxnSpPr/>
          <p:nvPr/>
        </p:nvCxnSpPr>
        <p:spPr>
          <a:xfrm>
            <a:off x="6312024" y="2708920"/>
            <a:ext cx="877982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98BB424-D1AC-B318-50F7-6A4B94F71B0C}"/>
              </a:ext>
            </a:extLst>
          </p:cNvPr>
          <p:cNvGrpSpPr/>
          <p:nvPr/>
        </p:nvGrpSpPr>
        <p:grpSpPr>
          <a:xfrm>
            <a:off x="7161792" y="2605796"/>
            <a:ext cx="662400" cy="1090800"/>
            <a:chOff x="4937964" y="3524678"/>
            <a:chExt cx="662400" cy="10908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7DD3D49-CC05-B811-3540-D404B67BECA7}"/>
                </a:ext>
              </a:extLst>
            </p:cNvPr>
            <p:cNvSpPr/>
            <p:nvPr/>
          </p:nvSpPr>
          <p:spPr>
            <a:xfrm>
              <a:off x="4937964" y="3524678"/>
              <a:ext cx="662400" cy="1090800"/>
            </a:xfrm>
            <a:prstGeom prst="rect">
              <a:avLst/>
            </a:prstGeom>
            <a:solidFill>
              <a:schemeClr val="accent1">
                <a:alpha val="2994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80F3CB8-8A81-8709-9343-30EFBEF15F3B}"/>
                </a:ext>
              </a:extLst>
            </p:cNvPr>
            <p:cNvSpPr/>
            <p:nvPr/>
          </p:nvSpPr>
          <p:spPr>
            <a:xfrm>
              <a:off x="4988364" y="3575078"/>
              <a:ext cx="561600" cy="9900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6762"/>
              </a:schemeClr>
            </a:solid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D61B2C6-A2C3-98EE-AB7F-7EC459095A9E}"/>
              </a:ext>
            </a:extLst>
          </p:cNvPr>
          <p:cNvGrpSpPr/>
          <p:nvPr/>
        </p:nvGrpSpPr>
        <p:grpSpPr>
          <a:xfrm rot="5400000">
            <a:off x="8830480" y="2840738"/>
            <a:ext cx="662400" cy="1090800"/>
            <a:chOff x="4937964" y="3524678"/>
            <a:chExt cx="662400" cy="10908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DF1F1E-61BF-D186-3E28-615B8E9E72D4}"/>
                </a:ext>
              </a:extLst>
            </p:cNvPr>
            <p:cNvSpPr/>
            <p:nvPr/>
          </p:nvSpPr>
          <p:spPr>
            <a:xfrm>
              <a:off x="4937964" y="3524678"/>
              <a:ext cx="662400" cy="1090800"/>
            </a:xfrm>
            <a:prstGeom prst="rect">
              <a:avLst/>
            </a:prstGeom>
            <a:solidFill>
              <a:schemeClr val="accent1">
                <a:alpha val="2994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A6F1FE-A510-6E74-A7DF-A2D9958223CC}"/>
                </a:ext>
              </a:extLst>
            </p:cNvPr>
            <p:cNvSpPr/>
            <p:nvPr/>
          </p:nvSpPr>
          <p:spPr>
            <a:xfrm>
              <a:off x="4988364" y="3575078"/>
              <a:ext cx="561600" cy="9900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6762"/>
              </a:schemeClr>
            </a:solid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0E4A8BC-3BEB-94B5-ABA5-73CFD4BDDF04}"/>
              </a:ext>
            </a:extLst>
          </p:cNvPr>
          <p:cNvGrpSpPr/>
          <p:nvPr/>
        </p:nvGrpSpPr>
        <p:grpSpPr>
          <a:xfrm rot="5400000">
            <a:off x="8830480" y="3581883"/>
            <a:ext cx="662400" cy="1090800"/>
            <a:chOff x="4937964" y="3524678"/>
            <a:chExt cx="662400" cy="10908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BD73B5C-C5DD-A3E3-FF2F-97C65F110851}"/>
                </a:ext>
              </a:extLst>
            </p:cNvPr>
            <p:cNvSpPr/>
            <p:nvPr/>
          </p:nvSpPr>
          <p:spPr>
            <a:xfrm>
              <a:off x="4937964" y="3524678"/>
              <a:ext cx="662400" cy="1090800"/>
            </a:xfrm>
            <a:prstGeom prst="rect">
              <a:avLst/>
            </a:prstGeom>
            <a:solidFill>
              <a:schemeClr val="accent1">
                <a:alpha val="29949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B68F022-29DC-67E9-AAF0-3376EC84B645}"/>
                </a:ext>
              </a:extLst>
            </p:cNvPr>
            <p:cNvSpPr/>
            <p:nvPr/>
          </p:nvSpPr>
          <p:spPr>
            <a:xfrm>
              <a:off x="4988364" y="3575078"/>
              <a:ext cx="561600" cy="990000"/>
            </a:xfrm>
            <a:prstGeom prst="rect">
              <a:avLst/>
            </a:prstGeom>
            <a:solidFill>
              <a:schemeClr val="tx1">
                <a:lumMod val="40000"/>
                <a:lumOff val="60000"/>
                <a:alpha val="26762"/>
              </a:schemeClr>
            </a:solidFill>
            <a:ln>
              <a:solidFill>
                <a:schemeClr val="accent1">
                  <a:shade val="50000"/>
                  <a:alpha val="8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157307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AFFD8-6039-366B-2241-CB9A9C69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592263"/>
            <a:ext cx="11809311" cy="17647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dirty="0"/>
              <a:t>The links </a:t>
            </a:r>
            <a:r>
              <a:rPr lang="en-CH" sz="2400" b="0" dirty="0"/>
              <a:t>between the systems to the installed and the civil infrastructure </a:t>
            </a:r>
            <a:r>
              <a:rPr lang="en-CH" sz="2400" dirty="0"/>
              <a:t>are many</a:t>
            </a:r>
            <a:r>
              <a:rPr lang="en-CH" sz="2400" b="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b="0" dirty="0"/>
              <a:t>It is important to have an estimate of the expected </a:t>
            </a:r>
            <a:r>
              <a:rPr lang="en-CH" sz="2400" dirty="0"/>
              <a:t>volumes/encombrements </a:t>
            </a:r>
            <a:r>
              <a:rPr lang="en-CH" sz="2400" b="0" dirty="0"/>
              <a:t>to proceed with a </a:t>
            </a:r>
            <a:r>
              <a:rPr lang="en-CH" sz="2400" dirty="0"/>
              <a:t>proper system integration </a:t>
            </a:r>
            <a:r>
              <a:rPr lang="en-CH" sz="2400" b="0" dirty="0"/>
              <a:t>before freezing the preliminary design of civil infrastructures.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C47C0E-970A-D10E-C811-B85006A0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Conclusions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4261E8-F3E2-5605-5220-BB92F05F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171F96-C259-3686-A68D-5DFC6428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Luigi SCIBILE for the ET-CERN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1CF31F-D1DB-2CE8-13A4-ABB0FB2E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E0133D-A149-91EB-DA0A-B97CBCBCA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42" y="3356992"/>
            <a:ext cx="6157350" cy="2481885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2C05BB24-2102-2DF5-63A2-EDA76EEB6040}"/>
              </a:ext>
            </a:extLst>
          </p:cNvPr>
          <p:cNvSpPr txBox="1">
            <a:spLocks/>
          </p:cNvSpPr>
          <p:nvPr/>
        </p:nvSpPr>
        <p:spPr>
          <a:xfrm>
            <a:off x="241984" y="3717032"/>
            <a:ext cx="5716668" cy="21330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400"/>
              </a:spcAft>
              <a:buFont typeface="Arial"/>
              <a:buNone/>
              <a:tabLst/>
              <a:defRPr sz="21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48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72000" indent="-324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charset="0"/>
              <a:buChar char="•"/>
              <a:tabLst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H" sz="2400" b="0" dirty="0"/>
              <a:t>The list of items and activities that are linked to the civil infrastructures has to be </a:t>
            </a:r>
            <a:r>
              <a:rPr lang="en-CH" sz="2400" dirty="0"/>
              <a:t>exhaustive</a:t>
            </a:r>
            <a:r>
              <a:rPr lang="en-CH" sz="2400" b="0" dirty="0"/>
              <a:t> to reduce the risk of poor design.</a:t>
            </a:r>
          </a:p>
        </p:txBody>
      </p:sp>
    </p:spTree>
    <p:extLst>
      <p:ext uri="{BB962C8B-B14F-4D97-AF65-F5344CB8AC3E}">
        <p14:creationId xmlns:p14="http://schemas.microsoft.com/office/powerpoint/2010/main" val="280915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636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AFFD8-6039-366B-2241-CB9A9C69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39335"/>
            <a:ext cx="11664675" cy="112048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/>
              <a:t>Lesson learnt from ET beam pipe design - links with civil infrastructures</a:t>
            </a:r>
            <a:endParaRPr lang="en-US" sz="2000" b="0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 marL="666900" lvl="1" indent="-342900">
              <a:buFont typeface="Arial" panose="020B0604020202020204" pitchFamily="34" charset="0"/>
              <a:buChar char="•"/>
            </a:pPr>
            <a:endParaRPr lang="en-CH" sz="2400" b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C47C0E-970A-D10E-C811-B85006A0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Content</a:t>
            </a:r>
            <a:endParaRPr lang="en-CH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A4261E8-F3E2-5605-5220-BB92F05F0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171F96-C259-3686-A68D-5DFC6428C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Luigi SCIBILE for the ET-CERN collaboration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F1CF31F-D1DB-2CE8-13A4-ABB0FB2E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6858F5-F7CA-C0D5-BBE9-3B4198CE794D}"/>
              </a:ext>
            </a:extLst>
          </p:cNvPr>
          <p:cNvGrpSpPr/>
          <p:nvPr/>
        </p:nvGrpSpPr>
        <p:grpSpPr>
          <a:xfrm>
            <a:off x="983432" y="2029183"/>
            <a:ext cx="9723621" cy="3836312"/>
            <a:chOff x="407988" y="2361061"/>
            <a:chExt cx="9723621" cy="38363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F2E62C4-E449-5683-0AF1-BF5C0CAEF43C}"/>
                </a:ext>
              </a:extLst>
            </p:cNvPr>
            <p:cNvGrpSpPr/>
            <p:nvPr/>
          </p:nvGrpSpPr>
          <p:grpSpPr>
            <a:xfrm>
              <a:off x="2999656" y="2361061"/>
              <a:ext cx="7131953" cy="288032"/>
              <a:chOff x="1919536" y="2911415"/>
              <a:chExt cx="7131953" cy="28803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AC7A8B8-E3F2-B146-FE21-204A02BF550D}"/>
                  </a:ext>
                </a:extLst>
              </p:cNvPr>
              <p:cNvSpPr/>
              <p:nvPr/>
            </p:nvSpPr>
            <p:spPr>
              <a:xfrm>
                <a:off x="1919536" y="2911415"/>
                <a:ext cx="1368152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Roads network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26DF25-223C-2405-C7E3-9B36BD722C21}"/>
                  </a:ext>
                </a:extLst>
              </p:cNvPr>
              <p:cNvSpPr/>
              <p:nvPr/>
            </p:nvSpPr>
            <p:spPr>
              <a:xfrm>
                <a:off x="3360486" y="2911415"/>
                <a:ext cx="1368152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Buildings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60F540-FCFC-ED7A-4FEE-E3FE1B796215}"/>
                  </a:ext>
                </a:extLst>
              </p:cNvPr>
              <p:cNvSpPr/>
              <p:nvPr/>
            </p:nvSpPr>
            <p:spPr>
              <a:xfrm>
                <a:off x="4801436" y="2911415"/>
                <a:ext cx="1368152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Shafts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CDC06F2-0B4F-9441-D7E1-07EAE8C1123A}"/>
                  </a:ext>
                </a:extLst>
              </p:cNvPr>
              <p:cNvSpPr/>
              <p:nvPr/>
            </p:nvSpPr>
            <p:spPr>
              <a:xfrm>
                <a:off x="6242386" y="2911415"/>
                <a:ext cx="1368152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Caverns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13DD80E-A0BA-1307-1012-858B35191410}"/>
                  </a:ext>
                </a:extLst>
              </p:cNvPr>
              <p:cNvSpPr/>
              <p:nvPr/>
            </p:nvSpPr>
            <p:spPr>
              <a:xfrm>
                <a:off x="7683337" y="2911415"/>
                <a:ext cx="1368152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Tunnels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05BCFCA-CB40-8984-079A-2D96C636D8E5}"/>
                </a:ext>
              </a:extLst>
            </p:cNvPr>
            <p:cNvGrpSpPr/>
            <p:nvPr/>
          </p:nvGrpSpPr>
          <p:grpSpPr>
            <a:xfrm>
              <a:off x="407988" y="2774477"/>
              <a:ext cx="2201336" cy="3390827"/>
              <a:chOff x="546246" y="2845255"/>
              <a:chExt cx="2201336" cy="339082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FEE26F-07F9-4CC9-989B-4C99EB334FBB}"/>
                  </a:ext>
                </a:extLst>
              </p:cNvPr>
              <p:cNvSpPr/>
              <p:nvPr/>
            </p:nvSpPr>
            <p:spPr>
              <a:xfrm>
                <a:off x="546246" y="2845255"/>
                <a:ext cx="2201336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Logistics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683C67A-CA64-261B-2828-349E325606CF}"/>
                  </a:ext>
                </a:extLst>
              </p:cNvPr>
              <p:cNvSpPr/>
              <p:nvPr/>
            </p:nvSpPr>
            <p:spPr>
              <a:xfrm>
                <a:off x="546246" y="3233104"/>
                <a:ext cx="2201336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Fabrication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73FB1F1-14A3-1EB5-7381-1F3937B184DC}"/>
                  </a:ext>
                </a:extLst>
              </p:cNvPr>
              <p:cNvSpPr/>
              <p:nvPr/>
            </p:nvSpPr>
            <p:spPr>
              <a:xfrm>
                <a:off x="546246" y="3620953"/>
                <a:ext cx="2201336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Assembly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AC0EF02-A34F-5E7E-C2AD-FF42A3DFB878}"/>
                  </a:ext>
                </a:extLst>
              </p:cNvPr>
              <p:cNvSpPr/>
              <p:nvPr/>
            </p:nvSpPr>
            <p:spPr>
              <a:xfrm>
                <a:off x="546246" y="4008802"/>
                <a:ext cx="2201336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Beam pipe dimensions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8CDEFDA-34A6-2E56-A09E-4071F1DCB41D}"/>
                  </a:ext>
                </a:extLst>
              </p:cNvPr>
              <p:cNvSpPr/>
              <p:nvPr/>
            </p:nvSpPr>
            <p:spPr>
              <a:xfrm>
                <a:off x="546246" y="4396651"/>
                <a:ext cx="2201336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Vacuum equipment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3A1EE98-D778-F577-3128-B99750B3F6AF}"/>
                  </a:ext>
                </a:extLst>
              </p:cNvPr>
              <p:cNvSpPr/>
              <p:nvPr/>
            </p:nvSpPr>
            <p:spPr>
              <a:xfrm>
                <a:off x="546246" y="4784500"/>
                <a:ext cx="2201336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Underground Welding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B1646BA-ACA8-E87E-648C-AC86A7789A64}"/>
                  </a:ext>
                </a:extLst>
              </p:cNvPr>
              <p:cNvSpPr/>
              <p:nvPr/>
            </p:nvSpPr>
            <p:spPr>
              <a:xfrm>
                <a:off x="546246" y="5172349"/>
                <a:ext cx="2201336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Ventilation system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771BC5-D517-9510-32B6-799FE017E6F7}"/>
                  </a:ext>
                </a:extLst>
              </p:cNvPr>
              <p:cNvSpPr/>
              <p:nvPr/>
            </p:nvSpPr>
            <p:spPr>
              <a:xfrm>
                <a:off x="546246" y="5560198"/>
                <a:ext cx="2201336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Fire fighting system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AABCDD9-93D1-BE30-47A1-AF3772414C88}"/>
                  </a:ext>
                </a:extLst>
              </p:cNvPr>
              <p:cNvSpPr/>
              <p:nvPr/>
            </p:nvSpPr>
            <p:spPr>
              <a:xfrm>
                <a:off x="546246" y="5948050"/>
                <a:ext cx="2201336" cy="2880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CH" sz="1400" dirty="0"/>
                  <a:t>Electrical distribution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89C3B02-63B2-5803-378B-90660D4DD190}"/>
                </a:ext>
              </a:extLst>
            </p:cNvPr>
            <p:cNvGrpSpPr/>
            <p:nvPr/>
          </p:nvGrpSpPr>
          <p:grpSpPr>
            <a:xfrm>
              <a:off x="2599050" y="2899054"/>
              <a:ext cx="7522285" cy="3101685"/>
              <a:chOff x="2599050" y="2773670"/>
              <a:chExt cx="7522285" cy="3101685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60378FF-D481-42D2-F6B9-905C6A83EE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050" y="2773670"/>
                <a:ext cx="7522285" cy="19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CE03358-9947-0159-8188-F2E73B9BEA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050" y="3164088"/>
                <a:ext cx="7522285" cy="19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AAB5328-BA78-1E34-FF9C-3E95ACF5B0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050" y="3548635"/>
                <a:ext cx="7522285" cy="19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98E22BE-1CC5-7F37-4327-CDEFA7C9DD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050" y="3933182"/>
                <a:ext cx="7522285" cy="19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479DA85-FC9D-9ECC-8A71-06518CE63F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050" y="4317729"/>
                <a:ext cx="7522285" cy="19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1D50A6C-2B74-C8B5-7BC7-499D7B27C3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050" y="4702276"/>
                <a:ext cx="7522285" cy="19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A4BA2819-B758-ABC2-7E06-FFEBE3D33C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050" y="5086823"/>
                <a:ext cx="7522285" cy="19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3924DC2-1C6B-F0C7-8F77-464FF9ABE6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050" y="5471370"/>
                <a:ext cx="7522285" cy="19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350B55B-64B4-4F81-86B6-FCFF17790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99050" y="5855916"/>
                <a:ext cx="7522285" cy="194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86B092D-9194-F31F-B602-58BAFE37DCE8}"/>
                </a:ext>
              </a:extLst>
            </p:cNvPr>
            <p:cNvGrpSpPr/>
            <p:nvPr/>
          </p:nvGrpSpPr>
          <p:grpSpPr>
            <a:xfrm>
              <a:off x="3683732" y="2628544"/>
              <a:ext cx="5763802" cy="3568829"/>
              <a:chOff x="3683732" y="2628545"/>
              <a:chExt cx="5763802" cy="3441224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9ADD6D9-5B6B-F56C-6E9B-E85D4F5407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83732" y="2628545"/>
                <a:ext cx="0" cy="3441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7932220-2F33-D22E-C1E2-30F8BA15FB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4683" y="2628545"/>
                <a:ext cx="0" cy="3441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7163DD8-5A60-F96A-D9A7-BAA5CD6A59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65634" y="2628545"/>
                <a:ext cx="0" cy="3441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403AA52-9834-4198-C302-CCE78EDF5C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6585" y="2628545"/>
                <a:ext cx="0" cy="3441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2EA2A5A3-0B06-B80F-8CAF-1FC806BABA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47534" y="2628545"/>
                <a:ext cx="0" cy="3441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5183D45-DA0F-1117-02E3-34E92D2BD760}"/>
                </a:ext>
              </a:extLst>
            </p:cNvPr>
            <p:cNvSpPr/>
            <p:nvPr/>
          </p:nvSpPr>
          <p:spPr>
            <a:xfrm>
              <a:off x="3606587" y="285293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DFFD91F-4D23-66C2-55AA-BF153D52C383}"/>
                </a:ext>
              </a:extLst>
            </p:cNvPr>
            <p:cNvSpPr/>
            <p:nvPr/>
          </p:nvSpPr>
          <p:spPr>
            <a:xfrm>
              <a:off x="5055243" y="283238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3E4BAC4-E684-EEE5-CB61-14CACA6AA14E}"/>
                </a:ext>
              </a:extLst>
            </p:cNvPr>
            <p:cNvSpPr/>
            <p:nvPr/>
          </p:nvSpPr>
          <p:spPr>
            <a:xfrm>
              <a:off x="6498761" y="282211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C772190-1138-56FE-2E19-12FD6AB05AA0}"/>
                </a:ext>
              </a:extLst>
            </p:cNvPr>
            <p:cNvSpPr/>
            <p:nvPr/>
          </p:nvSpPr>
          <p:spPr>
            <a:xfrm>
              <a:off x="7937144" y="282211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D077E64-1D99-A693-12D5-5D7DEC270020}"/>
                </a:ext>
              </a:extLst>
            </p:cNvPr>
            <p:cNvSpPr/>
            <p:nvPr/>
          </p:nvSpPr>
          <p:spPr>
            <a:xfrm>
              <a:off x="5055243" y="323308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4308E30-B274-51E7-429B-3F9ED76CA1A5}"/>
                </a:ext>
              </a:extLst>
            </p:cNvPr>
            <p:cNvSpPr/>
            <p:nvPr/>
          </p:nvSpPr>
          <p:spPr>
            <a:xfrm>
              <a:off x="3606587" y="323308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F4676B4-B859-1E1B-5392-DF4433094734}"/>
                </a:ext>
              </a:extLst>
            </p:cNvPr>
            <p:cNvSpPr/>
            <p:nvPr/>
          </p:nvSpPr>
          <p:spPr>
            <a:xfrm>
              <a:off x="3606587" y="3623498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261FAF06-2B16-ED53-1BE1-FB9B28547020}"/>
                </a:ext>
              </a:extLst>
            </p:cNvPr>
            <p:cNvSpPr/>
            <p:nvPr/>
          </p:nvSpPr>
          <p:spPr>
            <a:xfrm>
              <a:off x="5055243" y="361322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60CFD33-8A92-E584-1CD3-9880B7D1477A}"/>
                </a:ext>
              </a:extLst>
            </p:cNvPr>
            <p:cNvSpPr/>
            <p:nvPr/>
          </p:nvSpPr>
          <p:spPr>
            <a:xfrm>
              <a:off x="6498761" y="361322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58AA21-4643-26DC-B14E-32C9CE3BEC19}"/>
                </a:ext>
              </a:extLst>
            </p:cNvPr>
            <p:cNvSpPr/>
            <p:nvPr/>
          </p:nvSpPr>
          <p:spPr>
            <a:xfrm>
              <a:off x="9385799" y="361322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E1C9BE3-4936-8D0D-43AF-429F4CC7E837}"/>
                </a:ext>
              </a:extLst>
            </p:cNvPr>
            <p:cNvSpPr/>
            <p:nvPr/>
          </p:nvSpPr>
          <p:spPr>
            <a:xfrm>
              <a:off x="6498761" y="398309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0206384-E13F-25B8-8EA2-E30182B5ADF4}"/>
                </a:ext>
              </a:extLst>
            </p:cNvPr>
            <p:cNvSpPr/>
            <p:nvPr/>
          </p:nvSpPr>
          <p:spPr>
            <a:xfrm>
              <a:off x="7937144" y="399336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07F05F5-01D2-8A9F-4751-0D835B828C71}"/>
                </a:ext>
              </a:extLst>
            </p:cNvPr>
            <p:cNvSpPr/>
            <p:nvPr/>
          </p:nvSpPr>
          <p:spPr>
            <a:xfrm>
              <a:off x="9385799" y="3992917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5F737A3-87DB-A196-BBE3-0D6A736258BB}"/>
                </a:ext>
              </a:extLst>
            </p:cNvPr>
            <p:cNvSpPr/>
            <p:nvPr/>
          </p:nvSpPr>
          <p:spPr>
            <a:xfrm>
              <a:off x="9385799" y="4372611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03F513-FE06-38ED-95E6-B263E87B5ED3}"/>
                </a:ext>
              </a:extLst>
            </p:cNvPr>
            <p:cNvSpPr/>
            <p:nvPr/>
          </p:nvSpPr>
          <p:spPr>
            <a:xfrm>
              <a:off x="9385799" y="475230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4E56765-EFD9-B71F-B242-293C31E95B16}"/>
                </a:ext>
              </a:extLst>
            </p:cNvPr>
            <p:cNvSpPr/>
            <p:nvPr/>
          </p:nvSpPr>
          <p:spPr>
            <a:xfrm>
              <a:off x="7937144" y="4750954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B4C03EDB-9730-0E55-0F10-0C1DE1AB4D76}"/>
                </a:ext>
              </a:extLst>
            </p:cNvPr>
            <p:cNvSpPr/>
            <p:nvPr/>
          </p:nvSpPr>
          <p:spPr>
            <a:xfrm>
              <a:off x="6498761" y="474068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6DAA810-520D-F476-2AC2-BCDB9AC7728A}"/>
                </a:ext>
              </a:extLst>
            </p:cNvPr>
            <p:cNvSpPr/>
            <p:nvPr/>
          </p:nvSpPr>
          <p:spPr>
            <a:xfrm>
              <a:off x="9385799" y="5131999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357A1F3-8CEF-0AEC-3B63-C2A2F40CEA18}"/>
                </a:ext>
              </a:extLst>
            </p:cNvPr>
            <p:cNvSpPr/>
            <p:nvPr/>
          </p:nvSpPr>
          <p:spPr>
            <a:xfrm>
              <a:off x="6498761" y="5141372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DBC3C24-3803-506D-DDB2-5EA472DE0A0C}"/>
                </a:ext>
              </a:extLst>
            </p:cNvPr>
            <p:cNvSpPr/>
            <p:nvPr/>
          </p:nvSpPr>
          <p:spPr>
            <a:xfrm>
              <a:off x="6498761" y="552151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35DDDF6-E29D-7E74-6F32-6BED34F212ED}"/>
                </a:ext>
              </a:extLst>
            </p:cNvPr>
            <p:cNvSpPr/>
            <p:nvPr/>
          </p:nvSpPr>
          <p:spPr>
            <a:xfrm>
              <a:off x="9385799" y="5511693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7FB92E-CB08-4870-C685-613EBC210A46}"/>
                </a:ext>
              </a:extLst>
            </p:cNvPr>
            <p:cNvSpPr/>
            <p:nvPr/>
          </p:nvSpPr>
          <p:spPr>
            <a:xfrm>
              <a:off x="9385799" y="5891386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9B44EA5-0979-12B8-B118-F335C7D24F06}"/>
                </a:ext>
              </a:extLst>
            </p:cNvPr>
            <p:cNvSpPr/>
            <p:nvPr/>
          </p:nvSpPr>
          <p:spPr>
            <a:xfrm>
              <a:off x="6498761" y="5911935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268AADDA-BCBB-E71F-5E96-84B7BB7947A5}"/>
                </a:ext>
              </a:extLst>
            </p:cNvPr>
            <p:cNvSpPr/>
            <p:nvPr/>
          </p:nvSpPr>
          <p:spPr>
            <a:xfrm>
              <a:off x="9385800" y="2811840"/>
              <a:ext cx="144016" cy="1440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</p:spTree>
    <p:extLst>
      <p:ext uri="{BB962C8B-B14F-4D97-AF65-F5344CB8AC3E}">
        <p14:creationId xmlns:p14="http://schemas.microsoft.com/office/powerpoint/2010/main" val="345576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lvl="2"/>
            <a:r>
              <a:rPr lang="en-GB" sz="2500" dirty="0"/>
              <a:t>The interreferences/interfaces between the beampipe and the civil infrastructure have to be identified </a:t>
            </a:r>
            <a:r>
              <a:rPr lang="en-GB" sz="2500" u="sng" dirty="0"/>
              <a:t>throughout the beampipe lifecycle</a:t>
            </a:r>
            <a:r>
              <a:rPr lang="en-GB" sz="2500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183150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/>
            </a:pPr>
            <a:r>
              <a:rPr lang="en-GB" sz="2500" u="sng" dirty="0"/>
              <a:t>Road network(s):</a:t>
            </a:r>
            <a:r>
              <a:rPr lang="en-GB" sz="2500" dirty="0"/>
              <a:t> depending on manufacturing strategy (on-site/off-site).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D1C4BE-4F9A-E31C-E27E-20335D73F3DF}"/>
              </a:ext>
            </a:extLst>
          </p:cNvPr>
          <p:cNvCxnSpPr>
            <a:cxnSpLocks/>
          </p:cNvCxnSpPr>
          <p:nvPr/>
        </p:nvCxnSpPr>
        <p:spPr>
          <a:xfrm flipH="1">
            <a:off x="1271464" y="2132856"/>
            <a:ext cx="144016" cy="12961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1DD27D-AF38-14CE-BFF3-D702BD234EB4}"/>
              </a:ext>
            </a:extLst>
          </p:cNvPr>
          <p:cNvCxnSpPr>
            <a:cxnSpLocks/>
          </p:cNvCxnSpPr>
          <p:nvPr/>
        </p:nvCxnSpPr>
        <p:spPr>
          <a:xfrm>
            <a:off x="3114445" y="2132856"/>
            <a:ext cx="1325371" cy="129614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7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 startAt="2"/>
            </a:pPr>
            <a:r>
              <a:rPr lang="en-GB" sz="2500" u="sng" dirty="0"/>
              <a:t>Building(s)</a:t>
            </a:r>
            <a:r>
              <a:rPr lang="en-GB" sz="2500" dirty="0"/>
              <a:t>: depending on manufacturing strategy (on-site/off-site)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AD1C4BE-4F9A-E31C-E27E-20335D73F3DF}"/>
              </a:ext>
            </a:extLst>
          </p:cNvPr>
          <p:cNvCxnSpPr>
            <a:cxnSpLocks/>
          </p:cNvCxnSpPr>
          <p:nvPr/>
        </p:nvCxnSpPr>
        <p:spPr>
          <a:xfrm>
            <a:off x="2186812" y="2077026"/>
            <a:ext cx="0" cy="128847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1DD27D-AF38-14CE-BFF3-D702BD234EB4}"/>
              </a:ext>
            </a:extLst>
          </p:cNvPr>
          <p:cNvCxnSpPr>
            <a:cxnSpLocks/>
          </p:cNvCxnSpPr>
          <p:nvPr/>
        </p:nvCxnSpPr>
        <p:spPr>
          <a:xfrm>
            <a:off x="2465147" y="2073900"/>
            <a:ext cx="896942" cy="931503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12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 startAt="3"/>
            </a:pPr>
            <a:r>
              <a:rPr lang="en-GB" sz="2500" u="sng" dirty="0"/>
              <a:t>Shaft(s)</a:t>
            </a:r>
            <a:r>
              <a:rPr lang="en-GB" sz="2500" u="sng" baseline="30000" dirty="0"/>
              <a:t>*</a:t>
            </a:r>
            <a:r>
              <a:rPr lang="en-GB" sz="2500" dirty="0"/>
              <a:t>: specifications depends on </a:t>
            </a:r>
            <a:r>
              <a:rPr lang="en-GB" sz="2500" b="1" dirty="0"/>
              <a:t>beampipe length (using</a:t>
            </a:r>
            <a:r>
              <a:rPr lang="en-GB" sz="2500" b="1" baseline="30000" dirty="0"/>
              <a:t>+</a:t>
            </a:r>
            <a:r>
              <a:rPr lang="en-GB" sz="2500" b="1" dirty="0"/>
              <a:t> 15 meters 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B1DD27D-AF38-14CE-BFF3-D702BD234EB4}"/>
              </a:ext>
            </a:extLst>
          </p:cNvPr>
          <p:cNvCxnSpPr>
            <a:cxnSpLocks/>
          </p:cNvCxnSpPr>
          <p:nvPr/>
        </p:nvCxnSpPr>
        <p:spPr>
          <a:xfrm>
            <a:off x="5615029" y="2411976"/>
            <a:ext cx="0" cy="126431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E09B007-B338-4ED4-8061-595B94C0F5E4}"/>
              </a:ext>
            </a:extLst>
          </p:cNvPr>
          <p:cNvSpPr txBox="1"/>
          <p:nvPr/>
        </p:nvSpPr>
        <p:spPr>
          <a:xfrm>
            <a:off x="5615029" y="5730014"/>
            <a:ext cx="73167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600" dirty="0">
                <a:solidFill>
                  <a:schemeClr val="tx2"/>
                </a:solidFill>
              </a:rPr>
              <a:t>(*) Assuming no inclined tunnel access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C7BA7D-4017-378A-EFFD-C972BC7AFF74}"/>
              </a:ext>
            </a:extLst>
          </p:cNvPr>
          <p:cNvSpPr txBox="1"/>
          <p:nvPr/>
        </p:nvSpPr>
        <p:spPr>
          <a:xfrm>
            <a:off x="5605531" y="5975175"/>
            <a:ext cx="731671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CH" sz="1600" dirty="0">
                <a:solidFill>
                  <a:schemeClr val="tx2"/>
                </a:solidFill>
              </a:rPr>
              <a:t>(</a:t>
            </a:r>
            <a:r>
              <a:rPr lang="en-CH" sz="1600" baseline="30000" dirty="0">
                <a:solidFill>
                  <a:schemeClr val="tx2"/>
                </a:solidFill>
              </a:rPr>
              <a:t>+</a:t>
            </a:r>
            <a:r>
              <a:rPr lang="en-CH" sz="1600" dirty="0">
                <a:solidFill>
                  <a:schemeClr val="tx2"/>
                </a:solidFill>
              </a:rPr>
              <a:t>) Note that in ET design report update 2020 pipe lenght is 20 meters</a:t>
            </a:r>
          </a:p>
        </p:txBody>
      </p:sp>
    </p:spTree>
    <p:extLst>
      <p:ext uri="{BB962C8B-B14F-4D97-AF65-F5344CB8AC3E}">
        <p14:creationId xmlns:p14="http://schemas.microsoft.com/office/powerpoint/2010/main" val="121444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 startAt="3"/>
            </a:pPr>
            <a:r>
              <a:rPr lang="en-GB" sz="2500" u="sng" dirty="0"/>
              <a:t>Caverns</a:t>
            </a:r>
            <a:r>
              <a:rPr lang="en-GB" sz="2500" dirty="0"/>
              <a:t>: Interfaces/Interferences depend on beampipe length and width for the transport during the installation and for the eventual replacement of a tube section in case of failure. </a:t>
            </a:r>
            <a:endParaRPr lang="en-GB" sz="26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049A72-2102-7633-1592-A31F6E890C6F}"/>
              </a:ext>
            </a:extLst>
          </p:cNvPr>
          <p:cNvGrpSpPr/>
          <p:nvPr/>
        </p:nvGrpSpPr>
        <p:grpSpPr>
          <a:xfrm>
            <a:off x="7248128" y="2924943"/>
            <a:ext cx="4121624" cy="611655"/>
            <a:chOff x="7248128" y="2272283"/>
            <a:chExt cx="4121624" cy="1264316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B1DD27D-AF38-14CE-BFF3-D702BD234EB4}"/>
                </a:ext>
              </a:extLst>
            </p:cNvPr>
            <p:cNvCxnSpPr>
              <a:cxnSpLocks/>
            </p:cNvCxnSpPr>
            <p:nvPr/>
          </p:nvCxnSpPr>
          <p:spPr>
            <a:xfrm>
              <a:off x="7248128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75D792B-DD20-692E-831D-0CA6A587E825}"/>
                </a:ext>
              </a:extLst>
            </p:cNvPr>
            <p:cNvCxnSpPr>
              <a:cxnSpLocks/>
            </p:cNvCxnSpPr>
            <p:nvPr/>
          </p:nvCxnSpPr>
          <p:spPr>
            <a:xfrm>
              <a:off x="9445418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90C7BE3B-A697-75F2-8B2E-54B2425B8655}"/>
                </a:ext>
              </a:extLst>
            </p:cNvPr>
            <p:cNvCxnSpPr>
              <a:cxnSpLocks/>
            </p:cNvCxnSpPr>
            <p:nvPr/>
          </p:nvCxnSpPr>
          <p:spPr>
            <a:xfrm>
              <a:off x="11369752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773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3EC6346D-642C-3F44-974A-C6CFF1650173}"/>
              </a:ext>
            </a:extLst>
          </p:cNvPr>
          <p:cNvSpPr/>
          <p:nvPr/>
        </p:nvSpPr>
        <p:spPr>
          <a:xfrm>
            <a:off x="6063500" y="3560126"/>
            <a:ext cx="6120000" cy="1656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8" name="Trapezium 37">
            <a:extLst>
              <a:ext uri="{FF2B5EF4-FFF2-40B4-BE49-F238E27FC236}">
                <a16:creationId xmlns:a16="http://schemas.microsoft.com/office/drawing/2014/main" id="{32918C06-8903-D245-AFB4-3B6745A81C1B}"/>
              </a:ext>
            </a:extLst>
          </p:cNvPr>
          <p:cNvSpPr/>
          <p:nvPr/>
        </p:nvSpPr>
        <p:spPr>
          <a:xfrm rot="5400000">
            <a:off x="1339034" y="1486883"/>
            <a:ext cx="3646443" cy="5802487"/>
          </a:xfrm>
          <a:prstGeom prst="trapezoid">
            <a:avLst>
              <a:gd name="adj" fmla="val 2711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4608512"/>
          </a:xfrm>
        </p:spPr>
        <p:txBody>
          <a:bodyPr/>
          <a:lstStyle/>
          <a:p>
            <a:pPr marL="781200" lvl="2" indent="-457200">
              <a:buFont typeface="+mj-lt"/>
              <a:buAutoNum type="arabicPeriod" startAt="3"/>
            </a:pPr>
            <a:r>
              <a:rPr lang="en-GB" sz="2500" u="sng" dirty="0"/>
              <a:t>Tunnel</a:t>
            </a:r>
            <a:r>
              <a:rPr lang="en-GB" sz="2500" dirty="0"/>
              <a:t>: Interfaces/Interferences depend on many factors (see separate slides).</a:t>
            </a:r>
            <a:endParaRPr lang="en-GB" sz="26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civil infrastructure: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022801-002D-CE41-B5D0-DC9C3AC70FDB}"/>
              </a:ext>
            </a:extLst>
          </p:cNvPr>
          <p:cNvGrpSpPr/>
          <p:nvPr/>
        </p:nvGrpSpPr>
        <p:grpSpPr>
          <a:xfrm>
            <a:off x="407368" y="2780928"/>
            <a:ext cx="144016" cy="3205714"/>
            <a:chOff x="407368" y="2887582"/>
            <a:chExt cx="144016" cy="320571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E1A0182-70BE-4143-8F98-F2306DC86157}"/>
                </a:ext>
              </a:extLst>
            </p:cNvPr>
            <p:cNvSpPr/>
            <p:nvPr/>
          </p:nvSpPr>
          <p:spPr>
            <a:xfrm>
              <a:off x="407368" y="400092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2299189-2373-844E-8B05-3FF1EA94959C}"/>
                </a:ext>
              </a:extLst>
            </p:cNvPr>
            <p:cNvSpPr/>
            <p:nvPr/>
          </p:nvSpPr>
          <p:spPr>
            <a:xfrm>
              <a:off x="407368" y="455759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D82B97-A682-A544-B0B9-01906F0E3222}"/>
                </a:ext>
              </a:extLst>
            </p:cNvPr>
            <p:cNvSpPr/>
            <p:nvPr/>
          </p:nvSpPr>
          <p:spPr>
            <a:xfrm>
              <a:off x="407368" y="511427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F9BC1-8B50-A549-90B0-129BB7F9C23F}"/>
                </a:ext>
              </a:extLst>
            </p:cNvPr>
            <p:cNvSpPr/>
            <p:nvPr/>
          </p:nvSpPr>
          <p:spPr>
            <a:xfrm>
              <a:off x="407368" y="5392606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4D8540-0EE1-2A4F-BDCE-8337C3BF1160}"/>
                </a:ext>
              </a:extLst>
            </p:cNvPr>
            <p:cNvSpPr/>
            <p:nvPr/>
          </p:nvSpPr>
          <p:spPr>
            <a:xfrm>
              <a:off x="407368" y="567094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BE17B01-EC1C-1240-AC46-24DC446B2B2A}"/>
                </a:ext>
              </a:extLst>
            </p:cNvPr>
            <p:cNvSpPr/>
            <p:nvPr/>
          </p:nvSpPr>
          <p:spPr>
            <a:xfrm>
              <a:off x="407368" y="594928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B91202-F44F-564D-804E-F1C0E573A702}"/>
                </a:ext>
              </a:extLst>
            </p:cNvPr>
            <p:cNvSpPr/>
            <p:nvPr/>
          </p:nvSpPr>
          <p:spPr>
            <a:xfrm>
              <a:off x="407368" y="288758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1179DB5-A016-F74F-8FAF-4E75C840C793}"/>
                </a:ext>
              </a:extLst>
            </p:cNvPr>
            <p:cNvSpPr/>
            <p:nvPr/>
          </p:nvSpPr>
          <p:spPr>
            <a:xfrm>
              <a:off x="407368" y="316591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87AFBB4-A3ED-D54A-8F2D-980EECB99CF0}"/>
                </a:ext>
              </a:extLst>
            </p:cNvPr>
            <p:cNvSpPr/>
            <p:nvPr/>
          </p:nvSpPr>
          <p:spPr>
            <a:xfrm>
              <a:off x="407368" y="344425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D12EE0-9DF5-514E-9D3A-ADE584DEC220}"/>
                </a:ext>
              </a:extLst>
            </p:cNvPr>
            <p:cNvSpPr/>
            <p:nvPr/>
          </p:nvSpPr>
          <p:spPr>
            <a:xfrm>
              <a:off x="407368" y="3722590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BEBA960-2A02-164A-A466-5BAAD56D53EF}"/>
                </a:ext>
              </a:extLst>
            </p:cNvPr>
            <p:cNvSpPr/>
            <p:nvPr/>
          </p:nvSpPr>
          <p:spPr>
            <a:xfrm>
              <a:off x="407368" y="4279262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B890FD3-EFD9-B844-9F5D-2467DAB4EEBE}"/>
                </a:ext>
              </a:extLst>
            </p:cNvPr>
            <p:cNvSpPr/>
            <p:nvPr/>
          </p:nvSpPr>
          <p:spPr>
            <a:xfrm>
              <a:off x="407368" y="4835934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19A5EC-1155-0A42-AA25-30EC79992D44}"/>
              </a:ext>
            </a:extLst>
          </p:cNvPr>
          <p:cNvGrpSpPr/>
          <p:nvPr/>
        </p:nvGrpSpPr>
        <p:grpSpPr>
          <a:xfrm>
            <a:off x="921764" y="3630068"/>
            <a:ext cx="735411" cy="473076"/>
            <a:chOff x="6835687" y="505520"/>
            <a:chExt cx="1149709" cy="54140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6725D8-8012-B041-8D5A-97D3F37A3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4223B9-113C-7B40-B4C6-6BDD4EC693DE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28" name="Picture 4" descr="fabbrica Disegni Da Colorare">
            <a:extLst>
              <a:ext uri="{FF2B5EF4-FFF2-40B4-BE49-F238E27FC236}">
                <a16:creationId xmlns:a16="http://schemas.microsoft.com/office/drawing/2014/main" id="{AF090F70-26A3-4C45-86AA-616659159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908" y="3088121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fabbrica Disegni Da Colorare">
            <a:extLst>
              <a:ext uri="{FF2B5EF4-FFF2-40B4-BE49-F238E27FC236}">
                <a16:creationId xmlns:a16="http://schemas.microsoft.com/office/drawing/2014/main" id="{02D7E0B9-857B-BA42-B58B-0446B70A3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182" y="43826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664310C-64B0-A744-87DC-E6CDA58409F4}"/>
              </a:ext>
            </a:extLst>
          </p:cNvPr>
          <p:cNvGrpSpPr/>
          <p:nvPr/>
        </p:nvGrpSpPr>
        <p:grpSpPr>
          <a:xfrm>
            <a:off x="983409" y="4821870"/>
            <a:ext cx="735411" cy="473076"/>
            <a:chOff x="6835687" y="505520"/>
            <a:chExt cx="1149709" cy="54140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0F51C01-4FD4-584C-94BA-7D253787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9DE297-9742-B941-B915-AD7440A236F3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27ED189-3158-9E49-918C-2131897A53A6}"/>
              </a:ext>
            </a:extLst>
          </p:cNvPr>
          <p:cNvGrpSpPr>
            <a:grpSpLocks noChangeAspect="1"/>
          </p:cNvGrpSpPr>
          <p:nvPr/>
        </p:nvGrpSpPr>
        <p:grpSpPr>
          <a:xfrm>
            <a:off x="5303912" y="3933056"/>
            <a:ext cx="696703" cy="895011"/>
            <a:chOff x="2376166" y="1753347"/>
            <a:chExt cx="1224136" cy="157257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CE5F813-B8E0-834C-91A8-ECB681780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237" y="2343266"/>
              <a:ext cx="1005995" cy="98265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187B29E-CC76-5843-82F8-8EE3D5D99463}"/>
                </a:ext>
              </a:extLst>
            </p:cNvPr>
            <p:cNvSpPr txBox="1"/>
            <p:nvPr/>
          </p:nvSpPr>
          <p:spPr>
            <a:xfrm>
              <a:off x="2376166" y="1753347"/>
              <a:ext cx="1224136" cy="5678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Heavy handling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4E5165-5AB4-254A-8B30-D060E8A74757}"/>
              </a:ext>
            </a:extLst>
          </p:cNvPr>
          <p:cNvGrpSpPr>
            <a:grpSpLocks noChangeAspect="1"/>
          </p:cNvGrpSpPr>
          <p:nvPr/>
        </p:nvGrpSpPr>
        <p:grpSpPr>
          <a:xfrm>
            <a:off x="3073137" y="3208292"/>
            <a:ext cx="888186" cy="936000"/>
            <a:chOff x="5824251" y="4167853"/>
            <a:chExt cx="1080000" cy="1138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4419539-28EF-1F42-9F67-58D69196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BD4E85F-0F88-DD4C-9152-1DEAA4910106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A69E49-AD2B-8649-903D-35C6DEC9A9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4B68E4-FE02-C649-9F9A-A9AB23BF6C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8E64908-5283-A747-9A8D-FDCFE15A303B}"/>
              </a:ext>
            </a:extLst>
          </p:cNvPr>
          <p:cNvGrpSpPr>
            <a:grpSpLocks noChangeAspect="1"/>
          </p:cNvGrpSpPr>
          <p:nvPr/>
        </p:nvGrpSpPr>
        <p:grpSpPr>
          <a:xfrm>
            <a:off x="3114445" y="4537471"/>
            <a:ext cx="888186" cy="936000"/>
            <a:chOff x="5824251" y="4167853"/>
            <a:chExt cx="1080000" cy="113814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A8D0831-9AF5-1849-AC56-29A7ECE0A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4251" y="4167853"/>
              <a:ext cx="1080000" cy="1138140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214349F-C326-3745-B44F-FBDBCA7ECAD5}"/>
                </a:ext>
              </a:extLst>
            </p:cNvPr>
            <p:cNvSpPr/>
            <p:nvPr/>
          </p:nvSpPr>
          <p:spPr>
            <a:xfrm>
              <a:off x="6364251" y="4792934"/>
              <a:ext cx="235805" cy="43626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E25E44F-5846-E542-8BC0-7C47D78A5D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5027284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D2CDBF1-23FF-3B41-9EBA-3F95CC9830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92153" y="4825368"/>
              <a:ext cx="180000" cy="180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4F8D0D8-E8C3-EE4F-B1EF-561B4F623551}"/>
              </a:ext>
            </a:extLst>
          </p:cNvPr>
          <p:cNvGrpSpPr/>
          <p:nvPr/>
        </p:nvGrpSpPr>
        <p:grpSpPr>
          <a:xfrm>
            <a:off x="4202292" y="3554654"/>
            <a:ext cx="735411" cy="473076"/>
            <a:chOff x="6835687" y="505520"/>
            <a:chExt cx="1149709" cy="54140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BF9366AF-25D1-B74F-9D9C-AEC522E5C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95065B-D227-B94B-B9C7-F6795A4C4C7B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98582C4-1E23-B642-B77C-F97DBA808A87}"/>
              </a:ext>
            </a:extLst>
          </p:cNvPr>
          <p:cNvGrpSpPr/>
          <p:nvPr/>
        </p:nvGrpSpPr>
        <p:grpSpPr>
          <a:xfrm>
            <a:off x="4203324" y="4761285"/>
            <a:ext cx="735411" cy="473076"/>
            <a:chOff x="6835687" y="505520"/>
            <a:chExt cx="1149709" cy="54140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4428EB-4EBC-DE45-A2AF-BBDBD4B35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5687" y="719042"/>
              <a:ext cx="1149709" cy="32788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5F4AC-9122-7345-8A87-7382C139E270}"/>
                </a:ext>
              </a:extLst>
            </p:cNvPr>
            <p:cNvSpPr txBox="1"/>
            <p:nvPr/>
          </p:nvSpPr>
          <p:spPr>
            <a:xfrm>
              <a:off x="6954604" y="505520"/>
              <a:ext cx="911874" cy="1849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1050" dirty="0">
                  <a:solidFill>
                    <a:schemeClr val="tx2"/>
                  </a:solidFill>
                </a:rPr>
                <a:t>Transport</a:t>
              </a:r>
            </a:p>
          </p:txBody>
        </p:sp>
      </p:grpSp>
      <p:pic>
        <p:nvPicPr>
          <p:cNvPr id="1033" name="Picture 9" descr="page181image57502480">
            <a:extLst>
              <a:ext uri="{FF2B5EF4-FFF2-40B4-BE49-F238E27FC236}">
                <a16:creationId xmlns:a16="http://schemas.microsoft.com/office/drawing/2014/main" id="{9AE05E7D-AB1C-E84A-8448-1FB37AB0A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0" y="3588270"/>
            <a:ext cx="2157305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82image56070208">
            <a:extLst>
              <a:ext uri="{FF2B5EF4-FFF2-40B4-BE49-F238E27FC236}">
                <a16:creationId xmlns:a16="http://schemas.microsoft.com/office/drawing/2014/main" id="{F736B9BC-3147-5147-B5D1-17303B46B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403" y="3904065"/>
            <a:ext cx="2131004" cy="120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1E07E68F-2924-D740-B559-8160F1564A8E}"/>
              </a:ext>
            </a:extLst>
          </p:cNvPr>
          <p:cNvSpPr txBox="1"/>
          <p:nvPr/>
        </p:nvSpPr>
        <p:spPr>
          <a:xfrm>
            <a:off x="6329186" y="3571579"/>
            <a:ext cx="1849909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Tunnel </a:t>
            </a:r>
          </a:p>
          <a:p>
            <a:pPr algn="ctr"/>
            <a:r>
              <a:rPr lang="en-CH" sz="1050" dirty="0">
                <a:solidFill>
                  <a:schemeClr val="tx2"/>
                </a:solidFill>
              </a:rPr>
              <a:t>installation and commissioning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6C23A82-BEFE-A14D-9A9A-9DC8C898F97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4877" y="3867880"/>
            <a:ext cx="1961490" cy="127899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0B04F8A-E7E7-BA45-85BC-DD3E6157A150}"/>
              </a:ext>
            </a:extLst>
          </p:cNvPr>
          <p:cNvSpPr txBox="1"/>
          <p:nvPr/>
        </p:nvSpPr>
        <p:spPr>
          <a:xfrm>
            <a:off x="8610667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Operation and Maintenance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F51D31F-B055-6D4A-AF70-CFFC985FB168}"/>
              </a:ext>
            </a:extLst>
          </p:cNvPr>
          <p:cNvSpPr txBox="1"/>
          <p:nvPr/>
        </p:nvSpPr>
        <p:spPr>
          <a:xfrm>
            <a:off x="10460576" y="3652370"/>
            <a:ext cx="18499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Decommissioning</a:t>
            </a:r>
          </a:p>
        </p:txBody>
      </p:sp>
      <p:pic>
        <p:nvPicPr>
          <p:cNvPr id="1043" name="Picture 19" descr="recycle symbol - Clip Art Library">
            <a:extLst>
              <a:ext uri="{FF2B5EF4-FFF2-40B4-BE49-F238E27FC236}">
                <a16:creationId xmlns:a16="http://schemas.microsoft.com/office/drawing/2014/main" id="{329E9E67-09D5-DB4D-97A3-DA5047DA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0321" y="4022082"/>
            <a:ext cx="970594" cy="97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28DC2C6-0C61-7E4C-AC84-396066AE3303}"/>
              </a:ext>
            </a:extLst>
          </p:cNvPr>
          <p:cNvSpPr txBox="1"/>
          <p:nvPr/>
        </p:nvSpPr>
        <p:spPr>
          <a:xfrm>
            <a:off x="1718820" y="4173765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77EAE68-5533-904B-BE62-03C7B604EA4E}"/>
              </a:ext>
            </a:extLst>
          </p:cNvPr>
          <p:cNvSpPr txBox="1"/>
          <p:nvPr/>
        </p:nvSpPr>
        <p:spPr>
          <a:xfrm>
            <a:off x="1788093" y="5462238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Manufacturing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775D900-0921-7247-8BA3-5C763CCCE04C}"/>
              </a:ext>
            </a:extLst>
          </p:cNvPr>
          <p:cNvSpPr txBox="1"/>
          <p:nvPr/>
        </p:nvSpPr>
        <p:spPr>
          <a:xfrm rot="16200000">
            <a:off x="140796" y="4311629"/>
            <a:ext cx="10800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050" dirty="0">
                <a:solidFill>
                  <a:schemeClr val="tx2"/>
                </a:solidFill>
              </a:rPr>
              <a:t>Materials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615EEC-618F-3AF6-06FA-89B1E6CFDA73}"/>
              </a:ext>
            </a:extLst>
          </p:cNvPr>
          <p:cNvGrpSpPr/>
          <p:nvPr/>
        </p:nvGrpSpPr>
        <p:grpSpPr>
          <a:xfrm>
            <a:off x="7248128" y="2924943"/>
            <a:ext cx="4121624" cy="611655"/>
            <a:chOff x="7248128" y="2272283"/>
            <a:chExt cx="4121624" cy="1264316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46DFADE5-338C-EF5E-6E89-940CE3809D40}"/>
                </a:ext>
              </a:extLst>
            </p:cNvPr>
            <p:cNvCxnSpPr>
              <a:cxnSpLocks/>
            </p:cNvCxnSpPr>
            <p:nvPr/>
          </p:nvCxnSpPr>
          <p:spPr>
            <a:xfrm>
              <a:off x="7248128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E9A73FD9-9256-F351-F517-0AAB2476D586}"/>
                </a:ext>
              </a:extLst>
            </p:cNvPr>
            <p:cNvCxnSpPr>
              <a:cxnSpLocks/>
            </p:cNvCxnSpPr>
            <p:nvPr/>
          </p:nvCxnSpPr>
          <p:spPr>
            <a:xfrm>
              <a:off x="9445418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0A0D9C5-4FEB-0EC4-D09C-9D05B595FCE9}"/>
                </a:ext>
              </a:extLst>
            </p:cNvPr>
            <p:cNvCxnSpPr>
              <a:cxnSpLocks/>
            </p:cNvCxnSpPr>
            <p:nvPr/>
          </p:nvCxnSpPr>
          <p:spPr>
            <a:xfrm>
              <a:off x="11369752" y="2272283"/>
              <a:ext cx="0" cy="12643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915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283B3-893E-E844-A539-D34BA0CC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1592263"/>
            <a:ext cx="11376024" cy="665363"/>
          </a:xfrm>
        </p:spPr>
        <p:txBody>
          <a:bodyPr/>
          <a:lstStyle/>
          <a:p>
            <a:pPr lvl="2"/>
            <a:r>
              <a:rPr lang="en-GB" sz="2000" dirty="0"/>
              <a:t>Space required for the supporting structure, for welding and future inspections (min 400mm), for gate valves,  for pumping modules and related control units (depending on design installation).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74900F-F7ED-1041-95D8-8195074A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</p:spPr>
        <p:txBody>
          <a:bodyPr/>
          <a:lstStyle/>
          <a:p>
            <a:r>
              <a:rPr lang="en-US" dirty="0"/>
              <a:t>Interfaces/Interferences between the beampipe and the tunnel: cross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D299F-0D9B-F941-8D2F-1BB0ECDA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95600" y="6378349"/>
            <a:ext cx="1620788" cy="365125"/>
          </a:xfrm>
        </p:spPr>
        <p:txBody>
          <a:bodyPr/>
          <a:lstStyle/>
          <a:p>
            <a:r>
              <a:rPr lang="de-CH"/>
              <a:t>2nd Einstein Telescope Annual Meeting, Paris, 14-16 November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A345D-4042-EF4F-A56F-95ECEDB3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59262" y="6383848"/>
            <a:ext cx="6572221" cy="365125"/>
          </a:xfrm>
        </p:spPr>
        <p:txBody>
          <a:bodyPr/>
          <a:lstStyle/>
          <a:p>
            <a:r>
              <a:rPr lang="en-US"/>
              <a:t>Luigi SCIBILE for the ET-CERN collaboration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EA874-9DE5-674F-92B6-10032BB1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7546" y="6383848"/>
            <a:ext cx="681254" cy="365125"/>
          </a:xfrm>
        </p:spPr>
        <p:txBody>
          <a:bodyPr/>
          <a:lstStyle/>
          <a:p>
            <a:fld id="{36B5EA5A-BC32-A742-B11B-8E7414D5B53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A9F20-2F71-5FC7-2F29-4BD7C348D8B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624" y="2542972"/>
            <a:ext cx="2989824" cy="27720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9EE5EF-F652-A5FD-8AB4-3C493785EC53}"/>
              </a:ext>
            </a:extLst>
          </p:cNvPr>
          <p:cNvCxnSpPr>
            <a:cxnSpLocks/>
          </p:cNvCxnSpPr>
          <p:nvPr/>
        </p:nvCxnSpPr>
        <p:spPr>
          <a:xfrm>
            <a:off x="7932983" y="4321917"/>
            <a:ext cx="180000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B338A85-A633-465B-469D-740707F71EC6}"/>
              </a:ext>
            </a:extLst>
          </p:cNvPr>
          <p:cNvCxnSpPr>
            <a:cxnSpLocks/>
          </p:cNvCxnSpPr>
          <p:nvPr/>
        </p:nvCxnSpPr>
        <p:spPr>
          <a:xfrm flipV="1">
            <a:off x="9748055" y="3745853"/>
            <a:ext cx="0" cy="288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639CA64-97E2-D214-A287-09B5064C137F}"/>
              </a:ext>
            </a:extLst>
          </p:cNvPr>
          <p:cNvSpPr txBox="1"/>
          <p:nvPr/>
        </p:nvSpPr>
        <p:spPr>
          <a:xfrm rot="16200000">
            <a:off x="9762193" y="3851381"/>
            <a:ext cx="105798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800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C1DB6E-37C7-F6B5-9FB7-BB65435D6794}"/>
              </a:ext>
            </a:extLst>
          </p:cNvPr>
          <p:cNvCxnSpPr>
            <a:cxnSpLocks/>
          </p:cNvCxnSpPr>
          <p:nvPr/>
        </p:nvCxnSpPr>
        <p:spPr>
          <a:xfrm flipV="1">
            <a:off x="8256999" y="4465933"/>
            <a:ext cx="0" cy="324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4E0E35-64C5-6CFE-4CD8-0DF09F84D6DD}"/>
              </a:ext>
            </a:extLst>
          </p:cNvPr>
          <p:cNvCxnSpPr>
            <a:cxnSpLocks/>
          </p:cNvCxnSpPr>
          <p:nvPr/>
        </p:nvCxnSpPr>
        <p:spPr>
          <a:xfrm flipV="1">
            <a:off x="9056131" y="4689184"/>
            <a:ext cx="0" cy="39600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7153C4E-9429-C3D6-F37F-A238B720E9F1}"/>
              </a:ext>
            </a:extLst>
          </p:cNvPr>
          <p:cNvSpPr txBox="1"/>
          <p:nvPr/>
        </p:nvSpPr>
        <p:spPr>
          <a:xfrm rot="16200000">
            <a:off x="9068853" y="4846464"/>
            <a:ext cx="141064" cy="769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500" dirty="0"/>
              <a:t>1100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BFD229-917D-179C-D724-6533D2638EA4}"/>
              </a:ext>
            </a:extLst>
          </p:cNvPr>
          <p:cNvGrpSpPr/>
          <p:nvPr/>
        </p:nvGrpSpPr>
        <p:grpSpPr>
          <a:xfrm>
            <a:off x="1905049" y="2614972"/>
            <a:ext cx="2628000" cy="2628000"/>
            <a:chOff x="1055440" y="2614972"/>
            <a:chExt cx="2628000" cy="2628000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906D130-331A-160C-4AEE-6D02CC9E7EEE}"/>
                </a:ext>
              </a:extLst>
            </p:cNvPr>
            <p:cNvCxnSpPr>
              <a:cxnSpLocks/>
            </p:cNvCxnSpPr>
            <p:nvPr/>
          </p:nvCxnSpPr>
          <p:spPr>
            <a:xfrm>
              <a:off x="1477302" y="4711369"/>
              <a:ext cx="1764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61549B2E-D740-32BE-1F5F-01CB2FF288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123" y="4711369"/>
              <a:ext cx="0" cy="39600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A485A107-A4DA-7B77-5D0C-11D6C7836BE5}"/>
                </a:ext>
              </a:extLst>
            </p:cNvPr>
            <p:cNvSpPr txBox="1"/>
            <p:nvPr/>
          </p:nvSpPr>
          <p:spPr>
            <a:xfrm rot="16200000">
              <a:off x="2318845" y="4868649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1100</a:t>
              </a:r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235D40A1-E087-E7CC-2D60-10B2E258EDE6}"/>
                </a:ext>
              </a:extLst>
            </p:cNvPr>
            <p:cNvGrpSpPr/>
            <p:nvPr/>
          </p:nvGrpSpPr>
          <p:grpSpPr>
            <a:xfrm>
              <a:off x="1428946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7E81C39-FAD7-CD00-63EA-B0F631027314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114B1D4D-CAA8-4944-9CB1-A8999C78F1FB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04C3A36B-5BA2-0DA1-1BC0-C9C8D360B240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D3744CBB-4679-F39A-37FB-56A55CEED1B0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A3D3BC8-8D6C-8C00-C1F2-85F673D37123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702397F7-B5A7-9D03-4BDC-720BEBF5D352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144" name="Straight Arrow Connector 143">
                <a:extLst>
                  <a:ext uri="{FF2B5EF4-FFF2-40B4-BE49-F238E27FC236}">
                    <a16:creationId xmlns:a16="http://schemas.microsoft.com/office/drawing/2014/main" id="{916D71D0-11E4-2CA3-998D-CE9C261D15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96490E2-10D2-E225-2FFD-9E5358AEF658}"/>
                </a:ext>
              </a:extLst>
            </p:cNvPr>
            <p:cNvSpPr txBox="1"/>
            <p:nvPr/>
          </p:nvSpPr>
          <p:spPr>
            <a:xfrm rot="16200000">
              <a:off x="1664108" y="390818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800</a:t>
              </a: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B25D3E3-7C9C-6370-950E-2F90185CFE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28329" y="2913905"/>
              <a:ext cx="2052000" cy="2052000"/>
            </a:xfrm>
            <a:prstGeom prst="ellipse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3B2B1FF-411B-C448-A07B-F8369A74BBF3}"/>
                </a:ext>
              </a:extLst>
            </p:cNvPr>
            <p:cNvGrpSpPr/>
            <p:nvPr/>
          </p:nvGrpSpPr>
          <p:grpSpPr>
            <a:xfrm>
              <a:off x="2839362" y="3370624"/>
              <a:ext cx="432000" cy="1174401"/>
              <a:chOff x="2932589" y="3478735"/>
              <a:chExt cx="432000" cy="1174401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2D3EF4D8-3041-8112-F621-ABB2F30F9DEF}"/>
                  </a:ext>
                </a:extLst>
              </p:cNvPr>
              <p:cNvGrpSpPr/>
              <p:nvPr/>
            </p:nvGrpSpPr>
            <p:grpSpPr>
              <a:xfrm>
                <a:off x="2932589" y="3478735"/>
                <a:ext cx="432000" cy="432000"/>
                <a:chOff x="2947338" y="3553725"/>
                <a:chExt cx="432000" cy="432000"/>
              </a:xfrm>
            </p:grpSpPr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C73A312F-5136-396B-02B1-5DD2040C48F1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124751F2-829A-D75F-38FB-66E9DEB9B4A5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E6BCB1D1-AF75-EBB2-825D-FBB1BDEAE5FA}"/>
                  </a:ext>
                </a:extLst>
              </p:cNvPr>
              <p:cNvGrpSpPr/>
              <p:nvPr/>
            </p:nvGrpSpPr>
            <p:grpSpPr>
              <a:xfrm>
                <a:off x="2932589" y="4221136"/>
                <a:ext cx="432000" cy="432000"/>
                <a:chOff x="2947338" y="3553725"/>
                <a:chExt cx="432000" cy="432000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5AF5511C-96F7-8119-58CD-99E6842500BB}"/>
                    </a:ext>
                  </a:extLst>
                </p:cNvPr>
                <p:cNvSpPr/>
                <p:nvPr/>
              </p:nvSpPr>
              <p:spPr>
                <a:xfrm>
                  <a:off x="2983338" y="358972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84E3D28F-6BC4-EE66-59D7-E47BD3A8BAEA}"/>
                    </a:ext>
                  </a:extLst>
                </p:cNvPr>
                <p:cNvSpPr/>
                <p:nvPr/>
              </p:nvSpPr>
              <p:spPr>
                <a:xfrm>
                  <a:off x="2947338" y="3553725"/>
                  <a:ext cx="432000" cy="432000"/>
                </a:xfrm>
                <a:prstGeom prst="ellipse">
                  <a:avLst/>
                </a:prstGeom>
                <a:noFill/>
                <a:ln w="6350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8F6C2847-DAFB-1AED-A167-93DA209982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589" y="3922099"/>
                <a:ext cx="0" cy="288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FC2928D2-3011-6B36-81D1-0148798FFF59}"/>
                </a:ext>
              </a:extLst>
            </p:cNvPr>
            <p:cNvCxnSpPr>
              <a:cxnSpLocks/>
              <a:endCxn id="128" idx="1"/>
            </p:cNvCxnSpPr>
            <p:nvPr/>
          </p:nvCxnSpPr>
          <p:spPr>
            <a:xfrm>
              <a:off x="1527014" y="3112590"/>
              <a:ext cx="101823" cy="101823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D335717-6B03-04EF-FC0B-57F2F67DDB29}"/>
                </a:ext>
              </a:extLst>
            </p:cNvPr>
            <p:cNvSpPr txBox="1"/>
            <p:nvPr/>
          </p:nvSpPr>
          <p:spPr>
            <a:xfrm rot="18975672">
              <a:off x="1604505" y="3077248"/>
              <a:ext cx="105798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400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CA5C406-2533-D370-075C-E3D20943837F}"/>
                </a:ext>
              </a:extLst>
            </p:cNvPr>
            <p:cNvSpPr txBox="1"/>
            <p:nvPr/>
          </p:nvSpPr>
          <p:spPr>
            <a:xfrm>
              <a:off x="2246583" y="4371985"/>
              <a:ext cx="141064" cy="769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2720</a:t>
              </a:r>
            </a:p>
          </p:txBody>
        </p:sp>
        <p:sp>
          <p:nvSpPr>
            <p:cNvPr id="133" name="Doughnut 132">
              <a:extLst>
                <a:ext uri="{FF2B5EF4-FFF2-40B4-BE49-F238E27FC236}">
                  <a16:creationId xmlns:a16="http://schemas.microsoft.com/office/drawing/2014/main" id="{0B5F2A23-6A1D-453C-1194-3C7042E859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55440" y="2614972"/>
              <a:ext cx="2628000" cy="2628000"/>
            </a:xfrm>
            <a:prstGeom prst="donut">
              <a:avLst>
                <a:gd name="adj" fmla="val 6058"/>
              </a:avLst>
            </a:prstGeom>
            <a:pattFill prst="smConfetti"/>
            <a:ln>
              <a:solidFill>
                <a:schemeClr val="accent1">
                  <a:shade val="50000"/>
                  <a:alpha val="69344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>
                <a:solidFill>
                  <a:schemeClr val="tx1"/>
                </a:solidFill>
              </a:endParaRPr>
            </a:p>
          </p:txBody>
        </p: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A332EE1A-BD8C-1C72-EF35-4BF48AB54526}"/>
                </a:ext>
              </a:extLst>
            </p:cNvPr>
            <p:cNvCxnSpPr>
              <a:cxnSpLocks/>
              <a:stCxn id="146" idx="6"/>
              <a:endCxn id="139" idx="2"/>
            </p:cNvCxnSpPr>
            <p:nvPr/>
          </p:nvCxnSpPr>
          <p:spPr>
            <a:xfrm>
              <a:off x="1860946" y="4329025"/>
              <a:ext cx="978416" cy="0"/>
            </a:xfrm>
            <a:prstGeom prst="straightConnector1">
              <a:avLst/>
            </a:prstGeom>
            <a:ln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34D64D8-7445-559E-3510-80010C7A7F5E}"/>
              </a:ext>
            </a:extLst>
          </p:cNvPr>
          <p:cNvSpPr/>
          <p:nvPr/>
        </p:nvSpPr>
        <p:spPr>
          <a:xfrm>
            <a:off x="2138028" y="3214413"/>
            <a:ext cx="720000" cy="7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09D3D24-4F43-1BCA-9CBA-9A488A56E802}"/>
              </a:ext>
            </a:extLst>
          </p:cNvPr>
          <p:cNvSpPr/>
          <p:nvPr/>
        </p:nvSpPr>
        <p:spPr>
          <a:xfrm>
            <a:off x="2150906" y="3967827"/>
            <a:ext cx="720000" cy="7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F5CB22-5FC6-ADD5-121D-F832DAE4B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417" y="5167600"/>
            <a:ext cx="1264423" cy="9899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CEED0E-A648-9FA5-9714-B04F87D118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62830" y="3749897"/>
            <a:ext cx="198000" cy="30555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C67C879-D16D-6177-3DC4-76513ACC41BE}"/>
              </a:ext>
            </a:extLst>
          </p:cNvPr>
          <p:cNvSpPr/>
          <p:nvPr/>
        </p:nvSpPr>
        <p:spPr>
          <a:xfrm>
            <a:off x="3416012" y="3087710"/>
            <a:ext cx="968055" cy="10749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1B8952-3C7C-FA04-DF5E-6CF11CAC65D0}"/>
              </a:ext>
            </a:extLst>
          </p:cNvPr>
          <p:cNvCxnSpPr>
            <a:cxnSpLocks/>
            <a:stCxn id="18" idx="0"/>
            <a:endCxn id="17" idx="2"/>
          </p:cNvCxnSpPr>
          <p:nvPr/>
        </p:nvCxnSpPr>
        <p:spPr>
          <a:xfrm flipV="1">
            <a:off x="1687189" y="4316708"/>
            <a:ext cx="529627" cy="89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B3EB6D3A-253C-5503-712F-A4FB3C8623BB}"/>
              </a:ext>
            </a:extLst>
          </p:cNvPr>
          <p:cNvSpPr/>
          <p:nvPr/>
        </p:nvSpPr>
        <p:spPr>
          <a:xfrm rot="1635355">
            <a:off x="2220595" y="4122499"/>
            <a:ext cx="86609" cy="2056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B6376E7-159E-03DB-CDD5-9437F986D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5822" y="5211411"/>
            <a:ext cx="1182734" cy="832976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19CC2509-E9B9-B8F0-EE94-7D6EA10D0D4E}"/>
              </a:ext>
            </a:extLst>
          </p:cNvPr>
          <p:cNvGrpSpPr/>
          <p:nvPr/>
        </p:nvGrpSpPr>
        <p:grpSpPr>
          <a:xfrm>
            <a:off x="4821665" y="2636912"/>
            <a:ext cx="2628000" cy="2628000"/>
            <a:chOff x="5649376" y="2614972"/>
            <a:chExt cx="2628000" cy="26280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B24F182-94CD-3E8F-E07A-BFC3B99EA308}"/>
                </a:ext>
              </a:extLst>
            </p:cNvPr>
            <p:cNvGrpSpPr/>
            <p:nvPr/>
          </p:nvGrpSpPr>
          <p:grpSpPr>
            <a:xfrm>
              <a:off x="5649376" y="2614972"/>
              <a:ext cx="2628000" cy="2628000"/>
              <a:chOff x="1055440" y="2614972"/>
              <a:chExt cx="2628000" cy="262800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7B5BF4F-CD56-B335-EE7D-09F49CE952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77302" y="4711369"/>
                <a:ext cx="1764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DFF1473A-8394-2331-155C-FFF39F7096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06123" y="4711369"/>
                <a:ext cx="0" cy="39600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7B43A7C-A4F2-29DC-3F44-C728AA2E5F06}"/>
                  </a:ext>
                </a:extLst>
              </p:cNvPr>
              <p:cNvSpPr txBox="1"/>
              <p:nvPr/>
            </p:nvSpPr>
            <p:spPr>
              <a:xfrm rot="16200000">
                <a:off x="2318845" y="4868649"/>
                <a:ext cx="14106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dirty="0"/>
                  <a:t>1100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0CE625F-7A32-727A-9F37-790899DA67CD}"/>
                  </a:ext>
                </a:extLst>
              </p:cNvPr>
              <p:cNvGrpSpPr/>
              <p:nvPr/>
            </p:nvGrpSpPr>
            <p:grpSpPr>
              <a:xfrm>
                <a:off x="1428946" y="3370624"/>
                <a:ext cx="432000" cy="1174401"/>
                <a:chOff x="2932589" y="3478735"/>
                <a:chExt cx="432000" cy="1174401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5CD91700-BED0-5E0B-DC4A-BBC2C1CEA003}"/>
                    </a:ext>
                  </a:extLst>
                </p:cNvPr>
                <p:cNvGrpSpPr/>
                <p:nvPr/>
              </p:nvGrpSpPr>
              <p:grpSpPr>
                <a:xfrm>
                  <a:off x="2932589" y="3478735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369023ED-1F0B-1CC2-FFE0-AB44B4F236F0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D06C6F39-CBF0-BB6D-AD3B-227938E956CC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D80524A-FEC7-AAAD-A5C6-3CFC8D50798C}"/>
                    </a:ext>
                  </a:extLst>
                </p:cNvPr>
                <p:cNvGrpSpPr/>
                <p:nvPr/>
              </p:nvGrpSpPr>
              <p:grpSpPr>
                <a:xfrm>
                  <a:off x="2932589" y="4221136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E8039C4C-A82A-0143-D3FE-08D8B21C94C5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CB6B74CB-3DCB-E137-02F2-EF92F38D635B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F4ECE9F9-D6DA-E6A2-E680-1B61111621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8589" y="3922099"/>
                  <a:ext cx="0" cy="28800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5E19CF4-C607-2C94-ADF7-8DD93367F983}"/>
                  </a:ext>
                </a:extLst>
              </p:cNvPr>
              <p:cNvSpPr txBox="1"/>
              <p:nvPr/>
            </p:nvSpPr>
            <p:spPr>
              <a:xfrm rot="16200000">
                <a:off x="1664108" y="3908188"/>
                <a:ext cx="10579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dirty="0"/>
                  <a:t>800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7BC2132-BD11-9AC5-0C8F-5792F77556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28329" y="2913905"/>
                <a:ext cx="2052000" cy="2052000"/>
              </a:xfrm>
              <a:prstGeom prst="ellipse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41D597D7-79A7-B64D-65B3-364FFB2D9EB8}"/>
                  </a:ext>
                </a:extLst>
              </p:cNvPr>
              <p:cNvGrpSpPr/>
              <p:nvPr/>
            </p:nvGrpSpPr>
            <p:grpSpPr>
              <a:xfrm>
                <a:off x="2839362" y="3370624"/>
                <a:ext cx="432000" cy="1174401"/>
                <a:chOff x="2932589" y="3478735"/>
                <a:chExt cx="432000" cy="1174401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C48C68BC-95DE-F928-CA80-C94FC880DB79}"/>
                    </a:ext>
                  </a:extLst>
                </p:cNvPr>
                <p:cNvGrpSpPr/>
                <p:nvPr/>
              </p:nvGrpSpPr>
              <p:grpSpPr>
                <a:xfrm>
                  <a:off x="2932589" y="3478735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036C49F5-4FBD-9B98-85B5-34D41A518661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2D631B69-BA68-EAEF-64AA-9890B52B5EBB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6FE4F195-8925-595A-8D82-B11A1D20EA14}"/>
                    </a:ext>
                  </a:extLst>
                </p:cNvPr>
                <p:cNvGrpSpPr/>
                <p:nvPr/>
              </p:nvGrpSpPr>
              <p:grpSpPr>
                <a:xfrm>
                  <a:off x="2932589" y="4221136"/>
                  <a:ext cx="432000" cy="432000"/>
                  <a:chOff x="2947338" y="3553725"/>
                  <a:chExt cx="432000" cy="432000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DE621AE4-FF79-9EC8-A012-3026FB66740A}"/>
                      </a:ext>
                    </a:extLst>
                  </p:cNvPr>
                  <p:cNvSpPr/>
                  <p:nvPr/>
                </p:nvSpPr>
                <p:spPr>
                  <a:xfrm>
                    <a:off x="2983338" y="3589725"/>
                    <a:ext cx="360000" cy="360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36F07BD7-B515-22BB-6438-879E59A66C99}"/>
                      </a:ext>
                    </a:extLst>
                  </p:cNvPr>
                  <p:cNvSpPr/>
                  <p:nvPr/>
                </p:nvSpPr>
                <p:spPr>
                  <a:xfrm>
                    <a:off x="2947338" y="3553725"/>
                    <a:ext cx="432000" cy="432000"/>
                  </a:xfrm>
                  <a:prstGeom prst="ellipse">
                    <a:avLst/>
                  </a:prstGeom>
                  <a:noFill/>
                  <a:ln w="6350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H"/>
                  </a:p>
                </p:txBody>
              </p:sp>
            </p:grp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2DB83AD7-97A1-73F9-45C2-AF1FCDDD82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148589" y="3922099"/>
                  <a:ext cx="0" cy="288000"/>
                </a:xfrm>
                <a:prstGeom prst="straightConnector1">
                  <a:avLst/>
                </a:prstGeom>
                <a:ln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DFC83551-C213-5EEC-8ACE-DEFBF81FA972}"/>
                  </a:ext>
                </a:extLst>
              </p:cNvPr>
              <p:cNvCxnSpPr>
                <a:cxnSpLocks/>
                <a:endCxn id="63" idx="1"/>
              </p:cNvCxnSpPr>
              <p:nvPr/>
            </p:nvCxnSpPr>
            <p:spPr>
              <a:xfrm>
                <a:off x="1527014" y="3112590"/>
                <a:ext cx="101823" cy="101823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F6DC1E3-8D74-034A-C7BC-5C4051039440}"/>
                  </a:ext>
                </a:extLst>
              </p:cNvPr>
              <p:cNvSpPr txBox="1"/>
              <p:nvPr/>
            </p:nvSpPr>
            <p:spPr>
              <a:xfrm rot="18975672">
                <a:off x="1604505" y="3077248"/>
                <a:ext cx="105798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dirty="0"/>
                  <a:t>400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5AFDABC-65A6-BC88-0434-5DC5DB1D69C9}"/>
                  </a:ext>
                </a:extLst>
              </p:cNvPr>
              <p:cNvSpPr txBox="1"/>
              <p:nvPr/>
            </p:nvSpPr>
            <p:spPr>
              <a:xfrm>
                <a:off x="2246583" y="4371985"/>
                <a:ext cx="141064" cy="7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CH" sz="500" dirty="0"/>
                  <a:t>2720</a:t>
                </a:r>
              </a:p>
            </p:txBody>
          </p:sp>
          <p:sp>
            <p:nvSpPr>
              <p:cNvPr id="68" name="Doughnut 67">
                <a:extLst>
                  <a:ext uri="{FF2B5EF4-FFF2-40B4-BE49-F238E27FC236}">
                    <a16:creationId xmlns:a16="http://schemas.microsoft.com/office/drawing/2014/main" id="{D1953921-F3DC-58EC-3444-737C4F3CBB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55440" y="2614972"/>
                <a:ext cx="2628000" cy="2628000"/>
              </a:xfrm>
              <a:prstGeom prst="donut">
                <a:avLst>
                  <a:gd name="adj" fmla="val 6058"/>
                </a:avLst>
              </a:prstGeom>
              <a:pattFill prst="smConfetti"/>
              <a:ln>
                <a:solidFill>
                  <a:schemeClr val="accent1">
                    <a:shade val="50000"/>
                    <a:alpha val="69344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305A516-5B59-E3E6-15C0-6C402E081EFA}"/>
                  </a:ext>
                </a:extLst>
              </p:cNvPr>
              <p:cNvCxnSpPr>
                <a:cxnSpLocks/>
                <a:stCxn id="81" idx="6"/>
                <a:endCxn id="74" idx="2"/>
              </p:cNvCxnSpPr>
              <p:nvPr/>
            </p:nvCxnSpPr>
            <p:spPr>
              <a:xfrm>
                <a:off x="1860946" y="4329025"/>
                <a:ext cx="978416" cy="0"/>
              </a:xfrm>
              <a:prstGeom prst="straightConnector1">
                <a:avLst/>
              </a:prstGeom>
              <a:ln>
                <a:headEnd type="triangle"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B6F8D60-37E0-D297-A875-652B071F0C7E}"/>
                </a:ext>
              </a:extLst>
            </p:cNvPr>
            <p:cNvSpPr txBox="1"/>
            <p:nvPr/>
          </p:nvSpPr>
          <p:spPr>
            <a:xfrm>
              <a:off x="5964881" y="5068716"/>
              <a:ext cx="141064" cy="769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500" dirty="0"/>
                <a:t>2180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C3DFCF6-360C-D1C3-48BC-3D6BD74CB832}"/>
                </a:ext>
              </a:extLst>
            </p:cNvPr>
            <p:cNvSpPr/>
            <p:nvPr/>
          </p:nvSpPr>
          <p:spPr>
            <a:xfrm>
              <a:off x="5968840" y="3356799"/>
              <a:ext cx="36000" cy="11882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EEE5E2B-F94D-2049-8050-35C9AECF0C0D}"/>
                </a:ext>
              </a:extLst>
            </p:cNvPr>
            <p:cNvSpPr/>
            <p:nvPr/>
          </p:nvSpPr>
          <p:spPr>
            <a:xfrm rot="5400000">
              <a:off x="6221428" y="3078816"/>
              <a:ext cx="36000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FB6BA7-9366-4953-1652-16DD3232D8A8}"/>
                </a:ext>
              </a:extLst>
            </p:cNvPr>
            <p:cNvSpPr/>
            <p:nvPr/>
          </p:nvSpPr>
          <p:spPr>
            <a:xfrm rot="5400000">
              <a:off x="6182927" y="3752585"/>
              <a:ext cx="36000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8C9FBA0-CC04-C6BA-4C89-69AB200BD504}"/>
                </a:ext>
              </a:extLst>
            </p:cNvPr>
            <p:cNvSpPr/>
            <p:nvPr/>
          </p:nvSpPr>
          <p:spPr>
            <a:xfrm rot="2497620">
              <a:off x="6010372" y="3265063"/>
              <a:ext cx="36000" cy="10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00E4EBF-E2CB-84EE-BCFC-ECFF5181D22A}"/>
                </a:ext>
              </a:extLst>
            </p:cNvPr>
            <p:cNvSpPr/>
            <p:nvPr/>
          </p:nvSpPr>
          <p:spPr>
            <a:xfrm rot="5400000">
              <a:off x="6240054" y="3632894"/>
              <a:ext cx="18000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BCAE7E5-A239-1CAE-3B4C-822C5A0288CB}"/>
                </a:ext>
              </a:extLst>
            </p:cNvPr>
            <p:cNvSpPr/>
            <p:nvPr/>
          </p:nvSpPr>
          <p:spPr>
            <a:xfrm rot="5400000">
              <a:off x="6244866" y="4374039"/>
              <a:ext cx="18000" cy="39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443F76AB-B161-F2B8-D7F3-358D1A8F3DFF}"/>
              </a:ext>
            </a:extLst>
          </p:cNvPr>
          <p:cNvSpPr txBox="1"/>
          <p:nvPr/>
        </p:nvSpPr>
        <p:spPr>
          <a:xfrm>
            <a:off x="7715624" y="5416219"/>
            <a:ext cx="3492944" cy="73866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377825" lvl="2" indent="-285750">
              <a:buFont typeface="Arial" panose="020B0604020202020204" pitchFamily="34" charset="0"/>
              <a:buChar char="•"/>
            </a:pPr>
            <a:r>
              <a:rPr lang="en-GB" sz="1200" dirty="0"/>
              <a:t>Fire fighting equipment (water - DN200 pipe?)</a:t>
            </a:r>
          </a:p>
          <a:p>
            <a:pPr marL="377825" lvl="2" indent="-285750">
              <a:buFont typeface="Arial" panose="020B0604020202020204" pitchFamily="34" charset="0"/>
              <a:buChar char="•"/>
            </a:pPr>
            <a:r>
              <a:rPr lang="en-GB" sz="1200" dirty="0"/>
              <a:t>Cable trays for communication equipment?</a:t>
            </a:r>
          </a:p>
          <a:p>
            <a:pPr marL="377825" lvl="2" indent="-285750">
              <a:buFont typeface="Arial" panose="020B0604020202020204" pitchFamily="34" charset="0"/>
              <a:buChar char="•"/>
            </a:pPr>
            <a:r>
              <a:rPr lang="en-GB" sz="1200" dirty="0"/>
              <a:t>Ventilation and smoke extraction? </a:t>
            </a:r>
          </a:p>
          <a:p>
            <a:pPr marL="377825" lvl="2" indent="-285750">
              <a:buFont typeface="Arial" panose="020B0604020202020204" pitchFamily="34" charset="0"/>
              <a:buChar char="•"/>
            </a:pPr>
            <a:r>
              <a:rPr lang="en-GB" sz="1200" dirty="0"/>
              <a:t>Presence of alcoves/enlargements?</a:t>
            </a:r>
          </a:p>
        </p:txBody>
      </p:sp>
    </p:spTree>
    <p:extLst>
      <p:ext uri="{BB962C8B-B14F-4D97-AF65-F5344CB8AC3E}">
        <p14:creationId xmlns:p14="http://schemas.microsoft.com/office/powerpoint/2010/main" val="3709675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RN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13C28D64-1B24-AE44-ADF1-2F22862D8410}" vid="{33E554F9-2EDB-C045-92B1-7271172784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 Cobranding 16x9_PPT_Arial</Template>
  <TotalTime>30016</TotalTime>
  <Words>745</Words>
  <Application>Microsoft Macintosh PowerPoint</Application>
  <PresentationFormat>Widescreen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Links between special systems and civil infrastructure: lesson learnt from the ET beam pipe design</vt:lpstr>
      <vt:lpstr>Content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civil infrastructure: Overview</vt:lpstr>
      <vt:lpstr>Interfaces/Interferences between the beampipe and the tunnel: cross section</vt:lpstr>
      <vt:lpstr>Interfaces/Interferences between the beampipe and the tunnel: cross section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vacuum team at CERN 2nd meeting</dc:title>
  <dc:creator>Paolo Chiggiato</dc:creator>
  <cp:lastModifiedBy>Luigi Scibile</cp:lastModifiedBy>
  <cp:revision>134</cp:revision>
  <cp:lastPrinted>2023-03-28T06:45:15Z</cp:lastPrinted>
  <dcterms:created xsi:type="dcterms:W3CDTF">2022-10-20T16:00:26Z</dcterms:created>
  <dcterms:modified xsi:type="dcterms:W3CDTF">2023-11-15T09:03:55Z</dcterms:modified>
</cp:coreProperties>
</file>