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76" r:id="rId3"/>
    <p:sldId id="283" r:id="rId4"/>
    <p:sldId id="278" r:id="rId5"/>
    <p:sldId id="287" r:id="rId6"/>
    <p:sldId id="280" r:id="rId7"/>
    <p:sldId id="300" r:id="rId8"/>
    <p:sldId id="288" r:id="rId9"/>
    <p:sldId id="289" r:id="rId10"/>
    <p:sldId id="290" r:id="rId11"/>
    <p:sldId id="291" r:id="rId12"/>
    <p:sldId id="292" r:id="rId13"/>
    <p:sldId id="293" r:id="rId14"/>
    <p:sldId id="297" r:id="rId15"/>
    <p:sldId id="298" r:id="rId16"/>
    <p:sldId id="294" r:id="rId17"/>
    <p:sldId id="284" r:id="rId18"/>
    <p:sldId id="295" r:id="rId19"/>
    <p:sldId id="275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Lato" panose="020F0502020204030203" pitchFamily="34" charset="0"/>
      <p:regular r:id="rId26"/>
      <p:bold r:id="rId27"/>
      <p:italic r:id="rId28"/>
      <p:boldItalic r:id="rId29"/>
    </p:embeddedFont>
    <p:embeddedFont>
      <p:font typeface="Lato Light" panose="020F0302020204030204" pitchFamily="34" charset="0"/>
      <p:regular r:id="rId30"/>
      <p: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8" roundtripDataSignature="AMtx7mjkBJZZwYKhD4D3yw2aLihcggLem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37A"/>
    <a:srgbClr val="F5F9FD"/>
    <a:srgbClr val="0021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20"/>
    <p:restoredTop sz="94671"/>
  </p:normalViewPr>
  <p:slideViewPr>
    <p:cSldViewPr snapToGrid="0">
      <p:cViewPr varScale="1">
        <p:scale>
          <a:sx n="104" d="100"/>
          <a:sy n="104" d="100"/>
        </p:scale>
        <p:origin x="59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59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8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75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2342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85530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6716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2657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7540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6388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1023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0955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8412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689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7449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F4C78F-D6DF-994C-9ED2-D04C63A7B0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9C02F68-0C46-E649-8079-B2029A82B9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468975B-CBD4-3C4E-BCC8-7D5172F30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F47E-BC3D-384B-A957-4160B45311EF}" type="datetimeFigureOut">
              <a:rPr lang="it-IT" smtClean="0"/>
              <a:t>14/11/23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45F3B33-9194-6247-BCBC-7C0BA222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3CBAAB-39D0-064C-AAFA-4936041D0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BE070-829A-714A-97EF-B3300756E0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066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png"/><Relationship Id="rId7" Type="http://schemas.openxmlformats.org/officeDocument/2006/relationships/image" Target="../media/image31.jp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11" Type="http://schemas.openxmlformats.org/officeDocument/2006/relationships/image" Target="../media/image35.png"/><Relationship Id="rId5" Type="http://schemas.openxmlformats.org/officeDocument/2006/relationships/image" Target="../media/image8.png"/><Relationship Id="rId10" Type="http://schemas.openxmlformats.org/officeDocument/2006/relationships/image" Target="../media/image34.png"/><Relationship Id="rId4" Type="http://schemas.openxmlformats.org/officeDocument/2006/relationships/image" Target="../media/image6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5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jpg"/><Relationship Id="rId7" Type="http://schemas.openxmlformats.org/officeDocument/2006/relationships/image" Target="../media/image1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einstein-telescope.it/" TargetMode="External"/><Relationship Id="rId5" Type="http://schemas.openxmlformats.org/officeDocument/2006/relationships/image" Target="../media/image8.png"/><Relationship Id="rId10" Type="http://schemas.openxmlformats.org/officeDocument/2006/relationships/image" Target="../media/image25.jpg"/><Relationship Id="rId4" Type="http://schemas.openxmlformats.org/officeDocument/2006/relationships/image" Target="../media/image6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aria aperta, montagna, albero, Stazione di montagna&#10;&#10;Descrizione generata automaticamente">
            <a:extLst>
              <a:ext uri="{FF2B5EF4-FFF2-40B4-BE49-F238E27FC236}">
                <a16:creationId xmlns:a16="http://schemas.microsoft.com/office/drawing/2014/main" id="{CEFB6D27-7607-C5D5-81B5-A4C0F25B3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530" y="0"/>
            <a:ext cx="8196470" cy="6860446"/>
          </a:xfrm>
          <a:prstGeom prst="rect">
            <a:avLst/>
          </a:prstGeom>
        </p:spPr>
      </p:pic>
      <p:pic>
        <p:nvPicPr>
          <p:cNvPr id="89" name="Google Shape;89;p1" descr="Immagine che contiene invertebrato, Bioluminescenza, Invertebrati marini, Plancton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 descr="Immagine che contiene testo, logo, Elementi grafici, schermata&#10;&#10;Descrizione generat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4731" y="225096"/>
            <a:ext cx="2032000" cy="10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/>
          <p:nvPr/>
        </p:nvSpPr>
        <p:spPr>
          <a:xfrm>
            <a:off x="234731" y="4510393"/>
            <a:ext cx="2363147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u="none" strike="noStrike" cap="none" dirty="0">
                <a:solidFill>
                  <a:schemeClr val="lt1"/>
                </a:solidFill>
                <a:latin typeface="Lato" panose="020F0502020204030203" pitchFamily="34" charset="77"/>
                <a:sym typeface="Arial"/>
              </a:rPr>
              <a:t>Matteo Serra</a:t>
            </a:r>
            <a:endParaRPr b="1" dirty="0">
              <a:latin typeface="Lato" panose="020F0502020204030203" pitchFamily="34" charset="7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dirty="0">
                <a:solidFill>
                  <a:schemeClr val="lt1"/>
                </a:solidFill>
                <a:latin typeface="Lato" panose="020F0502020204030203" pitchFamily="34" charset="77"/>
                <a:sym typeface="Arial"/>
              </a:rPr>
              <a:t>INFN</a:t>
            </a:r>
            <a:endParaRPr b="1" dirty="0">
              <a:latin typeface="Lato" panose="020F0502020204030203" pitchFamily="34" charset="77"/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299729" y="1768868"/>
            <a:ext cx="6336597" cy="3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 b="1" dirty="0">
                <a:solidFill>
                  <a:srgbClr val="D8E2F3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r>
              <a:rPr lang="it-IT" sz="1700" b="1" baseline="30000" dirty="0">
                <a:solidFill>
                  <a:srgbClr val="D8E2F3"/>
                </a:solidFill>
                <a:latin typeface="Lato"/>
                <a:ea typeface="Lato"/>
                <a:cs typeface="Lato"/>
                <a:sym typeface="Lato"/>
              </a:rPr>
              <a:t>nd</a:t>
            </a:r>
            <a:r>
              <a:rPr lang="it-IT" sz="1700" b="1" dirty="0">
                <a:solidFill>
                  <a:srgbClr val="D8E2F3"/>
                </a:solidFill>
                <a:latin typeface="Lato"/>
                <a:ea typeface="Lato"/>
                <a:cs typeface="Lato"/>
                <a:sym typeface="Lato"/>
              </a:rPr>
              <a:t> Einstein </a:t>
            </a:r>
            <a:r>
              <a:rPr lang="it-IT" sz="1700" b="1" dirty="0" err="1">
                <a:solidFill>
                  <a:srgbClr val="D8E2F3"/>
                </a:solidFill>
                <a:latin typeface="Lato"/>
                <a:ea typeface="Lato"/>
                <a:cs typeface="Lato"/>
                <a:sym typeface="Lato"/>
              </a:rPr>
              <a:t>Telescope</a:t>
            </a:r>
            <a:r>
              <a:rPr lang="it-IT" sz="1700" b="1" dirty="0">
                <a:solidFill>
                  <a:srgbClr val="D8E2F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it-IT" sz="1700" b="1" dirty="0" err="1">
                <a:solidFill>
                  <a:srgbClr val="D8E2F3"/>
                </a:solidFill>
                <a:latin typeface="Lato"/>
                <a:ea typeface="Lato"/>
                <a:cs typeface="Lato"/>
                <a:sym typeface="Lato"/>
              </a:rPr>
              <a:t>Annual</a:t>
            </a:r>
            <a:r>
              <a:rPr lang="it-IT" sz="1700" b="1" dirty="0">
                <a:solidFill>
                  <a:srgbClr val="D8E2F3"/>
                </a:solidFill>
                <a:latin typeface="Lato"/>
                <a:ea typeface="Lato"/>
                <a:cs typeface="Lato"/>
                <a:sym typeface="Lato"/>
              </a:rPr>
              <a:t> Meeting, 15 November 2023</a:t>
            </a:r>
            <a:endParaRPr sz="1700" b="1" dirty="0"/>
          </a:p>
        </p:txBody>
      </p:sp>
      <p:sp>
        <p:nvSpPr>
          <p:cNvPr id="93" name="Google Shape;93;p1"/>
          <p:cNvSpPr txBox="1"/>
          <p:nvPr/>
        </p:nvSpPr>
        <p:spPr>
          <a:xfrm>
            <a:off x="4921624" y="-155985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9730" y="5555401"/>
            <a:ext cx="1587500" cy="9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"/>
          <p:cNvSpPr txBox="1"/>
          <p:nvPr/>
        </p:nvSpPr>
        <p:spPr>
          <a:xfrm>
            <a:off x="299730" y="2428752"/>
            <a:ext cx="5993949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 b="1" dirty="0">
                <a:solidFill>
                  <a:schemeClr val="lt1"/>
                </a:solidFill>
                <a:latin typeface="Lato" panose="020F0502020204030203" pitchFamily="34" charset="77"/>
                <a:sym typeface="Arial"/>
              </a:rPr>
              <a:t>ET </a:t>
            </a:r>
            <a:r>
              <a:rPr lang="it-IT" sz="4000" b="1" dirty="0" err="1">
                <a:solidFill>
                  <a:schemeClr val="lt1"/>
                </a:solidFill>
                <a:latin typeface="Lato" panose="020F0502020204030203" pitchFamily="34" charset="77"/>
                <a:sym typeface="Arial"/>
              </a:rPr>
              <a:t>Communication</a:t>
            </a:r>
            <a:r>
              <a:rPr lang="it-IT" sz="4000" b="1" dirty="0">
                <a:solidFill>
                  <a:schemeClr val="lt1"/>
                </a:solidFill>
                <a:latin typeface="Lato" panose="020F0502020204030203" pitchFamily="34" charset="77"/>
                <a:sym typeface="Arial"/>
              </a:rPr>
              <a:t> </a:t>
            </a:r>
            <a:endParaRPr sz="4000" b="1" dirty="0">
              <a:latin typeface="Lato" panose="020F0502020204030203" pitchFamily="34" charset="7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dirty="0">
                <a:solidFill>
                  <a:schemeClr val="lt1"/>
                </a:solidFill>
                <a:latin typeface="Lato" panose="020F0502020204030203" pitchFamily="34" charset="77"/>
                <a:sym typeface="Arial"/>
              </a:rPr>
              <a:t>and </a:t>
            </a:r>
            <a:r>
              <a:rPr lang="it-IT" sz="4000" b="1" dirty="0">
                <a:solidFill>
                  <a:schemeClr val="lt1"/>
                </a:solidFill>
                <a:latin typeface="Lato" panose="020F0502020204030203" pitchFamily="34" charset="77"/>
                <a:sym typeface="Arial"/>
              </a:rPr>
              <a:t>Public Engagement</a:t>
            </a:r>
            <a:endParaRPr sz="4000" b="1" dirty="0">
              <a:latin typeface="Lato" panose="020F0502020204030203" pitchFamily="34" charset="77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 b="1" dirty="0">
                <a:solidFill>
                  <a:schemeClr val="lt1"/>
                </a:solidFill>
                <a:latin typeface="Lato" panose="020F0502020204030203" pitchFamily="34" charset="77"/>
                <a:sym typeface="Arial"/>
              </a:rPr>
              <a:t>in </a:t>
            </a:r>
            <a:r>
              <a:rPr lang="it-IT" sz="4000" b="1" dirty="0" err="1">
                <a:solidFill>
                  <a:schemeClr val="lt1"/>
                </a:solidFill>
                <a:latin typeface="Lato" panose="020F0502020204030203" pitchFamily="34" charset="77"/>
                <a:sym typeface="Arial"/>
              </a:rPr>
              <a:t>Italy</a:t>
            </a:r>
            <a:endParaRPr sz="4000" b="1" dirty="0">
              <a:solidFill>
                <a:schemeClr val="lt1"/>
              </a:solidFill>
              <a:latin typeface="Lato" panose="020F0502020204030203" pitchFamily="34" charset="77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CCB860B2-F891-F591-E52A-8A45EFD2D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7000"/>
            <a:ext cx="12293930" cy="6912000"/>
          </a:xfrm>
          <a:prstGeom prst="rect">
            <a:avLst/>
          </a:prstGeom>
        </p:spPr>
      </p:pic>
      <p:pic>
        <p:nvPicPr>
          <p:cNvPr id="7" name="Immagine 6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3C15F09C-3C04-A9B1-7F00-269079A51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25" y="230188"/>
            <a:ext cx="2032000" cy="1016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A95267E-867A-0B9A-A7DC-A6DF834AF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3418" y="6083182"/>
            <a:ext cx="1108800" cy="665280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DB438C60-E312-3D81-FBE4-A7CEE8D87386}"/>
              </a:ext>
            </a:extLst>
          </p:cNvPr>
          <p:cNvSpPr/>
          <p:nvPr/>
        </p:nvSpPr>
        <p:spPr>
          <a:xfrm>
            <a:off x="7534038" y="1459819"/>
            <a:ext cx="4551779" cy="5639719"/>
          </a:xfrm>
          <a:prstGeom prst="rect">
            <a:avLst/>
          </a:prstGeom>
          <a:solidFill>
            <a:schemeClr val="bg1"/>
          </a:solidFill>
          <a:ln w="12700">
            <a:solidFill>
              <a:srgbClr val="0053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1427A018-421C-C168-E281-EF99014A6B93}"/>
              </a:ext>
            </a:extLst>
          </p:cNvPr>
          <p:cNvSpPr/>
          <p:nvPr/>
        </p:nvSpPr>
        <p:spPr>
          <a:xfrm>
            <a:off x="4054659" y="1459820"/>
            <a:ext cx="3118693" cy="5639719"/>
          </a:xfrm>
          <a:prstGeom prst="rect">
            <a:avLst/>
          </a:prstGeom>
          <a:solidFill>
            <a:schemeClr val="bg1"/>
          </a:solidFill>
          <a:ln w="12700">
            <a:solidFill>
              <a:srgbClr val="0053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0F230193-FAF0-3439-D91A-6A0DDDE7BA26}"/>
              </a:ext>
            </a:extLst>
          </p:cNvPr>
          <p:cNvSpPr/>
          <p:nvPr/>
        </p:nvSpPr>
        <p:spPr>
          <a:xfrm>
            <a:off x="280115" y="1459821"/>
            <a:ext cx="3118693" cy="5639719"/>
          </a:xfrm>
          <a:prstGeom prst="rect">
            <a:avLst/>
          </a:prstGeom>
          <a:solidFill>
            <a:schemeClr val="bg1"/>
          </a:solidFill>
          <a:ln w="12700">
            <a:solidFill>
              <a:srgbClr val="0053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0" name="Google Shape;120;p4"/>
          <p:cNvSpPr txBox="1"/>
          <p:nvPr/>
        </p:nvSpPr>
        <p:spPr>
          <a:xfrm>
            <a:off x="3103859" y="433707"/>
            <a:ext cx="494318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SOCIAL NETWORKS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E0BF4E37-87F5-97C7-02CE-4A21C8745F1D}"/>
              </a:ext>
            </a:extLst>
          </p:cNvPr>
          <p:cNvGrpSpPr/>
          <p:nvPr/>
        </p:nvGrpSpPr>
        <p:grpSpPr>
          <a:xfrm>
            <a:off x="401543" y="1948670"/>
            <a:ext cx="2885344" cy="4809518"/>
            <a:chOff x="401543" y="1948670"/>
            <a:chExt cx="2885344" cy="4809518"/>
          </a:xfrm>
        </p:grpSpPr>
        <p:pic>
          <p:nvPicPr>
            <p:cNvPr id="121" name="Google Shape;121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05600" y="1948670"/>
              <a:ext cx="2881287" cy="14646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01543" y="3413326"/>
              <a:ext cx="2885344" cy="334486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3" name="Google Shape;123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82831" y="1903504"/>
            <a:ext cx="2660620" cy="5196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4"/>
          <p:cNvPicPr preferRelativeResize="0"/>
          <p:nvPr/>
        </p:nvPicPr>
        <p:blipFill rotWithShape="1">
          <a:blip r:embed="rId9">
            <a:alphaModFix/>
          </a:blip>
          <a:srcRect b="1532"/>
          <a:stretch/>
        </p:blipFill>
        <p:spPr>
          <a:xfrm>
            <a:off x="7872499" y="2212314"/>
            <a:ext cx="4009744" cy="41335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628FF44-C2F1-77CB-29CE-C36F3A11E02C}"/>
              </a:ext>
            </a:extLst>
          </p:cNvPr>
          <p:cNvSpPr txBox="1"/>
          <p:nvPr/>
        </p:nvSpPr>
        <p:spPr>
          <a:xfrm>
            <a:off x="4660477" y="1557419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rgbClr val="00537A"/>
                </a:solidFill>
              </a:rPr>
              <a:t>https://</a:t>
            </a:r>
            <a:r>
              <a:rPr lang="it-IT" sz="1000" dirty="0" err="1">
                <a:solidFill>
                  <a:srgbClr val="00537A"/>
                </a:solidFill>
              </a:rPr>
              <a:t>twitter.com</a:t>
            </a:r>
            <a:r>
              <a:rPr lang="it-IT" sz="1000" dirty="0">
                <a:solidFill>
                  <a:srgbClr val="00537A"/>
                </a:solidFill>
              </a:rPr>
              <a:t>/</a:t>
            </a:r>
            <a:r>
              <a:rPr lang="it-IT" sz="1000" dirty="0" err="1">
                <a:solidFill>
                  <a:srgbClr val="00537A"/>
                </a:solidFill>
              </a:rPr>
              <a:t>ET_Italia</a:t>
            </a:r>
            <a:endParaRPr lang="it-IT" sz="1000" dirty="0">
              <a:solidFill>
                <a:srgbClr val="00537A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A1A29A0-5A52-FB65-D609-EB75133CF489}"/>
              </a:ext>
            </a:extLst>
          </p:cNvPr>
          <p:cNvSpPr txBox="1"/>
          <p:nvPr/>
        </p:nvSpPr>
        <p:spPr>
          <a:xfrm>
            <a:off x="8226122" y="1541702"/>
            <a:ext cx="2653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>
                <a:solidFill>
                  <a:srgbClr val="00537A"/>
                </a:solidFill>
              </a:rPr>
              <a:t>linkedin.com</a:t>
            </a:r>
            <a:r>
              <a:rPr lang="it-IT" sz="1000" dirty="0">
                <a:solidFill>
                  <a:srgbClr val="00537A"/>
                </a:solidFill>
              </a:rPr>
              <a:t>/company/</a:t>
            </a:r>
            <a:r>
              <a:rPr lang="it-IT" sz="1000" dirty="0" err="1">
                <a:solidFill>
                  <a:srgbClr val="00537A"/>
                </a:solidFill>
              </a:rPr>
              <a:t>einstein-telescope-it</a:t>
            </a:r>
            <a:r>
              <a:rPr lang="it-IT" sz="1000" dirty="0">
                <a:solidFill>
                  <a:srgbClr val="00537A"/>
                </a:solidFill>
              </a:rPr>
              <a:t>/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078AB64-3225-8F1C-01C8-60689B52972F}"/>
              </a:ext>
            </a:extLst>
          </p:cNvPr>
          <p:cNvSpPr txBox="1"/>
          <p:nvPr/>
        </p:nvSpPr>
        <p:spPr>
          <a:xfrm>
            <a:off x="891394" y="1588466"/>
            <a:ext cx="22124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>
                <a:solidFill>
                  <a:srgbClr val="00537A"/>
                </a:solidFill>
              </a:rPr>
              <a:t>instagram.com</a:t>
            </a:r>
            <a:r>
              <a:rPr lang="it-IT" sz="1000" dirty="0">
                <a:solidFill>
                  <a:srgbClr val="00537A"/>
                </a:solidFill>
              </a:rPr>
              <a:t>/</a:t>
            </a:r>
            <a:r>
              <a:rPr lang="it-IT" sz="1000" dirty="0" err="1">
                <a:solidFill>
                  <a:srgbClr val="00537A"/>
                </a:solidFill>
              </a:rPr>
              <a:t>einsteintelescope_it</a:t>
            </a:r>
            <a:r>
              <a:rPr lang="it-IT" sz="1000" dirty="0">
                <a:solidFill>
                  <a:srgbClr val="00537A"/>
                </a:solidFill>
              </a:rPr>
              <a:t>/</a:t>
            </a:r>
          </a:p>
        </p:txBody>
      </p:sp>
      <p:pic>
        <p:nvPicPr>
          <p:cNvPr id="8" name="Immagine 7" descr="Immagine che contiene Elementi grafici, Carattere, simbolo, logo&#10;&#10;Descrizione generata automaticamente">
            <a:extLst>
              <a:ext uri="{FF2B5EF4-FFF2-40B4-BE49-F238E27FC236}">
                <a16:creationId xmlns:a16="http://schemas.microsoft.com/office/drawing/2014/main" id="{C11D2348-5E8A-2EBD-E455-C8DCB19CAB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92510" y="1346791"/>
            <a:ext cx="753965" cy="752495"/>
          </a:xfrm>
          <a:prstGeom prst="rect">
            <a:avLst/>
          </a:prstGeom>
        </p:spPr>
      </p:pic>
      <p:pic>
        <p:nvPicPr>
          <p:cNvPr id="10" name="Immagine 9" descr="Immagine che contiene Elementi grafici, cerchio, Carattere, logo&#10;&#10;Descrizione generata automaticamente">
            <a:extLst>
              <a:ext uri="{FF2B5EF4-FFF2-40B4-BE49-F238E27FC236}">
                <a16:creationId xmlns:a16="http://schemas.microsoft.com/office/drawing/2014/main" id="{F029929D-79E5-6E0E-E4D2-0C9FAE3D46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183" y="1327998"/>
            <a:ext cx="753965" cy="752495"/>
          </a:xfrm>
          <a:prstGeom prst="rect">
            <a:avLst/>
          </a:prstGeom>
        </p:spPr>
      </p:pic>
      <p:pic>
        <p:nvPicPr>
          <p:cNvPr id="12" name="Immagine 11" descr="Immagine che contiene logo, Elementi grafici, Carattere, simbolo&#10;&#10;Descrizione generata automaticamente">
            <a:extLst>
              <a:ext uri="{FF2B5EF4-FFF2-40B4-BE49-F238E27FC236}">
                <a16:creationId xmlns:a16="http://schemas.microsoft.com/office/drawing/2014/main" id="{36EC2241-4121-02E8-5C5E-1DB8007A1C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4641" y="1355463"/>
            <a:ext cx="753965" cy="75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17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223223AF-56C4-0E7C-B003-C3D10058E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7000"/>
            <a:ext cx="12293930" cy="6912000"/>
          </a:xfrm>
          <a:prstGeom prst="rect">
            <a:avLst/>
          </a:prstGeom>
        </p:spPr>
      </p:pic>
      <p:pic>
        <p:nvPicPr>
          <p:cNvPr id="6" name="Immagine 5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8BC20EF8-7842-5FA8-8EF3-E44B982CD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25" y="230188"/>
            <a:ext cx="2032000" cy="1016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D17802A-79AF-5FA8-AC69-8B423F3DD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3418" y="6083182"/>
            <a:ext cx="1108800" cy="665280"/>
          </a:xfrm>
          <a:prstGeom prst="rect">
            <a:avLst/>
          </a:prstGeom>
        </p:spPr>
      </p:pic>
      <p:pic>
        <p:nvPicPr>
          <p:cNvPr id="8" name="Immagine 7" descr="Immagine che contiene vestiti, abito, uomo, persona&#10;&#10;Descrizione generata automaticamente">
            <a:extLst>
              <a:ext uri="{FF2B5EF4-FFF2-40B4-BE49-F238E27FC236}">
                <a16:creationId xmlns:a16="http://schemas.microsoft.com/office/drawing/2014/main" id="{D721DBD6-B55F-6476-E9ED-50F95E771F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3090" y="266199"/>
            <a:ext cx="3724662" cy="2852067"/>
          </a:xfrm>
          <a:prstGeom prst="rect">
            <a:avLst/>
          </a:prstGeom>
          <a:ln w="12700">
            <a:solidFill>
              <a:srgbClr val="00537A"/>
            </a:solidFill>
          </a:ln>
        </p:spPr>
      </p:pic>
      <p:pic>
        <p:nvPicPr>
          <p:cNvPr id="132" name="Google Shape;132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9774" y="3116502"/>
            <a:ext cx="6100420" cy="3431486"/>
          </a:xfrm>
          <a:prstGeom prst="rect">
            <a:avLst/>
          </a:prstGeom>
          <a:noFill/>
          <a:ln w="12700">
            <a:solidFill>
              <a:srgbClr val="00537A"/>
            </a:solidFill>
          </a:ln>
        </p:spPr>
      </p:pic>
      <p:sp>
        <p:nvSpPr>
          <p:cNvPr id="133" name="Google Shape;133;p5"/>
          <p:cNvSpPr txBox="1"/>
          <p:nvPr/>
        </p:nvSpPr>
        <p:spPr>
          <a:xfrm>
            <a:off x="978061" y="1396535"/>
            <a:ext cx="525696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 i="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Berlin</a:t>
            </a:r>
            <a:r>
              <a:rPr lang="it-IT" sz="3200" b="1" i="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Science Week</a:t>
            </a:r>
            <a:endParaRPr sz="32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9 November 2023</a:t>
            </a:r>
            <a:endParaRPr sz="3200" i="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i="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Embassy</a:t>
            </a:r>
            <a:r>
              <a:rPr lang="it-IT" sz="3200" i="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it-IT" sz="3200" i="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Italy</a:t>
            </a:r>
            <a:r>
              <a:rPr lang="it-IT" sz="3200" i="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it-IT" sz="3200" i="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Berlin</a:t>
            </a:r>
            <a:r>
              <a:rPr lang="it-IT" sz="30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" name="Google Shape;140;p6">
            <a:extLst>
              <a:ext uri="{FF2B5EF4-FFF2-40B4-BE49-F238E27FC236}">
                <a16:creationId xmlns:a16="http://schemas.microsoft.com/office/drawing/2014/main" id="{2E41041C-89C6-A6C8-3855-8BF44C3F482B}"/>
              </a:ext>
            </a:extLst>
          </p:cNvPr>
          <p:cNvSpPr txBox="1"/>
          <p:nvPr/>
        </p:nvSpPr>
        <p:spPr>
          <a:xfrm>
            <a:off x="7213090" y="3669529"/>
            <a:ext cx="405456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it-IT" sz="30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INTERNATIONAL </a:t>
            </a:r>
          </a:p>
          <a:p>
            <a:pPr>
              <a:lnSpc>
                <a:spcPct val="80000"/>
              </a:lnSpc>
            </a:pPr>
            <a:r>
              <a:rPr lang="it-IT" sz="4000" dirty="0">
                <a:solidFill>
                  <a:schemeClr val="bg1"/>
                </a:solidFill>
                <a:latin typeface="Lato Light" panose="020F0302020204030203" pitchFamily="34" charset="77"/>
                <a:ea typeface="Lato"/>
                <a:cs typeface="Lato"/>
                <a:sym typeface="Lato"/>
              </a:rPr>
              <a:t>events</a:t>
            </a:r>
            <a:endParaRPr sz="4000" b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BE19F3D-4CD7-60A6-95C4-EA1E0E207A12}"/>
              </a:ext>
            </a:extLst>
          </p:cNvPr>
          <p:cNvSpPr/>
          <p:nvPr/>
        </p:nvSpPr>
        <p:spPr>
          <a:xfrm>
            <a:off x="6878779" y="2720411"/>
            <a:ext cx="720000" cy="720000"/>
          </a:xfrm>
          <a:prstGeom prst="rect">
            <a:avLst/>
          </a:prstGeom>
          <a:solidFill>
            <a:srgbClr val="00537A"/>
          </a:solidFill>
          <a:ln>
            <a:solidFill>
              <a:srgbClr val="0053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3158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43E108F1-9298-1D8D-4A6D-9F78BFD93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7000"/>
            <a:ext cx="12293930" cy="6912000"/>
          </a:xfrm>
          <a:prstGeom prst="rect">
            <a:avLst/>
          </a:prstGeom>
        </p:spPr>
      </p:pic>
      <p:pic>
        <p:nvPicPr>
          <p:cNvPr id="4" name="Immagine 3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CCF7F166-84C7-9965-62B5-6F46ABECF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25" y="230188"/>
            <a:ext cx="2032000" cy="1016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7DAC784-5454-9E92-A4D4-C97C6CC18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3418" y="6083182"/>
            <a:ext cx="1108800" cy="665280"/>
          </a:xfrm>
          <a:prstGeom prst="rect">
            <a:avLst/>
          </a:prstGeom>
        </p:spPr>
      </p:pic>
      <p:sp>
        <p:nvSpPr>
          <p:cNvPr id="140" name="Google Shape;140;p6"/>
          <p:cNvSpPr txBox="1"/>
          <p:nvPr/>
        </p:nvSpPr>
        <p:spPr>
          <a:xfrm>
            <a:off x="1664992" y="510769"/>
            <a:ext cx="405456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it-IT" sz="30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NATIONAL </a:t>
            </a:r>
          </a:p>
          <a:p>
            <a:pPr algn="r">
              <a:lnSpc>
                <a:spcPct val="80000"/>
              </a:lnSpc>
            </a:pPr>
            <a:r>
              <a:rPr lang="it-IT" sz="4000" dirty="0">
                <a:solidFill>
                  <a:schemeClr val="bg1"/>
                </a:solidFill>
                <a:latin typeface="Lato Light" panose="020F0302020204030203" pitchFamily="34" charset="77"/>
                <a:ea typeface="Lato"/>
                <a:cs typeface="Lato"/>
                <a:sym typeface="Lato"/>
              </a:rPr>
              <a:t>events</a:t>
            </a:r>
            <a:endParaRPr sz="4000" b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1" name="Google Shape;141;p6"/>
          <p:cNvPicPr preferRelativeResize="0"/>
          <p:nvPr/>
        </p:nvPicPr>
        <p:blipFill rotWithShape="1">
          <a:blip r:embed="rId6">
            <a:alphaModFix/>
          </a:blip>
          <a:srcRect t="-4692" b="3484"/>
          <a:stretch/>
        </p:blipFill>
        <p:spPr>
          <a:xfrm>
            <a:off x="863375" y="1528409"/>
            <a:ext cx="4856179" cy="2494722"/>
          </a:xfrm>
          <a:prstGeom prst="rect">
            <a:avLst/>
          </a:prstGeom>
          <a:solidFill>
            <a:schemeClr val="lt1"/>
          </a:solidFill>
          <a:ln w="12700">
            <a:solidFill>
              <a:srgbClr val="00537A"/>
            </a:solidFill>
          </a:ln>
        </p:spPr>
      </p:pic>
      <p:pic>
        <p:nvPicPr>
          <p:cNvPr id="142" name="Google Shape;142;p6"/>
          <p:cNvPicPr preferRelativeResize="0"/>
          <p:nvPr/>
        </p:nvPicPr>
        <p:blipFill rotWithShape="1">
          <a:blip r:embed="rId7">
            <a:alphaModFix/>
          </a:blip>
          <a:srcRect t="-11742" r="-9314"/>
          <a:stretch/>
        </p:blipFill>
        <p:spPr>
          <a:xfrm>
            <a:off x="2189445" y="4144617"/>
            <a:ext cx="3530109" cy="2361634"/>
          </a:xfrm>
          <a:prstGeom prst="rect">
            <a:avLst/>
          </a:prstGeom>
          <a:solidFill>
            <a:srgbClr val="F5F9FD"/>
          </a:solidFill>
          <a:ln w="12700">
            <a:solidFill>
              <a:srgbClr val="00537A"/>
            </a:solidFill>
          </a:ln>
        </p:spPr>
      </p:pic>
      <p:pic>
        <p:nvPicPr>
          <p:cNvPr id="143" name="Google Shape;143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79438" y="477421"/>
            <a:ext cx="5816895" cy="3545710"/>
          </a:xfrm>
          <a:prstGeom prst="rect">
            <a:avLst/>
          </a:prstGeom>
          <a:noFill/>
          <a:ln w="12700">
            <a:solidFill>
              <a:srgbClr val="00537A"/>
            </a:solidFill>
          </a:ln>
        </p:spPr>
      </p:pic>
      <p:pic>
        <p:nvPicPr>
          <p:cNvPr id="144" name="Google Shape;144;p6"/>
          <p:cNvPicPr preferRelativeResize="0"/>
          <p:nvPr/>
        </p:nvPicPr>
        <p:blipFill rotWithShape="1">
          <a:blip r:embed="rId9">
            <a:alphaModFix/>
          </a:blip>
          <a:srcRect t="12331"/>
          <a:stretch/>
        </p:blipFill>
        <p:spPr>
          <a:xfrm>
            <a:off x="6096000" y="4144617"/>
            <a:ext cx="3601141" cy="2361634"/>
          </a:xfrm>
          <a:prstGeom prst="rect">
            <a:avLst/>
          </a:prstGeom>
          <a:noFill/>
          <a:ln w="12700">
            <a:solidFill>
              <a:srgbClr val="00537A"/>
            </a:solidFill>
          </a:ln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556D8D69-914E-A2A9-012E-E9D3E0255F0F}"/>
              </a:ext>
            </a:extLst>
          </p:cNvPr>
          <p:cNvSpPr/>
          <p:nvPr/>
        </p:nvSpPr>
        <p:spPr>
          <a:xfrm>
            <a:off x="5457777" y="3636704"/>
            <a:ext cx="900000" cy="900000"/>
          </a:xfrm>
          <a:prstGeom prst="rect">
            <a:avLst/>
          </a:prstGeom>
          <a:solidFill>
            <a:srgbClr val="00537A"/>
          </a:solidFill>
          <a:ln>
            <a:solidFill>
              <a:srgbClr val="0053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9950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F0E0EAB1-8885-4AAE-59CF-081665F0E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7000"/>
            <a:ext cx="12293930" cy="6912000"/>
          </a:xfrm>
          <a:prstGeom prst="rect">
            <a:avLst/>
          </a:prstGeom>
        </p:spPr>
      </p:pic>
      <p:pic>
        <p:nvPicPr>
          <p:cNvPr id="5" name="Immagine 4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5F46B36E-22A4-D51F-27A2-5FAF21D3B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25" y="230188"/>
            <a:ext cx="2032000" cy="1016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B3B0AE4-8069-EAE7-6B97-EF0841A72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3418" y="6083182"/>
            <a:ext cx="1108800" cy="665280"/>
          </a:xfrm>
          <a:prstGeom prst="rect">
            <a:avLst/>
          </a:prstGeom>
        </p:spPr>
      </p:pic>
      <p:pic>
        <p:nvPicPr>
          <p:cNvPr id="152" name="Google Shape;152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64053" y="1438979"/>
            <a:ext cx="4467867" cy="2990962"/>
          </a:xfrm>
          <a:prstGeom prst="rect">
            <a:avLst/>
          </a:prstGeom>
          <a:noFill/>
          <a:ln w="12700">
            <a:solidFill>
              <a:srgbClr val="00537A"/>
            </a:solidFill>
          </a:ln>
        </p:spPr>
      </p:pic>
      <p:pic>
        <p:nvPicPr>
          <p:cNvPr id="153" name="Google Shape;153;p7"/>
          <p:cNvPicPr preferRelativeResize="0"/>
          <p:nvPr/>
        </p:nvPicPr>
        <p:blipFill rotWithShape="1">
          <a:blip r:embed="rId7">
            <a:alphaModFix/>
          </a:blip>
          <a:srcRect l="-8743"/>
          <a:stretch/>
        </p:blipFill>
        <p:spPr>
          <a:xfrm>
            <a:off x="7132320" y="263512"/>
            <a:ext cx="2801972" cy="4059382"/>
          </a:xfrm>
          <a:prstGeom prst="rect">
            <a:avLst/>
          </a:prstGeom>
          <a:solidFill>
            <a:srgbClr val="F5F9FD"/>
          </a:solidFill>
          <a:ln w="12700">
            <a:solidFill>
              <a:srgbClr val="00537A"/>
            </a:solidFill>
          </a:ln>
        </p:spPr>
      </p:pic>
      <p:pic>
        <p:nvPicPr>
          <p:cNvPr id="154" name="Google Shape;154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65643" y="4549587"/>
            <a:ext cx="2848298" cy="2130883"/>
          </a:xfrm>
          <a:prstGeom prst="rect">
            <a:avLst/>
          </a:prstGeom>
          <a:noFill/>
          <a:ln w="12700">
            <a:solidFill>
              <a:srgbClr val="00537A"/>
            </a:solidFill>
          </a:ln>
        </p:spPr>
      </p:pic>
      <p:pic>
        <p:nvPicPr>
          <p:cNvPr id="7" name="Google Shape;155;p7">
            <a:extLst>
              <a:ext uri="{FF2B5EF4-FFF2-40B4-BE49-F238E27FC236}">
                <a16:creationId xmlns:a16="http://schemas.microsoft.com/office/drawing/2014/main" id="{3E9E0416-338E-DA77-66A4-C89A58AEBF3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32320" y="4549587"/>
            <a:ext cx="2289109" cy="2130883"/>
          </a:xfrm>
          <a:prstGeom prst="rect">
            <a:avLst/>
          </a:prstGeom>
          <a:noFill/>
          <a:ln w="12700">
            <a:solidFill>
              <a:srgbClr val="00537A"/>
            </a:solidFill>
          </a:ln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4B9B7FC-7330-2E2A-4E13-3DD12D4B2BFE}"/>
              </a:ext>
            </a:extLst>
          </p:cNvPr>
          <p:cNvSpPr/>
          <p:nvPr/>
        </p:nvSpPr>
        <p:spPr>
          <a:xfrm>
            <a:off x="6563832" y="4020599"/>
            <a:ext cx="900000" cy="900000"/>
          </a:xfrm>
          <a:prstGeom prst="rect">
            <a:avLst/>
          </a:prstGeom>
          <a:solidFill>
            <a:srgbClr val="00537A"/>
          </a:solidFill>
          <a:ln>
            <a:solidFill>
              <a:srgbClr val="0053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Google Shape;140;p6">
            <a:extLst>
              <a:ext uri="{FF2B5EF4-FFF2-40B4-BE49-F238E27FC236}">
                <a16:creationId xmlns:a16="http://schemas.microsoft.com/office/drawing/2014/main" id="{64251A73-A306-38D7-E49E-0FDFAFDC44D2}"/>
              </a:ext>
            </a:extLst>
          </p:cNvPr>
          <p:cNvSpPr txBox="1"/>
          <p:nvPr/>
        </p:nvSpPr>
        <p:spPr>
          <a:xfrm>
            <a:off x="1426464" y="4553551"/>
            <a:ext cx="2503084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it-IT" sz="30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LOCAL </a:t>
            </a:r>
          </a:p>
          <a:p>
            <a:pPr algn="r">
              <a:lnSpc>
                <a:spcPct val="80000"/>
              </a:lnSpc>
            </a:pPr>
            <a:r>
              <a:rPr lang="it-IT" sz="4000" dirty="0">
                <a:solidFill>
                  <a:schemeClr val="bg1"/>
                </a:solidFill>
                <a:latin typeface="Lato Light" panose="020F0302020204030203" pitchFamily="34" charset="77"/>
                <a:ea typeface="Lato"/>
                <a:cs typeface="Lato"/>
                <a:sym typeface="Lato"/>
              </a:rPr>
              <a:t>events</a:t>
            </a:r>
          </a:p>
          <a:p>
            <a:pPr algn="r">
              <a:lnSpc>
                <a:spcPct val="80000"/>
              </a:lnSpc>
            </a:pPr>
            <a:r>
              <a:rPr lang="it-IT" sz="4000" dirty="0">
                <a:solidFill>
                  <a:schemeClr val="bg1"/>
                </a:solidFill>
                <a:latin typeface="Lato Light" panose="020F0302020204030203" pitchFamily="34" charset="77"/>
                <a:ea typeface="Lato"/>
                <a:cs typeface="Lato"/>
                <a:sym typeface="Lato"/>
              </a:rPr>
              <a:t>in Sardinia </a:t>
            </a:r>
            <a:endParaRPr lang="it-IT" sz="4000" b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757965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CBDB6947-66CC-C0E3-C04F-ED7B78E52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7000"/>
            <a:ext cx="12293930" cy="6912000"/>
          </a:xfrm>
          <a:prstGeom prst="rect">
            <a:avLst/>
          </a:prstGeom>
        </p:spPr>
      </p:pic>
      <p:pic>
        <p:nvPicPr>
          <p:cNvPr id="4" name="Immagine 3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DE733A28-D0D0-3897-CC91-29C83A372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25" y="230188"/>
            <a:ext cx="2032000" cy="1016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887BDE6-C1C0-68E0-882C-4E4CBB238A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3418" y="6083182"/>
            <a:ext cx="1108800" cy="665280"/>
          </a:xfrm>
          <a:prstGeom prst="rect">
            <a:avLst/>
          </a:prstGeom>
        </p:spPr>
      </p:pic>
      <p:sp>
        <p:nvSpPr>
          <p:cNvPr id="3" name="Google Shape;140;p6">
            <a:extLst>
              <a:ext uri="{FF2B5EF4-FFF2-40B4-BE49-F238E27FC236}">
                <a16:creationId xmlns:a16="http://schemas.microsoft.com/office/drawing/2014/main" id="{35FD7FA3-6190-DC5E-8889-E849A2499B0D}"/>
              </a:ext>
            </a:extLst>
          </p:cNvPr>
          <p:cNvSpPr txBox="1"/>
          <p:nvPr/>
        </p:nvSpPr>
        <p:spPr>
          <a:xfrm>
            <a:off x="1692171" y="1721542"/>
            <a:ext cx="414391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3000" b="1" i="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XIII ET SYMPOSIUM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2000" u="none" strike="noStrike" dirty="0">
                <a:solidFill>
                  <a:schemeClr val="bg1"/>
                </a:solidFill>
                <a:effectLst/>
                <a:latin typeface="Lato Light" panose="020F0302020204030203" pitchFamily="34" charset="77"/>
              </a:rPr>
              <a:t>Cagliari - 09.05.23  </a:t>
            </a:r>
            <a:endParaRPr lang="it-IT" sz="2000" dirty="0">
              <a:solidFill>
                <a:schemeClr val="bg1"/>
              </a:solidFill>
              <a:effectLst/>
              <a:latin typeface="Lato Light" panose="020F0302020204030203" pitchFamily="34" charset="77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DE101C7-C830-8BA7-847A-4765D724F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4" t="2666" r="13592" b="-1"/>
          <a:stretch/>
        </p:blipFill>
        <p:spPr bwMode="auto">
          <a:xfrm>
            <a:off x="8228476" y="-87354"/>
            <a:ext cx="4078768" cy="3091709"/>
          </a:xfrm>
          <a:prstGeom prst="rect">
            <a:avLst/>
          </a:prstGeom>
          <a:noFill/>
          <a:ln w="12700">
            <a:solidFill>
              <a:srgbClr val="00537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29495751-041E-CDBE-1BF2-9B2684B832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57"/>
          <a:stretch/>
        </p:blipFill>
        <p:spPr bwMode="auto">
          <a:xfrm>
            <a:off x="-13316" y="3004354"/>
            <a:ext cx="8241792" cy="3853645"/>
          </a:xfrm>
          <a:prstGeom prst="rect">
            <a:avLst/>
          </a:prstGeom>
          <a:noFill/>
          <a:ln w="12700">
            <a:solidFill>
              <a:srgbClr val="00537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EDAAF5D8-318C-9476-8F76-96D4744B3DAD}"/>
              </a:ext>
            </a:extLst>
          </p:cNvPr>
          <p:cNvSpPr/>
          <p:nvPr/>
        </p:nvSpPr>
        <p:spPr>
          <a:xfrm>
            <a:off x="7778476" y="2529000"/>
            <a:ext cx="900000" cy="900000"/>
          </a:xfrm>
          <a:prstGeom prst="rect">
            <a:avLst/>
          </a:prstGeom>
          <a:solidFill>
            <a:srgbClr val="00537A"/>
          </a:solidFill>
          <a:ln>
            <a:solidFill>
              <a:srgbClr val="0053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3192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0B902128-234C-7B01-0F22-04764C7F7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7000"/>
            <a:ext cx="12293930" cy="6912000"/>
          </a:xfrm>
          <a:prstGeom prst="rect">
            <a:avLst/>
          </a:prstGeom>
        </p:spPr>
      </p:pic>
      <p:pic>
        <p:nvPicPr>
          <p:cNvPr id="9" name="Immagine 8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FD126700-ED3F-B212-1515-F1FB79EFF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25" y="230188"/>
            <a:ext cx="2032000" cy="1016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8199C7E-9855-5145-1E29-4116F30BE3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3418" y="6083182"/>
            <a:ext cx="1108800" cy="665280"/>
          </a:xfrm>
          <a:prstGeom prst="rect">
            <a:avLst/>
          </a:prstGeom>
        </p:spPr>
      </p:pic>
      <p:pic>
        <p:nvPicPr>
          <p:cNvPr id="4" name="Google Shape;175;p9">
            <a:extLst>
              <a:ext uri="{FF2B5EF4-FFF2-40B4-BE49-F238E27FC236}">
                <a16:creationId xmlns:a16="http://schemas.microsoft.com/office/drawing/2014/main" id="{63485DC9-132B-F383-1A03-6671485A4C3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22830"/>
          <a:stretch/>
        </p:blipFill>
        <p:spPr>
          <a:xfrm>
            <a:off x="5736995" y="4140228"/>
            <a:ext cx="4054380" cy="2349182"/>
          </a:xfrm>
          <a:prstGeom prst="rect">
            <a:avLst/>
          </a:prstGeom>
          <a:noFill/>
          <a:ln w="12700">
            <a:solidFill>
              <a:srgbClr val="00537A"/>
            </a:solidFill>
          </a:ln>
        </p:spPr>
      </p:pic>
      <p:pic>
        <p:nvPicPr>
          <p:cNvPr id="5" name="Google Shape;163;p8">
            <a:extLst>
              <a:ext uri="{FF2B5EF4-FFF2-40B4-BE49-F238E27FC236}">
                <a16:creationId xmlns:a16="http://schemas.microsoft.com/office/drawing/2014/main" id="{DFF16B47-B415-92AB-4454-3106128CA30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30194" y="1362485"/>
            <a:ext cx="3813544" cy="2484079"/>
          </a:xfrm>
          <a:prstGeom prst="rect">
            <a:avLst/>
          </a:prstGeom>
          <a:noFill/>
          <a:ln w="12700">
            <a:solidFill>
              <a:srgbClr val="00537A"/>
            </a:solidFill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6940C7E-AECD-DEC2-6EA9-CB29C4134C88}"/>
              </a:ext>
            </a:extLst>
          </p:cNvPr>
          <p:cNvSpPr txBox="1"/>
          <p:nvPr/>
        </p:nvSpPr>
        <p:spPr>
          <a:xfrm>
            <a:off x="5590367" y="1810569"/>
            <a:ext cx="571663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>
                <a:solidFill>
                  <a:schemeClr val="bg1"/>
                </a:solidFill>
                <a:latin typeface="Lato Light" panose="020F0302020204030203" pitchFamily="34" charset="77"/>
                <a:ea typeface="Lato"/>
                <a:cs typeface="Lato"/>
                <a:sym typeface="Lato"/>
              </a:rPr>
              <a:t>events and activities </a:t>
            </a:r>
          </a:p>
          <a:p>
            <a:r>
              <a:rPr lang="it-IT" sz="30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NEAR THE SOS ENATTOS MINE</a:t>
            </a:r>
            <a:endParaRPr lang="it-IT" sz="3000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7" name="Google Shape;176;p9">
            <a:extLst>
              <a:ext uri="{FF2B5EF4-FFF2-40B4-BE49-F238E27FC236}">
                <a16:creationId xmlns:a16="http://schemas.microsoft.com/office/drawing/2014/main" id="{10F75BD2-F8B5-848F-1220-A99682A1B17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14030" r="11795" b="26837"/>
          <a:stretch/>
        </p:blipFill>
        <p:spPr>
          <a:xfrm>
            <a:off x="2670252" y="4056177"/>
            <a:ext cx="2773486" cy="2054019"/>
          </a:xfrm>
          <a:prstGeom prst="rect">
            <a:avLst/>
          </a:prstGeom>
          <a:noFill/>
          <a:ln w="12700">
            <a:solidFill>
              <a:srgbClr val="00537A"/>
            </a:solidFill>
          </a:ln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4B9B7FC-7330-2E2A-4E13-3DD12D4B2BFE}"/>
              </a:ext>
            </a:extLst>
          </p:cNvPr>
          <p:cNvSpPr/>
          <p:nvPr/>
        </p:nvSpPr>
        <p:spPr>
          <a:xfrm>
            <a:off x="5140367" y="3396564"/>
            <a:ext cx="900000" cy="900000"/>
          </a:xfrm>
          <a:prstGeom prst="rect">
            <a:avLst/>
          </a:prstGeom>
          <a:solidFill>
            <a:srgbClr val="00537A"/>
          </a:solidFill>
          <a:ln>
            <a:solidFill>
              <a:srgbClr val="0053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470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911FCDFC-6011-F439-FC28-1BF27B5EE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1450"/>
            <a:ext cx="12197884" cy="7039389"/>
          </a:xfrm>
          <a:prstGeom prst="rect">
            <a:avLst/>
          </a:prstGeom>
          <a:solidFill>
            <a:srgbClr val="00213E"/>
          </a:solidFill>
        </p:spPr>
      </p:pic>
      <p:pic>
        <p:nvPicPr>
          <p:cNvPr id="5" name="Immagine 4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541D81C2-FC82-4692-E94C-F4505E639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25" y="230188"/>
            <a:ext cx="2032000" cy="1016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916A0B0-932D-CC1E-5038-B4346B925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3418" y="6083182"/>
            <a:ext cx="1108800" cy="665280"/>
          </a:xfrm>
          <a:prstGeom prst="rect">
            <a:avLst/>
          </a:prstGeom>
        </p:spPr>
      </p:pic>
      <p:pic>
        <p:nvPicPr>
          <p:cNvPr id="184" name="Google Shape;184;p10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64000"/>
                    </a14:imgEffect>
                  </a14:imgLayer>
                </a14:imgProps>
              </a:ext>
            </a:extLst>
          </a:blip>
          <a:srcRect t="36601"/>
          <a:stretch/>
        </p:blipFill>
        <p:spPr>
          <a:xfrm>
            <a:off x="670216" y="3429000"/>
            <a:ext cx="4752213" cy="3055884"/>
          </a:xfrm>
          <a:prstGeom prst="rect">
            <a:avLst/>
          </a:prstGeom>
          <a:noFill/>
          <a:ln w="12700">
            <a:solidFill>
              <a:srgbClr val="00537A"/>
            </a:solidFill>
          </a:ln>
        </p:spPr>
      </p:pic>
      <p:pic>
        <p:nvPicPr>
          <p:cNvPr id="185" name="Google Shape;185;p10"/>
          <p:cNvPicPr preferRelativeResize="0"/>
          <p:nvPr/>
        </p:nvPicPr>
        <p:blipFill rotWithShape="1">
          <a:blip r:embed="rId8">
            <a:alphaModFix/>
          </a:blip>
          <a:srcRect t="32235"/>
          <a:stretch/>
        </p:blipFill>
        <p:spPr>
          <a:xfrm>
            <a:off x="5653138" y="412137"/>
            <a:ext cx="5692196" cy="3055885"/>
          </a:xfrm>
          <a:prstGeom prst="rect">
            <a:avLst/>
          </a:prstGeom>
          <a:noFill/>
          <a:ln w="12700">
            <a:solidFill>
              <a:srgbClr val="00537A"/>
            </a:solidFill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2937609-1F89-01EF-CDAD-30B1C3C905E7}"/>
              </a:ext>
            </a:extLst>
          </p:cNvPr>
          <p:cNvSpPr txBox="1"/>
          <p:nvPr/>
        </p:nvSpPr>
        <p:spPr>
          <a:xfrm>
            <a:off x="670216" y="1941630"/>
            <a:ext cx="307648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>
                <a:solidFill>
                  <a:schemeClr val="bg1"/>
                </a:solidFill>
                <a:latin typeface="Lato Light" panose="020F0302020204030203" pitchFamily="34" charset="77"/>
                <a:ea typeface="Lato"/>
                <a:cs typeface="Lato"/>
                <a:sym typeface="Lato"/>
              </a:rPr>
              <a:t>events</a:t>
            </a:r>
          </a:p>
          <a:p>
            <a:r>
              <a:rPr lang="it-IT" sz="30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WITH SCHOOLS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CD64E89-A066-5D37-8194-ABA742A1E269}"/>
              </a:ext>
            </a:extLst>
          </p:cNvPr>
          <p:cNvSpPr/>
          <p:nvPr/>
        </p:nvSpPr>
        <p:spPr>
          <a:xfrm>
            <a:off x="5087784" y="2838747"/>
            <a:ext cx="900000" cy="900000"/>
          </a:xfrm>
          <a:prstGeom prst="rect">
            <a:avLst/>
          </a:prstGeom>
          <a:solidFill>
            <a:srgbClr val="00537A"/>
          </a:solidFill>
          <a:ln>
            <a:solidFill>
              <a:srgbClr val="0053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711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>
            <a:extLst>
              <a:ext uri="{FF2B5EF4-FFF2-40B4-BE49-F238E27FC236}">
                <a16:creationId xmlns:a16="http://schemas.microsoft.com/office/drawing/2014/main" id="{C2EFB1C1-89ED-9005-84F9-D4B52B7076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Immagine 18" descr="Immagine che contiene vestiti, schermata, viola, notte&#10;&#10;Descrizione generata automaticamente">
            <a:extLst>
              <a:ext uri="{FF2B5EF4-FFF2-40B4-BE49-F238E27FC236}">
                <a16:creationId xmlns:a16="http://schemas.microsoft.com/office/drawing/2014/main" id="{A49FB232-345D-B683-D51F-0E9CEBAEA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1280" y="2396922"/>
            <a:ext cx="4490720" cy="4461078"/>
          </a:xfrm>
          <a:prstGeom prst="rect">
            <a:avLst/>
          </a:prstGeom>
        </p:spPr>
      </p:pic>
      <p:pic>
        <p:nvPicPr>
          <p:cNvPr id="21" name="Immagine 20" descr="Immagine che contiene Arte frattale, spazio, Policromia, vortice&#10;&#10;Descrizione generata automaticamente">
            <a:extLst>
              <a:ext uri="{FF2B5EF4-FFF2-40B4-BE49-F238E27FC236}">
                <a16:creationId xmlns:a16="http://schemas.microsoft.com/office/drawing/2014/main" id="{B2BA572F-B422-77FA-0F88-99839BD857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690"/>
          <a:stretch/>
        </p:blipFill>
        <p:spPr>
          <a:xfrm>
            <a:off x="5087112" y="0"/>
            <a:ext cx="7104888" cy="2486025"/>
          </a:xfrm>
          <a:prstGeom prst="rect">
            <a:avLst/>
          </a:prstGeom>
        </p:spPr>
      </p:pic>
      <p:pic>
        <p:nvPicPr>
          <p:cNvPr id="33" name="Immagine 32" descr="Immagine che contiene vestiti, persona, Blu elettrico, blu&#10;&#10;Descrizione generata automaticamente">
            <a:extLst>
              <a:ext uri="{FF2B5EF4-FFF2-40B4-BE49-F238E27FC236}">
                <a16:creationId xmlns:a16="http://schemas.microsoft.com/office/drawing/2014/main" id="{C8284FEE-C9ED-1F2C-CA89-CF4B89729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86025"/>
            <a:ext cx="7772400" cy="4371975"/>
          </a:xfrm>
          <a:prstGeom prst="rect">
            <a:avLst/>
          </a:prstGeom>
        </p:spPr>
      </p:pic>
      <p:pic>
        <p:nvPicPr>
          <p:cNvPr id="37" name="Immagine 36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2D5632A6-82FA-B0ED-42D2-E7F9649F77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725" y="230188"/>
            <a:ext cx="2032000" cy="1016000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B182E605-1CBF-9D67-4C89-9DD3727E09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3418" y="6083182"/>
            <a:ext cx="1108800" cy="665280"/>
          </a:xfrm>
          <a:prstGeom prst="rect">
            <a:avLst/>
          </a:prstGeom>
        </p:spPr>
      </p:pic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875CC5FF-56A7-057E-FCA2-3D03B98D0FF4}"/>
              </a:ext>
            </a:extLst>
          </p:cNvPr>
          <p:cNvSpPr txBox="1"/>
          <p:nvPr/>
        </p:nvSpPr>
        <p:spPr>
          <a:xfrm>
            <a:off x="393634" y="1678332"/>
            <a:ext cx="443903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000" b="1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INTERACTIVE EXHIBITS</a:t>
            </a:r>
            <a:endParaRPr lang="it-IT" sz="3000" b="1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73920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AE3CC4B1-287D-5E48-0824-9F2A7C28F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8588"/>
            <a:ext cx="12197884" cy="6996527"/>
          </a:xfrm>
          <a:prstGeom prst="rect">
            <a:avLst/>
          </a:prstGeom>
          <a:solidFill>
            <a:srgbClr val="00213E"/>
          </a:solidFill>
        </p:spPr>
      </p:pic>
      <p:pic>
        <p:nvPicPr>
          <p:cNvPr id="4" name="Immagine 3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DF0042F3-0945-B56F-1AA1-3039427F0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25" y="230188"/>
            <a:ext cx="2032000" cy="1016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60436F4-CEBF-C0F8-5C93-90C442AE70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3418" y="6083182"/>
            <a:ext cx="1108800" cy="665280"/>
          </a:xfrm>
          <a:prstGeom prst="rect">
            <a:avLst/>
          </a:prstGeom>
        </p:spPr>
      </p:pic>
      <p:sp>
        <p:nvSpPr>
          <p:cNvPr id="192" name="Google Shape;192;p11"/>
          <p:cNvSpPr txBox="1"/>
          <p:nvPr/>
        </p:nvSpPr>
        <p:spPr>
          <a:xfrm>
            <a:off x="5209281" y="308701"/>
            <a:ext cx="6373515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PRESS COVERAGE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000" b="1" dirty="0">
                <a:solidFill>
                  <a:schemeClr val="bg1"/>
                </a:solidFill>
                <a:latin typeface="Lato Light" panose="020F0302020204030203" pitchFamily="34" charset="77"/>
                <a:sym typeface="Lato"/>
              </a:rPr>
              <a:t>2023 </a:t>
            </a:r>
            <a:r>
              <a:rPr lang="it-IT" sz="3000" b="1" dirty="0" err="1">
                <a:solidFill>
                  <a:schemeClr val="bg1"/>
                </a:solidFill>
                <a:latin typeface="Lato Light" panose="020F0302020204030203" pitchFamily="34" charset="77"/>
                <a:sym typeface="Lato"/>
              </a:rPr>
              <a:t>citations</a:t>
            </a:r>
            <a:r>
              <a:rPr lang="it-IT" sz="3000" b="1" dirty="0">
                <a:solidFill>
                  <a:schemeClr val="bg1"/>
                </a:solidFill>
                <a:latin typeface="Lato Light" panose="020F0302020204030203" pitchFamily="34" charset="77"/>
                <a:sym typeface="Lato"/>
              </a:rPr>
              <a:t>: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000" b="1" dirty="0">
                <a:solidFill>
                  <a:schemeClr val="bg1"/>
                </a:solidFill>
                <a:latin typeface="Lato Light" panose="020F0302020204030203" pitchFamily="34" charset="77"/>
                <a:sym typeface="Lato"/>
              </a:rPr>
              <a:t>On the press and web: 1300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000" b="1" dirty="0">
                <a:solidFill>
                  <a:schemeClr val="bg1"/>
                </a:solidFill>
                <a:latin typeface="Lato Light" panose="020F0302020204030203" pitchFamily="34" charset="77"/>
                <a:sym typeface="Lato"/>
              </a:rPr>
              <a:t>On the radio and TV: 38 </a:t>
            </a:r>
          </a:p>
        </p:txBody>
      </p:sp>
      <p:pic>
        <p:nvPicPr>
          <p:cNvPr id="193" name="Google Shape;193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441" y="1319621"/>
            <a:ext cx="5030399" cy="37561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4" name="Google Shape;194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01586" y="2402136"/>
            <a:ext cx="3191934" cy="41471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5" name="Google Shape;195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441" y="2910155"/>
            <a:ext cx="3991492" cy="38480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6" name="Google Shape;196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571639" y="2402135"/>
            <a:ext cx="3439111" cy="41471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514F62E-80AF-900D-4658-953D0BE48270}"/>
              </a:ext>
            </a:extLst>
          </p:cNvPr>
          <p:cNvSpPr txBox="1"/>
          <p:nvPr/>
        </p:nvSpPr>
        <p:spPr>
          <a:xfrm>
            <a:off x="3080292" y="-1194667"/>
            <a:ext cx="4664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Da una rapida ricerca su </a:t>
            </a:r>
            <a:r>
              <a:rPr lang="it-IT" dirty="0" err="1"/>
              <a:t>ecostampa</a:t>
            </a:r>
            <a:r>
              <a:rPr lang="it-IT" dirty="0"/>
              <a:t> io ho trovato: 1300 citazioni stampa</a:t>
            </a:r>
          </a:p>
          <a:p>
            <a:r>
              <a:rPr lang="it-IT" dirty="0"/>
              <a:t>38 radio and tv</a:t>
            </a:r>
          </a:p>
          <a:p>
            <a:r>
              <a:rPr lang="it-IT" dirty="0"/>
              <a:t>Prova a verificare anche tu</a:t>
            </a:r>
          </a:p>
        </p:txBody>
      </p:sp>
    </p:spTree>
    <p:extLst>
      <p:ext uri="{BB962C8B-B14F-4D97-AF65-F5344CB8AC3E}">
        <p14:creationId xmlns:p14="http://schemas.microsoft.com/office/powerpoint/2010/main" val="723913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0E4E64DD-AC07-C43A-042C-BF6EA9BD5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39"/>
            <a:ext cx="12197884" cy="6858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6A10DD0-C496-F1B0-AED4-E928E4721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394" y="5805688"/>
            <a:ext cx="1587500" cy="952500"/>
          </a:xfrm>
          <a:prstGeom prst="rect">
            <a:avLst/>
          </a:prstGeom>
        </p:spPr>
      </p:pic>
      <p:pic>
        <p:nvPicPr>
          <p:cNvPr id="2" name="Immagine 1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08A17B68-2F3E-9F05-1EFC-DF8E1883C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898" y="1921648"/>
            <a:ext cx="6840084" cy="342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72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0E4E64DD-AC07-C43A-042C-BF6EA9BD5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7000"/>
            <a:ext cx="12293930" cy="6912000"/>
          </a:xfrm>
          <a:prstGeom prst="rect">
            <a:avLst/>
          </a:prstGeom>
        </p:spPr>
      </p:pic>
      <p:pic>
        <p:nvPicPr>
          <p:cNvPr id="7" name="Immagine 6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904D8AD2-EF0A-732C-F8DD-22F6AEF30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31" y="225096"/>
            <a:ext cx="2032000" cy="1016000"/>
          </a:xfrm>
          <a:prstGeom prst="rect">
            <a:avLst/>
          </a:prstGeom>
        </p:spPr>
      </p:pic>
      <p:pic>
        <p:nvPicPr>
          <p:cNvPr id="3" name="Google Shape;103;p2">
            <a:extLst>
              <a:ext uri="{FF2B5EF4-FFF2-40B4-BE49-F238E27FC236}">
                <a16:creationId xmlns:a16="http://schemas.microsoft.com/office/drawing/2014/main" id="{B1357E43-CE81-3B6C-786E-7F88A17C9F9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384319"/>
            <a:ext cx="8365958" cy="470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F722CED-6F0E-1296-6845-A8A9080217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3418" y="6083182"/>
            <a:ext cx="1108800" cy="66528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6A73B86-3BAD-FCF7-234F-46169BD9C8DA}"/>
              </a:ext>
            </a:extLst>
          </p:cNvPr>
          <p:cNvSpPr txBox="1"/>
          <p:nvPr/>
        </p:nvSpPr>
        <p:spPr>
          <a:xfrm>
            <a:off x="8523730" y="1384319"/>
            <a:ext cx="33597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§"/>
            </a:pPr>
            <a:r>
              <a:rPr lang="it-IT" sz="30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6 June 2023</a:t>
            </a:r>
          </a:p>
          <a:p>
            <a:pPr>
              <a:buClr>
                <a:schemeClr val="bg1"/>
              </a:buClr>
            </a:pPr>
            <a:r>
              <a:rPr lang="it-IT" sz="2400" b="1" dirty="0">
                <a:solidFill>
                  <a:schemeClr val="bg1"/>
                </a:solidFill>
                <a:latin typeface="Lato Light" panose="020F0302020204030203" pitchFamily="34" charset="77"/>
                <a:ea typeface="Lato"/>
                <a:cs typeface="Lato"/>
                <a:sym typeface="Lato"/>
              </a:rPr>
              <a:t>Official </a:t>
            </a:r>
            <a:r>
              <a:rPr lang="it-IT" sz="2400" b="1" dirty="0" err="1">
                <a:solidFill>
                  <a:schemeClr val="bg1"/>
                </a:solidFill>
                <a:latin typeface="Lato Light" panose="020F0302020204030203" pitchFamily="34" charset="77"/>
                <a:ea typeface="Lato"/>
                <a:cs typeface="Lato"/>
                <a:sym typeface="Lato"/>
              </a:rPr>
              <a:t>starting</a:t>
            </a:r>
            <a:r>
              <a:rPr lang="it-IT" sz="2400" b="1" dirty="0">
                <a:solidFill>
                  <a:schemeClr val="bg1"/>
                </a:solidFill>
                <a:latin typeface="Lato Light" panose="020F0302020204030203" pitchFamily="34" charset="77"/>
                <a:ea typeface="Lato"/>
                <a:cs typeface="Lato"/>
                <a:sym typeface="Lato"/>
              </a:rPr>
              <a:t> point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rgbClr val="00537A"/>
              </a:buClr>
              <a:buFont typeface="Wingdings" pitchFamily="2" charset="2"/>
              <a:buChar char="§"/>
            </a:pPr>
            <a:endParaRPr lang="it-I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4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D9AE9166-3955-08F2-1898-81F854F37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3145"/>
            <a:ext cx="12293930" cy="6912000"/>
          </a:xfrm>
          <a:prstGeom prst="rect">
            <a:avLst/>
          </a:prstGeom>
        </p:spPr>
      </p:pic>
      <p:pic>
        <p:nvPicPr>
          <p:cNvPr id="7" name="Immagine 6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904D8AD2-EF0A-732C-F8DD-22F6AEF30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31" y="225096"/>
            <a:ext cx="2032000" cy="101600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59D1AFC-11B8-7270-FC32-9400E8BE4496}"/>
              </a:ext>
            </a:extLst>
          </p:cNvPr>
          <p:cNvSpPr txBox="1"/>
          <p:nvPr/>
        </p:nvSpPr>
        <p:spPr>
          <a:xfrm>
            <a:off x="7389544" y="4374263"/>
            <a:ext cx="3359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itchFamily="2" charset="2"/>
              <a:buChar char="§"/>
            </a:pPr>
            <a:r>
              <a:rPr lang="it-IT" sz="30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25 </a:t>
            </a:r>
            <a:r>
              <a:rPr lang="it-IT" sz="30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april</a:t>
            </a:r>
            <a:r>
              <a:rPr lang="it-IT" sz="30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2023</a:t>
            </a:r>
            <a:endParaRPr lang="it-IT" sz="3200" dirty="0">
              <a:solidFill>
                <a:schemeClr val="bg1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F722CED-6F0E-1296-6845-A8A908021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3418" y="6083182"/>
            <a:ext cx="1108800" cy="665280"/>
          </a:xfrm>
          <a:prstGeom prst="rect">
            <a:avLst/>
          </a:prstGeom>
        </p:spPr>
      </p:pic>
      <p:pic>
        <p:nvPicPr>
          <p:cNvPr id="4" name="Google Shape;164;p8">
            <a:extLst>
              <a:ext uri="{FF2B5EF4-FFF2-40B4-BE49-F238E27FC236}">
                <a16:creationId xmlns:a16="http://schemas.microsoft.com/office/drawing/2014/main" id="{59E9A299-1FCD-ABF6-96B5-E5DD38D15FC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6852"/>
          <a:stretch/>
        </p:blipFill>
        <p:spPr>
          <a:xfrm>
            <a:off x="-5885" y="3525521"/>
            <a:ext cx="6266759" cy="3311692"/>
          </a:xfrm>
          <a:prstGeom prst="rect">
            <a:avLst/>
          </a:prstGeom>
          <a:noFill/>
          <a:ln w="12700">
            <a:solidFill>
              <a:srgbClr val="00537A"/>
            </a:solidFill>
          </a:ln>
        </p:spPr>
      </p:pic>
      <p:pic>
        <p:nvPicPr>
          <p:cNvPr id="6" name="Google Shape;165;p8" descr="EINSTEIN TELESCOPE: IL MINISTRO ANNA MARIA BERNINI IN VISITA AL SITO DI SOS  ENATTOS">
            <a:extLst>
              <a:ext uri="{FF2B5EF4-FFF2-40B4-BE49-F238E27FC236}">
                <a16:creationId xmlns:a16="http://schemas.microsoft.com/office/drawing/2014/main" id="{738778DE-3CF7-D365-CAFD-6CC450B7F20B}"/>
              </a:ext>
            </a:extLst>
          </p:cNvPr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3000" contrast="11000"/>
                    </a14:imgEffect>
                  </a14:imgLayer>
                </a14:imgProps>
              </a:ext>
            </a:extLst>
          </a:blip>
          <a:srcRect l="3508"/>
          <a:stretch/>
        </p:blipFill>
        <p:spPr>
          <a:xfrm>
            <a:off x="6260874" y="-71120"/>
            <a:ext cx="5931126" cy="3596641"/>
          </a:xfrm>
          <a:prstGeom prst="rect">
            <a:avLst/>
          </a:prstGeom>
          <a:noFill/>
          <a:ln w="12700">
            <a:solidFill>
              <a:srgbClr val="00537A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2E47193-B9F2-3013-505F-3A3C3BD19BFA}"/>
              </a:ext>
            </a:extLst>
          </p:cNvPr>
          <p:cNvSpPr txBox="1"/>
          <p:nvPr/>
        </p:nvSpPr>
        <p:spPr>
          <a:xfrm>
            <a:off x="6741181" y="4930981"/>
            <a:ext cx="5131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000" b="1" dirty="0" err="1">
                <a:solidFill>
                  <a:schemeClr val="bg1"/>
                </a:solidFill>
                <a:latin typeface="Lato Light" panose="020F0302020204030203" pitchFamily="34" charset="77"/>
              </a:rPr>
              <a:t>Minister</a:t>
            </a:r>
            <a:r>
              <a:rPr lang="it-IT" sz="3000" b="1" dirty="0">
                <a:solidFill>
                  <a:schemeClr val="bg1"/>
                </a:solidFill>
                <a:latin typeface="Lato Light" panose="020F0302020204030203" pitchFamily="34" charset="77"/>
              </a:rPr>
              <a:t> Anna Maria Bernini </a:t>
            </a:r>
          </a:p>
          <a:p>
            <a:pPr algn="ctr"/>
            <a:r>
              <a:rPr lang="it-IT" sz="3000" b="1" dirty="0" err="1">
                <a:solidFill>
                  <a:schemeClr val="bg1"/>
                </a:solidFill>
                <a:latin typeface="Lato Light" panose="020F0302020204030203" pitchFamily="34" charset="77"/>
              </a:rPr>
              <a:t>visits</a:t>
            </a:r>
            <a:r>
              <a:rPr lang="it-IT" sz="3000" b="1" dirty="0">
                <a:solidFill>
                  <a:schemeClr val="bg1"/>
                </a:solidFill>
                <a:latin typeface="Lato Light" panose="020F0302020204030203" pitchFamily="34" charset="77"/>
              </a:rPr>
              <a:t> </a:t>
            </a:r>
            <a:r>
              <a:rPr lang="it-IT" sz="3000" b="1" dirty="0" err="1">
                <a:solidFill>
                  <a:schemeClr val="bg1"/>
                </a:solidFill>
                <a:latin typeface="Lato Light" panose="020F0302020204030203" pitchFamily="34" charset="77"/>
              </a:rPr>
              <a:t>Sos</a:t>
            </a:r>
            <a:r>
              <a:rPr lang="it-IT" sz="3000" b="1" dirty="0">
                <a:solidFill>
                  <a:schemeClr val="bg1"/>
                </a:solidFill>
                <a:latin typeface="Lato Light" panose="020F0302020204030203" pitchFamily="34" charset="77"/>
              </a:rPr>
              <a:t> </a:t>
            </a:r>
            <a:r>
              <a:rPr lang="it-IT" sz="3000" b="1" dirty="0" err="1">
                <a:solidFill>
                  <a:schemeClr val="bg1"/>
                </a:solidFill>
                <a:latin typeface="Lato Light" panose="020F0302020204030203" pitchFamily="34" charset="77"/>
              </a:rPr>
              <a:t>Enattos</a:t>
            </a:r>
            <a:r>
              <a:rPr lang="it-IT" sz="3000" b="1" dirty="0">
                <a:solidFill>
                  <a:schemeClr val="bg1"/>
                </a:solidFill>
                <a:latin typeface="Lato Light" panose="020F0302020204030203" pitchFamily="34" charset="77"/>
              </a:rPr>
              <a:t> facilities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7697D97A-6AA4-4173-C4F8-23B63F9737EA}"/>
              </a:ext>
            </a:extLst>
          </p:cNvPr>
          <p:cNvSpPr/>
          <p:nvPr/>
        </p:nvSpPr>
        <p:spPr>
          <a:xfrm>
            <a:off x="5930913" y="3165521"/>
            <a:ext cx="720000" cy="720000"/>
          </a:xfrm>
          <a:prstGeom prst="rect">
            <a:avLst/>
          </a:prstGeom>
          <a:solidFill>
            <a:srgbClr val="00537A"/>
          </a:solidFill>
          <a:ln>
            <a:solidFill>
              <a:srgbClr val="0053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A53A730-A0F8-EAD7-B109-7814F5F113FC}"/>
              </a:ext>
            </a:extLst>
          </p:cNvPr>
          <p:cNvSpPr txBox="1"/>
          <p:nvPr/>
        </p:nvSpPr>
        <p:spPr>
          <a:xfrm>
            <a:off x="592977" y="1493192"/>
            <a:ext cx="50749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2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But… the </a:t>
            </a:r>
            <a:r>
              <a:rPr lang="it-IT" sz="2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Italian</a:t>
            </a:r>
            <a:r>
              <a:rPr lang="it-IT" sz="2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it-IT" sz="2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Ministry</a:t>
            </a:r>
            <a:r>
              <a:rPr lang="it-IT" sz="2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for University and </a:t>
            </a:r>
            <a:r>
              <a:rPr lang="it-IT" sz="2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Research</a:t>
            </a:r>
            <a:r>
              <a:rPr lang="it-IT" sz="2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it-IT" sz="2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has</a:t>
            </a:r>
            <a:r>
              <a:rPr lang="it-IT" sz="2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long </a:t>
            </a:r>
            <a:r>
              <a:rPr lang="it-IT" sz="2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supported</a:t>
            </a:r>
            <a:r>
              <a:rPr lang="it-IT" sz="2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the </a:t>
            </a:r>
            <a:r>
              <a:rPr lang="it-IT" sz="2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Italian</a:t>
            </a:r>
            <a:r>
              <a:rPr lang="it-IT" sz="2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it-IT" sz="2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candidacy</a:t>
            </a:r>
            <a:r>
              <a:rPr lang="it-IT" sz="2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2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to </a:t>
            </a:r>
            <a:r>
              <a:rPr lang="it-IT" sz="24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host</a:t>
            </a:r>
            <a:r>
              <a:rPr lang="it-IT" sz="24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ET</a:t>
            </a:r>
            <a:endParaRPr lang="it-IT" sz="2400" dirty="0">
              <a:solidFill>
                <a:schemeClr val="bg1"/>
              </a:solidFill>
              <a:effectLst/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97331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D5BD50F7-2122-A9F6-E111-01CF9BBB2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7000"/>
            <a:ext cx="12293930" cy="6912000"/>
          </a:xfrm>
          <a:prstGeom prst="rect">
            <a:avLst/>
          </a:prstGeom>
        </p:spPr>
      </p:pic>
      <p:pic>
        <p:nvPicPr>
          <p:cNvPr id="18" name="Immagine 17" descr="Immagine che contiene interno, persona, vestiti, Tecnico&#10;&#10;Descrizione generata automaticamente">
            <a:extLst>
              <a:ext uri="{FF2B5EF4-FFF2-40B4-BE49-F238E27FC236}">
                <a16:creationId xmlns:a16="http://schemas.microsoft.com/office/drawing/2014/main" id="{9D210CCC-6DEB-5028-7713-5C3E92B341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76" r="20305"/>
          <a:stretch/>
        </p:blipFill>
        <p:spPr>
          <a:xfrm>
            <a:off x="8799879" y="9939"/>
            <a:ext cx="3682601" cy="3106586"/>
          </a:xfrm>
          <a:custGeom>
            <a:avLst/>
            <a:gdLst/>
            <a:ahLst/>
            <a:cxnLst/>
            <a:rect l="l" t="t" r="r" b="b"/>
            <a:pathLst>
              <a:path w="3296556" h="2780924">
                <a:moveTo>
                  <a:pt x="452902" y="0"/>
                </a:moveTo>
                <a:lnTo>
                  <a:pt x="2843654" y="0"/>
                </a:lnTo>
                <a:lnTo>
                  <a:pt x="2920169" y="84188"/>
                </a:lnTo>
                <a:cubicBezTo>
                  <a:pt x="3155306" y="369108"/>
                  <a:pt x="3296556" y="734382"/>
                  <a:pt x="3296556" y="1132646"/>
                </a:cubicBezTo>
                <a:cubicBezTo>
                  <a:pt x="3296556" y="2042964"/>
                  <a:pt x="2558596" y="2780924"/>
                  <a:pt x="1648278" y="2780924"/>
                </a:cubicBezTo>
                <a:cubicBezTo>
                  <a:pt x="737960" y="2780924"/>
                  <a:pt x="0" y="2042964"/>
                  <a:pt x="0" y="1132646"/>
                </a:cubicBezTo>
                <a:cubicBezTo>
                  <a:pt x="0" y="734382"/>
                  <a:pt x="141250" y="369108"/>
                  <a:pt x="376387" y="84188"/>
                </a:cubicBezTo>
                <a:close/>
              </a:path>
            </a:pathLst>
          </a:custGeom>
          <a:ln w="28575">
            <a:noFill/>
          </a:ln>
        </p:spPr>
      </p:pic>
      <p:pic>
        <p:nvPicPr>
          <p:cNvPr id="20" name="Immagine 19" descr="Immagine che contiene ingegneria, acciaio, interno, metallo&#10;&#10;Descrizione generata automaticamente">
            <a:extLst>
              <a:ext uri="{FF2B5EF4-FFF2-40B4-BE49-F238E27FC236}">
                <a16:creationId xmlns:a16="http://schemas.microsoft.com/office/drawing/2014/main" id="{E6A53D73-7A08-A33B-F8F8-207DEDE0C9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7" b="-7"/>
          <a:stretch/>
        </p:blipFill>
        <p:spPr>
          <a:xfrm>
            <a:off x="7496627" y="-765274"/>
            <a:ext cx="1806173" cy="1806173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pic>
        <p:nvPicPr>
          <p:cNvPr id="3" name="Immagine 2" descr="Immagine che contiene cerchio, interno&#10;&#10;Descrizione generata automaticamente">
            <a:extLst>
              <a:ext uri="{FF2B5EF4-FFF2-40B4-BE49-F238E27FC236}">
                <a16:creationId xmlns:a16="http://schemas.microsoft.com/office/drawing/2014/main" id="{11792E5C-0EB9-C733-8960-38DB82ABF8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51" r="14562" b="4"/>
          <a:stretch/>
        </p:blipFill>
        <p:spPr>
          <a:xfrm>
            <a:off x="9874733" y="4082511"/>
            <a:ext cx="2965878" cy="2785428"/>
          </a:xfrm>
          <a:custGeom>
            <a:avLst/>
            <a:gdLst/>
            <a:ahLst/>
            <a:cxnLst/>
            <a:rect l="l" t="t" r="r" b="b"/>
            <a:pathLst>
              <a:path w="2965878" h="2785428">
                <a:moveTo>
                  <a:pt x="1482939" y="0"/>
                </a:moveTo>
                <a:cubicBezTo>
                  <a:pt x="2301943" y="0"/>
                  <a:pt x="2965878" y="663935"/>
                  <a:pt x="2965878" y="1482939"/>
                </a:cubicBezTo>
                <a:cubicBezTo>
                  <a:pt x="2965878" y="1994817"/>
                  <a:pt x="2706529" y="2446120"/>
                  <a:pt x="2312064" y="2712615"/>
                </a:cubicBezTo>
                <a:lnTo>
                  <a:pt x="2192211" y="2785428"/>
                </a:lnTo>
                <a:lnTo>
                  <a:pt x="773668" y="2785428"/>
                </a:lnTo>
                <a:lnTo>
                  <a:pt x="653814" y="2712615"/>
                </a:lnTo>
                <a:cubicBezTo>
                  <a:pt x="259350" y="2446120"/>
                  <a:pt x="0" y="1994817"/>
                  <a:pt x="0" y="1482939"/>
                </a:cubicBezTo>
                <a:cubicBezTo>
                  <a:pt x="0" y="663935"/>
                  <a:pt x="663935" y="0"/>
                  <a:pt x="1482939" y="0"/>
                </a:cubicBezTo>
                <a:close/>
              </a:path>
            </a:pathLst>
          </a:custGeom>
          <a:ln w="28575">
            <a:noFill/>
          </a:ln>
        </p:spPr>
      </p:pic>
      <p:pic>
        <p:nvPicPr>
          <p:cNvPr id="2" name="Immagine 1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5E763E52-0C3C-5D8C-AB2E-56B0D36CB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25" y="230188"/>
            <a:ext cx="2032000" cy="1016000"/>
          </a:xfrm>
          <a:prstGeom prst="rect">
            <a:avLst/>
          </a:prstGeom>
        </p:spPr>
      </p:pic>
      <p:sp>
        <p:nvSpPr>
          <p:cNvPr id="8" name="Google Shape;102;p2">
            <a:extLst>
              <a:ext uri="{FF2B5EF4-FFF2-40B4-BE49-F238E27FC236}">
                <a16:creationId xmlns:a16="http://schemas.microsoft.com/office/drawing/2014/main" id="{6A0C99CF-B86C-DE88-72FD-1D8EC4FA90AA}"/>
              </a:ext>
            </a:extLst>
          </p:cNvPr>
          <p:cNvSpPr txBox="1"/>
          <p:nvPr/>
        </p:nvSpPr>
        <p:spPr>
          <a:xfrm>
            <a:off x="672067" y="1531448"/>
            <a:ext cx="538117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000" i="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Relationships</a:t>
            </a:r>
            <a:r>
              <a:rPr lang="it-IT" sz="3000" i="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with companies </a:t>
            </a:r>
            <a:r>
              <a:rPr lang="it-IT" sz="3000" i="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were</a:t>
            </a:r>
            <a:r>
              <a:rPr lang="it-IT" sz="3000" i="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it-IT" sz="3000" i="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also</a:t>
            </a:r>
            <a:r>
              <a:rPr lang="it-IT" sz="3000" i="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it-IT" sz="3000" i="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already</a:t>
            </a:r>
            <a:r>
              <a:rPr lang="it-IT" sz="3000" i="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in place</a:t>
            </a:r>
            <a:endParaRPr sz="3000" dirty="0">
              <a:solidFill>
                <a:schemeClr val="bg1"/>
              </a:solidFill>
            </a:endParaRPr>
          </a:p>
        </p:txBody>
      </p:sp>
      <p:sp>
        <p:nvSpPr>
          <p:cNvPr id="9" name="Google Shape;102;p2">
            <a:extLst>
              <a:ext uri="{FF2B5EF4-FFF2-40B4-BE49-F238E27FC236}">
                <a16:creationId xmlns:a16="http://schemas.microsoft.com/office/drawing/2014/main" id="{93FCBCC3-06B4-087B-2837-D0A5B8CAD7F7}"/>
              </a:ext>
            </a:extLst>
          </p:cNvPr>
          <p:cNvSpPr txBox="1"/>
          <p:nvPr/>
        </p:nvSpPr>
        <p:spPr>
          <a:xfrm>
            <a:off x="5339917" y="3901923"/>
            <a:ext cx="142664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2400" b="1" i="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16.02.23</a:t>
            </a:r>
            <a:endParaRPr lang="it-IT" sz="2400" dirty="0">
              <a:solidFill>
                <a:schemeClr val="bg1"/>
              </a:solidFill>
              <a:effectLst/>
            </a:endParaRPr>
          </a:p>
        </p:txBody>
      </p:sp>
      <p:pic>
        <p:nvPicPr>
          <p:cNvPr id="12" name="Immagine 11" descr="Immagine che contiene interno, vestiti, Sala conferenze, presentazione&#10;&#10;Descrizione generata automaticamente">
            <a:extLst>
              <a:ext uri="{FF2B5EF4-FFF2-40B4-BE49-F238E27FC236}">
                <a16:creationId xmlns:a16="http://schemas.microsoft.com/office/drawing/2014/main" id="{5BCD41AE-CCD5-5F19-FB39-731ABB893E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851" y="3176065"/>
            <a:ext cx="4567247" cy="3082892"/>
          </a:xfrm>
          <a:prstGeom prst="rect">
            <a:avLst/>
          </a:prstGeom>
          <a:ln w="12700">
            <a:solidFill>
              <a:srgbClr val="00537A"/>
            </a:solidFill>
          </a:ln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A890AC9-9532-C037-550E-649DD8AF094C}"/>
              </a:ext>
            </a:extLst>
          </p:cNvPr>
          <p:cNvSpPr txBox="1"/>
          <p:nvPr/>
        </p:nvSpPr>
        <p:spPr>
          <a:xfrm>
            <a:off x="5263098" y="3173113"/>
            <a:ext cx="3517338" cy="584775"/>
          </a:xfrm>
          <a:prstGeom prst="rect">
            <a:avLst/>
          </a:prstGeom>
          <a:solidFill>
            <a:srgbClr val="00537A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sz="32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ETIC Industry Day</a:t>
            </a:r>
            <a:endParaRPr lang="it-IT" sz="32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5666290-9C8B-138C-E58E-A6D5A7CD42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13418" y="6083182"/>
            <a:ext cx="1108800" cy="66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18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6DA05504-FC0C-CAE5-67C9-E63A4DCF6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7000"/>
            <a:ext cx="12293930" cy="6912000"/>
          </a:xfrm>
          <a:prstGeom prst="rect">
            <a:avLst/>
          </a:prstGeom>
        </p:spPr>
      </p:pic>
      <p:pic>
        <p:nvPicPr>
          <p:cNvPr id="5" name="Immagine 4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0FFD6CEA-9D31-6787-24AA-3BFDE0EC3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1191" y="3681175"/>
            <a:ext cx="5040000" cy="2520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8DC1803-960B-7637-4633-FD083B232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3418" y="6083182"/>
            <a:ext cx="1108800" cy="665280"/>
          </a:xfrm>
          <a:prstGeom prst="rect">
            <a:avLst/>
          </a:prstGeom>
        </p:spPr>
      </p:pic>
      <p:pic>
        <p:nvPicPr>
          <p:cNvPr id="6" name="Immagine 5" descr="Immagine che contiene testo, schermata, Carattere, nero&#10;&#10;Descrizione generata automaticamente">
            <a:extLst>
              <a:ext uri="{FF2B5EF4-FFF2-40B4-BE49-F238E27FC236}">
                <a16:creationId xmlns:a16="http://schemas.microsoft.com/office/drawing/2014/main" id="{FD5EDC9E-4062-22ED-6A77-122FA0311B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939"/>
            <a:ext cx="12186746" cy="3180740"/>
          </a:xfrm>
          <a:prstGeom prst="rect">
            <a:avLst/>
          </a:prstGeom>
        </p:spPr>
      </p:pic>
      <p:sp>
        <p:nvSpPr>
          <p:cNvPr id="4" name="Google Shape;102;p2">
            <a:extLst>
              <a:ext uri="{FF2B5EF4-FFF2-40B4-BE49-F238E27FC236}">
                <a16:creationId xmlns:a16="http://schemas.microsoft.com/office/drawing/2014/main" id="{B8C9D5F2-0C0C-18D8-58E5-D25E6523C0FB}"/>
              </a:ext>
            </a:extLst>
          </p:cNvPr>
          <p:cNvSpPr txBox="1"/>
          <p:nvPr/>
        </p:nvSpPr>
        <p:spPr>
          <a:xfrm>
            <a:off x="310725" y="3987088"/>
            <a:ext cx="2951922" cy="190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0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Final</a:t>
            </a:r>
            <a:r>
              <a:rPr lang="it-IT" sz="30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it-IT" sz="30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choice</a:t>
            </a:r>
            <a:r>
              <a:rPr lang="it-IT" sz="30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it-IT" sz="30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shared</a:t>
            </a:r>
            <a:r>
              <a:rPr lang="it-IT" sz="30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with the </a:t>
            </a:r>
            <a:r>
              <a:rPr lang="it-IT" sz="30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Minister</a:t>
            </a:r>
            <a:endParaRPr lang="it-IT" sz="3000" b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it-IT" sz="2800" b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1E3393F4-29FD-3520-973C-2F5218EE6CE3}"/>
              </a:ext>
            </a:extLst>
          </p:cNvPr>
          <p:cNvSpPr txBox="1"/>
          <p:nvPr/>
        </p:nvSpPr>
        <p:spPr>
          <a:xfrm>
            <a:off x="1343891" y="409088"/>
            <a:ext cx="8992587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0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Logo ET </a:t>
            </a:r>
            <a:r>
              <a:rPr lang="it-IT" sz="30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Italy</a:t>
            </a:r>
            <a:r>
              <a:rPr lang="it-IT" sz="30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- </a:t>
            </a:r>
            <a:r>
              <a:rPr lang="it-IT" sz="30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Evolution</a:t>
            </a:r>
            <a:r>
              <a:rPr lang="it-IT" sz="30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of the </a:t>
            </a:r>
            <a:r>
              <a:rPr lang="it-IT" sz="30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preliminary</a:t>
            </a:r>
            <a:r>
              <a:rPr lang="it-IT" sz="30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study</a:t>
            </a:r>
            <a:endParaRPr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907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testo, schermata, Software multimediale, software&#10;&#10;Descrizione generata automaticamente">
            <a:extLst>
              <a:ext uri="{FF2B5EF4-FFF2-40B4-BE49-F238E27FC236}">
                <a16:creationId xmlns:a16="http://schemas.microsoft.com/office/drawing/2014/main" id="{4BB9F95F-3F8A-C8B6-8712-F251353D3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802" y="1133061"/>
            <a:ext cx="7173348" cy="5724938"/>
          </a:xfrm>
          <a:prstGeom prst="rect">
            <a:avLst/>
          </a:prstGeom>
        </p:spPr>
      </p:pic>
      <p:pic>
        <p:nvPicPr>
          <p:cNvPr id="5" name="Immagine 4" descr="Immagine che contiene testo, Brochure, Pubblicazione, libro&#10;&#10;Descrizione generata automaticamente">
            <a:extLst>
              <a:ext uri="{FF2B5EF4-FFF2-40B4-BE49-F238E27FC236}">
                <a16:creationId xmlns:a16="http://schemas.microsoft.com/office/drawing/2014/main" id="{DA699852-1399-D622-063F-892C8CA131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803"/>
          <a:stretch/>
        </p:blipFill>
        <p:spPr>
          <a:xfrm>
            <a:off x="279106" y="3786808"/>
            <a:ext cx="5247861" cy="3071191"/>
          </a:xfrm>
          <a:prstGeom prst="rect">
            <a:avLst/>
          </a:prstGeom>
        </p:spPr>
      </p:pic>
      <p:sp>
        <p:nvSpPr>
          <p:cNvPr id="102" name="Google Shape;102;p2"/>
          <p:cNvSpPr txBox="1"/>
          <p:nvPr/>
        </p:nvSpPr>
        <p:spPr>
          <a:xfrm>
            <a:off x="8739591" y="382634"/>
            <a:ext cx="383587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dirty="0">
                <a:solidFill>
                  <a:srgbClr val="014B70"/>
                </a:solidFill>
                <a:latin typeface="Lato"/>
                <a:ea typeface="Lato"/>
                <a:cs typeface="Lato"/>
                <a:sym typeface="Lato"/>
              </a:rPr>
              <a:t>Visual </a:t>
            </a:r>
            <a:r>
              <a:rPr lang="it-IT" sz="2800" b="1" dirty="0" err="1">
                <a:solidFill>
                  <a:srgbClr val="014B70"/>
                </a:solidFill>
                <a:latin typeface="Lato"/>
                <a:ea typeface="Lato"/>
                <a:cs typeface="Lato"/>
                <a:sym typeface="Lato"/>
              </a:rPr>
              <a:t>identity</a:t>
            </a:r>
            <a:endParaRPr lang="it-IT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C6A18A-FFC5-25F2-1283-BC48F2271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06" y="293182"/>
            <a:ext cx="4021317" cy="195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 descr="Immagine che contiene mappa, World, schermata&#10;&#10;Descrizione generata automaticamente">
            <a:extLst>
              <a:ext uri="{FF2B5EF4-FFF2-40B4-BE49-F238E27FC236}">
                <a16:creationId xmlns:a16="http://schemas.microsoft.com/office/drawing/2014/main" id="{AD934B30-6F3E-F7A6-6964-3A3E488318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0567" y="2408840"/>
            <a:ext cx="2800016" cy="1636932"/>
          </a:xfrm>
          <a:prstGeom prst="rect">
            <a:avLst/>
          </a:prstGeom>
        </p:spPr>
      </p:pic>
      <p:pic>
        <p:nvPicPr>
          <p:cNvPr id="2" name="Google Shape;101;p2">
            <a:extLst>
              <a:ext uri="{FF2B5EF4-FFF2-40B4-BE49-F238E27FC236}">
                <a16:creationId xmlns:a16="http://schemas.microsoft.com/office/drawing/2014/main" id="{5B570D5C-F533-8E93-9FFD-DF507F3FE59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13418" y="6082176"/>
            <a:ext cx="1108800" cy="6662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9262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6D58E1E6-60F2-6C48-02A8-FE14E7FC7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7000"/>
            <a:ext cx="12293930" cy="6912000"/>
          </a:xfrm>
          <a:prstGeom prst="rect">
            <a:avLst/>
          </a:prstGeom>
        </p:spPr>
      </p:pic>
      <p:pic>
        <p:nvPicPr>
          <p:cNvPr id="3" name="Immagine 2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0148BFA1-F1A9-3386-6B01-596369CC3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25" y="230188"/>
            <a:ext cx="2032000" cy="1016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5235B9F-6CCD-9678-C4EB-3645DF839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3418" y="6083182"/>
            <a:ext cx="1108800" cy="66528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15AEAB6A-405E-9515-B8AD-2BACE8D92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2006592"/>
            <a:ext cx="5486359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4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Inter-</a:t>
            </a:r>
            <a:r>
              <a:rPr kumimoji="0" lang="it-IT" altLang="it-IT" sz="240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ministerial</a:t>
            </a:r>
            <a:r>
              <a:rPr kumimoji="0" lang="it-IT" altLang="it-IT" sz="24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kumimoji="0" lang="it-IT" altLang="it-IT" sz="240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collaboration</a:t>
            </a:r>
            <a:r>
              <a:rPr kumimoji="0" lang="it-IT" altLang="it-IT" sz="24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4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for ET </a:t>
            </a:r>
            <a:r>
              <a:rPr kumimoji="0" lang="it-IT" altLang="it-IT" sz="240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communication</a:t>
            </a:r>
            <a:r>
              <a:rPr kumimoji="0" lang="it-IT" altLang="it-IT" sz="24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4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INFN, </a:t>
            </a:r>
            <a:r>
              <a:rPr kumimoji="0" lang="it-IT" altLang="it-IT" sz="240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Ministry</a:t>
            </a:r>
            <a:r>
              <a:rPr kumimoji="0" lang="it-IT" altLang="it-IT" sz="24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for University and </a:t>
            </a:r>
            <a:r>
              <a:rPr kumimoji="0" lang="it-IT" altLang="it-IT" sz="240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Research</a:t>
            </a:r>
            <a:r>
              <a:rPr kumimoji="0" lang="it-IT" altLang="it-IT" sz="24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, </a:t>
            </a:r>
            <a:r>
              <a:rPr kumimoji="0" lang="it-IT" altLang="it-IT" sz="240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Ministry</a:t>
            </a:r>
            <a:r>
              <a:rPr kumimoji="0" lang="it-IT" altLang="it-IT" sz="24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of Foreign Affairs, </a:t>
            </a:r>
            <a:r>
              <a:rPr kumimoji="0" lang="it-IT" altLang="it-IT" sz="240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Autonomous</a:t>
            </a:r>
            <a:r>
              <a:rPr kumimoji="0" lang="it-IT" altLang="it-IT" sz="24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kumimoji="0" lang="it-IT" altLang="it-IT" sz="240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Region</a:t>
            </a:r>
            <a:r>
              <a:rPr kumimoji="0" lang="it-IT" altLang="it-IT" sz="24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of Sardinia</a:t>
            </a:r>
            <a:br>
              <a:rPr kumimoji="0" lang="it-IT" altLang="it-IT" sz="24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77"/>
              </a:rPr>
            </a:br>
            <a:endParaRPr kumimoji="0" lang="it-IT" altLang="it-IT" sz="240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Lato" panose="020F0502020204030203" pitchFamily="34" charset="7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4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Next goal</a:t>
            </a:r>
            <a:r>
              <a:rPr kumimoji="0" lang="it-IT" altLang="it-IT" sz="24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4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a </a:t>
            </a:r>
            <a:r>
              <a:rPr kumimoji="0" lang="it-IT" altLang="it-IT" sz="240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coordinated</a:t>
            </a:r>
            <a:r>
              <a:rPr kumimoji="0" lang="it-IT" altLang="it-IT" sz="24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kumimoji="0" lang="it-IT" altLang="it-IT" sz="240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communication</a:t>
            </a:r>
            <a:r>
              <a:rPr kumimoji="0" lang="it-IT" altLang="it-IT" sz="24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with </a:t>
            </a:r>
            <a:r>
              <a:rPr kumimoji="0" lang="it-IT" altLang="it-IT" sz="240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all</a:t>
            </a:r>
            <a:r>
              <a:rPr kumimoji="0" lang="it-IT" altLang="it-IT" sz="24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kumimoji="0" lang="it-IT" altLang="it-IT" sz="240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Italian</a:t>
            </a:r>
            <a:r>
              <a:rPr kumimoji="0" lang="it-IT" altLang="it-IT" sz="24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kumimoji="0" lang="it-IT" altLang="it-IT" sz="240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research</a:t>
            </a:r>
            <a:r>
              <a:rPr kumimoji="0" lang="it-IT" altLang="it-IT" sz="24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facilities </a:t>
            </a:r>
            <a:r>
              <a:rPr kumimoji="0" lang="it-IT" altLang="it-IT" sz="240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involved</a:t>
            </a:r>
            <a:r>
              <a:rPr kumimoji="0" lang="it-IT" altLang="it-IT" sz="24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in ET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6D29B64-7A92-3CC5-F183-BC825C049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9881"/>
            <a:ext cx="4650677" cy="62182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957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8B133A78-606D-6648-9318-5FE507509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7000"/>
            <a:ext cx="12293930" cy="6912000"/>
          </a:xfrm>
          <a:prstGeom prst="rect">
            <a:avLst/>
          </a:prstGeom>
        </p:spPr>
      </p:pic>
      <p:pic>
        <p:nvPicPr>
          <p:cNvPr id="8" name="Immagine 7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783A4DDE-99F4-284E-5F69-E9CF57606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25" y="230188"/>
            <a:ext cx="2032000" cy="1016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86877C9-BF9D-80D7-E0A7-A4768E294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3418" y="6083182"/>
            <a:ext cx="1108800" cy="665280"/>
          </a:xfrm>
          <a:prstGeom prst="rect">
            <a:avLst/>
          </a:prstGeom>
        </p:spPr>
      </p:pic>
      <p:sp>
        <p:nvSpPr>
          <p:cNvPr id="110" name="Google Shape;110;p3"/>
          <p:cNvSpPr txBox="1"/>
          <p:nvPr/>
        </p:nvSpPr>
        <p:spPr>
          <a:xfrm>
            <a:off x="7220141" y="1409919"/>
            <a:ext cx="4751798" cy="1508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WEBSITE 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 b="1" u="sng" dirty="0">
                <a:solidFill>
                  <a:schemeClr val="bg1"/>
                </a:solidFill>
                <a:latin typeface="Lato Light" panose="020F0302020204030203" pitchFamily="34" charset="77"/>
                <a:ea typeface="Lato"/>
                <a:cs typeface="Lato"/>
                <a:sym typeface="La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www.einstein-telescope.it</a:t>
            </a:r>
            <a:endParaRPr sz="2600" b="1" u="sng" dirty="0">
              <a:solidFill>
                <a:schemeClr val="bg1"/>
              </a:solidFill>
              <a:latin typeface="Lato Light" panose="020F0302020204030203" pitchFamily="34" charset="77"/>
              <a:ea typeface="Lato"/>
              <a:cs typeface="Lato"/>
              <a:sym typeface="La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1" name="Google Shape;111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8107" y="1699823"/>
            <a:ext cx="3739753" cy="2362240"/>
          </a:xfrm>
          <a:prstGeom prst="rect">
            <a:avLst/>
          </a:prstGeom>
          <a:noFill/>
          <a:ln w="12700">
            <a:solidFill>
              <a:srgbClr val="00213E"/>
            </a:solidFill>
          </a:ln>
        </p:spPr>
      </p:pic>
      <p:pic>
        <p:nvPicPr>
          <p:cNvPr id="112" name="Google Shape;112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77402" y="3037461"/>
            <a:ext cx="3844800" cy="2412000"/>
          </a:xfrm>
          <a:prstGeom prst="rect">
            <a:avLst/>
          </a:prstGeom>
          <a:noFill/>
          <a:ln w="12700">
            <a:solidFill>
              <a:srgbClr val="00213E"/>
            </a:solidFill>
          </a:ln>
        </p:spPr>
      </p:pic>
      <p:pic>
        <p:nvPicPr>
          <p:cNvPr id="113" name="Google Shape;113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8106" y="4243461"/>
            <a:ext cx="3754175" cy="2362240"/>
          </a:xfrm>
          <a:prstGeom prst="rect">
            <a:avLst/>
          </a:prstGeom>
          <a:noFill/>
          <a:ln w="12700">
            <a:solidFill>
              <a:srgbClr val="00213E"/>
            </a:solidFill>
          </a:ln>
        </p:spPr>
      </p:pic>
      <p:pic>
        <p:nvPicPr>
          <p:cNvPr id="3" name="Immagine 2" descr="Immagine che contiene testo, schermata, Sito Web, Pagina Web&#10;&#10;Descrizione generata automaticamente">
            <a:extLst>
              <a:ext uri="{FF2B5EF4-FFF2-40B4-BE49-F238E27FC236}">
                <a16:creationId xmlns:a16="http://schemas.microsoft.com/office/drawing/2014/main" id="{943BBAD0-85BC-D7C8-69CE-E0E880C16A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4386" y="0"/>
            <a:ext cx="2695755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48754F9-1A97-230C-5B03-5B405EB39658}"/>
              </a:ext>
            </a:extLst>
          </p:cNvPr>
          <p:cNvSpPr txBox="1"/>
          <p:nvPr/>
        </p:nvSpPr>
        <p:spPr>
          <a:xfrm>
            <a:off x="2566660" y="2440132"/>
            <a:ext cx="1335622" cy="307777"/>
          </a:xfrm>
          <a:prstGeom prst="rect">
            <a:avLst/>
          </a:prstGeom>
          <a:solidFill>
            <a:srgbClr val="00213E"/>
          </a:solidFill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Video ET-</a:t>
            </a:r>
            <a:r>
              <a:rPr lang="it-IT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Italy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A0B52E5-7866-FA03-9CBA-E0A29030EBD9}"/>
              </a:ext>
            </a:extLst>
          </p:cNvPr>
          <p:cNvSpPr txBox="1"/>
          <p:nvPr/>
        </p:nvSpPr>
        <p:spPr>
          <a:xfrm>
            <a:off x="2418459" y="4850400"/>
            <a:ext cx="1657556" cy="307777"/>
          </a:xfrm>
          <a:prstGeom prst="rect">
            <a:avLst/>
          </a:prstGeom>
          <a:solidFill>
            <a:srgbClr val="00213E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News and events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A20DBB9-E878-A1D2-AB0A-0EBB18A6F35D}"/>
              </a:ext>
            </a:extLst>
          </p:cNvPr>
          <p:cNvSpPr txBox="1"/>
          <p:nvPr/>
        </p:nvSpPr>
        <p:spPr>
          <a:xfrm>
            <a:off x="7567608" y="4089572"/>
            <a:ext cx="1116011" cy="307777"/>
          </a:xfrm>
          <a:prstGeom prst="rect">
            <a:avLst/>
          </a:prstGeom>
          <a:solidFill>
            <a:srgbClr val="00213E"/>
          </a:solidFill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Sos</a:t>
            </a:r>
            <a:r>
              <a:rPr lang="it-IT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Enattos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225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DD5C2CD2-B5E8-EBAD-6472-699A05D43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7000"/>
            <a:ext cx="12293930" cy="6912000"/>
          </a:xfrm>
          <a:prstGeom prst="rect">
            <a:avLst/>
          </a:prstGeom>
        </p:spPr>
      </p:pic>
      <p:pic>
        <p:nvPicPr>
          <p:cNvPr id="12" name="Immagine 11" descr="Immagine che contiene Viso umano, albero, persona, vestiti&#10;&#10;Descrizione generata automaticamente">
            <a:extLst>
              <a:ext uri="{FF2B5EF4-FFF2-40B4-BE49-F238E27FC236}">
                <a16:creationId xmlns:a16="http://schemas.microsoft.com/office/drawing/2014/main" id="{394334EC-57EA-E007-3F9B-C1BD7372F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1139" y="2277000"/>
            <a:ext cx="4159830" cy="2304000"/>
          </a:xfrm>
          <a:prstGeom prst="rect">
            <a:avLst/>
          </a:prstGeom>
        </p:spPr>
      </p:pic>
      <p:pic>
        <p:nvPicPr>
          <p:cNvPr id="13" name="Immagine 12" descr="Immagine che contiene Viso umano, persona, sorriso, interno&#10;&#10;Descrizione generata automaticamente">
            <a:extLst>
              <a:ext uri="{FF2B5EF4-FFF2-40B4-BE49-F238E27FC236}">
                <a16:creationId xmlns:a16="http://schemas.microsoft.com/office/drawing/2014/main" id="{F1844173-494C-2BB4-36FE-B5FAEC126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1139" y="4581000"/>
            <a:ext cx="4159830" cy="2304000"/>
          </a:xfrm>
          <a:prstGeom prst="rect">
            <a:avLst/>
          </a:prstGeom>
        </p:spPr>
      </p:pic>
      <p:pic>
        <p:nvPicPr>
          <p:cNvPr id="14" name="Immagine 13" descr="Immagine che contiene Viso umano, persona, libro, vestiti&#10;&#10;Descrizione generata automaticamente">
            <a:extLst>
              <a:ext uri="{FF2B5EF4-FFF2-40B4-BE49-F238E27FC236}">
                <a16:creationId xmlns:a16="http://schemas.microsoft.com/office/drawing/2014/main" id="{933C8C18-DE29-AAD5-4347-3EE3D4962E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5854" y="-11332"/>
            <a:ext cx="4162757" cy="2322818"/>
          </a:xfrm>
          <a:prstGeom prst="rect">
            <a:avLst/>
          </a:prstGeom>
        </p:spPr>
      </p:pic>
      <p:pic>
        <p:nvPicPr>
          <p:cNvPr id="6" name="Immagine 5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B9B8EA16-7BE3-737E-9E0C-13F4800C2F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483" y="229654"/>
            <a:ext cx="2032000" cy="1016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C0A5B87-287B-7F5A-4CF8-869F6B89CD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22176" y="6082648"/>
            <a:ext cx="1108800" cy="665280"/>
          </a:xfrm>
          <a:prstGeom prst="rect">
            <a:avLst/>
          </a:prstGeom>
        </p:spPr>
      </p:pic>
      <p:pic>
        <p:nvPicPr>
          <p:cNvPr id="3" name="Immagine 2" descr="Immagine che contiene cielo, aria aperta, albero, scala&#10;&#10;Descrizione generata automaticamente">
            <a:extLst>
              <a:ext uri="{FF2B5EF4-FFF2-40B4-BE49-F238E27FC236}">
                <a16:creationId xmlns:a16="http://schemas.microsoft.com/office/drawing/2014/main" id="{7E47E852-5B2B-8892-4C14-17B5158B2F7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445" r="4633"/>
          <a:stretch/>
        </p:blipFill>
        <p:spPr>
          <a:xfrm>
            <a:off x="-103264" y="2290318"/>
            <a:ext cx="8259119" cy="4640834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328F8860-5B48-CD5A-CBCC-A0AE9D02D2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13418" y="6083182"/>
            <a:ext cx="1108800" cy="665280"/>
          </a:xfrm>
          <a:prstGeom prst="rect">
            <a:avLst/>
          </a:prstGeom>
        </p:spPr>
      </p:pic>
      <p:sp>
        <p:nvSpPr>
          <p:cNvPr id="17" name="Google Shape;102;p2">
            <a:extLst>
              <a:ext uri="{FF2B5EF4-FFF2-40B4-BE49-F238E27FC236}">
                <a16:creationId xmlns:a16="http://schemas.microsoft.com/office/drawing/2014/main" id="{47BBAE73-FEC7-D2E4-ADFF-86101CB888D1}"/>
              </a:ext>
            </a:extLst>
          </p:cNvPr>
          <p:cNvSpPr txBox="1"/>
          <p:nvPr/>
        </p:nvSpPr>
        <p:spPr>
          <a:xfrm>
            <a:off x="4824004" y="459981"/>
            <a:ext cx="320450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VIDEO</a:t>
            </a:r>
            <a:endParaRPr sz="3600" dirty="0">
              <a:solidFill>
                <a:schemeClr val="bg1"/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52AF512-AA81-0985-7B08-09228300DC5D}"/>
              </a:ext>
            </a:extLst>
          </p:cNvPr>
          <p:cNvSpPr txBox="1"/>
          <p:nvPr/>
        </p:nvSpPr>
        <p:spPr>
          <a:xfrm>
            <a:off x="411480" y="1164948"/>
            <a:ext cx="7617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20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realized</a:t>
            </a:r>
            <a:r>
              <a:rPr lang="it-IT" sz="20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with the </a:t>
            </a:r>
            <a:r>
              <a:rPr lang="it-IT" sz="20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direct</a:t>
            </a:r>
            <a:r>
              <a:rPr lang="it-IT" sz="20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engagement of the Lula </a:t>
            </a:r>
            <a:r>
              <a:rPr lang="it-IT" sz="20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local</a:t>
            </a:r>
            <a:r>
              <a:rPr lang="it-IT" sz="20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it-IT" sz="20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citizens</a:t>
            </a:r>
            <a:r>
              <a:rPr lang="it-IT" sz="20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it-IT" sz="2000" dirty="0">
                <a:solidFill>
                  <a:schemeClr val="bg1"/>
                </a:solidFill>
                <a:latin typeface="Lato" panose="020F0502020204030203" pitchFamily="34" charset="77"/>
              </a:rPr>
              <a:t>and with </a:t>
            </a:r>
            <a:r>
              <a:rPr lang="it-IT" sz="20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Giorgio Parisi, Nobel </a:t>
            </a:r>
            <a:r>
              <a:rPr lang="it-IT" sz="20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Prize</a:t>
            </a:r>
            <a:r>
              <a:rPr lang="it-IT" sz="20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, </a:t>
            </a:r>
            <a:r>
              <a:rPr lang="it-IT" sz="20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president</a:t>
            </a:r>
            <a:r>
              <a:rPr lang="it-IT" sz="20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of the </a:t>
            </a:r>
            <a:r>
              <a:rPr lang="it-IT" sz="20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scientific</a:t>
            </a:r>
            <a:r>
              <a:rPr lang="it-IT" sz="20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committee to </a:t>
            </a:r>
            <a:r>
              <a:rPr lang="it-IT" sz="20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promote</a:t>
            </a:r>
            <a:r>
              <a:rPr lang="it-IT" sz="20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the ET </a:t>
            </a:r>
            <a:r>
              <a:rPr lang="it-IT" sz="20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Italian</a:t>
            </a:r>
            <a:r>
              <a:rPr lang="it-IT" sz="20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r>
              <a:rPr lang="it-IT" sz="2000" u="none" strike="noStrike" dirty="0" err="1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candidacy</a:t>
            </a:r>
            <a:r>
              <a:rPr lang="it-IT" sz="2000" u="none" strike="noStrike" dirty="0">
                <a:solidFill>
                  <a:schemeClr val="bg1"/>
                </a:solidFill>
                <a:effectLst/>
                <a:latin typeface="Lato" panose="020F0502020204030203" pitchFamily="34" charset="77"/>
              </a:rPr>
              <a:t> </a:t>
            </a:r>
            <a:endParaRPr lang="it-IT" sz="2000" dirty="0">
              <a:solidFill>
                <a:schemeClr val="bg1"/>
              </a:solidFill>
              <a:effectLst/>
              <a:latin typeface="Lato" panose="020F0502020204030203" pitchFamily="34" charset="77"/>
            </a:endParaRPr>
          </a:p>
          <a:p>
            <a:pPr algn="r"/>
            <a:endParaRPr lang="it-IT" sz="200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660613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</TotalTime>
  <Words>270</Words>
  <Application>Microsoft Macintosh PowerPoint</Application>
  <PresentationFormat>Widescreen</PresentationFormat>
  <Paragraphs>59</Paragraphs>
  <Slides>19</Slides>
  <Notes>13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5" baseType="lpstr">
      <vt:lpstr>Calibri</vt:lpstr>
      <vt:lpstr>Wingdings</vt:lpstr>
      <vt:lpstr>Lato</vt:lpstr>
      <vt:lpstr>Arial</vt:lpstr>
      <vt:lpstr>Lato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Francesca Cuicchio</dc:creator>
  <cp:lastModifiedBy>Matteo Serra</cp:lastModifiedBy>
  <cp:revision>58</cp:revision>
  <cp:lastPrinted>2023-11-14T21:22:43Z</cp:lastPrinted>
  <dcterms:created xsi:type="dcterms:W3CDTF">2023-11-02T09:31:39Z</dcterms:created>
  <dcterms:modified xsi:type="dcterms:W3CDTF">2023-11-14T21:24:12Z</dcterms:modified>
</cp:coreProperties>
</file>