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 id="2147483721" r:id="rId2"/>
  </p:sldMasterIdLst>
  <p:notesMasterIdLst>
    <p:notesMasterId r:id="rId14"/>
  </p:notesMasterIdLst>
  <p:handoutMasterIdLst>
    <p:handoutMasterId r:id="rId15"/>
  </p:handoutMasterIdLst>
  <p:sldIdLst>
    <p:sldId id="296" r:id="rId3"/>
    <p:sldId id="4157" r:id="rId4"/>
    <p:sldId id="4169" r:id="rId5"/>
    <p:sldId id="4149" r:id="rId6"/>
    <p:sldId id="1747" r:id="rId7"/>
    <p:sldId id="1746" r:id="rId8"/>
    <p:sldId id="1084" r:id="rId9"/>
    <p:sldId id="4168" r:id="rId10"/>
    <p:sldId id="1665" r:id="rId11"/>
    <p:sldId id="4160" r:id="rId12"/>
    <p:sldId id="256" r:id="rId13"/>
  </p:sldIdLst>
  <p:sldSz cx="12179300" cy="6848475"/>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57">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8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3"/>
    <p:restoredTop sz="88908" autoAdjust="0"/>
  </p:normalViewPr>
  <p:slideViewPr>
    <p:cSldViewPr snapToGrid="0" snapToObjects="1">
      <p:cViewPr varScale="1">
        <p:scale>
          <a:sx n="89" d="100"/>
          <a:sy n="89" d="100"/>
        </p:scale>
        <p:origin x="576" y="168"/>
      </p:cViewPr>
      <p:guideLst>
        <p:guide orient="horz" pos="2157"/>
        <p:guide pos="38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ECC00-9D05-CC45-8759-E5CD2E5561FA}" type="doc">
      <dgm:prSet loTypeId="urn:microsoft.com/office/officeart/2005/8/layout/venn1" loCatId="" qsTypeId="urn:microsoft.com/office/officeart/2005/8/quickstyle/3d3" qsCatId="3D" csTypeId="urn:microsoft.com/office/officeart/2005/8/colors/colorful4" csCatId="colorful" phldr="1"/>
      <dgm:spPr/>
    </dgm:pt>
    <dgm:pt modelId="{4A56B608-7773-C140-8BA3-74F71665AA87}">
      <dgm:prSet phldrT="[Text]" custT="1"/>
      <dgm:spPr/>
      <dgm:t>
        <a:bodyPr/>
        <a:lstStyle/>
        <a:p>
          <a:r>
            <a:rPr lang="en-US" sz="1200" dirty="0">
              <a:latin typeface="Avenir Book" panose="02000503020000020003" pitchFamily="2" charset="0"/>
            </a:rPr>
            <a:t>Personnel with interest and skills in European labs/Univ., local infrastructure. </a:t>
          </a:r>
          <a:r>
            <a:rPr lang="en-US" sz="1200" b="1" dirty="0">
              <a:solidFill>
                <a:srgbClr val="FF0000"/>
              </a:solidFill>
              <a:latin typeface="Avenir Book" panose="02000503020000020003" pitchFamily="2" charset="0"/>
            </a:rPr>
            <a:t>See left</a:t>
          </a:r>
          <a:r>
            <a:rPr lang="en-US" sz="1200" b="1" dirty="0">
              <a:latin typeface="Avenir Book" panose="02000503020000020003" pitchFamily="2" charset="0"/>
            </a:rPr>
            <a:t>.</a:t>
          </a:r>
        </a:p>
      </dgm:t>
    </dgm:pt>
    <dgm:pt modelId="{F7D326A8-0D5A-004B-87E1-1B443A07C5F5}" type="parTrans" cxnId="{E3E0FD6C-31C0-6642-9838-B50C8FC716CA}">
      <dgm:prSet/>
      <dgm:spPr/>
      <dgm:t>
        <a:bodyPr/>
        <a:lstStyle/>
        <a:p>
          <a:endParaRPr lang="en-US"/>
        </a:p>
      </dgm:t>
    </dgm:pt>
    <dgm:pt modelId="{9BD6224C-6576-CB48-9C84-B0671D7DC134}" type="sibTrans" cxnId="{E3E0FD6C-31C0-6642-9838-B50C8FC716CA}">
      <dgm:prSet/>
      <dgm:spPr/>
      <dgm:t>
        <a:bodyPr/>
        <a:lstStyle/>
        <a:p>
          <a:endParaRPr lang="en-US"/>
        </a:p>
      </dgm:t>
    </dgm:pt>
    <dgm:pt modelId="{0C1E769B-FCDF-344C-96B7-33600D59ED92}">
      <dgm:prSet phldrT="[Text]" custT="1"/>
      <dgm:spPr>
        <a:solidFill>
          <a:schemeClr val="accent4">
            <a:lumMod val="60000"/>
            <a:lumOff val="40000"/>
            <a:alpha val="50000"/>
          </a:schemeClr>
        </a:solidFill>
      </dgm:spPr>
      <dgm:t>
        <a:bodyPr/>
        <a:lstStyle/>
        <a:p>
          <a:r>
            <a:rPr lang="en-US" sz="1200" dirty="0">
              <a:latin typeface="Avenir Book" panose="02000503020000020003" pitchFamily="2" charset="0"/>
            </a:rPr>
            <a:t>Material funds as estimated (major/core part from KEK), in some cases complemented by local funding. </a:t>
          </a:r>
          <a:r>
            <a:rPr lang="en-US" sz="1200" b="1" dirty="0">
              <a:solidFill>
                <a:srgbClr val="FF0000"/>
              </a:solidFill>
              <a:latin typeface="Avenir Book" panose="02000503020000020003" pitchFamily="2" charset="0"/>
            </a:rPr>
            <a:t>Agreement in final draft, KEK board discussion Friday.</a:t>
          </a:r>
        </a:p>
      </dgm:t>
    </dgm:pt>
    <dgm:pt modelId="{EA7DA9F0-39D8-EA4A-98B4-4EC17A727E2C}" type="parTrans" cxnId="{15BFE27A-2A9E-8F44-BCD5-A1C127C9B2FF}">
      <dgm:prSet/>
      <dgm:spPr/>
      <dgm:t>
        <a:bodyPr/>
        <a:lstStyle/>
        <a:p>
          <a:endParaRPr lang="en-US"/>
        </a:p>
      </dgm:t>
    </dgm:pt>
    <dgm:pt modelId="{722CB0F9-E6EA-6346-88FB-F4402FC835A4}" type="sibTrans" cxnId="{15BFE27A-2A9E-8F44-BCD5-A1C127C9B2FF}">
      <dgm:prSet/>
      <dgm:spPr/>
      <dgm:t>
        <a:bodyPr/>
        <a:lstStyle/>
        <a:p>
          <a:endParaRPr lang="en-US"/>
        </a:p>
      </dgm:t>
    </dgm:pt>
    <dgm:pt modelId="{B9BFFA88-24B2-AA42-9D80-55C4AC81AFB2}">
      <dgm:prSet phldrT="[Text]" custT="1"/>
      <dgm:spPr/>
      <dgm:t>
        <a:bodyPr/>
        <a:lstStyle/>
        <a:p>
          <a:r>
            <a:rPr lang="en-US" sz="1200" dirty="0">
              <a:latin typeface="Avenir Book" panose="02000503020000020003" pitchFamily="2" charset="0"/>
            </a:rPr>
            <a:t>EAJADE, MC exchange project supporting Higgs factory personnel exchange to Japan and the US. </a:t>
          </a:r>
          <a:r>
            <a:rPr lang="en-US" sz="1200" b="1" dirty="0">
              <a:solidFill>
                <a:srgbClr val="FF0000"/>
              </a:solidFill>
              <a:latin typeface="Avenir Book" panose="02000503020000020003" pitchFamily="2" charset="0"/>
            </a:rPr>
            <a:t>Kick off 1.3.2023.</a:t>
          </a:r>
        </a:p>
      </dgm:t>
    </dgm:pt>
    <dgm:pt modelId="{C242709A-8D4A-7E45-9AD1-32696FE1AFA2}" type="parTrans" cxnId="{8F2F9B13-EB6B-A946-94DC-EB81645E2363}">
      <dgm:prSet/>
      <dgm:spPr/>
      <dgm:t>
        <a:bodyPr/>
        <a:lstStyle/>
        <a:p>
          <a:endParaRPr lang="en-US"/>
        </a:p>
      </dgm:t>
    </dgm:pt>
    <dgm:pt modelId="{1DDA4593-7F84-5D42-AE46-799DF2A6272F}" type="sibTrans" cxnId="{8F2F9B13-EB6B-A946-94DC-EB81645E2363}">
      <dgm:prSet/>
      <dgm:spPr/>
      <dgm:t>
        <a:bodyPr/>
        <a:lstStyle/>
        <a:p>
          <a:endParaRPr lang="en-US"/>
        </a:p>
      </dgm:t>
    </dgm:pt>
    <dgm:pt modelId="{28C1B229-02D3-0E4D-9919-C965FBE1A082}">
      <dgm:prSet phldrT="[Text]" custT="1"/>
      <dgm:spPr>
        <a:solidFill>
          <a:srgbClr val="00B050">
            <a:alpha val="50000"/>
          </a:srgbClr>
        </a:solidFill>
      </dgm:spPr>
      <dgm:t>
        <a:bodyPr/>
        <a:lstStyle/>
        <a:p>
          <a:r>
            <a:rPr lang="en-US" sz="1200" dirty="0">
              <a:latin typeface="Avenir Book" panose="02000503020000020003" pitchFamily="2" charset="0"/>
            </a:rPr>
            <a:t>CERN LC, project office (within existing LC resources at CERN)</a:t>
          </a:r>
          <a:r>
            <a:rPr lang="en-US" sz="1200" b="1" dirty="0">
              <a:solidFill>
                <a:srgbClr val="FF0000"/>
              </a:solidFill>
              <a:latin typeface="Avenir Book" panose="02000503020000020003" pitchFamily="2" charset="0"/>
            </a:rPr>
            <a:t> LC budget line in MTP until end 2028.</a:t>
          </a:r>
        </a:p>
      </dgm:t>
    </dgm:pt>
    <dgm:pt modelId="{CFB39C94-7B1A-324B-81AA-5F681543A926}" type="parTrans" cxnId="{DAA45FAB-07D6-0F4B-855C-FE79829DD3D0}">
      <dgm:prSet/>
      <dgm:spPr/>
      <dgm:t>
        <a:bodyPr/>
        <a:lstStyle/>
        <a:p>
          <a:endParaRPr lang="en-US"/>
        </a:p>
      </dgm:t>
    </dgm:pt>
    <dgm:pt modelId="{B6B43D2E-C1C1-D148-B2B0-E72A87289ACC}" type="sibTrans" cxnId="{DAA45FAB-07D6-0F4B-855C-FE79829DD3D0}">
      <dgm:prSet/>
      <dgm:spPr/>
      <dgm:t>
        <a:bodyPr/>
        <a:lstStyle/>
        <a:p>
          <a:endParaRPr lang="en-US"/>
        </a:p>
      </dgm:t>
    </dgm:pt>
    <dgm:pt modelId="{3B5C47DA-0F96-944B-87F9-80F29CA8F86D}" type="pres">
      <dgm:prSet presAssocID="{1C9ECC00-9D05-CC45-8759-E5CD2E5561FA}" presName="compositeShape" presStyleCnt="0">
        <dgm:presLayoutVars>
          <dgm:chMax val="7"/>
          <dgm:dir/>
          <dgm:resizeHandles val="exact"/>
        </dgm:presLayoutVars>
      </dgm:prSet>
      <dgm:spPr/>
    </dgm:pt>
    <dgm:pt modelId="{D572441F-43E2-DE47-AC38-A5EBF7A7B366}" type="pres">
      <dgm:prSet presAssocID="{4A56B608-7773-C140-8BA3-74F71665AA87}" presName="circ1" presStyleLbl="vennNode1" presStyleIdx="0" presStyleCnt="4" custLinFactNeighborX="-16489" custLinFactNeighborY="-834"/>
      <dgm:spPr/>
    </dgm:pt>
    <dgm:pt modelId="{A20D2C58-2E85-8241-A620-29A7B2AB14EB}" type="pres">
      <dgm:prSet presAssocID="{4A56B608-7773-C140-8BA3-74F71665AA87}" presName="circ1Tx" presStyleLbl="revTx" presStyleIdx="0" presStyleCnt="0">
        <dgm:presLayoutVars>
          <dgm:chMax val="0"/>
          <dgm:chPref val="0"/>
          <dgm:bulletEnabled val="1"/>
        </dgm:presLayoutVars>
      </dgm:prSet>
      <dgm:spPr/>
    </dgm:pt>
    <dgm:pt modelId="{87F59E2B-8A1B-A54F-B51D-AD0108F6B70A}" type="pres">
      <dgm:prSet presAssocID="{0C1E769B-FCDF-344C-96B7-33600D59ED92}" presName="circ2" presStyleLbl="vennNode1" presStyleIdx="1" presStyleCnt="4" custScaleX="97832" custScaleY="95835" custLinFactNeighborX="-6251"/>
      <dgm:spPr/>
    </dgm:pt>
    <dgm:pt modelId="{8108C238-6C55-8648-A817-91FEAC86669E}" type="pres">
      <dgm:prSet presAssocID="{0C1E769B-FCDF-344C-96B7-33600D59ED92}" presName="circ2Tx" presStyleLbl="revTx" presStyleIdx="0" presStyleCnt="0">
        <dgm:presLayoutVars>
          <dgm:chMax val="0"/>
          <dgm:chPref val="0"/>
          <dgm:bulletEnabled val="1"/>
        </dgm:presLayoutVars>
      </dgm:prSet>
      <dgm:spPr/>
    </dgm:pt>
    <dgm:pt modelId="{9950B7AD-7396-9E4E-B272-4FFA4E0CEFD1}" type="pres">
      <dgm:prSet presAssocID="{B9BFFA88-24B2-AA42-9D80-55C4AC81AFB2}" presName="circ3" presStyleLbl="vennNode1" presStyleIdx="2" presStyleCnt="4" custScaleY="81458" custLinFactNeighborX="-9756" custLinFactNeighborY="3155"/>
      <dgm:spPr/>
    </dgm:pt>
    <dgm:pt modelId="{E403A1EE-546B-9A40-AB03-50C25FC9C6A5}" type="pres">
      <dgm:prSet presAssocID="{B9BFFA88-24B2-AA42-9D80-55C4AC81AFB2}" presName="circ3Tx" presStyleLbl="revTx" presStyleIdx="0" presStyleCnt="0">
        <dgm:presLayoutVars>
          <dgm:chMax val="0"/>
          <dgm:chPref val="0"/>
          <dgm:bulletEnabled val="1"/>
        </dgm:presLayoutVars>
      </dgm:prSet>
      <dgm:spPr/>
    </dgm:pt>
    <dgm:pt modelId="{8598FD3A-96DA-F74E-A9AA-4F19A5DBD79F}" type="pres">
      <dgm:prSet presAssocID="{28C1B229-02D3-0E4D-9919-C965FBE1A082}" presName="circ4" presStyleLbl="vennNode1" presStyleIdx="3" presStyleCnt="4" custScaleX="88369" custLinFactNeighborX="-15526" custLinFactNeighborY="-2255"/>
      <dgm:spPr/>
    </dgm:pt>
    <dgm:pt modelId="{851E5DFC-D464-584E-AEDF-D7BF4E1F0C73}" type="pres">
      <dgm:prSet presAssocID="{28C1B229-02D3-0E4D-9919-C965FBE1A082}" presName="circ4Tx" presStyleLbl="revTx" presStyleIdx="0" presStyleCnt="0">
        <dgm:presLayoutVars>
          <dgm:chMax val="0"/>
          <dgm:chPref val="0"/>
          <dgm:bulletEnabled val="1"/>
        </dgm:presLayoutVars>
      </dgm:prSet>
      <dgm:spPr/>
    </dgm:pt>
  </dgm:ptLst>
  <dgm:cxnLst>
    <dgm:cxn modelId="{8F2F9B13-EB6B-A946-94DC-EB81645E2363}" srcId="{1C9ECC00-9D05-CC45-8759-E5CD2E5561FA}" destId="{B9BFFA88-24B2-AA42-9D80-55C4AC81AFB2}" srcOrd="2" destOrd="0" parTransId="{C242709A-8D4A-7E45-9AD1-32696FE1AFA2}" sibTransId="{1DDA4593-7F84-5D42-AE46-799DF2A6272F}"/>
    <dgm:cxn modelId="{EA74F51D-67CC-AD48-B78A-F764EA117A5E}" type="presOf" srcId="{0C1E769B-FCDF-344C-96B7-33600D59ED92}" destId="{87F59E2B-8A1B-A54F-B51D-AD0108F6B70A}" srcOrd="0" destOrd="0" presId="urn:microsoft.com/office/officeart/2005/8/layout/venn1"/>
    <dgm:cxn modelId="{3497DF32-3B3E-C948-AFA4-B160EE6CDBA7}" type="presOf" srcId="{4A56B608-7773-C140-8BA3-74F71665AA87}" destId="{A20D2C58-2E85-8241-A620-29A7B2AB14EB}" srcOrd="1" destOrd="0" presId="urn:microsoft.com/office/officeart/2005/8/layout/venn1"/>
    <dgm:cxn modelId="{0050CB4F-CF77-9940-8ADE-0CD56E297DAF}" type="presOf" srcId="{4A56B608-7773-C140-8BA3-74F71665AA87}" destId="{D572441F-43E2-DE47-AC38-A5EBF7A7B366}" srcOrd="0" destOrd="0" presId="urn:microsoft.com/office/officeart/2005/8/layout/venn1"/>
    <dgm:cxn modelId="{2808C468-ADBD-C94B-A99D-9742D880F06C}" type="presOf" srcId="{B9BFFA88-24B2-AA42-9D80-55C4AC81AFB2}" destId="{E403A1EE-546B-9A40-AB03-50C25FC9C6A5}" srcOrd="1" destOrd="0" presId="urn:microsoft.com/office/officeart/2005/8/layout/venn1"/>
    <dgm:cxn modelId="{E3E0FD6C-31C0-6642-9838-B50C8FC716CA}" srcId="{1C9ECC00-9D05-CC45-8759-E5CD2E5561FA}" destId="{4A56B608-7773-C140-8BA3-74F71665AA87}" srcOrd="0" destOrd="0" parTransId="{F7D326A8-0D5A-004B-87E1-1B443A07C5F5}" sibTransId="{9BD6224C-6576-CB48-9C84-B0671D7DC134}"/>
    <dgm:cxn modelId="{15BFE27A-2A9E-8F44-BCD5-A1C127C9B2FF}" srcId="{1C9ECC00-9D05-CC45-8759-E5CD2E5561FA}" destId="{0C1E769B-FCDF-344C-96B7-33600D59ED92}" srcOrd="1" destOrd="0" parTransId="{EA7DA9F0-39D8-EA4A-98B4-4EC17A727E2C}" sibTransId="{722CB0F9-E6EA-6346-88FB-F4402FC835A4}"/>
    <dgm:cxn modelId="{7AFF7D95-155E-1D4B-987B-D42387BFAB2B}" type="presOf" srcId="{B9BFFA88-24B2-AA42-9D80-55C4AC81AFB2}" destId="{9950B7AD-7396-9E4E-B272-4FFA4E0CEFD1}" srcOrd="0" destOrd="0" presId="urn:microsoft.com/office/officeart/2005/8/layout/venn1"/>
    <dgm:cxn modelId="{DAA45FAB-07D6-0F4B-855C-FE79829DD3D0}" srcId="{1C9ECC00-9D05-CC45-8759-E5CD2E5561FA}" destId="{28C1B229-02D3-0E4D-9919-C965FBE1A082}" srcOrd="3" destOrd="0" parTransId="{CFB39C94-7B1A-324B-81AA-5F681543A926}" sibTransId="{B6B43D2E-C1C1-D148-B2B0-E72A87289ACC}"/>
    <dgm:cxn modelId="{0C26C8CC-6E6B-5548-AB38-63B79B11898F}" type="presOf" srcId="{0C1E769B-FCDF-344C-96B7-33600D59ED92}" destId="{8108C238-6C55-8648-A817-91FEAC86669E}" srcOrd="1" destOrd="0" presId="urn:microsoft.com/office/officeart/2005/8/layout/venn1"/>
    <dgm:cxn modelId="{04923BCD-58F3-AA41-BC1F-163803BE24C4}" type="presOf" srcId="{1C9ECC00-9D05-CC45-8759-E5CD2E5561FA}" destId="{3B5C47DA-0F96-944B-87F9-80F29CA8F86D}" srcOrd="0" destOrd="0" presId="urn:microsoft.com/office/officeart/2005/8/layout/venn1"/>
    <dgm:cxn modelId="{31670FEA-8A69-8643-9A07-9EC1D792D762}" type="presOf" srcId="{28C1B229-02D3-0E4D-9919-C965FBE1A082}" destId="{8598FD3A-96DA-F74E-A9AA-4F19A5DBD79F}" srcOrd="0" destOrd="0" presId="urn:microsoft.com/office/officeart/2005/8/layout/venn1"/>
    <dgm:cxn modelId="{53DCB6F1-59EA-9146-86E4-5FC9646BA0DF}" type="presOf" srcId="{28C1B229-02D3-0E4D-9919-C965FBE1A082}" destId="{851E5DFC-D464-584E-AEDF-D7BF4E1F0C73}" srcOrd="1" destOrd="0" presId="urn:microsoft.com/office/officeart/2005/8/layout/venn1"/>
    <dgm:cxn modelId="{78372C6E-9B10-8948-A47C-D3D8579CBC89}" type="presParOf" srcId="{3B5C47DA-0F96-944B-87F9-80F29CA8F86D}" destId="{D572441F-43E2-DE47-AC38-A5EBF7A7B366}" srcOrd="0" destOrd="0" presId="urn:microsoft.com/office/officeart/2005/8/layout/venn1"/>
    <dgm:cxn modelId="{F8B00AF7-3524-8443-815C-524317306670}" type="presParOf" srcId="{3B5C47DA-0F96-944B-87F9-80F29CA8F86D}" destId="{A20D2C58-2E85-8241-A620-29A7B2AB14EB}" srcOrd="1" destOrd="0" presId="urn:microsoft.com/office/officeart/2005/8/layout/venn1"/>
    <dgm:cxn modelId="{5A99CEC0-C877-EE44-8963-DC7F84843C45}" type="presParOf" srcId="{3B5C47DA-0F96-944B-87F9-80F29CA8F86D}" destId="{87F59E2B-8A1B-A54F-B51D-AD0108F6B70A}" srcOrd="2" destOrd="0" presId="urn:microsoft.com/office/officeart/2005/8/layout/venn1"/>
    <dgm:cxn modelId="{CA857EEF-A923-B646-A002-6AAF7F2B9A8C}" type="presParOf" srcId="{3B5C47DA-0F96-944B-87F9-80F29CA8F86D}" destId="{8108C238-6C55-8648-A817-91FEAC86669E}" srcOrd="3" destOrd="0" presId="urn:microsoft.com/office/officeart/2005/8/layout/venn1"/>
    <dgm:cxn modelId="{AE99D982-9823-5F4F-AB96-EAC6ADC45844}" type="presParOf" srcId="{3B5C47DA-0F96-944B-87F9-80F29CA8F86D}" destId="{9950B7AD-7396-9E4E-B272-4FFA4E0CEFD1}" srcOrd="4" destOrd="0" presId="urn:microsoft.com/office/officeart/2005/8/layout/venn1"/>
    <dgm:cxn modelId="{B3008E22-191A-104F-AC5E-4ED9B6C93DF1}" type="presParOf" srcId="{3B5C47DA-0F96-944B-87F9-80F29CA8F86D}" destId="{E403A1EE-546B-9A40-AB03-50C25FC9C6A5}" srcOrd="5" destOrd="0" presId="urn:microsoft.com/office/officeart/2005/8/layout/venn1"/>
    <dgm:cxn modelId="{0BAB916C-AA7B-434F-816C-26489566D394}" type="presParOf" srcId="{3B5C47DA-0F96-944B-87F9-80F29CA8F86D}" destId="{8598FD3A-96DA-F74E-A9AA-4F19A5DBD79F}" srcOrd="6" destOrd="0" presId="urn:microsoft.com/office/officeart/2005/8/layout/venn1"/>
    <dgm:cxn modelId="{1AC5A56A-7D39-8243-86AD-6BD699A57161}" type="presParOf" srcId="{3B5C47DA-0F96-944B-87F9-80F29CA8F86D}" destId="{851E5DFC-D464-584E-AEDF-D7BF4E1F0C73}" srcOrd="7"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441F-43E2-DE47-AC38-A5EBF7A7B366}">
      <dsp:nvSpPr>
        <dsp:cNvPr id="0" name=""/>
        <dsp:cNvSpPr/>
      </dsp:nvSpPr>
      <dsp:spPr>
        <a:xfrm>
          <a:off x="2508487" y="161077"/>
          <a:ext cx="2813793" cy="281379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venir Book" panose="02000503020000020003" pitchFamily="2" charset="0"/>
            </a:rPr>
            <a:t>Personnel with interest and skills in European labs/Univ., local infrastructure. </a:t>
          </a:r>
          <a:r>
            <a:rPr lang="en-US" sz="1200" b="1" kern="1200" dirty="0">
              <a:solidFill>
                <a:srgbClr val="FF0000"/>
              </a:solidFill>
              <a:latin typeface="Avenir Book" panose="02000503020000020003" pitchFamily="2" charset="0"/>
            </a:rPr>
            <a:t>See left</a:t>
          </a:r>
          <a:r>
            <a:rPr lang="en-US" sz="1200" b="1" kern="1200" dirty="0">
              <a:latin typeface="Avenir Book" panose="02000503020000020003" pitchFamily="2" charset="0"/>
            </a:rPr>
            <a:t>.</a:t>
          </a:r>
        </a:p>
      </dsp:txBody>
      <dsp:txXfrm>
        <a:off x="2833155" y="539857"/>
        <a:ext cx="2164456" cy="892838"/>
      </dsp:txXfrm>
    </dsp:sp>
    <dsp:sp modelId="{87F59E2B-8A1B-A54F-B51D-AD0108F6B70A}">
      <dsp:nvSpPr>
        <dsp:cNvPr id="0" name=""/>
        <dsp:cNvSpPr/>
      </dsp:nvSpPr>
      <dsp:spPr>
        <a:xfrm>
          <a:off x="4071627" y="1487704"/>
          <a:ext cx="2752790" cy="2696598"/>
        </a:xfrm>
        <a:prstGeom prst="ellipse">
          <a:avLst/>
        </a:prstGeom>
        <a:solidFill>
          <a:schemeClr val="accent4">
            <a:lumMod val="60000"/>
            <a:lumOff val="4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venir Book" panose="02000503020000020003" pitchFamily="2" charset="0"/>
            </a:rPr>
            <a:t>Material funds as estimated (major/core part from KEK), in some cases complemented by local funding. </a:t>
          </a:r>
          <a:r>
            <a:rPr lang="en-US" sz="1200" b="1" kern="1200" dirty="0">
              <a:solidFill>
                <a:srgbClr val="FF0000"/>
              </a:solidFill>
              <a:latin typeface="Avenir Book" panose="02000503020000020003" pitchFamily="2" charset="0"/>
            </a:rPr>
            <a:t>Agreement in final draft, KEK board discussion Friday.</a:t>
          </a:r>
        </a:p>
      </dsp:txBody>
      <dsp:txXfrm>
        <a:off x="5553898" y="1798850"/>
        <a:ext cx="1058765" cy="2074306"/>
      </dsp:txXfrm>
    </dsp:sp>
    <dsp:sp modelId="{9950B7AD-7396-9E4E-B272-4FFA4E0CEFD1}">
      <dsp:nvSpPr>
        <dsp:cNvPr id="0" name=""/>
        <dsp:cNvSpPr/>
      </dsp:nvSpPr>
      <dsp:spPr>
        <a:xfrm>
          <a:off x="2697939" y="3023311"/>
          <a:ext cx="2813793" cy="2292059"/>
        </a:xfrm>
        <a:prstGeom prst="ellipse">
          <a:avLst/>
        </a:prstGeom>
        <a:solidFill>
          <a:schemeClr val="accent4">
            <a:alpha val="50000"/>
            <a:hueOff val="1469486"/>
            <a:satOff val="-4253"/>
            <a:lumOff val="-875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venir Book" panose="02000503020000020003" pitchFamily="2" charset="0"/>
            </a:rPr>
            <a:t>EAJADE, MC exchange project supporting Higgs factory personnel exchange to Japan and the US. </a:t>
          </a:r>
          <a:r>
            <a:rPr lang="en-US" sz="1200" b="1" kern="1200" dirty="0">
              <a:solidFill>
                <a:srgbClr val="FF0000"/>
              </a:solidFill>
              <a:latin typeface="Avenir Book" panose="02000503020000020003" pitchFamily="2" charset="0"/>
            </a:rPr>
            <a:t>Kick off 1.3.2023.</a:t>
          </a:r>
        </a:p>
      </dsp:txBody>
      <dsp:txXfrm>
        <a:off x="3022608" y="4279536"/>
        <a:ext cx="2164456" cy="727288"/>
      </dsp:txXfrm>
    </dsp:sp>
    <dsp:sp modelId="{8598FD3A-96DA-F74E-A9AA-4F19A5DBD79F}">
      <dsp:nvSpPr>
        <dsp:cNvPr id="0" name=""/>
        <dsp:cNvSpPr/>
      </dsp:nvSpPr>
      <dsp:spPr>
        <a:xfrm>
          <a:off x="1454657" y="1365656"/>
          <a:ext cx="2486521" cy="2813793"/>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venir Book" panose="02000503020000020003" pitchFamily="2" charset="0"/>
            </a:rPr>
            <a:t>CERN LC, project office (within existing LC resources at CERN)</a:t>
          </a:r>
          <a:r>
            <a:rPr lang="en-US" sz="1200" b="1" kern="1200" dirty="0">
              <a:solidFill>
                <a:srgbClr val="FF0000"/>
              </a:solidFill>
              <a:latin typeface="Avenir Book" panose="02000503020000020003" pitchFamily="2" charset="0"/>
            </a:rPr>
            <a:t> LC budget line in MTP until end 2028.</a:t>
          </a:r>
        </a:p>
      </dsp:txBody>
      <dsp:txXfrm>
        <a:off x="1645928" y="1690324"/>
        <a:ext cx="956354" cy="21644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870CF6-DF5D-9544-A800-5805762FF0E5}" type="datetimeFigureOut">
              <a:rPr lang="fr-FR" smtClean="0"/>
              <a:t>20/07/2023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CD29B1-187E-5643-A5F4-6FB8C32E3A7B}" type="slidenum">
              <a:rPr lang="fr-FR" smtClean="0"/>
              <a:t>‹#›</a:t>
            </a:fld>
            <a:endParaRPr lang="fr-FR"/>
          </a:p>
        </p:txBody>
      </p:sp>
    </p:spTree>
    <p:extLst>
      <p:ext uri="{BB962C8B-B14F-4D97-AF65-F5344CB8AC3E}">
        <p14:creationId xmlns:p14="http://schemas.microsoft.com/office/powerpoint/2010/main" val="64416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59586987"/>
      </p:ext>
    </p:extLst>
  </p:cSld>
  <p:clrMap bg1="lt1" tx1="dk1" bg2="lt2" tx2="dk2" accent1="accent1" accent2="accent2" accent3="accent3" accent4="accent4" accent5="accent5" accent6="accent6" hlink="hlink" folHlink="folHlink"/>
  <p:hf hdr="0" ftr="0" dt="0"/>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On behalf of the ATF collaboration</a:t>
            </a: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US" altLang="en-US" sz="1200" b="0" dirty="0"/>
              <a:t>In </a:t>
            </a:r>
            <a:r>
              <a:rPr lang="en-GB" altLang="en-US" sz="1200" b="0" dirty="0"/>
              <a:t>2020: ICFA set up International Development Team (IDT) ‘towards … timely realisation of ILC’</a:t>
            </a:r>
          </a:p>
          <a:p>
            <a:pPr marL="0" indent="0" eaLnBrk="1" hangingPunct="1">
              <a:buFont typeface="Arial" panose="020B0604020202020204" pitchFamily="34" charset="0"/>
              <a:buNone/>
            </a:pPr>
            <a:r>
              <a:rPr lang="en-GB" altLang="en-US" sz="1200" b="0" dirty="0"/>
              <a:t>1 + 4-year ‘Pre-lab’ to finalise technical prototypes, prepare Engineering Design Report, secure cooperation among funding agencies, and prepare for construction start  </a:t>
            </a:r>
          </a:p>
          <a:p>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Members of ILC_IDT WG2</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A detailed and comprehensive R&amp;D plan has been made by the ILC-IDT WG2 dedicated to the accelerators. Different areas are considered for focused R&amp;D in the 4 years of the pre-lab and all the details will be found in the white paper. ATF2 activities are part of the WP15: ILC Final Focus.</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The MEXT make a review in 2021-2022, recognize the importance of the Higgs Physics but found premature the </a:t>
            </a:r>
            <a:r>
              <a:rPr lang="en-US" dirty="0" err="1"/>
              <a:t>Ilc</a:t>
            </a:r>
            <a:r>
              <a:rPr lang="en-US" dirty="0"/>
              <a:t> pre-lab.</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The ILC-IDT appointed a steering panel to  identify ‘time-critical’ work packages (~ years 1-2 of Pre-lab) and is exploring collaboration among KEK and international partners should significant additional funds appear at KEK in JFY2023.</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74467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Shorten text on left ?</a:t>
            </a:r>
          </a:p>
          <a:p>
            <a:endParaRPr lang="en-GB" dirty="0"/>
          </a:p>
        </p:txBody>
      </p:sp>
      <p:sp>
        <p:nvSpPr>
          <p:cNvPr id="4" name="Slide Number Placeholder 3"/>
          <p:cNvSpPr>
            <a:spLocks noGrp="1"/>
          </p:cNvSpPr>
          <p:nvPr>
            <p:ph type="sldNum" sz="quarter" idx="5"/>
          </p:nvPr>
        </p:nvSpPr>
        <p:spPr/>
        <p:txBody>
          <a:bodyPr/>
          <a:lstStyle/>
          <a:p>
            <a:fld id="{3D94176B-65A6-B941-951F-D0F1CFA25258}" type="slidenum">
              <a:rPr lang="en-CH" smtClean="0"/>
              <a:t>4</a:t>
            </a:fld>
            <a:endParaRPr lang="en-CH"/>
          </a:p>
        </p:txBody>
      </p:sp>
    </p:spTree>
    <p:extLst>
      <p:ext uri="{BB962C8B-B14F-4D97-AF65-F5344CB8AC3E}">
        <p14:creationId xmlns:p14="http://schemas.microsoft.com/office/powerpoint/2010/main" val="260529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 detail for WP15:</a:t>
            </a:r>
          </a:p>
          <a:p>
            <a:endParaRPr lang="en-US" dirty="0"/>
          </a:p>
          <a:p>
            <a:r>
              <a:rPr lang="en-US" dirty="0"/>
              <a:t>The main objective of the ATF3 is to maximize the luminosity potential of ILC.</a:t>
            </a:r>
          </a:p>
          <a:p>
            <a:r>
              <a:rPr lang="en-US" dirty="0"/>
              <a:t>Two task has been identified:</a:t>
            </a:r>
          </a:p>
          <a:p>
            <a:r>
              <a:rPr lang="en-US" dirty="0"/>
              <a:t>- The system design of beam optics and hardware for the ILC FFS based on established technologies</a:t>
            </a:r>
          </a:p>
          <a:p>
            <a:r>
              <a:rPr lang="en-US" dirty="0"/>
              <a:t>- The necessary beam experiments to solve the long term stability operation issues, the deep understanding of the high-order aberration's and the R&amp;D on complementary studies as beam instrumentation or other as collimation, kicker technologies....</a:t>
            </a:r>
          </a:p>
          <a:p>
            <a:endParaRPr lang="en-US" dirty="0"/>
          </a:p>
        </p:txBody>
      </p:sp>
    </p:spTree>
    <p:extLst>
      <p:ext uri="{BB962C8B-B14F-4D97-AF65-F5344CB8AC3E}">
        <p14:creationId xmlns:p14="http://schemas.microsoft.com/office/powerpoint/2010/main" val="367047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achievements and with the support of the KEK DG we have started to plan the next  operation years of ATF2 and the future ATF3.</a:t>
            </a:r>
          </a:p>
          <a:p>
            <a:r>
              <a:rPr lang="en-US" dirty="0"/>
              <a:t>	</a:t>
            </a:r>
          </a:p>
          <a:p>
            <a:r>
              <a:rPr lang="en-US" dirty="0"/>
              <a:t>The main objective of the ATF3 is to deep in the understanding of the luminosity optimization of the ILC.</a:t>
            </a:r>
          </a:p>
          <a:p>
            <a:r>
              <a:rPr lang="en-US" dirty="0"/>
              <a:t>In particular the system design and hardware and the long term stability operation issues.</a:t>
            </a:r>
          </a:p>
          <a:p>
            <a:endParaRPr lang="en-US" dirty="0"/>
          </a:p>
        </p:txBody>
      </p:sp>
    </p:spTree>
    <p:extLst>
      <p:ext uri="{BB962C8B-B14F-4D97-AF65-F5344CB8AC3E}">
        <p14:creationId xmlns:p14="http://schemas.microsoft.com/office/powerpoint/2010/main" val="217747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42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34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forces ha been initiated.</a:t>
            </a:r>
          </a:p>
        </p:txBody>
      </p:sp>
    </p:spTree>
    <p:extLst>
      <p:ext uri="{BB962C8B-B14F-4D97-AF65-F5344CB8AC3E}">
        <p14:creationId xmlns:p14="http://schemas.microsoft.com/office/powerpoint/2010/main" val="323664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EAJADE (Europe–America–Japan Accelerator Development and Exchange </a:t>
            </a:r>
            <a:r>
              <a:rPr lang="en-US" dirty="0" err="1"/>
              <a:t>programme</a:t>
            </a:r>
            <a:r>
              <a:rPr lang="en-US" dirty="0"/>
              <a:t>) is a training, education and staff exchange network in the field of accelerator research for high-energy elementary particle physics (HEP). </a:t>
            </a:r>
          </a:p>
          <a:p>
            <a:r>
              <a:rPr lang="en-US" dirty="0"/>
              <a:t>The key technical challenges for the future Higgs factories are many but the most important addressed in EAJADE are, all with important training, skill development and knowledge exchange elements: </a:t>
            </a:r>
          </a:p>
          <a:p>
            <a:r>
              <a:rPr lang="en-US" dirty="0"/>
              <a:t>●	Luminosity performance, hardware and method developments related to this, being addressed in smaller beam facilities, prototypes and laboratory tests (addressed in work packages 1,2 and 3 covering method studies and hardware evaluations in beam tests, development and tests of radio-frequency (RF) systems and special devices that are critical for nanobeam creation, conservation and diagnostics).</a:t>
            </a:r>
          </a:p>
          <a:p>
            <a:r>
              <a:rPr lang="en-US" dirty="0"/>
              <a:t>●	Upgrading to higher energies and accelerating gradients (addressed in work packages 2 and 5 covering RF developments and plasma acceleration studies).</a:t>
            </a:r>
          </a:p>
          <a:p>
            <a:r>
              <a:rPr lang="en-US" dirty="0"/>
              <a:t>●	Power efficiency and sustainability, importantly connected to RF (addressed in work packages 2 and 4 covering RF efficiency improvements and power/energy reductions and recovery, and sustainable facilities in a wider perspective).</a:t>
            </a:r>
          </a:p>
          <a:p>
            <a:r>
              <a:rPr lang="en-US" dirty="0"/>
              <a:t>●	Best practices, international collaboration, exchange of ideas and collaborative studies across Higgs factory proposals, training related to prototyping and tests in facilities and laboratory setup (all work packages).</a:t>
            </a:r>
          </a:p>
          <a:p>
            <a:r>
              <a:rPr lang="en-US" dirty="0"/>
              <a:t>For all the on-going R&amp;D activities, and for the Higgs factory studies and potential later implementation, training of future accelerator experts will be crucial. These projects are very long term and today it is important to train the future scientists and engineers who will implement them. The training, networking and interdisciplinary focus of EAJADE create an ideal and very international career development environment for these future experts and leaders in the field. Providing such an environment is therefore the overarching goal of EAJADE. </a:t>
            </a:r>
          </a:p>
          <a:p>
            <a:endParaRPr lang="en-US" dirty="0"/>
          </a:p>
        </p:txBody>
      </p:sp>
    </p:spTree>
    <p:extLst>
      <p:ext uri="{BB962C8B-B14F-4D97-AF65-F5344CB8AC3E}">
        <p14:creationId xmlns:p14="http://schemas.microsoft.com/office/powerpoint/2010/main" val="345663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769046" y="1293603"/>
            <a:ext cx="8641213" cy="3148508"/>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hangingPunct="1">
              <a:spcBef>
                <a:spcPts val="2000"/>
              </a:spcBef>
              <a:buClr>
                <a:srgbClr val="2C7C9F">
                  <a:lumMod val="60000"/>
                  <a:lumOff val="40000"/>
                </a:srgbClr>
              </a:buClr>
              <a:buSzPct val="110000"/>
              <a:buFont typeface="Wingdings 2" pitchFamily="18" charset="2"/>
              <a:buNone/>
            </a:pPr>
            <a:endParaRPr sz="3200" kern="1200">
              <a:solidFill>
                <a:prstClr val="black">
                  <a:lumMod val="65000"/>
                  <a:lumOff val="35000"/>
                </a:prstClr>
              </a:solidFill>
              <a:latin typeface="News Gothic MT"/>
            </a:endParaRPr>
          </a:p>
        </p:txBody>
      </p:sp>
      <p:sp>
        <p:nvSpPr>
          <p:cNvPr id="2" name="Title 1"/>
          <p:cNvSpPr>
            <a:spLocks noGrp="1"/>
          </p:cNvSpPr>
          <p:nvPr>
            <p:ph type="ctrTitle"/>
          </p:nvPr>
        </p:nvSpPr>
        <p:spPr>
          <a:xfrm>
            <a:off x="1762060" y="1521888"/>
            <a:ext cx="8655185" cy="1722471"/>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Cliquez et modifiez le titre</a:t>
            </a:r>
            <a:endParaRPr/>
          </a:p>
        </p:txBody>
      </p:sp>
      <p:sp>
        <p:nvSpPr>
          <p:cNvPr id="3" name="Subtitle 2"/>
          <p:cNvSpPr>
            <a:spLocks noGrp="1"/>
          </p:cNvSpPr>
          <p:nvPr>
            <p:ph type="subTitle" idx="1"/>
          </p:nvPr>
        </p:nvSpPr>
        <p:spPr>
          <a:xfrm>
            <a:off x="1762063" y="3294432"/>
            <a:ext cx="8655187" cy="915368"/>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267199664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10461" y="611022"/>
            <a:ext cx="5433727" cy="1160436"/>
          </a:xfrm>
        </p:spPr>
        <p:txBody>
          <a:bodyPr anchor="b"/>
          <a:lstStyle>
            <a:lvl1pPr algn="ctr">
              <a:defRPr sz="3600" b="0"/>
            </a:lvl1pPr>
          </a:lstStyle>
          <a:p>
            <a:r>
              <a:rPr lang="en-US"/>
              <a:t>Cliquez et modifiez le titre</a:t>
            </a:r>
            <a:endParaRPr/>
          </a:p>
        </p:txBody>
      </p:sp>
      <p:sp>
        <p:nvSpPr>
          <p:cNvPr id="4" name="Text Placeholder 3"/>
          <p:cNvSpPr>
            <a:spLocks noGrp="1"/>
          </p:cNvSpPr>
          <p:nvPr>
            <p:ph type="body" sz="half" idx="2"/>
          </p:nvPr>
        </p:nvSpPr>
        <p:spPr>
          <a:xfrm>
            <a:off x="710461" y="1785376"/>
            <a:ext cx="5433727" cy="3714985"/>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Date Placeholder 4"/>
          <p:cNvSpPr>
            <a:spLocks noGrp="1"/>
          </p:cNvSpPr>
          <p:nvPr>
            <p:ph type="dt" sz="half" idx="10"/>
          </p:nvPr>
        </p:nvSpPr>
        <p:spPr/>
        <p:txBody>
          <a:bodyPr/>
          <a:lstStyle/>
          <a:p>
            <a:r>
              <a:rPr lang="fr-FR">
                <a:solidFill>
                  <a:prstClr val="white"/>
                </a:solidFill>
                <a:latin typeface="News Gothic MT"/>
              </a:rPr>
              <a:t>19 July 2023</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
        <p:nvSpPr>
          <p:cNvPr id="8" name="Picture Placeholder 2"/>
          <p:cNvSpPr>
            <a:spLocks noGrp="1"/>
          </p:cNvSpPr>
          <p:nvPr>
            <p:ph type="pic" idx="1"/>
          </p:nvPr>
        </p:nvSpPr>
        <p:spPr>
          <a:xfrm>
            <a:off x="6780419" y="358898"/>
            <a:ext cx="4871720" cy="5310691"/>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Faire glisser l'image vers l'espace réservé ou cliquer sur l'icône pour l'ajouter</a:t>
            </a:r>
            <a:endParaRPr/>
          </a:p>
        </p:txBody>
      </p:sp>
    </p:spTree>
    <p:extLst>
      <p:ext uri="{BB962C8B-B14F-4D97-AF65-F5344CB8AC3E}">
        <p14:creationId xmlns:p14="http://schemas.microsoft.com/office/powerpoint/2010/main" val="23574053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42286141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6155" y="367789"/>
            <a:ext cx="2029883" cy="5567557"/>
          </a:xfrm>
        </p:spPr>
        <p:txBody>
          <a:bodyPr vert="eaVert"/>
          <a:lstStyle/>
          <a:p>
            <a:r>
              <a:rPr lang="en-US"/>
              <a:t>Cliquez et modifiez le titre</a:t>
            </a:r>
            <a:endParaRPr/>
          </a:p>
        </p:txBody>
      </p:sp>
      <p:sp>
        <p:nvSpPr>
          <p:cNvPr id="3" name="Vertical Text Placeholder 2"/>
          <p:cNvSpPr>
            <a:spLocks noGrp="1"/>
          </p:cNvSpPr>
          <p:nvPr>
            <p:ph type="body" orient="vert" idx="1"/>
          </p:nvPr>
        </p:nvSpPr>
        <p:spPr>
          <a:xfrm>
            <a:off x="731604" y="367789"/>
            <a:ext cx="8910343" cy="5567557"/>
          </a:xfrm>
        </p:spPr>
        <p:txBody>
          <a:bodyPr vert="eaVert"/>
          <a:lstStyle>
            <a:lvl5pPr>
              <a:defRPr/>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97826635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424" y="4956878"/>
            <a:ext cx="11320504" cy="1527117"/>
          </a:xfrm>
          <a:prstGeom prst="rect">
            <a:avLst/>
          </a:prstGeom>
        </p:spPr>
        <p:txBody>
          <a:bodyPr lIns="0" tIns="45720" rIns="0" bIns="45720">
            <a:noAutofit/>
          </a:bodyPr>
          <a:lstStyle>
            <a:lvl1pPr marL="0" indent="0">
              <a:buFontTx/>
              <a:buNone/>
              <a:defRPr sz="1997">
                <a:solidFill>
                  <a:srgbClr val="004C97"/>
                </a:solidFill>
                <a:latin typeface="Helvetica"/>
              </a:defRPr>
            </a:lvl1pPr>
            <a:lvl2pPr marL="456560" indent="0">
              <a:buFontTx/>
              <a:buNone/>
              <a:defRPr sz="1598">
                <a:solidFill>
                  <a:srgbClr val="2E5286"/>
                </a:solidFill>
                <a:latin typeface="Helvetica"/>
              </a:defRPr>
            </a:lvl2pPr>
            <a:lvl3pPr marL="913120" indent="0">
              <a:buFontTx/>
              <a:buNone/>
              <a:defRPr sz="1598">
                <a:solidFill>
                  <a:srgbClr val="2E5286"/>
                </a:solidFill>
                <a:latin typeface="Helvetica"/>
              </a:defRPr>
            </a:lvl3pPr>
            <a:lvl4pPr marL="1369680" indent="0">
              <a:buFontTx/>
              <a:buNone/>
              <a:defRPr sz="1598">
                <a:solidFill>
                  <a:srgbClr val="2E5286"/>
                </a:solidFill>
                <a:latin typeface="Helvetica"/>
              </a:defRPr>
            </a:lvl4pPr>
            <a:lvl5pPr marL="1826240" indent="0">
              <a:buFontTx/>
              <a:buNone/>
              <a:defRPr sz="1598">
                <a:solidFill>
                  <a:srgbClr val="2E5286"/>
                </a:solidFill>
                <a:latin typeface="Helvetica"/>
              </a:defRPr>
            </a:lvl5pPr>
          </a:lstStyle>
          <a:p>
            <a:pPr lvl="0"/>
            <a:r>
              <a:rPr lang="en-US"/>
              <a:t>Edit Master text styles</a:t>
            </a:r>
          </a:p>
        </p:txBody>
      </p:sp>
      <p:sp>
        <p:nvSpPr>
          <p:cNvPr id="8" name="Rectangle 7"/>
          <p:cNvSpPr/>
          <p:nvPr userDrawn="1"/>
        </p:nvSpPr>
        <p:spPr>
          <a:xfrm>
            <a:off x="-23658" y="-1"/>
            <a:ext cx="12240197" cy="895690"/>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7"/>
          </a:p>
        </p:txBody>
      </p:sp>
      <p:sp>
        <p:nvSpPr>
          <p:cNvPr id="9" name="Text Placeholder 24"/>
          <p:cNvSpPr>
            <a:spLocks noGrp="1"/>
          </p:cNvSpPr>
          <p:nvPr>
            <p:ph type="body" sz="quarter" idx="11"/>
          </p:nvPr>
        </p:nvSpPr>
        <p:spPr>
          <a:xfrm>
            <a:off x="455424" y="3946353"/>
            <a:ext cx="11320505" cy="1001656"/>
          </a:xfrm>
          <a:prstGeom prst="rect">
            <a:avLst/>
          </a:prstGeom>
        </p:spPr>
        <p:txBody>
          <a:bodyPr vert="horz" wrap="square" lIns="0" tIns="45720" anchor="ctr" anchorCtr="0">
            <a:normAutofit/>
          </a:bodyPr>
          <a:lstStyle>
            <a:lvl1pPr marL="0" indent="0" algn="l">
              <a:lnSpc>
                <a:spcPct val="100000"/>
              </a:lnSpc>
              <a:spcBef>
                <a:spcPts val="699"/>
              </a:spcBef>
              <a:spcAft>
                <a:spcPts val="0"/>
              </a:spcAft>
              <a:buFontTx/>
              <a:buNone/>
              <a:defRPr sz="3196" b="1" i="0">
                <a:solidFill>
                  <a:srgbClr val="004C97"/>
                </a:solidFill>
              </a:defRPr>
            </a:lvl1pPr>
            <a:lvl2pPr marL="0" indent="0">
              <a:buFontTx/>
              <a:buNone/>
              <a:defRPr sz="2796" b="1" i="0">
                <a:solidFill>
                  <a:srgbClr val="004C97"/>
                </a:solidFill>
              </a:defRPr>
            </a:lvl2pPr>
            <a:lvl3pPr marL="0" indent="0">
              <a:buFontTx/>
              <a:buNone/>
              <a:defRPr sz="2796" b="1" i="0">
                <a:solidFill>
                  <a:srgbClr val="004C97"/>
                </a:solidFill>
              </a:defRPr>
            </a:lvl3pPr>
            <a:lvl4pPr marL="0" indent="0">
              <a:buFontTx/>
              <a:buNone/>
              <a:defRPr sz="2796" b="1" i="0">
                <a:solidFill>
                  <a:srgbClr val="004C97"/>
                </a:solidFill>
              </a:defRPr>
            </a:lvl4pPr>
            <a:lvl5pPr marL="0" indent="0">
              <a:buFontTx/>
              <a:buNone/>
              <a:defRPr sz="2796"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58" y="815876"/>
            <a:ext cx="12240197" cy="296198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56" y="249496"/>
            <a:ext cx="12001866" cy="301472"/>
          </a:xfrm>
          <a:prstGeom prst="rect">
            <a:avLst/>
          </a:prstGeom>
        </p:spPr>
      </p:pic>
    </p:spTree>
    <p:extLst>
      <p:ext uri="{BB962C8B-B14F-4D97-AF65-F5344CB8AC3E}">
        <p14:creationId xmlns:p14="http://schemas.microsoft.com/office/powerpoint/2010/main" val="1435597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483" y="970201"/>
            <a:ext cx="11551306" cy="5052336"/>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19 July 2023</a:t>
            </a:r>
            <a:endParaRPr lang="en-US" dirty="0"/>
          </a:p>
        </p:txBody>
      </p:sp>
      <p:sp>
        <p:nvSpPr>
          <p:cNvPr id="9" name="Footer Placeholder 4"/>
          <p:cNvSpPr>
            <a:spLocks noGrp="1"/>
          </p:cNvSpPr>
          <p:nvPr>
            <p:ph type="ftr" sz="quarter" idx="3"/>
          </p:nvPr>
        </p:nvSpPr>
        <p:spPr>
          <a:xfrm>
            <a:off x="2038678" y="6495180"/>
            <a:ext cx="8340793"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ILC IJCLab</a:t>
            </a:r>
            <a:endParaRPr lang="en-US" b="1" dirty="0"/>
          </a:p>
        </p:txBody>
      </p:sp>
      <p:sp>
        <p:nvSpPr>
          <p:cNvPr id="10"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20537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484" y="970201"/>
            <a:ext cx="5602478" cy="3628741"/>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0086" y="970201"/>
            <a:ext cx="5614656" cy="3628741"/>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502" y="4758483"/>
            <a:ext cx="5601460" cy="1264054"/>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10" name="Text Placeholder 3"/>
          <p:cNvSpPr>
            <a:spLocks noGrp="1"/>
          </p:cNvSpPr>
          <p:nvPr>
            <p:ph type="body" sz="half" idx="19"/>
          </p:nvPr>
        </p:nvSpPr>
        <p:spPr>
          <a:xfrm>
            <a:off x="6250083" y="4758483"/>
            <a:ext cx="5602477" cy="1264054"/>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11"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19 July 2023</a:t>
            </a:r>
            <a:endParaRPr lang="en-US" dirty="0"/>
          </a:p>
        </p:txBody>
      </p:sp>
      <p:sp>
        <p:nvSpPr>
          <p:cNvPr id="12" name="Footer Placeholder 4"/>
          <p:cNvSpPr>
            <a:spLocks noGrp="1"/>
          </p:cNvSpPr>
          <p:nvPr>
            <p:ph type="ftr" sz="quarter" idx="3"/>
          </p:nvPr>
        </p:nvSpPr>
        <p:spPr>
          <a:xfrm>
            <a:off x="2038677" y="6495180"/>
            <a:ext cx="8340793"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ILC IJCLab</a:t>
            </a:r>
            <a:endParaRPr lang="en-US" b="1" dirty="0"/>
          </a:p>
        </p:txBody>
      </p:sp>
      <p:sp>
        <p:nvSpPr>
          <p:cNvPr id="13"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44351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482" y="957517"/>
            <a:ext cx="4032987" cy="5015700"/>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8" name="Content Placeholder 2"/>
          <p:cNvSpPr>
            <a:spLocks noGrp="1"/>
          </p:cNvSpPr>
          <p:nvPr>
            <p:ph sz="half" idx="15"/>
          </p:nvPr>
        </p:nvSpPr>
        <p:spPr>
          <a:xfrm>
            <a:off x="4718696" y="957519"/>
            <a:ext cx="7122713" cy="5015699"/>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1412" y="6495179"/>
            <a:ext cx="899553" cy="240965"/>
          </a:xfrm>
        </p:spPr>
        <p:txBody>
          <a:bodyPr/>
          <a:lstStyle>
            <a:lvl1pPr>
              <a:defRPr sz="1198" smtClean="0"/>
            </a:lvl1pPr>
          </a:lstStyle>
          <a:p>
            <a:pPr>
              <a:defRPr/>
            </a:pPr>
            <a:r>
              <a:rPr lang="fr-FR"/>
              <a:t>19 July 2023</a:t>
            </a:r>
            <a:endParaRPr lang="en-US" dirty="0"/>
          </a:p>
        </p:txBody>
      </p:sp>
      <p:sp>
        <p:nvSpPr>
          <p:cNvPr id="6" name="Footer Placeholder 4"/>
          <p:cNvSpPr>
            <a:spLocks noGrp="1"/>
          </p:cNvSpPr>
          <p:nvPr>
            <p:ph type="ftr" sz="quarter" idx="17"/>
          </p:nvPr>
        </p:nvSpPr>
        <p:spPr>
          <a:xfrm>
            <a:off x="2038676" y="6495180"/>
            <a:ext cx="8340795" cy="249684"/>
          </a:xfrm>
        </p:spPr>
        <p:txBody>
          <a:bodyPr/>
          <a:lstStyle>
            <a:lvl1pPr>
              <a:defRPr sz="1198" dirty="0" smtClean="0"/>
            </a:lvl1pPr>
          </a:lstStyle>
          <a:p>
            <a:pPr>
              <a:defRPr/>
            </a:pPr>
            <a:r>
              <a:rPr lang="en-US"/>
              <a:t>ILC IJCLab</a:t>
            </a:r>
            <a:endParaRPr lang="en-US" b="1" dirty="0"/>
          </a:p>
        </p:txBody>
      </p:sp>
      <p:sp>
        <p:nvSpPr>
          <p:cNvPr id="7" name="Slide Number Placeholder 5"/>
          <p:cNvSpPr>
            <a:spLocks noGrp="1"/>
          </p:cNvSpPr>
          <p:nvPr>
            <p:ph type="sldNum" sz="quarter" idx="18"/>
          </p:nvPr>
        </p:nvSpPr>
        <p:spPr/>
        <p:txBody>
          <a:bodyPr/>
          <a:lstStyle>
            <a:lvl1pPr>
              <a:defRPr sz="1198"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483" y="253674"/>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63796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453" y="970201"/>
            <a:ext cx="11570335" cy="3721541"/>
          </a:xfrm>
          <a:prstGeom prst="rect">
            <a:avLst/>
          </a:prstGeom>
        </p:spPr>
        <p:txBody>
          <a:bodyPr lIns="0" tIns="0" rIns="0" bIns="0" rtlCol="0">
            <a:normAutofit/>
          </a:bodyPr>
          <a:lstStyle>
            <a:lvl1pPr marL="0" indent="0">
              <a:buNone/>
              <a:defRPr sz="1598">
                <a:solidFill>
                  <a:srgbClr val="505050"/>
                </a:solidFill>
              </a:defRPr>
            </a:lvl1pPr>
            <a:lvl2pPr marL="456560" indent="0">
              <a:buNone/>
              <a:defRPr sz="2796"/>
            </a:lvl2pPr>
            <a:lvl3pPr marL="913120" indent="0">
              <a:buNone/>
              <a:defRPr sz="2397"/>
            </a:lvl3pPr>
            <a:lvl4pPr marL="1369680" indent="0">
              <a:buNone/>
              <a:defRPr sz="1997"/>
            </a:lvl4pPr>
            <a:lvl5pPr marL="1826240" indent="0">
              <a:buNone/>
              <a:defRPr sz="1997"/>
            </a:lvl5pPr>
            <a:lvl6pPr marL="2282800" indent="0">
              <a:buNone/>
              <a:defRPr sz="1997"/>
            </a:lvl6pPr>
            <a:lvl7pPr marL="2739360" indent="0">
              <a:buNone/>
              <a:defRPr sz="1997"/>
            </a:lvl7pPr>
            <a:lvl8pPr marL="3195919" indent="0">
              <a:buNone/>
              <a:defRPr sz="1997"/>
            </a:lvl8pPr>
            <a:lvl9pPr marL="3652479" indent="0">
              <a:buNone/>
              <a:defRPr sz="199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453" y="4936140"/>
            <a:ext cx="11570335" cy="1089743"/>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7" name="Date Placeholder 3"/>
          <p:cNvSpPr>
            <a:spLocks noGrp="1"/>
          </p:cNvSpPr>
          <p:nvPr>
            <p:ph type="dt" sz="half" idx="14"/>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19 July 2023</a:t>
            </a:r>
            <a:endParaRPr lang="en-US" dirty="0"/>
          </a:p>
        </p:txBody>
      </p:sp>
      <p:sp>
        <p:nvSpPr>
          <p:cNvPr id="9" name="Footer Placeholder 4"/>
          <p:cNvSpPr>
            <a:spLocks noGrp="1"/>
          </p:cNvSpPr>
          <p:nvPr>
            <p:ph type="ftr" sz="quarter" idx="3"/>
          </p:nvPr>
        </p:nvSpPr>
        <p:spPr>
          <a:xfrm>
            <a:off x="2038678" y="6495180"/>
            <a:ext cx="8327261"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ILC IJCLab</a:t>
            </a:r>
            <a:endParaRPr lang="en-US" b="1" dirty="0"/>
          </a:p>
        </p:txBody>
      </p:sp>
      <p:sp>
        <p:nvSpPr>
          <p:cNvPr id="11"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676550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1412" y="6495179"/>
            <a:ext cx="899553" cy="240965"/>
          </a:xfrm>
        </p:spPr>
        <p:txBody>
          <a:bodyPr/>
          <a:lstStyle/>
          <a:p>
            <a:pPr>
              <a:defRPr/>
            </a:pPr>
            <a:r>
              <a:rPr lang="fr-FR"/>
              <a:t>19 July 2023</a:t>
            </a:r>
            <a:endParaRPr lang="en-US" dirty="0"/>
          </a:p>
        </p:txBody>
      </p:sp>
      <p:sp>
        <p:nvSpPr>
          <p:cNvPr id="4" name="Footer Placeholder 3"/>
          <p:cNvSpPr>
            <a:spLocks noGrp="1"/>
          </p:cNvSpPr>
          <p:nvPr>
            <p:ph type="ftr" sz="quarter" idx="11"/>
          </p:nvPr>
        </p:nvSpPr>
        <p:spPr>
          <a:xfrm>
            <a:off x="2038677" y="6495180"/>
            <a:ext cx="8338504" cy="242536"/>
          </a:xfrm>
        </p:spPr>
        <p:txBody>
          <a:bodyPr/>
          <a:lstStyle/>
          <a:p>
            <a:pPr>
              <a:defRPr/>
            </a:pPr>
            <a:r>
              <a:rPr lang="en-US"/>
              <a:t>ILC IJCLab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025" y="253648"/>
            <a:ext cx="11555534" cy="579486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168817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fr-FR"/>
              <a:t>19 July 2023</a:t>
            </a:r>
            <a:endParaRPr lang="en-US" dirty="0"/>
          </a:p>
        </p:txBody>
      </p:sp>
      <p:sp>
        <p:nvSpPr>
          <p:cNvPr id="4" name="Footer Placeholder 3"/>
          <p:cNvSpPr>
            <a:spLocks noGrp="1"/>
          </p:cNvSpPr>
          <p:nvPr>
            <p:ph type="ftr" sz="quarter" idx="11"/>
          </p:nvPr>
        </p:nvSpPr>
        <p:spPr>
          <a:xfrm>
            <a:off x="2038678" y="6495180"/>
            <a:ext cx="8354326" cy="242536"/>
          </a:xfrm>
        </p:spPr>
        <p:txBody>
          <a:bodyPr/>
          <a:lstStyle/>
          <a:p>
            <a:pPr>
              <a:defRPr/>
            </a:pPr>
            <a:r>
              <a:rPr lang="en-US"/>
              <a:t>ILC IJCLab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3973"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6484"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4999060"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1588"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24213"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3973"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6484"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4999060"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1588"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24213"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3973"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6484"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4999060"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1588"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24213"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56772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Content Placeholder 2"/>
          <p:cNvSpPr>
            <a:spLocks noGrp="1"/>
          </p:cNvSpPr>
          <p:nvPr>
            <p:ph idx="1"/>
          </p:nvPr>
        </p:nvSpPr>
        <p:spPr/>
        <p:txBody>
          <a:bodyPr/>
          <a:lstStyle>
            <a:lvl5pPr>
              <a:defRPr/>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6" name="Slide Number Placeholder 5"/>
          <p:cNvSpPr>
            <a:spLocks noGrp="1"/>
          </p:cNvSpPr>
          <p:nvPr>
            <p:ph type="sldNum" sz="quarter" idx="12"/>
          </p:nvPr>
        </p:nvSpPr>
        <p:spPr/>
        <p:txBody>
          <a:bodyPr/>
          <a:lstStyle>
            <a:lvl1pPr>
              <a:defRPr sz="1800"/>
            </a:lvl1pPr>
          </a:lstStyle>
          <a:p>
            <a:fld id="{617C510A-7687-CB44-A886-7EC5AB743307}" type="slidenum">
              <a:rPr lang="fr-FR" smtClean="0">
                <a:solidFill>
                  <a:prstClr val="white"/>
                </a:solidFill>
                <a:latin typeface="News Gothic MT"/>
              </a:rPr>
              <a:pPr/>
              <a:t>‹#›</a:t>
            </a:fld>
            <a:endParaRPr lang="fr-FR" dirty="0">
              <a:solidFill>
                <a:prstClr val="white"/>
              </a:solidFill>
              <a:latin typeface="News Gothic MT"/>
            </a:endParaRPr>
          </a:p>
        </p:txBody>
      </p:sp>
      <p:pic>
        <p:nvPicPr>
          <p:cNvPr id="7" name="Picture 4">
            <a:extLst>
              <a:ext uri="{FF2B5EF4-FFF2-40B4-BE49-F238E27FC236}">
                <a16:creationId xmlns:a16="http://schemas.microsoft.com/office/drawing/2014/main" id="{9886BE02-127B-76BE-C14C-017F9C1763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7763" y="89179"/>
            <a:ext cx="1079312" cy="60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9B87B2B0-DD7E-0FE6-1F2E-4428C51B1A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143" y="63533"/>
            <a:ext cx="941620" cy="711446"/>
          </a:xfrm>
          <a:prstGeom prst="rect">
            <a:avLst/>
          </a:prstGeom>
        </p:spPr>
      </p:pic>
    </p:spTree>
    <p:extLst>
      <p:ext uri="{BB962C8B-B14F-4D97-AF65-F5344CB8AC3E}">
        <p14:creationId xmlns:p14="http://schemas.microsoft.com/office/powerpoint/2010/main" val="354916880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483" y="103520"/>
            <a:ext cx="11570335" cy="640848"/>
          </a:xfrm>
          <a:prstGeom prst="rect">
            <a:avLst/>
          </a:prstGeom>
        </p:spPr>
        <p:txBody>
          <a:bodyPr lIns="0" tIns="0" rIns="0" bIns="0" anchor="b" anchorCtr="0"/>
          <a:lstStyle>
            <a:lvl1pPr>
              <a:defRPr sz="2397">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483" y="1041598"/>
            <a:ext cx="11551306" cy="4980939"/>
          </a:xfrm>
          <a:prstGeom prst="rect">
            <a:avLst/>
          </a:prstGeom>
        </p:spPr>
        <p:txBody>
          <a:bodyPr lIns="0" tIns="0" rIns="0" bIns="0"/>
          <a:lstStyle>
            <a:lvl1pPr>
              <a:defRPr sz="2397">
                <a:solidFill>
                  <a:srgbClr val="404040"/>
                </a:solidFill>
              </a:defRPr>
            </a:lvl1pPr>
            <a:lvl2pPr>
              <a:defRPr sz="2197">
                <a:solidFill>
                  <a:srgbClr val="404040"/>
                </a:solidFill>
              </a:defRPr>
            </a:lvl2pPr>
            <a:lvl3pPr>
              <a:defRPr sz="1997">
                <a:solidFill>
                  <a:srgbClr val="404040"/>
                </a:solidFill>
              </a:defRPr>
            </a:lvl3pPr>
            <a:lvl4pPr>
              <a:defRPr sz="1797">
                <a:solidFill>
                  <a:srgbClr val="404040"/>
                </a:solidFill>
              </a:defRPr>
            </a:lvl4pPr>
            <a:lvl5pPr marL="2054520" indent="-228280">
              <a:buFont typeface="Arial"/>
              <a:buChar char="•"/>
              <a:defRPr sz="1797">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1060" y="6506051"/>
            <a:ext cx="1433605" cy="240965"/>
          </a:xfrm>
        </p:spPr>
        <p:txBody>
          <a:bodyPr/>
          <a:lstStyle>
            <a:lvl1pPr>
              <a:defRPr sz="1198"/>
            </a:lvl1pPr>
          </a:lstStyle>
          <a:p>
            <a:r>
              <a:rPr lang="fr-FR" altLang="en-US"/>
              <a:t>19 July 2023</a:t>
            </a:r>
            <a:endParaRPr lang="en-US" altLang="en-US"/>
          </a:p>
        </p:txBody>
      </p:sp>
      <p:sp>
        <p:nvSpPr>
          <p:cNvPr id="5" name="Footer Placeholder 4"/>
          <p:cNvSpPr>
            <a:spLocks noGrp="1"/>
          </p:cNvSpPr>
          <p:nvPr>
            <p:ph type="ftr" sz="quarter" idx="11"/>
          </p:nvPr>
        </p:nvSpPr>
        <p:spPr/>
        <p:txBody>
          <a:bodyPr/>
          <a:lstStyle>
            <a:lvl1pPr>
              <a:defRPr sz="1198" dirty="0" smtClean="0">
                <a:solidFill>
                  <a:srgbClr val="004C97"/>
                </a:solidFill>
              </a:defRPr>
            </a:lvl1pPr>
          </a:lstStyle>
          <a:p>
            <a:pPr>
              <a:defRPr/>
            </a:pPr>
            <a:r>
              <a:rPr lang="en-US"/>
              <a:t>ILC IJCLab</a:t>
            </a:r>
            <a:endParaRPr lang="en-US" b="1"/>
          </a:p>
        </p:txBody>
      </p:sp>
      <p:sp>
        <p:nvSpPr>
          <p:cNvPr id="6" name="Slide Number Placeholder 5"/>
          <p:cNvSpPr>
            <a:spLocks noGrp="1"/>
          </p:cNvSpPr>
          <p:nvPr>
            <p:ph type="sldNum" sz="quarter" idx="12"/>
          </p:nvPr>
        </p:nvSpPr>
        <p:spPr/>
        <p:txBody>
          <a:bodyPr/>
          <a:lstStyle>
            <a:lvl1pPr>
              <a:defRPr sz="1198"/>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1858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484217" y="3348150"/>
            <a:ext cx="11210876" cy="1467983"/>
          </a:xfrm>
        </p:spPr>
        <p:txBody>
          <a:bodyPr/>
          <a:lstStyle/>
          <a:p>
            <a:r>
              <a:rPr lang="en-US"/>
              <a:t>Cliquez et modifiez le titre</a:t>
            </a:r>
            <a:endParaRPr dirty="0"/>
          </a:p>
        </p:txBody>
      </p:sp>
      <p:sp>
        <p:nvSpPr>
          <p:cNvPr id="3" name="Subtitle 2"/>
          <p:cNvSpPr>
            <a:spLocks noGrp="1"/>
          </p:cNvSpPr>
          <p:nvPr>
            <p:ph type="subTitle" idx="1"/>
          </p:nvPr>
        </p:nvSpPr>
        <p:spPr>
          <a:xfrm>
            <a:off x="484217" y="4764405"/>
            <a:ext cx="11210876" cy="971320"/>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
        <p:nvSpPr>
          <p:cNvPr id="9" name="Picture Placeholder 2"/>
          <p:cNvSpPr>
            <a:spLocks noGrp="1"/>
          </p:cNvSpPr>
          <p:nvPr>
            <p:ph type="pic" idx="13"/>
          </p:nvPr>
        </p:nvSpPr>
        <p:spPr>
          <a:xfrm>
            <a:off x="494127" y="363033"/>
            <a:ext cx="11191051" cy="283292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Faire glisser l'image vers l'espace réservé ou cliquer sur l'icône pour l'ajouter</a:t>
            </a:r>
            <a:endParaRPr/>
          </a:p>
        </p:txBody>
      </p:sp>
    </p:spTree>
    <p:extLst>
      <p:ext uri="{BB962C8B-B14F-4D97-AF65-F5344CB8AC3E}">
        <p14:creationId xmlns:p14="http://schemas.microsoft.com/office/powerpoint/2010/main" val="288362087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31607" y="2399812"/>
            <a:ext cx="10730894" cy="1360183"/>
          </a:xfrm>
        </p:spPr>
        <p:txBody>
          <a:bodyPr anchor="b" anchorCtr="0"/>
          <a:lstStyle>
            <a:lvl1pPr algn="ctr">
              <a:defRPr sz="4600" b="0" cap="none" baseline="0"/>
            </a:lvl1pPr>
          </a:lstStyle>
          <a:p>
            <a:r>
              <a:rPr lang="en-US"/>
              <a:t>Cliquez et modifiez le titre</a:t>
            </a:r>
            <a:endParaRPr/>
          </a:p>
        </p:txBody>
      </p:sp>
      <p:sp>
        <p:nvSpPr>
          <p:cNvPr id="3" name="Text Placeholder 2"/>
          <p:cNvSpPr>
            <a:spLocks noGrp="1"/>
          </p:cNvSpPr>
          <p:nvPr>
            <p:ph type="body" idx="1"/>
          </p:nvPr>
        </p:nvSpPr>
        <p:spPr>
          <a:xfrm>
            <a:off x="731607" y="3730822"/>
            <a:ext cx="10730894" cy="1498103"/>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Cliquez pour modifier les styles du texte du masque</a:t>
            </a:r>
          </a:p>
        </p:txBody>
      </p:sp>
      <p:sp>
        <p:nvSpPr>
          <p:cNvPr id="4" name="Date Placeholder 3"/>
          <p:cNvSpPr>
            <a:spLocks noGrp="1"/>
          </p:cNvSpPr>
          <p:nvPr>
            <p:ph type="dt" sz="half" idx="10"/>
          </p:nvPr>
        </p:nvSpPr>
        <p:spPr/>
        <p:txBody>
          <a:bodyPr/>
          <a:lstStyle/>
          <a:p>
            <a:r>
              <a:rPr lang="fr-FR">
                <a:solidFill>
                  <a:prstClr val="white"/>
                </a:solidFill>
                <a:latin typeface="News Gothic MT"/>
              </a:rPr>
              <a:t>19 July 2023</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83209129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31605" y="107430"/>
            <a:ext cx="10711865" cy="1335099"/>
          </a:xfrm>
        </p:spPr>
        <p:txBody>
          <a:bodyPr/>
          <a:lstStyle/>
          <a:p>
            <a:r>
              <a:rPr lang="en-US"/>
              <a:t>Cliquez et modifiez le titre</a:t>
            </a:r>
            <a:endParaRPr/>
          </a:p>
        </p:txBody>
      </p:sp>
      <p:sp>
        <p:nvSpPr>
          <p:cNvPr id="3" name="Content Placeholder 2"/>
          <p:cNvSpPr>
            <a:spLocks noGrp="1"/>
          </p:cNvSpPr>
          <p:nvPr>
            <p:ph sz="half" idx="1"/>
          </p:nvPr>
        </p:nvSpPr>
        <p:spPr>
          <a:xfrm>
            <a:off x="731604" y="1597978"/>
            <a:ext cx="5115306" cy="4337368"/>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Content Placeholder 3"/>
          <p:cNvSpPr>
            <a:spLocks noGrp="1"/>
          </p:cNvSpPr>
          <p:nvPr>
            <p:ph sz="half" idx="2"/>
          </p:nvPr>
        </p:nvSpPr>
        <p:spPr>
          <a:xfrm>
            <a:off x="6328163" y="1597978"/>
            <a:ext cx="5115306" cy="4337368"/>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5" name="Date Placeholder 4"/>
          <p:cNvSpPr>
            <a:spLocks noGrp="1"/>
          </p:cNvSpPr>
          <p:nvPr>
            <p:ph type="dt" sz="half" idx="10"/>
          </p:nvPr>
        </p:nvSpPr>
        <p:spPr/>
        <p:txBody>
          <a:bodyPr/>
          <a:lstStyle/>
          <a:p>
            <a:r>
              <a:rPr lang="fr-FR">
                <a:solidFill>
                  <a:prstClr val="white"/>
                </a:solidFill>
                <a:latin typeface="News Gothic MT"/>
              </a:rPr>
              <a:t>19 July 2023</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05279399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1602" y="107430"/>
            <a:ext cx="10711865" cy="1335099"/>
          </a:xfrm>
        </p:spPr>
        <p:txBody>
          <a:bodyPr/>
          <a:lstStyle>
            <a:lvl1pPr>
              <a:defRPr/>
            </a:lvl1pPr>
          </a:lstStyle>
          <a:p>
            <a:r>
              <a:rPr lang="en-US"/>
              <a:t>Cliquez et modifiez le titre</a:t>
            </a:r>
            <a:endParaRPr/>
          </a:p>
        </p:txBody>
      </p:sp>
      <p:sp>
        <p:nvSpPr>
          <p:cNvPr id="3" name="Text Placeholder 2"/>
          <p:cNvSpPr>
            <a:spLocks noGrp="1"/>
          </p:cNvSpPr>
          <p:nvPr>
            <p:ph type="body" idx="1"/>
          </p:nvPr>
        </p:nvSpPr>
        <p:spPr>
          <a:xfrm>
            <a:off x="731602" y="1451207"/>
            <a:ext cx="5115306" cy="749844"/>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4" name="Content Placeholder 3"/>
          <p:cNvSpPr>
            <a:spLocks noGrp="1"/>
          </p:cNvSpPr>
          <p:nvPr>
            <p:ph sz="half" idx="2"/>
          </p:nvPr>
        </p:nvSpPr>
        <p:spPr>
          <a:xfrm>
            <a:off x="731602" y="2344157"/>
            <a:ext cx="5115306" cy="3591190"/>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5" name="Text Placeholder 4"/>
          <p:cNvSpPr>
            <a:spLocks noGrp="1"/>
          </p:cNvSpPr>
          <p:nvPr>
            <p:ph type="body" sz="quarter" idx="3"/>
          </p:nvPr>
        </p:nvSpPr>
        <p:spPr>
          <a:xfrm>
            <a:off x="6328161" y="1451207"/>
            <a:ext cx="5115306" cy="749844"/>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6" name="Content Placeholder 5"/>
          <p:cNvSpPr>
            <a:spLocks noGrp="1"/>
          </p:cNvSpPr>
          <p:nvPr>
            <p:ph sz="quarter" idx="4"/>
          </p:nvPr>
        </p:nvSpPr>
        <p:spPr>
          <a:xfrm>
            <a:off x="6328161" y="2344157"/>
            <a:ext cx="5115306" cy="3591190"/>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7" name="Date Placeholder 6"/>
          <p:cNvSpPr>
            <a:spLocks noGrp="1"/>
          </p:cNvSpPr>
          <p:nvPr>
            <p:ph type="dt" sz="half" idx="10"/>
          </p:nvPr>
        </p:nvSpPr>
        <p:spPr/>
        <p:txBody>
          <a:bodyPr/>
          <a:lstStyle/>
          <a:p>
            <a:r>
              <a:rPr lang="fr-FR">
                <a:solidFill>
                  <a:prstClr val="white"/>
                </a:solidFill>
                <a:latin typeface="News Gothic MT"/>
              </a:rPr>
              <a:t>19 July 2023</a:t>
            </a:r>
          </a:p>
        </p:txBody>
      </p:sp>
      <p:sp>
        <p:nvSpPr>
          <p:cNvPr id="8" name="Footer Placeholder 7"/>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9" name="Slide Number Placeholder 8"/>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271522937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Date Placeholder 2"/>
          <p:cNvSpPr>
            <a:spLocks noGrp="1"/>
          </p:cNvSpPr>
          <p:nvPr>
            <p:ph type="dt" sz="half" idx="10"/>
          </p:nvPr>
        </p:nvSpPr>
        <p:spPr/>
        <p:txBody>
          <a:bodyPr/>
          <a:lstStyle/>
          <a:p>
            <a:r>
              <a:rPr lang="fr-FR">
                <a:solidFill>
                  <a:prstClr val="white"/>
                </a:solidFill>
                <a:latin typeface="News Gothic MT"/>
              </a:rPr>
              <a:t>19 July 2023</a:t>
            </a:r>
          </a:p>
        </p:txBody>
      </p:sp>
      <p:sp>
        <p:nvSpPr>
          <p:cNvPr id="4" name="Footer Placeholder 3"/>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5" name="Slide Number Placeholder 4"/>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49518774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solidFill>
                  <a:prstClr val="white"/>
                </a:solidFill>
                <a:latin typeface="News Gothic MT"/>
              </a:rPr>
              <a:t>19 July 2023</a:t>
            </a:r>
          </a:p>
        </p:txBody>
      </p:sp>
      <p:sp>
        <p:nvSpPr>
          <p:cNvPr id="3" name="Footer Placeholder 2"/>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4" name="Slide Number Placeholder 3"/>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04814268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10458" y="611022"/>
            <a:ext cx="5115306" cy="1160436"/>
          </a:xfrm>
        </p:spPr>
        <p:txBody>
          <a:bodyPr anchor="b"/>
          <a:lstStyle>
            <a:lvl1pPr algn="ctr">
              <a:defRPr sz="3600" b="0"/>
            </a:lvl1pPr>
          </a:lstStyle>
          <a:p>
            <a:r>
              <a:rPr lang="en-US"/>
              <a:t>Cliquez et modifiez le titre</a:t>
            </a:r>
            <a:endParaRPr/>
          </a:p>
        </p:txBody>
      </p:sp>
      <p:sp>
        <p:nvSpPr>
          <p:cNvPr id="3" name="Content Placeholder 2"/>
          <p:cNvSpPr>
            <a:spLocks noGrp="1"/>
          </p:cNvSpPr>
          <p:nvPr>
            <p:ph idx="1"/>
          </p:nvPr>
        </p:nvSpPr>
        <p:spPr>
          <a:xfrm>
            <a:off x="6317178" y="367788"/>
            <a:ext cx="5115306" cy="5567557"/>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Text Placeholder 3"/>
          <p:cNvSpPr>
            <a:spLocks noGrp="1"/>
          </p:cNvSpPr>
          <p:nvPr>
            <p:ph type="body" sz="half" idx="2"/>
          </p:nvPr>
        </p:nvSpPr>
        <p:spPr>
          <a:xfrm>
            <a:off x="710458" y="1785376"/>
            <a:ext cx="5115306" cy="3714985"/>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Date Placeholder 4"/>
          <p:cNvSpPr>
            <a:spLocks noGrp="1"/>
          </p:cNvSpPr>
          <p:nvPr>
            <p:ph type="dt" sz="half" idx="10"/>
          </p:nvPr>
        </p:nvSpPr>
        <p:spPr/>
        <p:txBody>
          <a:bodyPr/>
          <a:lstStyle/>
          <a:p>
            <a:r>
              <a:rPr lang="fr-FR">
                <a:solidFill>
                  <a:prstClr val="white"/>
                </a:solidFill>
                <a:latin typeface="News Gothic MT"/>
              </a:rPr>
              <a:t>19 July 2023</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23570579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605" y="107430"/>
            <a:ext cx="10711865" cy="1335099"/>
          </a:xfrm>
          <a:prstGeom prst="rect">
            <a:avLst/>
          </a:prstGeom>
        </p:spPr>
        <p:txBody>
          <a:bodyPr vert="horz" lIns="91440" tIns="45720" rIns="91440" bIns="45720" rtlCol="0" anchor="b" anchorCtr="0">
            <a:noAutofit/>
          </a:bodyPr>
          <a:lstStyle/>
          <a:p>
            <a:r>
              <a:rPr lang="en-US"/>
              <a:t>Cliquez et modifiez le titre</a:t>
            </a:r>
            <a:endParaRPr/>
          </a:p>
        </p:txBody>
      </p:sp>
      <p:sp>
        <p:nvSpPr>
          <p:cNvPr id="3" name="Text Placeholder 2"/>
          <p:cNvSpPr>
            <a:spLocks noGrp="1"/>
          </p:cNvSpPr>
          <p:nvPr>
            <p:ph type="body" idx="1"/>
          </p:nvPr>
        </p:nvSpPr>
        <p:spPr>
          <a:xfrm>
            <a:off x="731605" y="1597978"/>
            <a:ext cx="10711865" cy="4337368"/>
          </a:xfrm>
          <a:prstGeom prst="rect">
            <a:avLst/>
          </a:prstGeom>
        </p:spPr>
        <p:txBody>
          <a:bodyPr vert="horz" lIns="91440" tIns="45720" rIns="91440" bIns="45720" rtlCol="0">
            <a:normAutofit/>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2"/>
          </p:nvPr>
        </p:nvSpPr>
        <p:spPr>
          <a:xfrm>
            <a:off x="4391114" y="6338195"/>
            <a:ext cx="2841837" cy="364618"/>
          </a:xfrm>
          <a:prstGeom prst="rect">
            <a:avLst/>
          </a:prstGeom>
        </p:spPr>
        <p:txBody>
          <a:bodyPr vert="horz" lIns="91440" tIns="45720" rIns="91440" bIns="45720" rtlCol="0" anchor="ctr"/>
          <a:lstStyle>
            <a:lvl1pPr algn="r">
              <a:defRPr sz="1200">
                <a:solidFill>
                  <a:schemeClr val="bg1"/>
                </a:solidFill>
              </a:defRPr>
            </a:lvl1pPr>
          </a:lstStyle>
          <a:p>
            <a:pPr hangingPunct="1"/>
            <a:r>
              <a:rPr lang="fr-FR" kern="1200">
                <a:solidFill>
                  <a:prstClr val="white"/>
                </a:solidFill>
                <a:latin typeface="News Gothic MT"/>
              </a:rPr>
              <a:t>19 July 2023</a:t>
            </a:r>
            <a:endParaRPr lang="fr-FR" kern="1200" dirty="0">
              <a:solidFill>
                <a:prstClr val="white"/>
              </a:solidFill>
              <a:latin typeface="News Gothic MT"/>
            </a:endParaRPr>
          </a:p>
        </p:txBody>
      </p:sp>
      <p:sp>
        <p:nvSpPr>
          <p:cNvPr id="5" name="Footer Placeholder 4"/>
          <p:cNvSpPr>
            <a:spLocks noGrp="1"/>
          </p:cNvSpPr>
          <p:nvPr>
            <p:ph type="ftr" sz="quarter" idx="3"/>
          </p:nvPr>
        </p:nvSpPr>
        <p:spPr>
          <a:xfrm>
            <a:off x="352248" y="6266954"/>
            <a:ext cx="6447864" cy="364618"/>
          </a:xfrm>
          <a:prstGeom prst="rect">
            <a:avLst/>
          </a:prstGeom>
        </p:spPr>
        <p:txBody>
          <a:bodyPr vert="horz" lIns="91440" tIns="45720" rIns="91440" bIns="45720" rtlCol="0" anchor="ctr"/>
          <a:lstStyle>
            <a:lvl1pPr algn="l">
              <a:defRPr sz="1200">
                <a:solidFill>
                  <a:schemeClr val="bg1"/>
                </a:solidFill>
              </a:defRPr>
            </a:lvl1pPr>
          </a:lstStyle>
          <a:p>
            <a:pPr hangingPunct="1"/>
            <a:r>
              <a:rPr lang="en-US" kern="1200">
                <a:solidFill>
                  <a:prstClr val="white"/>
                </a:solidFill>
                <a:latin typeface="News Gothic MT"/>
              </a:rPr>
              <a:t>ILC IJCLab</a:t>
            </a:r>
            <a:endParaRPr lang="fr-FR" kern="1200" dirty="0">
              <a:solidFill>
                <a:prstClr val="white"/>
              </a:solidFill>
              <a:latin typeface="News Gothic MT"/>
            </a:endParaRPr>
          </a:p>
        </p:txBody>
      </p:sp>
      <p:sp>
        <p:nvSpPr>
          <p:cNvPr id="6" name="Slide Number Placeholder 5"/>
          <p:cNvSpPr>
            <a:spLocks noGrp="1"/>
          </p:cNvSpPr>
          <p:nvPr>
            <p:ph type="sldNum" sz="quarter" idx="4"/>
          </p:nvPr>
        </p:nvSpPr>
        <p:spPr>
          <a:xfrm>
            <a:off x="10612105" y="6338195"/>
            <a:ext cx="1319424" cy="364618"/>
          </a:xfrm>
          <a:prstGeom prst="rect">
            <a:avLst/>
          </a:prstGeom>
        </p:spPr>
        <p:txBody>
          <a:bodyPr vert="horz" lIns="91440" tIns="45720" rIns="91440" bIns="45720" rtlCol="0" anchor="ctr"/>
          <a:lstStyle>
            <a:lvl1pPr algn="r">
              <a:defRPr sz="1800">
                <a:solidFill>
                  <a:schemeClr val="bg1"/>
                </a:solidFill>
              </a:defRPr>
            </a:lvl1pPr>
          </a:lstStyle>
          <a:p>
            <a:pPr hangingPunct="1"/>
            <a:fld id="{617C510A-7687-CB44-A886-7EC5AB743307}" type="slidenum">
              <a:rPr lang="fr-FR" kern="1200" smtClean="0">
                <a:solidFill>
                  <a:prstClr val="white"/>
                </a:solidFill>
                <a:latin typeface="News Gothic MT"/>
              </a:rPr>
              <a:pPr hangingPunct="1"/>
              <a:t>‹#›</a:t>
            </a:fld>
            <a:endParaRPr lang="fr-FR" kern="1200" dirty="0">
              <a:solidFill>
                <a:prstClr val="white"/>
              </a:solidFill>
              <a:latin typeface="News Gothic MT"/>
            </a:endParaRPr>
          </a:p>
        </p:txBody>
      </p:sp>
      <p:pic>
        <p:nvPicPr>
          <p:cNvPr id="7" name="Picture 4">
            <a:extLst>
              <a:ext uri="{FF2B5EF4-FFF2-40B4-BE49-F238E27FC236}">
                <a16:creationId xmlns:a16="http://schemas.microsoft.com/office/drawing/2014/main" id="{956A7C68-BED0-26CC-949A-F086FE5088F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7763" y="89179"/>
            <a:ext cx="1079312" cy="60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13786D97-0C71-B622-BDA0-3392F8EF6D6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6143" y="63533"/>
            <a:ext cx="941620" cy="711446"/>
          </a:xfrm>
          <a:prstGeom prst="rect">
            <a:avLst/>
          </a:prstGeom>
        </p:spPr>
      </p:pic>
    </p:spTree>
    <p:extLst>
      <p:ext uri="{BB962C8B-B14F-4D97-AF65-F5344CB8AC3E}">
        <p14:creationId xmlns:p14="http://schemas.microsoft.com/office/powerpoint/2010/main" val="15568038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hf sldNum="0" hdr="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19 July 2023</a:t>
            </a:r>
            <a:endParaRPr lang="en-US" dirty="0"/>
          </a:p>
        </p:txBody>
      </p:sp>
      <p:sp>
        <p:nvSpPr>
          <p:cNvPr id="15" name="Footer Placeholder 4"/>
          <p:cNvSpPr>
            <a:spLocks noGrp="1"/>
          </p:cNvSpPr>
          <p:nvPr>
            <p:ph type="ftr" sz="quarter" idx="3"/>
          </p:nvPr>
        </p:nvSpPr>
        <p:spPr>
          <a:xfrm>
            <a:off x="2038677" y="6495180"/>
            <a:ext cx="8338504"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ILC IJCLab</a:t>
            </a:r>
            <a:endParaRPr lang="en-US" b="1" dirty="0"/>
          </a:p>
        </p:txBody>
      </p:sp>
      <p:sp>
        <p:nvSpPr>
          <p:cNvPr id="16"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591060" y="4471265"/>
            <a:ext cx="1433605" cy="24096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397" dirty="0"/>
          </a:p>
        </p:txBody>
      </p:sp>
      <p:grpSp>
        <p:nvGrpSpPr>
          <p:cNvPr id="9" name="Group 8"/>
          <p:cNvGrpSpPr>
            <a:grpSpLocks noChangeAspect="1"/>
          </p:cNvGrpSpPr>
          <p:nvPr/>
        </p:nvGrpSpPr>
        <p:grpSpPr>
          <a:xfrm>
            <a:off x="287567" y="6250170"/>
            <a:ext cx="11587251" cy="197715"/>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460025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hf sldNum="0" hdr="0"/>
  <p:txStyles>
    <p:titleStyle>
      <a:lvl1pPr algn="l" defTabSz="456560" rtl="0" eaLnBrk="1" fontAlgn="base" hangingPunct="1">
        <a:spcBef>
          <a:spcPct val="0"/>
        </a:spcBef>
        <a:spcAft>
          <a:spcPct val="0"/>
        </a:spcAft>
        <a:defRPr sz="1698" b="1" kern="1200">
          <a:solidFill>
            <a:srgbClr val="2E5286"/>
          </a:solidFill>
          <a:latin typeface="Helvetica"/>
          <a:ea typeface="Geneva" charset="0"/>
          <a:cs typeface="ＭＳ Ｐゴシック" charset="0"/>
        </a:defRPr>
      </a:lvl1pPr>
      <a:lvl2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2pPr>
      <a:lvl3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3pPr>
      <a:lvl4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4pPr>
      <a:lvl5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5pPr>
      <a:lvl6pPr marL="45656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6pPr>
      <a:lvl7pPr marL="91312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7pPr>
      <a:lvl8pPr marL="136968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8pPr>
      <a:lvl9pPr marL="182624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9pPr>
    </p:titleStyle>
    <p:bodyStyle>
      <a:lvl1pPr marL="342420" indent="-342420" algn="l" defTabSz="45656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1910" indent="-285350" algn="l" defTabSz="456560" rtl="0" eaLnBrk="1" fontAlgn="base" hangingPunct="1">
        <a:spcBef>
          <a:spcPct val="20000"/>
        </a:spcBef>
        <a:spcAft>
          <a:spcPct val="0"/>
        </a:spcAft>
        <a:buFont typeface="Arial" charset="0"/>
        <a:buChar char="–"/>
        <a:defRPr sz="1598" kern="1200">
          <a:solidFill>
            <a:srgbClr val="7F7F7F"/>
          </a:solidFill>
          <a:latin typeface="Helvetica"/>
          <a:ea typeface="ＭＳ Ｐゴシック" charset="0"/>
          <a:cs typeface="ＭＳ Ｐゴシック" charset="0"/>
        </a:defRPr>
      </a:lvl2pPr>
      <a:lvl3pPr marL="1141400" indent="-228280" algn="l" defTabSz="456560" rtl="0" eaLnBrk="1" fontAlgn="base" hangingPunct="1">
        <a:spcBef>
          <a:spcPct val="20000"/>
        </a:spcBef>
        <a:spcAft>
          <a:spcPct val="0"/>
        </a:spcAft>
        <a:buFont typeface="Arial" charset="0"/>
        <a:buChar char="•"/>
        <a:defRPr sz="1398" kern="1200">
          <a:solidFill>
            <a:srgbClr val="7F7F7F"/>
          </a:solidFill>
          <a:latin typeface="Helvetica"/>
          <a:ea typeface="ＭＳ Ｐゴシック" charset="0"/>
          <a:cs typeface="ＭＳ Ｐゴシック" charset="0"/>
        </a:defRPr>
      </a:lvl3pPr>
      <a:lvl4pPr marL="1597960" indent="-228280" algn="l" defTabSz="456560" rtl="0" eaLnBrk="1" fontAlgn="base" hangingPunct="1">
        <a:spcBef>
          <a:spcPct val="20000"/>
        </a:spcBef>
        <a:spcAft>
          <a:spcPct val="0"/>
        </a:spcAft>
        <a:buFont typeface="Arial" charset="0"/>
        <a:buChar char="–"/>
        <a:defRPr sz="1198" kern="1200">
          <a:solidFill>
            <a:srgbClr val="7F7F7F"/>
          </a:solidFill>
          <a:latin typeface="Helvetica"/>
          <a:ea typeface="ＭＳ Ｐゴシック" charset="0"/>
          <a:cs typeface="ＭＳ Ｐゴシック" charset="0"/>
        </a:defRPr>
      </a:lvl4pPr>
      <a:lvl5pPr marL="2054520" indent="-228280" algn="l" defTabSz="456560" rtl="0" eaLnBrk="1" fontAlgn="base" hangingPunct="1">
        <a:spcBef>
          <a:spcPct val="20000"/>
        </a:spcBef>
        <a:spcAft>
          <a:spcPct val="0"/>
        </a:spcAft>
        <a:buFont typeface="Arial" charset="0"/>
        <a:buChar char="»"/>
        <a:defRPr sz="1198" kern="1200">
          <a:solidFill>
            <a:srgbClr val="7F7F7F"/>
          </a:solidFill>
          <a:latin typeface="Helvetica"/>
          <a:ea typeface="ＭＳ Ｐゴシック" charset="0"/>
          <a:cs typeface="ＭＳ Ｐゴシック" charset="0"/>
        </a:defRPr>
      </a:lvl5pPr>
      <a:lvl6pPr marL="2511080" indent="-228280" algn="l" defTabSz="456560" rtl="0" eaLnBrk="1" latinLnBrk="0" hangingPunct="1">
        <a:spcBef>
          <a:spcPct val="20000"/>
        </a:spcBef>
        <a:buFont typeface="Arial"/>
        <a:buChar char="•"/>
        <a:defRPr sz="1997" kern="1200">
          <a:solidFill>
            <a:schemeClr val="tx1"/>
          </a:solidFill>
          <a:latin typeface="+mn-lt"/>
          <a:ea typeface="+mn-ea"/>
          <a:cs typeface="+mn-cs"/>
        </a:defRPr>
      </a:lvl6pPr>
      <a:lvl7pPr marL="2967639" indent="-228280" algn="l" defTabSz="456560" rtl="0" eaLnBrk="1" latinLnBrk="0" hangingPunct="1">
        <a:spcBef>
          <a:spcPct val="20000"/>
        </a:spcBef>
        <a:buFont typeface="Arial"/>
        <a:buChar char="•"/>
        <a:defRPr sz="1997" kern="1200">
          <a:solidFill>
            <a:schemeClr val="tx1"/>
          </a:solidFill>
          <a:latin typeface="+mn-lt"/>
          <a:ea typeface="+mn-ea"/>
          <a:cs typeface="+mn-cs"/>
        </a:defRPr>
      </a:lvl7pPr>
      <a:lvl8pPr marL="3424199" indent="-228280" algn="l" defTabSz="456560" rtl="0" eaLnBrk="1" latinLnBrk="0" hangingPunct="1">
        <a:spcBef>
          <a:spcPct val="20000"/>
        </a:spcBef>
        <a:buFont typeface="Arial"/>
        <a:buChar char="•"/>
        <a:defRPr sz="1997" kern="1200">
          <a:solidFill>
            <a:schemeClr val="tx1"/>
          </a:solidFill>
          <a:latin typeface="+mn-lt"/>
          <a:ea typeface="+mn-ea"/>
          <a:cs typeface="+mn-cs"/>
        </a:defRPr>
      </a:lvl8pPr>
      <a:lvl9pPr marL="3880759" indent="-228280" algn="l" defTabSz="456560" rtl="0" eaLnBrk="1" latinLnBrk="0" hangingPunct="1">
        <a:spcBef>
          <a:spcPct val="20000"/>
        </a:spcBef>
        <a:buFont typeface="Arial"/>
        <a:buChar char="•"/>
        <a:defRPr sz="1997" kern="1200">
          <a:solidFill>
            <a:schemeClr val="tx1"/>
          </a:solidFill>
          <a:latin typeface="+mn-lt"/>
          <a:ea typeface="+mn-ea"/>
          <a:cs typeface="+mn-cs"/>
        </a:defRPr>
      </a:lvl9pPr>
    </p:bodyStyle>
    <p:otherStyle>
      <a:defPPr>
        <a:defRPr lang="en-US"/>
      </a:defPPr>
      <a:lvl1pPr marL="0" algn="l" defTabSz="456560" rtl="0" eaLnBrk="1" latinLnBrk="0" hangingPunct="1">
        <a:defRPr sz="1797" kern="1200">
          <a:solidFill>
            <a:schemeClr val="tx1"/>
          </a:solidFill>
          <a:latin typeface="+mn-lt"/>
          <a:ea typeface="+mn-ea"/>
          <a:cs typeface="+mn-cs"/>
        </a:defRPr>
      </a:lvl1pPr>
      <a:lvl2pPr marL="456560" algn="l" defTabSz="456560" rtl="0" eaLnBrk="1" latinLnBrk="0" hangingPunct="1">
        <a:defRPr sz="1797" kern="1200">
          <a:solidFill>
            <a:schemeClr val="tx1"/>
          </a:solidFill>
          <a:latin typeface="+mn-lt"/>
          <a:ea typeface="+mn-ea"/>
          <a:cs typeface="+mn-cs"/>
        </a:defRPr>
      </a:lvl2pPr>
      <a:lvl3pPr marL="913120" algn="l" defTabSz="456560" rtl="0" eaLnBrk="1" latinLnBrk="0" hangingPunct="1">
        <a:defRPr sz="1797" kern="1200">
          <a:solidFill>
            <a:schemeClr val="tx1"/>
          </a:solidFill>
          <a:latin typeface="+mn-lt"/>
          <a:ea typeface="+mn-ea"/>
          <a:cs typeface="+mn-cs"/>
        </a:defRPr>
      </a:lvl3pPr>
      <a:lvl4pPr marL="1369680" algn="l" defTabSz="456560" rtl="0" eaLnBrk="1" latinLnBrk="0" hangingPunct="1">
        <a:defRPr sz="1797" kern="1200">
          <a:solidFill>
            <a:schemeClr val="tx1"/>
          </a:solidFill>
          <a:latin typeface="+mn-lt"/>
          <a:ea typeface="+mn-ea"/>
          <a:cs typeface="+mn-cs"/>
        </a:defRPr>
      </a:lvl4pPr>
      <a:lvl5pPr marL="1826240" algn="l" defTabSz="456560" rtl="0" eaLnBrk="1" latinLnBrk="0" hangingPunct="1">
        <a:defRPr sz="1797" kern="1200">
          <a:solidFill>
            <a:schemeClr val="tx1"/>
          </a:solidFill>
          <a:latin typeface="+mn-lt"/>
          <a:ea typeface="+mn-ea"/>
          <a:cs typeface="+mn-cs"/>
        </a:defRPr>
      </a:lvl5pPr>
      <a:lvl6pPr marL="2282800" algn="l" defTabSz="456560" rtl="0" eaLnBrk="1" latinLnBrk="0" hangingPunct="1">
        <a:defRPr sz="1797" kern="1200">
          <a:solidFill>
            <a:schemeClr val="tx1"/>
          </a:solidFill>
          <a:latin typeface="+mn-lt"/>
          <a:ea typeface="+mn-ea"/>
          <a:cs typeface="+mn-cs"/>
        </a:defRPr>
      </a:lvl6pPr>
      <a:lvl7pPr marL="2739360" algn="l" defTabSz="456560" rtl="0" eaLnBrk="1" latinLnBrk="0" hangingPunct="1">
        <a:defRPr sz="1797" kern="1200">
          <a:solidFill>
            <a:schemeClr val="tx1"/>
          </a:solidFill>
          <a:latin typeface="+mn-lt"/>
          <a:ea typeface="+mn-ea"/>
          <a:cs typeface="+mn-cs"/>
        </a:defRPr>
      </a:lvl7pPr>
      <a:lvl8pPr marL="3195919" algn="l" defTabSz="456560" rtl="0" eaLnBrk="1" latinLnBrk="0" hangingPunct="1">
        <a:defRPr sz="1797" kern="1200">
          <a:solidFill>
            <a:schemeClr val="tx1"/>
          </a:solidFill>
          <a:latin typeface="+mn-lt"/>
          <a:ea typeface="+mn-ea"/>
          <a:cs typeface="+mn-cs"/>
        </a:defRPr>
      </a:lvl8pPr>
      <a:lvl9pPr marL="3652479" algn="l" defTabSz="456560"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tiff"/><Relationship Id="rId18" Type="http://schemas.openxmlformats.org/officeDocument/2006/relationships/image" Target="../media/image22.png"/><Relationship Id="rId3" Type="http://schemas.openxmlformats.org/officeDocument/2006/relationships/image" Target="../media/image7.tiff"/><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tiff"/><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tiff"/><Relationship Id="rId20"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5" Type="http://schemas.openxmlformats.org/officeDocument/2006/relationships/image" Target="../media/image19.tiff"/><Relationship Id="rId23" Type="http://schemas.openxmlformats.org/officeDocument/2006/relationships/image" Target="../media/image27.tiff"/><Relationship Id="rId10" Type="http://schemas.openxmlformats.org/officeDocument/2006/relationships/image" Target="../media/image14.tiff"/><Relationship Id="rId19" Type="http://schemas.openxmlformats.org/officeDocument/2006/relationships/image" Target="../media/image23.tiff"/><Relationship Id="rId4" Type="http://schemas.openxmlformats.org/officeDocument/2006/relationships/image" Target="../media/image8.jpg"/><Relationship Id="rId9" Type="http://schemas.openxmlformats.org/officeDocument/2006/relationships/image" Target="../media/image13.tiff"/><Relationship Id="rId14" Type="http://schemas.openxmlformats.org/officeDocument/2006/relationships/image" Target="../media/image18.tiff"/><Relationship Id="rId22" Type="http://schemas.openxmlformats.org/officeDocument/2006/relationships/image" Target="../media/image26.tiff"/></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agenda.linearcollider.org/event/9762/contributions/50949/attachments/38269/60112/20220715.EAJADE.ILC-EU.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tiff"/><Relationship Id="rId4" Type="http://schemas.openxmlformats.org/officeDocument/2006/relationships/image" Target="../media/image36.tiff"/></Relationships>
</file>

<file path=ppt/slides/_rels/slide6.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41.tiff"/><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10" Type="http://schemas.openxmlformats.org/officeDocument/2006/relationships/image" Target="../media/image21.png"/><Relationship Id="rId4" Type="http://schemas.openxmlformats.org/officeDocument/2006/relationships/image" Target="../media/image35.tiff"/><Relationship Id="rId9" Type="http://schemas.openxmlformats.org/officeDocument/2006/relationships/image" Target="../media/image40.tiff"/></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tiff"/><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2E9C6-67C2-194C-A2D4-E97D3759B7A7}"/>
              </a:ext>
            </a:extLst>
          </p:cNvPr>
          <p:cNvPicPr>
            <a:picLocks noChangeAspect="1"/>
          </p:cNvPicPr>
          <p:nvPr/>
        </p:nvPicPr>
        <p:blipFill>
          <a:blip r:embed="rId3"/>
          <a:stretch>
            <a:fillRect/>
          </a:stretch>
        </p:blipFill>
        <p:spPr>
          <a:xfrm>
            <a:off x="6234114" y="4675806"/>
            <a:ext cx="5856889" cy="2070534"/>
          </a:xfrm>
          <a:prstGeom prst="rect">
            <a:avLst/>
          </a:prstGeom>
        </p:spPr>
      </p:pic>
      <p:pic>
        <p:nvPicPr>
          <p:cNvPr id="5" name="Image 4" descr="CCsup5_09_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767" y="6069293"/>
            <a:ext cx="2124725" cy="637196"/>
          </a:xfrm>
          <a:prstGeom prst="rect">
            <a:avLst/>
          </a:prstGeom>
        </p:spPr>
      </p:pic>
      <p:sp>
        <p:nvSpPr>
          <p:cNvPr id="10" name="Espace réservé de la date 9"/>
          <p:cNvSpPr>
            <a:spLocks noGrp="1"/>
          </p:cNvSpPr>
          <p:nvPr>
            <p:ph type="dt" sz="half" idx="10"/>
          </p:nvPr>
        </p:nvSpPr>
        <p:spPr>
          <a:xfrm>
            <a:off x="3123019" y="6555599"/>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13" name="Espace réservé du pied de page 12"/>
          <p:cNvSpPr>
            <a:spLocks noGrp="1"/>
          </p:cNvSpPr>
          <p:nvPr>
            <p:ph type="ftr" sz="quarter" idx="11"/>
          </p:nvPr>
        </p:nvSpPr>
        <p:spPr>
          <a:xfrm>
            <a:off x="1599577" y="4609711"/>
            <a:ext cx="6447864" cy="364618"/>
          </a:xfrm>
        </p:spPr>
        <p:txBody>
          <a:bodyPr/>
          <a:lstStyle/>
          <a:p>
            <a:r>
              <a:rPr lang="en-US">
                <a:solidFill>
                  <a:prstClr val="white"/>
                </a:solidFill>
                <a:latin typeface="News Gothic MT"/>
              </a:rPr>
              <a:t>ILC IJCLab</a:t>
            </a:r>
            <a:endParaRPr lang="fr-FR" dirty="0">
              <a:solidFill>
                <a:prstClr val="white"/>
              </a:solidFill>
              <a:latin typeface="News Gothic MT"/>
            </a:endParaRPr>
          </a:p>
        </p:txBody>
      </p:sp>
      <p:pic>
        <p:nvPicPr>
          <p:cNvPr id="20" name="Picture 19">
            <a:extLst>
              <a:ext uri="{FF2B5EF4-FFF2-40B4-BE49-F238E27FC236}">
                <a16:creationId xmlns:a16="http://schemas.microsoft.com/office/drawing/2014/main" id="{3F5BA034-3F25-9F4F-AF12-10533384610A}"/>
              </a:ext>
            </a:extLst>
          </p:cNvPr>
          <p:cNvPicPr>
            <a:picLocks noChangeAspect="1"/>
          </p:cNvPicPr>
          <p:nvPr/>
        </p:nvPicPr>
        <p:blipFill>
          <a:blip r:embed="rId5"/>
          <a:stretch>
            <a:fillRect/>
          </a:stretch>
        </p:blipFill>
        <p:spPr>
          <a:xfrm>
            <a:off x="10697732" y="5803627"/>
            <a:ext cx="1393271" cy="983176"/>
          </a:xfrm>
          <a:prstGeom prst="rect">
            <a:avLst/>
          </a:prstGeom>
        </p:spPr>
      </p:pic>
      <p:pic>
        <p:nvPicPr>
          <p:cNvPr id="23" name="Picture 22">
            <a:extLst>
              <a:ext uri="{FF2B5EF4-FFF2-40B4-BE49-F238E27FC236}">
                <a16:creationId xmlns:a16="http://schemas.microsoft.com/office/drawing/2014/main" id="{64629758-6617-4147-A9AD-2B80A2A1AF14}"/>
              </a:ext>
            </a:extLst>
          </p:cNvPr>
          <p:cNvPicPr>
            <a:picLocks noChangeAspect="1"/>
          </p:cNvPicPr>
          <p:nvPr/>
        </p:nvPicPr>
        <p:blipFill>
          <a:blip r:embed="rId6"/>
          <a:stretch>
            <a:fillRect/>
          </a:stretch>
        </p:blipFill>
        <p:spPr>
          <a:xfrm>
            <a:off x="7748013" y="4467732"/>
            <a:ext cx="1426671" cy="1009276"/>
          </a:xfrm>
          <a:prstGeom prst="rect">
            <a:avLst/>
          </a:prstGeom>
        </p:spPr>
      </p:pic>
      <p:pic>
        <p:nvPicPr>
          <p:cNvPr id="24" name="Image 1">
            <a:extLst>
              <a:ext uri="{FF2B5EF4-FFF2-40B4-BE49-F238E27FC236}">
                <a16:creationId xmlns:a16="http://schemas.microsoft.com/office/drawing/2014/main" id="{0011A65C-0881-0A4D-9536-EF97F010E154}"/>
              </a:ext>
            </a:extLst>
          </p:cNvPr>
          <p:cNvPicPr>
            <a:picLocks noChangeAspect="1"/>
          </p:cNvPicPr>
          <p:nvPr/>
        </p:nvPicPr>
        <p:blipFill>
          <a:blip r:embed="rId7"/>
          <a:stretch>
            <a:fillRect/>
          </a:stretch>
        </p:blipFill>
        <p:spPr>
          <a:xfrm>
            <a:off x="6315210" y="4745433"/>
            <a:ext cx="655924" cy="655924"/>
          </a:xfrm>
          <a:prstGeom prst="rect">
            <a:avLst/>
          </a:prstGeom>
        </p:spPr>
      </p:pic>
      <p:pic>
        <p:nvPicPr>
          <p:cNvPr id="6" name="Picture 5">
            <a:extLst>
              <a:ext uri="{FF2B5EF4-FFF2-40B4-BE49-F238E27FC236}">
                <a16:creationId xmlns:a16="http://schemas.microsoft.com/office/drawing/2014/main" id="{90F993C7-76EA-7F40-8E13-DDCC71F5F72C}"/>
              </a:ext>
            </a:extLst>
          </p:cNvPr>
          <p:cNvPicPr>
            <a:picLocks noChangeAspect="1"/>
          </p:cNvPicPr>
          <p:nvPr/>
        </p:nvPicPr>
        <p:blipFill>
          <a:blip r:embed="rId8"/>
          <a:stretch>
            <a:fillRect/>
          </a:stretch>
        </p:blipFill>
        <p:spPr>
          <a:xfrm>
            <a:off x="1189124" y="351424"/>
            <a:ext cx="5110136" cy="2702072"/>
          </a:xfrm>
          <a:prstGeom prst="rect">
            <a:avLst/>
          </a:prstGeom>
        </p:spPr>
      </p:pic>
      <p:pic>
        <p:nvPicPr>
          <p:cNvPr id="7" name="Picture 6">
            <a:extLst>
              <a:ext uri="{FF2B5EF4-FFF2-40B4-BE49-F238E27FC236}">
                <a16:creationId xmlns:a16="http://schemas.microsoft.com/office/drawing/2014/main" id="{36AD2562-ADF0-B743-A52D-FC6904A21A93}"/>
              </a:ext>
            </a:extLst>
          </p:cNvPr>
          <p:cNvPicPr>
            <a:picLocks noChangeAspect="1"/>
          </p:cNvPicPr>
          <p:nvPr/>
        </p:nvPicPr>
        <p:blipFill>
          <a:blip r:embed="rId9"/>
          <a:stretch>
            <a:fillRect/>
          </a:stretch>
        </p:blipFill>
        <p:spPr>
          <a:xfrm>
            <a:off x="26753" y="101596"/>
            <a:ext cx="1583779" cy="1091310"/>
          </a:xfrm>
          <a:prstGeom prst="rect">
            <a:avLst/>
          </a:prstGeom>
        </p:spPr>
      </p:pic>
      <p:pic>
        <p:nvPicPr>
          <p:cNvPr id="9" name="Picture 8">
            <a:extLst>
              <a:ext uri="{FF2B5EF4-FFF2-40B4-BE49-F238E27FC236}">
                <a16:creationId xmlns:a16="http://schemas.microsoft.com/office/drawing/2014/main" id="{88D1D7D0-011B-FA4C-AEA5-D7F0AFCA1314}"/>
              </a:ext>
            </a:extLst>
          </p:cNvPr>
          <p:cNvPicPr>
            <a:picLocks noChangeAspect="1"/>
          </p:cNvPicPr>
          <p:nvPr/>
        </p:nvPicPr>
        <p:blipFill>
          <a:blip r:embed="rId10"/>
          <a:stretch>
            <a:fillRect/>
          </a:stretch>
        </p:blipFill>
        <p:spPr>
          <a:xfrm>
            <a:off x="-28197" y="2139714"/>
            <a:ext cx="1526629" cy="897473"/>
          </a:xfrm>
          <a:prstGeom prst="rect">
            <a:avLst/>
          </a:prstGeom>
        </p:spPr>
      </p:pic>
      <p:pic>
        <p:nvPicPr>
          <p:cNvPr id="11" name="Picture 10">
            <a:extLst>
              <a:ext uri="{FF2B5EF4-FFF2-40B4-BE49-F238E27FC236}">
                <a16:creationId xmlns:a16="http://schemas.microsoft.com/office/drawing/2014/main" id="{C20524A9-B210-D54A-A402-37EDC7A7627A}"/>
              </a:ext>
            </a:extLst>
          </p:cNvPr>
          <p:cNvPicPr>
            <a:picLocks noChangeAspect="1"/>
          </p:cNvPicPr>
          <p:nvPr/>
        </p:nvPicPr>
        <p:blipFill>
          <a:blip r:embed="rId11"/>
          <a:stretch>
            <a:fillRect/>
          </a:stretch>
        </p:blipFill>
        <p:spPr>
          <a:xfrm>
            <a:off x="327724" y="1364872"/>
            <a:ext cx="778110" cy="635338"/>
          </a:xfrm>
          <a:prstGeom prst="rect">
            <a:avLst/>
          </a:prstGeom>
        </p:spPr>
      </p:pic>
      <p:pic>
        <p:nvPicPr>
          <p:cNvPr id="12" name="Picture 11">
            <a:extLst>
              <a:ext uri="{FF2B5EF4-FFF2-40B4-BE49-F238E27FC236}">
                <a16:creationId xmlns:a16="http://schemas.microsoft.com/office/drawing/2014/main" id="{7718A287-3D3E-8B4B-9742-C104D6D5DBC6}"/>
              </a:ext>
            </a:extLst>
          </p:cNvPr>
          <p:cNvPicPr>
            <a:picLocks noChangeAspect="1"/>
          </p:cNvPicPr>
          <p:nvPr/>
        </p:nvPicPr>
        <p:blipFill>
          <a:blip r:embed="rId12"/>
          <a:stretch>
            <a:fillRect/>
          </a:stretch>
        </p:blipFill>
        <p:spPr>
          <a:xfrm>
            <a:off x="5269269" y="180019"/>
            <a:ext cx="1029991" cy="660911"/>
          </a:xfrm>
          <a:prstGeom prst="rect">
            <a:avLst/>
          </a:prstGeom>
        </p:spPr>
      </p:pic>
      <p:pic>
        <p:nvPicPr>
          <p:cNvPr id="14" name="Picture 13">
            <a:extLst>
              <a:ext uri="{FF2B5EF4-FFF2-40B4-BE49-F238E27FC236}">
                <a16:creationId xmlns:a16="http://schemas.microsoft.com/office/drawing/2014/main" id="{A69599E7-2BC4-0F4C-AE52-77FA709773C8}"/>
              </a:ext>
            </a:extLst>
          </p:cNvPr>
          <p:cNvPicPr>
            <a:picLocks noChangeAspect="1"/>
          </p:cNvPicPr>
          <p:nvPr/>
        </p:nvPicPr>
        <p:blipFill>
          <a:blip r:embed="rId13"/>
          <a:stretch>
            <a:fillRect/>
          </a:stretch>
        </p:blipFill>
        <p:spPr>
          <a:xfrm>
            <a:off x="5559215" y="876676"/>
            <a:ext cx="740045" cy="687185"/>
          </a:xfrm>
          <a:prstGeom prst="rect">
            <a:avLst/>
          </a:prstGeom>
        </p:spPr>
      </p:pic>
      <p:pic>
        <p:nvPicPr>
          <p:cNvPr id="15" name="Picture 14">
            <a:extLst>
              <a:ext uri="{FF2B5EF4-FFF2-40B4-BE49-F238E27FC236}">
                <a16:creationId xmlns:a16="http://schemas.microsoft.com/office/drawing/2014/main" id="{E8D23AF8-95D2-A94A-A256-70FE805E5FDC}"/>
              </a:ext>
            </a:extLst>
          </p:cNvPr>
          <p:cNvPicPr>
            <a:picLocks noChangeAspect="1"/>
          </p:cNvPicPr>
          <p:nvPr/>
        </p:nvPicPr>
        <p:blipFill>
          <a:blip r:embed="rId14"/>
          <a:stretch>
            <a:fillRect/>
          </a:stretch>
        </p:blipFill>
        <p:spPr>
          <a:xfrm>
            <a:off x="2837574" y="126977"/>
            <a:ext cx="1477211" cy="419839"/>
          </a:xfrm>
          <a:prstGeom prst="rect">
            <a:avLst/>
          </a:prstGeom>
        </p:spPr>
      </p:pic>
      <p:pic>
        <p:nvPicPr>
          <p:cNvPr id="16" name="Picture 15">
            <a:extLst>
              <a:ext uri="{FF2B5EF4-FFF2-40B4-BE49-F238E27FC236}">
                <a16:creationId xmlns:a16="http://schemas.microsoft.com/office/drawing/2014/main" id="{B0105B83-C82F-1F49-AD37-706A3A05343E}"/>
              </a:ext>
            </a:extLst>
          </p:cNvPr>
          <p:cNvPicPr>
            <a:picLocks noChangeAspect="1"/>
          </p:cNvPicPr>
          <p:nvPr/>
        </p:nvPicPr>
        <p:blipFill>
          <a:blip r:embed="rId15"/>
          <a:stretch>
            <a:fillRect/>
          </a:stretch>
        </p:blipFill>
        <p:spPr>
          <a:xfrm>
            <a:off x="4400476" y="288182"/>
            <a:ext cx="575527" cy="417257"/>
          </a:xfrm>
          <a:prstGeom prst="rect">
            <a:avLst/>
          </a:prstGeom>
        </p:spPr>
      </p:pic>
      <p:pic>
        <p:nvPicPr>
          <p:cNvPr id="21" name="Picture 20">
            <a:extLst>
              <a:ext uri="{FF2B5EF4-FFF2-40B4-BE49-F238E27FC236}">
                <a16:creationId xmlns:a16="http://schemas.microsoft.com/office/drawing/2014/main" id="{B98165B6-380C-E848-B6EC-73D641BEB6A8}"/>
              </a:ext>
            </a:extLst>
          </p:cNvPr>
          <p:cNvPicPr>
            <a:picLocks noChangeAspect="1"/>
          </p:cNvPicPr>
          <p:nvPr/>
        </p:nvPicPr>
        <p:blipFill>
          <a:blip r:embed="rId16"/>
          <a:stretch>
            <a:fillRect/>
          </a:stretch>
        </p:blipFill>
        <p:spPr>
          <a:xfrm>
            <a:off x="3731716" y="596926"/>
            <a:ext cx="594189" cy="261443"/>
          </a:xfrm>
          <a:prstGeom prst="rect">
            <a:avLst/>
          </a:prstGeom>
        </p:spPr>
      </p:pic>
      <p:sp>
        <p:nvSpPr>
          <p:cNvPr id="25" name="Rectangle 24">
            <a:extLst>
              <a:ext uri="{FF2B5EF4-FFF2-40B4-BE49-F238E27FC236}">
                <a16:creationId xmlns:a16="http://schemas.microsoft.com/office/drawing/2014/main" id="{8E901D9C-8AB0-D441-950C-EF7EF1900B34}"/>
              </a:ext>
            </a:extLst>
          </p:cNvPr>
          <p:cNvSpPr/>
          <p:nvPr/>
        </p:nvSpPr>
        <p:spPr>
          <a:xfrm>
            <a:off x="10298941" y="914820"/>
            <a:ext cx="1479584" cy="1446550"/>
          </a:xfrm>
          <a:prstGeom prst="rect">
            <a:avLst/>
          </a:prstGeom>
          <a:solidFill>
            <a:schemeClr val="tx1">
              <a:lumMod val="95000"/>
              <a:lumOff val="5000"/>
            </a:schemeClr>
          </a:solidFill>
        </p:spPr>
        <p:txBody>
          <a:bodyPr wrap="square" lIns="91440" tIns="45720" rIns="91440" bIns="45720">
            <a:spAutoFit/>
          </a:bodyPr>
          <a:lstStyle/>
          <a:p>
            <a:pPr algn="ctr"/>
            <a:r>
              <a:rPr lang="en-US" sz="8800" b="1" spc="50" dirty="0">
                <a:ln w="9525" cmpd="sng">
                  <a:solidFill>
                    <a:srgbClr val="C00000"/>
                  </a:solidFill>
                  <a:prstDash val="solid"/>
                </a:ln>
                <a:pattFill prst="pct5">
                  <a:fgClr>
                    <a:srgbClr val="C00000"/>
                  </a:fgClr>
                  <a:bgClr>
                    <a:schemeClr val="bg1"/>
                  </a:bgClr>
                </a:pattFill>
                <a:effectLst>
                  <a:glow rad="38100">
                    <a:schemeClr val="accent1">
                      <a:alpha val="40000"/>
                    </a:schemeClr>
                  </a:glow>
                  <a:outerShdw blurRad="50800" dist="38100" algn="l" rotWithShape="0">
                    <a:prstClr val="black">
                      <a:alpha val="40000"/>
                    </a:prstClr>
                  </a:outerShdw>
                </a:effectLst>
              </a:rPr>
              <a:t>3</a:t>
            </a:r>
          </a:p>
        </p:txBody>
      </p:sp>
      <p:pic>
        <p:nvPicPr>
          <p:cNvPr id="26" name="Picture 25">
            <a:extLst>
              <a:ext uri="{FF2B5EF4-FFF2-40B4-BE49-F238E27FC236}">
                <a16:creationId xmlns:a16="http://schemas.microsoft.com/office/drawing/2014/main" id="{103B5BDB-2C02-2D4E-9C87-4590E64D33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332" y="895819"/>
            <a:ext cx="2565400" cy="1473200"/>
          </a:xfrm>
          <a:prstGeom prst="rect">
            <a:avLst/>
          </a:prstGeom>
        </p:spPr>
      </p:pic>
      <p:pic>
        <p:nvPicPr>
          <p:cNvPr id="3" name="Picture 2" descr="Screen Shot 2015-09-03 at 23.44.07.png">
            <a:extLst>
              <a:ext uri="{FF2B5EF4-FFF2-40B4-BE49-F238E27FC236}">
                <a16:creationId xmlns:a16="http://schemas.microsoft.com/office/drawing/2014/main" id="{60824462-CF26-062E-37F4-4642D592D32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8207" y="4467732"/>
            <a:ext cx="2764878" cy="209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C7F8AF4-B1CE-CDE9-1674-7F0F0C2D5410}"/>
              </a:ext>
            </a:extLst>
          </p:cNvPr>
          <p:cNvPicPr>
            <a:picLocks noChangeAspect="1"/>
          </p:cNvPicPr>
          <p:nvPr/>
        </p:nvPicPr>
        <p:blipFill>
          <a:blip r:embed="rId19"/>
          <a:stretch>
            <a:fillRect/>
          </a:stretch>
        </p:blipFill>
        <p:spPr>
          <a:xfrm>
            <a:off x="2983012" y="4414474"/>
            <a:ext cx="2604561" cy="2202253"/>
          </a:xfrm>
          <a:prstGeom prst="rect">
            <a:avLst/>
          </a:prstGeom>
        </p:spPr>
      </p:pic>
      <p:pic>
        <p:nvPicPr>
          <p:cNvPr id="22" name="Picture 21">
            <a:extLst>
              <a:ext uri="{FF2B5EF4-FFF2-40B4-BE49-F238E27FC236}">
                <a16:creationId xmlns:a16="http://schemas.microsoft.com/office/drawing/2014/main" id="{EE3356C5-53C1-12A7-6E43-0ED2E4003057}"/>
              </a:ext>
            </a:extLst>
          </p:cNvPr>
          <p:cNvPicPr>
            <a:picLocks noChangeAspect="1"/>
          </p:cNvPicPr>
          <p:nvPr/>
        </p:nvPicPr>
        <p:blipFill>
          <a:blip r:embed="rId20"/>
          <a:stretch>
            <a:fillRect/>
          </a:stretch>
        </p:blipFill>
        <p:spPr>
          <a:xfrm>
            <a:off x="3393095" y="5997455"/>
            <a:ext cx="768040" cy="680599"/>
          </a:xfrm>
          <a:prstGeom prst="rect">
            <a:avLst/>
          </a:prstGeom>
        </p:spPr>
      </p:pic>
      <p:pic>
        <p:nvPicPr>
          <p:cNvPr id="27" name="Image 14">
            <a:extLst>
              <a:ext uri="{FF2B5EF4-FFF2-40B4-BE49-F238E27FC236}">
                <a16:creationId xmlns:a16="http://schemas.microsoft.com/office/drawing/2014/main" id="{59ECF855-E54C-4DBB-9AE9-7A0F9E3C5916}"/>
              </a:ext>
            </a:extLst>
          </p:cNvPr>
          <p:cNvPicPr>
            <a:picLocks noChangeAspect="1"/>
          </p:cNvPicPr>
          <p:nvPr/>
        </p:nvPicPr>
        <p:blipFill>
          <a:blip r:embed="rId21"/>
          <a:stretch>
            <a:fillRect/>
          </a:stretch>
        </p:blipFill>
        <p:spPr>
          <a:xfrm>
            <a:off x="26753" y="5526831"/>
            <a:ext cx="768384" cy="768384"/>
          </a:xfrm>
          <a:prstGeom prst="rect">
            <a:avLst/>
          </a:prstGeom>
        </p:spPr>
      </p:pic>
      <p:pic>
        <p:nvPicPr>
          <p:cNvPr id="8" name="Picture 7">
            <a:extLst>
              <a:ext uri="{FF2B5EF4-FFF2-40B4-BE49-F238E27FC236}">
                <a16:creationId xmlns:a16="http://schemas.microsoft.com/office/drawing/2014/main" id="{C396F65A-0798-9143-916D-C0240AF820AE}"/>
              </a:ext>
            </a:extLst>
          </p:cNvPr>
          <p:cNvPicPr>
            <a:picLocks noChangeAspect="1"/>
          </p:cNvPicPr>
          <p:nvPr/>
        </p:nvPicPr>
        <p:blipFill>
          <a:blip r:embed="rId22"/>
          <a:stretch>
            <a:fillRect/>
          </a:stretch>
        </p:blipFill>
        <p:spPr>
          <a:xfrm>
            <a:off x="5992000" y="2317701"/>
            <a:ext cx="1395672" cy="780998"/>
          </a:xfrm>
          <a:prstGeom prst="rect">
            <a:avLst/>
          </a:prstGeom>
        </p:spPr>
      </p:pic>
      <p:pic>
        <p:nvPicPr>
          <p:cNvPr id="17" name="Picture 16">
            <a:extLst>
              <a:ext uri="{FF2B5EF4-FFF2-40B4-BE49-F238E27FC236}">
                <a16:creationId xmlns:a16="http://schemas.microsoft.com/office/drawing/2014/main" id="{9D1AE334-5737-0044-819F-7208F73BFBCE}"/>
              </a:ext>
            </a:extLst>
          </p:cNvPr>
          <p:cNvPicPr>
            <a:picLocks noChangeAspect="1"/>
          </p:cNvPicPr>
          <p:nvPr/>
        </p:nvPicPr>
        <p:blipFill>
          <a:blip r:embed="rId23"/>
          <a:stretch>
            <a:fillRect/>
          </a:stretch>
        </p:blipFill>
        <p:spPr>
          <a:xfrm>
            <a:off x="5762081" y="5524370"/>
            <a:ext cx="2281322" cy="426416"/>
          </a:xfrm>
          <a:prstGeom prst="rect">
            <a:avLst/>
          </a:prstGeom>
        </p:spPr>
      </p:pic>
      <p:sp>
        <p:nvSpPr>
          <p:cNvPr id="19" name="Flecha a la derecha con muesca 18"/>
          <p:cNvSpPr/>
          <p:nvPr/>
        </p:nvSpPr>
        <p:spPr bwMode="auto">
          <a:xfrm>
            <a:off x="297484" y="2068109"/>
            <a:ext cx="11541511" cy="3485365"/>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hangingPunct="1">
              <a:spcBef>
                <a:spcPct val="0"/>
              </a:spcBef>
              <a:spcAft>
                <a:spcPct val="0"/>
              </a:spcAft>
            </a:pPr>
            <a:endParaRPr lang="es-ES" sz="800" b="1" kern="1200" dirty="0">
              <a:solidFill>
                <a:prstClr val="black"/>
              </a:solidFill>
              <a:latin typeface="Arial" charset="0"/>
            </a:endParaRPr>
          </a:p>
        </p:txBody>
      </p:sp>
      <p:sp>
        <p:nvSpPr>
          <p:cNvPr id="77825" name="Rectangle 2"/>
          <p:cNvSpPr>
            <a:spLocks noGrp="1" noChangeArrowheads="1"/>
          </p:cNvSpPr>
          <p:nvPr>
            <p:ph type="title"/>
          </p:nvPr>
        </p:nvSpPr>
        <p:spPr>
          <a:xfrm>
            <a:off x="1491520" y="2852188"/>
            <a:ext cx="9346482" cy="1500040"/>
          </a:xfrm>
        </p:spPr>
        <p:txBody>
          <a:bodyPr lIns="0" tIns="0" rIns="0" bIns="0"/>
          <a:lstStyle/>
          <a:p>
            <a:pPr marL="193675" indent="-193675" algn="l" defTabSz="404813" eaLnBrk="1" hangingPunct="1">
              <a:tabLst>
                <a:tab pos="654050" algn="l"/>
                <a:tab pos="1311275" algn="l"/>
                <a:tab pos="1966913" algn="l"/>
                <a:tab pos="2624138" algn="l"/>
                <a:tab pos="3279775" algn="l"/>
                <a:tab pos="3937000" algn="l"/>
                <a:tab pos="4594225" algn="l"/>
                <a:tab pos="5249863" algn="l"/>
                <a:tab pos="5907088" algn="l"/>
              </a:tabLst>
            </a:pPr>
            <a:r>
              <a:rPr lang="en-GB" sz="3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ILC-ITN: System Design of ILC FFS                				ATF2-3</a:t>
            </a:r>
          </a:p>
        </p:txBody>
      </p:sp>
      <p:sp>
        <p:nvSpPr>
          <p:cNvPr id="18" name="Rectangle 7">
            <a:extLst>
              <a:ext uri="{FF2B5EF4-FFF2-40B4-BE49-F238E27FC236}">
                <a16:creationId xmlns:a16="http://schemas.microsoft.com/office/drawing/2014/main" id="{BECAEECA-5F0F-234C-87D8-984534967C47}"/>
              </a:ext>
            </a:extLst>
          </p:cNvPr>
          <p:cNvSpPr txBox="1"/>
          <p:nvPr/>
        </p:nvSpPr>
        <p:spPr>
          <a:xfrm>
            <a:off x="8110068" y="4113907"/>
            <a:ext cx="2727934" cy="400110"/>
          </a:xfrm>
          <a:prstGeom prst="rect">
            <a:avLst/>
          </a:prstGeom>
          <a:solidFill>
            <a:schemeClr val="accent1">
              <a:lumMod val="20000"/>
              <a:lumOff val="80000"/>
            </a:schemeClr>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400">
                <a:ln w="12700">
                  <a:solidFill>
                    <a:srgbClr val="003487"/>
                  </a:solidFill>
                </a:ln>
                <a:solidFill>
                  <a:srgbClr val="F9F9F9"/>
                </a:solidFill>
                <a:effectLst>
                  <a:outerShdw blurRad="38100" dist="20320" dir="1800000" rotWithShape="0">
                    <a:srgbClr val="000000">
                      <a:alpha val="40000"/>
                    </a:srgbClr>
                  </a:outerShdw>
                </a:effectLst>
                <a:latin typeface="Impact"/>
                <a:ea typeface="Impact"/>
                <a:cs typeface="Impact"/>
                <a:sym typeface="Impact"/>
              </a:defRPr>
            </a:lvl1pPr>
          </a:lstStyle>
          <a:p>
            <a:r>
              <a:rPr lang="en-US" sz="2000" dirty="0">
                <a:effectLst>
                  <a:outerShdw blurRad="317500" dist="20320" dir="4800000" rotWithShape="0">
                    <a:srgbClr val="000000">
                      <a:alpha val="40000"/>
                    </a:srgbClr>
                  </a:outerShdw>
                </a:effectLst>
              </a:rPr>
              <a:t>A. </a:t>
            </a:r>
            <a:r>
              <a:rPr lang="en-US" sz="2000" dirty="0" err="1">
                <a:effectLst>
                  <a:outerShdw blurRad="317500" dist="20320" dir="4800000" rotWithShape="0">
                    <a:srgbClr val="000000">
                      <a:alpha val="40000"/>
                    </a:srgbClr>
                  </a:outerShdw>
                </a:effectLst>
              </a:rPr>
              <a:t>Faus</a:t>
            </a:r>
            <a:r>
              <a:rPr lang="en-US" sz="2000" dirty="0">
                <a:effectLst>
                  <a:outerShdw blurRad="317500" dist="20320" dir="4800000" rotWithShape="0">
                    <a:srgbClr val="000000">
                      <a:alpha val="40000"/>
                    </a:srgbClr>
                  </a:outerShdw>
                </a:effectLst>
              </a:rPr>
              <a:t>-Golfe </a:t>
            </a:r>
          </a:p>
        </p:txBody>
      </p:sp>
    </p:spTree>
    <p:extLst>
      <p:ext uri="{BB962C8B-B14F-4D97-AF65-F5344CB8AC3E}">
        <p14:creationId xmlns:p14="http://schemas.microsoft.com/office/powerpoint/2010/main" val="247961687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33C33-4BF6-5844-BF73-14FDFADDD017}"/>
              </a:ext>
            </a:extLst>
          </p:cNvPr>
          <p:cNvSpPr>
            <a:spLocks noGrp="1"/>
          </p:cNvSpPr>
          <p:nvPr>
            <p:ph type="dt" sz="half" idx="10"/>
          </p:nvPr>
        </p:nvSpPr>
        <p:spPr>
          <a:xfrm>
            <a:off x="3958275" y="6378236"/>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3" name="Footer Placeholder 2">
            <a:extLst>
              <a:ext uri="{FF2B5EF4-FFF2-40B4-BE49-F238E27FC236}">
                <a16:creationId xmlns:a16="http://schemas.microsoft.com/office/drawing/2014/main" id="{59D58825-3930-BE4F-9447-4F420C70D0F7}"/>
              </a:ext>
            </a:extLst>
          </p:cNvPr>
          <p:cNvSpPr>
            <a:spLocks noGrp="1"/>
          </p:cNvSpPr>
          <p:nvPr>
            <p:ph type="ftr" sz="quarter" idx="11"/>
          </p:nvPr>
        </p:nvSpPr>
        <p:spPr/>
        <p:txBody>
          <a:bodyPr/>
          <a:lstStyle/>
          <a:p>
            <a:r>
              <a:rPr lang="en-US">
                <a:solidFill>
                  <a:prstClr val="white"/>
                </a:solidFill>
                <a:latin typeface="News Gothic MT"/>
              </a:rPr>
              <a:t>ILC IJCLab</a:t>
            </a:r>
            <a:endParaRPr lang="fr-FR">
              <a:solidFill>
                <a:prstClr val="white"/>
              </a:solidFill>
              <a:latin typeface="News Gothic MT"/>
            </a:endParaRPr>
          </a:p>
        </p:txBody>
      </p:sp>
      <p:sp>
        <p:nvSpPr>
          <p:cNvPr id="5" name="Rectangle 4">
            <a:extLst>
              <a:ext uri="{FF2B5EF4-FFF2-40B4-BE49-F238E27FC236}">
                <a16:creationId xmlns:a16="http://schemas.microsoft.com/office/drawing/2014/main" id="{51584ECC-00F3-C241-88CE-4AF05D3F8039}"/>
              </a:ext>
            </a:extLst>
          </p:cNvPr>
          <p:cNvSpPr/>
          <p:nvPr/>
        </p:nvSpPr>
        <p:spPr>
          <a:xfrm>
            <a:off x="2433045" y="837617"/>
            <a:ext cx="9772413" cy="1200329"/>
          </a:xfrm>
          <a:prstGeom prst="rect">
            <a:avLst/>
          </a:prstGeom>
        </p:spPr>
        <p:txBody>
          <a:bodyPr wrap="square">
            <a:spAutoFit/>
          </a:bodyPr>
          <a:lstStyle/>
          <a:p>
            <a:pPr lvl="0" algn="just" defTabSz="914400" hangingPunct="1">
              <a:spcBef>
                <a:spcPts val="2000"/>
              </a:spcBef>
              <a:buClr>
                <a:schemeClr val="accent2">
                  <a:lumMod val="50000"/>
                </a:schemeClr>
              </a:buClr>
              <a:buSzPct val="110000"/>
            </a:pP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EAJADE</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 (Europe–America–Japan Accelerator Development and Exchange </a:t>
            </a:r>
            <a:r>
              <a:rPr lang="en-US" kern="1200" dirty="0" err="1">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programme</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 focused in Higgs Factories, with participation of </a:t>
            </a: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major EU </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(CERN, INFN, CEA, DESY, CNRS, CSIC, UOXF), </a:t>
            </a: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Japan</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 (KEK, Tokyo Univ., Tohoku Univ.) </a:t>
            </a: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USA</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 (BNL, FNAL, SLAC, JLAB, LBNL, Cornell Univ.) and </a:t>
            </a: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Canada</a:t>
            </a:r>
            <a:r>
              <a:rPr lang="en-US"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 (VISPA) labs. </a:t>
            </a:r>
            <a:r>
              <a:rPr lang="en-US" b="1" kern="1200" dirty="0">
                <a:solidFill>
                  <a:srgbClr val="09213B">
                    <a:lumMod val="90000"/>
                    <a:lumOff val="10000"/>
                  </a:srgbClr>
                </a:solidFill>
                <a:latin typeface="Arial" panose="020B0604020202020204" pitchFamily="34" charset="0"/>
                <a:cs typeface="Arial" panose="020B0604020202020204" pitchFamily="34" charset="0"/>
                <a:sym typeface="Wingdings" panose="05000000000000000000" pitchFamily="2" charset="2"/>
              </a:rPr>
              <a:t>(2023-2027)</a:t>
            </a:r>
          </a:p>
        </p:txBody>
      </p:sp>
      <p:sp>
        <p:nvSpPr>
          <p:cNvPr id="6" name="Rectangle 5">
            <a:extLst>
              <a:ext uri="{FF2B5EF4-FFF2-40B4-BE49-F238E27FC236}">
                <a16:creationId xmlns:a16="http://schemas.microsoft.com/office/drawing/2014/main" id="{71210C68-B3C3-0843-A020-543EFF0CE78C}"/>
              </a:ext>
            </a:extLst>
          </p:cNvPr>
          <p:cNvSpPr/>
          <p:nvPr/>
        </p:nvSpPr>
        <p:spPr>
          <a:xfrm>
            <a:off x="3073190" y="216903"/>
            <a:ext cx="5059398" cy="584134"/>
          </a:xfrm>
          <a:prstGeom prst="rect">
            <a:avLst/>
          </a:prstGeom>
        </p:spPr>
        <p:txBody>
          <a:bodyPr wrap="none">
            <a:spAutoFit/>
          </a:bodyPr>
          <a:lstStyle/>
          <a:p>
            <a:pPr lvl="0"/>
            <a:r>
              <a:rPr lang="en-US" sz="3196" b="1" dirty="0">
                <a:solidFill>
                  <a:srgbClr val="2C7C9F">
                    <a:lumMod val="75000"/>
                  </a:srgbClr>
                </a:solidFill>
                <a:latin typeface="Arial" panose="020B0604020202020204" pitchFamily="34" charset="0"/>
                <a:cs typeface="Arial" panose="020B0604020202020204" pitchFamily="34" charset="0"/>
              </a:rPr>
              <a:t>ATF3 in EAJADE project </a:t>
            </a:r>
          </a:p>
        </p:txBody>
      </p:sp>
      <p:pic>
        <p:nvPicPr>
          <p:cNvPr id="12" name="Picture 11">
            <a:extLst>
              <a:ext uri="{FF2B5EF4-FFF2-40B4-BE49-F238E27FC236}">
                <a16:creationId xmlns:a16="http://schemas.microsoft.com/office/drawing/2014/main" id="{E187375C-63D0-6240-CFBB-47F61868E411}"/>
              </a:ext>
            </a:extLst>
          </p:cNvPr>
          <p:cNvPicPr>
            <a:picLocks noChangeAspect="1"/>
          </p:cNvPicPr>
          <p:nvPr/>
        </p:nvPicPr>
        <p:blipFill>
          <a:blip r:embed="rId3"/>
          <a:stretch>
            <a:fillRect/>
          </a:stretch>
        </p:blipFill>
        <p:spPr>
          <a:xfrm>
            <a:off x="203560" y="2460932"/>
            <a:ext cx="4426638" cy="3537023"/>
          </a:xfrm>
          <a:prstGeom prst="rect">
            <a:avLst/>
          </a:prstGeom>
        </p:spPr>
      </p:pic>
      <p:pic>
        <p:nvPicPr>
          <p:cNvPr id="14" name="Picture 13">
            <a:extLst>
              <a:ext uri="{FF2B5EF4-FFF2-40B4-BE49-F238E27FC236}">
                <a16:creationId xmlns:a16="http://schemas.microsoft.com/office/drawing/2014/main" id="{11D746D7-9FB3-A0B8-D115-A602F2950EA1}"/>
              </a:ext>
            </a:extLst>
          </p:cNvPr>
          <p:cNvPicPr>
            <a:picLocks noChangeAspect="1"/>
          </p:cNvPicPr>
          <p:nvPr/>
        </p:nvPicPr>
        <p:blipFill>
          <a:blip r:embed="rId4"/>
          <a:stretch>
            <a:fillRect/>
          </a:stretch>
        </p:blipFill>
        <p:spPr>
          <a:xfrm>
            <a:off x="219726" y="930747"/>
            <a:ext cx="2171700" cy="838200"/>
          </a:xfrm>
          <a:prstGeom prst="rect">
            <a:avLst/>
          </a:prstGeom>
        </p:spPr>
      </p:pic>
      <p:pic>
        <p:nvPicPr>
          <p:cNvPr id="20" name="Picture 19">
            <a:extLst>
              <a:ext uri="{FF2B5EF4-FFF2-40B4-BE49-F238E27FC236}">
                <a16:creationId xmlns:a16="http://schemas.microsoft.com/office/drawing/2014/main" id="{142B373A-C413-3A96-F27A-B656541D084C}"/>
              </a:ext>
            </a:extLst>
          </p:cNvPr>
          <p:cNvPicPr>
            <a:picLocks noChangeAspect="1"/>
          </p:cNvPicPr>
          <p:nvPr/>
        </p:nvPicPr>
        <p:blipFill>
          <a:blip r:embed="rId5"/>
          <a:stretch>
            <a:fillRect/>
          </a:stretch>
        </p:blipFill>
        <p:spPr>
          <a:xfrm>
            <a:off x="5293436" y="2165504"/>
            <a:ext cx="6545560" cy="3627262"/>
          </a:xfrm>
          <a:prstGeom prst="rect">
            <a:avLst/>
          </a:prstGeom>
        </p:spPr>
      </p:pic>
      <p:sp>
        <p:nvSpPr>
          <p:cNvPr id="21" name="Rectangle 20">
            <a:extLst>
              <a:ext uri="{FF2B5EF4-FFF2-40B4-BE49-F238E27FC236}">
                <a16:creationId xmlns:a16="http://schemas.microsoft.com/office/drawing/2014/main" id="{E76938D0-0DC7-23A7-33C7-C46E57EC07E5}"/>
              </a:ext>
            </a:extLst>
          </p:cNvPr>
          <p:cNvSpPr/>
          <p:nvPr/>
        </p:nvSpPr>
        <p:spPr>
          <a:xfrm>
            <a:off x="368264" y="3436130"/>
            <a:ext cx="4129562" cy="33648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cxnSp>
        <p:nvCxnSpPr>
          <p:cNvPr id="23" name="Straight Arrow Connector 22">
            <a:extLst>
              <a:ext uri="{FF2B5EF4-FFF2-40B4-BE49-F238E27FC236}">
                <a16:creationId xmlns:a16="http://schemas.microsoft.com/office/drawing/2014/main" id="{0394B4AC-A187-BF5E-64D9-10FB1357CC7A}"/>
              </a:ext>
            </a:extLst>
          </p:cNvPr>
          <p:cNvCxnSpPr>
            <a:cxnSpLocks/>
          </p:cNvCxnSpPr>
          <p:nvPr/>
        </p:nvCxnSpPr>
        <p:spPr>
          <a:xfrm flipV="1">
            <a:off x="4601457" y="2535098"/>
            <a:ext cx="2403793" cy="805588"/>
          </a:xfrm>
          <a:prstGeom prst="straightConnector1">
            <a:avLst/>
          </a:prstGeom>
          <a:ln w="50800">
            <a:noFill/>
            <a:tailEnd type="triangle"/>
          </a:ln>
        </p:spPr>
        <p:style>
          <a:lnRef idx="2">
            <a:schemeClr val="accent1"/>
          </a:lnRef>
          <a:fillRef idx="0">
            <a:schemeClr val="accent1"/>
          </a:fillRef>
          <a:effectRef idx="1">
            <a:schemeClr val="accent1"/>
          </a:effectRef>
          <a:fontRef idx="minor">
            <a:schemeClr val="tx1"/>
          </a:fontRef>
        </p:style>
      </p:cxnSp>
      <p:sp>
        <p:nvSpPr>
          <p:cNvPr id="25" name="Right Arrow 24">
            <a:extLst>
              <a:ext uri="{FF2B5EF4-FFF2-40B4-BE49-F238E27FC236}">
                <a16:creationId xmlns:a16="http://schemas.microsoft.com/office/drawing/2014/main" id="{75229E0B-5547-E0A5-4A98-A2F38ABBD2EF}"/>
              </a:ext>
            </a:extLst>
          </p:cNvPr>
          <p:cNvSpPr/>
          <p:nvPr/>
        </p:nvSpPr>
        <p:spPr>
          <a:xfrm rot="20161571">
            <a:off x="4731048" y="2846571"/>
            <a:ext cx="978408" cy="2993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9698460-901A-7FB6-329E-119A8935D704}"/>
              </a:ext>
            </a:extLst>
          </p:cNvPr>
          <p:cNvSpPr/>
          <p:nvPr/>
        </p:nvSpPr>
        <p:spPr>
          <a:xfrm>
            <a:off x="5579059" y="3219949"/>
            <a:ext cx="1426191" cy="506607"/>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7" name="Rectangle 26">
            <a:extLst>
              <a:ext uri="{FF2B5EF4-FFF2-40B4-BE49-F238E27FC236}">
                <a16:creationId xmlns:a16="http://schemas.microsoft.com/office/drawing/2014/main" id="{D1228318-B350-973C-BBE0-187639F921BD}"/>
              </a:ext>
            </a:extLst>
          </p:cNvPr>
          <p:cNvSpPr/>
          <p:nvPr/>
        </p:nvSpPr>
        <p:spPr>
          <a:xfrm>
            <a:off x="5579059" y="3772610"/>
            <a:ext cx="1426191" cy="188535"/>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E774991-41D0-1D62-97A0-E5B48280D90B}"/>
              </a:ext>
            </a:extLst>
          </p:cNvPr>
          <p:cNvSpPr/>
          <p:nvPr/>
        </p:nvSpPr>
        <p:spPr>
          <a:xfrm>
            <a:off x="7191159" y="2192008"/>
            <a:ext cx="3105780" cy="71021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32203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78BF662-93B8-6F96-8D0F-C1FE89FEC6ED}"/>
              </a:ext>
            </a:extLst>
          </p:cNvPr>
          <p:cNvSpPr>
            <a:spLocks noGrp="1"/>
          </p:cNvSpPr>
          <p:nvPr>
            <p:ph type="title"/>
          </p:nvPr>
        </p:nvSpPr>
        <p:spPr>
          <a:xfrm>
            <a:off x="2311539" y="63231"/>
            <a:ext cx="7950945" cy="1154061"/>
          </a:xfrm>
        </p:spPr>
        <p:txBody>
          <a:bodyPr>
            <a:normAutofit/>
          </a:bodyPr>
          <a:lstStyle/>
          <a:p>
            <a:pPr algn="l"/>
            <a:r>
              <a:rPr lang="en-US" altLang="ja-SE" sz="3200" b="1" dirty="0">
                <a:latin typeface="Arial" panose="020B0604020202020204" pitchFamily="34" charset="0"/>
                <a:cs typeface="Arial" panose="020B0604020202020204" pitchFamily="34" charset="0"/>
              </a:rPr>
              <a:t>Potential contributions to ILC-IDT SRF </a:t>
            </a:r>
            <a:r>
              <a:rPr lang="en-US" altLang="ja-SE" sz="2000" b="1" dirty="0">
                <a:latin typeface="Arial" panose="020B0604020202020204" pitchFamily="34" charset="0"/>
                <a:cs typeface="Arial" panose="020B0604020202020204" pitchFamily="34" charset="0"/>
              </a:rPr>
              <a:t>(A. </a:t>
            </a:r>
            <a:r>
              <a:rPr lang="en-US" altLang="ja-SE" sz="2000" b="1" dirty="0" err="1">
                <a:latin typeface="Arial" panose="020B0604020202020204" pitchFamily="34" charset="0"/>
                <a:cs typeface="Arial" panose="020B0604020202020204" pitchFamily="34" charset="0"/>
              </a:rPr>
              <a:t>Miyakazi</a:t>
            </a:r>
            <a:r>
              <a:rPr lang="en-US" altLang="ja-SE" sz="2000" b="1" dirty="0">
                <a:latin typeface="Arial" panose="020B0604020202020204" pitchFamily="34" charset="0"/>
                <a:cs typeface="Arial" panose="020B0604020202020204" pitchFamily="34" charset="0"/>
              </a:rPr>
              <a:t>)</a:t>
            </a:r>
            <a:endParaRPr lang="ja-SE" altLang="en-US" sz="2000" b="1" dirty="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201BAC20-477F-86A7-33F8-3503D852F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668" y="1085025"/>
            <a:ext cx="3833631" cy="2156417"/>
          </a:xfrm>
          <a:prstGeom prst="rect">
            <a:avLst/>
          </a:prstGeom>
        </p:spPr>
      </p:pic>
      <p:pic>
        <p:nvPicPr>
          <p:cNvPr id="6" name="Image 6">
            <a:extLst>
              <a:ext uri="{FF2B5EF4-FFF2-40B4-BE49-F238E27FC236}">
                <a16:creationId xmlns:a16="http://schemas.microsoft.com/office/drawing/2014/main" id="{00EE0C87-C649-4EF7-E541-B7B1DE531087}"/>
              </a:ext>
            </a:extLst>
          </p:cNvPr>
          <p:cNvPicPr>
            <a:picLocks noChangeAspect="1"/>
          </p:cNvPicPr>
          <p:nvPr/>
        </p:nvPicPr>
        <p:blipFill>
          <a:blip r:embed="rId3"/>
          <a:stretch>
            <a:fillRect/>
          </a:stretch>
        </p:blipFill>
        <p:spPr>
          <a:xfrm>
            <a:off x="6808826" y="3336437"/>
            <a:ext cx="5214935" cy="3271381"/>
          </a:xfrm>
          <a:prstGeom prst="rect">
            <a:avLst/>
          </a:prstGeom>
        </p:spPr>
      </p:pic>
      <p:sp>
        <p:nvSpPr>
          <p:cNvPr id="7" name="TextBox 13">
            <a:extLst>
              <a:ext uri="{FF2B5EF4-FFF2-40B4-BE49-F238E27FC236}">
                <a16:creationId xmlns:a16="http://schemas.microsoft.com/office/drawing/2014/main" id="{4E1F3BF5-492A-E9EA-C7DE-FAB20BEC7D9B}"/>
              </a:ext>
            </a:extLst>
          </p:cNvPr>
          <p:cNvSpPr txBox="1"/>
          <p:nvPr/>
        </p:nvSpPr>
        <p:spPr>
          <a:xfrm>
            <a:off x="9395662" y="3513623"/>
            <a:ext cx="2783637" cy="307777"/>
          </a:xfrm>
          <a:prstGeom prst="rect">
            <a:avLst/>
          </a:prstGeom>
          <a:noFill/>
        </p:spPr>
        <p:txBody>
          <a:bodyPr wrap="square" rtlCol="0">
            <a:spAutoFit/>
          </a:bodyPr>
          <a:lstStyle/>
          <a:p>
            <a:r>
              <a:rPr lang="en-US" sz="1400" dirty="0"/>
              <a:t>Collaboration with CEA-</a:t>
            </a:r>
            <a:r>
              <a:rPr lang="en-US" sz="1400" dirty="0" err="1"/>
              <a:t>Saclay</a:t>
            </a:r>
            <a:endParaRPr lang="en-US" sz="1400" dirty="0"/>
          </a:p>
        </p:txBody>
      </p:sp>
      <p:sp>
        <p:nvSpPr>
          <p:cNvPr id="9" name="テキスト ボックス 8">
            <a:extLst>
              <a:ext uri="{FF2B5EF4-FFF2-40B4-BE49-F238E27FC236}">
                <a16:creationId xmlns:a16="http://schemas.microsoft.com/office/drawing/2014/main" id="{919C1112-1486-9268-05E2-6D2EB5E43DD4}"/>
              </a:ext>
            </a:extLst>
          </p:cNvPr>
          <p:cNvSpPr txBox="1"/>
          <p:nvPr/>
        </p:nvSpPr>
        <p:spPr>
          <a:xfrm>
            <a:off x="331727" y="1408751"/>
            <a:ext cx="6073132" cy="5016758"/>
          </a:xfrm>
          <a:prstGeom prst="rect">
            <a:avLst/>
          </a:prstGeom>
          <a:noFill/>
        </p:spPr>
        <p:txBody>
          <a:bodyPr wrap="square" rtlCol="0">
            <a:spAutoFit/>
          </a:bodyPr>
          <a:lstStyle/>
          <a:p>
            <a:pPr marL="285350" indent="-285350" algn="just">
              <a:buFont typeface="Arial" panose="020B0604020202020204" pitchFamily="34" charset="0"/>
              <a:buChar char="•"/>
            </a:pPr>
            <a:r>
              <a:rPr kumimoji="1" lang="en-US" altLang="ja-SE" sz="2000" dirty="0">
                <a:solidFill>
                  <a:schemeClr val="accent1">
                    <a:lumMod val="50000"/>
                  </a:schemeClr>
                </a:solidFill>
                <a:latin typeface="Arial" panose="020B0604020202020204" pitchFamily="34" charset="0"/>
                <a:cs typeface="Arial" panose="020B0604020202020204" pitchFamily="34" charset="0"/>
              </a:rPr>
              <a:t>CNRS/IN2P3/</a:t>
            </a:r>
            <a:r>
              <a:rPr kumimoji="1" lang="en-US" altLang="ja-SE" sz="2000" dirty="0" err="1">
                <a:solidFill>
                  <a:schemeClr val="accent1">
                    <a:lumMod val="50000"/>
                  </a:schemeClr>
                </a:solidFill>
                <a:latin typeface="Arial" panose="020B0604020202020204" pitchFamily="34" charset="0"/>
                <a:cs typeface="Arial" panose="020B0604020202020204" pitchFamily="34" charset="0"/>
              </a:rPr>
              <a:t>IJCLab</a:t>
            </a:r>
            <a:r>
              <a:rPr kumimoji="1" lang="en-US" altLang="ja-SE" sz="2000" dirty="0">
                <a:solidFill>
                  <a:schemeClr val="accent1">
                    <a:lumMod val="50000"/>
                  </a:schemeClr>
                </a:solidFill>
                <a:latin typeface="Arial" panose="020B0604020202020204" pitchFamily="34" charset="0"/>
                <a:cs typeface="Arial" panose="020B0604020202020204" pitchFamily="34" charset="0"/>
              </a:rPr>
              <a:t> has been leading superconducting RF cavity development for </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proton</a:t>
            </a:r>
            <a:r>
              <a:rPr kumimoji="1" lang="en-US" altLang="ja-SE" sz="2000" dirty="0">
                <a:solidFill>
                  <a:schemeClr val="accent1">
                    <a:lumMod val="50000"/>
                  </a:schemeClr>
                </a:solidFill>
                <a:latin typeface="Arial" panose="020B0604020202020204" pitchFamily="34" charset="0"/>
                <a:cs typeface="Arial" panose="020B0604020202020204" pitchFamily="34" charset="0"/>
              </a:rPr>
              <a:t> drivers and </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heavy ion </a:t>
            </a:r>
            <a:r>
              <a:rPr kumimoji="1" lang="en-US" altLang="ja-SE" sz="2000" dirty="0">
                <a:solidFill>
                  <a:schemeClr val="accent1">
                    <a:lumMod val="50000"/>
                  </a:schemeClr>
                </a:solidFill>
                <a:latin typeface="Arial" panose="020B0604020202020204" pitchFamily="34" charset="0"/>
                <a:cs typeface="Arial" panose="020B0604020202020204" pitchFamily="34" charset="0"/>
              </a:rPr>
              <a:t>accelerators</a:t>
            </a:r>
          </a:p>
          <a:p>
            <a:pPr marL="741910" lvl="1" indent="-285350" algn="just">
              <a:buFont typeface="Arial" panose="020B0604020202020204" pitchFamily="34" charset="0"/>
              <a:buChar char="•"/>
            </a:pPr>
            <a:r>
              <a:rPr kumimoji="1" lang="en-US" altLang="ja-SE" sz="2000" dirty="0">
                <a:solidFill>
                  <a:schemeClr val="accent1">
                    <a:lumMod val="50000"/>
                  </a:schemeClr>
                </a:solidFill>
                <a:latin typeface="Arial" panose="020B0604020202020204" pitchFamily="34" charset="0"/>
                <a:cs typeface="Arial" panose="020B0604020202020204" pitchFamily="34" charset="0"/>
              </a:rPr>
              <a:t>SPIRAL2, ESS, MIRRHA, PIPII</a:t>
            </a:r>
          </a:p>
          <a:p>
            <a:pPr marL="741910" lvl="1" indent="-285350" algn="just">
              <a:buFont typeface="Arial" panose="020B0604020202020204" pitchFamily="34" charset="0"/>
              <a:buChar char="•"/>
            </a:pPr>
            <a:r>
              <a:rPr kumimoji="1" lang="en-US" altLang="ja-SE" sz="2000" b="1" dirty="0">
                <a:solidFill>
                  <a:schemeClr val="accent1">
                    <a:lumMod val="50000"/>
                  </a:schemeClr>
                </a:solidFill>
                <a:latin typeface="Arial" panose="020B0604020202020204" pitchFamily="34" charset="0"/>
                <a:cs typeface="Arial" panose="020B0604020202020204" pitchFamily="34" charset="0"/>
              </a:rPr>
              <a:t>Similar to activities in RIKEN and J-PARC</a:t>
            </a:r>
          </a:p>
          <a:p>
            <a:pPr marL="285350" indent="-285350" algn="just">
              <a:buFont typeface="Arial" panose="020B0604020202020204" pitchFamily="34" charset="0"/>
              <a:buChar char="•"/>
            </a:pPr>
            <a:r>
              <a:rPr kumimoji="1" lang="en-US" altLang="ja-SE" sz="2000" dirty="0" err="1">
                <a:solidFill>
                  <a:schemeClr val="accent1">
                    <a:lumMod val="50000"/>
                  </a:schemeClr>
                </a:solidFill>
                <a:latin typeface="Arial" panose="020B0604020202020204" pitchFamily="34" charset="0"/>
                <a:cs typeface="Arial" panose="020B0604020202020204" pitchFamily="34" charset="0"/>
              </a:rPr>
              <a:t>IJCLab</a:t>
            </a:r>
            <a:r>
              <a:rPr kumimoji="1" lang="en-US" altLang="ja-SE" sz="2000" dirty="0">
                <a:solidFill>
                  <a:schemeClr val="accent1">
                    <a:lumMod val="50000"/>
                  </a:schemeClr>
                </a:solidFill>
                <a:latin typeface="Arial" panose="020B0604020202020204" pitchFamily="34" charset="0"/>
                <a:cs typeface="Arial" panose="020B0604020202020204" pitchFamily="34" charset="0"/>
              </a:rPr>
              <a:t> developed </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an excellent and unique furnace </a:t>
            </a:r>
            <a:r>
              <a:rPr kumimoji="1" lang="en-US" altLang="ja-SE" sz="2000" dirty="0">
                <a:solidFill>
                  <a:schemeClr val="accent1">
                    <a:lumMod val="50000"/>
                  </a:schemeClr>
                </a:solidFill>
                <a:latin typeface="Arial" panose="020B0604020202020204" pitchFamily="34" charset="0"/>
                <a:cs typeface="Arial" panose="020B0604020202020204" pitchFamily="34" charset="0"/>
              </a:rPr>
              <a:t>for the state-of-the-art heat treatment of niobium superconducting RF cavities</a:t>
            </a:r>
          </a:p>
          <a:p>
            <a:pPr marL="285350" indent="-285350" algn="just">
              <a:buFont typeface="Arial" panose="020B0604020202020204" pitchFamily="34" charset="0"/>
              <a:buChar char="•"/>
            </a:pPr>
            <a:r>
              <a:rPr kumimoji="1" lang="en-US" altLang="ja-SE" sz="2000" dirty="0">
                <a:solidFill>
                  <a:schemeClr val="accent1">
                    <a:lumMod val="50000"/>
                  </a:schemeClr>
                </a:solidFill>
                <a:latin typeface="Arial" panose="020B0604020202020204" pitchFamily="34" charset="0"/>
                <a:cs typeface="Arial" panose="020B0604020202020204" pitchFamily="34" charset="0"/>
              </a:rPr>
              <a:t>In collaboration with </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CEA </a:t>
            </a:r>
            <a:r>
              <a:rPr kumimoji="1" lang="en-US" altLang="ja-SE" sz="2000" b="1" dirty="0" err="1">
                <a:solidFill>
                  <a:schemeClr val="accent1">
                    <a:lumMod val="50000"/>
                  </a:schemeClr>
                </a:solidFill>
                <a:latin typeface="Arial" panose="020B0604020202020204" pitchFamily="34" charset="0"/>
                <a:cs typeface="Arial" panose="020B0604020202020204" pitchFamily="34" charset="0"/>
              </a:rPr>
              <a:t>Saclay</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 </a:t>
            </a:r>
            <a:r>
              <a:rPr kumimoji="1" lang="en-US" altLang="ja-SE" sz="2000" dirty="0">
                <a:solidFill>
                  <a:schemeClr val="accent1">
                    <a:lumMod val="50000"/>
                  </a:schemeClr>
                </a:solidFill>
                <a:latin typeface="Arial" panose="020B0604020202020204" pitchFamily="34" charset="0"/>
                <a:cs typeface="Arial" panose="020B0604020202020204" pitchFamily="34" charset="0"/>
              </a:rPr>
              <a:t>(E. </a:t>
            </a:r>
            <a:r>
              <a:rPr kumimoji="1" lang="en-US" altLang="ja-SE" sz="2000" dirty="0" err="1">
                <a:solidFill>
                  <a:schemeClr val="accent1">
                    <a:lumMod val="50000"/>
                  </a:schemeClr>
                </a:solidFill>
                <a:latin typeface="Arial" panose="020B0604020202020204" pitchFamily="34" charset="0"/>
                <a:cs typeface="Arial" panose="020B0604020202020204" pitchFamily="34" charset="0"/>
              </a:rPr>
              <a:t>Cenni</a:t>
            </a:r>
            <a:r>
              <a:rPr kumimoji="1" lang="en-US" altLang="ja-SE" sz="2000" dirty="0">
                <a:solidFill>
                  <a:schemeClr val="accent1">
                    <a:lumMod val="50000"/>
                  </a:schemeClr>
                </a:solidFill>
                <a:latin typeface="Arial" panose="020B0604020202020204" pitchFamily="34" charset="0"/>
                <a:cs typeface="Arial" panose="020B0604020202020204" pitchFamily="34" charset="0"/>
              </a:rPr>
              <a:t>), we may be able to start </a:t>
            </a:r>
            <a:r>
              <a:rPr kumimoji="1" lang="en-US" altLang="ja-SE" sz="2000" b="1" dirty="0">
                <a:solidFill>
                  <a:schemeClr val="accent1">
                    <a:lumMod val="50000"/>
                  </a:schemeClr>
                </a:solidFill>
                <a:latin typeface="Arial" panose="020B0604020202020204" pitchFamily="34" charset="0"/>
                <a:cs typeface="Arial" panose="020B0604020202020204" pitchFamily="34" charset="0"/>
              </a:rPr>
              <a:t>collider activities </a:t>
            </a:r>
            <a:r>
              <a:rPr kumimoji="1" lang="en-US" altLang="ja-SE" sz="2000" dirty="0">
                <a:solidFill>
                  <a:schemeClr val="accent1">
                    <a:lumMod val="50000"/>
                  </a:schemeClr>
                </a:solidFill>
                <a:latin typeface="Arial" panose="020B0604020202020204" pitchFamily="34" charset="0"/>
                <a:cs typeface="Arial" panose="020B0604020202020204" pitchFamily="34" charset="0"/>
              </a:rPr>
              <a:t>with superconducting cavities at </a:t>
            </a:r>
            <a:r>
              <a:rPr kumimoji="1" lang="en-US" altLang="ja-SE" sz="2000" dirty="0" err="1">
                <a:solidFill>
                  <a:schemeClr val="accent1">
                    <a:lumMod val="50000"/>
                  </a:schemeClr>
                </a:solidFill>
                <a:latin typeface="Arial" panose="020B0604020202020204" pitchFamily="34" charset="0"/>
                <a:cs typeface="Arial" panose="020B0604020202020204" pitchFamily="34" charset="0"/>
              </a:rPr>
              <a:t>IJCLab</a:t>
            </a:r>
            <a:endParaRPr kumimoji="1" lang="en-US" altLang="ja-SE" sz="2000" dirty="0">
              <a:solidFill>
                <a:schemeClr val="accent1">
                  <a:lumMod val="50000"/>
                </a:schemeClr>
              </a:solidFill>
              <a:latin typeface="Arial" panose="020B0604020202020204" pitchFamily="34" charset="0"/>
              <a:cs typeface="Arial" panose="020B0604020202020204" pitchFamily="34" charset="0"/>
            </a:endParaRPr>
          </a:p>
          <a:p>
            <a:pPr algn="just"/>
            <a:endParaRPr kumimoji="1" lang="en-US" altLang="ja-SE" sz="2000" dirty="0">
              <a:solidFill>
                <a:schemeClr val="accent1">
                  <a:lumMod val="50000"/>
                </a:schemeClr>
              </a:solidFill>
              <a:latin typeface="Arial" panose="020B0604020202020204" pitchFamily="34" charset="0"/>
              <a:cs typeface="Arial" panose="020B0604020202020204" pitchFamily="34" charset="0"/>
            </a:endParaRPr>
          </a:p>
          <a:p>
            <a:pPr algn="just"/>
            <a:r>
              <a:rPr kumimoji="1" lang="en-US" altLang="ja-SE" sz="2000" b="1" u="sng" dirty="0">
                <a:solidFill>
                  <a:srgbClr val="C00000"/>
                </a:solidFill>
                <a:latin typeface="Arial" panose="020B0604020202020204" pitchFamily="34" charset="0"/>
                <a:cs typeface="Arial" panose="020B0604020202020204" pitchFamily="34" charset="0"/>
              </a:rPr>
              <a:t>Ideas</a:t>
            </a:r>
          </a:p>
          <a:p>
            <a:pPr marL="285350" indent="-285350" algn="just">
              <a:buFont typeface="Arial" panose="020B0604020202020204" pitchFamily="34" charset="0"/>
              <a:buChar char="•"/>
            </a:pPr>
            <a:r>
              <a:rPr kumimoji="1" lang="en-US" altLang="ja-SE" sz="2000" dirty="0">
                <a:solidFill>
                  <a:schemeClr val="accent1">
                    <a:lumMod val="50000"/>
                  </a:schemeClr>
                </a:solidFill>
                <a:latin typeface="Arial" panose="020B0604020202020204" pitchFamily="34" charset="0"/>
                <a:cs typeface="Arial" panose="020B0604020202020204" pitchFamily="34" charset="0"/>
              </a:rPr>
              <a:t>CEA </a:t>
            </a:r>
            <a:r>
              <a:rPr kumimoji="1" lang="en-US" altLang="ja-SE" sz="2000" dirty="0" err="1">
                <a:solidFill>
                  <a:schemeClr val="accent1">
                    <a:lumMod val="50000"/>
                  </a:schemeClr>
                </a:solidFill>
                <a:latin typeface="Arial" panose="020B0604020202020204" pitchFamily="34" charset="0"/>
                <a:cs typeface="Arial" panose="020B0604020202020204" pitchFamily="34" charset="0"/>
              </a:rPr>
              <a:t>Saclay</a:t>
            </a:r>
            <a:r>
              <a:rPr kumimoji="1" lang="en-US" altLang="ja-SE" sz="2000" dirty="0">
                <a:solidFill>
                  <a:schemeClr val="accent1">
                    <a:lumMod val="50000"/>
                  </a:schemeClr>
                </a:solidFill>
                <a:latin typeface="Arial" panose="020B0604020202020204" pitchFamily="34" charset="0"/>
                <a:cs typeface="Arial" panose="020B0604020202020204" pitchFamily="34" charset="0"/>
              </a:rPr>
              <a:t> fabricates cavities</a:t>
            </a:r>
          </a:p>
          <a:p>
            <a:pPr marL="285350" indent="-285350" algn="just">
              <a:buFont typeface="Arial" panose="020B0604020202020204" pitchFamily="34" charset="0"/>
              <a:buChar char="•"/>
            </a:pPr>
            <a:r>
              <a:rPr kumimoji="1" lang="en-US" altLang="ja-SE" sz="2000" dirty="0" err="1">
                <a:solidFill>
                  <a:schemeClr val="accent1">
                    <a:lumMod val="50000"/>
                  </a:schemeClr>
                </a:solidFill>
                <a:latin typeface="Arial" panose="020B0604020202020204" pitchFamily="34" charset="0"/>
                <a:cs typeface="Arial" panose="020B0604020202020204" pitchFamily="34" charset="0"/>
              </a:rPr>
              <a:t>IJCLab</a:t>
            </a:r>
            <a:r>
              <a:rPr kumimoji="1" lang="en-US" altLang="ja-SE" sz="2000" dirty="0">
                <a:solidFill>
                  <a:schemeClr val="accent1">
                    <a:lumMod val="50000"/>
                  </a:schemeClr>
                </a:solidFill>
                <a:latin typeface="Arial" panose="020B0604020202020204" pitchFamily="34" charset="0"/>
                <a:cs typeface="Arial" panose="020B0604020202020204" pitchFamily="34" charset="0"/>
              </a:rPr>
              <a:t> provides heat treatment </a:t>
            </a:r>
          </a:p>
          <a:p>
            <a:pPr marL="285350" indent="-285350" algn="just">
              <a:buFont typeface="Arial" panose="020B0604020202020204" pitchFamily="34" charset="0"/>
              <a:buChar char="•"/>
            </a:pPr>
            <a:r>
              <a:rPr kumimoji="1" lang="en-US" altLang="ja-SE" sz="2000" dirty="0">
                <a:solidFill>
                  <a:schemeClr val="accent1">
                    <a:lumMod val="50000"/>
                  </a:schemeClr>
                </a:solidFill>
                <a:latin typeface="Arial" panose="020B0604020202020204" pitchFamily="34" charset="0"/>
                <a:cs typeface="Arial" panose="020B0604020202020204" pitchFamily="34" charset="0"/>
              </a:rPr>
              <a:t>Measurement at CEA </a:t>
            </a:r>
            <a:r>
              <a:rPr kumimoji="1" lang="en-US" altLang="ja-SE" sz="2000" dirty="0" err="1">
                <a:solidFill>
                  <a:schemeClr val="accent1">
                    <a:lumMod val="50000"/>
                  </a:schemeClr>
                </a:solidFill>
                <a:latin typeface="Arial" panose="020B0604020202020204" pitchFamily="34" charset="0"/>
                <a:cs typeface="Arial" panose="020B0604020202020204" pitchFamily="34" charset="0"/>
              </a:rPr>
              <a:t>Saclay</a:t>
            </a:r>
            <a:endParaRPr kumimoji="1" lang="ja-SE" alt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47252E06-D75D-FFDA-A13A-C75508901993}"/>
              </a:ext>
            </a:extLst>
          </p:cNvPr>
          <p:cNvSpPr txBox="1"/>
          <p:nvPr/>
        </p:nvSpPr>
        <p:spPr>
          <a:xfrm>
            <a:off x="7502352" y="2827274"/>
            <a:ext cx="1645368" cy="307777"/>
          </a:xfrm>
          <a:prstGeom prst="rect">
            <a:avLst/>
          </a:prstGeom>
          <a:solidFill>
            <a:schemeClr val="bg1"/>
          </a:solidFill>
        </p:spPr>
        <p:txBody>
          <a:bodyPr wrap="square" rtlCol="0">
            <a:spAutoFit/>
          </a:bodyPr>
          <a:lstStyle/>
          <a:p>
            <a:r>
              <a:rPr kumimoji="1" lang="en-US" altLang="ja-SE" sz="1400" dirty="0"/>
              <a:t>Furnace @ </a:t>
            </a:r>
            <a:r>
              <a:rPr kumimoji="1" lang="en-US" altLang="ja-SE" sz="1400" dirty="0" err="1"/>
              <a:t>IJCLab</a:t>
            </a:r>
            <a:endParaRPr kumimoji="1" lang="ja-SE" altLang="en-US" sz="1400" dirty="0"/>
          </a:p>
        </p:txBody>
      </p:sp>
      <p:sp>
        <p:nvSpPr>
          <p:cNvPr id="2" name="Date Placeholder 1">
            <a:extLst>
              <a:ext uri="{FF2B5EF4-FFF2-40B4-BE49-F238E27FC236}">
                <a16:creationId xmlns:a16="http://schemas.microsoft.com/office/drawing/2014/main" id="{51BD8238-9424-AD3B-F5C2-536001911C5E}"/>
              </a:ext>
            </a:extLst>
          </p:cNvPr>
          <p:cNvSpPr>
            <a:spLocks noGrp="1"/>
          </p:cNvSpPr>
          <p:nvPr>
            <p:ph type="dt" sz="half" idx="10"/>
          </p:nvPr>
        </p:nvSpPr>
        <p:spPr>
          <a:xfrm>
            <a:off x="3919929" y="6425509"/>
            <a:ext cx="2841837" cy="364618"/>
          </a:xfrm>
        </p:spPr>
        <p:txBody>
          <a:bodyPr/>
          <a:lstStyle/>
          <a:p>
            <a:r>
              <a:rPr lang="fr-FR" dirty="0">
                <a:solidFill>
                  <a:prstClr val="white"/>
                </a:solidFill>
                <a:latin typeface="News Gothic MT"/>
              </a:rPr>
              <a:t>19 July 2023</a:t>
            </a:r>
          </a:p>
        </p:txBody>
      </p:sp>
      <p:sp>
        <p:nvSpPr>
          <p:cNvPr id="3" name="Footer Placeholder 2">
            <a:extLst>
              <a:ext uri="{FF2B5EF4-FFF2-40B4-BE49-F238E27FC236}">
                <a16:creationId xmlns:a16="http://schemas.microsoft.com/office/drawing/2014/main" id="{DB535B69-8E8E-42E9-FE3F-54F18D2AF8F0}"/>
              </a:ext>
            </a:extLst>
          </p:cNvPr>
          <p:cNvSpPr>
            <a:spLocks noGrp="1"/>
          </p:cNvSpPr>
          <p:nvPr>
            <p:ph type="ftr" sz="quarter" idx="11"/>
          </p:nvPr>
        </p:nvSpPr>
        <p:spPr>
          <a:xfrm>
            <a:off x="4727864" y="6425509"/>
            <a:ext cx="6447864" cy="364618"/>
          </a:xfrm>
        </p:spPr>
        <p:txBody>
          <a:bodyPr/>
          <a:lstStyle/>
          <a:p>
            <a:r>
              <a:rPr lang="en-US" dirty="0">
                <a:solidFill>
                  <a:prstClr val="white"/>
                </a:solidFill>
                <a:latin typeface="News Gothic MT"/>
              </a:rPr>
              <a:t>ILC </a:t>
            </a:r>
            <a:r>
              <a:rPr lang="en-US" dirty="0" err="1">
                <a:solidFill>
                  <a:prstClr val="white"/>
                </a:solidFill>
                <a:latin typeface="News Gothic MT"/>
              </a:rPr>
              <a:t>IJCLab</a:t>
            </a:r>
            <a:endParaRPr lang="fr-FR" dirty="0">
              <a:solidFill>
                <a:prstClr val="white"/>
              </a:solidFill>
              <a:latin typeface="News Gothic MT"/>
            </a:endParaRPr>
          </a:p>
        </p:txBody>
      </p:sp>
      <p:sp>
        <p:nvSpPr>
          <p:cNvPr id="8" name="Rectangle 7">
            <a:extLst>
              <a:ext uri="{FF2B5EF4-FFF2-40B4-BE49-F238E27FC236}">
                <a16:creationId xmlns:a16="http://schemas.microsoft.com/office/drawing/2014/main" id="{54EB12B5-216B-D261-7FAA-87163454FDB6}"/>
              </a:ext>
            </a:extLst>
          </p:cNvPr>
          <p:cNvSpPr/>
          <p:nvPr/>
        </p:nvSpPr>
        <p:spPr>
          <a:xfrm>
            <a:off x="4727864" y="5777342"/>
            <a:ext cx="1701107" cy="276999"/>
          </a:xfrm>
          <a:prstGeom prst="rect">
            <a:avLst/>
          </a:prstGeom>
        </p:spPr>
        <p:txBody>
          <a:bodyPr wrap="none">
            <a:spAutoFit/>
          </a:bodyPr>
          <a:lstStyle/>
          <a:p>
            <a:r>
              <a:rPr lang="en-US" sz="1200" b="1" dirty="0">
                <a:solidFill>
                  <a:srgbClr val="C00000"/>
                </a:solidFill>
                <a:latin typeface="Arial" panose="020B0604020202020204" pitchFamily="34" charset="0"/>
                <a:ea typeface="MS PGothic" charset="0"/>
                <a:cs typeface="Arial" panose="020B0604020202020204" pitchFamily="34" charset="0"/>
              </a:rPr>
              <a:t>EAJADE funding???</a:t>
            </a:r>
            <a:endParaRPr lang="en-US" sz="1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5755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408ED3-652B-2A46-994F-237E851DA8CE}"/>
              </a:ext>
            </a:extLst>
          </p:cNvPr>
          <p:cNvPicPr>
            <a:picLocks noChangeAspect="1"/>
          </p:cNvPicPr>
          <p:nvPr/>
        </p:nvPicPr>
        <p:blipFill>
          <a:blip r:embed="rId3"/>
          <a:stretch>
            <a:fillRect/>
          </a:stretch>
        </p:blipFill>
        <p:spPr>
          <a:xfrm>
            <a:off x="2033516" y="4126366"/>
            <a:ext cx="3852320" cy="2491167"/>
          </a:xfrm>
          <a:prstGeom prst="rect">
            <a:avLst/>
          </a:prstGeom>
        </p:spPr>
      </p:pic>
      <p:sp>
        <p:nvSpPr>
          <p:cNvPr id="5" name="Footer Placeholder 4">
            <a:extLst>
              <a:ext uri="{FF2B5EF4-FFF2-40B4-BE49-F238E27FC236}">
                <a16:creationId xmlns:a16="http://schemas.microsoft.com/office/drawing/2014/main" id="{450D138B-814F-DE4B-9053-4A88C0BA8F23}"/>
              </a:ext>
            </a:extLst>
          </p:cNvPr>
          <p:cNvSpPr>
            <a:spLocks noGrp="1"/>
          </p:cNvSpPr>
          <p:nvPr>
            <p:ph type="ftr" sz="quarter" idx="11"/>
          </p:nvPr>
        </p:nvSpPr>
        <p:spPr/>
        <p:txBody>
          <a:bodyPr/>
          <a:lstStyle/>
          <a:p>
            <a:r>
              <a:rPr lang="en-US">
                <a:solidFill>
                  <a:prstClr val="white"/>
                </a:solidFill>
                <a:latin typeface="News Gothic MT"/>
              </a:rPr>
              <a:t>ILC IJCLab</a:t>
            </a:r>
            <a:endParaRPr lang="fr-FR" dirty="0">
              <a:solidFill>
                <a:prstClr val="white"/>
              </a:solidFill>
              <a:latin typeface="News Gothic MT"/>
            </a:endParaRPr>
          </a:p>
        </p:txBody>
      </p:sp>
      <p:pic>
        <p:nvPicPr>
          <p:cNvPr id="11" name="Picture 10">
            <a:extLst>
              <a:ext uri="{FF2B5EF4-FFF2-40B4-BE49-F238E27FC236}">
                <a16:creationId xmlns:a16="http://schemas.microsoft.com/office/drawing/2014/main" id="{18899CB5-3D61-D643-A8CA-6AB007A6C318}"/>
              </a:ext>
            </a:extLst>
          </p:cNvPr>
          <p:cNvPicPr>
            <a:picLocks noChangeAspect="1"/>
          </p:cNvPicPr>
          <p:nvPr/>
        </p:nvPicPr>
        <p:blipFill>
          <a:blip r:embed="rId4"/>
          <a:stretch>
            <a:fillRect/>
          </a:stretch>
        </p:blipFill>
        <p:spPr>
          <a:xfrm>
            <a:off x="124240" y="4009318"/>
            <a:ext cx="2390518" cy="1813817"/>
          </a:xfrm>
          <a:prstGeom prst="rect">
            <a:avLst/>
          </a:prstGeom>
        </p:spPr>
      </p:pic>
      <p:pic>
        <p:nvPicPr>
          <p:cNvPr id="13" name="Picture 12">
            <a:extLst>
              <a:ext uri="{FF2B5EF4-FFF2-40B4-BE49-F238E27FC236}">
                <a16:creationId xmlns:a16="http://schemas.microsoft.com/office/drawing/2014/main" id="{7A26C057-C25A-5B4D-BB83-1A0798682667}"/>
              </a:ext>
            </a:extLst>
          </p:cNvPr>
          <p:cNvPicPr>
            <a:picLocks noChangeAspect="1"/>
          </p:cNvPicPr>
          <p:nvPr/>
        </p:nvPicPr>
        <p:blipFill>
          <a:blip r:embed="rId5"/>
          <a:stretch>
            <a:fillRect/>
          </a:stretch>
        </p:blipFill>
        <p:spPr>
          <a:xfrm>
            <a:off x="382849" y="801743"/>
            <a:ext cx="4597981" cy="2820847"/>
          </a:xfrm>
          <a:prstGeom prst="rect">
            <a:avLst/>
          </a:prstGeom>
        </p:spPr>
      </p:pic>
      <p:pic>
        <p:nvPicPr>
          <p:cNvPr id="14" name="Picture 13">
            <a:extLst>
              <a:ext uri="{FF2B5EF4-FFF2-40B4-BE49-F238E27FC236}">
                <a16:creationId xmlns:a16="http://schemas.microsoft.com/office/drawing/2014/main" id="{9AC6C7CF-6316-9F41-AAA9-B05C01114ACA}"/>
              </a:ext>
            </a:extLst>
          </p:cNvPr>
          <p:cNvPicPr>
            <a:picLocks noChangeAspect="1"/>
          </p:cNvPicPr>
          <p:nvPr/>
        </p:nvPicPr>
        <p:blipFill>
          <a:blip r:embed="rId6"/>
          <a:stretch>
            <a:fillRect/>
          </a:stretch>
        </p:blipFill>
        <p:spPr>
          <a:xfrm>
            <a:off x="6694160" y="240472"/>
            <a:ext cx="4436098" cy="2488320"/>
          </a:xfrm>
          <a:prstGeom prst="rect">
            <a:avLst/>
          </a:prstGeom>
        </p:spPr>
      </p:pic>
      <p:cxnSp>
        <p:nvCxnSpPr>
          <p:cNvPr id="16" name="Straight Arrow Connector 15">
            <a:extLst>
              <a:ext uri="{FF2B5EF4-FFF2-40B4-BE49-F238E27FC236}">
                <a16:creationId xmlns:a16="http://schemas.microsoft.com/office/drawing/2014/main" id="{47A31653-6D63-7040-A06A-9400D5707189}"/>
              </a:ext>
            </a:extLst>
          </p:cNvPr>
          <p:cNvCxnSpPr>
            <a:cxnSpLocks/>
          </p:cNvCxnSpPr>
          <p:nvPr/>
        </p:nvCxnSpPr>
        <p:spPr>
          <a:xfrm>
            <a:off x="1374218" y="5720226"/>
            <a:ext cx="1015382" cy="470190"/>
          </a:xfrm>
          <a:prstGeom prst="straightConnector1">
            <a:avLst/>
          </a:prstGeom>
          <a:ln w="57150" cmpd="sng">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Down Arrow 19">
            <a:extLst>
              <a:ext uri="{FF2B5EF4-FFF2-40B4-BE49-F238E27FC236}">
                <a16:creationId xmlns:a16="http://schemas.microsoft.com/office/drawing/2014/main" id="{398AA191-02F2-5F4A-9EA1-F359ABB43EE0}"/>
              </a:ext>
            </a:extLst>
          </p:cNvPr>
          <p:cNvSpPr/>
          <p:nvPr/>
        </p:nvSpPr>
        <p:spPr>
          <a:xfrm>
            <a:off x="2362498" y="3622590"/>
            <a:ext cx="698937" cy="4096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157"/>
          </a:p>
        </p:txBody>
      </p:sp>
      <p:sp>
        <p:nvSpPr>
          <p:cNvPr id="25" name="Titre 2">
            <a:extLst>
              <a:ext uri="{FF2B5EF4-FFF2-40B4-BE49-F238E27FC236}">
                <a16:creationId xmlns:a16="http://schemas.microsoft.com/office/drawing/2014/main" id="{D9658CAF-56B2-C74D-885A-9148453A91D2}"/>
              </a:ext>
            </a:extLst>
          </p:cNvPr>
          <p:cNvSpPr txBox="1">
            <a:spLocks/>
          </p:cNvSpPr>
          <p:nvPr/>
        </p:nvSpPr>
        <p:spPr>
          <a:xfrm>
            <a:off x="4119332" y="253924"/>
            <a:ext cx="4119146" cy="569540"/>
          </a:xfrm>
          <a:prstGeom prst="rect">
            <a:avLst/>
          </a:prstGeom>
          <a:noFill/>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GB" sz="3200" b="1" dirty="0">
                <a:latin typeface="Arial" charset="0"/>
                <a:ea typeface="ＭＳ Ｐゴシック" charset="0"/>
              </a:rPr>
              <a:t>ILC-IDT</a:t>
            </a:r>
            <a:endParaRPr lang="fr-FR" sz="2800" b="1" dirty="0"/>
          </a:p>
        </p:txBody>
      </p:sp>
      <p:pic>
        <p:nvPicPr>
          <p:cNvPr id="2" name="Picture 1">
            <a:extLst>
              <a:ext uri="{FF2B5EF4-FFF2-40B4-BE49-F238E27FC236}">
                <a16:creationId xmlns:a16="http://schemas.microsoft.com/office/drawing/2014/main" id="{55A09D83-F41D-3713-2768-92333C01AD7F}"/>
              </a:ext>
            </a:extLst>
          </p:cNvPr>
          <p:cNvPicPr>
            <a:picLocks noChangeAspect="1"/>
          </p:cNvPicPr>
          <p:nvPr/>
        </p:nvPicPr>
        <p:blipFill>
          <a:blip r:embed="rId7"/>
          <a:stretch>
            <a:fillRect/>
          </a:stretch>
        </p:blipFill>
        <p:spPr>
          <a:xfrm>
            <a:off x="7922227" y="5119885"/>
            <a:ext cx="3209741" cy="1438390"/>
          </a:xfrm>
          <a:prstGeom prst="rect">
            <a:avLst/>
          </a:prstGeom>
        </p:spPr>
      </p:pic>
      <p:sp>
        <p:nvSpPr>
          <p:cNvPr id="3" name="Rectangle 2">
            <a:extLst>
              <a:ext uri="{FF2B5EF4-FFF2-40B4-BE49-F238E27FC236}">
                <a16:creationId xmlns:a16="http://schemas.microsoft.com/office/drawing/2014/main" id="{A4D46BA6-8B49-0A52-0A7E-2A3AA59DAABF}"/>
              </a:ext>
            </a:extLst>
          </p:cNvPr>
          <p:cNvSpPr/>
          <p:nvPr/>
        </p:nvSpPr>
        <p:spPr>
          <a:xfrm>
            <a:off x="3105992" y="3655757"/>
            <a:ext cx="2390518" cy="584775"/>
          </a:xfrm>
          <a:prstGeom prst="rect">
            <a:avLst/>
          </a:prstGeom>
          <a:solidFill>
            <a:schemeClr val="lt1"/>
          </a:solidFill>
        </p:spPr>
        <p:txBody>
          <a:bodyPr wrap="square">
            <a:spAutoFit/>
          </a:bodyPr>
          <a:lstStyle/>
          <a:p>
            <a:r>
              <a:rPr lang="en-GB" sz="1600" b="1" dirty="0">
                <a:solidFill>
                  <a:srgbClr val="C00000"/>
                </a:solidFill>
                <a:latin typeface="Arial" charset="0"/>
                <a:ea typeface="ＭＳ Ｐゴシック" charset="0"/>
                <a:cs typeface="ＭＳ Ｐゴシック" charset="0"/>
              </a:rPr>
              <a:t>Technical preparation</a:t>
            </a:r>
          </a:p>
          <a:p>
            <a:r>
              <a:rPr lang="en-GB" sz="1600" b="1" dirty="0">
                <a:solidFill>
                  <a:srgbClr val="C00000"/>
                </a:solidFill>
                <a:latin typeface="Arial" charset="0"/>
                <a:ea typeface="ＭＳ Ｐゴシック" charset="0"/>
                <a:cs typeface="ＭＳ Ｐゴシック" charset="0"/>
              </a:rPr>
              <a:t>(May 2021)  </a:t>
            </a:r>
            <a:endParaRPr lang="en-US" sz="1600" dirty="0">
              <a:solidFill>
                <a:srgbClr val="C00000"/>
              </a:solidFill>
            </a:endParaRPr>
          </a:p>
        </p:txBody>
      </p:sp>
      <p:pic>
        <p:nvPicPr>
          <p:cNvPr id="7" name="Picture 6">
            <a:extLst>
              <a:ext uri="{FF2B5EF4-FFF2-40B4-BE49-F238E27FC236}">
                <a16:creationId xmlns:a16="http://schemas.microsoft.com/office/drawing/2014/main" id="{CE3BFC68-4BF2-C97F-7158-5BCD19D6AF5A}"/>
              </a:ext>
            </a:extLst>
          </p:cNvPr>
          <p:cNvPicPr>
            <a:picLocks noChangeAspect="1"/>
          </p:cNvPicPr>
          <p:nvPr/>
        </p:nvPicPr>
        <p:blipFill>
          <a:blip r:embed="rId8"/>
          <a:stretch>
            <a:fillRect/>
          </a:stretch>
        </p:blipFill>
        <p:spPr>
          <a:xfrm>
            <a:off x="6649756" y="3035712"/>
            <a:ext cx="3600650" cy="1974249"/>
          </a:xfrm>
          <a:prstGeom prst="rect">
            <a:avLst/>
          </a:prstGeom>
        </p:spPr>
      </p:pic>
      <p:sp>
        <p:nvSpPr>
          <p:cNvPr id="8" name="Down Arrow 7">
            <a:extLst>
              <a:ext uri="{FF2B5EF4-FFF2-40B4-BE49-F238E27FC236}">
                <a16:creationId xmlns:a16="http://schemas.microsoft.com/office/drawing/2014/main" id="{A2992D88-C18E-93AD-23BB-3E214266EDB4}"/>
              </a:ext>
            </a:extLst>
          </p:cNvPr>
          <p:cNvSpPr/>
          <p:nvPr/>
        </p:nvSpPr>
        <p:spPr>
          <a:xfrm rot="14220770">
            <a:off x="5374155" y="3654545"/>
            <a:ext cx="698937" cy="4096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157"/>
          </a:p>
        </p:txBody>
      </p:sp>
      <p:sp>
        <p:nvSpPr>
          <p:cNvPr id="9" name="Down Arrow 8">
            <a:extLst>
              <a:ext uri="{FF2B5EF4-FFF2-40B4-BE49-F238E27FC236}">
                <a16:creationId xmlns:a16="http://schemas.microsoft.com/office/drawing/2014/main" id="{EABEB3E2-C4AF-AE73-AEAF-1A477D1A583F}"/>
              </a:ext>
            </a:extLst>
          </p:cNvPr>
          <p:cNvSpPr/>
          <p:nvPr/>
        </p:nvSpPr>
        <p:spPr>
          <a:xfrm>
            <a:off x="8238478" y="2650138"/>
            <a:ext cx="698937" cy="4096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157"/>
          </a:p>
        </p:txBody>
      </p:sp>
      <p:cxnSp>
        <p:nvCxnSpPr>
          <p:cNvPr id="21" name="Straight Arrow Connector 20">
            <a:extLst>
              <a:ext uri="{FF2B5EF4-FFF2-40B4-BE49-F238E27FC236}">
                <a16:creationId xmlns:a16="http://schemas.microsoft.com/office/drawing/2014/main" id="{1264F4E5-338B-604B-AB21-575969D39364}"/>
              </a:ext>
            </a:extLst>
          </p:cNvPr>
          <p:cNvCxnSpPr>
            <a:cxnSpLocks/>
          </p:cNvCxnSpPr>
          <p:nvPr/>
        </p:nvCxnSpPr>
        <p:spPr>
          <a:xfrm flipV="1">
            <a:off x="3914244" y="5649013"/>
            <a:ext cx="6062269" cy="541403"/>
          </a:xfrm>
          <a:prstGeom prst="straightConnector1">
            <a:avLst/>
          </a:prstGeom>
          <a:ln w="57150" cmpd="sng">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C634DA5-AE56-50CD-AB17-D8E4A80F85FD}"/>
              </a:ext>
            </a:extLst>
          </p:cNvPr>
          <p:cNvSpPr txBox="1"/>
          <p:nvPr/>
        </p:nvSpPr>
        <p:spPr>
          <a:xfrm>
            <a:off x="6357110" y="5196779"/>
            <a:ext cx="2096425" cy="584775"/>
          </a:xfrm>
          <a:prstGeom prst="rect">
            <a:avLst/>
          </a:prstGeom>
          <a:noFill/>
        </p:spPr>
        <p:txBody>
          <a:bodyPr wrap="square">
            <a:spAutoFit/>
          </a:bodyPr>
          <a:lstStyle/>
          <a:p>
            <a:r>
              <a:rPr lang="en-GB" sz="1600" b="1" dirty="0">
                <a:solidFill>
                  <a:srgbClr val="C00000"/>
                </a:solidFill>
                <a:latin typeface="Arial" charset="0"/>
                <a:ea typeface="ＭＳ Ｐゴシック" charset="0"/>
                <a:cs typeface="ＭＳ Ｐゴシック" charset="0"/>
              </a:rPr>
              <a:t>Time critical WPs</a:t>
            </a:r>
          </a:p>
          <a:p>
            <a:r>
              <a:rPr lang="en-GB" sz="1600" b="1" dirty="0">
                <a:solidFill>
                  <a:srgbClr val="C00000"/>
                </a:solidFill>
                <a:latin typeface="Arial" charset="0"/>
                <a:ea typeface="ＭＳ Ｐゴシック" charset="0"/>
                <a:cs typeface="ＭＳ Ｐゴシック" charset="0"/>
              </a:rPr>
              <a:t>(March 2022)  </a:t>
            </a:r>
            <a:endParaRPr lang="en-US" sz="1600" dirty="0">
              <a:solidFill>
                <a:srgbClr val="C00000"/>
              </a:solidFill>
            </a:endParaRPr>
          </a:p>
        </p:txBody>
      </p:sp>
      <p:sp>
        <p:nvSpPr>
          <p:cNvPr id="19" name="Rectangle 18">
            <a:extLst>
              <a:ext uri="{FF2B5EF4-FFF2-40B4-BE49-F238E27FC236}">
                <a16:creationId xmlns:a16="http://schemas.microsoft.com/office/drawing/2014/main" id="{3CB36ECA-F3F0-4E67-EF7D-EDABE382BCA9}"/>
              </a:ext>
            </a:extLst>
          </p:cNvPr>
          <p:cNvSpPr/>
          <p:nvPr/>
        </p:nvSpPr>
        <p:spPr>
          <a:xfrm>
            <a:off x="9619488" y="1097280"/>
            <a:ext cx="566928" cy="13716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ate Placeholder 21">
            <a:extLst>
              <a:ext uri="{FF2B5EF4-FFF2-40B4-BE49-F238E27FC236}">
                <a16:creationId xmlns:a16="http://schemas.microsoft.com/office/drawing/2014/main" id="{5CDA8DDF-D904-5F3E-2687-128AE3C0D8BD}"/>
              </a:ext>
            </a:extLst>
          </p:cNvPr>
          <p:cNvSpPr>
            <a:spLocks noGrp="1"/>
          </p:cNvSpPr>
          <p:nvPr>
            <p:ph type="dt" sz="half" idx="10"/>
          </p:nvPr>
        </p:nvSpPr>
        <p:spPr/>
        <p:txBody>
          <a:bodyPr/>
          <a:lstStyle/>
          <a:p>
            <a:r>
              <a:rPr lang="fr-FR">
                <a:solidFill>
                  <a:prstClr val="white"/>
                </a:solidFill>
                <a:latin typeface="News Gothic MT"/>
              </a:rPr>
              <a:t>19 July 2023</a:t>
            </a:r>
          </a:p>
        </p:txBody>
      </p:sp>
    </p:spTree>
    <p:extLst>
      <p:ext uri="{BB962C8B-B14F-4D97-AF65-F5344CB8AC3E}">
        <p14:creationId xmlns:p14="http://schemas.microsoft.com/office/powerpoint/2010/main" val="379978984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A4B259-62A5-9918-2ADE-16783DCFF713}"/>
              </a:ext>
            </a:extLst>
          </p:cNvPr>
          <p:cNvSpPr>
            <a:spLocks noGrp="1"/>
          </p:cNvSpPr>
          <p:nvPr>
            <p:ph type="dt" sz="half" idx="10"/>
          </p:nvPr>
        </p:nvSpPr>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5" name="Footer Placeholder 4">
            <a:extLst>
              <a:ext uri="{FF2B5EF4-FFF2-40B4-BE49-F238E27FC236}">
                <a16:creationId xmlns:a16="http://schemas.microsoft.com/office/drawing/2014/main" id="{280D6325-5838-588E-F074-0C0332CE7E9E}"/>
              </a:ext>
            </a:extLst>
          </p:cNvPr>
          <p:cNvSpPr>
            <a:spLocks noGrp="1"/>
          </p:cNvSpPr>
          <p:nvPr>
            <p:ph type="ftr" sz="quarter" idx="11"/>
          </p:nvPr>
        </p:nvSpPr>
        <p:spPr/>
        <p:txBody>
          <a:bodyPr/>
          <a:lstStyle/>
          <a:p>
            <a:r>
              <a:rPr lang="en-US">
                <a:solidFill>
                  <a:prstClr val="white"/>
                </a:solidFill>
                <a:latin typeface="News Gothic MT"/>
              </a:rPr>
              <a:t>ILC IJCLab</a:t>
            </a:r>
            <a:endParaRPr lang="fr-FR" dirty="0">
              <a:solidFill>
                <a:prstClr val="white"/>
              </a:solidFill>
              <a:latin typeface="News Gothic MT"/>
            </a:endParaRPr>
          </a:p>
        </p:txBody>
      </p:sp>
      <p:pic>
        <p:nvPicPr>
          <p:cNvPr id="7" name="Picture 6">
            <a:extLst>
              <a:ext uri="{FF2B5EF4-FFF2-40B4-BE49-F238E27FC236}">
                <a16:creationId xmlns:a16="http://schemas.microsoft.com/office/drawing/2014/main" id="{3F8EC91D-72DA-D57F-46E5-190406FE6EEB}"/>
              </a:ext>
            </a:extLst>
          </p:cNvPr>
          <p:cNvPicPr>
            <a:picLocks noChangeAspect="1"/>
          </p:cNvPicPr>
          <p:nvPr/>
        </p:nvPicPr>
        <p:blipFill>
          <a:blip r:embed="rId2"/>
          <a:stretch>
            <a:fillRect/>
          </a:stretch>
        </p:blipFill>
        <p:spPr>
          <a:xfrm>
            <a:off x="1470454" y="873599"/>
            <a:ext cx="10068726" cy="5478152"/>
          </a:xfrm>
          <a:prstGeom prst="rect">
            <a:avLst/>
          </a:prstGeom>
        </p:spPr>
      </p:pic>
      <p:sp>
        <p:nvSpPr>
          <p:cNvPr id="9" name="TextBox 8">
            <a:extLst>
              <a:ext uri="{FF2B5EF4-FFF2-40B4-BE49-F238E27FC236}">
                <a16:creationId xmlns:a16="http://schemas.microsoft.com/office/drawing/2014/main" id="{ED54DFCD-3D22-5692-2055-38811B5FEEE9}"/>
              </a:ext>
            </a:extLst>
          </p:cNvPr>
          <p:cNvSpPr txBox="1"/>
          <p:nvPr/>
        </p:nvSpPr>
        <p:spPr>
          <a:xfrm>
            <a:off x="3886200" y="204027"/>
            <a:ext cx="6091880" cy="584775"/>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accent1">
                    <a:lumMod val="75000"/>
                  </a:schemeClr>
                </a:solidFill>
                <a:effectLst/>
                <a:uLnTx/>
                <a:uFillTx/>
                <a:latin typeface="Arial" charset="0"/>
                <a:ea typeface="ＭＳ Ｐゴシック" charset="0"/>
                <a:cs typeface="Times New Roman"/>
                <a:sym typeface="Times New Roman"/>
              </a:rPr>
              <a:t>ILC-IDT</a:t>
            </a:r>
            <a:endParaRPr kumimoji="0" lang="fr-FR" sz="2800" b="1" i="0" u="none" strike="noStrike" kern="0" cap="none" spc="0" normalizeH="0" baseline="0" noProof="0" dirty="0">
              <a:ln>
                <a:noFill/>
              </a:ln>
              <a:solidFill>
                <a:schemeClr val="accent1">
                  <a:lumMod val="75000"/>
                </a:schemeClr>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03253011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0DE947D-BEE0-C1E8-FBAB-26113C0B01FF}"/>
              </a:ext>
            </a:extLst>
          </p:cNvPr>
          <p:cNvGraphicFramePr/>
          <p:nvPr>
            <p:extLst>
              <p:ext uri="{D42A27DB-BD31-4B8C-83A1-F6EECF244321}">
                <p14:modId xmlns:p14="http://schemas.microsoft.com/office/powerpoint/2010/main" val="1833988473"/>
              </p:ext>
            </p:extLst>
          </p:nvPr>
        </p:nvGraphicFramePr>
        <p:xfrm>
          <a:off x="4979773" y="718667"/>
          <a:ext cx="8891835" cy="5411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DC2CB1F-F3C9-8739-5452-29687A869CB3}"/>
              </a:ext>
            </a:extLst>
          </p:cNvPr>
          <p:cNvSpPr txBox="1"/>
          <p:nvPr/>
        </p:nvSpPr>
        <p:spPr>
          <a:xfrm>
            <a:off x="437940" y="789990"/>
            <a:ext cx="6024644" cy="5693866"/>
          </a:xfrm>
          <a:prstGeom prst="rect">
            <a:avLst/>
          </a:prstGeom>
          <a:noFill/>
        </p:spPr>
        <p:txBody>
          <a:bodyPr wrap="square" rtlCol="0">
            <a:spAutoFit/>
          </a:bodyPr>
          <a:lstStyle/>
          <a:p>
            <a:r>
              <a:rPr lang="en-GB" sz="1400" dirty="0">
                <a:solidFill>
                  <a:schemeClr val="accent1">
                    <a:lumMod val="50000"/>
                  </a:schemeClr>
                </a:solidFill>
                <a:latin typeface="Arial" panose="020B0604020202020204" pitchFamily="34" charset="0"/>
                <a:cs typeface="Arial" panose="020B0604020202020204" pitchFamily="34" charset="0"/>
              </a:rPr>
              <a:t>European presentation of ILC studies, distributed on five main activity areas </a:t>
            </a:r>
          </a:p>
          <a:p>
            <a:endParaRPr lang="en-GB" sz="1400" b="1" dirty="0">
              <a:solidFill>
                <a:schemeClr val="accent1">
                  <a:lumMod val="50000"/>
                </a:schemeClr>
              </a:solidFill>
              <a:latin typeface="Arial" panose="020B0604020202020204" pitchFamily="34" charset="0"/>
              <a:cs typeface="Arial" panose="020B0604020202020204" pitchFamily="34" charset="0"/>
            </a:endParaRPr>
          </a:p>
          <a:p>
            <a:r>
              <a:rPr lang="en-GB" sz="1400" b="1" dirty="0">
                <a:solidFill>
                  <a:schemeClr val="accent1">
                    <a:lumMod val="50000"/>
                  </a:schemeClr>
                </a:solidFill>
                <a:latin typeface="Arial" panose="020B0604020202020204" pitchFamily="34" charset="0"/>
                <a:cs typeface="Arial" panose="020B0604020202020204" pitchFamily="34" charset="0"/>
              </a:rPr>
              <a:t>A1 with three SC RF related tasks</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SRF: Cavities, Module – CEA/INFN/KEK: materials and single cell cavities  </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Crab-cavities – UK/CERN: programme after down-select to be discussed  </a:t>
            </a:r>
          </a:p>
          <a:p>
            <a:endParaRPr lang="en-GB" sz="1400" b="1" dirty="0">
              <a:solidFill>
                <a:schemeClr val="accent1">
                  <a:lumMod val="50000"/>
                </a:schemeClr>
              </a:solidFill>
              <a:latin typeface="Arial" panose="020B0604020202020204" pitchFamily="34" charset="0"/>
              <a:cs typeface="Arial" panose="020B0604020202020204" pitchFamily="34" charset="0"/>
            </a:endParaRPr>
          </a:p>
          <a:p>
            <a:r>
              <a:rPr lang="en-GB" sz="1400" b="1" dirty="0">
                <a:solidFill>
                  <a:schemeClr val="accent1">
                    <a:lumMod val="50000"/>
                  </a:schemeClr>
                </a:solidFill>
                <a:latin typeface="Arial" panose="020B0604020202020204" pitchFamily="34" charset="0"/>
                <a:cs typeface="Arial" panose="020B0604020202020204" pitchFamily="34" charset="0"/>
              </a:rPr>
              <a:t>A2 Sources </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Pulsed magnet to production drawing level - Univ. Hamburg, DESY</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Wheel/target: need to discuss more widely scope and plans (Europe and US) </a:t>
            </a:r>
          </a:p>
          <a:p>
            <a:endParaRPr lang="en-GB" sz="1400" b="1" dirty="0">
              <a:solidFill>
                <a:schemeClr val="accent1">
                  <a:lumMod val="50000"/>
                </a:schemeClr>
              </a:solidFill>
              <a:latin typeface="Arial" panose="020B0604020202020204" pitchFamily="34" charset="0"/>
              <a:cs typeface="Arial" panose="020B0604020202020204" pitchFamily="34" charset="0"/>
            </a:endParaRPr>
          </a:p>
          <a:p>
            <a:r>
              <a:rPr lang="en-GB" sz="1400" b="1" dirty="0">
                <a:solidFill>
                  <a:schemeClr val="accent1">
                    <a:lumMod val="50000"/>
                  </a:schemeClr>
                </a:solidFill>
                <a:latin typeface="Arial" panose="020B0604020202020204" pitchFamily="34" charset="0"/>
                <a:cs typeface="Arial" panose="020B0604020202020204" pitchFamily="34" charset="0"/>
              </a:rPr>
              <a:t>A3 Damping Ring including kickers</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Low Emittance Ring community – not yet addressed </a:t>
            </a:r>
          </a:p>
          <a:p>
            <a:endParaRPr lang="en-GB" sz="1400" dirty="0">
              <a:solidFill>
                <a:schemeClr val="accent1">
                  <a:lumMod val="50000"/>
                </a:schemeClr>
              </a:solidFill>
              <a:latin typeface="Arial" panose="020B0604020202020204" pitchFamily="34" charset="0"/>
              <a:cs typeface="Arial" panose="020B0604020202020204" pitchFamily="34" charset="0"/>
            </a:endParaRPr>
          </a:p>
          <a:p>
            <a:r>
              <a:rPr lang="en-GB" sz="1400" b="1" dirty="0">
                <a:solidFill>
                  <a:schemeClr val="accent1">
                    <a:lumMod val="50000"/>
                  </a:schemeClr>
                </a:solidFill>
                <a:latin typeface="Arial" panose="020B0604020202020204" pitchFamily="34" charset="0"/>
                <a:cs typeface="Arial" panose="020B0604020202020204" pitchFamily="34" charset="0"/>
              </a:rPr>
              <a:t>A4 ATF activities for final focus and nanobeams </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Many European groups active in ATF – UK, France, Spain, DESY, CERN, Friday operation meetings restarted.  </a:t>
            </a:r>
          </a:p>
          <a:p>
            <a:endParaRPr lang="en-GB" sz="1400" b="1" dirty="0">
              <a:solidFill>
                <a:schemeClr val="accent1">
                  <a:lumMod val="50000"/>
                </a:schemeClr>
              </a:solidFill>
              <a:latin typeface="Arial" panose="020B0604020202020204" pitchFamily="34" charset="0"/>
              <a:cs typeface="Arial" panose="020B0604020202020204" pitchFamily="34" charset="0"/>
            </a:endParaRPr>
          </a:p>
          <a:p>
            <a:r>
              <a:rPr lang="en-GB" sz="1400" b="1" dirty="0">
                <a:solidFill>
                  <a:schemeClr val="accent1">
                    <a:lumMod val="50000"/>
                  </a:schemeClr>
                </a:solidFill>
                <a:latin typeface="Arial" panose="020B0604020202020204" pitchFamily="34" charset="0"/>
                <a:cs typeface="Arial" panose="020B0604020202020204" pitchFamily="34" charset="0"/>
              </a:rPr>
              <a:t>A5 Implementation including Project Office </a:t>
            </a:r>
          </a:p>
          <a:p>
            <a:pPr marL="285350" indent="-285350">
              <a:buFont typeface="Arial" panose="020B0604020202020204" pitchFamily="34" charset="0"/>
              <a:buChar char="•"/>
            </a:pPr>
            <a:r>
              <a:rPr lang="en-GB" sz="1400" dirty="0">
                <a:solidFill>
                  <a:schemeClr val="accent1">
                    <a:lumMod val="50000"/>
                  </a:schemeClr>
                </a:solidFill>
                <a:latin typeface="Arial" panose="020B0604020202020204" pitchFamily="34" charset="0"/>
                <a:cs typeface="Arial" panose="020B0604020202020204" pitchFamily="34" charset="0"/>
              </a:rPr>
              <a:t>Dump, CE, </a:t>
            </a:r>
            <a:r>
              <a:rPr lang="en-GB" sz="1400" dirty="0" err="1">
                <a:solidFill>
                  <a:schemeClr val="accent1">
                    <a:lumMod val="50000"/>
                  </a:schemeClr>
                </a:solidFill>
                <a:latin typeface="Arial" panose="020B0604020202020204" pitchFamily="34" charset="0"/>
                <a:cs typeface="Arial" panose="020B0604020202020204" pitchFamily="34" charset="0"/>
              </a:rPr>
              <a:t>Cryo</a:t>
            </a:r>
            <a:r>
              <a:rPr lang="en-GB" sz="1400" dirty="0">
                <a:solidFill>
                  <a:schemeClr val="accent1">
                    <a:lumMod val="50000"/>
                  </a:schemeClr>
                </a:solidFill>
                <a:latin typeface="Arial" panose="020B0604020202020204" pitchFamily="34" charset="0"/>
                <a:cs typeface="Arial" panose="020B0604020202020204" pitchFamily="34" charset="0"/>
              </a:rPr>
              <a:t>, Sustainability, MDI, others (many of these are continuations of on-going collaborative activities) – Spain/KEK: ML quads and cold BPMs (own funding), EAJADE started (EU funding), sustainability studies also(e.g. ARUP) (CERN LC funding), etc </a:t>
            </a:r>
          </a:p>
        </p:txBody>
      </p:sp>
      <p:sp>
        <p:nvSpPr>
          <p:cNvPr id="7" name="Title 1">
            <a:extLst>
              <a:ext uri="{FF2B5EF4-FFF2-40B4-BE49-F238E27FC236}">
                <a16:creationId xmlns:a16="http://schemas.microsoft.com/office/drawing/2014/main" id="{464BF26D-E51A-8296-BC7A-195344653AE8}"/>
              </a:ext>
            </a:extLst>
          </p:cNvPr>
          <p:cNvSpPr txBox="1">
            <a:spLocks/>
          </p:cNvSpPr>
          <p:nvPr/>
        </p:nvSpPr>
        <p:spPr>
          <a:xfrm>
            <a:off x="1678305" y="215178"/>
            <a:ext cx="10500995" cy="57481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GB" sz="3196" b="1" dirty="0">
                <a:solidFill>
                  <a:schemeClr val="accent1">
                    <a:lumMod val="75000"/>
                  </a:schemeClr>
                </a:solidFill>
                <a:latin typeface="Arial" panose="020B0604020202020204" pitchFamily="34" charset="0"/>
                <a:cs typeface="Arial" panose="020B0604020202020204" pitchFamily="34" charset="0"/>
              </a:rPr>
              <a:t>The European ITN activities – end May 2023</a:t>
            </a:r>
          </a:p>
        </p:txBody>
      </p:sp>
      <p:sp>
        <p:nvSpPr>
          <p:cNvPr id="8" name="TextBox 7">
            <a:extLst>
              <a:ext uri="{FF2B5EF4-FFF2-40B4-BE49-F238E27FC236}">
                <a16:creationId xmlns:a16="http://schemas.microsoft.com/office/drawing/2014/main" id="{1E4B154F-2414-08D8-4E79-93CBE79BDA0C}"/>
              </a:ext>
            </a:extLst>
          </p:cNvPr>
          <p:cNvSpPr txBox="1"/>
          <p:nvPr/>
        </p:nvSpPr>
        <p:spPr>
          <a:xfrm>
            <a:off x="8280233" y="6191281"/>
            <a:ext cx="3110629" cy="368372"/>
          </a:xfrm>
          <a:prstGeom prst="rect">
            <a:avLst/>
          </a:prstGeom>
          <a:noFill/>
        </p:spPr>
        <p:txBody>
          <a:bodyPr wrap="none" rtlCol="0">
            <a:spAutoFit/>
          </a:bodyPr>
          <a:lstStyle/>
          <a:p>
            <a:r>
              <a:rPr lang="en-GB" sz="1797" dirty="0"/>
              <a:t>EAJADE: Information at </a:t>
            </a:r>
            <a:r>
              <a:rPr lang="en-GB" sz="1797" dirty="0">
                <a:hlinkClick r:id="rId8"/>
              </a:rPr>
              <a:t>LINK</a:t>
            </a:r>
            <a:endParaRPr lang="en-GB" sz="1797" dirty="0"/>
          </a:p>
        </p:txBody>
      </p:sp>
      <p:sp>
        <p:nvSpPr>
          <p:cNvPr id="2" name="Date Placeholder 1">
            <a:extLst>
              <a:ext uri="{FF2B5EF4-FFF2-40B4-BE49-F238E27FC236}">
                <a16:creationId xmlns:a16="http://schemas.microsoft.com/office/drawing/2014/main" id="{AD724793-517A-F809-C3BD-D8C8BBD82D69}"/>
              </a:ext>
            </a:extLst>
          </p:cNvPr>
          <p:cNvSpPr>
            <a:spLocks noGrp="1"/>
          </p:cNvSpPr>
          <p:nvPr>
            <p:ph type="dt" sz="half" idx="10"/>
          </p:nvPr>
        </p:nvSpPr>
        <p:spPr/>
        <p:txBody>
          <a:bodyPr/>
          <a:lstStyle/>
          <a:p>
            <a:r>
              <a:rPr lang="fr-FR">
                <a:solidFill>
                  <a:prstClr val="white"/>
                </a:solidFill>
                <a:latin typeface="News Gothic MT"/>
              </a:rPr>
              <a:t>19 July 2023</a:t>
            </a:r>
          </a:p>
        </p:txBody>
      </p:sp>
      <p:sp>
        <p:nvSpPr>
          <p:cNvPr id="6" name="Footer Placeholder 5">
            <a:extLst>
              <a:ext uri="{FF2B5EF4-FFF2-40B4-BE49-F238E27FC236}">
                <a16:creationId xmlns:a16="http://schemas.microsoft.com/office/drawing/2014/main" id="{45985EFA-A984-5CFD-100F-91D9C3B2B36C}"/>
              </a:ext>
            </a:extLst>
          </p:cNvPr>
          <p:cNvSpPr>
            <a:spLocks noGrp="1"/>
          </p:cNvSpPr>
          <p:nvPr>
            <p:ph type="ftr" sz="quarter" idx="11"/>
          </p:nvPr>
        </p:nvSpPr>
        <p:spPr>
          <a:xfrm>
            <a:off x="352248" y="6364082"/>
            <a:ext cx="6447864" cy="364618"/>
          </a:xfrm>
        </p:spPr>
        <p:txBody>
          <a:bodyPr/>
          <a:lstStyle/>
          <a:p>
            <a:r>
              <a:rPr lang="en-US" dirty="0">
                <a:solidFill>
                  <a:prstClr val="white"/>
                </a:solidFill>
                <a:latin typeface="News Gothic MT"/>
              </a:rPr>
              <a:t>ILC </a:t>
            </a:r>
            <a:r>
              <a:rPr lang="en-US" dirty="0" err="1">
                <a:solidFill>
                  <a:prstClr val="white"/>
                </a:solidFill>
                <a:latin typeface="News Gothic MT"/>
              </a:rPr>
              <a:t>IJCLab</a:t>
            </a:r>
            <a:endParaRPr lang="fr-FR" dirty="0">
              <a:solidFill>
                <a:prstClr val="white"/>
              </a:solidFill>
              <a:latin typeface="News Gothic MT"/>
            </a:endParaRPr>
          </a:p>
        </p:txBody>
      </p:sp>
      <p:sp>
        <p:nvSpPr>
          <p:cNvPr id="9" name="Rectangle 8">
            <a:extLst>
              <a:ext uri="{FF2B5EF4-FFF2-40B4-BE49-F238E27FC236}">
                <a16:creationId xmlns:a16="http://schemas.microsoft.com/office/drawing/2014/main" id="{13DD78BE-E8FC-3309-EAB2-78407F6BD54E}"/>
              </a:ext>
            </a:extLst>
          </p:cNvPr>
          <p:cNvSpPr/>
          <p:nvPr/>
        </p:nvSpPr>
        <p:spPr>
          <a:xfrm>
            <a:off x="352248" y="4349578"/>
            <a:ext cx="5737402" cy="79083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38393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487D5F-0808-6247-B95C-56C352ABFFEE}"/>
              </a:ext>
            </a:extLst>
          </p:cNvPr>
          <p:cNvPicPr>
            <a:picLocks noChangeAspect="1"/>
          </p:cNvPicPr>
          <p:nvPr/>
        </p:nvPicPr>
        <p:blipFill>
          <a:blip r:embed="rId3"/>
          <a:stretch>
            <a:fillRect/>
          </a:stretch>
        </p:blipFill>
        <p:spPr>
          <a:xfrm>
            <a:off x="10098430" y="4508115"/>
            <a:ext cx="1790955" cy="1337191"/>
          </a:xfrm>
          <a:prstGeom prst="rect">
            <a:avLst/>
          </a:prstGeom>
        </p:spPr>
      </p:pic>
      <p:pic>
        <p:nvPicPr>
          <p:cNvPr id="13" name="Picture 12">
            <a:extLst>
              <a:ext uri="{FF2B5EF4-FFF2-40B4-BE49-F238E27FC236}">
                <a16:creationId xmlns:a16="http://schemas.microsoft.com/office/drawing/2014/main" id="{603B2C00-ED6D-5246-94F3-9BC2EFA79853}"/>
              </a:ext>
            </a:extLst>
          </p:cNvPr>
          <p:cNvPicPr>
            <a:picLocks noChangeAspect="1"/>
          </p:cNvPicPr>
          <p:nvPr/>
        </p:nvPicPr>
        <p:blipFill>
          <a:blip r:embed="rId4"/>
          <a:stretch>
            <a:fillRect/>
          </a:stretch>
        </p:blipFill>
        <p:spPr>
          <a:xfrm>
            <a:off x="3656787" y="4959877"/>
            <a:ext cx="3983962" cy="1245759"/>
          </a:xfrm>
          <a:prstGeom prst="rect">
            <a:avLst/>
          </a:prstGeom>
        </p:spPr>
      </p:pic>
      <p:pic>
        <p:nvPicPr>
          <p:cNvPr id="14" name="Picture 13">
            <a:extLst>
              <a:ext uri="{FF2B5EF4-FFF2-40B4-BE49-F238E27FC236}">
                <a16:creationId xmlns:a16="http://schemas.microsoft.com/office/drawing/2014/main" id="{62DB7BD4-CF01-6F48-9613-9111FE0D46BE}"/>
              </a:ext>
            </a:extLst>
          </p:cNvPr>
          <p:cNvPicPr>
            <a:picLocks noChangeAspect="1"/>
          </p:cNvPicPr>
          <p:nvPr/>
        </p:nvPicPr>
        <p:blipFill>
          <a:blip r:embed="rId5"/>
          <a:stretch>
            <a:fillRect/>
          </a:stretch>
        </p:blipFill>
        <p:spPr>
          <a:xfrm>
            <a:off x="7304059" y="5886905"/>
            <a:ext cx="1068607" cy="792838"/>
          </a:xfrm>
          <a:prstGeom prst="rect">
            <a:avLst/>
          </a:prstGeom>
        </p:spPr>
      </p:pic>
      <p:pic>
        <p:nvPicPr>
          <p:cNvPr id="16" name="Picture 15">
            <a:extLst>
              <a:ext uri="{FF2B5EF4-FFF2-40B4-BE49-F238E27FC236}">
                <a16:creationId xmlns:a16="http://schemas.microsoft.com/office/drawing/2014/main" id="{F5213CC3-1E31-8E4B-82C7-BA3721F1638E}"/>
              </a:ext>
            </a:extLst>
          </p:cNvPr>
          <p:cNvPicPr>
            <a:picLocks noChangeAspect="1"/>
          </p:cNvPicPr>
          <p:nvPr/>
        </p:nvPicPr>
        <p:blipFill>
          <a:blip r:embed="rId6"/>
          <a:stretch>
            <a:fillRect/>
          </a:stretch>
        </p:blipFill>
        <p:spPr>
          <a:xfrm>
            <a:off x="375730" y="4925588"/>
            <a:ext cx="2994154" cy="1472869"/>
          </a:xfrm>
          <a:prstGeom prst="rect">
            <a:avLst/>
          </a:prstGeom>
        </p:spPr>
      </p:pic>
      <p:pic>
        <p:nvPicPr>
          <p:cNvPr id="18" name="Picture 17">
            <a:extLst>
              <a:ext uri="{FF2B5EF4-FFF2-40B4-BE49-F238E27FC236}">
                <a16:creationId xmlns:a16="http://schemas.microsoft.com/office/drawing/2014/main" id="{58BF503A-C77E-F34C-BBFF-0C6794F856C8}"/>
              </a:ext>
            </a:extLst>
          </p:cNvPr>
          <p:cNvPicPr>
            <a:picLocks noChangeAspect="1"/>
          </p:cNvPicPr>
          <p:nvPr/>
        </p:nvPicPr>
        <p:blipFill>
          <a:blip r:embed="rId7"/>
          <a:stretch>
            <a:fillRect/>
          </a:stretch>
        </p:blipFill>
        <p:spPr>
          <a:xfrm>
            <a:off x="9011031" y="5819619"/>
            <a:ext cx="1028970" cy="787950"/>
          </a:xfrm>
          <a:prstGeom prst="rect">
            <a:avLst/>
          </a:prstGeom>
        </p:spPr>
      </p:pic>
      <p:pic>
        <p:nvPicPr>
          <p:cNvPr id="19" name="Picture 18">
            <a:extLst>
              <a:ext uri="{FF2B5EF4-FFF2-40B4-BE49-F238E27FC236}">
                <a16:creationId xmlns:a16="http://schemas.microsoft.com/office/drawing/2014/main" id="{6245362B-8349-F341-A8B5-FB6FD6734819}"/>
              </a:ext>
            </a:extLst>
          </p:cNvPr>
          <p:cNvPicPr>
            <a:picLocks noChangeAspect="1"/>
          </p:cNvPicPr>
          <p:nvPr/>
        </p:nvPicPr>
        <p:blipFill>
          <a:blip r:embed="rId8"/>
          <a:stretch>
            <a:fillRect/>
          </a:stretch>
        </p:blipFill>
        <p:spPr>
          <a:xfrm>
            <a:off x="8690260" y="4812277"/>
            <a:ext cx="1373594" cy="817052"/>
          </a:xfrm>
          <a:prstGeom prst="rect">
            <a:avLst/>
          </a:prstGeom>
        </p:spPr>
      </p:pic>
      <p:sp>
        <p:nvSpPr>
          <p:cNvPr id="4" name="Rectangle 3">
            <a:extLst>
              <a:ext uri="{FF2B5EF4-FFF2-40B4-BE49-F238E27FC236}">
                <a16:creationId xmlns:a16="http://schemas.microsoft.com/office/drawing/2014/main" id="{4361D364-E827-0D47-9747-E53D4E917367}"/>
              </a:ext>
            </a:extLst>
          </p:cNvPr>
          <p:cNvSpPr/>
          <p:nvPr/>
        </p:nvSpPr>
        <p:spPr>
          <a:xfrm>
            <a:off x="429728" y="6465376"/>
            <a:ext cx="2340705"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Intensity dependence studies</a:t>
            </a:r>
            <a:endParaRPr lang="en-US" sz="12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58E119E5-B1D2-444A-A942-7B8E05E70672}"/>
              </a:ext>
            </a:extLst>
          </p:cNvPr>
          <p:cNvSpPr/>
          <p:nvPr/>
        </p:nvSpPr>
        <p:spPr>
          <a:xfrm>
            <a:off x="3856917" y="6311125"/>
            <a:ext cx="162256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Ultra-low </a:t>
            </a:r>
            <a:r>
              <a:rPr lang="en-US" sz="1200" b="1" dirty="0">
                <a:latin typeface="Symbol" pitchFamily="2" charset="2"/>
                <a:ea typeface="MS PGothic" charset="0"/>
                <a:cs typeface="Arial" panose="020B0604020202020204" pitchFamily="34" charset="0"/>
              </a:rPr>
              <a:t>b</a:t>
            </a:r>
            <a:r>
              <a:rPr lang="en-US" sz="1200" b="1" dirty="0">
                <a:latin typeface="Arial" panose="020B0604020202020204" pitchFamily="34" charset="0"/>
                <a:ea typeface="MS PGothic" charset="0"/>
                <a:cs typeface="Arial" panose="020B0604020202020204" pitchFamily="34" charset="0"/>
              </a:rPr>
              <a:t>* studies</a:t>
            </a:r>
            <a:endParaRPr lang="en-US" sz="12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DC02441-1B35-7F4A-BBC1-DCCCA13F7BB7}"/>
              </a:ext>
            </a:extLst>
          </p:cNvPr>
          <p:cNvSpPr/>
          <p:nvPr/>
        </p:nvSpPr>
        <p:spPr>
          <a:xfrm>
            <a:off x="8255330" y="5609906"/>
            <a:ext cx="946093"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Collimator</a:t>
            </a:r>
            <a:endParaRPr lang="en-US" sz="12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316B262-30E8-874E-8A5A-2092DD1C62A9}"/>
              </a:ext>
            </a:extLst>
          </p:cNvPr>
          <p:cNvSpPr/>
          <p:nvPr/>
        </p:nvSpPr>
        <p:spPr>
          <a:xfrm>
            <a:off x="9348946" y="6601203"/>
            <a:ext cx="138211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Waveguide BPM</a:t>
            </a:r>
            <a:endParaRPr lang="en-US" sz="1200"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C7E3E59-4B72-494C-BA91-F96008B031DB}"/>
              </a:ext>
            </a:extLst>
          </p:cNvPr>
          <p:cNvSpPr/>
          <p:nvPr/>
        </p:nvSpPr>
        <p:spPr>
          <a:xfrm>
            <a:off x="5760954" y="6532619"/>
            <a:ext cx="152157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Energy bandwidth</a:t>
            </a:r>
            <a:endParaRPr lang="en-US" sz="1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43BA49E-C91B-264B-91E5-7D8DBB171225}"/>
              </a:ext>
            </a:extLst>
          </p:cNvPr>
          <p:cNvSpPr/>
          <p:nvPr/>
        </p:nvSpPr>
        <p:spPr>
          <a:xfrm>
            <a:off x="10797857" y="5811369"/>
            <a:ext cx="1020071" cy="1015663"/>
          </a:xfrm>
          <a:prstGeom prst="rect">
            <a:avLst/>
          </a:prstGeom>
        </p:spPr>
        <p:txBody>
          <a:bodyPr wrap="square">
            <a:spAutoFit/>
          </a:bodyPr>
          <a:lstStyle/>
          <a:p>
            <a:r>
              <a:rPr lang="en-US" sz="1200" b="1" dirty="0">
                <a:solidFill>
                  <a:schemeClr val="tx1"/>
                </a:solidFill>
                <a:latin typeface="Arial" panose="020B0604020202020204" pitchFamily="34" charset="0"/>
                <a:cs typeface="Arial" panose="020B0604020202020204" pitchFamily="34" charset="0"/>
              </a:rPr>
              <a:t>Incoherent Diffraction Cherenkov Radiation Monitor</a:t>
            </a:r>
            <a:endParaRPr lang="en-US" sz="1200" b="1" dirty="0"/>
          </a:p>
        </p:txBody>
      </p:sp>
      <p:sp>
        <p:nvSpPr>
          <p:cNvPr id="25" name="Titre 2">
            <a:extLst>
              <a:ext uri="{FF2B5EF4-FFF2-40B4-BE49-F238E27FC236}">
                <a16:creationId xmlns:a16="http://schemas.microsoft.com/office/drawing/2014/main" id="{73CC4F4D-2268-5742-A710-0812302420F9}"/>
              </a:ext>
            </a:extLst>
          </p:cNvPr>
          <p:cNvSpPr txBox="1">
            <a:spLocks/>
          </p:cNvSpPr>
          <p:nvPr/>
        </p:nvSpPr>
        <p:spPr>
          <a:xfrm>
            <a:off x="3149936" y="111269"/>
            <a:ext cx="10711865" cy="713866"/>
          </a:xfrm>
          <a:prstGeom prst="rect">
            <a:avLst/>
          </a:prstGeom>
          <a:noFill/>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GB" sz="2800" b="1" dirty="0">
                <a:latin typeface="Arial" charset="0"/>
                <a:ea typeface="ＭＳ Ｐゴシック" charset="0"/>
              </a:rPr>
              <a:t>ILC – IDT WP15 System Design of ILC FFS </a:t>
            </a:r>
            <a:endParaRPr lang="fr-FR" sz="2800" b="1" dirty="0"/>
          </a:p>
        </p:txBody>
      </p:sp>
      <p:graphicFrame>
        <p:nvGraphicFramePr>
          <p:cNvPr id="26" name="Content Placeholder 7">
            <a:extLst>
              <a:ext uri="{FF2B5EF4-FFF2-40B4-BE49-F238E27FC236}">
                <a16:creationId xmlns:a16="http://schemas.microsoft.com/office/drawing/2014/main" id="{F77CDCD3-29C8-F44C-8B16-9D05582BCFA1}"/>
              </a:ext>
            </a:extLst>
          </p:cNvPr>
          <p:cNvGraphicFramePr>
            <a:graphicFrameLocks/>
          </p:cNvGraphicFramePr>
          <p:nvPr>
            <p:extLst>
              <p:ext uri="{D42A27DB-BD31-4B8C-83A1-F6EECF244321}">
                <p14:modId xmlns:p14="http://schemas.microsoft.com/office/powerpoint/2010/main" val="802536407"/>
              </p:ext>
            </p:extLst>
          </p:nvPr>
        </p:nvGraphicFramePr>
        <p:xfrm>
          <a:off x="1872807" y="1365885"/>
          <a:ext cx="8805832" cy="3015155"/>
        </p:xfrm>
        <a:graphic>
          <a:graphicData uri="http://schemas.openxmlformats.org/drawingml/2006/table">
            <a:tbl>
              <a:tblPr firstRow="1" firstCol="1" bandRow="1">
                <a:tableStyleId>{5940675A-B579-460E-94D1-54222C63F5DA}</a:tableStyleId>
              </a:tblPr>
              <a:tblGrid>
                <a:gridCol w="3981848">
                  <a:extLst>
                    <a:ext uri="{9D8B030D-6E8A-4147-A177-3AD203B41FA5}">
                      <a16:colId xmlns:a16="http://schemas.microsoft.com/office/drawing/2014/main" val="230236759"/>
                    </a:ext>
                  </a:extLst>
                </a:gridCol>
                <a:gridCol w="4823984">
                  <a:extLst>
                    <a:ext uri="{9D8B030D-6E8A-4147-A177-3AD203B41FA5}">
                      <a16:colId xmlns:a16="http://schemas.microsoft.com/office/drawing/2014/main" val="2319262661"/>
                    </a:ext>
                  </a:extLst>
                </a:gridCol>
              </a:tblGrid>
              <a:tr h="536333">
                <a:tc gridSpan="2">
                  <a:txBody>
                    <a:bodyPr/>
                    <a:lstStyle/>
                    <a:p>
                      <a:pPr algn="just">
                        <a:lnSpc>
                          <a:spcPts val="1600"/>
                        </a:lnSpc>
                        <a:spcAft>
                          <a:spcPts val="0"/>
                        </a:spcAft>
                      </a:pPr>
                      <a:r>
                        <a:rPr lang="en-US" sz="2400" b="1" kern="100" dirty="0">
                          <a:solidFill>
                            <a:schemeClr val="bg1"/>
                          </a:solidFill>
                          <a:effectLst/>
                          <a:latin typeface="Times New Roman" panose="02020603050405020304" pitchFamily="18" charset="0"/>
                          <a:cs typeface="Times New Roman" panose="02020603050405020304" pitchFamily="18" charset="0"/>
                        </a:rPr>
                        <a:t>WP15  Tasks : Maximize Luminosity potential of ILC</a:t>
                      </a:r>
                      <a:endParaRPr lang="fr-FR" sz="2400" b="1" kern="1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2">
                        <a:lumMod val="25000"/>
                      </a:schemeClr>
                    </a:solidFill>
                  </a:tcPr>
                </a:tc>
                <a:tc hMerge="1">
                  <a:txBody>
                    <a:bodyPr/>
                    <a:lstStyle/>
                    <a:p>
                      <a:pPr algn="just">
                        <a:lnSpc>
                          <a:spcPts val="1600"/>
                        </a:lnSpc>
                        <a:spcAft>
                          <a:spcPts val="0"/>
                        </a:spcAft>
                      </a:pPr>
                      <a:endParaRPr lang="fr-FR" sz="2400" b="1" kern="1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2">
                        <a:lumMod val="25000"/>
                      </a:schemeClr>
                    </a:solidFill>
                  </a:tcPr>
                </a:tc>
                <a:extLst>
                  <a:ext uri="{0D108BD9-81ED-4DB2-BD59-A6C34878D82A}">
                    <a16:rowId xmlns:a16="http://schemas.microsoft.com/office/drawing/2014/main" val="504884738"/>
                  </a:ext>
                </a:extLst>
              </a:tr>
              <a:tr h="497384">
                <a:tc rowSpan="2">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T1</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a:t>
                      </a: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ILC-FFS system design</a:t>
                      </a:r>
                      <a:endParaRPr lang="fr-FR" sz="1800" b="1"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tc>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T1.1</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Hardware optimization</a:t>
                      </a: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26644057"/>
                  </a:ext>
                </a:extLst>
              </a:tr>
              <a:tr h="384545">
                <a:tc vMerge="1">
                  <a:txBody>
                    <a:bodyPr/>
                    <a:lstStyle/>
                    <a:p>
                      <a:pPr algn="l">
                        <a:lnSpc>
                          <a:spcPts val="1600"/>
                        </a:lnSpc>
                        <a:spcAft>
                          <a:spcPts val="0"/>
                        </a:spcAft>
                      </a:pP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tc>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T1.2</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Realistic beam line driven / IP design</a:t>
                      </a: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33548898"/>
                  </a:ext>
                </a:extLst>
              </a:tr>
              <a:tr h="524781">
                <a:tc rowSpan="3">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T2: ILC-FFS beam tests</a:t>
                      </a:r>
                      <a:endParaRPr lang="fr-FR" sz="1800" b="1"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tc>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T2.1</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Long-Term stability</a:t>
                      </a: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76073621"/>
                  </a:ext>
                </a:extLst>
              </a:tr>
              <a:tr h="398427">
                <a:tc vMerge="1">
                  <a:txBody>
                    <a:bodyPr/>
                    <a:lstStyle/>
                    <a:p>
                      <a:pPr algn="l">
                        <a:lnSpc>
                          <a:spcPts val="1600"/>
                        </a:lnSpc>
                        <a:spcAft>
                          <a:spcPts val="0"/>
                        </a:spcAft>
                      </a:pP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tc>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T2.2</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High-order aberrations</a:t>
                      </a: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56575345"/>
                  </a:ext>
                </a:extLst>
              </a:tr>
              <a:tr h="673685">
                <a:tc vMerge="1">
                  <a:txBody>
                    <a:bodyPr/>
                    <a:lstStyle/>
                    <a:p>
                      <a:pPr algn="l">
                        <a:lnSpc>
                          <a:spcPts val="1600"/>
                        </a:lnSpc>
                        <a:spcAft>
                          <a:spcPts val="0"/>
                        </a:spcAft>
                      </a:pP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tc>
                  <a:txBody>
                    <a:bodyPr/>
                    <a:lstStyle/>
                    <a:p>
                      <a:pPr algn="l">
                        <a:lnSpc>
                          <a:spcPts val="1600"/>
                        </a:lnSpc>
                        <a:spcAft>
                          <a:spcPts val="0"/>
                        </a:spcAft>
                      </a:pPr>
                      <a:r>
                        <a:rPr lang="en-US" sz="1800" b="1" kern="100" dirty="0">
                          <a:solidFill>
                            <a:schemeClr val="tx2">
                              <a:lumMod val="90000"/>
                              <a:lumOff val="10000"/>
                            </a:schemeClr>
                          </a:solidFill>
                          <a:effectLst/>
                          <a:latin typeface="Times New Roman" panose="02020603050405020304" pitchFamily="18" charset="0"/>
                          <a:cs typeface="Times New Roman" panose="02020603050405020304" pitchFamily="18" charset="0"/>
                        </a:rPr>
                        <a:t>T2.3</a:t>
                      </a:r>
                      <a:r>
                        <a:rPr lang="en-US" sz="1800" kern="100" dirty="0">
                          <a:solidFill>
                            <a:schemeClr val="tx2">
                              <a:lumMod val="90000"/>
                              <a:lumOff val="10000"/>
                            </a:schemeClr>
                          </a:solidFill>
                          <a:effectLst/>
                          <a:latin typeface="Times New Roman" panose="02020603050405020304" pitchFamily="18" charset="0"/>
                          <a:cs typeface="Times New Roman" panose="02020603050405020304" pitchFamily="18" charset="0"/>
                        </a:rPr>
                        <a:t>: R&amp;D complementary studies</a:t>
                      </a:r>
                      <a:endParaRPr lang="fr-FR" sz="1800" kern="100" dirty="0">
                        <a:solidFill>
                          <a:schemeClr val="tx2">
                            <a:lumMod val="90000"/>
                            <a:lumOff val="10000"/>
                          </a:schemeClr>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341342064"/>
                  </a:ext>
                </a:extLst>
              </a:tr>
            </a:tbl>
          </a:graphicData>
        </a:graphic>
      </p:graphicFrame>
      <p:sp>
        <p:nvSpPr>
          <p:cNvPr id="27" name="Rectangle 26">
            <a:extLst>
              <a:ext uri="{FF2B5EF4-FFF2-40B4-BE49-F238E27FC236}">
                <a16:creationId xmlns:a16="http://schemas.microsoft.com/office/drawing/2014/main" id="{4B279AB0-359C-2A42-9578-E4E821E5E4C5}"/>
              </a:ext>
            </a:extLst>
          </p:cNvPr>
          <p:cNvSpPr/>
          <p:nvPr/>
        </p:nvSpPr>
        <p:spPr>
          <a:xfrm>
            <a:off x="836482" y="4535380"/>
            <a:ext cx="2313454" cy="369332"/>
          </a:xfrm>
          <a:prstGeom prst="rect">
            <a:avLst/>
          </a:prstGeom>
        </p:spPr>
        <p:txBody>
          <a:bodyPr wrap="none">
            <a:spAutoFit/>
          </a:bodyPr>
          <a:lstStyle/>
          <a:p>
            <a:r>
              <a:rPr lang="en-US" b="1" dirty="0">
                <a:latin typeface="Arial" panose="020B0604020202020204" pitchFamily="34" charset="0"/>
                <a:ea typeface="MS PGothic" charset="0"/>
                <a:cs typeface="Arial" panose="020B0604020202020204" pitchFamily="34" charset="0"/>
              </a:rPr>
              <a:t>Long Term stability</a:t>
            </a:r>
            <a:endParaRPr lang="en-US"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2C8968E-40C6-4E43-8093-B676E13C1FF4}"/>
              </a:ext>
            </a:extLst>
          </p:cNvPr>
          <p:cNvSpPr/>
          <p:nvPr/>
        </p:nvSpPr>
        <p:spPr>
          <a:xfrm>
            <a:off x="4043569" y="4541214"/>
            <a:ext cx="2962671" cy="400110"/>
          </a:xfrm>
          <a:prstGeom prst="rect">
            <a:avLst/>
          </a:prstGeom>
        </p:spPr>
        <p:txBody>
          <a:bodyPr wrap="none">
            <a:spAutoFit/>
          </a:bodyPr>
          <a:lstStyle/>
          <a:p>
            <a:r>
              <a:rPr lang="en-US" sz="2000" b="1" dirty="0">
                <a:latin typeface="Arial" panose="020B0604020202020204" pitchFamily="34" charset="0"/>
                <a:ea typeface="MS PGothic" charset="0"/>
                <a:cs typeface="Arial" panose="020B0604020202020204" pitchFamily="34" charset="0"/>
              </a:rPr>
              <a:t>High-order aberrations</a:t>
            </a:r>
            <a:endParaRPr lang="en-US" sz="2000" b="1"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54AC5753-6ACB-B54B-B1B8-99D050BD8D56}"/>
              </a:ext>
            </a:extLst>
          </p:cNvPr>
          <p:cNvSpPr/>
          <p:nvPr/>
        </p:nvSpPr>
        <p:spPr>
          <a:xfrm>
            <a:off x="7519344" y="4423795"/>
            <a:ext cx="2492990" cy="369332"/>
          </a:xfrm>
          <a:prstGeom prst="rect">
            <a:avLst/>
          </a:prstGeom>
        </p:spPr>
        <p:txBody>
          <a:bodyPr wrap="none">
            <a:spAutoFit/>
          </a:bodyPr>
          <a:lstStyle/>
          <a:p>
            <a:r>
              <a:rPr lang="en-US" b="1" dirty="0">
                <a:latin typeface="Arial" panose="020B0604020202020204" pitchFamily="34" charset="0"/>
                <a:ea typeface="MS PGothic" charset="0"/>
                <a:cs typeface="Arial" panose="020B0604020202020204" pitchFamily="34" charset="0"/>
              </a:rPr>
              <a:t>Instrumentation R&amp;D</a:t>
            </a:r>
            <a:endParaRPr lang="en-US"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F0A9F2D8-1A1E-FC61-E1D2-F1D2D45F3305}"/>
              </a:ext>
            </a:extLst>
          </p:cNvPr>
          <p:cNvSpPr>
            <a:spLocks noGrp="1"/>
          </p:cNvSpPr>
          <p:nvPr>
            <p:ph type="ftr" sz="quarter" idx="11"/>
          </p:nvPr>
        </p:nvSpPr>
        <p:spPr>
          <a:xfrm>
            <a:off x="3149936" y="6519950"/>
            <a:ext cx="6447864" cy="364618"/>
          </a:xfrm>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7" name="Rectangle 6">
            <a:extLst>
              <a:ext uri="{FF2B5EF4-FFF2-40B4-BE49-F238E27FC236}">
                <a16:creationId xmlns:a16="http://schemas.microsoft.com/office/drawing/2014/main" id="{D705F61D-895B-7BA9-331D-D0DE53D27B2A}"/>
              </a:ext>
            </a:extLst>
          </p:cNvPr>
          <p:cNvSpPr/>
          <p:nvPr/>
        </p:nvSpPr>
        <p:spPr>
          <a:xfrm>
            <a:off x="3856917" y="943690"/>
            <a:ext cx="4686302" cy="400110"/>
          </a:xfrm>
          <a:prstGeom prst="rect">
            <a:avLst/>
          </a:prstGeom>
          <a:solidFill>
            <a:schemeClr val="lt1"/>
          </a:solidFill>
        </p:spPr>
        <p:txBody>
          <a:bodyPr wrap="square">
            <a:spAutoFit/>
          </a:bodyPr>
          <a:lstStyle/>
          <a:p>
            <a:r>
              <a:rPr lang="en-GB" sz="2000" b="1" dirty="0">
                <a:solidFill>
                  <a:srgbClr val="C00000"/>
                </a:solidFill>
                <a:latin typeface="Arial" charset="0"/>
                <a:ea typeface="ＭＳ Ｐゴシック" charset="0"/>
                <a:cs typeface="ＭＳ Ｐゴシック" charset="0"/>
              </a:rPr>
              <a:t>Time critical WPs relevant for ATF</a:t>
            </a:r>
          </a:p>
        </p:txBody>
      </p:sp>
      <p:sp>
        <p:nvSpPr>
          <p:cNvPr id="8" name="Date Placeholder 7">
            <a:extLst>
              <a:ext uri="{FF2B5EF4-FFF2-40B4-BE49-F238E27FC236}">
                <a16:creationId xmlns:a16="http://schemas.microsoft.com/office/drawing/2014/main" id="{A281248A-00F1-540C-802A-9E379E7425C8}"/>
              </a:ext>
            </a:extLst>
          </p:cNvPr>
          <p:cNvSpPr>
            <a:spLocks noGrp="1"/>
          </p:cNvSpPr>
          <p:nvPr>
            <p:ph type="dt" sz="half" idx="10"/>
          </p:nvPr>
        </p:nvSpPr>
        <p:spPr>
          <a:xfrm>
            <a:off x="2729365" y="6511304"/>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Tree>
    <p:extLst>
      <p:ext uri="{BB962C8B-B14F-4D97-AF65-F5344CB8AC3E}">
        <p14:creationId xmlns:p14="http://schemas.microsoft.com/office/powerpoint/2010/main" val="125661408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46E47-A481-3C47-8426-9D994DEFBE63}"/>
              </a:ext>
            </a:extLst>
          </p:cNvPr>
          <p:cNvPicPr>
            <a:picLocks noChangeAspect="1"/>
          </p:cNvPicPr>
          <p:nvPr/>
        </p:nvPicPr>
        <p:blipFill>
          <a:blip r:embed="rId3"/>
          <a:stretch>
            <a:fillRect/>
          </a:stretch>
        </p:blipFill>
        <p:spPr>
          <a:xfrm>
            <a:off x="1395663" y="2252810"/>
            <a:ext cx="10048129" cy="2059414"/>
          </a:xfrm>
          <a:prstGeom prst="rect">
            <a:avLst/>
          </a:prstGeom>
        </p:spPr>
      </p:pic>
      <p:sp>
        <p:nvSpPr>
          <p:cNvPr id="8" name="Titre 2">
            <a:extLst>
              <a:ext uri="{FF2B5EF4-FFF2-40B4-BE49-F238E27FC236}">
                <a16:creationId xmlns:a16="http://schemas.microsoft.com/office/drawing/2014/main" id="{6BDD5E94-3E47-3040-BEEE-B310127121D9}"/>
              </a:ext>
            </a:extLst>
          </p:cNvPr>
          <p:cNvSpPr>
            <a:spLocks noGrp="1"/>
          </p:cNvSpPr>
          <p:nvPr>
            <p:ph type="title"/>
          </p:nvPr>
        </p:nvSpPr>
        <p:spPr>
          <a:xfrm>
            <a:off x="2750480" y="157931"/>
            <a:ext cx="9434086" cy="548159"/>
          </a:xfrm>
          <a:noFill/>
        </p:spPr>
        <p:txBody>
          <a:bodyPr/>
          <a:lstStyle/>
          <a:p>
            <a:pPr algn="l"/>
            <a:r>
              <a:rPr lang="en-GB" sz="2800" b="1" dirty="0">
                <a:latin typeface="Arial" charset="0"/>
                <a:ea typeface="ＭＳ Ｐゴシック" charset="0"/>
              </a:rPr>
              <a:t>ATF3 objectives and collaboration:</a:t>
            </a:r>
            <a:endParaRPr lang="fr-FR" sz="2800" b="1" dirty="0"/>
          </a:p>
        </p:txBody>
      </p:sp>
      <p:sp>
        <p:nvSpPr>
          <p:cNvPr id="2" name="Rectangle 1">
            <a:extLst>
              <a:ext uri="{FF2B5EF4-FFF2-40B4-BE49-F238E27FC236}">
                <a16:creationId xmlns:a16="http://schemas.microsoft.com/office/drawing/2014/main" id="{63AEAF3E-C105-964A-9B66-88991817B51A}"/>
              </a:ext>
            </a:extLst>
          </p:cNvPr>
          <p:cNvSpPr/>
          <p:nvPr/>
        </p:nvSpPr>
        <p:spPr>
          <a:xfrm>
            <a:off x="294969" y="555214"/>
            <a:ext cx="11594416" cy="2369880"/>
          </a:xfrm>
          <a:prstGeom prst="rect">
            <a:avLst/>
          </a:prstGeom>
        </p:spPr>
        <p:txBody>
          <a:bodyPr wrap="square">
            <a:spAutoFit/>
          </a:bodyPr>
          <a:lstStyle/>
          <a:p>
            <a:endParaRPr lang="en-US" sz="2000" b="1" dirty="0">
              <a:solidFill>
                <a:schemeClr val="accent1">
                  <a:lumMod val="75000"/>
                </a:schemeClr>
              </a:solidFill>
              <a:latin typeface="Arial" panose="020B0604020202020204" pitchFamily="34" charset="0"/>
              <a:cs typeface="Arial" panose="020B0604020202020204" pitchFamily="34" charset="0"/>
            </a:endParaRPr>
          </a:p>
          <a:p>
            <a:r>
              <a:rPr lang="en-US" sz="2000" dirty="0">
                <a:solidFill>
                  <a:schemeClr val="accent1">
                    <a:lumMod val="75000"/>
                  </a:schemeClr>
                </a:solidFill>
                <a:latin typeface="Arial" panose="020B0604020202020204" pitchFamily="34" charset="0"/>
                <a:cs typeface="Arial" panose="020B0604020202020204" pitchFamily="34" charset="0"/>
              </a:rPr>
              <a:t>Based on the achievements of the ATF2 no showstopper for ILC has been found, </a:t>
            </a:r>
            <a:r>
              <a:rPr lang="en-US" sz="2000" b="1" dirty="0">
                <a:solidFill>
                  <a:srgbClr val="C00000"/>
                </a:solidFill>
                <a:latin typeface="Arial" panose="020B0604020202020204" pitchFamily="34" charset="0"/>
                <a:cs typeface="Arial" panose="020B0604020202020204" pitchFamily="34" charset="0"/>
              </a:rPr>
              <a:t>ATF3</a:t>
            </a:r>
            <a:r>
              <a:rPr lang="en-US" sz="2000" dirty="0">
                <a:solidFill>
                  <a:schemeClr val="accent1">
                    <a:lumMod val="75000"/>
                  </a:schemeClr>
                </a:solidFill>
                <a:latin typeface="Arial" panose="020B0604020202020204" pitchFamily="34" charset="0"/>
                <a:cs typeface="Arial" panose="020B0604020202020204" pitchFamily="34" charset="0"/>
              </a:rPr>
              <a:t> plan is to pursue the necessary R&amp;D to </a:t>
            </a:r>
            <a:r>
              <a:rPr lang="en-US" sz="2000" b="1" dirty="0">
                <a:solidFill>
                  <a:srgbClr val="C00000"/>
                </a:solidFill>
                <a:latin typeface="Arial" panose="020B0604020202020204" pitchFamily="34" charset="0"/>
                <a:cs typeface="Arial" panose="020B0604020202020204" pitchFamily="34" charset="0"/>
              </a:rPr>
              <a:t>maximize</a:t>
            </a:r>
            <a:r>
              <a:rPr lang="en-US" sz="2000" dirty="0">
                <a:solidFill>
                  <a:schemeClr val="accent1">
                    <a:lumMod val="75000"/>
                  </a:schemeClr>
                </a:solidFill>
                <a:latin typeface="Arial" panose="020B0604020202020204" pitchFamily="34" charset="0"/>
                <a:cs typeface="Arial" panose="020B0604020202020204" pitchFamily="34" charset="0"/>
              </a:rPr>
              <a:t> the </a:t>
            </a:r>
            <a:r>
              <a:rPr lang="en-US" sz="2000" b="1" dirty="0">
                <a:solidFill>
                  <a:srgbClr val="C00000"/>
                </a:solidFill>
                <a:latin typeface="Arial" panose="020B0604020202020204" pitchFamily="34" charset="0"/>
                <a:cs typeface="Arial" panose="020B0604020202020204" pitchFamily="34" charset="0"/>
              </a:rPr>
              <a:t>luminosity potential of ILC</a:t>
            </a:r>
            <a:r>
              <a:rPr lang="en-US" sz="2000" dirty="0">
                <a:solidFill>
                  <a:schemeClr val="accent1">
                    <a:lumMod val="75000"/>
                  </a:schemeClr>
                </a:solidFill>
                <a:latin typeface="Arial" panose="020B0604020202020204" pitchFamily="34" charset="0"/>
                <a:cs typeface="Arial" panose="020B0604020202020204" pitchFamily="34" charset="0"/>
              </a:rPr>
              <a:t>. In particular the assessment of the </a:t>
            </a:r>
            <a:r>
              <a:rPr lang="en-US" sz="2000" b="1" dirty="0">
                <a:solidFill>
                  <a:srgbClr val="C00000"/>
                </a:solidFill>
                <a:latin typeface="Arial" panose="020B0604020202020204" pitchFamily="34" charset="0"/>
                <a:cs typeface="Arial" panose="020B0604020202020204" pitchFamily="34" charset="0"/>
              </a:rPr>
              <a:t>ILC FFS system design </a:t>
            </a:r>
            <a:r>
              <a:rPr lang="en-US" sz="2000" dirty="0">
                <a:solidFill>
                  <a:schemeClr val="accent1">
                    <a:lumMod val="75000"/>
                  </a:schemeClr>
                </a:solidFill>
                <a:latin typeface="Arial" panose="020B0604020202020204" pitchFamily="34" charset="0"/>
                <a:cs typeface="Arial" panose="020B0604020202020204" pitchFamily="34" charset="0"/>
              </a:rPr>
              <a:t>from the point of view of the beam dynamics aspects and the technological/hardware choices and the </a:t>
            </a:r>
            <a:r>
              <a:rPr lang="en-US" sz="2000" b="1" dirty="0">
                <a:solidFill>
                  <a:srgbClr val="C00000"/>
                </a:solidFill>
                <a:latin typeface="Arial" panose="020B0604020202020204" pitchFamily="34" charset="0"/>
                <a:cs typeface="Arial" panose="020B0604020202020204" pitchFamily="34" charset="0"/>
              </a:rPr>
              <a:t>long-term stability operation issues</a:t>
            </a:r>
            <a:r>
              <a:rPr lang="en-US" sz="2000" b="1" dirty="0">
                <a:solidFill>
                  <a:schemeClr val="accent1">
                    <a:lumMod val="75000"/>
                  </a:schemeClr>
                </a:solidFill>
                <a:latin typeface="Arial" panose="020B0604020202020204" pitchFamily="34" charset="0"/>
                <a:cs typeface="Arial" panose="020B0604020202020204" pitchFamily="34" charset="0"/>
              </a:rPr>
              <a:t>.</a:t>
            </a:r>
            <a:r>
              <a:rPr lang="en-US" sz="2000" dirty="0">
                <a:solidFill>
                  <a:schemeClr val="accent1">
                    <a:lumMod val="75000"/>
                  </a:schemeClr>
                </a:solidFill>
                <a:latin typeface="Arial" panose="020B0604020202020204" pitchFamily="34" charset="0"/>
                <a:cs typeface="Arial" panose="020B0604020202020204" pitchFamily="34" charset="0"/>
              </a:rPr>
              <a:t> </a:t>
            </a:r>
          </a:p>
          <a:p>
            <a:endParaRPr lang="en-US" sz="2400"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6DAC6838-6917-1B4A-823E-267902D634E3}"/>
              </a:ext>
            </a:extLst>
          </p:cNvPr>
          <p:cNvSpPr/>
          <p:nvPr/>
        </p:nvSpPr>
        <p:spPr>
          <a:xfrm>
            <a:off x="255636" y="759255"/>
            <a:ext cx="11771397" cy="1628309"/>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487D5F-0808-6247-B95C-56C352ABFFEE}"/>
              </a:ext>
            </a:extLst>
          </p:cNvPr>
          <p:cNvPicPr>
            <a:picLocks noChangeAspect="1"/>
          </p:cNvPicPr>
          <p:nvPr/>
        </p:nvPicPr>
        <p:blipFill>
          <a:blip r:embed="rId4"/>
          <a:stretch>
            <a:fillRect/>
          </a:stretch>
        </p:blipFill>
        <p:spPr>
          <a:xfrm>
            <a:off x="10098430" y="4508115"/>
            <a:ext cx="1790955" cy="1337191"/>
          </a:xfrm>
          <a:prstGeom prst="rect">
            <a:avLst/>
          </a:prstGeom>
        </p:spPr>
      </p:pic>
      <p:sp>
        <p:nvSpPr>
          <p:cNvPr id="11" name="Rectangle 10">
            <a:extLst>
              <a:ext uri="{FF2B5EF4-FFF2-40B4-BE49-F238E27FC236}">
                <a16:creationId xmlns:a16="http://schemas.microsoft.com/office/drawing/2014/main" id="{7E3A499D-EF46-D645-9A48-996F12A88AE7}"/>
              </a:ext>
            </a:extLst>
          </p:cNvPr>
          <p:cNvSpPr/>
          <p:nvPr/>
        </p:nvSpPr>
        <p:spPr>
          <a:xfrm>
            <a:off x="836482" y="4201572"/>
            <a:ext cx="2313454" cy="369332"/>
          </a:xfrm>
          <a:prstGeom prst="rect">
            <a:avLst/>
          </a:prstGeom>
        </p:spPr>
        <p:txBody>
          <a:bodyPr wrap="none">
            <a:spAutoFit/>
          </a:bodyPr>
          <a:lstStyle/>
          <a:p>
            <a:r>
              <a:rPr lang="en-US" b="1" dirty="0">
                <a:latin typeface="Arial" panose="020B0604020202020204" pitchFamily="34" charset="0"/>
                <a:ea typeface="MS PGothic" charset="0"/>
                <a:cs typeface="Arial" panose="020B0604020202020204" pitchFamily="34" charset="0"/>
              </a:rPr>
              <a:t>Long Term stability</a:t>
            </a:r>
            <a:endParaRPr lang="en-US"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E35234D-B10E-5C47-AE1B-896F82BC7BE5}"/>
              </a:ext>
            </a:extLst>
          </p:cNvPr>
          <p:cNvSpPr/>
          <p:nvPr/>
        </p:nvSpPr>
        <p:spPr>
          <a:xfrm>
            <a:off x="4043569" y="4249694"/>
            <a:ext cx="2962671" cy="400110"/>
          </a:xfrm>
          <a:prstGeom prst="rect">
            <a:avLst/>
          </a:prstGeom>
        </p:spPr>
        <p:txBody>
          <a:bodyPr wrap="none">
            <a:spAutoFit/>
          </a:bodyPr>
          <a:lstStyle/>
          <a:p>
            <a:r>
              <a:rPr lang="en-US" sz="2000" b="1" dirty="0">
                <a:latin typeface="Arial" panose="020B0604020202020204" pitchFamily="34" charset="0"/>
                <a:ea typeface="MS PGothic" charset="0"/>
                <a:cs typeface="Arial" panose="020B0604020202020204" pitchFamily="34" charset="0"/>
              </a:rPr>
              <a:t>High-order aberrations</a:t>
            </a:r>
            <a:endParaRPr lang="en-US" sz="2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03B2C00-ED6D-5246-94F3-9BC2EFA79853}"/>
              </a:ext>
            </a:extLst>
          </p:cNvPr>
          <p:cNvPicPr>
            <a:picLocks noChangeAspect="1"/>
          </p:cNvPicPr>
          <p:nvPr/>
        </p:nvPicPr>
        <p:blipFill>
          <a:blip r:embed="rId5"/>
          <a:stretch>
            <a:fillRect/>
          </a:stretch>
        </p:blipFill>
        <p:spPr>
          <a:xfrm>
            <a:off x="3718394" y="4688400"/>
            <a:ext cx="3983962" cy="1245759"/>
          </a:xfrm>
          <a:prstGeom prst="rect">
            <a:avLst/>
          </a:prstGeom>
        </p:spPr>
      </p:pic>
      <p:pic>
        <p:nvPicPr>
          <p:cNvPr id="14" name="Picture 13">
            <a:extLst>
              <a:ext uri="{FF2B5EF4-FFF2-40B4-BE49-F238E27FC236}">
                <a16:creationId xmlns:a16="http://schemas.microsoft.com/office/drawing/2014/main" id="{62DB7BD4-CF01-6F48-9613-9111FE0D46BE}"/>
              </a:ext>
            </a:extLst>
          </p:cNvPr>
          <p:cNvPicPr>
            <a:picLocks noChangeAspect="1"/>
          </p:cNvPicPr>
          <p:nvPr/>
        </p:nvPicPr>
        <p:blipFill>
          <a:blip r:embed="rId6"/>
          <a:stretch>
            <a:fillRect/>
          </a:stretch>
        </p:blipFill>
        <p:spPr>
          <a:xfrm>
            <a:off x="7304059" y="5886905"/>
            <a:ext cx="1068607" cy="792838"/>
          </a:xfrm>
          <a:prstGeom prst="rect">
            <a:avLst/>
          </a:prstGeom>
        </p:spPr>
      </p:pic>
      <p:sp>
        <p:nvSpPr>
          <p:cNvPr id="15" name="Rectangle 14">
            <a:extLst>
              <a:ext uri="{FF2B5EF4-FFF2-40B4-BE49-F238E27FC236}">
                <a16:creationId xmlns:a16="http://schemas.microsoft.com/office/drawing/2014/main" id="{7E6B7D80-A9C4-AC40-A8A0-22D3CB7C81F5}"/>
              </a:ext>
            </a:extLst>
          </p:cNvPr>
          <p:cNvSpPr/>
          <p:nvPr/>
        </p:nvSpPr>
        <p:spPr>
          <a:xfrm>
            <a:off x="8793506" y="4109005"/>
            <a:ext cx="2492990" cy="369332"/>
          </a:xfrm>
          <a:prstGeom prst="rect">
            <a:avLst/>
          </a:prstGeom>
        </p:spPr>
        <p:txBody>
          <a:bodyPr wrap="none">
            <a:spAutoFit/>
          </a:bodyPr>
          <a:lstStyle/>
          <a:p>
            <a:r>
              <a:rPr lang="en-US" b="1" dirty="0">
                <a:latin typeface="Arial" panose="020B0604020202020204" pitchFamily="34" charset="0"/>
                <a:ea typeface="MS PGothic" charset="0"/>
                <a:cs typeface="Arial" panose="020B0604020202020204" pitchFamily="34" charset="0"/>
              </a:rPr>
              <a:t>Instrumentation R&amp;D</a:t>
            </a:r>
            <a:endParaRPr lang="en-US"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F5213CC3-1E31-8E4B-82C7-BA3721F1638E}"/>
              </a:ext>
            </a:extLst>
          </p:cNvPr>
          <p:cNvPicPr>
            <a:picLocks noChangeAspect="1"/>
          </p:cNvPicPr>
          <p:nvPr/>
        </p:nvPicPr>
        <p:blipFill>
          <a:blip r:embed="rId7"/>
          <a:stretch>
            <a:fillRect/>
          </a:stretch>
        </p:blipFill>
        <p:spPr>
          <a:xfrm>
            <a:off x="429728" y="4678071"/>
            <a:ext cx="2994154" cy="1472869"/>
          </a:xfrm>
          <a:prstGeom prst="rect">
            <a:avLst/>
          </a:prstGeom>
        </p:spPr>
      </p:pic>
      <p:pic>
        <p:nvPicPr>
          <p:cNvPr id="18" name="Picture 17">
            <a:extLst>
              <a:ext uri="{FF2B5EF4-FFF2-40B4-BE49-F238E27FC236}">
                <a16:creationId xmlns:a16="http://schemas.microsoft.com/office/drawing/2014/main" id="{58BF503A-C77E-F34C-BBFF-0C6794F856C8}"/>
              </a:ext>
            </a:extLst>
          </p:cNvPr>
          <p:cNvPicPr>
            <a:picLocks noChangeAspect="1"/>
          </p:cNvPicPr>
          <p:nvPr/>
        </p:nvPicPr>
        <p:blipFill>
          <a:blip r:embed="rId8"/>
          <a:stretch>
            <a:fillRect/>
          </a:stretch>
        </p:blipFill>
        <p:spPr>
          <a:xfrm>
            <a:off x="9011031" y="5744669"/>
            <a:ext cx="1028970" cy="787950"/>
          </a:xfrm>
          <a:prstGeom prst="rect">
            <a:avLst/>
          </a:prstGeom>
        </p:spPr>
      </p:pic>
      <p:pic>
        <p:nvPicPr>
          <p:cNvPr id="19" name="Picture 18">
            <a:extLst>
              <a:ext uri="{FF2B5EF4-FFF2-40B4-BE49-F238E27FC236}">
                <a16:creationId xmlns:a16="http://schemas.microsoft.com/office/drawing/2014/main" id="{6245362B-8349-F341-A8B5-FB6FD6734819}"/>
              </a:ext>
            </a:extLst>
          </p:cNvPr>
          <p:cNvPicPr>
            <a:picLocks noChangeAspect="1"/>
          </p:cNvPicPr>
          <p:nvPr/>
        </p:nvPicPr>
        <p:blipFill>
          <a:blip r:embed="rId9"/>
          <a:stretch>
            <a:fillRect/>
          </a:stretch>
        </p:blipFill>
        <p:spPr>
          <a:xfrm>
            <a:off x="8581774" y="4551351"/>
            <a:ext cx="1373594" cy="817052"/>
          </a:xfrm>
          <a:prstGeom prst="rect">
            <a:avLst/>
          </a:prstGeom>
        </p:spPr>
      </p:pic>
      <p:sp>
        <p:nvSpPr>
          <p:cNvPr id="4" name="Rectangle 3">
            <a:extLst>
              <a:ext uri="{FF2B5EF4-FFF2-40B4-BE49-F238E27FC236}">
                <a16:creationId xmlns:a16="http://schemas.microsoft.com/office/drawing/2014/main" id="{4361D364-E827-0D47-9747-E53D4E917367}"/>
              </a:ext>
            </a:extLst>
          </p:cNvPr>
          <p:cNvSpPr/>
          <p:nvPr/>
        </p:nvSpPr>
        <p:spPr>
          <a:xfrm>
            <a:off x="409775" y="6239941"/>
            <a:ext cx="2340705"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Intensity dependence studies</a:t>
            </a:r>
            <a:endParaRPr lang="en-US" sz="12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58E119E5-B1D2-444A-A942-7B8E05E70672}"/>
              </a:ext>
            </a:extLst>
          </p:cNvPr>
          <p:cNvSpPr/>
          <p:nvPr/>
        </p:nvSpPr>
        <p:spPr>
          <a:xfrm>
            <a:off x="3856917" y="6006325"/>
            <a:ext cx="162256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Ultra-low </a:t>
            </a:r>
            <a:r>
              <a:rPr lang="en-US" sz="1200" b="1" dirty="0">
                <a:latin typeface="Symbol" pitchFamily="2" charset="2"/>
                <a:ea typeface="MS PGothic" charset="0"/>
                <a:cs typeface="Arial" panose="020B0604020202020204" pitchFamily="34" charset="0"/>
              </a:rPr>
              <a:t>b</a:t>
            </a:r>
            <a:r>
              <a:rPr lang="en-US" sz="1200" b="1" dirty="0">
                <a:latin typeface="Arial" panose="020B0604020202020204" pitchFamily="34" charset="0"/>
                <a:ea typeface="MS PGothic" charset="0"/>
                <a:cs typeface="Arial" panose="020B0604020202020204" pitchFamily="34" charset="0"/>
              </a:rPr>
              <a:t>* studies</a:t>
            </a:r>
            <a:endParaRPr lang="en-US" sz="12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DC02441-1B35-7F4A-BBC1-DCCCA13F7BB7}"/>
              </a:ext>
            </a:extLst>
          </p:cNvPr>
          <p:cNvSpPr/>
          <p:nvPr/>
        </p:nvSpPr>
        <p:spPr>
          <a:xfrm>
            <a:off x="8740896" y="5414505"/>
            <a:ext cx="946093"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Collimator</a:t>
            </a:r>
            <a:endParaRPr lang="en-US" sz="12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316B262-30E8-874E-8A5A-2092DD1C62A9}"/>
              </a:ext>
            </a:extLst>
          </p:cNvPr>
          <p:cNvSpPr/>
          <p:nvPr/>
        </p:nvSpPr>
        <p:spPr>
          <a:xfrm>
            <a:off x="9348946" y="6541243"/>
            <a:ext cx="138211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Waveguide BPM</a:t>
            </a:r>
            <a:endParaRPr lang="en-US" sz="1200"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C7E3E59-4B72-494C-BA91-F96008B031DB}"/>
              </a:ext>
            </a:extLst>
          </p:cNvPr>
          <p:cNvSpPr/>
          <p:nvPr/>
        </p:nvSpPr>
        <p:spPr>
          <a:xfrm>
            <a:off x="5762079" y="6409880"/>
            <a:ext cx="1521570" cy="276999"/>
          </a:xfrm>
          <a:prstGeom prst="rect">
            <a:avLst/>
          </a:prstGeom>
        </p:spPr>
        <p:txBody>
          <a:bodyPr wrap="none">
            <a:spAutoFit/>
          </a:bodyPr>
          <a:lstStyle/>
          <a:p>
            <a:r>
              <a:rPr lang="en-US" sz="1200" b="1" dirty="0">
                <a:latin typeface="Arial" panose="020B0604020202020204" pitchFamily="34" charset="0"/>
                <a:ea typeface="MS PGothic" charset="0"/>
                <a:cs typeface="Arial" panose="020B0604020202020204" pitchFamily="34" charset="0"/>
              </a:rPr>
              <a:t>Energy bandwidth</a:t>
            </a:r>
            <a:endParaRPr lang="en-US" sz="1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43BA49E-C91B-264B-91E5-7D8DBB171225}"/>
              </a:ext>
            </a:extLst>
          </p:cNvPr>
          <p:cNvSpPr/>
          <p:nvPr/>
        </p:nvSpPr>
        <p:spPr>
          <a:xfrm>
            <a:off x="11072497" y="5775492"/>
            <a:ext cx="1020071" cy="1015663"/>
          </a:xfrm>
          <a:prstGeom prst="rect">
            <a:avLst/>
          </a:prstGeom>
        </p:spPr>
        <p:txBody>
          <a:bodyPr wrap="square">
            <a:spAutoFit/>
          </a:bodyPr>
          <a:lstStyle/>
          <a:p>
            <a:r>
              <a:rPr lang="en-US" sz="1200" b="1" dirty="0">
                <a:solidFill>
                  <a:schemeClr val="tx1"/>
                </a:solidFill>
                <a:latin typeface="Arial" panose="020B0604020202020204" pitchFamily="34" charset="0"/>
                <a:cs typeface="Arial" panose="020B0604020202020204" pitchFamily="34" charset="0"/>
              </a:rPr>
              <a:t>Incoherent Diffraction Cherenkov Radiation Monitor</a:t>
            </a:r>
            <a:endParaRPr lang="en-US" sz="1200" b="1" dirty="0"/>
          </a:p>
        </p:txBody>
      </p:sp>
      <p:sp>
        <p:nvSpPr>
          <p:cNvPr id="6" name="Date Placeholder 5">
            <a:extLst>
              <a:ext uri="{FF2B5EF4-FFF2-40B4-BE49-F238E27FC236}">
                <a16:creationId xmlns:a16="http://schemas.microsoft.com/office/drawing/2014/main" id="{527824B5-B58E-A64F-BC77-BE6C3B774DAF}"/>
              </a:ext>
            </a:extLst>
          </p:cNvPr>
          <p:cNvSpPr>
            <a:spLocks noGrp="1"/>
          </p:cNvSpPr>
          <p:nvPr>
            <p:ph type="dt" sz="half" idx="10"/>
          </p:nvPr>
        </p:nvSpPr>
        <p:spPr>
          <a:xfrm>
            <a:off x="2500187" y="6461024"/>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7" name="Footer Placeholder 6">
            <a:extLst>
              <a:ext uri="{FF2B5EF4-FFF2-40B4-BE49-F238E27FC236}">
                <a16:creationId xmlns:a16="http://schemas.microsoft.com/office/drawing/2014/main" id="{710CC314-C0BA-5048-8418-EF64C25362C2}"/>
              </a:ext>
            </a:extLst>
          </p:cNvPr>
          <p:cNvSpPr>
            <a:spLocks noGrp="1"/>
          </p:cNvSpPr>
          <p:nvPr>
            <p:ph type="ftr" sz="quarter" idx="11"/>
          </p:nvPr>
        </p:nvSpPr>
        <p:spPr>
          <a:xfrm>
            <a:off x="297170" y="6459642"/>
            <a:ext cx="6447864" cy="364618"/>
          </a:xfrm>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24" name="Rectangle 23">
            <a:extLst>
              <a:ext uri="{FF2B5EF4-FFF2-40B4-BE49-F238E27FC236}">
                <a16:creationId xmlns:a16="http://schemas.microsoft.com/office/drawing/2014/main" id="{DB670406-861C-F7C6-82EF-F68B967307ED}"/>
              </a:ext>
            </a:extLst>
          </p:cNvPr>
          <p:cNvSpPr/>
          <p:nvPr/>
        </p:nvSpPr>
        <p:spPr>
          <a:xfrm>
            <a:off x="1215896" y="3048594"/>
            <a:ext cx="394540" cy="523220"/>
          </a:xfrm>
          <a:prstGeom prst="rect">
            <a:avLst/>
          </a:prstGeom>
          <a:solidFill>
            <a:schemeClr val="tx1">
              <a:lumMod val="95000"/>
              <a:lumOff val="5000"/>
            </a:schemeClr>
          </a:solidFill>
        </p:spPr>
        <p:txBody>
          <a:bodyPr wrap="square" lIns="91440" tIns="45720" rIns="91440" bIns="45720">
            <a:spAutoFit/>
          </a:bodyPr>
          <a:lstStyle/>
          <a:p>
            <a:pPr algn="ctr"/>
            <a:r>
              <a:rPr lang="en-US" sz="2800" b="1" spc="50" dirty="0">
                <a:ln w="9525" cmpd="sng">
                  <a:solidFill>
                    <a:srgbClr val="C00000"/>
                  </a:solidFill>
                  <a:prstDash val="solid"/>
                </a:ln>
                <a:pattFill prst="pct5">
                  <a:fgClr>
                    <a:srgbClr val="C00000"/>
                  </a:fgClr>
                  <a:bgClr>
                    <a:schemeClr val="bg1"/>
                  </a:bgClr>
                </a:pattFill>
                <a:effectLst>
                  <a:glow rad="38100">
                    <a:schemeClr val="accent1">
                      <a:alpha val="40000"/>
                    </a:schemeClr>
                  </a:glow>
                  <a:outerShdw blurRad="50800" dist="38100" algn="l" rotWithShape="0">
                    <a:prstClr val="black">
                      <a:alpha val="40000"/>
                    </a:prstClr>
                  </a:outerShdw>
                </a:effectLst>
              </a:rPr>
              <a:t>3</a:t>
            </a:r>
          </a:p>
        </p:txBody>
      </p:sp>
      <p:pic>
        <p:nvPicPr>
          <p:cNvPr id="25" name="Picture 24">
            <a:extLst>
              <a:ext uri="{FF2B5EF4-FFF2-40B4-BE49-F238E27FC236}">
                <a16:creationId xmlns:a16="http://schemas.microsoft.com/office/drawing/2014/main" id="{60F46094-F4C5-41F7-0047-ED3DA0B18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591" y="3041340"/>
            <a:ext cx="869300" cy="530474"/>
          </a:xfrm>
          <a:prstGeom prst="rect">
            <a:avLst/>
          </a:prstGeom>
        </p:spPr>
      </p:pic>
    </p:spTree>
    <p:extLst>
      <p:ext uri="{BB962C8B-B14F-4D97-AF65-F5344CB8AC3E}">
        <p14:creationId xmlns:p14="http://schemas.microsoft.com/office/powerpoint/2010/main" val="244739639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B8978A-0568-5642-8EAA-73A9306618AC}"/>
              </a:ext>
            </a:extLst>
          </p:cNvPr>
          <p:cNvSpPr>
            <a:spLocks noGrp="1"/>
          </p:cNvSpPr>
          <p:nvPr>
            <p:ph type="dt" sz="half" idx="10"/>
          </p:nvPr>
        </p:nvSpPr>
        <p:spPr>
          <a:xfrm>
            <a:off x="3470063" y="6440923"/>
            <a:ext cx="2841837" cy="364618"/>
          </a:xfrm>
        </p:spPr>
        <p:txBody>
          <a:bodyPr/>
          <a:lstStyle/>
          <a:p>
            <a:r>
              <a:rPr lang="fr-FR">
                <a:solidFill>
                  <a:prstClr val="white"/>
                </a:solidFill>
                <a:latin typeface="News Gothic MT"/>
              </a:rPr>
              <a:t>19 July 2023</a:t>
            </a:r>
          </a:p>
        </p:txBody>
      </p:sp>
      <p:sp>
        <p:nvSpPr>
          <p:cNvPr id="5" name="Footer Placeholder 4">
            <a:extLst>
              <a:ext uri="{FF2B5EF4-FFF2-40B4-BE49-F238E27FC236}">
                <a16:creationId xmlns:a16="http://schemas.microsoft.com/office/drawing/2014/main" id="{CAFE7414-A74E-F94A-84D6-23022DBAB77B}"/>
              </a:ext>
            </a:extLst>
          </p:cNvPr>
          <p:cNvSpPr>
            <a:spLocks noGrp="1"/>
          </p:cNvSpPr>
          <p:nvPr>
            <p:ph type="ftr" sz="quarter" idx="11"/>
          </p:nvPr>
        </p:nvSpPr>
        <p:spPr>
          <a:xfrm>
            <a:off x="208812" y="6449263"/>
            <a:ext cx="6447864" cy="364618"/>
          </a:xfrm>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8" name="Titre 2">
            <a:extLst>
              <a:ext uri="{FF2B5EF4-FFF2-40B4-BE49-F238E27FC236}">
                <a16:creationId xmlns:a16="http://schemas.microsoft.com/office/drawing/2014/main" id="{6BDD5E94-3E47-3040-BEEE-B310127121D9}"/>
              </a:ext>
            </a:extLst>
          </p:cNvPr>
          <p:cNvSpPr>
            <a:spLocks noGrp="1"/>
          </p:cNvSpPr>
          <p:nvPr>
            <p:ph type="title"/>
          </p:nvPr>
        </p:nvSpPr>
        <p:spPr>
          <a:xfrm>
            <a:off x="2411729" y="237061"/>
            <a:ext cx="7800343" cy="663753"/>
          </a:xfrm>
          <a:noFill/>
        </p:spPr>
        <p:txBody>
          <a:bodyPr/>
          <a:lstStyle/>
          <a:p>
            <a:pPr algn="l"/>
            <a:r>
              <a:rPr lang="en-GB" sz="2800" b="1" dirty="0">
                <a:latin typeface="Arial" charset="0"/>
                <a:ea typeface="ＭＳ Ｐゴシック" charset="0"/>
              </a:rPr>
              <a:t>ATF3 Kick-Off meeting </a:t>
            </a:r>
            <a:endParaRPr lang="fr-FR" sz="2800" b="1" dirty="0"/>
          </a:p>
        </p:txBody>
      </p:sp>
      <p:sp>
        <p:nvSpPr>
          <p:cNvPr id="12" name="Titre 2">
            <a:extLst>
              <a:ext uri="{FF2B5EF4-FFF2-40B4-BE49-F238E27FC236}">
                <a16:creationId xmlns:a16="http://schemas.microsoft.com/office/drawing/2014/main" id="{ACD4A2AE-753E-BF4A-B0E5-F8CB77B45008}"/>
              </a:ext>
            </a:extLst>
          </p:cNvPr>
          <p:cNvSpPr txBox="1">
            <a:spLocks/>
          </p:cNvSpPr>
          <p:nvPr/>
        </p:nvSpPr>
        <p:spPr>
          <a:xfrm>
            <a:off x="1836524" y="1236860"/>
            <a:ext cx="7800343" cy="244614"/>
          </a:xfrm>
          <a:prstGeom prst="rect">
            <a:avLst/>
          </a:prstGeom>
          <a:solidFill>
            <a:schemeClr val="bg1"/>
          </a:solidFill>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fr-FR" sz="2800" b="1" dirty="0"/>
          </a:p>
        </p:txBody>
      </p:sp>
      <p:pic>
        <p:nvPicPr>
          <p:cNvPr id="7" name="Picture 6">
            <a:extLst>
              <a:ext uri="{FF2B5EF4-FFF2-40B4-BE49-F238E27FC236}">
                <a16:creationId xmlns:a16="http://schemas.microsoft.com/office/drawing/2014/main" id="{81792045-EBEF-FDCA-2248-4D6A18CA7F20}"/>
              </a:ext>
            </a:extLst>
          </p:cNvPr>
          <p:cNvPicPr>
            <a:picLocks noChangeAspect="1"/>
          </p:cNvPicPr>
          <p:nvPr/>
        </p:nvPicPr>
        <p:blipFill>
          <a:blip r:embed="rId3"/>
          <a:stretch>
            <a:fillRect/>
          </a:stretch>
        </p:blipFill>
        <p:spPr>
          <a:xfrm>
            <a:off x="208812" y="1236860"/>
            <a:ext cx="6974169" cy="2974278"/>
          </a:xfrm>
          <a:prstGeom prst="rect">
            <a:avLst/>
          </a:prstGeom>
        </p:spPr>
      </p:pic>
      <p:pic>
        <p:nvPicPr>
          <p:cNvPr id="2" name="Picture 1">
            <a:extLst>
              <a:ext uri="{FF2B5EF4-FFF2-40B4-BE49-F238E27FC236}">
                <a16:creationId xmlns:a16="http://schemas.microsoft.com/office/drawing/2014/main" id="{CC321A60-8BFA-93B7-38ED-88BBBE9BDAC8}"/>
              </a:ext>
            </a:extLst>
          </p:cNvPr>
          <p:cNvPicPr>
            <a:picLocks noChangeAspect="1"/>
          </p:cNvPicPr>
          <p:nvPr/>
        </p:nvPicPr>
        <p:blipFill>
          <a:blip r:embed="rId4"/>
          <a:stretch>
            <a:fillRect/>
          </a:stretch>
        </p:blipFill>
        <p:spPr>
          <a:xfrm>
            <a:off x="7511039" y="81354"/>
            <a:ext cx="4251656" cy="3117617"/>
          </a:xfrm>
          <a:prstGeom prst="rect">
            <a:avLst/>
          </a:prstGeom>
        </p:spPr>
      </p:pic>
      <p:pic>
        <p:nvPicPr>
          <p:cNvPr id="3" name="Picture 2">
            <a:extLst>
              <a:ext uri="{FF2B5EF4-FFF2-40B4-BE49-F238E27FC236}">
                <a16:creationId xmlns:a16="http://schemas.microsoft.com/office/drawing/2014/main" id="{DC9E587B-E07D-A69E-2034-49E3782DCBD1}"/>
              </a:ext>
            </a:extLst>
          </p:cNvPr>
          <p:cNvPicPr>
            <a:picLocks noChangeAspect="1"/>
          </p:cNvPicPr>
          <p:nvPr/>
        </p:nvPicPr>
        <p:blipFill>
          <a:blip r:embed="rId5"/>
          <a:stretch>
            <a:fillRect/>
          </a:stretch>
        </p:blipFill>
        <p:spPr>
          <a:xfrm>
            <a:off x="7511039" y="3246968"/>
            <a:ext cx="4251657" cy="3364446"/>
          </a:xfrm>
          <a:prstGeom prst="rect">
            <a:avLst/>
          </a:prstGeom>
        </p:spPr>
      </p:pic>
      <p:sp>
        <p:nvSpPr>
          <p:cNvPr id="10" name="TextBox 9">
            <a:extLst>
              <a:ext uri="{FF2B5EF4-FFF2-40B4-BE49-F238E27FC236}">
                <a16:creationId xmlns:a16="http://schemas.microsoft.com/office/drawing/2014/main" id="{024CEDE6-BC93-9F65-32C6-E3F2D2A2B4AA}"/>
              </a:ext>
            </a:extLst>
          </p:cNvPr>
          <p:cNvSpPr txBox="1"/>
          <p:nvPr/>
        </p:nvSpPr>
        <p:spPr>
          <a:xfrm>
            <a:off x="3485050" y="1335925"/>
            <a:ext cx="4565548" cy="307777"/>
          </a:xfrm>
          <a:prstGeom prst="rect">
            <a:avLst/>
          </a:prstGeom>
          <a:noFill/>
        </p:spPr>
        <p:txBody>
          <a:bodyPr wrap="square">
            <a:spAutoFit/>
          </a:bodyPr>
          <a:lstStyle/>
          <a:p>
            <a:r>
              <a:rPr lang="en-GB" sz="1400" dirty="0">
                <a:solidFill>
                  <a:schemeClr val="bg1"/>
                </a:solidFill>
              </a:rPr>
              <a:t>https://</a:t>
            </a:r>
            <a:r>
              <a:rPr lang="en-GB" sz="1400" dirty="0" err="1">
                <a:solidFill>
                  <a:schemeClr val="bg1"/>
                </a:solidFill>
              </a:rPr>
              <a:t>indico.cern.ch</a:t>
            </a:r>
            <a:r>
              <a:rPr lang="en-GB" sz="1400" dirty="0">
                <a:solidFill>
                  <a:schemeClr val="bg1"/>
                </a:solidFill>
              </a:rPr>
              <a:t>/event/1259176/</a:t>
            </a:r>
            <a:endParaRPr lang="en-US" sz="1400" dirty="0">
              <a:solidFill>
                <a:schemeClr val="bg1"/>
              </a:solidFill>
            </a:endParaRPr>
          </a:p>
        </p:txBody>
      </p:sp>
      <p:pic>
        <p:nvPicPr>
          <p:cNvPr id="11" name="Picture 10">
            <a:extLst>
              <a:ext uri="{FF2B5EF4-FFF2-40B4-BE49-F238E27FC236}">
                <a16:creationId xmlns:a16="http://schemas.microsoft.com/office/drawing/2014/main" id="{7D83AEA2-E46C-1E21-37C0-CA11EAC9A7B7}"/>
              </a:ext>
            </a:extLst>
          </p:cNvPr>
          <p:cNvPicPr>
            <a:picLocks noChangeAspect="1"/>
          </p:cNvPicPr>
          <p:nvPr/>
        </p:nvPicPr>
        <p:blipFill>
          <a:blip r:embed="rId6"/>
          <a:stretch>
            <a:fillRect/>
          </a:stretch>
        </p:blipFill>
        <p:spPr>
          <a:xfrm>
            <a:off x="274906" y="4324217"/>
            <a:ext cx="3892358" cy="1125889"/>
          </a:xfrm>
          <a:prstGeom prst="rect">
            <a:avLst/>
          </a:prstGeom>
        </p:spPr>
      </p:pic>
      <p:pic>
        <p:nvPicPr>
          <p:cNvPr id="14" name="Picture 13">
            <a:extLst>
              <a:ext uri="{FF2B5EF4-FFF2-40B4-BE49-F238E27FC236}">
                <a16:creationId xmlns:a16="http://schemas.microsoft.com/office/drawing/2014/main" id="{5FED9366-3EB1-6EB7-2D3A-8E77E5FF7F81}"/>
              </a:ext>
            </a:extLst>
          </p:cNvPr>
          <p:cNvPicPr>
            <a:picLocks noChangeAspect="1"/>
          </p:cNvPicPr>
          <p:nvPr/>
        </p:nvPicPr>
        <p:blipFill>
          <a:blip r:embed="rId7"/>
          <a:stretch>
            <a:fillRect/>
          </a:stretch>
        </p:blipFill>
        <p:spPr>
          <a:xfrm>
            <a:off x="2555625" y="5357275"/>
            <a:ext cx="679291" cy="202342"/>
          </a:xfrm>
          <a:prstGeom prst="rect">
            <a:avLst/>
          </a:prstGeom>
        </p:spPr>
      </p:pic>
      <p:sp>
        <p:nvSpPr>
          <p:cNvPr id="15" name="テキスト ボックス 12">
            <a:extLst>
              <a:ext uri="{FF2B5EF4-FFF2-40B4-BE49-F238E27FC236}">
                <a16:creationId xmlns:a16="http://schemas.microsoft.com/office/drawing/2014/main" id="{25607205-1901-F5BE-2F0C-0FDE64934324}"/>
              </a:ext>
            </a:extLst>
          </p:cNvPr>
          <p:cNvSpPr txBox="1"/>
          <p:nvPr/>
        </p:nvSpPr>
        <p:spPr>
          <a:xfrm>
            <a:off x="208812" y="5529713"/>
            <a:ext cx="2207656"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Vibrations long-term monitoring</a:t>
            </a:r>
          </a:p>
        </p:txBody>
      </p:sp>
      <p:pic>
        <p:nvPicPr>
          <p:cNvPr id="16" name="Picture 15">
            <a:extLst>
              <a:ext uri="{FF2B5EF4-FFF2-40B4-BE49-F238E27FC236}">
                <a16:creationId xmlns:a16="http://schemas.microsoft.com/office/drawing/2014/main" id="{D6C9682A-2AC3-CA63-58EF-BD231D44BAC2}"/>
              </a:ext>
            </a:extLst>
          </p:cNvPr>
          <p:cNvPicPr>
            <a:picLocks noChangeAspect="1"/>
          </p:cNvPicPr>
          <p:nvPr/>
        </p:nvPicPr>
        <p:blipFill>
          <a:blip r:embed="rId8"/>
          <a:stretch>
            <a:fillRect/>
          </a:stretch>
        </p:blipFill>
        <p:spPr>
          <a:xfrm>
            <a:off x="4367466" y="4442858"/>
            <a:ext cx="3004249" cy="1676790"/>
          </a:xfrm>
          <a:prstGeom prst="rect">
            <a:avLst/>
          </a:prstGeom>
        </p:spPr>
      </p:pic>
      <p:pic>
        <p:nvPicPr>
          <p:cNvPr id="18" name="Picture 17">
            <a:extLst>
              <a:ext uri="{FF2B5EF4-FFF2-40B4-BE49-F238E27FC236}">
                <a16:creationId xmlns:a16="http://schemas.microsoft.com/office/drawing/2014/main" id="{BC700588-6CC0-6C72-BD72-103D5A2F8FD9}"/>
              </a:ext>
            </a:extLst>
          </p:cNvPr>
          <p:cNvPicPr>
            <a:picLocks noChangeAspect="1"/>
          </p:cNvPicPr>
          <p:nvPr/>
        </p:nvPicPr>
        <p:blipFill>
          <a:blip r:embed="rId9"/>
          <a:stretch>
            <a:fillRect/>
          </a:stretch>
        </p:blipFill>
        <p:spPr>
          <a:xfrm>
            <a:off x="5306758" y="4310203"/>
            <a:ext cx="782892" cy="285649"/>
          </a:xfrm>
          <a:prstGeom prst="rect">
            <a:avLst/>
          </a:prstGeom>
        </p:spPr>
      </p:pic>
      <p:pic>
        <p:nvPicPr>
          <p:cNvPr id="19" name="Picture 18">
            <a:extLst>
              <a:ext uri="{FF2B5EF4-FFF2-40B4-BE49-F238E27FC236}">
                <a16:creationId xmlns:a16="http://schemas.microsoft.com/office/drawing/2014/main" id="{E7F6FBB8-1895-1F41-33C3-2DECAFF485ED}"/>
              </a:ext>
            </a:extLst>
          </p:cNvPr>
          <p:cNvPicPr>
            <a:picLocks noChangeAspect="1"/>
          </p:cNvPicPr>
          <p:nvPr/>
        </p:nvPicPr>
        <p:blipFill>
          <a:blip r:embed="rId10"/>
          <a:stretch>
            <a:fillRect/>
          </a:stretch>
        </p:blipFill>
        <p:spPr>
          <a:xfrm>
            <a:off x="1343473" y="5781769"/>
            <a:ext cx="2841836" cy="941245"/>
          </a:xfrm>
          <a:prstGeom prst="rect">
            <a:avLst/>
          </a:prstGeom>
        </p:spPr>
      </p:pic>
    </p:spTree>
    <p:extLst>
      <p:ext uri="{BB962C8B-B14F-4D97-AF65-F5344CB8AC3E}">
        <p14:creationId xmlns:p14="http://schemas.microsoft.com/office/powerpoint/2010/main" val="369233205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0A1B42-4780-09DB-47D6-3CA6F5600D49}"/>
              </a:ext>
            </a:extLst>
          </p:cNvPr>
          <p:cNvSpPr>
            <a:spLocks noGrp="1"/>
          </p:cNvSpPr>
          <p:nvPr>
            <p:ph type="dt" sz="half" idx="10"/>
          </p:nvPr>
        </p:nvSpPr>
        <p:spPr>
          <a:xfrm>
            <a:off x="3040257" y="6412806"/>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5" name="Footer Placeholder 4">
            <a:extLst>
              <a:ext uri="{FF2B5EF4-FFF2-40B4-BE49-F238E27FC236}">
                <a16:creationId xmlns:a16="http://schemas.microsoft.com/office/drawing/2014/main" id="{9788BD6B-45D4-319A-588B-E81D852C44FF}"/>
              </a:ext>
            </a:extLst>
          </p:cNvPr>
          <p:cNvSpPr>
            <a:spLocks noGrp="1"/>
          </p:cNvSpPr>
          <p:nvPr>
            <p:ph type="ftr" sz="quarter" idx="11"/>
          </p:nvPr>
        </p:nvSpPr>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7" name="Content Placeholder 2">
            <a:extLst>
              <a:ext uri="{FF2B5EF4-FFF2-40B4-BE49-F238E27FC236}">
                <a16:creationId xmlns:a16="http://schemas.microsoft.com/office/drawing/2014/main" id="{568051F9-3F54-8E74-9165-4797A0071434}"/>
              </a:ext>
            </a:extLst>
          </p:cNvPr>
          <p:cNvSpPr>
            <a:spLocks noGrp="1"/>
          </p:cNvSpPr>
          <p:nvPr>
            <p:ph idx="1"/>
          </p:nvPr>
        </p:nvSpPr>
        <p:spPr>
          <a:xfrm>
            <a:off x="211914" y="1075671"/>
            <a:ext cx="6203876" cy="5191283"/>
          </a:xfrm>
        </p:spPr>
        <p:txBody>
          <a:bodyPr>
            <a:normAutofit/>
          </a:bodyPr>
          <a:lstStyle/>
          <a:p>
            <a:pPr>
              <a:buClr>
                <a:schemeClr val="accent1">
                  <a:lumMod val="50000"/>
                </a:schemeClr>
              </a:buClr>
              <a:buFont typeface="Wingdings" pitchFamily="2" charset="2"/>
              <a:buChar char="Ø"/>
            </a:pPr>
            <a:r>
              <a:rPr lang="en-US" sz="2000" dirty="0">
                <a:solidFill>
                  <a:schemeClr val="accent1">
                    <a:lumMod val="50000"/>
                  </a:schemeClr>
                </a:solidFill>
                <a:latin typeface="Arial" panose="020B0604020202020204" pitchFamily="34" charset="0"/>
                <a:cs typeface="Arial" panose="020B0604020202020204" pitchFamily="34" charset="0"/>
              </a:rPr>
              <a:t>Most of collaborators are willing to </a:t>
            </a:r>
            <a:r>
              <a:rPr lang="en-US" sz="2000" b="1" dirty="0">
                <a:solidFill>
                  <a:schemeClr val="accent1">
                    <a:lumMod val="50000"/>
                  </a:schemeClr>
                </a:solidFill>
                <a:latin typeface="Arial" panose="020B0604020202020204" pitchFamily="34" charset="0"/>
                <a:cs typeface="Arial" panose="020B0604020202020204" pitchFamily="34" charset="0"/>
              </a:rPr>
              <a:t>participate</a:t>
            </a:r>
            <a:r>
              <a:rPr lang="en-US" sz="2000" dirty="0">
                <a:solidFill>
                  <a:schemeClr val="accent1">
                    <a:lumMod val="50000"/>
                  </a:schemeClr>
                </a:solidFill>
                <a:latin typeface="Arial" panose="020B0604020202020204" pitchFamily="34" charset="0"/>
                <a:cs typeface="Arial" panose="020B0604020202020204" pitchFamily="34" charset="0"/>
              </a:rPr>
              <a:t> starting in </a:t>
            </a:r>
            <a:r>
              <a:rPr lang="en-US" sz="2000" b="1" dirty="0">
                <a:solidFill>
                  <a:schemeClr val="accent1">
                    <a:lumMod val="50000"/>
                  </a:schemeClr>
                </a:solidFill>
                <a:latin typeface="Arial" panose="020B0604020202020204" pitchFamily="34" charset="0"/>
                <a:cs typeface="Arial" panose="020B0604020202020204" pitchFamily="34" charset="0"/>
              </a:rPr>
              <a:t>June 2023</a:t>
            </a:r>
            <a:r>
              <a:rPr lang="en-US" sz="2000" dirty="0">
                <a:solidFill>
                  <a:schemeClr val="accent1">
                    <a:lumMod val="50000"/>
                  </a:schemeClr>
                </a:solidFill>
                <a:latin typeface="Arial" panose="020B0604020202020204" pitchFamily="34" charset="0"/>
                <a:cs typeface="Arial" panose="020B0604020202020204" pitchFamily="34" charset="0"/>
              </a:rPr>
              <a:t>. The ideal will be to arrive the week before in to check/familiarize with the ATF2 current situation.</a:t>
            </a:r>
          </a:p>
          <a:p>
            <a:pPr>
              <a:buClr>
                <a:schemeClr val="accent1">
                  <a:lumMod val="50000"/>
                </a:schemeClr>
              </a:buClr>
              <a:buFont typeface="Wingdings" pitchFamily="2" charset="2"/>
              <a:buChar char="Ø"/>
            </a:pPr>
            <a:r>
              <a:rPr lang="en-US" sz="2000" b="1" dirty="0">
                <a:solidFill>
                  <a:schemeClr val="accent1">
                    <a:lumMod val="50000"/>
                  </a:schemeClr>
                </a:solidFill>
                <a:latin typeface="Arial" panose="020B0604020202020204" pitchFamily="34" charset="0"/>
                <a:cs typeface="Arial" panose="020B0604020202020204" pitchFamily="34" charset="0"/>
              </a:rPr>
              <a:t>Beam dynamics</a:t>
            </a:r>
            <a:r>
              <a:rPr lang="en-US" sz="2000" dirty="0">
                <a:solidFill>
                  <a:schemeClr val="accent1">
                    <a:lumMod val="50000"/>
                  </a:schemeClr>
                </a:solidFill>
                <a:latin typeface="Arial" panose="020B0604020202020204" pitchFamily="34" charset="0"/>
                <a:cs typeface="Arial" panose="020B0604020202020204" pitchFamily="34" charset="0"/>
              </a:rPr>
              <a:t>: CERN team will be interested not in specific beam time in June 2023 but just familiarize with the current ATF3. </a:t>
            </a:r>
          </a:p>
          <a:p>
            <a:pPr lvl="1">
              <a:buClr>
                <a:schemeClr val="accent1">
                  <a:lumMod val="50000"/>
                </a:schemeClr>
              </a:buClr>
              <a:buFont typeface="Courier New" panose="02070309020205020404" pitchFamily="49" charset="0"/>
              <a:buChar char="o"/>
            </a:pPr>
            <a:r>
              <a:rPr lang="en-US" sz="1800" dirty="0">
                <a:solidFill>
                  <a:schemeClr val="accent1">
                    <a:lumMod val="50000"/>
                  </a:schemeClr>
                </a:solidFill>
                <a:latin typeface="Arial" panose="020B0604020202020204" pitchFamily="34" charset="0"/>
                <a:cs typeface="Arial" panose="020B0604020202020204" pitchFamily="34" charset="0"/>
              </a:rPr>
              <a:t>Ultra-low studies  (long L*...)</a:t>
            </a:r>
          </a:p>
          <a:p>
            <a:pPr lvl="1">
              <a:buClr>
                <a:schemeClr val="accent1">
                  <a:lumMod val="50000"/>
                </a:schemeClr>
              </a:buClr>
              <a:buFont typeface="Courier New" panose="02070309020205020404" pitchFamily="49" charset="0"/>
              <a:buChar char="o"/>
            </a:pPr>
            <a:r>
              <a:rPr lang="en-US" sz="1800" dirty="0">
                <a:solidFill>
                  <a:schemeClr val="accent1">
                    <a:lumMod val="50000"/>
                  </a:schemeClr>
                </a:solidFill>
                <a:latin typeface="Arial" panose="020B0604020202020204" pitchFamily="34" charset="0"/>
                <a:cs typeface="Arial" panose="020B0604020202020204" pitchFamily="34" charset="0"/>
              </a:rPr>
              <a:t>Optics optimization and simulation  (</a:t>
            </a:r>
            <a:r>
              <a:rPr lang="en-US" sz="1800" dirty="0" err="1">
                <a:solidFill>
                  <a:schemeClr val="accent1">
                    <a:lumMod val="50000"/>
                  </a:schemeClr>
                </a:solidFill>
                <a:latin typeface="Arial" panose="020B0604020202020204" pitchFamily="34" charset="0"/>
                <a:cs typeface="Arial" panose="020B0604020202020204" pitchFamily="34" charset="0"/>
              </a:rPr>
              <a:t>wakefield</a:t>
            </a:r>
            <a:r>
              <a:rPr lang="en-US" sz="1800" dirty="0">
                <a:solidFill>
                  <a:schemeClr val="accent1">
                    <a:lumMod val="50000"/>
                  </a:schemeClr>
                </a:solidFill>
                <a:latin typeface="Arial" panose="020B0604020202020204" pitchFamily="34" charset="0"/>
                <a:cs typeface="Arial" panose="020B0604020202020204" pitchFamily="34" charset="0"/>
              </a:rPr>
              <a:t> mitigation)</a:t>
            </a:r>
          </a:p>
          <a:p>
            <a:pPr lvl="1">
              <a:buClr>
                <a:schemeClr val="accent1">
                  <a:lumMod val="50000"/>
                </a:schemeClr>
              </a:buClr>
              <a:buFont typeface="Courier New" panose="02070309020205020404" pitchFamily="49" charset="0"/>
              <a:buChar char="o"/>
            </a:pPr>
            <a:r>
              <a:rPr lang="en-US" sz="1800" dirty="0">
                <a:solidFill>
                  <a:schemeClr val="accent1">
                    <a:lumMod val="50000"/>
                  </a:schemeClr>
                </a:solidFill>
                <a:latin typeface="Arial" panose="020B0604020202020204" pitchFamily="34" charset="0"/>
                <a:cs typeface="Arial" panose="020B0604020202020204" pitchFamily="34" charset="0"/>
              </a:rPr>
              <a:t>Beam time in Nov-December 2023</a:t>
            </a:r>
          </a:p>
          <a:p>
            <a:pPr>
              <a:buClr>
                <a:schemeClr val="accent1">
                  <a:lumMod val="50000"/>
                </a:schemeClr>
              </a:buClr>
              <a:buFont typeface="Wingdings" pitchFamily="2" charset="2"/>
              <a:buChar char="Ø"/>
            </a:pPr>
            <a:r>
              <a:rPr lang="en-US" sz="2000" b="1" dirty="0">
                <a:solidFill>
                  <a:schemeClr val="accent1">
                    <a:lumMod val="50000"/>
                  </a:schemeClr>
                </a:solidFill>
                <a:latin typeface="Arial" panose="020B0604020202020204" pitchFamily="34" charset="0"/>
                <a:cs typeface="Arial" panose="020B0604020202020204" pitchFamily="34" charset="0"/>
              </a:rPr>
              <a:t>Beam Instrumentation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1800" dirty="0" err="1">
                <a:solidFill>
                  <a:schemeClr val="accent1">
                    <a:lumMod val="50000"/>
                  </a:schemeClr>
                </a:solidFill>
                <a:latin typeface="Arial" panose="020B0604020202020204" pitchFamily="34" charset="0"/>
                <a:cs typeface="Arial" panose="020B0604020202020204" pitchFamily="34" charset="0"/>
              </a:rPr>
              <a:t>ChDR</a:t>
            </a:r>
            <a:r>
              <a:rPr lang="en-US" sz="2000" dirty="0">
                <a:solidFill>
                  <a:schemeClr val="accent1">
                    <a:lumMod val="50000"/>
                  </a:schemeClr>
                </a:solidFill>
                <a:latin typeface="Arial" panose="020B0604020202020204" pitchFamily="34" charset="0"/>
                <a:cs typeface="Arial" panose="020B0604020202020204" pitchFamily="34" charset="0"/>
              </a:rPr>
              <a:t> checks and will be interested in some beam time starting in June 2023</a:t>
            </a:r>
          </a:p>
        </p:txBody>
      </p:sp>
      <p:sp>
        <p:nvSpPr>
          <p:cNvPr id="9" name="Titre 2">
            <a:extLst>
              <a:ext uri="{FF2B5EF4-FFF2-40B4-BE49-F238E27FC236}">
                <a16:creationId xmlns:a16="http://schemas.microsoft.com/office/drawing/2014/main" id="{D597F718-2B71-85E4-E00C-331DF7C5A22A}"/>
              </a:ext>
            </a:extLst>
          </p:cNvPr>
          <p:cNvSpPr>
            <a:spLocks noGrp="1"/>
          </p:cNvSpPr>
          <p:nvPr>
            <p:ph type="title"/>
          </p:nvPr>
        </p:nvSpPr>
        <p:spPr>
          <a:xfrm>
            <a:off x="2361013" y="193963"/>
            <a:ext cx="7979451" cy="667517"/>
          </a:xfrm>
          <a:noFill/>
        </p:spPr>
        <p:txBody>
          <a:bodyPr/>
          <a:lstStyle/>
          <a:p>
            <a:pPr algn="l"/>
            <a:r>
              <a:rPr lang="en-GB" sz="2800" b="1" dirty="0">
                <a:latin typeface="Arial" charset="0"/>
                <a:ea typeface="ＭＳ Ｐゴシック" charset="0"/>
              </a:rPr>
              <a:t>ATF3 overseas collaborations contributions </a:t>
            </a:r>
            <a:endParaRPr lang="fr-FR" sz="2800" b="1" dirty="0"/>
          </a:p>
        </p:txBody>
      </p:sp>
      <p:pic>
        <p:nvPicPr>
          <p:cNvPr id="10" name="Picture 9">
            <a:extLst>
              <a:ext uri="{FF2B5EF4-FFF2-40B4-BE49-F238E27FC236}">
                <a16:creationId xmlns:a16="http://schemas.microsoft.com/office/drawing/2014/main" id="{EC9F1A31-850B-62C3-6095-2B402A797ADF}"/>
              </a:ext>
            </a:extLst>
          </p:cNvPr>
          <p:cNvPicPr>
            <a:picLocks noChangeAspect="1"/>
          </p:cNvPicPr>
          <p:nvPr/>
        </p:nvPicPr>
        <p:blipFill>
          <a:blip r:embed="rId3"/>
          <a:stretch>
            <a:fillRect/>
          </a:stretch>
        </p:blipFill>
        <p:spPr>
          <a:xfrm>
            <a:off x="6512777" y="952542"/>
            <a:ext cx="2296324" cy="1610544"/>
          </a:xfrm>
          <a:prstGeom prst="rect">
            <a:avLst/>
          </a:prstGeom>
        </p:spPr>
      </p:pic>
      <p:sp>
        <p:nvSpPr>
          <p:cNvPr id="11" name="テキスト ボックス 12">
            <a:extLst>
              <a:ext uri="{FF2B5EF4-FFF2-40B4-BE49-F238E27FC236}">
                <a16:creationId xmlns:a16="http://schemas.microsoft.com/office/drawing/2014/main" id="{37F6E5AF-5319-208F-AF07-4ECF4B9878A0}"/>
              </a:ext>
            </a:extLst>
          </p:cNvPr>
          <p:cNvSpPr txBox="1"/>
          <p:nvPr/>
        </p:nvSpPr>
        <p:spPr>
          <a:xfrm>
            <a:off x="6114561" y="813869"/>
            <a:ext cx="1705916"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Ultra low-</a:t>
            </a:r>
            <a:r>
              <a:rPr lang="en-US" sz="1200" dirty="0">
                <a:latin typeface="Symbol" pitchFamily="2" charset="2"/>
                <a:cs typeface="Times New Roman" panose="02020603050405020304" pitchFamily="18" charset="0"/>
              </a:rPr>
              <a:t>b</a:t>
            </a:r>
            <a:r>
              <a:rPr lang="en-US" sz="1200" dirty="0">
                <a:latin typeface="Times New Roman" panose="02020603050405020304" pitchFamily="18" charset="0"/>
                <a:cs typeface="Times New Roman" panose="02020603050405020304" pitchFamily="18" charset="0"/>
              </a:rPr>
              <a:t> beam tuning</a:t>
            </a:r>
          </a:p>
        </p:txBody>
      </p:sp>
      <p:pic>
        <p:nvPicPr>
          <p:cNvPr id="12" name="Picture 11">
            <a:extLst>
              <a:ext uri="{FF2B5EF4-FFF2-40B4-BE49-F238E27FC236}">
                <a16:creationId xmlns:a16="http://schemas.microsoft.com/office/drawing/2014/main" id="{64D1DD55-D874-55A6-59E2-B36BDA28FD0B}"/>
              </a:ext>
            </a:extLst>
          </p:cNvPr>
          <p:cNvPicPr>
            <a:picLocks noChangeAspect="1"/>
          </p:cNvPicPr>
          <p:nvPr/>
        </p:nvPicPr>
        <p:blipFill>
          <a:blip r:embed="rId4"/>
          <a:stretch>
            <a:fillRect/>
          </a:stretch>
        </p:blipFill>
        <p:spPr>
          <a:xfrm>
            <a:off x="8052940" y="889467"/>
            <a:ext cx="1348581" cy="403657"/>
          </a:xfrm>
          <a:prstGeom prst="rect">
            <a:avLst/>
          </a:prstGeom>
        </p:spPr>
      </p:pic>
      <p:pic>
        <p:nvPicPr>
          <p:cNvPr id="13" name="Picture 12">
            <a:extLst>
              <a:ext uri="{FF2B5EF4-FFF2-40B4-BE49-F238E27FC236}">
                <a16:creationId xmlns:a16="http://schemas.microsoft.com/office/drawing/2014/main" id="{432364A7-408D-EC59-2E3A-0E821F2BF216}"/>
              </a:ext>
            </a:extLst>
          </p:cNvPr>
          <p:cNvPicPr>
            <a:picLocks noChangeAspect="1"/>
          </p:cNvPicPr>
          <p:nvPr/>
        </p:nvPicPr>
        <p:blipFill>
          <a:blip r:embed="rId5"/>
          <a:stretch>
            <a:fillRect/>
          </a:stretch>
        </p:blipFill>
        <p:spPr>
          <a:xfrm>
            <a:off x="8841864" y="1241421"/>
            <a:ext cx="2997200" cy="1231900"/>
          </a:xfrm>
          <a:prstGeom prst="rect">
            <a:avLst/>
          </a:prstGeom>
        </p:spPr>
      </p:pic>
      <p:sp>
        <p:nvSpPr>
          <p:cNvPr id="15" name="TextBox 14">
            <a:extLst>
              <a:ext uri="{FF2B5EF4-FFF2-40B4-BE49-F238E27FC236}">
                <a16:creationId xmlns:a16="http://schemas.microsoft.com/office/drawing/2014/main" id="{38F1129B-8F48-4DA3-4AD4-ADB89A4E00DE}"/>
              </a:ext>
            </a:extLst>
          </p:cNvPr>
          <p:cNvSpPr txBox="1"/>
          <p:nvPr/>
        </p:nvSpPr>
        <p:spPr>
          <a:xfrm>
            <a:off x="10340464" y="883106"/>
            <a:ext cx="1352181"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Octupoles studies</a:t>
            </a:r>
          </a:p>
        </p:txBody>
      </p:sp>
      <p:pic>
        <p:nvPicPr>
          <p:cNvPr id="16" name="Picture 15">
            <a:extLst>
              <a:ext uri="{FF2B5EF4-FFF2-40B4-BE49-F238E27FC236}">
                <a16:creationId xmlns:a16="http://schemas.microsoft.com/office/drawing/2014/main" id="{49ED3311-78FA-A8B3-ECC5-CFBE483B33F0}"/>
              </a:ext>
            </a:extLst>
          </p:cNvPr>
          <p:cNvPicPr>
            <a:picLocks noChangeAspect="1"/>
          </p:cNvPicPr>
          <p:nvPr/>
        </p:nvPicPr>
        <p:blipFill>
          <a:blip r:embed="rId6"/>
          <a:stretch>
            <a:fillRect/>
          </a:stretch>
        </p:blipFill>
        <p:spPr>
          <a:xfrm>
            <a:off x="7213600" y="4569678"/>
            <a:ext cx="4965700" cy="2159000"/>
          </a:xfrm>
          <a:prstGeom prst="rect">
            <a:avLst/>
          </a:prstGeom>
        </p:spPr>
      </p:pic>
      <p:sp>
        <p:nvSpPr>
          <p:cNvPr id="17" name="テキスト ボックス 12">
            <a:extLst>
              <a:ext uri="{FF2B5EF4-FFF2-40B4-BE49-F238E27FC236}">
                <a16:creationId xmlns:a16="http://schemas.microsoft.com/office/drawing/2014/main" id="{72C38994-9BB9-0BF0-DBA6-5B6E0EF88A11}"/>
              </a:ext>
            </a:extLst>
          </p:cNvPr>
          <p:cNvSpPr txBox="1"/>
          <p:nvPr/>
        </p:nvSpPr>
        <p:spPr>
          <a:xfrm>
            <a:off x="6079802" y="6412806"/>
            <a:ext cx="1276311"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Incoherent </a:t>
            </a:r>
            <a:r>
              <a:rPr lang="en-US" sz="1200" dirty="0" err="1">
                <a:latin typeface="Times New Roman" panose="02020603050405020304" pitchFamily="18" charset="0"/>
                <a:cs typeface="Times New Roman" panose="02020603050405020304" pitchFamily="18" charset="0"/>
              </a:rPr>
              <a:t>ChDR</a:t>
            </a:r>
            <a:endParaRPr lang="en-US" sz="12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1B263F4-D5C0-5C60-14D9-0FBB3EBF425D}"/>
              </a:ext>
            </a:extLst>
          </p:cNvPr>
          <p:cNvPicPr>
            <a:picLocks noChangeAspect="1"/>
          </p:cNvPicPr>
          <p:nvPr/>
        </p:nvPicPr>
        <p:blipFill>
          <a:blip r:embed="rId7"/>
          <a:stretch>
            <a:fillRect/>
          </a:stretch>
        </p:blipFill>
        <p:spPr>
          <a:xfrm>
            <a:off x="7677759" y="2772898"/>
            <a:ext cx="4535437" cy="1610543"/>
          </a:xfrm>
          <a:prstGeom prst="rect">
            <a:avLst/>
          </a:prstGeom>
        </p:spPr>
      </p:pic>
      <p:sp>
        <p:nvSpPr>
          <p:cNvPr id="19" name="テキスト ボックス 12">
            <a:extLst>
              <a:ext uri="{FF2B5EF4-FFF2-40B4-BE49-F238E27FC236}">
                <a16:creationId xmlns:a16="http://schemas.microsoft.com/office/drawing/2014/main" id="{13C5250B-1B16-5CDB-DA23-172F2323C3FD}"/>
              </a:ext>
            </a:extLst>
          </p:cNvPr>
          <p:cNvSpPr txBox="1"/>
          <p:nvPr/>
        </p:nvSpPr>
        <p:spPr>
          <a:xfrm>
            <a:off x="6460983" y="3174236"/>
            <a:ext cx="1005403"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WFS studies </a:t>
            </a:r>
          </a:p>
        </p:txBody>
      </p:sp>
      <p:pic>
        <p:nvPicPr>
          <p:cNvPr id="20" name="Picture 19">
            <a:extLst>
              <a:ext uri="{FF2B5EF4-FFF2-40B4-BE49-F238E27FC236}">
                <a16:creationId xmlns:a16="http://schemas.microsoft.com/office/drawing/2014/main" id="{84782D66-02B3-8077-8485-C6096F56D2A3}"/>
              </a:ext>
            </a:extLst>
          </p:cNvPr>
          <p:cNvPicPr>
            <a:picLocks noChangeAspect="1"/>
          </p:cNvPicPr>
          <p:nvPr/>
        </p:nvPicPr>
        <p:blipFill>
          <a:blip r:embed="rId8"/>
          <a:stretch>
            <a:fillRect/>
          </a:stretch>
        </p:blipFill>
        <p:spPr>
          <a:xfrm>
            <a:off x="11286899" y="2719725"/>
            <a:ext cx="811491" cy="267073"/>
          </a:xfrm>
          <a:prstGeom prst="rect">
            <a:avLst/>
          </a:prstGeom>
        </p:spPr>
      </p:pic>
      <p:pic>
        <p:nvPicPr>
          <p:cNvPr id="21" name="Picture 20">
            <a:extLst>
              <a:ext uri="{FF2B5EF4-FFF2-40B4-BE49-F238E27FC236}">
                <a16:creationId xmlns:a16="http://schemas.microsoft.com/office/drawing/2014/main" id="{DB18A3F8-3F64-F32D-C8D6-5B9677C71D30}"/>
              </a:ext>
            </a:extLst>
          </p:cNvPr>
          <p:cNvPicPr>
            <a:picLocks noChangeAspect="1"/>
          </p:cNvPicPr>
          <p:nvPr/>
        </p:nvPicPr>
        <p:blipFill>
          <a:blip r:embed="rId9"/>
          <a:stretch>
            <a:fillRect/>
          </a:stretch>
        </p:blipFill>
        <p:spPr>
          <a:xfrm>
            <a:off x="9748044" y="848213"/>
            <a:ext cx="425939" cy="413941"/>
          </a:xfrm>
          <a:prstGeom prst="rect">
            <a:avLst/>
          </a:prstGeom>
        </p:spPr>
      </p:pic>
      <p:pic>
        <p:nvPicPr>
          <p:cNvPr id="22" name="Picture 21">
            <a:extLst>
              <a:ext uri="{FF2B5EF4-FFF2-40B4-BE49-F238E27FC236}">
                <a16:creationId xmlns:a16="http://schemas.microsoft.com/office/drawing/2014/main" id="{E8D2E584-B0FC-BE33-274D-CE63F72C9165}"/>
              </a:ext>
            </a:extLst>
          </p:cNvPr>
          <p:cNvPicPr>
            <a:picLocks noChangeAspect="1"/>
          </p:cNvPicPr>
          <p:nvPr/>
        </p:nvPicPr>
        <p:blipFill>
          <a:blip r:embed="rId9"/>
          <a:stretch>
            <a:fillRect/>
          </a:stretch>
        </p:blipFill>
        <p:spPr>
          <a:xfrm>
            <a:off x="7106520" y="4850936"/>
            <a:ext cx="378530" cy="367867"/>
          </a:xfrm>
          <a:prstGeom prst="rect">
            <a:avLst/>
          </a:prstGeom>
        </p:spPr>
      </p:pic>
      <p:pic>
        <p:nvPicPr>
          <p:cNvPr id="23" name="Picture 22">
            <a:extLst>
              <a:ext uri="{FF2B5EF4-FFF2-40B4-BE49-F238E27FC236}">
                <a16:creationId xmlns:a16="http://schemas.microsoft.com/office/drawing/2014/main" id="{F1359161-2E56-390B-7571-29DE8F8CABC8}"/>
              </a:ext>
            </a:extLst>
          </p:cNvPr>
          <p:cNvPicPr>
            <a:picLocks noChangeAspect="1"/>
          </p:cNvPicPr>
          <p:nvPr/>
        </p:nvPicPr>
        <p:blipFill>
          <a:blip r:embed="rId9"/>
          <a:stretch>
            <a:fillRect/>
          </a:stretch>
        </p:blipFill>
        <p:spPr>
          <a:xfrm>
            <a:off x="10908945" y="2696761"/>
            <a:ext cx="339353" cy="329794"/>
          </a:xfrm>
          <a:prstGeom prst="rect">
            <a:avLst/>
          </a:prstGeom>
        </p:spPr>
      </p:pic>
      <p:sp>
        <p:nvSpPr>
          <p:cNvPr id="2" name="Rectangle 1">
            <a:extLst>
              <a:ext uri="{FF2B5EF4-FFF2-40B4-BE49-F238E27FC236}">
                <a16:creationId xmlns:a16="http://schemas.microsoft.com/office/drawing/2014/main" id="{487EE183-B2C5-7ED6-CBDB-D95ED137E060}"/>
              </a:ext>
            </a:extLst>
          </p:cNvPr>
          <p:cNvSpPr/>
          <p:nvPr/>
        </p:nvSpPr>
        <p:spPr>
          <a:xfrm>
            <a:off x="216460" y="2377481"/>
            <a:ext cx="5925161" cy="2627005"/>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64998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12060A-998A-D068-89F8-DF4CDD006EB0}"/>
              </a:ext>
            </a:extLst>
          </p:cNvPr>
          <p:cNvSpPr>
            <a:spLocks noGrp="1"/>
          </p:cNvSpPr>
          <p:nvPr>
            <p:ph type="dt" sz="half" idx="10"/>
          </p:nvPr>
        </p:nvSpPr>
        <p:spPr>
          <a:xfrm>
            <a:off x="4298031" y="6472203"/>
            <a:ext cx="2841837" cy="364618"/>
          </a:xfrm>
        </p:spPr>
        <p:txBody>
          <a:bodyPr/>
          <a:lstStyle/>
          <a:p>
            <a:r>
              <a:rPr lang="fr-FR">
                <a:solidFill>
                  <a:prstClr val="white"/>
                </a:solidFill>
                <a:latin typeface="News Gothic MT"/>
              </a:rPr>
              <a:t>19 July 2023</a:t>
            </a:r>
            <a:endParaRPr lang="fr-FR" dirty="0">
              <a:solidFill>
                <a:prstClr val="white"/>
              </a:solidFill>
              <a:latin typeface="News Gothic MT"/>
            </a:endParaRPr>
          </a:p>
        </p:txBody>
      </p:sp>
      <p:sp>
        <p:nvSpPr>
          <p:cNvPr id="5" name="Footer Placeholder 4">
            <a:extLst>
              <a:ext uri="{FF2B5EF4-FFF2-40B4-BE49-F238E27FC236}">
                <a16:creationId xmlns:a16="http://schemas.microsoft.com/office/drawing/2014/main" id="{A37D0338-5322-352F-7D10-8A5ACF0AE209}"/>
              </a:ext>
            </a:extLst>
          </p:cNvPr>
          <p:cNvSpPr>
            <a:spLocks noGrp="1"/>
          </p:cNvSpPr>
          <p:nvPr>
            <p:ph type="ftr" sz="quarter" idx="11"/>
          </p:nvPr>
        </p:nvSpPr>
        <p:spPr>
          <a:xfrm>
            <a:off x="154138" y="6447939"/>
            <a:ext cx="6447864" cy="364618"/>
          </a:xfrm>
        </p:spPr>
        <p:txBody>
          <a:bodyPr/>
          <a:lstStyle/>
          <a:p>
            <a:r>
              <a:rPr lang="en-US">
                <a:solidFill>
                  <a:prstClr val="white"/>
                </a:solidFill>
                <a:latin typeface="News Gothic MT"/>
              </a:rPr>
              <a:t>ILC IJCLab</a:t>
            </a:r>
            <a:endParaRPr lang="fr-FR" dirty="0">
              <a:solidFill>
                <a:prstClr val="white"/>
              </a:solidFill>
              <a:latin typeface="News Gothic MT"/>
            </a:endParaRPr>
          </a:p>
        </p:txBody>
      </p:sp>
      <p:sp>
        <p:nvSpPr>
          <p:cNvPr id="7" name="Rectangle 2">
            <a:extLst>
              <a:ext uri="{FF2B5EF4-FFF2-40B4-BE49-F238E27FC236}">
                <a16:creationId xmlns:a16="http://schemas.microsoft.com/office/drawing/2014/main" id="{0C220614-A603-78D8-E2A2-4A151A59B412}"/>
              </a:ext>
            </a:extLst>
          </p:cNvPr>
          <p:cNvSpPr txBox="1">
            <a:spLocks noChangeArrowheads="1"/>
          </p:cNvSpPr>
          <p:nvPr/>
        </p:nvSpPr>
        <p:spPr>
          <a:xfrm>
            <a:off x="3058224" y="162765"/>
            <a:ext cx="3031426" cy="917956"/>
          </a:xfrm>
          <a:prstGeom prst="rect">
            <a:avLst/>
          </a:prstGeom>
        </p:spPr>
        <p:txBody>
          <a:bodyPr vert="horz" lIns="0" tIns="0" rIns="0" bIns="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3675" indent="-193675" algn="l" defTabSz="404813">
              <a:tabLst>
                <a:tab pos="654050" algn="l"/>
                <a:tab pos="1311275" algn="l"/>
                <a:tab pos="1966913" algn="l"/>
                <a:tab pos="2624138" algn="l"/>
                <a:tab pos="3279775" algn="l"/>
                <a:tab pos="3937000" algn="l"/>
                <a:tab pos="4594225" algn="l"/>
                <a:tab pos="5249863" algn="l"/>
                <a:tab pos="5907088" algn="l"/>
              </a:tabLst>
            </a:pPr>
            <a:endParaRPr lang="en-GB" sz="3200" b="1" dirty="0">
              <a:latin typeface="Arial" charset="0"/>
              <a:ea typeface="ＭＳ Ｐゴシック" charset="0"/>
              <a:cs typeface="ＭＳ Ｐゴシック" charset="0"/>
            </a:endParaRPr>
          </a:p>
        </p:txBody>
      </p:sp>
      <p:sp>
        <p:nvSpPr>
          <p:cNvPr id="2" name="Titre 2">
            <a:extLst>
              <a:ext uri="{FF2B5EF4-FFF2-40B4-BE49-F238E27FC236}">
                <a16:creationId xmlns:a16="http://schemas.microsoft.com/office/drawing/2014/main" id="{3D66B04D-86BB-BA89-4925-FA128932EB2E}"/>
              </a:ext>
            </a:extLst>
          </p:cNvPr>
          <p:cNvSpPr>
            <a:spLocks noGrp="1"/>
          </p:cNvSpPr>
          <p:nvPr>
            <p:ph type="title"/>
          </p:nvPr>
        </p:nvSpPr>
        <p:spPr>
          <a:xfrm>
            <a:off x="2361013" y="193963"/>
            <a:ext cx="7979451" cy="667517"/>
          </a:xfrm>
          <a:noFill/>
        </p:spPr>
        <p:txBody>
          <a:bodyPr/>
          <a:lstStyle/>
          <a:p>
            <a:pPr algn="l"/>
            <a:r>
              <a:rPr lang="en-GB" sz="2800" b="1" dirty="0">
                <a:latin typeface="Arial" charset="0"/>
                <a:ea typeface="ＭＳ Ｐゴシック" charset="0"/>
              </a:rPr>
              <a:t>ATF3 overseas collaborations contributions </a:t>
            </a:r>
            <a:endParaRPr lang="fr-FR" sz="2800" b="1" dirty="0"/>
          </a:p>
        </p:txBody>
      </p:sp>
      <p:pic>
        <p:nvPicPr>
          <p:cNvPr id="8" name="図 1">
            <a:extLst>
              <a:ext uri="{FF2B5EF4-FFF2-40B4-BE49-F238E27FC236}">
                <a16:creationId xmlns:a16="http://schemas.microsoft.com/office/drawing/2014/main" id="{3915795F-BCA9-E9C8-1C69-AB6F45E033C4}"/>
              </a:ext>
            </a:extLst>
          </p:cNvPr>
          <p:cNvPicPr>
            <a:picLocks noChangeAspect="1"/>
          </p:cNvPicPr>
          <p:nvPr/>
        </p:nvPicPr>
        <p:blipFill rotWithShape="1">
          <a:blip r:embed="rId3"/>
          <a:srcRect t="15006" r="55285" b="45428"/>
          <a:stretch/>
        </p:blipFill>
        <p:spPr>
          <a:xfrm>
            <a:off x="9520030" y="4762671"/>
            <a:ext cx="2538586" cy="1685268"/>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F6FAA6F3-4DC2-C894-AF00-C343E5BDAF01}"/>
              </a:ext>
            </a:extLst>
          </p:cNvPr>
          <p:cNvPicPr>
            <a:picLocks noChangeAspect="1"/>
          </p:cNvPicPr>
          <p:nvPr/>
        </p:nvPicPr>
        <p:blipFill>
          <a:blip r:embed="rId4"/>
          <a:stretch>
            <a:fillRect/>
          </a:stretch>
        </p:blipFill>
        <p:spPr>
          <a:xfrm>
            <a:off x="10495098" y="4574530"/>
            <a:ext cx="623341" cy="391815"/>
          </a:xfrm>
          <a:prstGeom prst="rect">
            <a:avLst/>
          </a:prstGeom>
        </p:spPr>
      </p:pic>
      <p:sp>
        <p:nvSpPr>
          <p:cNvPr id="11" name="テキスト ボックス 12">
            <a:extLst>
              <a:ext uri="{FF2B5EF4-FFF2-40B4-BE49-F238E27FC236}">
                <a16:creationId xmlns:a16="http://schemas.microsoft.com/office/drawing/2014/main" id="{13FF9251-3236-1CC6-D234-C619FD694B8A}"/>
              </a:ext>
            </a:extLst>
          </p:cNvPr>
          <p:cNvSpPr txBox="1"/>
          <p:nvPr/>
        </p:nvSpPr>
        <p:spPr>
          <a:xfrm>
            <a:off x="9539298" y="6516012"/>
            <a:ext cx="2239716"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Cold CBPMs for ILC main </a:t>
            </a:r>
            <a:r>
              <a:rPr lang="en-US" sz="1200" dirty="0" err="1">
                <a:latin typeface="Times New Roman" panose="02020603050405020304" pitchFamily="18" charset="0"/>
                <a:cs typeface="Times New Roman" panose="02020603050405020304" pitchFamily="18" charset="0"/>
              </a:rPr>
              <a:t>linac</a:t>
            </a:r>
            <a:r>
              <a:rPr lang="en-US" sz="120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D469E70-100B-7790-FFFA-F6C1610C4C47}"/>
              </a:ext>
            </a:extLst>
          </p:cNvPr>
          <p:cNvSpPr txBox="1"/>
          <p:nvPr/>
        </p:nvSpPr>
        <p:spPr>
          <a:xfrm>
            <a:off x="87515" y="1092710"/>
            <a:ext cx="5575601" cy="5293757"/>
          </a:xfrm>
          <a:prstGeom prst="rect">
            <a:avLst/>
          </a:prstGeom>
          <a:noFill/>
        </p:spPr>
        <p:txBody>
          <a:bodyPr wrap="square">
            <a:spAutoFit/>
          </a:bodyPr>
          <a:lstStyle/>
          <a:p>
            <a:pPr marL="349250" marR="0" lvl="0" indent="-349250" algn="l" defTabSz="914400" rtl="0" eaLnBrk="1" fontAlgn="auto" latinLnBrk="0" hangingPunct="1">
              <a:lnSpc>
                <a:spcPct val="100000"/>
              </a:lnSpc>
              <a:spcBef>
                <a:spcPts val="2000"/>
              </a:spcBef>
              <a:spcAft>
                <a:spcPts val="0"/>
              </a:spcAft>
              <a:buClr>
                <a:schemeClr val="accent1">
                  <a:lumMod val="50000"/>
                </a:schemeClr>
              </a:buClr>
              <a:buSzPct val="110000"/>
              <a:buFont typeface="Wingdings" pitchFamily="2" charset="2"/>
              <a:buChar char="Ø"/>
              <a:tabLst/>
              <a:defRPr/>
            </a:pP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Database lattices with all the ATF2-3 upgrades</a:t>
            </a:r>
          </a:p>
          <a:p>
            <a:pPr marL="349250" marR="0" lvl="0" indent="-349250" algn="l" defTabSz="914400" rtl="0" eaLnBrk="1" fontAlgn="auto" latinLnBrk="0" hangingPunct="1">
              <a:lnSpc>
                <a:spcPct val="100000"/>
              </a:lnSpc>
              <a:spcBef>
                <a:spcPts val="2000"/>
              </a:spcBef>
              <a:spcAft>
                <a:spcPts val="0"/>
              </a:spcAft>
              <a:buClr>
                <a:schemeClr val="accent1">
                  <a:lumMod val="50000"/>
                </a:schemeClr>
              </a:buClr>
              <a:buSzPct val="110000"/>
              <a:buFont typeface="Wingdings" pitchFamily="2" charset="2"/>
              <a:buChar char="Ø"/>
              <a:tabLst/>
              <a:defRPr/>
            </a:pP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Task force in </a:t>
            </a:r>
            <a:r>
              <a:rPr kumimoji="0" lang="en-US"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“magnet movers”: </a:t>
            </a: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dedicated meetings will be organized to discuss the proposed upgrades </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Aryshev</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K.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Kruchinin</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S.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Mazzoni</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Schloegelhofer</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L. Brunetti, P.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Karataev</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Lyapin</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t>
            </a:r>
          </a:p>
          <a:p>
            <a:pPr marL="349250" marR="0" lvl="0" indent="-349250" algn="l" defTabSz="914400" rtl="0" eaLnBrk="1" fontAlgn="auto" latinLnBrk="0" hangingPunct="1">
              <a:lnSpc>
                <a:spcPct val="100000"/>
              </a:lnSpc>
              <a:spcBef>
                <a:spcPts val="2000"/>
              </a:spcBef>
              <a:spcAft>
                <a:spcPts val="0"/>
              </a:spcAft>
              <a:buClr>
                <a:schemeClr val="accent1">
                  <a:lumMod val="50000"/>
                </a:schemeClr>
              </a:buClr>
              <a:buSzPct val="110000"/>
              <a:buFont typeface="Wingdings" pitchFamily="2" charset="2"/>
              <a:buChar char="Ø"/>
              <a:tabLst/>
              <a:defRPr/>
            </a:pP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Task force for </a:t>
            </a:r>
            <a:r>
              <a:rPr kumimoji="0" lang="en-US"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“software new Flight simulator</a:t>
            </a: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dedicated meetings will be organized to discuss the proposed upgrades. Agreed in one first tool and first implementation. </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Aryshev</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K.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Kruchinin</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 Latina, P.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Korysko</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 Aksoy, 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Pastushenko</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R. Tomas,  E.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Manosperti</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 </a:t>
            </a:r>
          </a:p>
          <a:p>
            <a:pPr marL="349250" marR="0" lvl="0" indent="-349250" algn="l" defTabSz="914400" rtl="0" eaLnBrk="1" fontAlgn="auto" latinLnBrk="0" hangingPunct="1">
              <a:lnSpc>
                <a:spcPct val="100000"/>
              </a:lnSpc>
              <a:spcBef>
                <a:spcPts val="2000"/>
              </a:spcBef>
              <a:spcAft>
                <a:spcPts val="0"/>
              </a:spcAft>
              <a:buClr>
                <a:schemeClr val="accent1">
                  <a:lumMod val="50000"/>
                </a:schemeClr>
              </a:buClr>
              <a:buSzPct val="110000"/>
              <a:buFont typeface="Wingdings" pitchFamily="2" charset="2"/>
              <a:buChar char="Ø"/>
              <a:tabLst/>
              <a:defRPr/>
            </a:pP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Task force in </a:t>
            </a:r>
            <a:r>
              <a:rPr kumimoji="0" lang="en-US"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“cavity BPMs</a:t>
            </a:r>
            <a:r>
              <a:rPr kumimoji="0" 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dedicated meetings will be organized to discuss the proposed upgrades </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Aryshev</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K.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Kruchinin</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K. Popov, A.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Lyapin</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N. </a:t>
            </a:r>
            <a:r>
              <a:rPr kumimoji="0" lang="en-US"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Fuster</a:t>
            </a:r>
            <a:r>
              <a:rPr kumimoji="0" lang="en-US"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t>
            </a:r>
          </a:p>
        </p:txBody>
      </p:sp>
      <p:sp>
        <p:nvSpPr>
          <p:cNvPr id="15" name="テキスト ボックス 12">
            <a:extLst>
              <a:ext uri="{FF2B5EF4-FFF2-40B4-BE49-F238E27FC236}">
                <a16:creationId xmlns:a16="http://schemas.microsoft.com/office/drawing/2014/main" id="{D67C8D4C-88FE-9297-6A3C-2DD5A076096D}"/>
              </a:ext>
            </a:extLst>
          </p:cNvPr>
          <p:cNvSpPr txBox="1"/>
          <p:nvPr/>
        </p:nvSpPr>
        <p:spPr>
          <a:xfrm>
            <a:off x="7139868" y="2121529"/>
            <a:ext cx="2042547"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New control hardware design </a:t>
            </a:r>
          </a:p>
        </p:txBody>
      </p:sp>
      <p:pic>
        <p:nvPicPr>
          <p:cNvPr id="16" name="Picture 15">
            <a:extLst>
              <a:ext uri="{FF2B5EF4-FFF2-40B4-BE49-F238E27FC236}">
                <a16:creationId xmlns:a16="http://schemas.microsoft.com/office/drawing/2014/main" id="{B201A169-96C3-FD2A-593A-34A95BA67AA4}"/>
              </a:ext>
            </a:extLst>
          </p:cNvPr>
          <p:cNvPicPr>
            <a:picLocks noChangeAspect="1"/>
          </p:cNvPicPr>
          <p:nvPr/>
        </p:nvPicPr>
        <p:blipFill>
          <a:blip r:embed="rId5"/>
          <a:stretch>
            <a:fillRect/>
          </a:stretch>
        </p:blipFill>
        <p:spPr>
          <a:xfrm>
            <a:off x="9386860" y="892678"/>
            <a:ext cx="2743200" cy="1104900"/>
          </a:xfrm>
          <a:prstGeom prst="rect">
            <a:avLst/>
          </a:prstGeom>
        </p:spPr>
      </p:pic>
      <p:sp>
        <p:nvSpPr>
          <p:cNvPr id="17" name="テキスト ボックス 12">
            <a:extLst>
              <a:ext uri="{FF2B5EF4-FFF2-40B4-BE49-F238E27FC236}">
                <a16:creationId xmlns:a16="http://schemas.microsoft.com/office/drawing/2014/main" id="{58C115E5-5212-CC9E-BE0F-8E21DEF905A1}"/>
              </a:ext>
            </a:extLst>
          </p:cNvPr>
          <p:cNvSpPr txBox="1"/>
          <p:nvPr/>
        </p:nvSpPr>
        <p:spPr>
          <a:xfrm>
            <a:off x="10495098" y="2062382"/>
            <a:ext cx="1707519"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New calibration bracket </a:t>
            </a:r>
          </a:p>
        </p:txBody>
      </p:sp>
      <p:pic>
        <p:nvPicPr>
          <p:cNvPr id="18" name="Picture 17">
            <a:extLst>
              <a:ext uri="{FF2B5EF4-FFF2-40B4-BE49-F238E27FC236}">
                <a16:creationId xmlns:a16="http://schemas.microsoft.com/office/drawing/2014/main" id="{D917300C-3058-602F-CCC5-50741087B9C2}"/>
              </a:ext>
            </a:extLst>
          </p:cNvPr>
          <p:cNvPicPr>
            <a:picLocks noChangeAspect="1"/>
          </p:cNvPicPr>
          <p:nvPr/>
        </p:nvPicPr>
        <p:blipFill>
          <a:blip r:embed="rId6"/>
          <a:stretch>
            <a:fillRect/>
          </a:stretch>
        </p:blipFill>
        <p:spPr>
          <a:xfrm>
            <a:off x="5537505" y="1328220"/>
            <a:ext cx="1473200" cy="1231900"/>
          </a:xfrm>
          <a:prstGeom prst="rect">
            <a:avLst/>
          </a:prstGeom>
        </p:spPr>
      </p:pic>
      <p:pic>
        <p:nvPicPr>
          <p:cNvPr id="14" name="Picture 13">
            <a:extLst>
              <a:ext uri="{FF2B5EF4-FFF2-40B4-BE49-F238E27FC236}">
                <a16:creationId xmlns:a16="http://schemas.microsoft.com/office/drawing/2014/main" id="{8C22528E-31E9-B13F-468E-7F82BFEE2768}"/>
              </a:ext>
            </a:extLst>
          </p:cNvPr>
          <p:cNvPicPr>
            <a:picLocks noChangeAspect="1"/>
          </p:cNvPicPr>
          <p:nvPr/>
        </p:nvPicPr>
        <p:blipFill>
          <a:blip r:embed="rId7"/>
          <a:stretch>
            <a:fillRect/>
          </a:stretch>
        </p:blipFill>
        <p:spPr>
          <a:xfrm>
            <a:off x="6700639" y="885744"/>
            <a:ext cx="2743200" cy="1217645"/>
          </a:xfrm>
          <a:prstGeom prst="rect">
            <a:avLst/>
          </a:prstGeom>
        </p:spPr>
      </p:pic>
      <p:pic>
        <p:nvPicPr>
          <p:cNvPr id="19" name="Picture 18">
            <a:extLst>
              <a:ext uri="{FF2B5EF4-FFF2-40B4-BE49-F238E27FC236}">
                <a16:creationId xmlns:a16="http://schemas.microsoft.com/office/drawing/2014/main" id="{0BF23451-2515-DCD6-90DD-9F6EB13B691D}"/>
              </a:ext>
            </a:extLst>
          </p:cNvPr>
          <p:cNvPicPr>
            <a:picLocks noChangeAspect="1"/>
          </p:cNvPicPr>
          <p:nvPr/>
        </p:nvPicPr>
        <p:blipFill>
          <a:blip r:embed="rId8"/>
          <a:stretch>
            <a:fillRect/>
          </a:stretch>
        </p:blipFill>
        <p:spPr>
          <a:xfrm>
            <a:off x="6274105" y="2655582"/>
            <a:ext cx="2841837" cy="1794365"/>
          </a:xfrm>
          <a:prstGeom prst="rect">
            <a:avLst/>
          </a:prstGeom>
        </p:spPr>
      </p:pic>
      <p:pic>
        <p:nvPicPr>
          <p:cNvPr id="20" name="Picture 19">
            <a:extLst>
              <a:ext uri="{FF2B5EF4-FFF2-40B4-BE49-F238E27FC236}">
                <a16:creationId xmlns:a16="http://schemas.microsoft.com/office/drawing/2014/main" id="{F0CD8121-609D-65C7-7777-BEF80C7558B9}"/>
              </a:ext>
            </a:extLst>
          </p:cNvPr>
          <p:cNvPicPr>
            <a:picLocks noChangeAspect="1"/>
          </p:cNvPicPr>
          <p:nvPr/>
        </p:nvPicPr>
        <p:blipFill>
          <a:blip r:embed="rId9"/>
          <a:stretch>
            <a:fillRect/>
          </a:stretch>
        </p:blipFill>
        <p:spPr>
          <a:xfrm>
            <a:off x="9182415" y="2656318"/>
            <a:ext cx="2538586" cy="1681786"/>
          </a:xfrm>
          <a:prstGeom prst="rect">
            <a:avLst/>
          </a:prstGeom>
        </p:spPr>
      </p:pic>
      <p:pic>
        <p:nvPicPr>
          <p:cNvPr id="21" name="Picture 20">
            <a:extLst>
              <a:ext uri="{FF2B5EF4-FFF2-40B4-BE49-F238E27FC236}">
                <a16:creationId xmlns:a16="http://schemas.microsoft.com/office/drawing/2014/main" id="{6B090CB3-C832-55EE-0E7B-FE7E5CE9B6EB}"/>
              </a:ext>
            </a:extLst>
          </p:cNvPr>
          <p:cNvPicPr>
            <a:picLocks noChangeAspect="1"/>
          </p:cNvPicPr>
          <p:nvPr/>
        </p:nvPicPr>
        <p:blipFill>
          <a:blip r:embed="rId10"/>
          <a:stretch>
            <a:fillRect/>
          </a:stretch>
        </p:blipFill>
        <p:spPr>
          <a:xfrm>
            <a:off x="6321177" y="4727742"/>
            <a:ext cx="1132463" cy="1720197"/>
          </a:xfrm>
          <a:prstGeom prst="rect">
            <a:avLst/>
          </a:prstGeom>
        </p:spPr>
      </p:pic>
      <p:pic>
        <p:nvPicPr>
          <p:cNvPr id="22" name="Picture 21">
            <a:extLst>
              <a:ext uri="{FF2B5EF4-FFF2-40B4-BE49-F238E27FC236}">
                <a16:creationId xmlns:a16="http://schemas.microsoft.com/office/drawing/2014/main" id="{EC4DEB57-1CA0-5AD9-C764-75FE4C875E39}"/>
              </a:ext>
            </a:extLst>
          </p:cNvPr>
          <p:cNvPicPr>
            <a:picLocks noChangeAspect="1"/>
          </p:cNvPicPr>
          <p:nvPr/>
        </p:nvPicPr>
        <p:blipFill>
          <a:blip r:embed="rId11"/>
          <a:stretch>
            <a:fillRect/>
          </a:stretch>
        </p:blipFill>
        <p:spPr>
          <a:xfrm>
            <a:off x="7679897" y="4654602"/>
            <a:ext cx="1182414" cy="1099920"/>
          </a:xfrm>
          <a:prstGeom prst="rect">
            <a:avLst/>
          </a:prstGeom>
        </p:spPr>
      </p:pic>
      <p:sp>
        <p:nvSpPr>
          <p:cNvPr id="23" name="テキスト ボックス 12">
            <a:extLst>
              <a:ext uri="{FF2B5EF4-FFF2-40B4-BE49-F238E27FC236}">
                <a16:creationId xmlns:a16="http://schemas.microsoft.com/office/drawing/2014/main" id="{989B2367-9DBD-64CD-93DC-2C5B5716723B}"/>
              </a:ext>
            </a:extLst>
          </p:cNvPr>
          <p:cNvSpPr txBox="1"/>
          <p:nvPr/>
        </p:nvSpPr>
        <p:spPr>
          <a:xfrm>
            <a:off x="7453640" y="5840891"/>
            <a:ext cx="1931939" cy="276999"/>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CBPMs electronic upgrade  </a:t>
            </a:r>
          </a:p>
        </p:txBody>
      </p:sp>
      <p:pic>
        <p:nvPicPr>
          <p:cNvPr id="24" name="Picture 23">
            <a:extLst>
              <a:ext uri="{FF2B5EF4-FFF2-40B4-BE49-F238E27FC236}">
                <a16:creationId xmlns:a16="http://schemas.microsoft.com/office/drawing/2014/main" id="{06AF1646-794D-8DAA-45B5-AC1664D40307}"/>
              </a:ext>
            </a:extLst>
          </p:cNvPr>
          <p:cNvPicPr>
            <a:picLocks noChangeAspect="1"/>
          </p:cNvPicPr>
          <p:nvPr/>
        </p:nvPicPr>
        <p:blipFill>
          <a:blip r:embed="rId12"/>
          <a:stretch>
            <a:fillRect/>
          </a:stretch>
        </p:blipFill>
        <p:spPr>
          <a:xfrm>
            <a:off x="5777391" y="4700194"/>
            <a:ext cx="738343" cy="352499"/>
          </a:xfrm>
          <a:prstGeom prst="rect">
            <a:avLst/>
          </a:prstGeom>
        </p:spPr>
      </p:pic>
      <p:pic>
        <p:nvPicPr>
          <p:cNvPr id="9" name="Picture 8">
            <a:extLst>
              <a:ext uri="{FF2B5EF4-FFF2-40B4-BE49-F238E27FC236}">
                <a16:creationId xmlns:a16="http://schemas.microsoft.com/office/drawing/2014/main" id="{873B2632-1D61-37A2-A254-F807E50645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1362" y="637468"/>
            <a:ext cx="974245" cy="295889"/>
          </a:xfrm>
          <a:prstGeom prst="rect">
            <a:avLst/>
          </a:prstGeom>
        </p:spPr>
      </p:pic>
      <p:pic>
        <p:nvPicPr>
          <p:cNvPr id="12" name="Picture 11">
            <a:extLst>
              <a:ext uri="{FF2B5EF4-FFF2-40B4-BE49-F238E27FC236}">
                <a16:creationId xmlns:a16="http://schemas.microsoft.com/office/drawing/2014/main" id="{5BCCB005-2E54-C0BC-9C6D-0FE314E61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6327" y="2448680"/>
            <a:ext cx="999252" cy="303484"/>
          </a:xfrm>
          <a:prstGeom prst="rect">
            <a:avLst/>
          </a:prstGeom>
        </p:spPr>
      </p:pic>
    </p:spTree>
    <p:extLst>
      <p:ext uri="{BB962C8B-B14F-4D97-AF65-F5344CB8AC3E}">
        <p14:creationId xmlns:p14="http://schemas.microsoft.com/office/powerpoint/2010/main" val="118285129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sPrint">
  <a:themeElements>
    <a:clrScheme name="NewsPr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ewsPrint">
      <a:majorFont>
        <a:latin typeface="Helvetica"/>
        <a:ea typeface="Helvetica"/>
        <a:cs typeface="Helvetica"/>
      </a:majorFont>
      <a:minorFont>
        <a:latin typeface="Calibri"/>
        <a:ea typeface="Calibri"/>
        <a:cs typeface="Calibri"/>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effectStyle>
        <a:effectStyle>
          <a:effectLst>
            <a:outerShdw blurRad="50800" dist="12700" dir="528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2225" cap="flat">
          <a:solidFill>
            <a:schemeClr val="accent1"/>
          </a:solidFill>
          <a:prstDash val="solid"/>
          <a:round/>
        </a:ln>
        <a:effectLst>
          <a:outerShdw blurRad="381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2225" cap="flat">
          <a:solidFill>
            <a:schemeClr val="accent1"/>
          </a:solidFill>
          <a:prstDash val="solid"/>
          <a:round/>
        </a:ln>
        <a:effectLst>
          <a:outerShdw blurRad="50800" dist="12700" dir="528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24660</TotalTime>
  <Words>1703</Words>
  <Application>Microsoft Macintosh PowerPoint</Application>
  <PresentationFormat>Custom</PresentationFormat>
  <Paragraphs>162</Paragraphs>
  <Slides>11</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vt:lpstr>
      <vt:lpstr>Avenir Book</vt:lpstr>
      <vt:lpstr>Calibri</vt:lpstr>
      <vt:lpstr>Courier New</vt:lpstr>
      <vt:lpstr>Helvetica</vt:lpstr>
      <vt:lpstr>Impact</vt:lpstr>
      <vt:lpstr>News Gothic MT</vt:lpstr>
      <vt:lpstr>Symbol</vt:lpstr>
      <vt:lpstr>Times New Roman</vt:lpstr>
      <vt:lpstr>Wingdings</vt:lpstr>
      <vt:lpstr>Wingdings 2</vt:lpstr>
      <vt:lpstr>1_Brise</vt:lpstr>
      <vt:lpstr>Fermilab_PPT_090815</vt:lpstr>
      <vt:lpstr>ILC-ITN: System Design of ILC FFS                    ATF2-3</vt:lpstr>
      <vt:lpstr>PowerPoint Presentation</vt:lpstr>
      <vt:lpstr>PowerPoint Presentation</vt:lpstr>
      <vt:lpstr>PowerPoint Presentation</vt:lpstr>
      <vt:lpstr>PowerPoint Presentation</vt:lpstr>
      <vt:lpstr>ATF3 objectives and collaboration:</vt:lpstr>
      <vt:lpstr>ATF3 Kick-Off meeting </vt:lpstr>
      <vt:lpstr>ATF3 overseas collaborations contributions </vt:lpstr>
      <vt:lpstr>ATF3 overseas collaborations contributions </vt:lpstr>
      <vt:lpstr>PowerPoint Presentation</vt:lpstr>
      <vt:lpstr>Potential contributions to ILC-IDT SRF (A. Miyakazi)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624</cp:revision>
  <cp:lastPrinted>2021-08-24T06:40:07Z</cp:lastPrinted>
  <dcterms:modified xsi:type="dcterms:W3CDTF">2023-07-20T08:46:38Z</dcterms:modified>
</cp:coreProperties>
</file>