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0"/>
  </p:notesMasterIdLst>
  <p:sldIdLst>
    <p:sldId id="256" r:id="rId2"/>
    <p:sldId id="312" r:id="rId3"/>
    <p:sldId id="341" r:id="rId4"/>
    <p:sldId id="345" r:id="rId5"/>
    <p:sldId id="342" r:id="rId6"/>
    <p:sldId id="346" r:id="rId7"/>
    <p:sldId id="356" r:id="rId8"/>
    <p:sldId id="314" r:id="rId9"/>
    <p:sldId id="287" r:id="rId10"/>
    <p:sldId id="340" r:id="rId11"/>
    <p:sldId id="344" r:id="rId12"/>
    <p:sldId id="281" r:id="rId13"/>
    <p:sldId id="343" r:id="rId14"/>
    <p:sldId id="348" r:id="rId15"/>
    <p:sldId id="347" r:id="rId16"/>
    <p:sldId id="359" r:id="rId17"/>
    <p:sldId id="327" r:id="rId18"/>
    <p:sldId id="353" r:id="rId19"/>
    <p:sldId id="358" r:id="rId20"/>
    <p:sldId id="350" r:id="rId21"/>
    <p:sldId id="351" r:id="rId22"/>
    <p:sldId id="290" r:id="rId23"/>
    <p:sldId id="349" r:id="rId24"/>
    <p:sldId id="354" r:id="rId25"/>
    <p:sldId id="355" r:id="rId26"/>
    <p:sldId id="328" r:id="rId27"/>
    <p:sldId id="352" r:id="rId28"/>
    <p:sldId id="357" r:id="rId29"/>
  </p:sldIdLst>
  <p:sldSz cx="10772775" cy="6059488"/>
  <p:notesSz cx="6858000" cy="9144000"/>
  <p:defaultTextStyle>
    <a:defPPr>
      <a:defRPr lang="fr-FR"/>
    </a:defPPr>
    <a:lvl1pPr algn="l" defTabSz="1004859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36" indent="-44449" algn="l" defTabSz="1004859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59" indent="-90485" algn="l" defTabSz="1004859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082" indent="-136521" algn="l" defTabSz="1004859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18" indent="-180970" algn="l" defTabSz="1004859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34" algn="l" defTabSz="914374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121" algn="l" defTabSz="914374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308" algn="l" defTabSz="914374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95" algn="l" defTabSz="914374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 userDrawn="1">
          <p15:clr>
            <a:srgbClr val="A4A3A4"/>
          </p15:clr>
        </p15:guide>
        <p15:guide id="2" pos="33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00294B"/>
    <a:srgbClr val="456487"/>
    <a:srgbClr val="7A286A"/>
    <a:srgbClr val="DF8A2D"/>
    <a:srgbClr val="E05314"/>
    <a:srgbClr val="6600CC"/>
    <a:srgbClr val="511F74"/>
    <a:srgbClr val="F392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8233" autoAdjust="0"/>
  </p:normalViewPr>
  <p:slideViewPr>
    <p:cSldViewPr>
      <p:cViewPr varScale="1">
        <p:scale>
          <a:sx n="128" d="100"/>
          <a:sy n="128" d="100"/>
        </p:scale>
        <p:origin x="126" y="33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21/09/2023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4" algn="l" defTabSz="9143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1" algn="l" defTabSz="9143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8" algn="l" defTabSz="9143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5" algn="l" defTabSz="9143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07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2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9" y="149426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2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2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2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2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2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7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4" y="1485902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599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4" y="2212977"/>
            <a:ext cx="4579937" cy="3255963"/>
          </a:xfrm>
        </p:spPr>
        <p:txBody>
          <a:bodyPr/>
          <a:lstStyle>
            <a:lvl1pPr marL="228576" indent="-228576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576" lvl="0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725" lvl="1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2874" lvl="2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1" y="5714821"/>
            <a:ext cx="2411557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1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8" y="5714821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4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1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6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2" y="5616576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9" y="5616576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3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5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5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4" indent="-228576" algn="l" defTabSz="9143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9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8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8" algn="l" defTabSz="9143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rf2023.vrws.de/index.html" TargetMode="Externa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777875" y="1589584"/>
            <a:ext cx="8928993" cy="2793287"/>
          </a:xfrm>
        </p:spPr>
        <p:txBody>
          <a:bodyPr>
            <a:noAutofit/>
          </a:bodyPr>
          <a:lstStyle/>
          <a:p>
            <a:pPr algn="ctr"/>
            <a:r>
              <a:rPr lang="fr-FR" sz="4400" dirty="0"/>
              <a:t>La supraconductivité en régime </a:t>
            </a:r>
            <a:r>
              <a:rPr lang="fr-FR" sz="4400" dirty="0" smtClean="0"/>
              <a:t>RF</a:t>
            </a:r>
            <a:r>
              <a:rPr lang="fr-FR" sz="4000" dirty="0" smtClean="0"/>
              <a:t> (SRF)</a:t>
            </a:r>
            <a:endParaRPr lang="fr-FR" sz="4000" dirty="0"/>
          </a:p>
          <a:p>
            <a:pPr algn="ctr"/>
            <a:r>
              <a:rPr lang="fr-FR" sz="2000" dirty="0" smtClean="0"/>
              <a:t>David </a:t>
            </a:r>
            <a:r>
              <a:rPr lang="fr-FR" sz="2000" dirty="0"/>
              <a:t>Longuevergne (IJCLab</a:t>
            </a:r>
            <a:r>
              <a:rPr lang="fr-FR" sz="2000" dirty="0" smtClean="0"/>
              <a:t>)</a:t>
            </a:r>
          </a:p>
          <a:p>
            <a:pPr algn="ctr"/>
            <a:r>
              <a:rPr lang="fr-FR" sz="2000" dirty="0" smtClean="0"/>
              <a:t>Akira Miyazaki (IJCLab)</a:t>
            </a:r>
            <a:endParaRPr lang="fr-FR" sz="20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22/09/2023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Séminaire Pôle Accélérateur – Longuevergne/Miyazaki - IJCLab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6"/>
            <a:ext cx="6192686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Les enjeux de la SRF accélérateur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9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5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902949" y="831245"/>
            <a:ext cx="58184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u="sng" dirty="0">
                <a:solidFill>
                  <a:srgbClr val="0070C0"/>
                </a:solidFill>
                <a:latin typeface="+mn-lt"/>
              </a:rPr>
              <a:t>Fort </a:t>
            </a:r>
            <a:r>
              <a:rPr lang="fr-FR" sz="1800" u="sng" dirty="0" smtClean="0">
                <a:solidFill>
                  <a:srgbClr val="0070C0"/>
                </a:solidFill>
                <a:latin typeface="+mn-lt"/>
              </a:rPr>
              <a:t>Gradient (</a:t>
            </a:r>
            <a:r>
              <a:rPr lang="fr-FR" sz="1800" u="sng" dirty="0" err="1" smtClean="0">
                <a:solidFill>
                  <a:srgbClr val="0070C0"/>
                </a:solidFill>
                <a:latin typeface="+mn-lt"/>
              </a:rPr>
              <a:t>Eacc</a:t>
            </a:r>
            <a:r>
              <a:rPr lang="fr-FR" sz="1800" u="sng" dirty="0" smtClean="0">
                <a:solidFill>
                  <a:srgbClr val="0070C0"/>
                </a:solidFill>
                <a:latin typeface="+mn-lt"/>
              </a:rPr>
              <a:t>) </a:t>
            </a:r>
            <a:r>
              <a:rPr lang="fr-FR" sz="1800" dirty="0">
                <a:solidFill>
                  <a:srgbClr val="0070C0"/>
                </a:solidFill>
                <a:latin typeface="+mn-lt"/>
              </a:rPr>
              <a:t>: augmentation du gradient atteignable dans les cavités dans le but de la réduction de la taille et du coût de l’accélérateur. </a:t>
            </a:r>
            <a:endParaRPr lang="fr-FR" sz="1800" dirty="0" smtClean="0">
              <a:solidFill>
                <a:srgbClr val="0070C0"/>
              </a:solidFill>
              <a:latin typeface="+mn-lt"/>
            </a:endParaRPr>
          </a:p>
          <a:p>
            <a:endParaRPr lang="fr-FR" sz="1800" dirty="0" smtClean="0">
              <a:solidFill>
                <a:schemeClr val="accent6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u="sng" dirty="0" smtClean="0">
                <a:solidFill>
                  <a:srgbClr val="FF0000"/>
                </a:solidFill>
                <a:latin typeface="+mn-lt"/>
              </a:rPr>
              <a:t>Haut </a:t>
            </a:r>
            <a:r>
              <a:rPr lang="fr-FR" sz="1800" u="sng" dirty="0" err="1" smtClean="0">
                <a:solidFill>
                  <a:srgbClr val="FF0000"/>
                </a:solidFill>
                <a:latin typeface="+mn-lt"/>
              </a:rPr>
              <a:t>Qo</a:t>
            </a:r>
            <a:r>
              <a:rPr lang="fr-FR" sz="1800" u="sng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dirty="0" smtClean="0">
                <a:solidFill>
                  <a:srgbClr val="FF0000"/>
                </a:solidFill>
                <a:latin typeface="+mn-lt"/>
              </a:rPr>
              <a:t>: Diminution </a:t>
            </a:r>
            <a:r>
              <a:rPr lang="fr-FR" sz="1800" dirty="0">
                <a:solidFill>
                  <a:srgbClr val="FF0000"/>
                </a:solidFill>
                <a:latin typeface="+mn-lt"/>
              </a:rPr>
              <a:t>de la résistance de surface dans le but de réduire le coût de l’accélérateur (usine cryogénique) et par conséquent augmentation du champ accélérateur </a:t>
            </a:r>
            <a:r>
              <a:rPr lang="fr-FR" sz="1800" dirty="0" smtClean="0">
                <a:solidFill>
                  <a:srgbClr val="FF0000"/>
                </a:solidFill>
                <a:latin typeface="+mn-lt"/>
              </a:rPr>
              <a:t>nominal</a:t>
            </a:r>
          </a:p>
          <a:p>
            <a:endParaRPr lang="fr-FR" sz="1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1800" u="sng" dirty="0">
                <a:latin typeface="+mn-lt"/>
              </a:rPr>
              <a:t>Fiabilisation cavité en configuration machine </a:t>
            </a:r>
            <a:r>
              <a:rPr lang="fr-FR" sz="1800" dirty="0">
                <a:latin typeface="+mn-lt"/>
              </a:rPr>
              <a:t>:  </a:t>
            </a:r>
            <a:r>
              <a:rPr lang="fr-FR" sz="1800" dirty="0" smtClean="0">
                <a:latin typeface="+mn-lt"/>
              </a:rPr>
              <a:t>Maintien </a:t>
            </a:r>
            <a:r>
              <a:rPr lang="fr-FR" sz="1800" dirty="0">
                <a:latin typeface="+mn-lt"/>
              </a:rPr>
              <a:t>des performances de la cavité équipée de son coupleur de puissance et de son système d’accord en fréquence , augmentation du taux de réussite des traitements de surface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885918" y="3480517"/>
            <a:ext cx="0" cy="1169504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886010" y="4650023"/>
            <a:ext cx="0" cy="2546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651950" y="3882725"/>
            <a:ext cx="17466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chemeClr val="accent5"/>
                </a:solidFill>
              </a:rPr>
              <a:t>Epaisseur ~ 3mm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885918" y="4888031"/>
            <a:ext cx="0" cy="17748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490543" y="4858614"/>
            <a:ext cx="1725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6">
                    <a:lumMod val="75000"/>
                  </a:schemeClr>
                </a:solidFill>
              </a:rPr>
              <a:t>Couche oxyde ~ 5 nm</a:t>
            </a:r>
            <a:endParaRPr lang="fr-FR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3014512" y="3007233"/>
            <a:ext cx="1506721" cy="2599583"/>
            <a:chOff x="6174453" y="467681"/>
            <a:chExt cx="1506721" cy="2131968"/>
          </a:xfrm>
        </p:grpSpPr>
        <p:grpSp>
          <p:nvGrpSpPr>
            <p:cNvPr id="17" name="Groupe 16"/>
            <p:cNvGrpSpPr/>
            <p:nvPr/>
          </p:nvGrpSpPr>
          <p:grpSpPr>
            <a:xfrm>
              <a:off x="6174453" y="820571"/>
              <a:ext cx="1506721" cy="1361751"/>
              <a:chOff x="5741140" y="1422113"/>
              <a:chExt cx="2079106" cy="187906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750842" y="1422113"/>
                <a:ext cx="2069404" cy="12040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5741140" y="2651507"/>
                <a:ext cx="2068698" cy="649670"/>
              </a:xfrm>
              <a:custGeom>
                <a:avLst/>
                <a:gdLst>
                  <a:gd name="connsiteX0" fmla="*/ 0 w 3086100"/>
                  <a:gd name="connsiteY0" fmla="*/ 12700 h 330200"/>
                  <a:gd name="connsiteX1" fmla="*/ 12700 w 3086100"/>
                  <a:gd name="connsiteY1" fmla="*/ 241300 h 330200"/>
                  <a:gd name="connsiteX2" fmla="*/ 228600 w 3086100"/>
                  <a:gd name="connsiteY2" fmla="*/ 177800 h 330200"/>
                  <a:gd name="connsiteX3" fmla="*/ 381000 w 3086100"/>
                  <a:gd name="connsiteY3" fmla="*/ 292100 h 330200"/>
                  <a:gd name="connsiteX4" fmla="*/ 571500 w 3086100"/>
                  <a:gd name="connsiteY4" fmla="*/ 177800 h 330200"/>
                  <a:gd name="connsiteX5" fmla="*/ 1168400 w 3086100"/>
                  <a:gd name="connsiteY5" fmla="*/ 317500 h 330200"/>
                  <a:gd name="connsiteX6" fmla="*/ 1536700 w 3086100"/>
                  <a:gd name="connsiteY6" fmla="*/ 215900 h 330200"/>
                  <a:gd name="connsiteX7" fmla="*/ 1765300 w 3086100"/>
                  <a:gd name="connsiteY7" fmla="*/ 330200 h 330200"/>
                  <a:gd name="connsiteX8" fmla="*/ 2070100 w 3086100"/>
                  <a:gd name="connsiteY8" fmla="*/ 177800 h 330200"/>
                  <a:gd name="connsiteX9" fmla="*/ 2400300 w 3086100"/>
                  <a:gd name="connsiteY9" fmla="*/ 304800 h 330200"/>
                  <a:gd name="connsiteX10" fmla="*/ 2882900 w 3086100"/>
                  <a:gd name="connsiteY10" fmla="*/ 215900 h 330200"/>
                  <a:gd name="connsiteX11" fmla="*/ 3035300 w 3086100"/>
                  <a:gd name="connsiteY11" fmla="*/ 317500 h 330200"/>
                  <a:gd name="connsiteX12" fmla="*/ 3086100 w 3086100"/>
                  <a:gd name="connsiteY12" fmla="*/ 266700 h 330200"/>
                  <a:gd name="connsiteX13" fmla="*/ 3086100 w 3086100"/>
                  <a:gd name="connsiteY13" fmla="*/ 0 h 330200"/>
                  <a:gd name="connsiteX14" fmla="*/ 3086100 w 3086100"/>
                  <a:gd name="connsiteY14" fmla="*/ 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86100" h="330200">
                    <a:moveTo>
                      <a:pt x="0" y="12700"/>
                    </a:moveTo>
                    <a:lnTo>
                      <a:pt x="12700" y="241300"/>
                    </a:lnTo>
                    <a:lnTo>
                      <a:pt x="228600" y="177800"/>
                    </a:lnTo>
                    <a:lnTo>
                      <a:pt x="381000" y="292100"/>
                    </a:lnTo>
                    <a:lnTo>
                      <a:pt x="571500" y="177800"/>
                    </a:lnTo>
                    <a:lnTo>
                      <a:pt x="1168400" y="317500"/>
                    </a:lnTo>
                    <a:lnTo>
                      <a:pt x="1536700" y="215900"/>
                    </a:lnTo>
                    <a:lnTo>
                      <a:pt x="1765300" y="330200"/>
                    </a:lnTo>
                    <a:lnTo>
                      <a:pt x="2070100" y="177800"/>
                    </a:lnTo>
                    <a:lnTo>
                      <a:pt x="2400300" y="304800"/>
                    </a:lnTo>
                    <a:lnTo>
                      <a:pt x="2882900" y="215900"/>
                    </a:lnTo>
                    <a:lnTo>
                      <a:pt x="3035300" y="317500"/>
                    </a:lnTo>
                    <a:lnTo>
                      <a:pt x="3086100" y="266700"/>
                    </a:lnTo>
                    <a:lnTo>
                      <a:pt x="3086100" y="0"/>
                    </a:lnTo>
                    <a:lnTo>
                      <a:pt x="3086100" y="0"/>
                    </a:lnTo>
                  </a:path>
                </a:pathLst>
              </a:custGeom>
              <a:solidFill>
                <a:srgbClr val="FF0000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5751548" y="2409068"/>
                <a:ext cx="2058289" cy="490410"/>
              </a:xfrm>
              <a:custGeom>
                <a:avLst/>
                <a:gdLst>
                  <a:gd name="connsiteX0" fmla="*/ 0 w 3086100"/>
                  <a:gd name="connsiteY0" fmla="*/ 12700 h 330200"/>
                  <a:gd name="connsiteX1" fmla="*/ 12700 w 3086100"/>
                  <a:gd name="connsiteY1" fmla="*/ 241300 h 330200"/>
                  <a:gd name="connsiteX2" fmla="*/ 228600 w 3086100"/>
                  <a:gd name="connsiteY2" fmla="*/ 177800 h 330200"/>
                  <a:gd name="connsiteX3" fmla="*/ 381000 w 3086100"/>
                  <a:gd name="connsiteY3" fmla="*/ 292100 h 330200"/>
                  <a:gd name="connsiteX4" fmla="*/ 571500 w 3086100"/>
                  <a:gd name="connsiteY4" fmla="*/ 177800 h 330200"/>
                  <a:gd name="connsiteX5" fmla="*/ 1168400 w 3086100"/>
                  <a:gd name="connsiteY5" fmla="*/ 317500 h 330200"/>
                  <a:gd name="connsiteX6" fmla="*/ 1536700 w 3086100"/>
                  <a:gd name="connsiteY6" fmla="*/ 215900 h 330200"/>
                  <a:gd name="connsiteX7" fmla="*/ 1765300 w 3086100"/>
                  <a:gd name="connsiteY7" fmla="*/ 330200 h 330200"/>
                  <a:gd name="connsiteX8" fmla="*/ 2070100 w 3086100"/>
                  <a:gd name="connsiteY8" fmla="*/ 177800 h 330200"/>
                  <a:gd name="connsiteX9" fmla="*/ 2400300 w 3086100"/>
                  <a:gd name="connsiteY9" fmla="*/ 304800 h 330200"/>
                  <a:gd name="connsiteX10" fmla="*/ 2882900 w 3086100"/>
                  <a:gd name="connsiteY10" fmla="*/ 215900 h 330200"/>
                  <a:gd name="connsiteX11" fmla="*/ 3035300 w 3086100"/>
                  <a:gd name="connsiteY11" fmla="*/ 317500 h 330200"/>
                  <a:gd name="connsiteX12" fmla="*/ 3086100 w 3086100"/>
                  <a:gd name="connsiteY12" fmla="*/ 266700 h 330200"/>
                  <a:gd name="connsiteX13" fmla="*/ 3086100 w 3086100"/>
                  <a:gd name="connsiteY13" fmla="*/ 0 h 330200"/>
                  <a:gd name="connsiteX14" fmla="*/ 3086100 w 3086100"/>
                  <a:gd name="connsiteY14" fmla="*/ 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86100" h="330200">
                    <a:moveTo>
                      <a:pt x="0" y="12700"/>
                    </a:moveTo>
                    <a:lnTo>
                      <a:pt x="12700" y="241300"/>
                    </a:lnTo>
                    <a:lnTo>
                      <a:pt x="228600" y="177800"/>
                    </a:lnTo>
                    <a:lnTo>
                      <a:pt x="381000" y="292100"/>
                    </a:lnTo>
                    <a:lnTo>
                      <a:pt x="571500" y="177800"/>
                    </a:lnTo>
                    <a:lnTo>
                      <a:pt x="1168400" y="317500"/>
                    </a:lnTo>
                    <a:lnTo>
                      <a:pt x="1536700" y="215900"/>
                    </a:lnTo>
                    <a:lnTo>
                      <a:pt x="1765300" y="330200"/>
                    </a:lnTo>
                    <a:lnTo>
                      <a:pt x="2070100" y="177800"/>
                    </a:lnTo>
                    <a:lnTo>
                      <a:pt x="2400300" y="304800"/>
                    </a:lnTo>
                    <a:lnTo>
                      <a:pt x="2882900" y="215900"/>
                    </a:lnTo>
                    <a:lnTo>
                      <a:pt x="3035300" y="317500"/>
                    </a:lnTo>
                    <a:lnTo>
                      <a:pt x="3086100" y="266700"/>
                    </a:lnTo>
                    <a:lnTo>
                      <a:pt x="3086100" y="0"/>
                    </a:lnTo>
                    <a:lnTo>
                      <a:pt x="3086100" y="0"/>
                    </a:lnTo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6689037" y="2199539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RF</a:t>
              </a:r>
              <a:endParaRPr lang="fr-FR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431759" y="467681"/>
              <a:ext cx="984565" cy="328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Hélium</a:t>
              </a:r>
              <a:endParaRPr lang="fr-FR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375649" y="1101577"/>
              <a:ext cx="1127232" cy="328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Niobium</a:t>
              </a:r>
              <a:endParaRPr lang="fr-FR" dirty="0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215132" y="4613257"/>
            <a:ext cx="24299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rgbClr val="FF0000"/>
                </a:solidFill>
              </a:rPr>
              <a:t>Pénétration RF ~ 150 nm </a:t>
            </a:r>
          </a:p>
        </p:txBody>
      </p:sp>
      <p:pic>
        <p:nvPicPr>
          <p:cNvPr id="21" name="Picture 2" descr="D:\cav4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31" y="982784"/>
            <a:ext cx="2562223" cy="1825505"/>
          </a:xfrm>
          <a:prstGeom prst="rect">
            <a:avLst/>
          </a:prstGeom>
          <a:noFill/>
        </p:spPr>
      </p:pic>
      <p:cxnSp>
        <p:nvCxnSpPr>
          <p:cNvPr id="4" name="Connecteur droit avec flèche 3"/>
          <p:cNvCxnSpPr/>
          <p:nvPr/>
        </p:nvCxnSpPr>
        <p:spPr>
          <a:xfrm flipV="1">
            <a:off x="858073" y="1855666"/>
            <a:ext cx="370922" cy="3987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1795448" y="1751580"/>
            <a:ext cx="370922" cy="3987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1358630" y="1802508"/>
            <a:ext cx="324453" cy="3487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èche vers le haut 7"/>
          <p:cNvSpPr/>
          <p:nvPr/>
        </p:nvSpPr>
        <p:spPr>
          <a:xfrm>
            <a:off x="823482" y="1139136"/>
            <a:ext cx="257307" cy="144016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vers le haut 28"/>
          <p:cNvSpPr/>
          <p:nvPr/>
        </p:nvSpPr>
        <p:spPr>
          <a:xfrm>
            <a:off x="1298497" y="1074053"/>
            <a:ext cx="257307" cy="144016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 vers le haut 29"/>
          <p:cNvSpPr/>
          <p:nvPr/>
        </p:nvSpPr>
        <p:spPr>
          <a:xfrm>
            <a:off x="2080996" y="1002045"/>
            <a:ext cx="257307" cy="144016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vers le haut 30"/>
          <p:cNvSpPr/>
          <p:nvPr/>
        </p:nvSpPr>
        <p:spPr>
          <a:xfrm rot="10542043">
            <a:off x="2122334" y="2343824"/>
            <a:ext cx="257307" cy="144016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e haut 31"/>
          <p:cNvSpPr/>
          <p:nvPr/>
        </p:nvSpPr>
        <p:spPr>
          <a:xfrm rot="10542043">
            <a:off x="689792" y="2501479"/>
            <a:ext cx="257307" cy="144016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ZoneTexte 32"/>
              <p:cNvSpPr txBox="1"/>
              <p:nvPr/>
            </p:nvSpPr>
            <p:spPr>
              <a:xfrm>
                <a:off x="8467318" y="2822567"/>
                <a:ext cx="17281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𝑄𝑜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𝑈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/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𝑃𝑐</m:t>
                      </m:r>
                    </m:oMath>
                  </m:oMathPara>
                </a14:m>
                <a:endParaRPr lang="fr-FR" sz="2400" baseline="-25000" dirty="0"/>
              </a:p>
            </p:txBody>
          </p:sp>
        </mc:Choice>
        <mc:Fallback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318" y="2822567"/>
                <a:ext cx="1728190" cy="369332"/>
              </a:xfrm>
              <a:prstGeom prst="rect">
                <a:avLst/>
              </a:prstGeom>
              <a:blipFill>
                <a:blip r:embed="rId4"/>
                <a:stretch>
                  <a:fillRect l="-7067" r="-4947" b="-360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853073" y="1925843"/>
            <a:ext cx="861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Eacc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175330" y="747539"/>
            <a:ext cx="861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Pc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8" name="Flèche vers le haut 37"/>
          <p:cNvSpPr/>
          <p:nvPr/>
        </p:nvSpPr>
        <p:spPr>
          <a:xfrm>
            <a:off x="3451783" y="4202679"/>
            <a:ext cx="584723" cy="547184"/>
          </a:xfrm>
          <a:prstGeom prst="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</a:t>
            </a:r>
            <a:endParaRPr lang="fr-FR" dirty="0"/>
          </a:p>
        </p:txBody>
      </p:sp>
      <p:cxnSp>
        <p:nvCxnSpPr>
          <p:cNvPr id="42" name="Connecteur droit avec flèche 41"/>
          <p:cNvCxnSpPr/>
          <p:nvPr/>
        </p:nvCxnSpPr>
        <p:spPr>
          <a:xfrm flipV="1">
            <a:off x="1217182" y="2689737"/>
            <a:ext cx="0" cy="31928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1206442" y="3009026"/>
            <a:ext cx="256359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298497" y="2708374"/>
            <a:ext cx="125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Onde RF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1180840" y="3035665"/>
            <a:ext cx="32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B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34671" y="2741679"/>
            <a:ext cx="32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0070C0"/>
                </a:solidFill>
              </a:rPr>
              <a:t>E</a:t>
            </a:r>
            <a:endParaRPr lang="fr-FR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 Niobium : le meilleur matériau pour la SRF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08978" y="695652"/>
            <a:ext cx="5213503" cy="5019169"/>
          </a:xfrm>
        </p:spPr>
        <p:txBody>
          <a:bodyPr>
            <a:normAutofit lnSpcReduction="10000"/>
          </a:bodyPr>
          <a:lstStyle/>
          <a:p>
            <a:pPr lvl="1"/>
            <a:r>
              <a:rPr lang="fr-FR" sz="2000" dirty="0" smtClean="0">
                <a:solidFill>
                  <a:srgbClr val="FF6700"/>
                </a:solidFill>
                <a:sym typeface="Symbol" panose="05050102010706020507" pitchFamily="18" charset="2"/>
              </a:rPr>
              <a:t>Des propriétés mécaniques et thermiques intéressantes car corps pur métallique 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sz="1800" dirty="0" smtClean="0">
                <a:solidFill>
                  <a:srgbClr val="00294B"/>
                </a:solidFill>
                <a:sym typeface="Symbol" panose="05050102010706020507" pitchFamily="18" charset="2"/>
              </a:rPr>
              <a:t>Facilement formable, soudable 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sz="1800" dirty="0" smtClean="0">
                <a:solidFill>
                  <a:srgbClr val="00294B"/>
                </a:solidFill>
                <a:sym typeface="Symbol" panose="05050102010706020507" pitchFamily="18" charset="2"/>
              </a:rPr>
              <a:t>Bonne conductivité thermique</a:t>
            </a:r>
          </a:p>
          <a:p>
            <a:pPr lvl="1"/>
            <a:endParaRPr lang="fr-FR" sz="2000" dirty="0" smtClean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 smtClean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 smtClean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 smtClean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endParaRPr lang="fr-FR" sz="2000" dirty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lvl="1"/>
            <a:r>
              <a:rPr lang="fr-FR" sz="2000" dirty="0" smtClean="0">
                <a:solidFill>
                  <a:srgbClr val="FF6700"/>
                </a:solidFill>
                <a:sym typeface="Symbol" panose="05050102010706020507" pitchFamily="18" charset="2"/>
              </a:rPr>
              <a:t>Des propriétés supraconductrices très bonnes pour un corps pur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sz="1800" dirty="0" smtClean="0">
                <a:solidFill>
                  <a:srgbClr val="00294B"/>
                </a:solidFill>
                <a:sym typeface="Symbol" panose="05050102010706020507" pitchFamily="18" charset="2"/>
              </a:rPr>
              <a:t>Tc = </a:t>
            </a:r>
            <a:r>
              <a:rPr lang="fr-FR" sz="1800" dirty="0" smtClean="0">
                <a:solidFill>
                  <a:srgbClr val="00294B"/>
                </a:solidFill>
                <a:sym typeface="Symbol" panose="05050102010706020507" pitchFamily="18" charset="2"/>
              </a:rPr>
              <a:t>9.2K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sz="1800" dirty="0" smtClean="0">
                <a:solidFill>
                  <a:srgbClr val="00294B"/>
                </a:solidFill>
                <a:sym typeface="Symbol" panose="05050102010706020507" pitchFamily="18" charset="2"/>
              </a:rPr>
              <a:t>Plus on est loin de Tc plus il est difficile de casser la supraconductivité</a:t>
            </a:r>
            <a:endParaRPr lang="fr-FR" sz="1800" dirty="0" smtClean="0">
              <a:solidFill>
                <a:srgbClr val="00294B"/>
              </a:solidFill>
              <a:sym typeface="Symbol" panose="05050102010706020507" pitchFamily="18" charset="2"/>
            </a:endParaRPr>
          </a:p>
          <a:p>
            <a:pPr marL="457149" lvl="1" indent="0">
              <a:buNone/>
            </a:pPr>
            <a:endParaRPr lang="fr-FR" sz="1600" dirty="0"/>
          </a:p>
          <a:p>
            <a:pPr lvl="1"/>
            <a:endParaRPr lang="fr-FR" sz="2000" dirty="0" smtClean="0">
              <a:solidFill>
                <a:srgbClr val="002060"/>
              </a:solidFill>
            </a:endParaRPr>
          </a:p>
          <a:p>
            <a:pPr marL="457150" lvl="1" indent="0">
              <a:buNone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IJCLab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6434617" y="849472"/>
            <a:ext cx="2960667" cy="2298675"/>
            <a:chOff x="464194" y="2309664"/>
            <a:chExt cx="4298348" cy="330850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/>
            <a:srcRect t="20723" r="41624"/>
            <a:stretch/>
          </p:blipFill>
          <p:spPr>
            <a:xfrm>
              <a:off x="464194" y="2309664"/>
              <a:ext cx="4298348" cy="3308504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 rot="19711183">
              <a:off x="1418701" y="4607818"/>
              <a:ext cx="444711" cy="39989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2" descr="D:\cav4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970" y="1877616"/>
            <a:ext cx="3263947" cy="232546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86" y="3299224"/>
            <a:ext cx="3424739" cy="23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2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 Niobium : ses propriétés supraconductrices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653481"/>
            <a:ext cx="10153127" cy="4724017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6700"/>
                </a:solidFill>
              </a:rPr>
              <a:t>Résistance de surface : </a:t>
            </a:r>
            <a:r>
              <a:rPr lang="fr-FR" sz="2000" dirty="0" err="1" smtClean="0">
                <a:solidFill>
                  <a:srgbClr val="FF6700"/>
                </a:solidFill>
              </a:rPr>
              <a:t>Rs</a:t>
            </a:r>
            <a:r>
              <a:rPr lang="fr-FR" sz="2000" dirty="0" smtClean="0">
                <a:solidFill>
                  <a:srgbClr val="FF6700"/>
                </a:solidFill>
              </a:rPr>
              <a:t> = R</a:t>
            </a:r>
            <a:r>
              <a:rPr lang="fr-FR" sz="2000" baseline="-25000" dirty="0" smtClean="0">
                <a:solidFill>
                  <a:srgbClr val="FF6700"/>
                </a:solidFill>
              </a:rPr>
              <a:t>BCS</a:t>
            </a:r>
            <a:r>
              <a:rPr lang="fr-FR" sz="2000" dirty="0" smtClean="0">
                <a:solidFill>
                  <a:srgbClr val="FF6700"/>
                </a:solidFill>
              </a:rPr>
              <a:t> + </a:t>
            </a:r>
            <a:r>
              <a:rPr lang="fr-FR" sz="2000" dirty="0" err="1" smtClean="0">
                <a:solidFill>
                  <a:srgbClr val="FF6700"/>
                </a:solidFill>
              </a:rPr>
              <a:t>R</a:t>
            </a:r>
            <a:r>
              <a:rPr lang="fr-FR" sz="2000" baseline="-25000" dirty="0" err="1" smtClean="0">
                <a:solidFill>
                  <a:srgbClr val="FF6700"/>
                </a:solidFill>
              </a:rPr>
              <a:t>res</a:t>
            </a:r>
            <a:endParaRPr lang="fr-FR" sz="2000" dirty="0" smtClean="0">
              <a:solidFill>
                <a:srgbClr val="FF6700"/>
              </a:solidFill>
            </a:endParaRPr>
          </a:p>
          <a:p>
            <a:r>
              <a:rPr lang="fr-FR" sz="1600" dirty="0" err="1" smtClean="0">
                <a:solidFill>
                  <a:srgbClr val="002060"/>
                </a:solidFill>
              </a:rPr>
              <a:t>R</a:t>
            </a:r>
            <a:r>
              <a:rPr lang="fr-FR" sz="1600" baseline="-25000" dirty="0" err="1" smtClean="0">
                <a:solidFill>
                  <a:srgbClr val="002060"/>
                </a:solidFill>
              </a:rPr>
              <a:t>res</a:t>
            </a:r>
            <a:r>
              <a:rPr lang="fr-FR" sz="1600" dirty="0" smtClean="0">
                <a:solidFill>
                  <a:srgbClr val="002060"/>
                </a:solidFill>
              </a:rPr>
              <a:t> ~ 1 – 10 n</a:t>
            </a:r>
            <a:r>
              <a:rPr lang="fr-FR" sz="1600" dirty="0" smtClean="0">
                <a:solidFill>
                  <a:srgbClr val="002060"/>
                </a:solidFill>
                <a:sym typeface="Symbol" panose="05050102010706020507" pitchFamily="18" charset="2"/>
              </a:rPr>
              <a:t> (défauts cristallins, pollution, piégeage magnétique)</a:t>
            </a:r>
          </a:p>
          <a:p>
            <a:endParaRPr lang="fr-FR" sz="2000" dirty="0" smtClean="0">
              <a:solidFill>
                <a:srgbClr val="FF6700"/>
              </a:solidFill>
            </a:endParaRPr>
          </a:p>
          <a:p>
            <a:pPr marL="0" indent="0">
              <a:buNone/>
            </a:pPr>
            <a:endParaRPr lang="fr-FR" sz="2000" dirty="0" smtClean="0">
              <a:solidFill>
                <a:srgbClr val="FF6700"/>
              </a:solidFill>
            </a:endParaRPr>
          </a:p>
          <a:p>
            <a:endParaRPr lang="fr-FR" sz="2000" dirty="0" smtClean="0">
              <a:solidFill>
                <a:srgbClr val="FF6700"/>
              </a:solidFill>
            </a:endParaRPr>
          </a:p>
          <a:p>
            <a:r>
              <a:rPr lang="fr-FR" sz="2000" dirty="0" smtClean="0">
                <a:solidFill>
                  <a:srgbClr val="FF6700"/>
                </a:solidFill>
              </a:rPr>
              <a:t>Champ magnétique limite : « </a:t>
            </a:r>
            <a:r>
              <a:rPr lang="fr-FR" sz="2000" dirty="0" err="1" smtClean="0">
                <a:solidFill>
                  <a:srgbClr val="FF6700"/>
                </a:solidFill>
              </a:rPr>
              <a:t>Superheating</a:t>
            </a:r>
            <a:r>
              <a:rPr lang="fr-FR" sz="2000" dirty="0" smtClean="0">
                <a:solidFill>
                  <a:srgbClr val="FF6700"/>
                </a:solidFill>
              </a:rPr>
              <a:t> </a:t>
            </a:r>
            <a:r>
              <a:rPr lang="fr-FR" sz="2000" dirty="0" err="1" smtClean="0">
                <a:solidFill>
                  <a:srgbClr val="FF6700"/>
                </a:solidFill>
              </a:rPr>
              <a:t>field</a:t>
            </a:r>
            <a:r>
              <a:rPr lang="fr-FR" sz="2000" dirty="0" smtClean="0">
                <a:solidFill>
                  <a:srgbClr val="FF6700"/>
                </a:solidFill>
              </a:rPr>
              <a:t> »</a:t>
            </a:r>
          </a:p>
          <a:p>
            <a:pPr lvl="1">
              <a:buFontTx/>
              <a:buChar char="-"/>
            </a:pPr>
            <a:r>
              <a:rPr lang="fr-FR" sz="1400" dirty="0" smtClean="0">
                <a:solidFill>
                  <a:srgbClr val="002060"/>
                </a:solidFill>
              </a:rPr>
              <a:t>Ce n’est pas Hc2 comme pour les aimants!</a:t>
            </a:r>
          </a:p>
          <a:p>
            <a:pPr lvl="1">
              <a:buFontTx/>
              <a:buChar char="-"/>
            </a:pPr>
            <a:r>
              <a:rPr lang="fr-FR" sz="1400" dirty="0" smtClean="0">
                <a:solidFill>
                  <a:srgbClr val="002060"/>
                </a:solidFill>
              </a:rPr>
              <a:t>Hc1 </a:t>
            </a:r>
            <a:r>
              <a:rPr lang="fr-FR" sz="1400" dirty="0">
                <a:solidFill>
                  <a:srgbClr val="002060"/>
                </a:solidFill>
              </a:rPr>
              <a:t>~ 180 </a:t>
            </a:r>
            <a:r>
              <a:rPr lang="fr-FR" sz="1400" dirty="0" err="1">
                <a:solidFill>
                  <a:srgbClr val="002060"/>
                </a:solidFill>
              </a:rPr>
              <a:t>mT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002060"/>
                </a:solidFill>
              </a:rPr>
              <a:t>pour des champs normaux à la surface</a:t>
            </a: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r>
              <a:rPr lang="fr-FR" sz="1400" dirty="0" err="1">
                <a:solidFill>
                  <a:srgbClr val="002060"/>
                </a:solidFill>
              </a:rPr>
              <a:t>Hsh</a:t>
            </a:r>
            <a:r>
              <a:rPr lang="fr-FR" sz="1400" dirty="0">
                <a:solidFill>
                  <a:srgbClr val="002060"/>
                </a:solidFill>
              </a:rPr>
              <a:t> ~ 240 </a:t>
            </a:r>
            <a:r>
              <a:rPr lang="fr-FR" sz="1400" dirty="0" err="1">
                <a:solidFill>
                  <a:srgbClr val="002060"/>
                </a:solidFill>
              </a:rPr>
              <a:t>mT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smtClean="0">
                <a:solidFill>
                  <a:srgbClr val="002060"/>
                </a:solidFill>
              </a:rPr>
              <a:t>pour des champs parallèles à la surface</a:t>
            </a: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fr-FR" sz="1400" b="1" dirty="0" err="1" smtClean="0">
                <a:solidFill>
                  <a:srgbClr val="002060"/>
                </a:solidFill>
              </a:rPr>
              <a:t>Eacc</a:t>
            </a:r>
            <a:r>
              <a:rPr lang="fr-FR" sz="1400" b="1" dirty="0" smtClean="0">
                <a:solidFill>
                  <a:srgbClr val="002060"/>
                </a:solidFill>
              </a:rPr>
              <a:t> max pour cavité Spiral2 : ~ 25 MV/m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1400" b="1" dirty="0" err="1" smtClean="0">
                <a:solidFill>
                  <a:srgbClr val="002060"/>
                </a:solidFill>
              </a:rPr>
              <a:t>Eacc</a:t>
            </a:r>
            <a:r>
              <a:rPr lang="fr-FR" sz="1400" b="1" dirty="0" smtClean="0">
                <a:solidFill>
                  <a:srgbClr val="002060"/>
                </a:solidFill>
              </a:rPr>
              <a:t> max pour cavité </a:t>
            </a:r>
            <a:r>
              <a:rPr lang="fr-FR" sz="1400" b="1" dirty="0" err="1" smtClean="0">
                <a:solidFill>
                  <a:srgbClr val="002060"/>
                </a:solidFill>
              </a:rPr>
              <a:t>Spoke</a:t>
            </a:r>
            <a:r>
              <a:rPr lang="fr-FR" sz="1400" b="1" dirty="0" smtClean="0">
                <a:solidFill>
                  <a:srgbClr val="002060"/>
                </a:solidFill>
              </a:rPr>
              <a:t> ESS : ~ 32 MV/m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1400" b="1" dirty="0" err="1" smtClean="0">
                <a:solidFill>
                  <a:srgbClr val="002060"/>
                </a:solidFill>
              </a:rPr>
              <a:t>Eacc</a:t>
            </a:r>
            <a:r>
              <a:rPr lang="fr-FR" sz="1400" b="1" dirty="0" smtClean="0">
                <a:solidFill>
                  <a:srgbClr val="002060"/>
                </a:solidFill>
              </a:rPr>
              <a:t> max pour cavité elliptique type XFEL : ~ 60 MV/m</a:t>
            </a:r>
          </a:p>
          <a:p>
            <a:pPr marL="914298" lvl="2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pPr marL="457149" lvl="1" indent="0">
              <a:buNone/>
            </a:pPr>
            <a:endParaRPr lang="fr-FR" sz="14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endParaRPr lang="fr-FR" sz="1400" baseline="-25000" dirty="0">
              <a:solidFill>
                <a:srgbClr val="002060"/>
              </a:solidFill>
            </a:endParaRPr>
          </a:p>
          <a:p>
            <a:pPr lvl="1"/>
            <a:endParaRPr lang="fr-FR" sz="2000" dirty="0" smtClean="0">
              <a:solidFill>
                <a:srgbClr val="002060"/>
              </a:solidFill>
            </a:endParaRPr>
          </a:p>
          <a:p>
            <a:pPr marL="457150" lvl="1" indent="0">
              <a:buNone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400" dirty="0">
              <a:solidFill>
                <a:srgbClr val="00206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IJCLab</a:t>
            </a:r>
          </a:p>
        </p:txBody>
      </p:sp>
      <p:graphicFrame>
        <p:nvGraphicFramePr>
          <p:cNvPr id="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595398"/>
              </p:ext>
            </p:extLst>
          </p:nvPr>
        </p:nvGraphicFramePr>
        <p:xfrm>
          <a:off x="782295" y="1606188"/>
          <a:ext cx="4074000" cy="802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Équation" r:id="rId3" imgW="2450880" imgH="482400" progId="Equation.3">
                  <p:embed/>
                </p:oleObj>
              </mc:Choice>
              <mc:Fallback>
                <p:oleObj name="Équation" r:id="rId3" imgW="2450880" imgH="482400" progId="Equation.3">
                  <p:embed/>
                  <p:pic>
                    <p:nvPicPr>
                      <p:cNvPr id="154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295" y="1606188"/>
                        <a:ext cx="4074000" cy="802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r="35812" b="47367"/>
          <a:stretch/>
        </p:blipFill>
        <p:spPr>
          <a:xfrm>
            <a:off x="6970563" y="3732233"/>
            <a:ext cx="3561377" cy="166084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7343910" y="5407660"/>
            <a:ext cx="323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 Extrait de A-M. </a:t>
            </a:r>
            <a:r>
              <a:rPr lang="fr-FR" sz="1200" dirty="0" err="1" smtClean="0">
                <a:solidFill>
                  <a:srgbClr val="0070C0"/>
                </a:solidFill>
              </a:rPr>
              <a:t>Valente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err="1" smtClean="0">
                <a:solidFill>
                  <a:srgbClr val="0070C0"/>
                </a:solidFill>
              </a:rPr>
              <a:t>tutorials</a:t>
            </a:r>
            <a:r>
              <a:rPr lang="fr-FR" sz="1200" dirty="0" smtClean="0">
                <a:solidFill>
                  <a:srgbClr val="0070C0"/>
                </a:solidFill>
              </a:rPr>
              <a:t> SRF2023</a:t>
            </a:r>
            <a:endParaRPr lang="fr-FR" sz="1200" dirty="0">
              <a:solidFill>
                <a:srgbClr val="0070C0"/>
              </a:solidFill>
            </a:endParaRPr>
          </a:p>
        </p:txBody>
      </p:sp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4306" y="3514406"/>
            <a:ext cx="2194961" cy="201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563" y="729271"/>
            <a:ext cx="3401878" cy="2686549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flipH="1">
            <a:off x="7618635" y="2885728"/>
            <a:ext cx="253911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618635" y="266464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Rres</a:t>
            </a:r>
            <a:endParaRPr lang="fr-FR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7053154" y="3375907"/>
            <a:ext cx="367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 Résultat de test cavité PIP-II à 325 MHz à IJCLab</a:t>
            </a:r>
            <a:endParaRPr lang="fr-FR" sz="1200" dirty="0">
              <a:solidFill>
                <a:srgbClr val="0070C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9425185" y="2578646"/>
            <a:ext cx="216024" cy="288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9611320" y="2409369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2K</a:t>
            </a:r>
            <a:endParaRPr lang="fr-FR" sz="1600" dirty="0">
              <a:solidFill>
                <a:srgbClr val="0070C0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H="1" flipV="1">
            <a:off x="7762651" y="1071651"/>
            <a:ext cx="264726" cy="1293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7895525" y="1151234"/>
            <a:ext cx="708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70C0"/>
                </a:solidFill>
              </a:rPr>
              <a:t>4.2K</a:t>
            </a:r>
            <a:endParaRPr lang="fr-FR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 Niobium : les barrières techniques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653481"/>
            <a:ext cx="10768157" cy="4724017"/>
          </a:xfrm>
        </p:spPr>
        <p:txBody>
          <a:bodyPr>
            <a:normAutofit lnSpcReduction="10000"/>
          </a:bodyPr>
          <a:lstStyle/>
          <a:p>
            <a:r>
              <a:rPr lang="fr-FR" sz="1600" dirty="0" smtClean="0">
                <a:solidFill>
                  <a:srgbClr val="FF6700"/>
                </a:solidFill>
                <a:sym typeface="Symbol" panose="05050102010706020507" pitchFamily="18" charset="2"/>
              </a:rPr>
              <a:t>Techniquement, il est impossible d’avoir un matériau optimal mais aujourd’hui on </a:t>
            </a:r>
            <a:r>
              <a:rPr lang="fr-FR" sz="1600" dirty="0" smtClean="0">
                <a:solidFill>
                  <a:srgbClr val="FF6700"/>
                </a:solidFill>
                <a:sym typeface="Symbol" panose="05050102010706020507" pitchFamily="18" charset="2"/>
              </a:rPr>
              <a:t>est très </a:t>
            </a:r>
            <a:r>
              <a:rPr lang="fr-FR" sz="1600" dirty="0" smtClean="0">
                <a:solidFill>
                  <a:srgbClr val="FF6700"/>
                </a:solidFill>
                <a:sym typeface="Symbol" panose="05050102010706020507" pitchFamily="18" charset="2"/>
              </a:rPr>
              <a:t>proche des limites physiques du Niobium!</a:t>
            </a:r>
          </a:p>
          <a:p>
            <a:r>
              <a:rPr lang="fr-FR" sz="1600" dirty="0" smtClean="0">
                <a:sym typeface="Symbol" panose="05050102010706020507" pitchFamily="18" charset="2"/>
              </a:rPr>
              <a:t>Des propriétés physiques </a:t>
            </a:r>
            <a:r>
              <a:rPr lang="fr-FR" sz="1600" dirty="0">
                <a:sym typeface="Symbol" panose="05050102010706020507" pitchFamily="18" charset="2"/>
              </a:rPr>
              <a:t>différentes à optimiser selon </a:t>
            </a:r>
            <a:r>
              <a:rPr lang="fr-FR" sz="1600" dirty="0" smtClean="0">
                <a:sym typeface="Symbol" panose="05050102010706020507" pitchFamily="18" charset="2"/>
              </a:rPr>
              <a:t>la profondeur :</a:t>
            </a:r>
            <a:endParaRPr lang="fr-FR" sz="9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lvl="1"/>
            <a:r>
              <a:rPr lang="fr-FR" sz="1600" u="sng" dirty="0" smtClean="0">
                <a:solidFill>
                  <a:schemeClr val="accent5"/>
                </a:solidFill>
              </a:rPr>
              <a:t>Dans le matériau massif </a:t>
            </a:r>
            <a:r>
              <a:rPr lang="fr-FR" sz="1600" dirty="0" smtClean="0">
                <a:solidFill>
                  <a:schemeClr val="accent5"/>
                </a:solidFill>
              </a:rPr>
              <a:t>: conductivité thermique =&gt; pureté élevée, peu de défauts cristallins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accent5"/>
                </a:solidFill>
              </a:rPr>
              <a:t> Niobium haute pureté (RRR~ 250) recristallisé + traitement thermique sous vide 600°C-800°C</a:t>
            </a:r>
          </a:p>
          <a:p>
            <a:pPr lvl="1"/>
            <a:r>
              <a:rPr lang="fr-FR" sz="1600" u="sng" dirty="0" smtClean="0">
                <a:solidFill>
                  <a:srgbClr val="FF0000"/>
                </a:solidFill>
              </a:rPr>
              <a:t>A la surface (~ 150 nm) </a:t>
            </a:r>
            <a:r>
              <a:rPr lang="fr-FR" sz="1600" dirty="0" smtClean="0">
                <a:solidFill>
                  <a:srgbClr val="FF0000"/>
                </a:solidFill>
              </a:rPr>
              <a:t>: propriété supraconductrice =&gt; pureté intermédiaire, peu de défauts cristallins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Niobium haute pureté recristallisé + abrasion chimique + traitement thermique &lt; 300°C (diffusion couche oxyde, dopage pour réduire la pureté à l’extrême surface)</a:t>
            </a:r>
            <a:endParaRPr lang="fr-FR" sz="1600" dirty="0" smtClean="0">
              <a:solidFill>
                <a:srgbClr val="002060"/>
              </a:solidFill>
            </a:endParaRPr>
          </a:p>
          <a:p>
            <a:r>
              <a:rPr lang="fr-FR" sz="1600" dirty="0" smtClean="0">
                <a:sym typeface="Symbol" panose="05050102010706020507" pitchFamily="18" charset="2"/>
              </a:rPr>
              <a:t>Des barrières techniques :</a:t>
            </a: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Régénérer le matériau après fabrication 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tx1"/>
                </a:solidFill>
              </a:rPr>
              <a:t>Abrasion chimique (EP ou BCP) </a:t>
            </a: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Rugosité de surface (amplification locale E et B)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tx1"/>
                </a:solidFill>
              </a:rPr>
              <a:t> Polissage </a:t>
            </a:r>
            <a:r>
              <a:rPr lang="fr-FR" sz="1600" dirty="0" err="1" smtClean="0">
                <a:solidFill>
                  <a:schemeClr val="tx1"/>
                </a:solidFill>
              </a:rPr>
              <a:t>électro-chimique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(EP)</a:t>
            </a: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Propreté de surface (émission électronique)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tx1"/>
                </a:solidFill>
              </a:rPr>
              <a:t>Rinçage haute pression (HPR) + assemblage salle blanche</a:t>
            </a:r>
          </a:p>
          <a:p>
            <a:pPr lvl="1"/>
            <a:r>
              <a:rPr lang="fr-FR" sz="1600" dirty="0" smtClean="0">
                <a:solidFill>
                  <a:schemeClr val="tx1"/>
                </a:solidFill>
              </a:rPr>
              <a:t>Piégeage champ magnétique résiduel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600" dirty="0" smtClean="0">
                <a:solidFill>
                  <a:schemeClr val="tx1"/>
                </a:solidFill>
              </a:rPr>
              <a:t>Blindage magnétique (et) mise en froid rapide</a:t>
            </a:r>
          </a:p>
          <a:p>
            <a:pPr marL="457149" lvl="1" indent="0">
              <a:buNone/>
            </a:pPr>
            <a:endParaRPr lang="fr-FR" sz="1600" dirty="0" smtClean="0">
              <a:solidFill>
                <a:schemeClr val="tx1"/>
              </a:solidFill>
            </a:endParaRPr>
          </a:p>
          <a:p>
            <a:pPr marL="457149" lvl="1" indent="0">
              <a:buNone/>
            </a:pPr>
            <a:endParaRPr lang="fr-FR" sz="1200" dirty="0" smtClean="0">
              <a:solidFill>
                <a:srgbClr val="FF6700"/>
              </a:solidFill>
              <a:sym typeface="Symbol" panose="05050102010706020507" pitchFamily="18" charset="2"/>
            </a:endParaRPr>
          </a:p>
          <a:p>
            <a:pPr marL="457150" lvl="1" indent="0">
              <a:buNone/>
            </a:pPr>
            <a:endParaRPr lang="fr-FR" sz="11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1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1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100" dirty="0">
              <a:solidFill>
                <a:srgbClr val="002060"/>
              </a:solidFill>
            </a:endParaRPr>
          </a:p>
          <a:p>
            <a:pPr lvl="1">
              <a:buFontTx/>
              <a:buChar char="-"/>
            </a:pPr>
            <a:endParaRPr lang="fr-FR" sz="1100" dirty="0">
              <a:solidFill>
                <a:srgbClr val="00206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IJCLab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344652" y="3067745"/>
            <a:ext cx="0" cy="1241512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8344652" y="4286873"/>
            <a:ext cx="0" cy="53607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8344652" y="4803585"/>
            <a:ext cx="0" cy="17748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5962564" y="2709806"/>
            <a:ext cx="2452198" cy="2671378"/>
            <a:chOff x="6174453" y="517494"/>
            <a:chExt cx="1684247" cy="2190850"/>
          </a:xfrm>
        </p:grpSpPr>
        <p:grpSp>
          <p:nvGrpSpPr>
            <p:cNvPr id="15" name="Groupe 14"/>
            <p:cNvGrpSpPr/>
            <p:nvPr/>
          </p:nvGrpSpPr>
          <p:grpSpPr>
            <a:xfrm>
              <a:off x="6174453" y="820571"/>
              <a:ext cx="1506721" cy="1455321"/>
              <a:chOff x="5741140" y="1422113"/>
              <a:chExt cx="2079106" cy="200818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50842" y="1422113"/>
                <a:ext cx="2069404" cy="120403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  <p:sp>
            <p:nvSpPr>
              <p:cNvPr id="19" name="Forme libre 18"/>
              <p:cNvSpPr/>
              <p:nvPr/>
            </p:nvSpPr>
            <p:spPr>
              <a:xfrm>
                <a:off x="5741140" y="2651507"/>
                <a:ext cx="2079106" cy="778786"/>
              </a:xfrm>
              <a:custGeom>
                <a:avLst/>
                <a:gdLst>
                  <a:gd name="connsiteX0" fmla="*/ 0 w 3086100"/>
                  <a:gd name="connsiteY0" fmla="*/ 12700 h 330200"/>
                  <a:gd name="connsiteX1" fmla="*/ 12700 w 3086100"/>
                  <a:gd name="connsiteY1" fmla="*/ 241300 h 330200"/>
                  <a:gd name="connsiteX2" fmla="*/ 228600 w 3086100"/>
                  <a:gd name="connsiteY2" fmla="*/ 177800 h 330200"/>
                  <a:gd name="connsiteX3" fmla="*/ 381000 w 3086100"/>
                  <a:gd name="connsiteY3" fmla="*/ 292100 h 330200"/>
                  <a:gd name="connsiteX4" fmla="*/ 571500 w 3086100"/>
                  <a:gd name="connsiteY4" fmla="*/ 177800 h 330200"/>
                  <a:gd name="connsiteX5" fmla="*/ 1168400 w 3086100"/>
                  <a:gd name="connsiteY5" fmla="*/ 317500 h 330200"/>
                  <a:gd name="connsiteX6" fmla="*/ 1536700 w 3086100"/>
                  <a:gd name="connsiteY6" fmla="*/ 215900 h 330200"/>
                  <a:gd name="connsiteX7" fmla="*/ 1765300 w 3086100"/>
                  <a:gd name="connsiteY7" fmla="*/ 330200 h 330200"/>
                  <a:gd name="connsiteX8" fmla="*/ 2070100 w 3086100"/>
                  <a:gd name="connsiteY8" fmla="*/ 177800 h 330200"/>
                  <a:gd name="connsiteX9" fmla="*/ 2400300 w 3086100"/>
                  <a:gd name="connsiteY9" fmla="*/ 304800 h 330200"/>
                  <a:gd name="connsiteX10" fmla="*/ 2882900 w 3086100"/>
                  <a:gd name="connsiteY10" fmla="*/ 215900 h 330200"/>
                  <a:gd name="connsiteX11" fmla="*/ 3035300 w 3086100"/>
                  <a:gd name="connsiteY11" fmla="*/ 317500 h 330200"/>
                  <a:gd name="connsiteX12" fmla="*/ 3086100 w 3086100"/>
                  <a:gd name="connsiteY12" fmla="*/ 266700 h 330200"/>
                  <a:gd name="connsiteX13" fmla="*/ 3086100 w 3086100"/>
                  <a:gd name="connsiteY13" fmla="*/ 0 h 330200"/>
                  <a:gd name="connsiteX14" fmla="*/ 3086100 w 3086100"/>
                  <a:gd name="connsiteY14" fmla="*/ 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86100" h="330200">
                    <a:moveTo>
                      <a:pt x="0" y="12700"/>
                    </a:moveTo>
                    <a:lnTo>
                      <a:pt x="12700" y="241300"/>
                    </a:lnTo>
                    <a:lnTo>
                      <a:pt x="228600" y="177800"/>
                    </a:lnTo>
                    <a:lnTo>
                      <a:pt x="381000" y="292100"/>
                    </a:lnTo>
                    <a:lnTo>
                      <a:pt x="571500" y="177800"/>
                    </a:lnTo>
                    <a:lnTo>
                      <a:pt x="1168400" y="317500"/>
                    </a:lnTo>
                    <a:lnTo>
                      <a:pt x="1536700" y="215900"/>
                    </a:lnTo>
                    <a:lnTo>
                      <a:pt x="1765300" y="330200"/>
                    </a:lnTo>
                    <a:lnTo>
                      <a:pt x="2070100" y="177800"/>
                    </a:lnTo>
                    <a:lnTo>
                      <a:pt x="2400300" y="304800"/>
                    </a:lnTo>
                    <a:lnTo>
                      <a:pt x="2882900" y="215900"/>
                    </a:lnTo>
                    <a:lnTo>
                      <a:pt x="3035300" y="317500"/>
                    </a:lnTo>
                    <a:lnTo>
                      <a:pt x="3086100" y="266700"/>
                    </a:lnTo>
                    <a:lnTo>
                      <a:pt x="3086100" y="0"/>
                    </a:lnTo>
                    <a:lnTo>
                      <a:pt x="3086100" y="0"/>
                    </a:lnTo>
                  </a:path>
                </a:pathLst>
              </a:custGeom>
              <a:solidFill>
                <a:srgbClr val="FF0000"/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5751548" y="2409068"/>
                <a:ext cx="2058289" cy="490410"/>
              </a:xfrm>
              <a:custGeom>
                <a:avLst/>
                <a:gdLst>
                  <a:gd name="connsiteX0" fmla="*/ 0 w 3086100"/>
                  <a:gd name="connsiteY0" fmla="*/ 12700 h 330200"/>
                  <a:gd name="connsiteX1" fmla="*/ 12700 w 3086100"/>
                  <a:gd name="connsiteY1" fmla="*/ 241300 h 330200"/>
                  <a:gd name="connsiteX2" fmla="*/ 228600 w 3086100"/>
                  <a:gd name="connsiteY2" fmla="*/ 177800 h 330200"/>
                  <a:gd name="connsiteX3" fmla="*/ 381000 w 3086100"/>
                  <a:gd name="connsiteY3" fmla="*/ 292100 h 330200"/>
                  <a:gd name="connsiteX4" fmla="*/ 571500 w 3086100"/>
                  <a:gd name="connsiteY4" fmla="*/ 177800 h 330200"/>
                  <a:gd name="connsiteX5" fmla="*/ 1168400 w 3086100"/>
                  <a:gd name="connsiteY5" fmla="*/ 317500 h 330200"/>
                  <a:gd name="connsiteX6" fmla="*/ 1536700 w 3086100"/>
                  <a:gd name="connsiteY6" fmla="*/ 215900 h 330200"/>
                  <a:gd name="connsiteX7" fmla="*/ 1765300 w 3086100"/>
                  <a:gd name="connsiteY7" fmla="*/ 330200 h 330200"/>
                  <a:gd name="connsiteX8" fmla="*/ 2070100 w 3086100"/>
                  <a:gd name="connsiteY8" fmla="*/ 177800 h 330200"/>
                  <a:gd name="connsiteX9" fmla="*/ 2400300 w 3086100"/>
                  <a:gd name="connsiteY9" fmla="*/ 304800 h 330200"/>
                  <a:gd name="connsiteX10" fmla="*/ 2882900 w 3086100"/>
                  <a:gd name="connsiteY10" fmla="*/ 215900 h 330200"/>
                  <a:gd name="connsiteX11" fmla="*/ 3035300 w 3086100"/>
                  <a:gd name="connsiteY11" fmla="*/ 317500 h 330200"/>
                  <a:gd name="connsiteX12" fmla="*/ 3086100 w 3086100"/>
                  <a:gd name="connsiteY12" fmla="*/ 266700 h 330200"/>
                  <a:gd name="connsiteX13" fmla="*/ 3086100 w 3086100"/>
                  <a:gd name="connsiteY13" fmla="*/ 0 h 330200"/>
                  <a:gd name="connsiteX14" fmla="*/ 3086100 w 3086100"/>
                  <a:gd name="connsiteY14" fmla="*/ 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86100" h="330200">
                    <a:moveTo>
                      <a:pt x="0" y="12700"/>
                    </a:moveTo>
                    <a:lnTo>
                      <a:pt x="12700" y="241300"/>
                    </a:lnTo>
                    <a:lnTo>
                      <a:pt x="228600" y="177800"/>
                    </a:lnTo>
                    <a:lnTo>
                      <a:pt x="381000" y="292100"/>
                    </a:lnTo>
                    <a:lnTo>
                      <a:pt x="571500" y="177800"/>
                    </a:lnTo>
                    <a:lnTo>
                      <a:pt x="1168400" y="317500"/>
                    </a:lnTo>
                    <a:lnTo>
                      <a:pt x="1536700" y="215900"/>
                    </a:lnTo>
                    <a:lnTo>
                      <a:pt x="1765300" y="330200"/>
                    </a:lnTo>
                    <a:lnTo>
                      <a:pt x="2070100" y="177800"/>
                    </a:lnTo>
                    <a:lnTo>
                      <a:pt x="2400300" y="304800"/>
                    </a:lnTo>
                    <a:lnTo>
                      <a:pt x="2882900" y="215900"/>
                    </a:lnTo>
                    <a:lnTo>
                      <a:pt x="3035300" y="317500"/>
                    </a:lnTo>
                    <a:lnTo>
                      <a:pt x="3086100" y="266700"/>
                    </a:lnTo>
                    <a:lnTo>
                      <a:pt x="3086100" y="0"/>
                    </a:lnTo>
                    <a:lnTo>
                      <a:pt x="3086100" y="0"/>
                    </a:lnTo>
                  </a:path>
                </a:pathLst>
              </a:custGeom>
              <a:solidFill>
                <a:schemeClr val="accent1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546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7153569" y="2380206"/>
              <a:ext cx="705131" cy="32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B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508360" y="517494"/>
              <a:ext cx="1154483" cy="328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HELIUM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6903422" y="2374434"/>
              <a:ext cx="705131" cy="32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E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" name="Ellipse 4"/>
          <p:cNvSpPr/>
          <p:nvPr/>
        </p:nvSpPr>
        <p:spPr>
          <a:xfrm>
            <a:off x="7876712" y="4713749"/>
            <a:ext cx="72008" cy="72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7260556" y="4822614"/>
            <a:ext cx="72008" cy="72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357352" y="4606536"/>
            <a:ext cx="72008" cy="728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6479312" y="3027780"/>
            <a:ext cx="246397" cy="1839310"/>
          </a:xfrm>
          <a:custGeom>
            <a:avLst/>
            <a:gdLst>
              <a:gd name="connsiteX0" fmla="*/ 15170 w 246397"/>
              <a:gd name="connsiteY0" fmla="*/ 0 h 1839310"/>
              <a:gd name="connsiteX1" fmla="*/ 15170 w 246397"/>
              <a:gd name="connsiteY1" fmla="*/ 578069 h 1839310"/>
              <a:gd name="connsiteX2" fmla="*/ 172825 w 246397"/>
              <a:gd name="connsiteY2" fmla="*/ 1114097 h 1839310"/>
              <a:gd name="connsiteX3" fmla="*/ 246397 w 246397"/>
              <a:gd name="connsiteY3" fmla="*/ 1839310 h 1839310"/>
              <a:gd name="connsiteX4" fmla="*/ 246397 w 246397"/>
              <a:gd name="connsiteY4" fmla="*/ 1839310 h 183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397" h="1839310">
                <a:moveTo>
                  <a:pt x="15170" y="0"/>
                </a:moveTo>
                <a:cubicBezTo>
                  <a:pt x="2032" y="196193"/>
                  <a:pt x="-11106" y="392386"/>
                  <a:pt x="15170" y="578069"/>
                </a:cubicBezTo>
                <a:cubicBezTo>
                  <a:pt x="41446" y="763752"/>
                  <a:pt x="134287" y="903890"/>
                  <a:pt x="172825" y="1114097"/>
                </a:cubicBezTo>
                <a:cubicBezTo>
                  <a:pt x="211363" y="1324304"/>
                  <a:pt x="246397" y="1839310"/>
                  <a:pt x="246397" y="1839310"/>
                </a:cubicBezTo>
                <a:lnTo>
                  <a:pt x="246397" y="1839310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7500914" y="2849795"/>
            <a:ext cx="709468" cy="2052691"/>
          </a:xfrm>
          <a:custGeom>
            <a:avLst/>
            <a:gdLst>
              <a:gd name="connsiteX0" fmla="*/ 709468 w 709468"/>
              <a:gd name="connsiteY0" fmla="*/ 0 h 2052691"/>
              <a:gd name="connsiteX1" fmla="*/ 310075 w 709468"/>
              <a:gd name="connsiteY1" fmla="*/ 819807 h 2052691"/>
              <a:gd name="connsiteX2" fmla="*/ 299564 w 709468"/>
              <a:gd name="connsiteY2" fmla="*/ 1334814 h 2052691"/>
              <a:gd name="connsiteX3" fmla="*/ 26295 w 709468"/>
              <a:gd name="connsiteY3" fmla="*/ 1986456 h 2052691"/>
              <a:gd name="connsiteX4" fmla="*/ 26295 w 709468"/>
              <a:gd name="connsiteY4" fmla="*/ 1996966 h 205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468" h="2052691">
                <a:moveTo>
                  <a:pt x="709468" y="0"/>
                </a:moveTo>
                <a:cubicBezTo>
                  <a:pt x="543930" y="298669"/>
                  <a:pt x="378392" y="597338"/>
                  <a:pt x="310075" y="819807"/>
                </a:cubicBezTo>
                <a:cubicBezTo>
                  <a:pt x="241758" y="1042276"/>
                  <a:pt x="346861" y="1140372"/>
                  <a:pt x="299564" y="1334814"/>
                </a:cubicBezTo>
                <a:cubicBezTo>
                  <a:pt x="252267" y="1529256"/>
                  <a:pt x="26295" y="1986456"/>
                  <a:pt x="26295" y="1986456"/>
                </a:cubicBezTo>
                <a:cubicBezTo>
                  <a:pt x="-19250" y="2096815"/>
                  <a:pt x="3522" y="2046890"/>
                  <a:pt x="26295" y="1996966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7388119" y="4995551"/>
            <a:ext cx="37875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èche vers le haut 25"/>
          <p:cNvSpPr/>
          <p:nvPr/>
        </p:nvSpPr>
        <p:spPr>
          <a:xfrm>
            <a:off x="6914864" y="3517499"/>
            <a:ext cx="387933" cy="571112"/>
          </a:xfrm>
          <a:prstGeom prst="up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921522" y="3688501"/>
            <a:ext cx="275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7388119" y="4995551"/>
            <a:ext cx="0" cy="388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8402922" y="3374730"/>
            <a:ext cx="23288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 smtClean="0">
                <a:solidFill>
                  <a:schemeClr val="accent5"/>
                </a:solidFill>
              </a:rPr>
              <a:t>Epaisseur ~ 3mm</a:t>
            </a:r>
          </a:p>
          <a:p>
            <a:r>
              <a:rPr lang="fr-FR" sz="1050" dirty="0" smtClean="0">
                <a:solidFill>
                  <a:schemeClr val="accent5"/>
                </a:solidFill>
              </a:rPr>
              <a:t>conductivité thermique (haute pureté, peu de défauts cristallins)</a:t>
            </a:r>
            <a:endParaRPr lang="fr-FR" sz="1050" dirty="0">
              <a:solidFill>
                <a:schemeClr val="accent5"/>
              </a:solidFill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355064" y="4754220"/>
            <a:ext cx="1725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u="sng" dirty="0" smtClean="0">
                <a:solidFill>
                  <a:schemeClr val="accent6">
                    <a:lumMod val="75000"/>
                  </a:schemeClr>
                </a:solidFill>
              </a:rPr>
              <a:t>Couche oxyde ~ 5 nm</a:t>
            </a:r>
            <a:endParaRPr lang="fr-FR" sz="1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8355064" y="4245871"/>
            <a:ext cx="24299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u="sng" dirty="0" smtClean="0">
                <a:solidFill>
                  <a:srgbClr val="FF0000"/>
                </a:solidFill>
              </a:rPr>
              <a:t>Pénétration RF ~ 150 nm </a:t>
            </a:r>
          </a:p>
          <a:p>
            <a:r>
              <a:rPr lang="fr-FR" sz="1050" dirty="0" smtClean="0">
                <a:solidFill>
                  <a:srgbClr val="FF0000"/>
                </a:solidFill>
              </a:rPr>
              <a:t>Propriétés supraconductrices (</a:t>
            </a:r>
            <a:r>
              <a:rPr lang="fr-FR" sz="1050" dirty="0" smtClean="0">
                <a:solidFill>
                  <a:srgbClr val="FF0000"/>
                </a:solidFill>
                <a:sym typeface="Symbol" panose="05050102010706020507" pitchFamily="18" charset="2"/>
              </a:rPr>
              <a:t>pureté moyenne, peu de défauts cristallin)</a:t>
            </a:r>
            <a:endParaRPr lang="fr-FR" sz="1050" dirty="0">
              <a:solidFill>
                <a:srgbClr val="FF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192242" y="266113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Vortex magnétique piégé</a:t>
            </a:r>
            <a:endParaRPr lang="fr-FR" sz="1000" dirty="0"/>
          </a:p>
        </p:txBody>
      </p:sp>
      <p:grpSp>
        <p:nvGrpSpPr>
          <p:cNvPr id="3" name="Groupe 2"/>
          <p:cNvGrpSpPr/>
          <p:nvPr/>
        </p:nvGrpSpPr>
        <p:grpSpPr>
          <a:xfrm>
            <a:off x="576336" y="2648300"/>
            <a:ext cx="4327841" cy="2899886"/>
            <a:chOff x="576336" y="2648300"/>
            <a:chExt cx="4327841" cy="2899886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2"/>
            <a:srcRect t="12732" r="17675" b="4628"/>
            <a:stretch/>
          </p:blipFill>
          <p:spPr>
            <a:xfrm>
              <a:off x="650807" y="2648300"/>
              <a:ext cx="4253370" cy="2897859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576336" y="5271187"/>
              <a:ext cx="32380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rgbClr val="0070C0"/>
                  </a:solidFill>
                </a:rPr>
                <a:t>A. Miyazaki, </a:t>
              </a:r>
              <a:r>
                <a:rPr lang="fr-FR" sz="1200" dirty="0" err="1" smtClean="0">
                  <a:solidFill>
                    <a:srgbClr val="0070C0"/>
                  </a:solidFill>
                </a:rPr>
                <a:t>tutorials</a:t>
              </a:r>
              <a:r>
                <a:rPr lang="fr-FR" sz="1200" dirty="0" smtClean="0">
                  <a:solidFill>
                    <a:srgbClr val="0070C0"/>
                  </a:solidFill>
                </a:rPr>
                <a:t> SRF2023</a:t>
              </a:r>
              <a:endParaRPr lang="fr-FR" sz="12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3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Les différents traitements thermiques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IJCLab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81692" y="797496"/>
            <a:ext cx="6340951" cy="4345566"/>
            <a:chOff x="767584" y="5376754"/>
            <a:chExt cx="4827106" cy="2878194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584" y="5376754"/>
              <a:ext cx="4827106" cy="2878194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2678251" y="7610155"/>
              <a:ext cx="1824251" cy="20331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A. </a:t>
              </a:r>
              <a:r>
                <a:rPr lang="fr-FR" sz="1400" b="1" dirty="0" err="1" smtClean="0">
                  <a:solidFill>
                    <a:srgbClr val="FF0000"/>
                  </a:solidFill>
                </a:rPr>
                <a:t>Grassellino</a:t>
              </a:r>
              <a:r>
                <a:rPr lang="fr-FR" sz="1400" b="1" dirty="0">
                  <a:solidFill>
                    <a:srgbClr val="FF0000"/>
                  </a:solidFill>
                </a:rPr>
                <a:t>, FNAL, SRF2019  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3895359" y="5381104"/>
              <a:ext cx="1368152" cy="31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0070C0"/>
                  </a:solidFill>
                </a:rPr>
                <a:t>@ 800°C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688245" y="6648190"/>
              <a:ext cx="622586" cy="497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546" dirty="0"/>
                <a:t>2K</a:t>
              </a: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69408" t="19753" r="17245" b="43210"/>
          <a:stretch/>
        </p:blipFill>
        <p:spPr>
          <a:xfrm>
            <a:off x="1826087" y="3191895"/>
            <a:ext cx="626088" cy="12521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820" y="2669704"/>
            <a:ext cx="4893173" cy="297968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290550" y="1585340"/>
            <a:ext cx="2160239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S. </a:t>
            </a:r>
            <a:r>
              <a:rPr lang="fr-FR" sz="1400" b="1" dirty="0" err="1" smtClean="0">
                <a:solidFill>
                  <a:srgbClr val="FF0000"/>
                </a:solidFill>
              </a:rPr>
              <a:t>Posen</a:t>
            </a:r>
            <a:r>
              <a:rPr lang="fr-FR" sz="1400" b="1" dirty="0" smtClean="0">
                <a:solidFill>
                  <a:srgbClr val="FF0000"/>
                </a:solidFill>
              </a:rPr>
              <a:t>, FNAL, SRF2023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17799" y="2165648"/>
            <a:ext cx="21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Diffusion azote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626747" y="2165648"/>
            <a:ext cx="2110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</a:rPr>
              <a:t>Diffusion oxyde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89750" y="3092955"/>
            <a:ext cx="76819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1998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114140" y="1238106"/>
            <a:ext cx="768191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2013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4902598" y="2658448"/>
            <a:ext cx="768191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2017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6490404" y="1618017"/>
            <a:ext cx="76819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3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La progression des performances des cavités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IJCLab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66" y="731295"/>
            <a:ext cx="6746795" cy="456592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5602411" y="5297224"/>
            <a:ext cx="323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 Extrait de R. </a:t>
            </a:r>
            <a:r>
              <a:rPr lang="fr-FR" sz="1200" dirty="0" err="1" smtClean="0">
                <a:solidFill>
                  <a:srgbClr val="0070C0"/>
                </a:solidFill>
              </a:rPr>
              <a:t>Geng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err="1" smtClean="0">
                <a:solidFill>
                  <a:srgbClr val="0070C0"/>
                </a:solidFill>
              </a:rPr>
              <a:t>tutorials</a:t>
            </a:r>
            <a:r>
              <a:rPr lang="fr-FR" sz="1200" dirty="0" smtClean="0">
                <a:solidFill>
                  <a:srgbClr val="0070C0"/>
                </a:solidFill>
              </a:rPr>
              <a:t> SRF2023</a:t>
            </a:r>
            <a:endParaRPr lang="fr-FR" sz="1200" dirty="0">
              <a:solidFill>
                <a:srgbClr val="0070C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163222" y="1856772"/>
            <a:ext cx="2123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20 ans de R&amp;D nécessaires pour augmenter le champ accélérateur de 25 MV/m à 59 MV/m!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5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7325" y="869504"/>
            <a:ext cx="10153127" cy="472401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débuts de la SRF :</a:t>
            </a:r>
          </a:p>
          <a:p>
            <a:pPr lvl="1"/>
            <a:r>
              <a:rPr lang="fr-FR" sz="2000" dirty="0" smtClean="0"/>
              <a:t>A Stanford (SLAC) </a:t>
            </a:r>
          </a:p>
          <a:p>
            <a:pPr lvl="1"/>
            <a:r>
              <a:rPr lang="fr-FR" sz="2000" dirty="0" smtClean="0"/>
              <a:t>A IJCLab (ex-IPNO)</a:t>
            </a:r>
          </a:p>
          <a:p>
            <a:r>
              <a:rPr lang="fr-FR" sz="2400" dirty="0" smtClean="0"/>
              <a:t>Qu’est-ce que la </a:t>
            </a:r>
            <a:r>
              <a:rPr lang="fr-FR" sz="2400" dirty="0" smtClean="0"/>
              <a:t>SRF-accélérateur 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Pourquoi le Niobium</a:t>
            </a:r>
          </a:p>
          <a:p>
            <a:pPr lvl="1"/>
            <a:r>
              <a:rPr lang="fr-FR" sz="2000" dirty="0" smtClean="0"/>
              <a:t>Matériau idéal pour la SRF accélérateur</a:t>
            </a:r>
          </a:p>
          <a:p>
            <a:pPr lvl="1"/>
            <a:r>
              <a:rPr lang="fr-FR" sz="2000" dirty="0" smtClean="0"/>
              <a:t>Les limites physiques</a:t>
            </a:r>
          </a:p>
          <a:p>
            <a:pPr lvl="1"/>
            <a:r>
              <a:rPr lang="fr-FR" sz="2000" dirty="0" smtClean="0"/>
              <a:t>Les barrières techniques</a:t>
            </a:r>
            <a:endParaRPr lang="fr-FR" sz="2000" dirty="0"/>
          </a:p>
          <a:p>
            <a:r>
              <a:rPr lang="fr-FR" sz="2400" dirty="0" smtClean="0"/>
              <a:t>La </a:t>
            </a:r>
            <a:r>
              <a:rPr lang="fr-FR" sz="2400" dirty="0" smtClean="0"/>
              <a:t>R&amp;D SRF de nos </a:t>
            </a:r>
            <a:r>
              <a:rPr lang="fr-FR" sz="2400" dirty="0" smtClean="0"/>
              <a:t>jours (non exhaustif)</a:t>
            </a:r>
            <a:endParaRPr lang="fr-FR" sz="2400" dirty="0" smtClean="0"/>
          </a:p>
          <a:p>
            <a:r>
              <a:rPr lang="fr-FR" sz="2400" dirty="0" smtClean="0"/>
              <a:t>Les nouvelles applications émergentes (Akira in English)</a:t>
            </a:r>
          </a:p>
          <a:p>
            <a:pPr marL="457149" lvl="1" indent="0">
              <a:buNone/>
            </a:pPr>
            <a:endParaRPr lang="fr-FR" sz="2000" dirty="0" smtClean="0"/>
          </a:p>
          <a:p>
            <a:pPr lvl="1"/>
            <a:endParaRPr lang="fr-FR" sz="2000" dirty="0" smtClean="0"/>
          </a:p>
          <a:p>
            <a:pPr marL="0" indent="0">
              <a:buNone/>
            </a:pPr>
            <a:endParaRPr lang="fr-FR" sz="2400" dirty="0" smtClean="0"/>
          </a:p>
          <a:p>
            <a:pPr lvl="1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</p:spTree>
    <p:extLst>
      <p:ext uri="{BB962C8B-B14F-4D97-AF65-F5344CB8AC3E}">
        <p14:creationId xmlns:p14="http://schemas.microsoft.com/office/powerpoint/2010/main" val="12175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1163" y="147817"/>
            <a:ext cx="9241768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 traitement thermique à la mode  </a:t>
            </a:r>
            <a:r>
              <a:rPr lang="fr-FR" dirty="0"/>
              <a:t>: </a:t>
            </a:r>
            <a:r>
              <a:rPr lang="fr-FR" dirty="0" err="1"/>
              <a:t>Mid-T</a:t>
            </a:r>
            <a:r>
              <a:rPr lang="fr-FR" dirty="0"/>
              <a:t> </a:t>
            </a:r>
            <a:r>
              <a:rPr lang="fr-FR" dirty="0" err="1" smtClean="0"/>
              <a:t>baking</a:t>
            </a:r>
            <a:r>
              <a:rPr lang="fr-FR" dirty="0" smtClean="0"/>
              <a:t> ou </a:t>
            </a:r>
            <a:r>
              <a:rPr lang="fr-FR" dirty="0" err="1" smtClean="0"/>
              <a:t>Oxygen</a:t>
            </a:r>
            <a:r>
              <a:rPr lang="fr-FR" dirty="0" smtClean="0"/>
              <a:t> doping!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725488"/>
            <a:ext cx="10183322" cy="396044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Dopage par diffusion de la couche d’oxyde! </a:t>
            </a:r>
            <a:endParaRPr lang="fr-FR" sz="200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56" y="1126437"/>
            <a:ext cx="8138008" cy="448654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002012" y="5202237"/>
            <a:ext cx="1872207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H. </a:t>
            </a:r>
            <a:r>
              <a:rPr lang="fr-FR" sz="1400" b="1" dirty="0" err="1">
                <a:solidFill>
                  <a:srgbClr val="FF0000"/>
                </a:solidFill>
              </a:rPr>
              <a:t>Ito</a:t>
            </a:r>
            <a:r>
              <a:rPr lang="fr-FR" sz="1400" b="1" dirty="0">
                <a:solidFill>
                  <a:srgbClr val="FF0000"/>
                </a:solidFill>
              </a:rPr>
              <a:t>, KEK, SRF2021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69408" t="19753" r="17245" b="43210"/>
          <a:stretch/>
        </p:blipFill>
        <p:spPr>
          <a:xfrm>
            <a:off x="9246385" y="2149094"/>
            <a:ext cx="1347624" cy="26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8035" y="191037"/>
            <a:ext cx="5184576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La décontamination plasma « in-situ »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pic>
        <p:nvPicPr>
          <p:cNvPr id="12" name="Imag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5774621" y="798740"/>
            <a:ext cx="2704710" cy="1539361"/>
          </a:xfrm>
          <a:prstGeom prst="rect">
            <a:avLst/>
          </a:prstGeom>
        </p:spPr>
      </p:pic>
      <p:sp>
        <p:nvSpPr>
          <p:cNvPr id="13" name="Espace réservé du contenu 3"/>
          <p:cNvSpPr txBox="1">
            <a:spLocks/>
          </p:cNvSpPr>
          <p:nvPr/>
        </p:nvSpPr>
        <p:spPr>
          <a:xfrm>
            <a:off x="231283" y="725488"/>
            <a:ext cx="5863261" cy="552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76" indent="-228576" algn="l" defTabSz="9143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725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28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025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1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32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2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74" indent="-228576" algn="l" defTabSz="9143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76" marR="0" lvl="0" indent="-228576" algn="l" defTabSz="9143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Problématique :</a:t>
            </a:r>
          </a:p>
          <a:p>
            <a:pPr lvl="1">
              <a:spcBef>
                <a:spcPts val="1000"/>
              </a:spcBef>
            </a:pPr>
            <a:r>
              <a:rPr lang="fr-FR" sz="1400" dirty="0" smtClean="0">
                <a:solidFill>
                  <a:srgbClr val="002060"/>
                </a:solidFill>
                <a:latin typeface="Calibri" panose="020F0502020204030204"/>
              </a:rPr>
              <a:t>Après une période d’opération, certaines cavités accélératrices supraconductrices se dégradent nécessitant en général le démontage d’un cryomodule</a:t>
            </a:r>
          </a:p>
          <a:p>
            <a:pPr lvl="1">
              <a:spcBef>
                <a:spcPts val="1000"/>
              </a:spcBef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La dégradation provient</a:t>
            </a:r>
            <a:r>
              <a:rPr kumimoji="0" lang="fr-FR" sz="1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d’une contamination de surface provoquant l’apparition d’émission électronique et la génération de rayonnement ionisant ce qui induit des pertes cryogéniques additionnelles.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marL="228576" marR="0" lvl="0" indent="-228576" algn="l" defTabSz="9143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Motivations : </a:t>
            </a:r>
          </a:p>
          <a:p>
            <a:pPr marL="685725" marR="0" lvl="1" indent="-228576" algn="l" defTabSz="9143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 panose="020F0502020204030204"/>
              </a:rPr>
              <a:t>La décontamination de cavité « in-situ » permet, sans démontage de cryomodule, de régénérer « en partie » les performances. </a:t>
            </a:r>
          </a:p>
          <a:p>
            <a:pPr marR="0" lvl="1" algn="l" defTabSz="9143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fr-FR" sz="1400" dirty="0" smtClean="0">
                <a:latin typeface="Calibri" panose="020F0502020204030204"/>
              </a:rPr>
              <a:t>Réduction significative des maintenances </a:t>
            </a:r>
            <a:r>
              <a:rPr lang="fr-FR" sz="1400" dirty="0" err="1" smtClean="0">
                <a:latin typeface="Calibri" panose="020F0502020204030204"/>
              </a:rPr>
              <a:t>cryomodules</a:t>
            </a:r>
            <a:r>
              <a:rPr lang="fr-FR" sz="1400" dirty="0" smtClean="0">
                <a:latin typeface="Calibri" panose="020F0502020204030204"/>
              </a:rPr>
              <a:t>.</a:t>
            </a:r>
          </a:p>
          <a:p>
            <a:pPr lvl="1"/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 panose="020F0502020204030204"/>
              </a:rPr>
              <a:t>Traitement</a:t>
            </a:r>
            <a:r>
              <a:rPr kumimoji="0" lang="fr-FR" sz="1400" b="0" i="0" u="none" strike="noStrike" kern="1200" cap="none" spc="0" normalizeH="0" noProof="0" dirty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 panose="020F0502020204030204"/>
              </a:rPr>
              <a:t> appliqué sur certains accélérateurs en opération (SNS, CEBAF). Gain </a:t>
            </a:r>
            <a:r>
              <a:rPr kumimoji="0" lang="fr-FR" sz="1400" b="0" i="0" u="none" strike="noStrike" kern="1200" cap="none" spc="0" normalizeH="0" noProof="0" dirty="0" smtClean="0">
                <a:ln>
                  <a:noFill/>
                </a:ln>
                <a:solidFill>
                  <a:srgbClr val="00294B"/>
                </a:solidFill>
                <a:effectLst/>
                <a:uLnTx/>
                <a:uFillTx/>
                <a:latin typeface="Calibri" panose="020F0502020204030204"/>
              </a:rPr>
              <a:t>~ 20%</a:t>
            </a:r>
          </a:p>
          <a:p>
            <a:pPr lvl="1"/>
            <a:r>
              <a:rPr lang="fr-FR" sz="1400" noProof="0" dirty="0" smtClean="0">
                <a:latin typeface="Calibri" panose="020F0502020204030204"/>
              </a:rPr>
              <a:t>Grand </a:t>
            </a:r>
            <a:r>
              <a:rPr lang="fr-FR" sz="1400" noProof="0" dirty="0" smtClean="0">
                <a:latin typeface="Calibri" panose="020F0502020204030204"/>
              </a:rPr>
              <a:t>intérêt pour Spiral2 mais technique risquée si non maitrisée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 smtClean="0">
                <a:latin typeface="Calibri" panose="020F0502020204030204"/>
              </a:rPr>
              <a:t>R&amp;D nécessaire pour optimiser la technique car jamais appliquée sur des cavités type quart d’onde.</a:t>
            </a:r>
            <a:endParaRPr kumimoji="0" lang="fr-FR" sz="1400" b="0" i="0" u="none" strike="noStrike" kern="1200" cap="none" spc="0" normalizeH="0" baseline="0" dirty="0" smtClean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</a:endParaRPr>
          </a:p>
          <a:p>
            <a:pPr marL="228576" marR="0" lvl="0" indent="-228576" algn="l" defTabSz="9143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800" noProof="0" dirty="0" smtClean="0">
                <a:latin typeface="Calibri" panose="020F0502020204030204"/>
              </a:rPr>
              <a:t>Limitations :</a:t>
            </a:r>
          </a:p>
          <a:p>
            <a:pPr lvl="1">
              <a:spcBef>
                <a:spcPts val="1000"/>
              </a:spcBef>
            </a:pPr>
            <a:r>
              <a:rPr kumimoji="0" lang="fr-FR" sz="1400" b="0" i="0" u="none" strike="noStrike" kern="1200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Efficace</a:t>
            </a:r>
            <a:r>
              <a:rPr kumimoji="0" lang="fr-FR" sz="14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seulement avec les pollutions carbones</a:t>
            </a:r>
          </a:p>
          <a:p>
            <a:pPr marL="457149" lvl="1" indent="0">
              <a:spcBef>
                <a:spcPts val="1000"/>
              </a:spcBef>
              <a:buNone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lvl="1">
              <a:buFont typeface="Symbol" panose="05050102010706020507" pitchFamily="18" charset="2"/>
              <a:buChar char="Þ"/>
            </a:pP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</a:endParaRPr>
          </a:p>
          <a:p>
            <a:pPr marL="685725" marR="0" lvl="1" indent="-228576" algn="l" defTabSz="9143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400" dirty="0">
              <a:latin typeface="Calibri" panose="020F0502020204030204"/>
            </a:endParaRPr>
          </a:p>
          <a:p>
            <a:pPr marL="457149" marR="0" lvl="1" indent="0" algn="l" defTabSz="9143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294B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065" y="2513756"/>
            <a:ext cx="2161209" cy="16561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6587" y="3015903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M. </a:t>
            </a:r>
            <a:r>
              <a:rPr lang="fr-FR" sz="1400" dirty="0" err="1" smtClean="0"/>
              <a:t>Doleans</a:t>
            </a:r>
            <a:r>
              <a:rPr lang="fr-FR" sz="1400" dirty="0" smtClean="0"/>
              <a:t>, SNS, 2016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436" y="3864665"/>
            <a:ext cx="2038350" cy="179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90065" y="4791726"/>
            <a:ext cx="136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P. </a:t>
            </a:r>
            <a:r>
              <a:rPr lang="fr-FR" sz="1400" dirty="0" err="1" smtClean="0"/>
              <a:t>Berrutti</a:t>
            </a:r>
            <a:r>
              <a:rPr lang="fr-FR" sz="1400" dirty="0" smtClean="0"/>
              <a:t>, FNAL, 2023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0563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8035" y="191037"/>
            <a:ext cx="5184576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La décontamination plasma « in-situ »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7BB8A6D-81A2-019E-AA10-8AB073F90487}"/>
              </a:ext>
            </a:extLst>
          </p:cNvPr>
          <p:cNvGrpSpPr/>
          <p:nvPr/>
        </p:nvGrpSpPr>
        <p:grpSpPr>
          <a:xfrm>
            <a:off x="6643201" y="3167748"/>
            <a:ext cx="3678092" cy="2227421"/>
            <a:chOff x="6375400" y="2618740"/>
            <a:chExt cx="3678092" cy="222742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DEFA2E1-140B-1146-2255-A7707C70C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00" y="2618740"/>
              <a:ext cx="3678092" cy="19812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CC70E30F-2EA8-EB21-0E14-B5D6D1921623}"/>
                </a:ext>
              </a:extLst>
            </p:cNvPr>
            <p:cNvSpPr txBox="1"/>
            <p:nvPr/>
          </p:nvSpPr>
          <p:spPr>
            <a:xfrm>
              <a:off x="6442797" y="4599940"/>
              <a:ext cx="354329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B. </a:t>
              </a:r>
              <a:r>
                <a:rPr lang="en-US" sz="1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Giaccone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“Overview of the progress of plasma processing”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E2651023-EF31-1F06-7223-5633954FB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15" y="1445155"/>
            <a:ext cx="1845910" cy="12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173DB02-2D3D-099E-D5A3-BFAF27B560D2}"/>
              </a:ext>
            </a:extLst>
          </p:cNvPr>
          <p:cNvSpPr txBox="1"/>
          <p:nvPr/>
        </p:nvSpPr>
        <p:spPr>
          <a:xfrm>
            <a:off x="7511362" y="2721472"/>
            <a:ext cx="2809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In-situ plasma processing inside the SNS </a:t>
            </a:r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linac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credit: Genevieve Martin/ORNL.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10" y="1699284"/>
            <a:ext cx="6434795" cy="35878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7835" y="683621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6700"/>
                </a:solidFill>
              </a:rPr>
              <a:t>Tests sur cryomodule LCLS2 :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6700"/>
                </a:solidFill>
              </a:rPr>
              <a:t>Pas de dégradation d’un bon cryomodule!</a:t>
            </a:r>
          </a:p>
          <a:p>
            <a:pPr marL="342900" indent="-342900">
              <a:buFontTx/>
              <a:buChar char="-"/>
            </a:pPr>
            <a:r>
              <a:rPr lang="fr-FR" dirty="0" smtClean="0">
                <a:solidFill>
                  <a:srgbClr val="FF6700"/>
                </a:solidFill>
              </a:rPr>
              <a:t>Réduction importante du </a:t>
            </a:r>
            <a:r>
              <a:rPr lang="fr-FR" dirty="0" err="1" smtClean="0">
                <a:solidFill>
                  <a:srgbClr val="FF6700"/>
                </a:solidFill>
              </a:rPr>
              <a:t>multipacting</a:t>
            </a:r>
            <a:endParaRPr lang="fr-FR" dirty="0">
              <a:solidFill>
                <a:srgbClr val="FF67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655290" y="87928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6700"/>
                </a:solidFill>
              </a:rPr>
              <a:t>Retour d’expérience sur SNS:</a:t>
            </a:r>
          </a:p>
        </p:txBody>
      </p:sp>
    </p:spTree>
    <p:extLst>
      <p:ext uri="{BB962C8B-B14F-4D97-AF65-F5344CB8AC3E}">
        <p14:creationId xmlns:p14="http://schemas.microsoft.com/office/powerpoint/2010/main" val="165013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7325" y="869504"/>
            <a:ext cx="10153127" cy="472401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débuts de la SRF :</a:t>
            </a:r>
          </a:p>
          <a:p>
            <a:pPr lvl="1"/>
            <a:r>
              <a:rPr lang="fr-FR" sz="2000" dirty="0" smtClean="0"/>
              <a:t>A Stanford (SLAC) </a:t>
            </a:r>
          </a:p>
          <a:p>
            <a:pPr lvl="1"/>
            <a:r>
              <a:rPr lang="fr-FR" sz="2000" dirty="0" smtClean="0"/>
              <a:t>A IJCLab (ex-IPNO)</a:t>
            </a:r>
          </a:p>
          <a:p>
            <a:r>
              <a:rPr lang="fr-FR" sz="2400" dirty="0" smtClean="0"/>
              <a:t>Qu’est-ce que la </a:t>
            </a:r>
            <a:r>
              <a:rPr lang="fr-FR" sz="2400" dirty="0" smtClean="0"/>
              <a:t>SRF-accélérateur 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Pourquoi le Niobium</a:t>
            </a:r>
          </a:p>
          <a:p>
            <a:pPr lvl="1"/>
            <a:r>
              <a:rPr lang="fr-FR" sz="2000" dirty="0" smtClean="0"/>
              <a:t>Matériau idéal pour la SRF accélérateur</a:t>
            </a:r>
          </a:p>
          <a:p>
            <a:pPr lvl="1"/>
            <a:r>
              <a:rPr lang="fr-FR" sz="2000" dirty="0" smtClean="0"/>
              <a:t>Les limites physiques</a:t>
            </a:r>
          </a:p>
          <a:p>
            <a:pPr lvl="1"/>
            <a:r>
              <a:rPr lang="fr-FR" sz="2000" dirty="0" smtClean="0"/>
              <a:t>Les barrières techniques</a:t>
            </a:r>
            <a:endParaRPr lang="fr-FR" sz="2000" dirty="0"/>
          </a:p>
          <a:p>
            <a:r>
              <a:rPr lang="fr-FR" sz="2400" dirty="0" smtClean="0"/>
              <a:t>La </a:t>
            </a:r>
            <a:r>
              <a:rPr lang="fr-FR" sz="2400" dirty="0" smtClean="0"/>
              <a:t>R&amp;D SRF de nos </a:t>
            </a:r>
            <a:r>
              <a:rPr lang="fr-FR" sz="2400" dirty="0" smtClean="0"/>
              <a:t>jours (non exhaustif)</a:t>
            </a:r>
            <a:endParaRPr lang="fr-FR" sz="2400" dirty="0" smtClean="0"/>
          </a:p>
          <a:p>
            <a:r>
              <a:rPr lang="fr-FR" sz="2400" dirty="0" smtClean="0"/>
              <a:t>Les nouvelles applications émergentes (Akira in English)</a:t>
            </a:r>
          </a:p>
          <a:p>
            <a:pPr marL="457149" lvl="1" indent="0">
              <a:buNone/>
            </a:pPr>
            <a:endParaRPr lang="fr-FR" sz="2000" dirty="0" smtClean="0"/>
          </a:p>
          <a:p>
            <a:pPr lvl="1"/>
            <a:endParaRPr lang="fr-FR" sz="2000" dirty="0" smtClean="0"/>
          </a:p>
          <a:p>
            <a:pPr marL="0" indent="0">
              <a:buNone/>
            </a:pPr>
            <a:endParaRPr lang="fr-FR" sz="2400" dirty="0" smtClean="0"/>
          </a:p>
          <a:p>
            <a:pPr lvl="1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</p:spTree>
    <p:extLst>
      <p:ext uri="{BB962C8B-B14F-4D97-AF65-F5344CB8AC3E}">
        <p14:creationId xmlns:p14="http://schemas.microsoft.com/office/powerpoint/2010/main" val="34727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3368" y="149424"/>
            <a:ext cx="5546040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Piégeage/expulsion de champ magnétique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363" y="3273569"/>
            <a:ext cx="1944330" cy="2003525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8267" y="745915"/>
            <a:ext cx="2609987" cy="23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57795" y="819694"/>
            <a:ext cx="7330472" cy="3255963"/>
          </a:xfrm>
        </p:spPr>
        <p:txBody>
          <a:bodyPr>
            <a:normAutofit/>
          </a:bodyPr>
          <a:lstStyle/>
          <a:p>
            <a:r>
              <a:rPr lang="fr-FR" sz="2000" dirty="0"/>
              <a:t>Piégeage du champ magnétique résiduel (terrestre, pièces magnétisées, </a:t>
            </a:r>
            <a:r>
              <a:rPr lang="fr-FR" sz="2000" dirty="0" smtClean="0"/>
              <a:t>…) lors de la mise en froid</a:t>
            </a:r>
          </a:p>
          <a:p>
            <a:r>
              <a:rPr lang="fr-FR" sz="2000" dirty="0" smtClean="0"/>
              <a:t>Le champ piégé (vortex) interagissent avec le champ RF et dissipent de la puissance =&gt; </a:t>
            </a:r>
            <a:r>
              <a:rPr lang="fr-FR" sz="2000" dirty="0" err="1" smtClean="0">
                <a:solidFill>
                  <a:srgbClr val="00294B"/>
                </a:solidFill>
              </a:rPr>
              <a:t>Rmag</a:t>
            </a:r>
            <a:r>
              <a:rPr lang="fr-FR" sz="2000" dirty="0" smtClean="0">
                <a:solidFill>
                  <a:srgbClr val="00294B"/>
                </a:solidFill>
              </a:rPr>
              <a:t> entre 1 et 10 n</a:t>
            </a:r>
            <a:r>
              <a:rPr lang="fr-FR" sz="2000" dirty="0" smtClean="0">
                <a:solidFill>
                  <a:srgbClr val="00294B"/>
                </a:solidFill>
                <a:sym typeface="Symbol" panose="05050102010706020507" pitchFamily="18" charset="2"/>
              </a:rPr>
              <a:t> pour 10 </a:t>
            </a:r>
            <a:r>
              <a:rPr lang="fr-FR" sz="2000" dirty="0" err="1" smtClean="0">
                <a:solidFill>
                  <a:srgbClr val="00294B"/>
                </a:solidFill>
                <a:sym typeface="Symbol" panose="05050102010706020507" pitchFamily="18" charset="2"/>
              </a:rPr>
              <a:t>mG</a:t>
            </a:r>
            <a:endParaRPr lang="fr-FR" sz="2000" dirty="0">
              <a:solidFill>
                <a:srgbClr val="00294B"/>
              </a:solidFill>
            </a:endParaRPr>
          </a:p>
          <a:p>
            <a:endParaRPr lang="fr-FR" sz="20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9058795" y="2799739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9130803" y="247144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Mise en froid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740" y="3376139"/>
            <a:ext cx="2560564" cy="1982526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1497955" y="2181189"/>
            <a:ext cx="3462580" cy="408531"/>
            <a:chOff x="6394499" y="3304367"/>
            <a:chExt cx="4116847" cy="485724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94499" y="3335960"/>
              <a:ext cx="4029075" cy="447675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>
            <a:xfrm>
              <a:off x="7431624" y="3342416"/>
              <a:ext cx="715751" cy="4476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9795595" y="3304367"/>
              <a:ext cx="715751" cy="4476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Flèche vers le bas 21"/>
          <p:cNvSpPr/>
          <p:nvPr/>
        </p:nvSpPr>
        <p:spPr>
          <a:xfrm rot="19795086">
            <a:off x="3998207" y="2842619"/>
            <a:ext cx="288033" cy="649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e bas 22"/>
          <p:cNvSpPr/>
          <p:nvPr/>
        </p:nvSpPr>
        <p:spPr>
          <a:xfrm rot="1970497">
            <a:off x="2250187" y="2717726"/>
            <a:ext cx="288033" cy="724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915941" y="5358665"/>
            <a:ext cx="418579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en-US" sz="1200" dirty="0"/>
              <a:t>M. </a:t>
            </a:r>
            <a:r>
              <a:rPr lang="en-US" sz="1200" dirty="0" err="1"/>
              <a:t>Checchin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en-US" sz="1200" dirty="0" err="1"/>
              <a:t>Supercond</a:t>
            </a:r>
            <a:r>
              <a:rPr lang="en-US" sz="1200" dirty="0"/>
              <a:t>. Sci. Technol. </a:t>
            </a:r>
            <a:r>
              <a:rPr lang="en-US" sz="1200" b="1" dirty="0"/>
              <a:t>30</a:t>
            </a:r>
            <a:r>
              <a:rPr lang="en-US" sz="1200" dirty="0"/>
              <a:t>, 034003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157836" y="4946878"/>
                <a:ext cx="29534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b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600" b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36" y="4946878"/>
                <a:ext cx="2953436" cy="338554"/>
              </a:xfrm>
              <a:prstGeom prst="rect">
                <a:avLst/>
              </a:prstGeom>
              <a:blipFill>
                <a:blip r:embed="rId6"/>
                <a:stretch>
                  <a:fillRect t="-100000" b="-16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63663" y="5358666"/>
            <a:ext cx="374441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</a:rPr>
              <a:t>M. </a:t>
            </a:r>
            <a:r>
              <a:rPr lang="en-US" sz="1200" dirty="0" err="1">
                <a:latin typeface="Times New Roman" panose="02020603050405020304" pitchFamily="18" charset="0"/>
              </a:rPr>
              <a:t>Checchin</a:t>
            </a:r>
            <a:r>
              <a:rPr lang="en-US" sz="1200" dirty="0">
                <a:latin typeface="Times New Roman" panose="02020603050405020304" pitchFamily="18" charset="0"/>
              </a:rPr>
              <a:t>, et al Phys. Rev. Applied 5, 044019 (2016).</a:t>
            </a:r>
            <a:endParaRPr lang="en-US" sz="1200" dirty="0"/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24" y="3542432"/>
            <a:ext cx="2515112" cy="1361990"/>
          </a:xfrm>
          <a:prstGeom prst="rect">
            <a:avLst/>
          </a:prstGeom>
        </p:spPr>
      </p:pic>
      <p:sp>
        <p:nvSpPr>
          <p:cNvPr id="74" name="ZoneTexte 73"/>
          <p:cNvSpPr txBox="1"/>
          <p:nvPr/>
        </p:nvSpPr>
        <p:spPr>
          <a:xfrm>
            <a:off x="8482731" y="5327887"/>
            <a:ext cx="2016224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F. Kramer, HZB, SRF2023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896180" y="2817127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Expulsion</a:t>
            </a:r>
            <a:endParaRPr lang="fr-FR" dirty="0"/>
          </a:p>
        </p:txBody>
      </p:sp>
      <p:sp>
        <p:nvSpPr>
          <p:cNvPr id="76" name="ZoneTexte 75"/>
          <p:cNvSpPr txBox="1"/>
          <p:nvPr/>
        </p:nvSpPr>
        <p:spPr>
          <a:xfrm>
            <a:off x="4275764" y="2827781"/>
            <a:ext cx="201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Sensibilité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88143" y="2264474"/>
            <a:ext cx="5383415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Le piégeage de champ magnétique est un réel problème pour la R&amp;D. L’augmentation de la sensibilité a longtemps « masqué » les améliorations obtenues suite aux traitements thermiques!!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8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2616" y="149424"/>
            <a:ext cx="458705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R&amp;D optimisation du Niobium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51" y="725488"/>
            <a:ext cx="9439275" cy="437197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30603" y="5241479"/>
            <a:ext cx="2016224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A. Kumar, </a:t>
            </a:r>
            <a:r>
              <a:rPr lang="fr-FR" sz="1400" b="1" dirty="0">
                <a:solidFill>
                  <a:srgbClr val="FF0000"/>
                </a:solidFill>
              </a:rPr>
              <a:t>KEK, </a:t>
            </a:r>
            <a:r>
              <a:rPr lang="fr-FR" sz="1400" b="1" dirty="0" smtClean="0">
                <a:solidFill>
                  <a:srgbClr val="FF0000"/>
                </a:solidFill>
              </a:rPr>
              <a:t>SRF2023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Les matériaux alternatifs en couche mince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826006"/>
            <a:ext cx="10153127" cy="5012049"/>
          </a:xfrm>
        </p:spPr>
        <p:txBody>
          <a:bodyPr>
            <a:normAutofit/>
          </a:bodyPr>
          <a:lstStyle/>
          <a:p>
            <a:r>
              <a:rPr lang="fr-FR" sz="2400" dirty="0" smtClean="0"/>
              <a:t>2 voies sont étudiées dans la communauté: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 smtClean="0"/>
              <a:t>22/09/2023</a:t>
            </a:r>
            <a:endParaRPr lang="fr-FR" dirty="0"/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5530403" y="958702"/>
            <a:ext cx="4961967" cy="4477504"/>
            <a:chOff x="441926" y="1562059"/>
            <a:chExt cx="4961967" cy="4477504"/>
          </a:xfrm>
        </p:grpSpPr>
        <p:sp>
          <p:nvSpPr>
            <p:cNvPr id="36" name="ZoneTexte 35"/>
            <p:cNvSpPr txBox="1"/>
            <p:nvPr/>
          </p:nvSpPr>
          <p:spPr>
            <a:xfrm>
              <a:off x="441926" y="3238796"/>
              <a:ext cx="4342881" cy="280076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u="sng" dirty="0" smtClean="0"/>
                <a:t>Les </a:t>
              </a:r>
              <a:r>
                <a:rPr lang="fr-FR" sz="1600" b="1" u="sng" dirty="0" err="1" smtClean="0"/>
                <a:t>multi-couches</a:t>
              </a:r>
              <a:r>
                <a:rPr lang="fr-FR" sz="1600" b="1" u="sng" dirty="0" smtClean="0"/>
                <a:t> (SIS</a:t>
              </a:r>
              <a:r>
                <a:rPr lang="fr-FR" sz="1600" b="1" u="sng" dirty="0"/>
                <a:t>)</a:t>
              </a: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Couches supraconductrices (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NbN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</a:t>
              </a:r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NbTiN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séparées par une couche isolante (Al2O3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AlN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Suggéré par </a:t>
              </a:r>
              <a:r>
                <a:rPr lang="fr-FR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Gurevich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en 2007</a:t>
              </a: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L’efficacité dépend du nombre de couches et de leur épaisseurs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blindage multicouche n’a pas encore été démontré sous champ RF intense.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ALD (Atomic Layer </a:t>
              </a:r>
              <a:r>
                <a:rPr lang="fr-FR" sz="1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Deposition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 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 très prometteur mais difficile d’obtenir des couches pures sans inter-diffusion entre couches!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1125555" y="1585902"/>
              <a:ext cx="2975625" cy="1466244"/>
              <a:chOff x="8446780" y="2141433"/>
              <a:chExt cx="1847777" cy="986749"/>
            </a:xfrm>
          </p:grpSpPr>
          <p:sp>
            <p:nvSpPr>
              <p:cNvPr id="42" name="立方体 26"/>
              <p:cNvSpPr/>
              <p:nvPr/>
            </p:nvSpPr>
            <p:spPr>
              <a:xfrm>
                <a:off x="8446780" y="2634807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37" u="none" dirty="0" err="1">
                    <a:solidFill>
                      <a:schemeClr val="tx1"/>
                    </a:solidFill>
                  </a:rPr>
                  <a:t>Nb</a:t>
                </a:r>
                <a:endParaRPr lang="en-US" sz="1237" u="non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立方体 27"/>
              <p:cNvSpPr/>
              <p:nvPr/>
            </p:nvSpPr>
            <p:spPr>
              <a:xfrm>
                <a:off x="8446780" y="2511464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37" b="1" u="none" dirty="0">
                    <a:solidFill>
                      <a:srgbClr val="FF0000"/>
                    </a:solidFill>
                  </a:rPr>
                  <a:t>Isolator</a:t>
                </a:r>
              </a:p>
            </p:txBody>
          </p:sp>
          <p:sp>
            <p:nvSpPr>
              <p:cNvPr id="44" name="立方体 28"/>
              <p:cNvSpPr/>
              <p:nvPr/>
            </p:nvSpPr>
            <p:spPr>
              <a:xfrm>
                <a:off x="8446780" y="2388120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u="none" dirty="0">
                    <a:solidFill>
                      <a:srgbClr val="FFFF00"/>
                    </a:solidFill>
                  </a:rPr>
                  <a:t>Superconductor</a:t>
                </a:r>
                <a:endParaRPr lang="en-US" b="1" u="none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立方体 29"/>
              <p:cNvSpPr/>
              <p:nvPr/>
            </p:nvSpPr>
            <p:spPr>
              <a:xfrm>
                <a:off x="8446780" y="2264776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00" b="1" u="none" dirty="0">
                    <a:solidFill>
                      <a:srgbClr val="FF0000"/>
                    </a:solidFill>
                  </a:rPr>
                  <a:t>Isolator</a:t>
                </a:r>
              </a:p>
            </p:txBody>
          </p:sp>
          <p:sp>
            <p:nvSpPr>
              <p:cNvPr id="46" name="立方体 30"/>
              <p:cNvSpPr/>
              <p:nvPr/>
            </p:nvSpPr>
            <p:spPr>
              <a:xfrm>
                <a:off x="8446780" y="2141433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rgbClr val="00B05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u="none" dirty="0">
                    <a:solidFill>
                      <a:srgbClr val="FFFF00"/>
                    </a:solidFill>
                  </a:rPr>
                  <a:t>Superconductor</a:t>
                </a:r>
                <a:endParaRPr lang="en-US" sz="1100" b="1" u="none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" name="Connecteur droit avec flèche 4"/>
            <p:cNvCxnSpPr/>
            <p:nvPr/>
          </p:nvCxnSpPr>
          <p:spPr>
            <a:xfrm>
              <a:off x="4312239" y="2166739"/>
              <a:ext cx="0" cy="18327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4306267" y="1585902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4467789" y="1562059"/>
              <a:ext cx="936104" cy="348148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/>
                <a:t>~ 50 nm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467789" y="2067624"/>
              <a:ext cx="936104" cy="34814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/>
                <a:t>~ 10 nm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36910" y="1373560"/>
            <a:ext cx="5177469" cy="3247835"/>
            <a:chOff x="4935841" y="2055965"/>
            <a:chExt cx="5177469" cy="3247836"/>
          </a:xfrm>
        </p:grpSpPr>
        <p:sp>
          <p:nvSpPr>
            <p:cNvPr id="39" name="ZoneTexte 38"/>
            <p:cNvSpPr txBox="1"/>
            <p:nvPr/>
          </p:nvSpPr>
          <p:spPr>
            <a:xfrm>
              <a:off x="4935841" y="3487919"/>
              <a:ext cx="5177469" cy="18158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1600" b="1" u="sng" dirty="0" smtClean="0"/>
                <a:t>Couches épaisses (composés A15)</a:t>
              </a:r>
              <a:endParaRPr lang="fr-FR" sz="1600" b="1" u="sng" dirty="0"/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A15 : Nb3Sn, V3Si </a:t>
              </a: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déposé sur Niobium ou cuivre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Utilisation à 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4.2K (Tc &gt; 15K)</a:t>
              </a: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champ accélérateur peut être potentiellement doublé (~ </a:t>
              </a:r>
              <a:r>
                <a:rPr lang="fr-F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 MV/m)</a:t>
              </a:r>
            </a:p>
            <a:p>
              <a:pPr marL="171431" indent="-171431">
                <a:buFont typeface="Courier New" panose="02070309020205020404" pitchFamily="49" charset="0"/>
                <a:buChar char="o"/>
              </a:pPr>
              <a:r>
                <a:rPr lang="fr-F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Mais des limitations importantes (~ 20 MV/m) à cause de problèmes de stœchiométrie selon orientation cristalline</a:t>
              </a:r>
              <a:endParaRPr lang="fr-F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5750803" y="2119945"/>
              <a:ext cx="2975627" cy="914582"/>
              <a:chOff x="8046724" y="2568572"/>
              <a:chExt cx="1847778" cy="615493"/>
            </a:xfrm>
          </p:grpSpPr>
          <p:sp>
            <p:nvSpPr>
              <p:cNvPr id="51" name="立方体 26"/>
              <p:cNvSpPr/>
              <p:nvPr/>
            </p:nvSpPr>
            <p:spPr>
              <a:xfrm>
                <a:off x="8046725" y="2690690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37" u="none" dirty="0" err="1">
                    <a:solidFill>
                      <a:schemeClr val="tx1"/>
                    </a:solidFill>
                  </a:rPr>
                  <a:t>Nb</a:t>
                </a:r>
                <a:r>
                  <a:rPr lang="en-US" sz="1237" u="none" dirty="0">
                    <a:solidFill>
                      <a:schemeClr val="tx1"/>
                    </a:solidFill>
                  </a:rPr>
                  <a:t>/Cu</a:t>
                </a:r>
              </a:p>
            </p:txBody>
          </p:sp>
          <p:sp>
            <p:nvSpPr>
              <p:cNvPr id="54" name="立方体 28"/>
              <p:cNvSpPr/>
              <p:nvPr/>
            </p:nvSpPr>
            <p:spPr>
              <a:xfrm>
                <a:off x="8046724" y="2568572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u="none" dirty="0">
                    <a:solidFill>
                      <a:srgbClr val="FFFF00"/>
                    </a:solidFill>
                  </a:rPr>
                  <a:t>Superconductor</a:t>
                </a:r>
                <a:endParaRPr lang="en-US" b="1" u="none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9" name="Connecteur droit avec flèche 58"/>
            <p:cNvCxnSpPr/>
            <p:nvPr/>
          </p:nvCxnSpPr>
          <p:spPr>
            <a:xfrm>
              <a:off x="8918609" y="2104343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9069740" y="2055965"/>
              <a:ext cx="810372" cy="3481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/>
                <a:t>~ 1 </a:t>
              </a:r>
              <a:r>
                <a:rPr lang="fr-FR" sz="1600" dirty="0" err="1"/>
                <a:t>um</a:t>
              </a:r>
              <a:endParaRPr lang="fr-FR" sz="1600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51" y="826006"/>
            <a:ext cx="8290880" cy="4747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7258595" y="867815"/>
            <a:ext cx="576066" cy="4610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353939" y="3317776"/>
            <a:ext cx="1259429" cy="360040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1349546" y="5133130"/>
            <a:ext cx="1259429" cy="360040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407590" y="2288236"/>
            <a:ext cx="1098477" cy="10295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5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925997" y="865782"/>
            <a:ext cx="576066" cy="4610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7383201" y="5408251"/>
            <a:ext cx="3238023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 Extrait de A-M. </a:t>
            </a:r>
            <a:r>
              <a:rPr lang="fr-FR" sz="1200" dirty="0" err="1" smtClean="0">
                <a:solidFill>
                  <a:srgbClr val="0070C0"/>
                </a:solidFill>
              </a:rPr>
              <a:t>Valente</a:t>
            </a:r>
            <a:r>
              <a:rPr lang="fr-FR" sz="1200" dirty="0" smtClean="0">
                <a:solidFill>
                  <a:srgbClr val="0070C0"/>
                </a:solidFill>
              </a:rPr>
              <a:t>, </a:t>
            </a:r>
            <a:r>
              <a:rPr lang="fr-FR" sz="1200" dirty="0" err="1" smtClean="0">
                <a:solidFill>
                  <a:srgbClr val="0070C0"/>
                </a:solidFill>
              </a:rPr>
              <a:t>tutorials</a:t>
            </a:r>
            <a:r>
              <a:rPr lang="fr-FR" sz="1200" dirty="0" smtClean="0">
                <a:solidFill>
                  <a:srgbClr val="0070C0"/>
                </a:solidFill>
              </a:rPr>
              <a:t> SRF2023</a:t>
            </a:r>
            <a:endParaRPr lang="fr-FR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1" grpId="0" animBg="1"/>
      <p:bldP spid="8" grpId="0" animBg="1"/>
      <p:bldP spid="32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5" y="149425"/>
            <a:ext cx="7632847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Les matériaux alternatifs en couche mince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826006"/>
            <a:ext cx="10153127" cy="5012049"/>
          </a:xfrm>
        </p:spPr>
        <p:txBody>
          <a:bodyPr>
            <a:normAutofit/>
          </a:bodyPr>
          <a:lstStyle/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3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 smtClean="0"/>
              <a:t>22/09/2023</a:t>
            </a:r>
            <a:endParaRPr lang="fr-FR" dirty="0"/>
          </a:p>
        </p:txBody>
      </p:sp>
      <p:sp>
        <p:nvSpPr>
          <p:cNvPr id="3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951872" y="869505"/>
            <a:ext cx="4129309" cy="978562"/>
            <a:chOff x="5750803" y="2055965"/>
            <a:chExt cx="4129309" cy="978562"/>
          </a:xfrm>
        </p:grpSpPr>
        <p:grpSp>
          <p:nvGrpSpPr>
            <p:cNvPr id="50" name="Groupe 49"/>
            <p:cNvGrpSpPr/>
            <p:nvPr/>
          </p:nvGrpSpPr>
          <p:grpSpPr>
            <a:xfrm>
              <a:off x="5750803" y="2119945"/>
              <a:ext cx="2975627" cy="914582"/>
              <a:chOff x="8046724" y="2568572"/>
              <a:chExt cx="1847778" cy="615493"/>
            </a:xfrm>
          </p:grpSpPr>
          <p:sp>
            <p:nvSpPr>
              <p:cNvPr id="51" name="立方体 26"/>
              <p:cNvSpPr/>
              <p:nvPr/>
            </p:nvSpPr>
            <p:spPr>
              <a:xfrm>
                <a:off x="8046725" y="2690690"/>
                <a:ext cx="1847777" cy="493375"/>
              </a:xfrm>
              <a:prstGeom prst="cube">
                <a:avLst>
                  <a:gd name="adj" fmla="val 68113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37" u="none" dirty="0" err="1">
                    <a:solidFill>
                      <a:schemeClr val="tx1"/>
                    </a:solidFill>
                  </a:rPr>
                  <a:t>Nb</a:t>
                </a:r>
                <a:r>
                  <a:rPr lang="en-US" sz="1237" u="none" dirty="0">
                    <a:solidFill>
                      <a:schemeClr val="tx1"/>
                    </a:solidFill>
                  </a:rPr>
                  <a:t>/Cu</a:t>
                </a:r>
              </a:p>
            </p:txBody>
          </p:sp>
          <p:sp>
            <p:nvSpPr>
              <p:cNvPr id="54" name="立方体 28"/>
              <p:cNvSpPr/>
              <p:nvPr/>
            </p:nvSpPr>
            <p:spPr>
              <a:xfrm>
                <a:off x="8046724" y="2568572"/>
                <a:ext cx="1847777" cy="452562"/>
              </a:xfrm>
              <a:prstGeom prst="cube">
                <a:avLst>
                  <a:gd name="adj" fmla="val 73992"/>
                </a:avLst>
              </a:prstGeom>
              <a:solidFill>
                <a:schemeClr val="accent4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fr-FR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400" u="sng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b="1" u="none" dirty="0">
                    <a:solidFill>
                      <a:srgbClr val="FFFF00"/>
                    </a:solidFill>
                  </a:rPr>
                  <a:t>Superconductor</a:t>
                </a:r>
                <a:endParaRPr lang="en-US" b="1" u="none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59" name="Connecteur droit avec flèche 58"/>
            <p:cNvCxnSpPr/>
            <p:nvPr/>
          </p:nvCxnSpPr>
          <p:spPr>
            <a:xfrm>
              <a:off x="8918609" y="2104343"/>
              <a:ext cx="0" cy="29086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9069740" y="2055965"/>
              <a:ext cx="810372" cy="34814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dirty="0"/>
                <a:t>~ 1 </a:t>
              </a:r>
              <a:r>
                <a:rPr lang="fr-FR" sz="1600" dirty="0" err="1"/>
                <a:t>um</a:t>
              </a:r>
              <a:endParaRPr lang="fr-FR" sz="1600" dirty="0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43312" y="1961871"/>
            <a:ext cx="53549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Technologie mature aujourd’hui pour </a:t>
            </a:r>
          </a:p>
          <a:p>
            <a:r>
              <a:rPr lang="fr-FR" sz="1400" dirty="0" smtClean="0">
                <a:solidFill>
                  <a:srgbClr val="FF0000"/>
                </a:solidFill>
              </a:rPr>
              <a:t>des applications sociétales faible énergie (~10 MeV) mais forte puissance (1 MW) telles que stérilisation, décontamination, sécurité, médical, … avec refroidissement par cryogénie sèche (têtes froides ~ 10W @ 4K)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757" y="723076"/>
            <a:ext cx="5085301" cy="28329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141940" y="626977"/>
            <a:ext cx="279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S. </a:t>
            </a:r>
            <a:r>
              <a:rPr lang="fr-FR" sz="1600" dirty="0" err="1" smtClean="0"/>
              <a:t>Posen</a:t>
            </a:r>
            <a:r>
              <a:rPr lang="fr-FR" sz="1600" dirty="0" smtClean="0"/>
              <a:t>, FNAL, 2023</a:t>
            </a:r>
            <a:endParaRPr lang="fr-FR" sz="1600" dirty="0"/>
          </a:p>
        </p:txBody>
      </p:sp>
      <p:sp>
        <p:nvSpPr>
          <p:cNvPr id="31" name="ZoneTexte 30"/>
          <p:cNvSpPr txBox="1"/>
          <p:nvPr/>
        </p:nvSpPr>
        <p:spPr>
          <a:xfrm>
            <a:off x="6538515" y="3853618"/>
            <a:ext cx="3619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smtClean="0">
                <a:solidFill>
                  <a:srgbClr val="00294B"/>
                </a:solidFill>
              </a:rPr>
              <a:t>Les enjeux :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294B"/>
                </a:solidFill>
              </a:rPr>
              <a:t>La puissance des têtes froides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294B"/>
                </a:solidFill>
              </a:rPr>
              <a:t>Le lien thermique avec la cavité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294B"/>
                </a:solidFill>
              </a:rPr>
              <a:t>Dissipations coupleur RF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294B"/>
                </a:solidFill>
              </a:rPr>
              <a:t>Dynamique mise en froid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rgbClr val="00294B"/>
                </a:solidFill>
              </a:rPr>
              <a:t>Vibrations </a:t>
            </a:r>
            <a:endParaRPr lang="fr-FR" sz="1600" dirty="0">
              <a:solidFill>
                <a:srgbClr val="00294B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8" y="3164872"/>
            <a:ext cx="1991587" cy="207414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48421" y="525400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G. </a:t>
            </a:r>
            <a:r>
              <a:rPr lang="fr-FR" sz="1600" dirty="0" err="1" smtClean="0"/>
              <a:t>Ciovati</a:t>
            </a:r>
            <a:r>
              <a:rPr lang="fr-FR" sz="1600" dirty="0" smtClean="0"/>
              <a:t>, </a:t>
            </a:r>
            <a:r>
              <a:rPr lang="fr-FR" sz="1600" dirty="0" err="1" smtClean="0"/>
              <a:t>Jlab</a:t>
            </a:r>
            <a:r>
              <a:rPr lang="fr-FR" sz="1600" dirty="0" smtClean="0"/>
              <a:t>, 2018</a:t>
            </a:r>
            <a:endParaRPr lang="fr-FR" sz="1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059" y="2899171"/>
            <a:ext cx="3052918" cy="23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7325" y="869504"/>
            <a:ext cx="10153127" cy="4724017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 smtClean="0"/>
              <a:t>Les premiers pas en SRF à Stanford début 1960!</a:t>
            </a:r>
          </a:p>
          <a:p>
            <a:r>
              <a:rPr lang="fr-FR" sz="2000" dirty="0" smtClean="0"/>
              <a:t>Et en 1986 à IJCLab! L’IEF apparait dans les </a:t>
            </a:r>
            <a:r>
              <a:rPr lang="fr-FR" sz="2000" dirty="0" err="1" smtClean="0"/>
              <a:t>proceedings</a:t>
            </a:r>
            <a:r>
              <a:rPr lang="fr-FR" sz="2000" dirty="0" smtClean="0"/>
              <a:t> du premier workshop SRF!</a:t>
            </a:r>
          </a:p>
          <a:p>
            <a:r>
              <a:rPr lang="fr-FR" sz="2000" dirty="0" smtClean="0"/>
              <a:t>La SRF accélérateur est complémentaire à NRF. A permis le développement des accélérateurs forte puissance.</a:t>
            </a:r>
          </a:p>
          <a:p>
            <a:r>
              <a:rPr lang="fr-FR" sz="2000" dirty="0" smtClean="0"/>
              <a:t>Le Niobium est le meilleur matériau </a:t>
            </a:r>
            <a:r>
              <a:rPr lang="fr-FR" sz="2000" dirty="0" smtClean="0"/>
              <a:t>à tout points de vues </a:t>
            </a:r>
            <a:r>
              <a:rPr lang="fr-FR" sz="2000" dirty="0" smtClean="0"/>
              <a:t>pour la SRF et pour encore quelques années (propriétés mécaniques, thermiques, physiques, …)</a:t>
            </a:r>
          </a:p>
          <a:p>
            <a:r>
              <a:rPr lang="fr-FR" sz="2000" dirty="0" smtClean="0"/>
              <a:t>Plus de 20 ans de R&amp;D, boostées par les projets de construction, ont été nécessaires pour franchir les barrières techniques et atteindre les limites du matériaux</a:t>
            </a:r>
          </a:p>
          <a:p>
            <a:r>
              <a:rPr lang="fr-FR" sz="2000" dirty="0" smtClean="0"/>
              <a:t>Encore beaucoup de R&amp;D sur la technologie Niobium afin de fiabiliser et adapter les propriétés physiques du Niobium (faible perte, haut gradien</a:t>
            </a:r>
            <a:r>
              <a:rPr lang="fr-FR" sz="2000" dirty="0" smtClean="0"/>
              <a:t>t)</a:t>
            </a:r>
          </a:p>
          <a:p>
            <a:r>
              <a:rPr lang="fr-FR" sz="2000" dirty="0" smtClean="0"/>
              <a:t>Des nouveaux matériaux sous forme de couches minces sont en développement… on en est au même niveau qu’avec le Niobium il y a 20 ans!</a:t>
            </a:r>
          </a:p>
          <a:p>
            <a:r>
              <a:rPr lang="fr-FR" sz="2000" dirty="0" smtClean="0"/>
              <a:t>Pour en savoir plus, beaucoup de contenus disponibles sur le site des </a:t>
            </a:r>
            <a:r>
              <a:rPr lang="fr-FR" sz="2000" dirty="0" err="1" smtClean="0"/>
              <a:t>proceedings</a:t>
            </a:r>
            <a:r>
              <a:rPr lang="fr-FR" sz="2000" dirty="0" smtClean="0"/>
              <a:t> de la conférence SRF2023 (tutoriaux, …) :</a:t>
            </a:r>
          </a:p>
          <a:p>
            <a:pPr marL="0" indent="0" algn="ctr">
              <a:buNone/>
            </a:pPr>
            <a:r>
              <a:rPr lang="fr-FR" sz="2000" dirty="0">
                <a:hlinkClick r:id="rId2"/>
              </a:rPr>
              <a:t>https://srf2023.vrws.de/index.html</a:t>
            </a:r>
            <a:endParaRPr lang="fr-FR" sz="2000" dirty="0" smtClean="0"/>
          </a:p>
          <a:p>
            <a:endParaRPr lang="fr-FR" sz="2000" dirty="0" smtClean="0"/>
          </a:p>
          <a:p>
            <a:endParaRPr lang="fr-FR" sz="2000" dirty="0" smtClean="0"/>
          </a:p>
          <a:p>
            <a:endParaRPr lang="fr-FR" sz="1800" dirty="0" smtClean="0"/>
          </a:p>
          <a:p>
            <a:pPr lvl="1"/>
            <a:endParaRPr lang="fr-FR" sz="1800" dirty="0" smtClean="0"/>
          </a:p>
          <a:p>
            <a:pPr marL="0" indent="0">
              <a:buNone/>
            </a:pPr>
            <a:endParaRPr lang="fr-FR" sz="2000" dirty="0" smtClean="0"/>
          </a:p>
          <a:p>
            <a:pPr lvl="1"/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</p:spTree>
    <p:extLst>
      <p:ext uri="{BB962C8B-B14F-4D97-AF65-F5344CB8AC3E}">
        <p14:creationId xmlns:p14="http://schemas.microsoft.com/office/powerpoint/2010/main" val="30838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930003" y="1877616"/>
            <a:ext cx="7752082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6600" dirty="0" smtClean="0"/>
              <a:t>MERCI pour votre attention</a:t>
            </a:r>
          </a:p>
          <a:p>
            <a:endParaRPr lang="fr-FR" sz="6600" dirty="0" smtClean="0"/>
          </a:p>
          <a:p>
            <a:endParaRPr lang="fr-FR" sz="6600" dirty="0" smtClean="0"/>
          </a:p>
          <a:p>
            <a:endParaRPr lang="fr-FR" sz="6600" dirty="0" smtClean="0"/>
          </a:p>
          <a:p>
            <a:endParaRPr lang="fr-FR" sz="6000" dirty="0" smtClean="0"/>
          </a:p>
          <a:p>
            <a:pPr lvl="1"/>
            <a:endParaRPr lang="fr-FR" sz="6000" dirty="0" smtClean="0"/>
          </a:p>
          <a:p>
            <a:pPr marL="0" indent="0">
              <a:buNone/>
            </a:pPr>
            <a:endParaRPr lang="fr-FR" sz="6600" dirty="0" smtClean="0"/>
          </a:p>
          <a:p>
            <a:pPr lvl="1"/>
            <a:endParaRPr lang="fr-FR" sz="60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</p:spTree>
    <p:extLst>
      <p:ext uri="{BB962C8B-B14F-4D97-AF65-F5344CB8AC3E}">
        <p14:creationId xmlns:p14="http://schemas.microsoft.com/office/powerpoint/2010/main" val="36450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846" y="779005"/>
            <a:ext cx="3875212" cy="243327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Traitement thermique : </a:t>
            </a:r>
            <a:r>
              <a:rPr lang="fr-FR" dirty="0" err="1"/>
              <a:t>Mid-T</a:t>
            </a:r>
            <a:r>
              <a:rPr lang="fr-FR" dirty="0"/>
              <a:t> </a:t>
            </a:r>
            <a:r>
              <a:rPr lang="fr-FR" dirty="0" err="1"/>
              <a:t>baking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0" y="653480"/>
            <a:ext cx="6970563" cy="3960440"/>
          </a:xfrm>
        </p:spPr>
        <p:txBody>
          <a:bodyPr>
            <a:normAutofit/>
          </a:bodyPr>
          <a:lstStyle/>
          <a:p>
            <a:r>
              <a:rPr lang="fr-FR" sz="2000" dirty="0" smtClean="0"/>
              <a:t>Température entre </a:t>
            </a:r>
            <a:r>
              <a:rPr lang="fr-FR" sz="2000" dirty="0"/>
              <a:t>250-300°C </a:t>
            </a:r>
            <a:r>
              <a:rPr lang="fr-FR" sz="2000" dirty="0" smtClean="0"/>
              <a:t>minimise </a:t>
            </a:r>
            <a:r>
              <a:rPr lang="fr-FR" sz="2000" dirty="0" err="1"/>
              <a:t>Rbcs</a:t>
            </a:r>
            <a:endParaRPr lang="fr-FR" sz="2000" dirty="0"/>
          </a:p>
          <a:p>
            <a:r>
              <a:rPr lang="fr-FR" sz="2000" dirty="0" smtClean="0"/>
              <a:t>Température entre </a:t>
            </a:r>
            <a:r>
              <a:rPr lang="fr-FR" sz="2000" dirty="0"/>
              <a:t>500-600°C </a:t>
            </a:r>
            <a:r>
              <a:rPr lang="fr-FR" sz="2000" dirty="0" smtClean="0"/>
              <a:t>minimise </a:t>
            </a:r>
            <a:r>
              <a:rPr lang="fr-FR" sz="2000" dirty="0" err="1"/>
              <a:t>Rres</a:t>
            </a:r>
            <a:endParaRPr lang="fr-FR" sz="2000" dirty="0"/>
          </a:p>
          <a:p>
            <a:r>
              <a:rPr lang="fr-FR" sz="2000" dirty="0" smtClean="0"/>
              <a:t>Facteur de qualité élevé observé pour les cavités MYRRHA recuites à 650°C.</a:t>
            </a:r>
            <a:endParaRPr lang="fr-FR" sz="200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 smtClean="0"/>
              <a:t>22/09/2023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623" t="15631" r="52802" b="12463"/>
          <a:stretch/>
        </p:blipFill>
        <p:spPr>
          <a:xfrm>
            <a:off x="57795" y="2621895"/>
            <a:ext cx="3235953" cy="29187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7" y="2621895"/>
            <a:ext cx="3324688" cy="300661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345539" y="2403413"/>
            <a:ext cx="2160239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H. </a:t>
            </a:r>
            <a:r>
              <a:rPr lang="fr-FR" sz="1400" b="1" dirty="0" err="1">
                <a:solidFill>
                  <a:srgbClr val="FF0000"/>
                </a:solidFill>
              </a:rPr>
              <a:t>Ito</a:t>
            </a:r>
            <a:r>
              <a:rPr lang="fr-FR" sz="1400" b="1" dirty="0">
                <a:solidFill>
                  <a:srgbClr val="FF0000"/>
                </a:solidFill>
              </a:rPr>
              <a:t>, KEK, SRF2021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863" y="3332786"/>
            <a:ext cx="1484160" cy="10541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9314258" y="3347228"/>
            <a:ext cx="135771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MYRRHA Simple </a:t>
            </a:r>
            <a:r>
              <a:rPr lang="fr-FR" sz="1600" dirty="0" err="1"/>
              <a:t>Spoke</a:t>
            </a:r>
            <a:r>
              <a:rPr lang="fr-FR" sz="1600" dirty="0"/>
              <a:t> </a:t>
            </a:r>
            <a:r>
              <a:rPr lang="fr-FR" sz="1600" dirty="0" err="1"/>
              <a:t>Cavity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957715" y="4484553"/>
            <a:ext cx="2160239" cy="5232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D. Longuevergne, IJCLab, TTC2020</a:t>
            </a:r>
          </a:p>
        </p:txBody>
      </p:sp>
      <p:pic>
        <p:nvPicPr>
          <p:cNvPr id="63" name="Imag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0983" y="2530696"/>
            <a:ext cx="3228530" cy="34810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69408" t="19753" r="17245" b="43210"/>
          <a:stretch/>
        </p:blipFill>
        <p:spPr>
          <a:xfrm>
            <a:off x="3193879" y="3694002"/>
            <a:ext cx="528871" cy="1057742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6361632" y="1607310"/>
            <a:ext cx="422074" cy="2387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2616" y="149424"/>
            <a:ext cx="4587051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R&amp;D optimisation du Niobium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3" y="797496"/>
            <a:ext cx="8443524" cy="480298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362558" y="5195986"/>
            <a:ext cx="2016224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A. Kumar, </a:t>
            </a:r>
            <a:r>
              <a:rPr lang="fr-FR" sz="1400" b="1" dirty="0">
                <a:solidFill>
                  <a:srgbClr val="FF0000"/>
                </a:solidFill>
              </a:rPr>
              <a:t>KEK, </a:t>
            </a:r>
            <a:r>
              <a:rPr lang="fr-FR" sz="1400" b="1" dirty="0" smtClean="0">
                <a:solidFill>
                  <a:srgbClr val="FF0000"/>
                </a:solidFill>
              </a:rPr>
              <a:t>SRF2023</a:t>
            </a:r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77" y="1661592"/>
            <a:ext cx="1928750" cy="2235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55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04" y="2691084"/>
            <a:ext cx="3080415" cy="242699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79" y="2662152"/>
            <a:ext cx="2696105" cy="23888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HEAT TREATMENTS : N2 DOPING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18" y="826007"/>
            <a:ext cx="10768157" cy="3960440"/>
          </a:xfrm>
        </p:spPr>
        <p:txBody>
          <a:bodyPr>
            <a:normAutofit/>
          </a:bodyPr>
          <a:lstStyle/>
          <a:p>
            <a:r>
              <a:rPr lang="fr-FR" sz="1600" dirty="0" smtClean="0"/>
              <a:t>Injection of </a:t>
            </a:r>
            <a:r>
              <a:rPr lang="fr-FR" sz="1600" dirty="0" err="1" smtClean="0"/>
              <a:t>Nitrogen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furnace</a:t>
            </a:r>
            <a:r>
              <a:rPr lang="fr-FR" sz="1600" dirty="0" smtClean="0"/>
              <a:t> at the end of </a:t>
            </a:r>
            <a:r>
              <a:rPr lang="fr-FR" sz="1600" dirty="0" err="1" smtClean="0"/>
              <a:t>annealing</a:t>
            </a:r>
            <a:r>
              <a:rPr lang="fr-FR" sz="1600" dirty="0" smtClean="0"/>
              <a:t> cycle (800°C 3h) </a:t>
            </a:r>
            <a:r>
              <a:rPr lang="fr-FR" sz="1600" dirty="0" smtClean="0">
                <a:solidFill>
                  <a:srgbClr val="002060"/>
                </a:solidFill>
              </a:rPr>
              <a:t>(</a:t>
            </a:r>
            <a:r>
              <a:rPr lang="fr-FR" sz="1600" dirty="0" err="1" smtClean="0">
                <a:solidFill>
                  <a:srgbClr val="002060"/>
                </a:solidFill>
              </a:rPr>
              <a:t>subsequent</a:t>
            </a:r>
            <a:r>
              <a:rPr lang="fr-FR" sz="1600" dirty="0" smtClean="0">
                <a:solidFill>
                  <a:srgbClr val="002060"/>
                </a:solidFill>
              </a:rPr>
              <a:t> EP ~ 5-10 um </a:t>
            </a:r>
            <a:r>
              <a:rPr lang="fr-FR" sz="1600" dirty="0" err="1" smtClean="0">
                <a:solidFill>
                  <a:srgbClr val="002060"/>
                </a:solidFill>
              </a:rPr>
              <a:t>required</a:t>
            </a:r>
            <a:r>
              <a:rPr lang="fr-FR" sz="1600" dirty="0" smtClean="0">
                <a:solidFill>
                  <a:srgbClr val="002060"/>
                </a:solidFill>
              </a:rPr>
              <a:t>) </a:t>
            </a:r>
          </a:p>
          <a:p>
            <a:r>
              <a:rPr lang="fr-FR" sz="1600" dirty="0" err="1" smtClean="0"/>
              <a:t>Several</a:t>
            </a:r>
            <a:r>
              <a:rPr lang="fr-FR" sz="1600" dirty="0" smtClean="0"/>
              <a:t> </a:t>
            </a:r>
            <a:r>
              <a:rPr lang="fr-FR" sz="1600" dirty="0" err="1" smtClean="0"/>
              <a:t>recipes</a:t>
            </a: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2</a:t>
            </a:r>
            <a:r>
              <a:rPr lang="fr-FR" sz="1600" dirty="0" smtClean="0">
                <a:solidFill>
                  <a:srgbClr val="002060"/>
                </a:solidFill>
              </a:rPr>
              <a:t>/</a:t>
            </a:r>
            <a:r>
              <a:rPr lang="fr-FR" sz="1600" b="1" dirty="0" smtClean="0">
                <a:solidFill>
                  <a:srgbClr val="00B050"/>
                </a:solidFill>
              </a:rPr>
              <a:t>6</a:t>
            </a:r>
            <a:r>
              <a:rPr lang="fr-FR" sz="1600" dirty="0" smtClean="0">
                <a:solidFill>
                  <a:srgbClr val="002060"/>
                </a:solidFill>
              </a:rPr>
              <a:t>, </a:t>
            </a:r>
            <a:r>
              <a:rPr lang="fr-FR" sz="1600" b="1" dirty="0" smtClean="0">
                <a:solidFill>
                  <a:srgbClr val="FF0000"/>
                </a:solidFill>
              </a:rPr>
              <a:t>2</a:t>
            </a:r>
            <a:r>
              <a:rPr lang="fr-FR" sz="1600" dirty="0" smtClean="0">
                <a:solidFill>
                  <a:srgbClr val="002060"/>
                </a:solidFill>
              </a:rPr>
              <a:t>/</a:t>
            </a:r>
            <a:r>
              <a:rPr lang="fr-FR" sz="1600" b="1" dirty="0" smtClean="0">
                <a:solidFill>
                  <a:srgbClr val="00B050"/>
                </a:solidFill>
              </a:rPr>
              <a:t>0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smtClean="0"/>
              <a:t>and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3</a:t>
            </a:r>
            <a:r>
              <a:rPr lang="fr-FR" sz="1600" dirty="0" smtClean="0">
                <a:solidFill>
                  <a:srgbClr val="002060"/>
                </a:solidFill>
              </a:rPr>
              <a:t>/</a:t>
            </a:r>
            <a:r>
              <a:rPr lang="fr-FR" sz="1600" b="1" dirty="0" smtClean="0">
                <a:solidFill>
                  <a:srgbClr val="00B050"/>
                </a:solidFill>
              </a:rPr>
              <a:t>60</a:t>
            </a:r>
            <a:r>
              <a:rPr lang="fr-FR" sz="1600" dirty="0" smtClean="0">
                <a:solidFill>
                  <a:srgbClr val="002060"/>
                </a:solidFill>
              </a:rPr>
              <a:t> (</a:t>
            </a:r>
            <a:r>
              <a:rPr lang="fr-FR" sz="1600" b="1" dirty="0" smtClean="0">
                <a:solidFill>
                  <a:srgbClr val="FF0000"/>
                </a:solidFill>
              </a:rPr>
              <a:t>Minutes in </a:t>
            </a:r>
            <a:r>
              <a:rPr lang="fr-FR" sz="1600" b="1" dirty="0" err="1" smtClean="0">
                <a:solidFill>
                  <a:srgbClr val="FF0000"/>
                </a:solidFill>
              </a:rPr>
              <a:t>nitrogen</a:t>
            </a:r>
            <a:r>
              <a:rPr lang="fr-FR" sz="1600" b="1" dirty="0" smtClean="0">
                <a:solidFill>
                  <a:srgbClr val="FF0000"/>
                </a:solidFill>
              </a:rPr>
              <a:t> at 800°C</a:t>
            </a:r>
            <a:r>
              <a:rPr lang="fr-FR" sz="1600" dirty="0" smtClean="0">
                <a:solidFill>
                  <a:srgbClr val="002060"/>
                </a:solidFill>
              </a:rPr>
              <a:t>/</a:t>
            </a:r>
            <a:r>
              <a:rPr lang="fr-FR" sz="1600" b="1" dirty="0" smtClean="0">
                <a:solidFill>
                  <a:srgbClr val="00B050"/>
                </a:solidFill>
              </a:rPr>
              <a:t>Minutes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b="1" dirty="0" err="1" smtClean="0">
                <a:solidFill>
                  <a:srgbClr val="00B050"/>
                </a:solidFill>
              </a:rPr>
              <a:t>under</a:t>
            </a:r>
            <a:r>
              <a:rPr lang="fr-FR" sz="1600" b="1" dirty="0" smtClean="0">
                <a:solidFill>
                  <a:srgbClr val="00B050"/>
                </a:solidFill>
              </a:rPr>
              <a:t> vacuum at 800°C</a:t>
            </a:r>
            <a:r>
              <a:rPr lang="fr-FR" sz="16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fr-FR" sz="1600" dirty="0" err="1" smtClean="0"/>
              <a:t>Lower</a:t>
            </a:r>
            <a:r>
              <a:rPr lang="fr-FR" sz="1600" dirty="0" smtClean="0"/>
              <a:t> </a:t>
            </a:r>
            <a:r>
              <a:rPr lang="fr-FR" sz="1600" dirty="0" err="1" smtClean="0"/>
              <a:t>Qo</a:t>
            </a:r>
            <a:r>
              <a:rPr lang="fr-FR" sz="1600" dirty="0" smtClean="0"/>
              <a:t> but </a:t>
            </a:r>
            <a:r>
              <a:rPr lang="fr-FR" sz="1600" dirty="0" err="1" smtClean="0"/>
              <a:t>better</a:t>
            </a:r>
            <a:r>
              <a:rPr lang="fr-FR" sz="1600" dirty="0" smtClean="0"/>
              <a:t> </a:t>
            </a:r>
            <a:r>
              <a:rPr lang="fr-FR" sz="1600" dirty="0" err="1" smtClean="0"/>
              <a:t>repeatability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2/0 </a:t>
            </a:r>
            <a:r>
              <a:rPr lang="fr-FR" sz="1600" dirty="0" smtClean="0">
                <a:solidFill>
                  <a:srgbClr val="002060"/>
                </a:solidFill>
              </a:rPr>
              <a:t>=&gt; </a:t>
            </a:r>
            <a:r>
              <a:rPr lang="fr-FR" sz="1600" dirty="0" err="1" smtClean="0">
                <a:solidFill>
                  <a:srgbClr val="002060"/>
                </a:solidFill>
              </a:rPr>
              <a:t>chosen</a:t>
            </a:r>
            <a:r>
              <a:rPr lang="fr-FR" sz="1600" dirty="0" smtClean="0">
                <a:solidFill>
                  <a:srgbClr val="002060"/>
                </a:solidFill>
              </a:rPr>
              <a:t> for LCLS2-HE</a:t>
            </a:r>
          </a:p>
          <a:p>
            <a:r>
              <a:rPr lang="fr-FR" sz="1600" dirty="0" smtClean="0"/>
              <a:t>Cold EP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key to </a:t>
            </a:r>
            <a:r>
              <a:rPr lang="fr-FR" sz="1600" dirty="0" err="1" smtClean="0"/>
              <a:t>reach</a:t>
            </a:r>
            <a:r>
              <a:rPr lang="fr-FR" sz="1600" dirty="0" smtClean="0"/>
              <a:t> gradients </a:t>
            </a:r>
            <a:r>
              <a:rPr lang="fr-FR" sz="1600" dirty="0" err="1" smtClean="0"/>
              <a:t>above</a:t>
            </a:r>
            <a:r>
              <a:rPr lang="fr-FR" sz="1600" dirty="0" smtClean="0"/>
              <a:t> 30 MV/m </a:t>
            </a:r>
            <a:r>
              <a:rPr lang="fr-FR" sz="1600" dirty="0" smtClean="0">
                <a:solidFill>
                  <a:srgbClr val="002060"/>
                </a:solidFill>
              </a:rPr>
              <a:t>(More </a:t>
            </a:r>
            <a:r>
              <a:rPr lang="fr-FR" sz="1600" dirty="0" err="1" smtClean="0">
                <a:solidFill>
                  <a:srgbClr val="002060"/>
                </a:solidFill>
              </a:rPr>
              <a:t>uniform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</a:rPr>
              <a:t>removal</a:t>
            </a:r>
            <a:r>
              <a:rPr lang="fr-FR" sz="1600" dirty="0" smtClean="0">
                <a:solidFill>
                  <a:srgbClr val="002060"/>
                </a:solidFill>
              </a:rPr>
              <a:t> rate </a:t>
            </a:r>
            <a:r>
              <a:rPr lang="fr-FR" sz="1600" dirty="0" err="1" smtClean="0">
                <a:solidFill>
                  <a:srgbClr val="002060"/>
                </a:solidFill>
              </a:rPr>
              <a:t>after</a:t>
            </a:r>
            <a:r>
              <a:rPr lang="fr-FR" sz="1600" dirty="0" smtClean="0">
                <a:solidFill>
                  <a:srgbClr val="002060"/>
                </a:solidFill>
              </a:rPr>
              <a:t> doping)</a:t>
            </a:r>
          </a:p>
          <a:p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residual</a:t>
            </a:r>
            <a:r>
              <a:rPr lang="fr-FR" sz="1600" dirty="0" smtClean="0"/>
              <a:t> </a:t>
            </a:r>
            <a:r>
              <a:rPr lang="fr-FR" sz="1600" dirty="0" err="1" smtClean="0"/>
              <a:t>magnetic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and </a:t>
            </a:r>
            <a:r>
              <a:rPr lang="fr-FR" sz="1600" dirty="0" err="1" smtClean="0"/>
              <a:t>fast</a:t>
            </a:r>
            <a:r>
              <a:rPr lang="fr-FR" sz="1600" dirty="0" smtClean="0"/>
              <a:t> cool-down </a:t>
            </a:r>
            <a:r>
              <a:rPr lang="fr-FR" sz="1600" dirty="0" err="1" smtClean="0"/>
              <a:t>capabilities</a:t>
            </a:r>
            <a:r>
              <a:rPr lang="fr-FR" sz="1600" dirty="0" smtClean="0"/>
              <a:t> are essential </a:t>
            </a:r>
            <a:r>
              <a:rPr lang="fr-FR" sz="1600" dirty="0" smtClean="0">
                <a:solidFill>
                  <a:srgbClr val="002060"/>
                </a:solidFill>
              </a:rPr>
              <a:t>(high </a:t>
            </a:r>
            <a:r>
              <a:rPr lang="fr-FR" sz="1600" dirty="0" err="1" smtClean="0">
                <a:solidFill>
                  <a:srgbClr val="002060"/>
                </a:solidFill>
              </a:rPr>
              <a:t>magnetic</a:t>
            </a:r>
            <a:r>
              <a:rPr lang="fr-FR" sz="1600" dirty="0" smtClean="0">
                <a:solidFill>
                  <a:srgbClr val="002060"/>
                </a:solidFill>
              </a:rPr>
              <a:t> </a:t>
            </a:r>
            <a:r>
              <a:rPr lang="fr-FR" sz="1600" dirty="0" err="1" smtClean="0">
                <a:solidFill>
                  <a:srgbClr val="002060"/>
                </a:solidFill>
              </a:rPr>
              <a:t>sensitivities</a:t>
            </a:r>
            <a:r>
              <a:rPr lang="fr-FR" sz="1600" dirty="0" smtClean="0">
                <a:solidFill>
                  <a:srgbClr val="002060"/>
                </a:solidFill>
              </a:rPr>
              <a:t>)</a:t>
            </a:r>
          </a:p>
          <a:p>
            <a:pPr lvl="1"/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Technology</a:t>
            </a:r>
            <a:r>
              <a:rPr lang="fr-FR" dirty="0"/>
              <a:t> for Future HEP </a:t>
            </a:r>
            <a:r>
              <a:rPr lang="fr-FR" dirty="0" err="1"/>
              <a:t>Facilities</a:t>
            </a:r>
            <a:r>
              <a:rPr lang="fr-FR" dirty="0"/>
              <a:t> – SRF – Longuevergne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/>
          <a:p>
            <a:r>
              <a:rPr lang="fr-FR" dirty="0" smtClean="0"/>
              <a:t>08/07/2021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2488015" y="5192663"/>
            <a:ext cx="2052328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M. </a:t>
            </a:r>
            <a:r>
              <a:rPr lang="fr-FR" sz="1400" b="1" dirty="0" err="1" smtClean="0">
                <a:solidFill>
                  <a:srgbClr val="FF0000"/>
                </a:solidFill>
              </a:rPr>
              <a:t>Martinello</a:t>
            </a:r>
            <a:r>
              <a:rPr lang="fr-FR" sz="1400" b="1" dirty="0" smtClean="0">
                <a:solidFill>
                  <a:srgbClr val="FF0000"/>
                </a:solidFill>
              </a:rPr>
              <a:t>, SRF2021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56125" y="5346551"/>
            <a:ext cx="2801620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D. </a:t>
            </a:r>
            <a:r>
              <a:rPr lang="fr-FR" sz="1400" b="1" dirty="0" err="1" smtClean="0">
                <a:solidFill>
                  <a:srgbClr val="FF0000"/>
                </a:solidFill>
              </a:rPr>
              <a:t>Gonnella</a:t>
            </a:r>
            <a:r>
              <a:rPr lang="fr-FR" sz="1400" b="1" dirty="0">
                <a:solidFill>
                  <a:srgbClr val="FF0000"/>
                </a:solidFill>
              </a:rPr>
              <a:t>, TUPFDV003 </a:t>
            </a:r>
            <a:r>
              <a:rPr lang="fr-FR" sz="1400" b="1" dirty="0" smtClean="0">
                <a:solidFill>
                  <a:srgbClr val="FF0000"/>
                </a:solidFill>
              </a:rPr>
              <a:t>, SRF2021</a:t>
            </a:r>
            <a:endParaRPr lang="fr-FR" sz="1400" b="1" dirty="0">
              <a:solidFill>
                <a:srgbClr val="FF0000"/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99" y="2677779"/>
            <a:ext cx="3312564" cy="260828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8214169" y="1821178"/>
            <a:ext cx="2312999" cy="2616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rgbClr val="FF0000"/>
                </a:solidFill>
              </a:rPr>
              <a:t>F. Furuta, MOPTEV012 , SRF2021</a:t>
            </a:r>
            <a:endParaRPr lang="fr-FR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débuts de la SRF : à Stanford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36621" y="759013"/>
            <a:ext cx="6347214" cy="4724017"/>
          </a:xfrm>
        </p:spPr>
        <p:txBody>
          <a:bodyPr>
            <a:normAutofit/>
          </a:bodyPr>
          <a:lstStyle/>
          <a:p>
            <a:r>
              <a:rPr lang="fr-FR" sz="1800" dirty="0" smtClean="0"/>
              <a:t>La première équipe à travailler sur la technologie supraconductrice pour les accélérateurs est à Stanford : </a:t>
            </a:r>
          </a:p>
          <a:p>
            <a:pPr lvl="1"/>
            <a:r>
              <a:rPr lang="fr-FR" sz="1600" dirty="0" smtClean="0"/>
              <a:t>HEPL : Hansen </a:t>
            </a:r>
            <a:r>
              <a:rPr lang="fr-FR" sz="1600" dirty="0" err="1" smtClean="0"/>
              <a:t>Experimental</a:t>
            </a:r>
            <a:r>
              <a:rPr lang="fr-FR" sz="1600" dirty="0" smtClean="0"/>
              <a:t>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 </a:t>
            </a:r>
            <a:r>
              <a:rPr lang="fr-FR" sz="1600" dirty="0" err="1" smtClean="0"/>
              <a:t>Laboratory</a:t>
            </a:r>
            <a:r>
              <a:rPr lang="fr-FR" sz="1600" dirty="0" smtClean="0"/>
              <a:t>.</a:t>
            </a:r>
          </a:p>
          <a:p>
            <a:pPr lvl="1"/>
            <a:r>
              <a:rPr lang="fr-FR" sz="1600" dirty="0" smtClean="0"/>
              <a:t>Membres du groupe SRF : W. M. </a:t>
            </a:r>
            <a:r>
              <a:rPr lang="fr-FR" sz="1600" dirty="0" err="1" smtClean="0"/>
              <a:t>Fairbank</a:t>
            </a:r>
            <a:r>
              <a:rPr lang="fr-FR" sz="1600" dirty="0" smtClean="0"/>
              <a:t>, C. M. </a:t>
            </a:r>
            <a:r>
              <a:rPr lang="fr-FR" sz="1600" dirty="0" err="1" smtClean="0"/>
              <a:t>Lyneis</a:t>
            </a:r>
            <a:r>
              <a:rPr lang="fr-FR" sz="1600" dirty="0" smtClean="0"/>
              <a:t>, M. S. </a:t>
            </a:r>
            <a:r>
              <a:rPr lang="fr-FR" sz="1600" dirty="0" err="1" smtClean="0"/>
              <a:t>Ashan</a:t>
            </a:r>
            <a:r>
              <a:rPr lang="fr-FR" sz="1600" dirty="0" smtClean="0"/>
              <a:t>, </a:t>
            </a:r>
            <a:r>
              <a:rPr lang="fr-FR" sz="1600" u="sng" dirty="0" smtClean="0"/>
              <a:t>H. A. </a:t>
            </a:r>
            <a:r>
              <a:rPr lang="fr-FR" sz="1600" u="sng" dirty="0" err="1" smtClean="0"/>
              <a:t>Schwettman</a:t>
            </a:r>
            <a:r>
              <a:rPr lang="fr-FR" sz="1600" dirty="0" smtClean="0"/>
              <a:t>, </a:t>
            </a:r>
            <a:r>
              <a:rPr lang="fr-FR" sz="1600" u="sng" dirty="0" smtClean="0"/>
              <a:t>T. I. Smith</a:t>
            </a:r>
            <a:r>
              <a:rPr lang="fr-FR" sz="1600" dirty="0" smtClean="0"/>
              <a:t>, L. R. </a:t>
            </a:r>
            <a:r>
              <a:rPr lang="fr-FR" sz="1600" dirty="0" err="1" smtClean="0"/>
              <a:t>Suelzle</a:t>
            </a:r>
            <a:r>
              <a:rPr lang="fr-FR" sz="1600" dirty="0" smtClean="0"/>
              <a:t>, </a:t>
            </a:r>
            <a:r>
              <a:rPr lang="fr-FR" sz="1600" u="sng" dirty="0" smtClean="0"/>
              <a:t>J. P. </a:t>
            </a:r>
            <a:r>
              <a:rPr lang="fr-FR" sz="1600" u="sng" dirty="0" err="1" smtClean="0"/>
              <a:t>Turneaure</a:t>
            </a:r>
            <a:r>
              <a:rPr lang="fr-FR" sz="1600" dirty="0" smtClean="0"/>
              <a:t>, P. B. Wilson.</a:t>
            </a:r>
          </a:p>
          <a:p>
            <a:r>
              <a:rPr lang="fr-FR" sz="1800" dirty="0" smtClean="0"/>
              <a:t>Motivations :</a:t>
            </a:r>
          </a:p>
          <a:p>
            <a:pPr lvl="1"/>
            <a:r>
              <a:rPr lang="fr-FR" sz="1600" dirty="0" smtClean="0"/>
              <a:t>Validation de la théorie BCS (1957) et des travaux de Mathis-Bardeen (1958) : extension théorie BCS sous champ RF</a:t>
            </a:r>
          </a:p>
          <a:p>
            <a:pPr lvl="1"/>
            <a:r>
              <a:rPr lang="fr-FR" sz="1600" dirty="0" smtClean="0"/>
              <a:t>Déterminer le champ limite en régime RF</a:t>
            </a:r>
          </a:p>
          <a:p>
            <a:pPr lvl="1"/>
            <a:r>
              <a:rPr lang="fr-FR" sz="1600" dirty="0" smtClean="0"/>
              <a:t>Construire une machine à électron à fort cycle utile (volonté du prix Nobel 1961 R. </a:t>
            </a:r>
            <a:r>
              <a:rPr lang="fr-FR" sz="1600" dirty="0" err="1" smtClean="0"/>
              <a:t>Hofstadter</a:t>
            </a:r>
            <a:r>
              <a:rPr lang="fr-FR" sz="1600" dirty="0" smtClean="0"/>
              <a:t>)</a:t>
            </a:r>
          </a:p>
          <a:p>
            <a:r>
              <a:rPr lang="fr-FR" sz="1800" dirty="0" smtClean="0"/>
              <a:t>Première publication par P. B. Wilson en 1963 sur cavité en étain et plomb</a:t>
            </a:r>
            <a:endParaRPr lang="fr-FR" sz="1800" dirty="0"/>
          </a:p>
          <a:p>
            <a:endParaRPr lang="fr-FR" sz="1600" dirty="0" smtClean="0"/>
          </a:p>
          <a:p>
            <a:pPr marL="457149" lvl="1" indent="0">
              <a:buNone/>
            </a:pPr>
            <a:endParaRPr lang="fr-FR" sz="1600" dirty="0" smtClean="0"/>
          </a:p>
          <a:p>
            <a:pPr lvl="1"/>
            <a:endParaRPr lang="fr-FR" sz="1600" dirty="0" smtClean="0"/>
          </a:p>
          <a:p>
            <a:pPr marL="0" indent="0">
              <a:buNone/>
            </a:pPr>
            <a:endParaRPr lang="fr-FR" sz="1800" dirty="0" smtClean="0"/>
          </a:p>
          <a:p>
            <a:pPr lvl="1"/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714" y="4469903"/>
            <a:ext cx="3863329" cy="105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555" y="771660"/>
            <a:ext cx="3486150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lèche droite 5"/>
          <p:cNvSpPr/>
          <p:nvPr/>
        </p:nvSpPr>
        <p:spPr>
          <a:xfrm>
            <a:off x="6255356" y="485325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6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débuts de la SRF à Stanford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/>
          </p:nvPr>
        </p:nvSpPr>
        <p:spPr>
          <a:xfrm>
            <a:off x="336621" y="759013"/>
            <a:ext cx="10090326" cy="4724017"/>
          </a:xfrm>
        </p:spPr>
        <p:txBody>
          <a:bodyPr>
            <a:normAutofit/>
          </a:bodyPr>
          <a:lstStyle/>
          <a:p>
            <a:r>
              <a:rPr lang="fr-FR" sz="1800" dirty="0" smtClean="0"/>
              <a:t>Première cavité en Niobium à 11.2 GHz construite en 1967 par </a:t>
            </a:r>
            <a:r>
              <a:rPr lang="fr-FR" sz="1800" dirty="0" err="1" smtClean="0"/>
              <a:t>Turneaure</a:t>
            </a:r>
            <a:r>
              <a:rPr lang="fr-FR" sz="1800" dirty="0" smtClean="0"/>
              <a:t> &amp; </a:t>
            </a:r>
            <a:r>
              <a:rPr lang="fr-FR" sz="1800" dirty="0" err="1" smtClean="0"/>
              <a:t>Weissman</a:t>
            </a:r>
            <a:endParaRPr lang="fr-FR" sz="1800" dirty="0" smtClean="0"/>
          </a:p>
          <a:p>
            <a:pPr lvl="1"/>
            <a:r>
              <a:rPr lang="fr-FR" sz="1400" dirty="0" smtClean="0"/>
              <a:t>Validation théorie BCS pour Niobium à champ faible (&lt; 10 MV/m)</a:t>
            </a:r>
          </a:p>
          <a:p>
            <a:r>
              <a:rPr lang="fr-FR" sz="1800" dirty="0" smtClean="0"/>
              <a:t>Deuxième type de cavité en Nb à 8.6 GHz construite en 1969 par </a:t>
            </a:r>
            <a:r>
              <a:rPr lang="fr-FR" sz="1800" dirty="0" err="1" smtClean="0"/>
              <a:t>Turneaure</a:t>
            </a:r>
            <a:r>
              <a:rPr lang="fr-FR" sz="1800" dirty="0" smtClean="0"/>
              <a:t> &amp; Viet </a:t>
            </a:r>
          </a:p>
          <a:p>
            <a:pPr lvl="1"/>
            <a:r>
              <a:rPr lang="fr-FR" sz="1400" dirty="0" err="1" smtClean="0"/>
              <a:t>Qo</a:t>
            </a:r>
            <a:r>
              <a:rPr lang="fr-FR" sz="1400" dirty="0" smtClean="0"/>
              <a:t> &gt; 10</a:t>
            </a:r>
            <a:r>
              <a:rPr lang="fr-FR" sz="1400" baseline="30000" dirty="0" smtClean="0"/>
              <a:t>10</a:t>
            </a:r>
            <a:r>
              <a:rPr lang="fr-FR" sz="1400" dirty="0" smtClean="0"/>
              <a:t> et champ maximum ~ 23 MV/m</a:t>
            </a:r>
          </a:p>
          <a:p>
            <a:r>
              <a:rPr lang="fr-FR" sz="1800" dirty="0" smtClean="0"/>
              <a:t>En 1974, construction de 55 cellules en Nb à 1.3 GHz pour le SCA à Stanford, premier accélérateur supraconducteur</a:t>
            </a:r>
            <a:endParaRPr lang="fr-FR" sz="1800" dirty="0"/>
          </a:p>
          <a:p>
            <a:pPr marL="0" indent="0">
              <a:buNone/>
            </a:pPr>
            <a:endParaRPr lang="fr-FR" sz="1600" dirty="0" smtClean="0"/>
          </a:p>
          <a:p>
            <a:pPr marL="457149" lvl="1" indent="0">
              <a:buNone/>
            </a:pPr>
            <a:endParaRPr lang="fr-FR" sz="1600" dirty="0" smtClean="0"/>
          </a:p>
          <a:p>
            <a:pPr lvl="1"/>
            <a:endParaRPr lang="fr-FR" sz="1600" dirty="0" smtClean="0"/>
          </a:p>
          <a:p>
            <a:pPr marL="0" indent="0">
              <a:buNone/>
            </a:pPr>
            <a:endParaRPr lang="fr-FR" sz="1800" dirty="0" smtClean="0"/>
          </a:p>
          <a:p>
            <a:pPr lvl="1"/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691" y="2601339"/>
            <a:ext cx="4379972" cy="27733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5" y="2597696"/>
            <a:ext cx="4896543" cy="277698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582" y="707890"/>
            <a:ext cx="1524351" cy="1232010"/>
          </a:xfrm>
          <a:prstGeom prst="rect">
            <a:avLst/>
          </a:prstGeom>
        </p:spPr>
      </p:pic>
      <p:sp>
        <p:nvSpPr>
          <p:cNvPr id="16" name="Flèche droite 15"/>
          <p:cNvSpPr/>
          <p:nvPr/>
        </p:nvSpPr>
        <p:spPr>
          <a:xfrm>
            <a:off x="8400213" y="141403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9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débuts de la SRF à 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12" name="Espace réservé du texte 4"/>
          <p:cNvSpPr txBox="1">
            <a:spLocks/>
          </p:cNvSpPr>
          <p:nvPr/>
        </p:nvSpPr>
        <p:spPr>
          <a:xfrm>
            <a:off x="0" y="653480"/>
            <a:ext cx="10153127" cy="55446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1986 : Projet MACSE (Maquette d’Accélérateur à Cavités Supraconductrices pour Electrons) en collaboration entre l’IPNO et le CEA (DAPNIA)</a:t>
            </a:r>
          </a:p>
          <a:p>
            <a:pPr lvl="1" indent="-228600" defTabSz="914400" fontAlgn="auto"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Comprendre la supraconductivité en régime RF</a:t>
            </a:r>
          </a:p>
          <a:p>
            <a:pPr lvl="1" indent="-228600" defTabSz="914400" fontAlgn="auto"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Acquérir les connaissances et compétences pour la construction et l’opération d’un tel module</a:t>
            </a:r>
          </a:p>
          <a:p>
            <a:pPr lvl="1" indent="-228600" defTabSz="914400" fontAlgn="auto">
              <a:spcAft>
                <a:spcPts val="0"/>
              </a:spcAft>
              <a:buClr>
                <a:sysClr val="window" lastClr="FFFFFF">
                  <a:shade val="50000"/>
                </a:sysClr>
              </a:buClr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R&amp;D dépôt Niobium sur Cuivre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6049106" y="4213086"/>
            <a:ext cx="4473335" cy="1382060"/>
            <a:chOff x="6021147" y="3503832"/>
            <a:chExt cx="4473335" cy="138206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1147" y="3503832"/>
              <a:ext cx="4473335" cy="13820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7042571" y="4109864"/>
              <a:ext cx="432048" cy="1904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09217" y="4257618"/>
              <a:ext cx="588549" cy="15672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786" y="2516906"/>
            <a:ext cx="3639974" cy="1490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6531064" y="3445501"/>
            <a:ext cx="3426938" cy="239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973" y="2225203"/>
            <a:ext cx="3632575" cy="2318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018385" y="2210847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accent5"/>
                </a:solidFill>
              </a:rPr>
              <a:t>1989</a:t>
            </a:r>
            <a:endParaRPr lang="fr-FR" sz="1000" dirty="0">
              <a:solidFill>
                <a:schemeClr val="accent5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3866" y="2890969"/>
            <a:ext cx="5311547" cy="2013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106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débuts de la SRF : à 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sp>
        <p:nvSpPr>
          <p:cNvPr id="14" name="Espace réservé du texte 4"/>
          <p:cNvSpPr txBox="1">
            <a:spLocks/>
          </p:cNvSpPr>
          <p:nvPr/>
        </p:nvSpPr>
        <p:spPr>
          <a:xfrm>
            <a:off x="201812" y="653480"/>
            <a:ext cx="8352928" cy="59492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1991 : Projet TTF (Tesla Test Facility), collaboration entre CEA\DAPNIA, LAL et IPNO.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Conception </a:t>
            </a:r>
            <a:r>
              <a:rPr lang="fr-FR" sz="1600" dirty="0">
                <a:solidFill>
                  <a:srgbClr val="464653"/>
                </a:solidFill>
                <a:latin typeface="Gill Sans MT"/>
              </a:rPr>
              <a:t>et construction d’un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Gill Sans MT"/>
              </a:rPr>
              <a:t>module supraconducteur pour DESY*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lang="fr-FR" sz="1600" dirty="0">
              <a:solidFill>
                <a:srgbClr val="464653"/>
              </a:solidFill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lang="fr-FR" sz="1600" dirty="0">
              <a:solidFill>
                <a:srgbClr val="464653"/>
              </a:solidFill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lang="fr-FR" sz="1600" dirty="0">
              <a:solidFill>
                <a:srgbClr val="464653"/>
              </a:solidFill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Char char=""/>
              <a:tabLst/>
              <a:defRPr/>
            </a:pPr>
            <a:endParaRPr lang="fr-FR" sz="1600" dirty="0">
              <a:solidFill>
                <a:srgbClr val="464653"/>
              </a:solidFill>
              <a:latin typeface="Gill Sans MT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7432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1999 : Projet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Eurisol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: R&amp;D cavités « 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Spoke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 ». </a:t>
            </a:r>
          </a:p>
          <a:p>
            <a:pPr lvl="1" defTabSz="914400" fontAlgn="auto"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</a:pPr>
            <a:r>
              <a:rPr lang="fr-FR" sz="1600" dirty="0">
                <a:solidFill>
                  <a:srgbClr val="464653"/>
                </a:solidFill>
                <a:latin typeface="Gill Sans MT"/>
              </a:rPr>
              <a:t>Première cavité </a:t>
            </a:r>
            <a:r>
              <a:rPr lang="fr-FR" sz="1600" dirty="0" err="1">
                <a:solidFill>
                  <a:srgbClr val="464653"/>
                </a:solidFill>
                <a:latin typeface="Gill Sans MT"/>
              </a:rPr>
              <a:t>Spoke</a:t>
            </a:r>
            <a:r>
              <a:rPr lang="fr-FR" sz="1600" dirty="0">
                <a:solidFill>
                  <a:srgbClr val="464653"/>
                </a:solidFill>
                <a:latin typeface="Gill Sans MT"/>
              </a:rPr>
              <a:t> « européenne » construite en 2002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Puis </a:t>
            </a:r>
            <a:r>
              <a:rPr kumimoji="0" 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SPIRAL2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XFEL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EUROTRANS, </a:t>
            </a:r>
            <a:r>
              <a:rPr kumimoji="0" 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ESS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MYRRHA</a:t>
            </a:r>
            <a:r>
              <a:rPr kumimoji="0" lang="fr-FR" sz="1800" b="0" i="0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fr-FR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PIP2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FB8CD"/>
              </a:buClr>
              <a:buSzPct val="76000"/>
              <a:buFont typeface="Wingdings 3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031127" y="1886327"/>
            <a:ext cx="4356239" cy="2088076"/>
            <a:chOff x="6026558" y="2788175"/>
            <a:chExt cx="4356239" cy="208807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6507" y="3113556"/>
              <a:ext cx="3604835" cy="17626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6558" y="2788175"/>
              <a:ext cx="4356239" cy="2089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00" y="4299784"/>
            <a:ext cx="4356239" cy="98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439" y="1730872"/>
            <a:ext cx="4116062" cy="2530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82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7325" y="869504"/>
            <a:ext cx="10153127" cy="472401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Les débuts de la SRF :</a:t>
            </a:r>
          </a:p>
          <a:p>
            <a:pPr lvl="1"/>
            <a:r>
              <a:rPr lang="fr-FR" sz="2000" dirty="0" smtClean="0"/>
              <a:t>A Stanford (SLAC) </a:t>
            </a:r>
          </a:p>
          <a:p>
            <a:pPr lvl="1"/>
            <a:r>
              <a:rPr lang="fr-FR" sz="2000" dirty="0" smtClean="0"/>
              <a:t>A IJCLab (ex-IPNO)</a:t>
            </a:r>
          </a:p>
          <a:p>
            <a:r>
              <a:rPr lang="fr-FR" sz="2400" dirty="0" smtClean="0"/>
              <a:t>Qu’est-ce que la </a:t>
            </a:r>
            <a:r>
              <a:rPr lang="fr-FR" sz="2400" dirty="0" smtClean="0"/>
              <a:t>SRF-accélérateur </a:t>
            </a:r>
            <a:r>
              <a:rPr lang="fr-FR" sz="2400" dirty="0" smtClean="0"/>
              <a:t>?</a:t>
            </a:r>
          </a:p>
          <a:p>
            <a:r>
              <a:rPr lang="fr-FR" sz="2400" dirty="0" smtClean="0"/>
              <a:t>Pourquoi le Niobium</a:t>
            </a:r>
          </a:p>
          <a:p>
            <a:pPr lvl="1"/>
            <a:r>
              <a:rPr lang="fr-FR" sz="2000" dirty="0" smtClean="0"/>
              <a:t>Matériau idéal pour la SRF accélérateur</a:t>
            </a:r>
          </a:p>
          <a:p>
            <a:pPr lvl="1"/>
            <a:r>
              <a:rPr lang="fr-FR" sz="2000" dirty="0" smtClean="0"/>
              <a:t>Les limites physiques</a:t>
            </a:r>
          </a:p>
          <a:p>
            <a:pPr lvl="1"/>
            <a:r>
              <a:rPr lang="fr-FR" sz="2000" dirty="0" smtClean="0"/>
              <a:t>Les barrières techniques</a:t>
            </a:r>
            <a:endParaRPr lang="fr-FR" sz="2000" dirty="0"/>
          </a:p>
          <a:p>
            <a:r>
              <a:rPr lang="fr-FR" sz="2400" dirty="0" smtClean="0"/>
              <a:t>La </a:t>
            </a:r>
            <a:r>
              <a:rPr lang="fr-FR" sz="2400" dirty="0" smtClean="0"/>
              <a:t>R&amp;D SRF de nos </a:t>
            </a:r>
            <a:r>
              <a:rPr lang="fr-FR" sz="2400" dirty="0" smtClean="0"/>
              <a:t>jours (non exhaustif)</a:t>
            </a:r>
            <a:endParaRPr lang="fr-FR" sz="2400" dirty="0" smtClean="0"/>
          </a:p>
          <a:p>
            <a:r>
              <a:rPr lang="fr-FR" sz="2400" dirty="0" smtClean="0"/>
              <a:t>Les nouvelles applications émergentes (Akira in English)</a:t>
            </a:r>
          </a:p>
          <a:p>
            <a:pPr marL="457149" lvl="1" indent="0">
              <a:buNone/>
            </a:pPr>
            <a:endParaRPr lang="fr-FR" sz="2000" dirty="0" smtClean="0"/>
          </a:p>
          <a:p>
            <a:pPr lvl="1"/>
            <a:endParaRPr lang="fr-FR" sz="2000" dirty="0" smtClean="0"/>
          </a:p>
          <a:p>
            <a:pPr marL="0" indent="0">
              <a:buNone/>
            </a:pPr>
            <a:endParaRPr lang="fr-FR" sz="2400" dirty="0" smtClean="0"/>
          </a:p>
          <a:p>
            <a:pPr lvl="1"/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</p:spTree>
    <p:extLst>
      <p:ext uri="{BB962C8B-B14F-4D97-AF65-F5344CB8AC3E}">
        <p14:creationId xmlns:p14="http://schemas.microsoft.com/office/powerpoint/2010/main" val="20453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915" y="890682"/>
            <a:ext cx="4483160" cy="490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QU’EST-CE QUE LA SRF et pourquoi ?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3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/>
              <a:t>Séminaire Pôle Accélérateur – Longuevergne/Miyazaki - IJCLab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3358695" y="784162"/>
            <a:ext cx="3203035" cy="2275820"/>
            <a:chOff x="3358695" y="784162"/>
            <a:chExt cx="3203035" cy="2275820"/>
          </a:xfrm>
        </p:grpSpPr>
        <p:sp>
          <p:nvSpPr>
            <p:cNvPr id="17" name="Flèche vers le bas 16"/>
            <p:cNvSpPr/>
            <p:nvPr/>
          </p:nvSpPr>
          <p:spPr>
            <a:xfrm rot="16200000">
              <a:off x="3451183" y="1729160"/>
              <a:ext cx="432048" cy="617023"/>
            </a:xfrm>
            <a:prstGeom prst="downArrow">
              <a:avLst>
                <a:gd name="adj1" fmla="val 38528"/>
                <a:gd name="adj2" fmla="val 50000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546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082123" y="784162"/>
              <a:ext cx="231279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u="sng" dirty="0" err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Cavité</a:t>
              </a:r>
              <a:r>
                <a:rPr lang="en-US" sz="1800" b="1" u="sng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800" b="1" u="sng" dirty="0" err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Accélératrice</a:t>
              </a:r>
              <a:endParaRPr lang="en-US" sz="1800" b="1" u="sng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0" name="Picture 2" descr="D:\cav4.jpg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507" y="1234477"/>
              <a:ext cx="2562223" cy="1825505"/>
            </a:xfrm>
            <a:prstGeom prst="rect">
              <a:avLst/>
            </a:prstGeom>
            <a:noFill/>
          </p:spPr>
        </p:pic>
      </p:grpSp>
      <p:sp>
        <p:nvSpPr>
          <p:cNvPr id="25" name="ZoneTexte 24"/>
          <p:cNvSpPr txBox="1"/>
          <p:nvPr/>
        </p:nvSpPr>
        <p:spPr>
          <a:xfrm>
            <a:off x="76440" y="706016"/>
            <a:ext cx="178155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CRYOMODULE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(ESS type SPOKE)</a:t>
            </a:r>
            <a:endParaRPr lang="en-US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3118104" y="3256007"/>
            <a:ext cx="3065183" cy="2345385"/>
            <a:chOff x="3118104" y="3256007"/>
            <a:chExt cx="3065183" cy="2345385"/>
          </a:xfrm>
        </p:grpSpPr>
        <p:sp>
          <p:nvSpPr>
            <p:cNvPr id="7" name="ZoneTexte 6"/>
            <p:cNvSpPr txBox="1"/>
            <p:nvPr/>
          </p:nvSpPr>
          <p:spPr>
            <a:xfrm>
              <a:off x="4726813" y="3775963"/>
              <a:ext cx="145647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u="sng" dirty="0" err="1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Coupleur</a:t>
              </a:r>
              <a:r>
                <a:rPr lang="en-US" sz="1800" b="1" u="sng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de Puissance</a:t>
              </a:r>
            </a:p>
          </p:txBody>
        </p:sp>
        <p:sp>
          <p:nvSpPr>
            <p:cNvPr id="14" name="Flèche vers le bas 13"/>
            <p:cNvSpPr/>
            <p:nvPr/>
          </p:nvSpPr>
          <p:spPr>
            <a:xfrm rot="18309344">
              <a:off x="3408428" y="2965683"/>
              <a:ext cx="432048" cy="1012696"/>
            </a:xfrm>
            <a:prstGeom prst="downArrow">
              <a:avLst>
                <a:gd name="adj1" fmla="val 38528"/>
                <a:gd name="adj2" fmla="val 50000"/>
              </a:avLst>
            </a:prstGeom>
            <a:solidFill>
              <a:srgbClr val="F5372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546"/>
            </a:p>
          </p:txBody>
        </p:sp>
        <p:pic>
          <p:nvPicPr>
            <p:cNvPr id="21" name="Image 7" descr="Coupleur3 11-09-13.jpg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483" y="3376252"/>
              <a:ext cx="1047602" cy="2225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Espace réservé du contenu 3"/>
          <p:cNvSpPr>
            <a:spLocks noGrp="1"/>
          </p:cNvSpPr>
          <p:nvPr>
            <p:ph sz="half" idx="2"/>
          </p:nvPr>
        </p:nvSpPr>
        <p:spPr>
          <a:xfrm>
            <a:off x="6538515" y="581472"/>
            <a:ext cx="4295423" cy="5422634"/>
          </a:xfrm>
        </p:spPr>
        <p:txBody>
          <a:bodyPr>
            <a:noAutofit/>
          </a:bodyPr>
          <a:lstStyle/>
          <a:p>
            <a:r>
              <a:rPr lang="fr-FR" sz="1600" dirty="0"/>
              <a:t>Forts gradients accélérateurs</a:t>
            </a:r>
          </a:p>
          <a:p>
            <a:pPr lvl="1"/>
            <a:r>
              <a:rPr lang="fr-FR" sz="1200" dirty="0">
                <a:solidFill>
                  <a:srgbClr val="00B050"/>
                </a:solidFill>
              </a:rPr>
              <a:t>XFEL (23 MV/m, </a:t>
            </a:r>
            <a:r>
              <a:rPr lang="fr-FR" sz="1200" dirty="0" err="1">
                <a:solidFill>
                  <a:srgbClr val="00B050"/>
                </a:solidFill>
              </a:rPr>
              <a:t>electrons</a:t>
            </a:r>
            <a:r>
              <a:rPr lang="fr-FR" sz="1200" dirty="0">
                <a:solidFill>
                  <a:srgbClr val="00B050"/>
                </a:solidFill>
              </a:rPr>
              <a:t>, pulse)</a:t>
            </a:r>
          </a:p>
          <a:p>
            <a:pPr lvl="1"/>
            <a:r>
              <a:rPr lang="fr-FR" sz="1200" dirty="0">
                <a:solidFill>
                  <a:srgbClr val="00B050"/>
                </a:solidFill>
              </a:rPr>
              <a:t>LCLS2 (16 MV/m, </a:t>
            </a:r>
            <a:r>
              <a:rPr lang="fr-FR" sz="1200" dirty="0" err="1">
                <a:solidFill>
                  <a:srgbClr val="00B050"/>
                </a:solidFill>
              </a:rPr>
              <a:t>electrons</a:t>
            </a:r>
            <a:r>
              <a:rPr lang="fr-FR" sz="1200" dirty="0">
                <a:solidFill>
                  <a:srgbClr val="00B050"/>
                </a:solidFill>
              </a:rPr>
              <a:t>, CW)</a:t>
            </a:r>
          </a:p>
          <a:p>
            <a:pPr lvl="1"/>
            <a:r>
              <a:rPr lang="fr-FR" sz="1200" dirty="0">
                <a:solidFill>
                  <a:srgbClr val="00B050"/>
                </a:solidFill>
              </a:rPr>
              <a:t>SNS (12.5 MV/m, protons, CW)</a:t>
            </a:r>
          </a:p>
          <a:p>
            <a:pPr lvl="1"/>
            <a:r>
              <a:rPr lang="fr-FR" sz="1200" dirty="0">
                <a:solidFill>
                  <a:srgbClr val="FFC000"/>
                </a:solidFill>
              </a:rPr>
              <a:t>ESS (9 MV/m –&gt; 17 MV/m , protons; pulse)</a:t>
            </a:r>
          </a:p>
          <a:p>
            <a:pPr lvl="1"/>
            <a:r>
              <a:rPr lang="fr-FR" sz="1200" dirty="0">
                <a:solidFill>
                  <a:srgbClr val="FFC000"/>
                </a:solidFill>
              </a:rPr>
              <a:t>PIP-II (10 MV/m –&gt; 19 MV/m, proton, CW)</a:t>
            </a:r>
          </a:p>
          <a:p>
            <a:pPr lvl="1"/>
            <a:r>
              <a:rPr lang="fr-FR" sz="1200" dirty="0" err="1" smtClean="0">
                <a:solidFill>
                  <a:srgbClr val="FF0000"/>
                </a:solidFill>
              </a:rPr>
              <a:t>FCCee</a:t>
            </a:r>
            <a:r>
              <a:rPr lang="fr-FR" sz="1200" dirty="0" smtClean="0">
                <a:solidFill>
                  <a:srgbClr val="FF0000"/>
                </a:solidFill>
              </a:rPr>
              <a:t> (5.7 -&gt; 25 MV/m, </a:t>
            </a:r>
            <a:r>
              <a:rPr lang="fr-FR" sz="1200" dirty="0" err="1" smtClean="0">
                <a:solidFill>
                  <a:srgbClr val="FF0000"/>
                </a:solidFill>
              </a:rPr>
              <a:t>electrons</a:t>
            </a:r>
            <a:r>
              <a:rPr lang="fr-FR" sz="12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fr-FR" sz="1200" dirty="0" smtClean="0">
                <a:solidFill>
                  <a:srgbClr val="FF0000"/>
                </a:solidFill>
              </a:rPr>
              <a:t>ILC </a:t>
            </a:r>
            <a:r>
              <a:rPr lang="fr-FR" sz="1200" dirty="0">
                <a:solidFill>
                  <a:srgbClr val="FF0000"/>
                </a:solidFill>
              </a:rPr>
              <a:t>(31.5 MV/m…)</a:t>
            </a:r>
          </a:p>
          <a:p>
            <a:r>
              <a:rPr lang="fr-FR" sz="1600" dirty="0" smtClean="0"/>
              <a:t>Forts cycles utiles ou CW</a:t>
            </a:r>
            <a:endParaRPr lang="fr-FR" sz="1600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200" dirty="0" smtClean="0"/>
              <a:t>Faisceaux de plusieurs mA pour la génération de flux continu (injecteurs, sources lumière, …)</a:t>
            </a:r>
            <a:endParaRPr lang="fr-FR" sz="1600" dirty="0"/>
          </a:p>
          <a:p>
            <a:r>
              <a:rPr lang="fr-FR" sz="1600" dirty="0" smtClean="0"/>
              <a:t>La dissipation thermique n’est plus le paramètre principal dimensionnant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200" dirty="0" smtClean="0"/>
              <a:t>Plus de flexibilité dans la conception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200" dirty="0" smtClean="0"/>
              <a:t>Résistance de surface ~ </a:t>
            </a:r>
            <a:r>
              <a:rPr lang="fr-FR" sz="1200" dirty="0"/>
              <a:t>n</a:t>
            </a:r>
            <a:r>
              <a:rPr lang="fr-FR" sz="1200" dirty="0">
                <a:sym typeface="Symbol" panose="05050102010706020507" pitchFamily="18" charset="2"/>
              </a:rPr>
              <a:t> @2K -&gt; </a:t>
            </a:r>
            <a:r>
              <a:rPr lang="fr-FR" sz="1200" dirty="0" err="1">
                <a:sym typeface="Symbol" panose="05050102010706020507" pitchFamily="18" charset="2"/>
              </a:rPr>
              <a:t>Qo</a:t>
            </a:r>
            <a:r>
              <a:rPr lang="fr-FR" sz="1200" dirty="0">
                <a:sym typeface="Symbol" panose="05050102010706020507" pitchFamily="18" charset="2"/>
              </a:rPr>
              <a:t> ~ 5·10</a:t>
            </a:r>
            <a:r>
              <a:rPr lang="fr-FR" sz="1200" baseline="30000" dirty="0">
                <a:sym typeface="Symbol" panose="05050102010706020507" pitchFamily="18" charset="2"/>
              </a:rPr>
              <a:t>10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200" dirty="0" smtClean="0">
                <a:sym typeface="Symbol" panose="05050102010706020507" pitchFamily="18" charset="2"/>
              </a:rPr>
              <a:t>Dissipation de quelque Watts pour plusieurs </a:t>
            </a:r>
            <a:r>
              <a:rPr lang="fr-FR" sz="1200" dirty="0" err="1" smtClean="0">
                <a:sym typeface="Symbol" panose="05050102010706020507" pitchFamily="18" charset="2"/>
              </a:rPr>
              <a:t>kWatts</a:t>
            </a:r>
            <a:r>
              <a:rPr lang="fr-FR" sz="1200" dirty="0" smtClean="0">
                <a:sym typeface="Symbol" panose="05050102010706020507" pitchFamily="18" charset="2"/>
              </a:rPr>
              <a:t> transférés au faisceau</a:t>
            </a:r>
            <a:endParaRPr lang="fr-FR" sz="1200" dirty="0"/>
          </a:p>
          <a:p>
            <a:r>
              <a:rPr lang="fr-FR" sz="1600" dirty="0" smtClean="0"/>
              <a:t>Fréquence RF plus basse </a:t>
            </a:r>
            <a:endParaRPr lang="fr-FR" sz="1600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200" dirty="0" smtClean="0"/>
              <a:t>Cavités plus grandes, tube faisceau plus large, </a:t>
            </a:r>
            <a:r>
              <a:rPr lang="fr-FR" sz="1200" dirty="0" err="1" smtClean="0"/>
              <a:t>acceptances</a:t>
            </a:r>
            <a:r>
              <a:rPr lang="fr-FR" sz="1200" dirty="0" smtClean="0"/>
              <a:t> transverse et longitudinale plus grandes</a:t>
            </a:r>
            <a:endParaRPr lang="fr-FR" sz="1200" dirty="0"/>
          </a:p>
          <a:p>
            <a:r>
              <a:rPr lang="fr-FR" sz="1600" dirty="0" smtClean="0"/>
              <a:t>Des géométries différentes selon l’énergie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0" indent="0">
              <a:buNone/>
            </a:pPr>
            <a:endParaRPr lang="fr-FR" sz="1400" dirty="0"/>
          </a:p>
          <a:p>
            <a:endParaRPr lang="fr-FR" sz="1600" dirty="0"/>
          </a:p>
          <a:p>
            <a:pPr lvl="1"/>
            <a:endParaRPr lang="fr-FR" sz="1400" dirty="0">
              <a:solidFill>
                <a:srgbClr val="FF000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74317" y="3537629"/>
            <a:ext cx="3242692" cy="2128464"/>
            <a:chOff x="174317" y="3537629"/>
            <a:chExt cx="3242692" cy="2128464"/>
          </a:xfrm>
        </p:grpSpPr>
        <p:sp>
          <p:nvSpPr>
            <p:cNvPr id="11" name="ZoneTexte 10"/>
            <p:cNvSpPr txBox="1"/>
            <p:nvPr/>
          </p:nvSpPr>
          <p:spPr>
            <a:xfrm>
              <a:off x="174317" y="5286295"/>
              <a:ext cx="3242692" cy="37979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800" b="1" u="sng" dirty="0" err="1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Système</a:t>
              </a:r>
              <a:r>
                <a:rPr lang="en-US" sz="1800" b="1" u="sng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800" b="1" u="sng" dirty="0" err="1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d’accord</a:t>
              </a:r>
              <a:r>
                <a:rPr lang="en-US" sz="1800" b="1" u="sng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800" b="1" u="sng" dirty="0" err="1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en</a:t>
              </a:r>
              <a:r>
                <a:rPr lang="en-US" sz="1800" b="1" u="sng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1800" b="1" u="sng" dirty="0" err="1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fréquence</a:t>
              </a:r>
              <a:endParaRPr lang="en-US" sz="1800" b="1" u="sng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Flèche vers le bas 14"/>
            <p:cNvSpPr/>
            <p:nvPr/>
          </p:nvSpPr>
          <p:spPr>
            <a:xfrm>
              <a:off x="2009432" y="3537629"/>
              <a:ext cx="432048" cy="295260"/>
            </a:xfrm>
            <a:prstGeom prst="downArrow">
              <a:avLst>
                <a:gd name="adj1" fmla="val 38528"/>
                <a:gd name="adj2" fmla="val 50000"/>
              </a:avLst>
            </a:prstGeom>
            <a:solidFill>
              <a:srgbClr val="AC75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546"/>
            </a:p>
          </p:txBody>
        </p:sp>
        <p:pic>
          <p:nvPicPr>
            <p:cNvPr id="26" name="Image 25" descr="1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4916" y="3605808"/>
              <a:ext cx="2354618" cy="1681198"/>
            </a:xfrm>
            <a:prstGeom prst="rect">
              <a:avLst/>
            </a:prstGeom>
          </p:spPr>
        </p:pic>
      </p:grpSp>
      <p:pic>
        <p:nvPicPr>
          <p:cNvPr id="31" name="Bildobjekt 7" descr="ESS-vit-logg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8" y="1333095"/>
            <a:ext cx="800696" cy="42837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2517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972E-6 -4.19177E-6 L -0.09697 -0.161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8" y="-8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6"/>
            <a:ext cx="6317515" cy="43204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différentes géométries (cavités en Niobium massif)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-1363536" y="777996"/>
            <a:ext cx="10153127" cy="4724017"/>
          </a:xfrm>
        </p:spPr>
        <p:txBody>
          <a:bodyPr>
            <a:normAutofit/>
          </a:bodyPr>
          <a:lstStyle/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pPr marL="0" indent="0">
              <a:buNone/>
            </a:pPr>
            <a:endParaRPr lang="fr-FR" dirty="0" smtClean="0"/>
          </a:p>
          <a:p>
            <a:endParaRPr lang="fr-FR" sz="3200" dirty="0"/>
          </a:p>
          <a:p>
            <a:pPr lvl="1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2" y="700399"/>
            <a:ext cx="7416824" cy="4895496"/>
          </a:xfrm>
          <a:prstGeom prst="rect">
            <a:avLst/>
          </a:prstGeom>
        </p:spPr>
      </p:pic>
      <p:sp>
        <p:nvSpPr>
          <p:cNvPr id="49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201812" y="5714821"/>
            <a:ext cx="2411556" cy="322263"/>
          </a:xfrm>
        </p:spPr>
        <p:txBody>
          <a:bodyPr/>
          <a:lstStyle/>
          <a:p>
            <a:r>
              <a:rPr lang="fr-FR" dirty="0"/>
              <a:t>22/09/2023</a:t>
            </a:r>
          </a:p>
        </p:txBody>
      </p:sp>
      <p:sp>
        <p:nvSpPr>
          <p:cNvPr id="5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938117" y="5714821"/>
            <a:ext cx="4896544" cy="3222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Séminaire Pôle Accélérateur – Longuevergne/Miyazaki - </a:t>
            </a:r>
            <a:r>
              <a:rPr lang="fr-FR" dirty="0" smtClean="0"/>
              <a:t>IJCLab</a:t>
            </a:r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8338715" y="1085528"/>
            <a:ext cx="1872208" cy="4267972"/>
            <a:chOff x="8338715" y="1085528"/>
            <a:chExt cx="1872208" cy="426797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4"/>
            <a:srcRect l="69408" t="19753" r="17245" b="43210"/>
            <a:stretch/>
          </p:blipFill>
          <p:spPr>
            <a:xfrm>
              <a:off x="8607560" y="2477163"/>
              <a:ext cx="1347624" cy="2695247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8440689" y="1209678"/>
              <a:ext cx="16813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La R&amp;D SRF dans le monde</a:t>
              </a:r>
              <a:endParaRPr lang="fr-FR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38715" y="1085528"/>
              <a:ext cx="1872208" cy="42679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1353937" y="4133861"/>
            <a:ext cx="4248472" cy="14620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8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47127</TotalTime>
  <Words>2365</Words>
  <Application>Microsoft Office PowerPoint</Application>
  <PresentationFormat>Personnalisé</PresentationFormat>
  <Paragraphs>460</Paragraphs>
  <Slides>28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Courier New</vt:lpstr>
      <vt:lpstr>Gill Sans MT</vt:lpstr>
      <vt:lpstr>Symbol</vt:lpstr>
      <vt:lpstr>Times New Roman</vt:lpstr>
      <vt:lpstr>Wingdings</vt:lpstr>
      <vt:lpstr>Wingdings 3</vt:lpstr>
      <vt:lpstr>1_modele-IJCLAb-powerpoint</vt:lpstr>
      <vt:lpstr>Équation</vt:lpstr>
      <vt:lpstr>Présentation PowerPoint</vt:lpstr>
      <vt:lpstr>PLAN</vt:lpstr>
      <vt:lpstr>Les débuts de la SRF : à Stanford</vt:lpstr>
      <vt:lpstr>Les débuts de la SRF à Stanford</vt:lpstr>
      <vt:lpstr>Les débuts de la SRF à IJCLab</vt:lpstr>
      <vt:lpstr>Les débuts de la SRF : à IJCLab</vt:lpstr>
      <vt:lpstr>PLAN</vt:lpstr>
      <vt:lpstr>QU’EST-CE QUE LA SRF et pourquoi ?</vt:lpstr>
      <vt:lpstr>Les différentes géométries (cavités en Niobium massif) </vt:lpstr>
      <vt:lpstr>Les enjeux de la SRF accélérateur</vt:lpstr>
      <vt:lpstr>Le Niobium : le meilleur matériau pour la SRF</vt:lpstr>
      <vt:lpstr>Le Niobium : ses propriétés supraconductrices</vt:lpstr>
      <vt:lpstr>Le Niobium : les barrières techniques</vt:lpstr>
      <vt:lpstr>Les différents traitements thermiques </vt:lpstr>
      <vt:lpstr>La progression des performances des cavités </vt:lpstr>
      <vt:lpstr>PLAN</vt:lpstr>
      <vt:lpstr>Le traitement thermique à la mode  : Mid-T baking ou Oxygen doping!</vt:lpstr>
      <vt:lpstr>La décontamination plasma « in-situ »</vt:lpstr>
      <vt:lpstr>La décontamination plasma « in-situ »</vt:lpstr>
      <vt:lpstr>Piégeage/expulsion de champ magnétique</vt:lpstr>
      <vt:lpstr>R&amp;D optimisation du Niobium</vt:lpstr>
      <vt:lpstr>Les matériaux alternatifs en couche mince</vt:lpstr>
      <vt:lpstr>Les matériaux alternatifs en couche mince</vt:lpstr>
      <vt:lpstr>CONCLUSION</vt:lpstr>
      <vt:lpstr>CONCLUSIO</vt:lpstr>
      <vt:lpstr>Traitement thermique : Mid-T baking</vt:lpstr>
      <vt:lpstr>R&amp;D optimisation du Niobium</vt:lpstr>
      <vt:lpstr>HEAT TREATMENTS : N2 DOPING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David Longuevergne</cp:lastModifiedBy>
  <cp:revision>1998</cp:revision>
  <dcterms:created xsi:type="dcterms:W3CDTF">2011-03-09T16:37:49Z</dcterms:created>
  <dcterms:modified xsi:type="dcterms:W3CDTF">2023-09-22T12:54:04Z</dcterms:modified>
</cp:coreProperties>
</file>