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437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59"/>
    <p:restoredTop sz="92910"/>
  </p:normalViewPr>
  <p:slideViewPr>
    <p:cSldViewPr snapToGrid="0">
      <p:cViewPr varScale="1">
        <p:scale>
          <a:sx n="98" d="100"/>
          <a:sy n="98" d="100"/>
        </p:scale>
        <p:origin x="208" y="4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277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840" y="1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60077FE3-6184-8045-ACF0-75EC406570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384BB67-9EA4-A846-85FD-79D080B42D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A3062D-CD0D-2B47-9705-1BF323B97E32}" type="datetimeFigureOut">
              <a:rPr lang="fr-FR" altLang="fr-FR"/>
              <a:pPr>
                <a:defRPr/>
              </a:pPr>
              <a:t>07/07/2023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D5FFA5-90E5-8441-A9B4-DE20E78A27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867F4B2-7D84-FC43-8003-9919AFA815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47C3838-C02D-3546-A5D0-0F9342BAC3B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7E853CE-9EE5-9D4B-8992-ABD938B252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CCD7645-8131-734E-9CE7-93770DF3130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C5476B-561D-984E-BDDA-4C169C2FC6D8}" type="datetimeFigureOut">
              <a:rPr lang="fr-FR" altLang="fr-FR"/>
              <a:pPr>
                <a:defRPr/>
              </a:pPr>
              <a:t>07/07/2023</a:t>
            </a:fld>
            <a:endParaRPr lang="fr-FR" alt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E83EDF66-CFFA-8E44-BA49-E47C0A98C4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A58B4BF0-A691-5245-8F81-EAE858EBF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Modifiez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288B0A-F487-1043-9FC9-32249E12F9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029C67-66C0-FA4F-BC2B-7D3AA0D5F6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2D35E24-C92D-0941-98BF-51356355498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7" descr="BandeauNLogosPartenairesThomXTransp.jpg">
            <a:extLst>
              <a:ext uri="{FF2B5EF4-FFF2-40B4-BE49-F238E27FC236}">
                <a16:creationId xmlns:a16="http://schemas.microsoft.com/office/drawing/2014/main" id="{038F12D0-5D0D-75BE-D94F-3A6AFF724A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5854700"/>
            <a:ext cx="80137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FB0724A-5B11-EEFA-211F-165244B9304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200" y="6427788"/>
            <a:ext cx="78930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600">
                <a:latin typeface="Arial" panose="020B0604020202020204" pitchFamily="34" charset="0"/>
              </a:rPr>
              <a:t>Programme Investissements d</a:t>
            </a:r>
            <a:r>
              <a:rPr lang="fr-FR" altLang="en-GB" sz="600">
                <a:latin typeface="Arial" panose="020B0604020202020204" pitchFamily="34" charset="0"/>
              </a:rPr>
              <a:t>’</a:t>
            </a:r>
            <a:r>
              <a:rPr lang="fr-FR" altLang="fr-FR" sz="600">
                <a:latin typeface="Arial" panose="020B0604020202020204" pitchFamily="34" charset="0"/>
              </a:rPr>
              <a:t>avenir de l</a:t>
            </a:r>
            <a:r>
              <a:rPr lang="fr-FR" altLang="en-GB" sz="600">
                <a:latin typeface="Arial" panose="020B0604020202020204" pitchFamily="34" charset="0"/>
              </a:rPr>
              <a:t>’</a:t>
            </a:r>
            <a:r>
              <a:rPr lang="fr-FR" altLang="fr-FR" sz="600">
                <a:latin typeface="Arial" panose="020B0604020202020204" pitchFamily="34" charset="0"/>
              </a:rPr>
              <a:t>Etat ANR-10-EQPX-51. Financé également par la Région Ile-de-France. </a:t>
            </a:r>
            <a:r>
              <a:rPr lang="fr-FR" altLang="fr-FR" sz="600" i="1">
                <a:latin typeface="Arial" panose="020B0604020202020204" pitchFamily="34" charset="0"/>
              </a:rPr>
              <a:t> Program « Investing in the future » ANR-10-EQOX-51. Work also supported by grants from Région Ile-de-France.</a:t>
            </a:r>
            <a:endParaRPr lang="fr-FR" altLang="fr-FR" sz="600">
              <a:latin typeface="Arial" panose="020B0604020202020204" pitchFamily="34" charset="0"/>
            </a:endParaRPr>
          </a:p>
        </p:txBody>
      </p:sp>
      <p:sp>
        <p:nvSpPr>
          <p:cNvPr id="6" name="Freeform 14">
            <a:extLst>
              <a:ext uri="{FF2B5EF4-FFF2-40B4-BE49-F238E27FC236}">
                <a16:creationId xmlns:a16="http://schemas.microsoft.com/office/drawing/2014/main" id="{783BFF17-2A92-A1CA-B1E6-A3B11F3B0A66}"/>
              </a:ext>
            </a:extLst>
          </p:cNvPr>
          <p:cNvSpPr/>
          <p:nvPr/>
        </p:nvSpPr>
        <p:spPr>
          <a:xfrm>
            <a:off x="-7938" y="-7938"/>
            <a:ext cx="863601" cy="5697538"/>
          </a:xfrm>
          <a:custGeom>
            <a:avLst/>
            <a:gdLst>
              <a:gd name="connsiteX0" fmla="*/ 0 w 863600"/>
              <a:gd name="connsiteY0" fmla="*/ 8467 h 5698067"/>
              <a:gd name="connsiteX1" fmla="*/ 863600 w 863600"/>
              <a:gd name="connsiteY1" fmla="*/ 0 h 5698067"/>
              <a:gd name="connsiteX2" fmla="*/ 863600 w 863600"/>
              <a:gd name="connsiteY2" fmla="*/ 16934 h 5698067"/>
              <a:gd name="connsiteX3" fmla="*/ 0 w 863600"/>
              <a:gd name="connsiteY3" fmla="*/ 5698067 h 5698067"/>
              <a:gd name="connsiteX4" fmla="*/ 0 w 863600"/>
              <a:gd name="connsiteY4" fmla="*/ 8467 h 5698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rgbClr val="FF6F0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20">
            <a:extLst>
              <a:ext uri="{FF2B5EF4-FFF2-40B4-BE49-F238E27FC236}">
                <a16:creationId xmlns:a16="http://schemas.microsoft.com/office/drawing/2014/main" id="{E5D6BAEB-B9CD-4D2A-7CAA-50277032B400}"/>
              </a:ext>
            </a:extLst>
          </p:cNvPr>
          <p:cNvCxnSpPr/>
          <p:nvPr userDrawn="1"/>
        </p:nvCxnSpPr>
        <p:spPr>
          <a:xfrm flipV="1">
            <a:off x="7413625" y="3681413"/>
            <a:ext cx="4765675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8C526230-36F8-013A-888D-1959A04155D1}"/>
              </a:ext>
            </a:extLst>
          </p:cNvPr>
          <p:cNvCxnSpPr/>
          <p:nvPr userDrawn="1"/>
        </p:nvCxnSpPr>
        <p:spPr>
          <a:xfrm>
            <a:off x="9359900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22">
            <a:extLst>
              <a:ext uri="{FF2B5EF4-FFF2-40B4-BE49-F238E27FC236}">
                <a16:creationId xmlns:a16="http://schemas.microsoft.com/office/drawing/2014/main" id="{8468C58A-412D-13B0-01F3-5A5BED5F0FDC}"/>
              </a:ext>
            </a:extLst>
          </p:cNvPr>
          <p:cNvSpPr/>
          <p:nvPr userDrawn="1"/>
        </p:nvSpPr>
        <p:spPr>
          <a:xfrm>
            <a:off x="9188450" y="-7938"/>
            <a:ext cx="3006725" cy="6865938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rgbClr val="FF6F0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 23">
            <a:extLst>
              <a:ext uri="{FF2B5EF4-FFF2-40B4-BE49-F238E27FC236}">
                <a16:creationId xmlns:a16="http://schemas.microsoft.com/office/drawing/2014/main" id="{A9B1300D-67DB-0382-9A4C-63334F554D3B}"/>
              </a:ext>
            </a:extLst>
          </p:cNvPr>
          <p:cNvSpPr/>
          <p:nvPr userDrawn="1"/>
        </p:nvSpPr>
        <p:spPr>
          <a:xfrm>
            <a:off x="9604375" y="-7938"/>
            <a:ext cx="2590800" cy="6865938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Freeform 24">
            <a:extLst>
              <a:ext uri="{FF2B5EF4-FFF2-40B4-BE49-F238E27FC236}">
                <a16:creationId xmlns:a16="http://schemas.microsoft.com/office/drawing/2014/main" id="{01DAB473-21F9-220B-67AC-309B8FD72A95}"/>
              </a:ext>
            </a:extLst>
          </p:cNvPr>
          <p:cNvSpPr/>
          <p:nvPr userDrawn="1"/>
        </p:nvSpPr>
        <p:spPr>
          <a:xfrm>
            <a:off x="8934450" y="3048000"/>
            <a:ext cx="3260725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rgbClr val="438CFF">
              <a:alpha val="71765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Freeform 25">
            <a:extLst>
              <a:ext uri="{FF2B5EF4-FFF2-40B4-BE49-F238E27FC236}">
                <a16:creationId xmlns:a16="http://schemas.microsoft.com/office/drawing/2014/main" id="{D0D4FB48-1C31-9161-17EB-8847F710E5CD}"/>
              </a:ext>
            </a:extLst>
          </p:cNvPr>
          <p:cNvSpPr/>
          <p:nvPr userDrawn="1"/>
        </p:nvSpPr>
        <p:spPr>
          <a:xfrm>
            <a:off x="9340850" y="-7938"/>
            <a:ext cx="2854325" cy="6865938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F0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F773780C-2161-6989-8F50-6621CFB12CD0}"/>
              </a:ext>
            </a:extLst>
          </p:cNvPr>
          <p:cNvSpPr/>
          <p:nvPr userDrawn="1"/>
        </p:nvSpPr>
        <p:spPr>
          <a:xfrm>
            <a:off x="10907713" y="-7938"/>
            <a:ext cx="1287462" cy="6865938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Freeform 27">
            <a:extLst>
              <a:ext uri="{FF2B5EF4-FFF2-40B4-BE49-F238E27FC236}">
                <a16:creationId xmlns:a16="http://schemas.microsoft.com/office/drawing/2014/main" id="{5DDEA955-2C13-E481-0C98-DDDFE3B21768}"/>
              </a:ext>
            </a:extLst>
          </p:cNvPr>
          <p:cNvSpPr/>
          <p:nvPr userDrawn="1"/>
        </p:nvSpPr>
        <p:spPr>
          <a:xfrm>
            <a:off x="10941050" y="-7938"/>
            <a:ext cx="1271588" cy="6865938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F29FD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reeform 28">
            <a:extLst>
              <a:ext uri="{FF2B5EF4-FFF2-40B4-BE49-F238E27FC236}">
                <a16:creationId xmlns:a16="http://schemas.microsoft.com/office/drawing/2014/main" id="{21A2D3D3-847C-8056-59B5-4AE7411F1847}"/>
              </a:ext>
            </a:extLst>
          </p:cNvPr>
          <p:cNvSpPr/>
          <p:nvPr userDrawn="1"/>
        </p:nvSpPr>
        <p:spPr>
          <a:xfrm>
            <a:off x="10394950" y="3589338"/>
            <a:ext cx="1820863" cy="3268662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rgbClr val="FF6F0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AutoShape 2" descr="imap://vermes@imap.lal.in2p3.fr:143/fetch%3EUID%3E.INBOX.ThomX%20-%20Admin%3E468?part=1.1.2.2&amp;filename=logo_ThomX_versionHD.jpg">
            <a:extLst>
              <a:ext uri="{FF2B5EF4-FFF2-40B4-BE49-F238E27FC236}">
                <a16:creationId xmlns:a16="http://schemas.microsoft.com/office/drawing/2014/main" id="{6FED7ABE-1CA7-F961-D77D-761E7ECA53B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155575" y="-1333500"/>
            <a:ext cx="687705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defRPr/>
            </a:pPr>
            <a:endParaRPr lang="fr-FR" altLang="fr-FR">
              <a:ea typeface="+mn-ea"/>
              <a:cs typeface="Arial" charset="0"/>
            </a:endParaRPr>
          </a:p>
        </p:txBody>
      </p:sp>
      <p:sp>
        <p:nvSpPr>
          <p:cNvPr id="17" name="AutoShape 4" descr="imap://vermes@imap.lal.in2p3.fr:143/fetch%3EUID%3E.INBOX.ThomX%20-%20Admin%3E468?part=1.1.2.2&amp;filename=logo_ThomX_versionHD.jpg">
            <a:extLst>
              <a:ext uri="{FF2B5EF4-FFF2-40B4-BE49-F238E27FC236}">
                <a16:creationId xmlns:a16="http://schemas.microsoft.com/office/drawing/2014/main" id="{26053428-C171-CE78-D6CB-2A8D909703B8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-1181100"/>
            <a:ext cx="687705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defRPr/>
            </a:pPr>
            <a:endParaRPr lang="fr-FR" altLang="fr-FR">
              <a:ea typeface="+mn-ea"/>
              <a:cs typeface="Arial" charset="0"/>
            </a:endParaRPr>
          </a:p>
        </p:txBody>
      </p:sp>
      <p:pic>
        <p:nvPicPr>
          <p:cNvPr id="18" name="Image 34">
            <a:extLst>
              <a:ext uri="{FF2B5EF4-FFF2-40B4-BE49-F238E27FC236}">
                <a16:creationId xmlns:a16="http://schemas.microsoft.com/office/drawing/2014/main" id="{2315F312-F7AD-6BCB-10D7-A5BEE36FB6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550" y="3390900"/>
            <a:ext cx="3219450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58" y="1537252"/>
            <a:ext cx="7996998" cy="2000272"/>
          </a:xfrm>
        </p:spPr>
        <p:txBody>
          <a:bodyPr anchor="b">
            <a:noAutofit/>
          </a:bodyPr>
          <a:lstStyle>
            <a:lvl1pPr algn="ctr">
              <a:defRPr sz="4800">
                <a:solidFill>
                  <a:srgbClr val="FF6F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358" y="4526424"/>
            <a:ext cx="7996998" cy="98480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71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2" y="609600"/>
            <a:ext cx="8598907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3B3D8CD-3CBF-4F56-6404-58D4365B78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EF1722-85C2-F64C-B959-6424ABBD53C9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5" name="Espace réservé du pied de page 1">
            <a:extLst>
              <a:ext uri="{FF2B5EF4-FFF2-40B4-BE49-F238E27FC236}">
                <a16:creationId xmlns:a16="http://schemas.microsoft.com/office/drawing/2014/main" id="{CAB077E5-D794-228F-8009-9EFD2E087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859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FF6F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 marL="742950" indent="-285750"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1143000" indent="-228600"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 marL="2057400" indent="-228600">
              <a:buFont typeface="Trebuchet MS" panose="020B0603020202020204" pitchFamily="34" charset="0"/>
              <a:buChar char="—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BC1AF7D-4A74-E4A6-101D-9A38C7F3D8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E5F91E-677D-4A4F-9715-14E2500A5702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5" name="Espace réservé du pied de page 1">
            <a:extLst>
              <a:ext uri="{FF2B5EF4-FFF2-40B4-BE49-F238E27FC236}">
                <a16:creationId xmlns:a16="http://schemas.microsoft.com/office/drawing/2014/main" id="{4E91C4B4-7CEF-6A64-927C-E701F1BA4E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694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332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77512" y="2700868"/>
            <a:ext cx="8598907" cy="1826581"/>
          </a:xfrm>
        </p:spPr>
        <p:txBody>
          <a:bodyPr anchor="b"/>
          <a:lstStyle>
            <a:lvl1pPr algn="l">
              <a:defRPr sz="4000" b="0" cap="none">
                <a:solidFill>
                  <a:srgbClr val="FF6F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DA543527-0E35-0847-C22F-EC90A08436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54B1A4-B904-7340-A8E8-6EAA956B5E2D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3" name="Espace réservé du pied de page 1">
            <a:extLst>
              <a:ext uri="{FF2B5EF4-FFF2-40B4-BE49-F238E27FC236}">
                <a16:creationId xmlns:a16="http://schemas.microsoft.com/office/drawing/2014/main" id="{2E34917E-B85F-0251-979A-C09B518C6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5125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922" y="1451291"/>
            <a:ext cx="4186713" cy="80339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922" y="2306518"/>
            <a:ext cx="4186713" cy="3734846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9709" y="1438333"/>
            <a:ext cx="4186708" cy="829310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9710" y="2319476"/>
            <a:ext cx="4186707" cy="3721888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B75219-76BE-61B3-870C-DDA15E1DD6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22E871-D4E5-9741-8C3C-C581F8066E65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21744B17-0076-351F-1850-BAC61A29F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07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anc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699154"/>
          </a:xfrm>
        </p:spPr>
        <p:txBody>
          <a:bodyPr/>
          <a:lstStyle>
            <a:lvl1pPr>
              <a:defRPr>
                <a:solidFill>
                  <a:srgbClr val="FF6F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75922" y="1451291"/>
            <a:ext cx="4186713" cy="803394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75922" y="2306518"/>
            <a:ext cx="4186713" cy="3734846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9709" y="1438333"/>
            <a:ext cx="4186708" cy="829310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10" name="Content Placeholder 5"/>
          <p:cNvSpPr>
            <a:spLocks noGrp="1"/>
          </p:cNvSpPr>
          <p:nvPr>
            <p:ph sz="quarter" idx="4"/>
          </p:nvPr>
        </p:nvSpPr>
        <p:spPr>
          <a:xfrm>
            <a:off x="5089710" y="2319476"/>
            <a:ext cx="4186707" cy="3721888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09FF7D9-7D3A-E296-C3B4-9B5B081C97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7E0CA1-3241-BF4F-B51E-67E94129B350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3" name="Espace réservé du pied de page 1">
            <a:extLst>
              <a:ext uri="{FF2B5EF4-FFF2-40B4-BE49-F238E27FC236}">
                <a16:creationId xmlns:a16="http://schemas.microsoft.com/office/drawing/2014/main" id="{B6D4C2CF-2A2A-BDEB-E1D6-2B27E1496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09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686196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A73A8EB-1056-9731-83E3-E75EF020E1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9F211A-A823-E04B-8D99-848009D6978D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4" name="Espace réservé du pied de page 1">
            <a:extLst>
              <a:ext uri="{FF2B5EF4-FFF2-40B4-BE49-F238E27FC236}">
                <a16:creationId xmlns:a16="http://schemas.microsoft.com/office/drawing/2014/main" id="{3B354C66-ACE7-C36B-0FCA-FB6D4D995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8302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334F4624-B67E-6616-273E-0856F9228C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9032BE-7964-804F-B74F-1FFDF4858635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3" name="Espace réservé du pied de page 1">
            <a:extLst>
              <a:ext uri="{FF2B5EF4-FFF2-40B4-BE49-F238E27FC236}">
                <a16:creationId xmlns:a16="http://schemas.microsoft.com/office/drawing/2014/main" id="{622B0048-D570-1AA6-1B48-1AD4E528EC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597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0" y="1498604"/>
            <a:ext cx="385553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1" y="514925"/>
            <a:ext cx="4514717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510" y="2777069"/>
            <a:ext cx="3855532" cy="258444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F8B3376-DADD-C4B8-F60B-6DAC439AA9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069787-BA0F-D840-B8A1-B61BD028516F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6" name="Espace réservé du pied de page 1">
            <a:extLst>
              <a:ext uri="{FF2B5EF4-FFF2-40B4-BE49-F238E27FC236}">
                <a16:creationId xmlns:a16="http://schemas.microsoft.com/office/drawing/2014/main" id="{C8BCFD12-8A0F-B13E-04AF-17F6CBE9E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92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1" y="4800600"/>
            <a:ext cx="859890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511" y="609600"/>
            <a:ext cx="8598907" cy="384571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511" y="5367338"/>
            <a:ext cx="8598906" cy="674024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A9DEAAC-5B02-CA19-0FF9-DAFA4D9225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CDCDFC-9E11-104B-919B-BE49077D5250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6" name="Espace réservé du pied de page 1">
            <a:extLst>
              <a:ext uri="{FF2B5EF4-FFF2-40B4-BE49-F238E27FC236}">
                <a16:creationId xmlns:a16="http://schemas.microsoft.com/office/drawing/2014/main" id="{BC9F0066-573F-8E02-D490-5639C511BD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75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448007-131A-7E48-B752-1032B719E758}"/>
              </a:ext>
            </a:extLst>
          </p:cNvPr>
          <p:cNvCxnSpPr/>
          <p:nvPr/>
        </p:nvCxnSpPr>
        <p:spPr>
          <a:xfrm flipV="1">
            <a:off x="7413625" y="3681413"/>
            <a:ext cx="4765675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7A5906-1736-8740-B983-983392C703C3}"/>
              </a:ext>
            </a:extLst>
          </p:cNvPr>
          <p:cNvCxnSpPr/>
          <p:nvPr/>
        </p:nvCxnSpPr>
        <p:spPr>
          <a:xfrm>
            <a:off x="9359900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>
            <a:extLst>
              <a:ext uri="{FF2B5EF4-FFF2-40B4-BE49-F238E27FC236}">
                <a16:creationId xmlns:a16="http://schemas.microsoft.com/office/drawing/2014/main" id="{A392F54E-C664-4C48-942D-1C90788902E7}"/>
              </a:ext>
            </a:extLst>
          </p:cNvPr>
          <p:cNvSpPr/>
          <p:nvPr/>
        </p:nvSpPr>
        <p:spPr>
          <a:xfrm>
            <a:off x="9188450" y="-7938"/>
            <a:ext cx="3006725" cy="6865938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rgbClr val="FF6F0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64A8136-9D61-2B44-A90D-9E0F5C02CA4E}"/>
              </a:ext>
            </a:extLst>
          </p:cNvPr>
          <p:cNvSpPr/>
          <p:nvPr/>
        </p:nvSpPr>
        <p:spPr>
          <a:xfrm>
            <a:off x="9604375" y="-7938"/>
            <a:ext cx="2590800" cy="6865938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7EF7CFD0-061F-ED42-AFDB-3F71BE15CBFD}"/>
              </a:ext>
            </a:extLst>
          </p:cNvPr>
          <p:cNvSpPr/>
          <p:nvPr/>
        </p:nvSpPr>
        <p:spPr>
          <a:xfrm>
            <a:off x="8934450" y="3048000"/>
            <a:ext cx="3260725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rgbClr val="438CFF">
              <a:alpha val="71765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A306DFF4-41E0-EC40-8E51-1EBF31BD231A}"/>
              </a:ext>
            </a:extLst>
          </p:cNvPr>
          <p:cNvSpPr/>
          <p:nvPr/>
        </p:nvSpPr>
        <p:spPr>
          <a:xfrm>
            <a:off x="9340850" y="-7938"/>
            <a:ext cx="2854325" cy="6865938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F0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E489DC02-8C0E-9140-A6EE-D0270B647FAE}"/>
              </a:ext>
            </a:extLst>
          </p:cNvPr>
          <p:cNvSpPr/>
          <p:nvPr/>
        </p:nvSpPr>
        <p:spPr>
          <a:xfrm>
            <a:off x="10907713" y="-7938"/>
            <a:ext cx="1287462" cy="6865938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413565B7-211C-A840-AAD0-A45DA162DD07}"/>
              </a:ext>
            </a:extLst>
          </p:cNvPr>
          <p:cNvSpPr/>
          <p:nvPr/>
        </p:nvSpPr>
        <p:spPr>
          <a:xfrm>
            <a:off x="10941050" y="-7938"/>
            <a:ext cx="1271588" cy="6865938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F29FD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B7F7EC3A-1DE6-6A42-A2AA-D88A874CC191}"/>
              </a:ext>
            </a:extLst>
          </p:cNvPr>
          <p:cNvSpPr/>
          <p:nvPr/>
        </p:nvSpPr>
        <p:spPr>
          <a:xfrm>
            <a:off x="10394950" y="3598863"/>
            <a:ext cx="1820863" cy="3268662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rgbClr val="FF6F0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BCFF4602-F192-4341-95D8-D0C356F4C92F}"/>
              </a:ext>
            </a:extLst>
          </p:cNvPr>
          <p:cNvSpPr/>
          <p:nvPr/>
        </p:nvSpPr>
        <p:spPr>
          <a:xfrm>
            <a:off x="-7938" y="4025900"/>
            <a:ext cx="457201" cy="2854325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rgbClr val="FF6F00">
              <a:alpha val="8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6" name="Title Placeholder 1">
            <a:extLst>
              <a:ext uri="{FF2B5EF4-FFF2-40B4-BE49-F238E27FC236}">
                <a16:creationId xmlns:a16="http://schemas.microsoft.com/office/drawing/2014/main" id="{1A92BAAC-F75A-BBF4-C044-7B950470FF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79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en-US" altLang="fr-FR"/>
          </a:p>
        </p:txBody>
      </p:sp>
      <p:sp>
        <p:nvSpPr>
          <p:cNvPr id="1037" name="Text Placeholder 2">
            <a:extLst>
              <a:ext uri="{FF2B5EF4-FFF2-40B4-BE49-F238E27FC236}">
                <a16:creationId xmlns:a16="http://schemas.microsoft.com/office/drawing/2014/main" id="{1D850763-D406-3E62-98A1-C53444CAD3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42950" y="1392238"/>
            <a:ext cx="8597900" cy="45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06825-C63E-AE49-9ADE-99428769AC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6413500"/>
            <a:ext cx="71834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i="1">
                <a:solidFill>
                  <a:srgbClr val="FF6F00"/>
                </a:solidFill>
              </a:defRPr>
            </a:lvl1pPr>
          </a:lstStyle>
          <a:p>
            <a:fld id="{C148E95D-8934-F540-B6CD-B4EEAC8EBBE6}" type="slidenum">
              <a:rPr lang="en-US" altLang="fr-FR" smtClean="0"/>
              <a:pPr/>
              <a:t>‹N°›</a:t>
            </a:fld>
            <a:endParaRPr lang="en-US" altLang="fr-FR" dirty="0"/>
          </a:p>
        </p:txBody>
      </p:sp>
      <p:pic>
        <p:nvPicPr>
          <p:cNvPr id="1041" name="Image 17">
            <a:extLst>
              <a:ext uri="{FF2B5EF4-FFF2-40B4-BE49-F238E27FC236}">
                <a16:creationId xmlns:a16="http://schemas.microsoft.com/office/drawing/2014/main" id="{1491285E-8ADA-F5DE-D83B-2143D6F254C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8388" y="5902325"/>
            <a:ext cx="2227262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AADA5C79-F36C-E4F4-95AC-99889CA3D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</p:sldLayoutIdLst>
  <p:transition spd="slow"/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FF6F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FF6F00"/>
          </a:solidFill>
          <a:latin typeface="Trebuchet MS" pitchFamily="34" charset="0"/>
          <a:ea typeface="MS PGothic" panose="020B0600070205080204" pitchFamily="34" charset="-128"/>
          <a:cs typeface="MS PGothic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FF6F00"/>
          </a:solidFill>
          <a:latin typeface="Trebuchet MS" pitchFamily="34" charset="0"/>
          <a:ea typeface="MS PGothic" panose="020B0600070205080204" pitchFamily="34" charset="-128"/>
          <a:cs typeface="MS PGothic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FF6F00"/>
          </a:solidFill>
          <a:latin typeface="Trebuchet MS" pitchFamily="34" charset="0"/>
          <a:ea typeface="MS PGothic" panose="020B0600070205080204" pitchFamily="34" charset="-128"/>
          <a:cs typeface="MS PGothic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FF6F00"/>
          </a:solidFill>
          <a:latin typeface="Trebuchet MS" pitchFamily="34" charset="0"/>
          <a:ea typeface="MS PGothic" panose="020B0600070205080204" pitchFamily="34" charset="-128"/>
          <a:cs typeface="MS PGothic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rgbClr val="FF6F00"/>
        </a:buClr>
        <a:buSzPct val="80000"/>
        <a:buFont typeface="Wingdings 3" pitchFamily="2" charset="2"/>
        <a:buChar char="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rgbClr val="FF6F00"/>
        </a:buClr>
        <a:buSzPct val="80000"/>
        <a:buFont typeface="Wingdings" pitchFamily="2" charset="2"/>
        <a:buChar char="Ø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FF6F00"/>
        </a:buClr>
        <a:buSzPct val="80000"/>
        <a:buFont typeface="Wingdings 3" pitchFamily="2" charset="2"/>
        <a:buChar char="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FF6F00"/>
        </a:buClr>
        <a:buSzPct val="80000"/>
        <a:buFont typeface="Wingdings" pitchFamily="2" charset="2"/>
        <a:buChar char="Ø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FF6F00"/>
        </a:buClr>
        <a:buSzPct val="80000"/>
        <a:buFont typeface="Trebuchet MS" panose="020B0703020202090204" pitchFamily="34" charset="0"/>
        <a:buChar char="—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>
            <a:extLst>
              <a:ext uri="{FF2B5EF4-FFF2-40B4-BE49-F238E27FC236}">
                <a16:creationId xmlns:a16="http://schemas.microsoft.com/office/drawing/2014/main" id="{72D5A3B3-F214-F6CE-F52D-48CB10E3B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5663" y="1536700"/>
            <a:ext cx="7996237" cy="2000250"/>
          </a:xfrm>
        </p:spPr>
        <p:txBody>
          <a:bodyPr/>
          <a:lstStyle/>
          <a:p>
            <a:pPr eaLnBrk="1" hangingPunct="1"/>
            <a:br>
              <a:rPr lang="fr-FR" altLang="fr-FR" dirty="0"/>
            </a:br>
            <a:r>
              <a:rPr lang="fr-FR" altLang="fr-FR" dirty="0"/>
              <a:t>Avancement Anneau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D1567-5781-894B-83BA-260EA1DE9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625" y="313826"/>
            <a:ext cx="5718175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err="1"/>
              <a:t>Semaine</a:t>
            </a:r>
            <a:r>
              <a:rPr lang="en-GB" dirty="0"/>
              <a:t> du 3/10</a:t>
            </a:r>
          </a:p>
        </p:txBody>
      </p:sp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77B4EE6E-7786-EBAC-114E-7F843762E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885" y="1189446"/>
            <a:ext cx="8440823" cy="4910908"/>
          </a:xfrm>
        </p:spPr>
        <p:txBody>
          <a:bodyPr/>
          <a:lstStyle/>
          <a:p>
            <a:r>
              <a:rPr lang="fr-FR" altLang="fr-FR" sz="1600" dirty="0"/>
              <a:t>Pas de temps de faisceau anneau</a:t>
            </a:r>
          </a:p>
          <a:p>
            <a:r>
              <a:rPr lang="fr-FR" altLang="fr-FR" sz="1600" dirty="0"/>
              <a:t>Études secondaires: </a:t>
            </a:r>
          </a:p>
          <a:p>
            <a:pPr lvl="1"/>
            <a:r>
              <a:rPr lang="fr-FR" altLang="fr-FR" sz="1400" dirty="0"/>
              <a:t>Analyse des données de l’étude des BLM. Cf transparents séparés.</a:t>
            </a:r>
          </a:p>
          <a:p>
            <a:pPr lvl="1"/>
            <a:r>
              <a:rPr lang="fr-FR" altLang="fr-FR" sz="1400" dirty="0"/>
              <a:t>Redémarrage RDP3.B17:</a:t>
            </a:r>
          </a:p>
          <a:p>
            <a:pPr lvl="2"/>
            <a:r>
              <a:rPr lang="fr-FR" altLang="fr-FR" sz="1200" dirty="0"/>
              <a:t>Le problème venait d’une erreur sur le nom nomenclature par la personne qui avait redémarré le RDP</a:t>
            </a:r>
          </a:p>
          <a:p>
            <a:pPr lvl="3"/>
            <a:r>
              <a:rPr lang="fr-FR" altLang="fr-FR" sz="1100" dirty="0"/>
              <a:t>Les RDP en B11 et 17 suivent des nomenclatures différentes… Pourquoi? Demander à INX…</a:t>
            </a:r>
          </a:p>
          <a:p>
            <a:pPr lvl="2"/>
            <a:r>
              <a:rPr lang="fr-FR" altLang="fr-FR" sz="1200" dirty="0"/>
              <a:t>La personne ayant redémarré le RDP3.B17 ne l’avait pas signalé dans le </a:t>
            </a:r>
            <a:r>
              <a:rPr lang="fr-FR" altLang="fr-FR" sz="1200" dirty="0" err="1"/>
              <a:t>elog</a:t>
            </a:r>
            <a:r>
              <a:rPr lang="fr-FR" altLang="fr-FR" sz="1200" dirty="0"/>
              <a:t> donc erreur non détectée…</a:t>
            </a:r>
          </a:p>
          <a:p>
            <a:pPr lvl="2"/>
            <a:r>
              <a:rPr lang="fr-FR" altLang="fr-FR" sz="1200" dirty="0"/>
              <a:t>En plus tous les RDP.B17 avaient perdus leur config.</a:t>
            </a:r>
          </a:p>
          <a:p>
            <a:pPr lvl="1"/>
            <a:r>
              <a:rPr lang="fr-FR" altLang="fr-FR" sz="1400" dirty="0"/>
              <a:t>Config vide dans </a:t>
            </a:r>
            <a:r>
              <a:rPr lang="fr-FR" altLang="fr-FR" sz="1400" dirty="0" err="1"/>
              <a:t>Health</a:t>
            </a:r>
            <a:r>
              <a:rPr lang="fr-FR" altLang="fr-FR" sz="1400" dirty="0"/>
              <a:t> check mise à jour pour retirer les pompes absentes</a:t>
            </a:r>
          </a:p>
          <a:p>
            <a:pPr lvl="1"/>
            <a:r>
              <a:rPr lang="fr-FR" altLang="fr-FR" sz="1400" dirty="0"/>
              <a:t>Écrans salles de contrôle. Actions à faire:</a:t>
            </a:r>
          </a:p>
          <a:p>
            <a:pPr lvl="2"/>
            <a:r>
              <a:rPr lang="fr-FR" altLang="fr-FR" sz="1200" dirty="0"/>
              <a:t>Transmettre config souhaité à exploitation (</a:t>
            </a:r>
            <a:r>
              <a:rPr lang="fr-FR" altLang="fr-FR" sz="1200" dirty="0" err="1"/>
              <a:t>Hayg</a:t>
            </a:r>
            <a:r>
              <a:rPr lang="fr-FR" altLang="fr-FR" sz="1200" dirty="0"/>
              <a:t>)</a:t>
            </a:r>
          </a:p>
          <a:p>
            <a:pPr lvl="2"/>
            <a:r>
              <a:rPr lang="fr-FR" altLang="fr-FR" sz="1200" dirty="0"/>
              <a:t>Philippe a besoin de scier une table pour mettre l’écran. </a:t>
            </a:r>
            <a:br>
              <a:rPr lang="fr-FR" altLang="fr-FR" sz="1200" dirty="0"/>
            </a:br>
            <a:r>
              <a:rPr lang="fr-FR" altLang="fr-FR" sz="1200" dirty="0"/>
              <a:t>=&gt; Trouver une scie cloche (Philippe)</a:t>
            </a:r>
          </a:p>
          <a:p>
            <a:pPr lvl="2"/>
            <a:r>
              <a:rPr lang="fr-FR" altLang="fr-FR" sz="1200" dirty="0"/>
              <a:t>Déplacer l’écran de Nourredine (Christelle)</a:t>
            </a:r>
          </a:p>
        </p:txBody>
      </p:sp>
      <p:sp>
        <p:nvSpPr>
          <p:cNvPr id="25604" name="Slide Number Placeholder 6">
            <a:extLst>
              <a:ext uri="{FF2B5EF4-FFF2-40B4-BE49-F238E27FC236}">
                <a16:creationId xmlns:a16="http://schemas.microsoft.com/office/drawing/2014/main" id="{8AC7A1E8-B2C2-0B03-183C-AA0AC40A64B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9pPr>
          </a:lstStyle>
          <a:p>
            <a:fld id="{07999D07-E810-024C-972C-3E1A6DEEC461}" type="slidenum">
              <a:rPr lang="en-US" altLang="fr-FR">
                <a:solidFill>
                  <a:srgbClr val="FF6F00"/>
                </a:solidFill>
              </a:rPr>
              <a:pPr/>
              <a:t>2</a:t>
            </a:fld>
            <a:endParaRPr lang="en-US" altLang="fr-FR">
              <a:solidFill>
                <a:srgbClr val="FF6F00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A91F87-07C2-FAA2-C032-364AAB73B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50325" y="6251847"/>
            <a:ext cx="4114800" cy="365125"/>
          </a:xfrm>
        </p:spPr>
        <p:txBody>
          <a:bodyPr/>
          <a:lstStyle/>
          <a:p>
            <a:r>
              <a:rPr lang="fr-FR"/>
              <a:t>ThomX - Coordination - Avancement anneau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78B35E7-AB34-600F-5544-8F66823009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924" y="4176328"/>
            <a:ext cx="3977095" cy="260229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F8B43536-7310-6262-B664-AABE396D44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416" y="53975"/>
            <a:ext cx="3592699" cy="2475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812213"/>
      </p:ext>
    </p:extLst>
  </p:cSld>
  <p:clrMapOvr>
    <a:masterClrMapping/>
  </p:clrMapOvr>
</p:sld>
</file>

<file path=ppt/theme/theme1.xml><?xml version="1.0" encoding="utf-8"?>
<a:theme xmlns:a="http://schemas.openxmlformats.org/drawingml/2006/main" name="ThomX-3">
  <a:themeElements>
    <a:clrScheme name="Personnalisée 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8000"/>
      </a:accent1>
      <a:accent2>
        <a:srgbClr val="996633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6633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Strategy_FacetGreenTheme_16x9_TP103418064" id="{4089F4F0-B72F-46AE-8EAE-5C15EE2FFB85}" vid="{57759912-BBD4-45F2-87A9-58135155D95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13033</TotalTime>
  <Words>162</Words>
  <Application>Microsoft Macintosh PowerPoint</Application>
  <PresentationFormat>Grand écran</PresentationFormat>
  <Paragraphs>17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Trebuchet MS</vt:lpstr>
      <vt:lpstr>Wingdings</vt:lpstr>
      <vt:lpstr>Wingdings 3</vt:lpstr>
      <vt:lpstr>ThomX-3</vt:lpstr>
      <vt:lpstr> Avancement Anneau</vt:lpstr>
      <vt:lpstr>Semaine du 3/10</vt:lpstr>
    </vt:vector>
  </TitlesOfParts>
  <Company>LAL - CNRS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présentation</dc:title>
  <dc:creator>agnes vermes</dc:creator>
  <cp:lastModifiedBy>Nicolas Delerue</cp:lastModifiedBy>
  <cp:revision>165</cp:revision>
  <dcterms:created xsi:type="dcterms:W3CDTF">2014-12-08T15:13:57Z</dcterms:created>
  <dcterms:modified xsi:type="dcterms:W3CDTF">2023-07-07T10:45:44Z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TC034180659991</vt:lpwstr>
  </property>
</Properties>
</file>