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4050" r:id="rId4"/>
  </p:sldMasterIdLst>
  <p:notesMasterIdLst>
    <p:notesMasterId r:id="rId18"/>
  </p:notesMasterIdLst>
  <p:handoutMasterIdLst>
    <p:handoutMasterId r:id="rId19"/>
  </p:handoutMasterIdLst>
  <p:sldIdLst>
    <p:sldId id="360" r:id="rId5"/>
    <p:sldId id="364" r:id="rId6"/>
    <p:sldId id="365" r:id="rId7"/>
    <p:sldId id="366" r:id="rId8"/>
    <p:sldId id="367" r:id="rId9"/>
    <p:sldId id="368" r:id="rId10"/>
    <p:sldId id="379" r:id="rId11"/>
    <p:sldId id="372" r:id="rId12"/>
    <p:sldId id="370" r:id="rId13"/>
    <p:sldId id="374" r:id="rId14"/>
    <p:sldId id="375" r:id="rId15"/>
    <p:sldId id="376" r:id="rId16"/>
    <p:sldId id="377" r:id="rId17"/>
  </p:sldIdLst>
  <p:sldSz cx="12192000" cy="6858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27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99"/>
    <a:srgbClr val="00CC99"/>
    <a:srgbClr val="66FF33"/>
    <a:srgbClr val="99FF99"/>
    <a:srgbClr val="66FFCC"/>
    <a:srgbClr val="FF99FF"/>
    <a:srgbClr val="00CC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4" autoAdjust="0"/>
    <p:restoredTop sz="95887" autoAdjust="0"/>
  </p:normalViewPr>
  <p:slideViewPr>
    <p:cSldViewPr snapToGrid="0" showGuides="1">
      <p:cViewPr varScale="1">
        <p:scale>
          <a:sx n="61" d="100"/>
          <a:sy n="61" d="100"/>
        </p:scale>
        <p:origin x="52" y="84"/>
      </p:cViewPr>
      <p:guideLst>
        <p:guide orient="horz" pos="1162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06"/>
    </p:cViewPr>
  </p:sorterViewPr>
  <p:notesViewPr>
    <p:cSldViewPr snapToGrid="0" showGuides="1">
      <p:cViewPr>
        <p:scale>
          <a:sx n="100" d="100"/>
          <a:sy n="100" d="100"/>
        </p:scale>
        <p:origin x="2610" y="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6B5F57FA-1A76-4CFA-B1A3-425EEA7133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1387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2950"/>
            <a:ext cx="66214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8050"/>
            <a:ext cx="49847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66724FE0-EA35-475C-8F39-C8E96F52BE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77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73250"/>
            <a:ext cx="12192000" cy="419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9pPr>
          </a:lstStyle>
          <a:p>
            <a:pPr algn="ctr">
              <a:defRPr/>
            </a:pPr>
            <a:endParaRPr lang="en-US" altLang="en-US" sz="240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631" y="621360"/>
            <a:ext cx="1980191" cy="72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40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889157-2D18-4198-BE22-3EA44111C3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61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AB2C57-8955-423F-917B-50E3DCB643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740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000" y="3048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3B685-0F1D-4936-9CDA-00F1824107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0556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0574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7610E-2C5A-44D5-8742-574BAC765E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8953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B682C5-7AD5-4627-951F-321EC0C476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205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1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87" y="1646536"/>
            <a:ext cx="11386656" cy="4525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BB2B87-743C-4B56-B8B7-F1DBF54670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937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60E51-F374-4684-962C-E181CDD4CF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852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9427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9E116B-7E26-462B-B423-906BD8A1F3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77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3722F4-5835-4D7A-84A4-A2EBA433B3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985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93CD89-4241-4413-B0EE-2CCD4382CC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156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07454D-1911-4250-B7C4-621D7F2539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342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2BD8C8-39EA-424F-893E-0CE63E1DAD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979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ACCBE24-23B9-43CA-B56F-94F371B9D7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57718" y="260350"/>
            <a:ext cx="90995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717" y="1646238"/>
            <a:ext cx="114024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0"/>
            <a:r>
              <a:rPr lang="en-GB" altLang="en-US"/>
              <a:t>Second level</a:t>
            </a:r>
          </a:p>
          <a:p>
            <a:pPr lvl="0"/>
            <a:r>
              <a:rPr lang="en-GB" altLang="en-US"/>
              <a:t>Third level</a:t>
            </a:r>
          </a:p>
          <a:p>
            <a:pPr lvl="0"/>
            <a:r>
              <a:rPr lang="en-GB" altLang="en-US"/>
              <a:t>Fourth level</a:t>
            </a:r>
          </a:p>
          <a:p>
            <a:pPr lvl="0"/>
            <a:r>
              <a:rPr lang="en-GB" altLang="en-US"/>
              <a:t>	- bullet point one</a:t>
            </a:r>
          </a:p>
        </p:txBody>
      </p:sp>
      <p:sp>
        <p:nvSpPr>
          <p:cNvPr id="1032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US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c"/>
          <p:cNvSpPr txBox="1">
            <a:spLocks noChangeArrowheads="1"/>
          </p:cNvSpPr>
          <p:nvPr/>
        </p:nvSpPr>
        <p:spPr bwMode="auto">
          <a:xfrm>
            <a:off x="0" y="6491289"/>
            <a:ext cx="12192000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5675" y="363564"/>
            <a:ext cx="1450706" cy="53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c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1" name="fc"/>
          <p:cNvSpPr txBox="1">
            <a:spLocks noChangeArrowheads="1"/>
          </p:cNvSpPr>
          <p:nvPr userDrawn="1"/>
        </p:nvSpPr>
        <p:spPr bwMode="auto">
          <a:xfrm>
            <a:off x="0" y="6491288"/>
            <a:ext cx="12192000" cy="246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Wingdings" panose="05000000000000000000" pitchFamily="2" charset="2"/>
        <a:buChar char="§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versity of Granada (Spain) – Teacher Education About Multilingualism">
            <a:extLst>
              <a:ext uri="{FF2B5EF4-FFF2-40B4-BE49-F238E27FC236}">
                <a16:creationId xmlns:a16="http://schemas.microsoft.com/office/drawing/2014/main" id="{9E3AC4FB-E393-1BB9-5201-93E3C645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94" y="5076171"/>
            <a:ext cx="1021301" cy="96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iversity logo | University brand | StaffNet | The University of Manchester">
            <a:extLst>
              <a:ext uri="{FF2B5EF4-FFF2-40B4-BE49-F238E27FC236}">
                <a16:creationId xmlns:a16="http://schemas.microsoft.com/office/drawing/2014/main" id="{2BACD28A-C807-E7F6-5A8C-98D7013C0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17837" r="16725" b="16367"/>
          <a:stretch/>
        </p:blipFill>
        <p:spPr bwMode="auto">
          <a:xfrm>
            <a:off x="3726019" y="5175952"/>
            <a:ext cx="1677582" cy="7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FIN-HH site survey">
            <a:extLst>
              <a:ext uri="{FF2B5EF4-FFF2-40B4-BE49-F238E27FC236}">
                <a16:creationId xmlns:a16="http://schemas.microsoft.com/office/drawing/2014/main" id="{191B631E-1ED3-FDAC-DEC9-EEAF8C67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18" y="5076171"/>
            <a:ext cx="1114583" cy="90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LTECH 2017 - Analytical techniques for precise characterization of nano  materials | EMRS">
            <a:extLst>
              <a:ext uri="{FF2B5EF4-FFF2-40B4-BE49-F238E27FC236}">
                <a16:creationId xmlns:a16="http://schemas.microsoft.com/office/drawing/2014/main" id="{7A3D1322-7931-40D2-AE1F-2274236B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23" y="5241258"/>
            <a:ext cx="1471378" cy="54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03542-E775-3343-6D2F-6DFAF1A1ED1F}"/>
              </a:ext>
            </a:extLst>
          </p:cNvPr>
          <p:cNvSpPr txBox="1"/>
          <p:nvPr/>
        </p:nvSpPr>
        <p:spPr>
          <a:xfrm>
            <a:off x="1557278" y="1576503"/>
            <a:ext cx="9340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</a:t>
            </a:r>
            <a:r>
              <a:rPr lang="en-GB" sz="28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Cl(n,p) Cross Section at NPL in the Energy Range 0.5 – 5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8F43F-97AA-2F99-CADB-FB54F37CA952}"/>
              </a:ext>
            </a:extLst>
          </p:cNvPr>
          <p:cNvSpPr txBox="1"/>
          <p:nvPr/>
        </p:nvSpPr>
        <p:spPr>
          <a:xfrm>
            <a:off x="1853295" y="3331124"/>
            <a:ext cx="8748029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Smith,  Pablo Torres, A. Bennet, M. Birch, M. Bunce, N.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Florea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Kolmogorova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Lorusso, H. Mahmood, J.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Mewburn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Praena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Taylor, D.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Tofan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T. Wright </a:t>
            </a:r>
          </a:p>
        </p:txBody>
      </p:sp>
    </p:spTree>
    <p:extLst>
      <p:ext uri="{BB962C8B-B14F-4D97-AF65-F5344CB8AC3E}">
        <p14:creationId xmlns:p14="http://schemas.microsoft.com/office/powerpoint/2010/main" val="58628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97EF4B-C6CC-8ECF-3C1B-0BD0CF72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09" y="1083691"/>
            <a:ext cx="1458386" cy="28719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65F041-28DF-5474-6FF3-F77660398050}"/>
              </a:ext>
            </a:extLst>
          </p:cNvPr>
          <p:cNvSpPr txBox="1">
            <a:spLocks/>
          </p:cNvSpPr>
          <p:nvPr/>
        </p:nvSpPr>
        <p:spPr>
          <a:xfrm>
            <a:off x="161239" y="61731"/>
            <a:ext cx="10363200" cy="97547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sz="2800" b="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scintillation counting (detecting </a:t>
            </a:r>
            <a:r>
              <a:rPr lang="en-GB" sz="2800" b="0" kern="0" baseline="30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b="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&amp;</a:t>
            </a:r>
            <a:r>
              <a:rPr lang="en-GB" sz="2800" b="0" kern="0" baseline="30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GB" sz="2800" b="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190BE-3545-43E5-6D87-D656CE7EBB29}"/>
              </a:ext>
            </a:extLst>
          </p:cNvPr>
          <p:cNvSpPr txBox="1"/>
          <p:nvPr/>
        </p:nvSpPr>
        <p:spPr>
          <a:xfrm>
            <a:off x="161239" y="4225938"/>
            <a:ext cx="50907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Scintillation Cocktail (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Aqualight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+ NPE Free scintillant)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60-99% by volume is </a:t>
            </a: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solvent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solubiliser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fluor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Most primary fluor emit light in the UV range with wavelengths shorter than 400 nm.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fluor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(wave shifter) –increases the wavelength of the emitted light to one more efficiently absorbed by the PMT.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318F1-1977-C807-1649-0BF13CB92682}"/>
              </a:ext>
            </a:extLst>
          </p:cNvPr>
          <p:cNvSpPr txBox="1"/>
          <p:nvPr/>
        </p:nvSpPr>
        <p:spPr>
          <a:xfrm>
            <a:off x="6556324" y="3765165"/>
            <a:ext cx="54744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counting efficiency (99.8 % </a:t>
            </a:r>
            <a:r>
              <a:rPr lang="en-GB" sz="1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and 91% </a:t>
            </a:r>
            <a:r>
              <a:rPr lang="en-GB" sz="1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backscatter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Passive/active shield 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background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Coincidence counting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low noise 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Well suited to accurate measurement of low activity pure beta emitters</a:t>
            </a:r>
            <a:endParaRPr lang="en-GB" sz="2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5B2F73-1683-8257-2E6F-462CC4F67EDE}"/>
              </a:ext>
            </a:extLst>
          </p:cNvPr>
          <p:cNvGrpSpPr/>
          <p:nvPr/>
        </p:nvGrpSpPr>
        <p:grpSpPr>
          <a:xfrm>
            <a:off x="7120755" y="1083691"/>
            <a:ext cx="3403684" cy="1652847"/>
            <a:chOff x="3920908" y="1690993"/>
            <a:chExt cx="3403684" cy="16528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D2B521-2FB8-F19E-6EAC-4EAFE0222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67" r="11249"/>
            <a:stretch/>
          </p:blipFill>
          <p:spPr>
            <a:xfrm>
              <a:off x="5174120" y="1690993"/>
              <a:ext cx="939237" cy="16528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E57970-2841-C024-8751-3B1C30CDD0B0}"/>
                </a:ext>
              </a:extLst>
            </p:cNvPr>
            <p:cNvSpPr/>
            <p:nvPr/>
          </p:nvSpPr>
          <p:spPr bwMode="auto">
            <a:xfrm>
              <a:off x="6003167" y="1961266"/>
              <a:ext cx="430265" cy="220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609997-EC1C-9DF2-4FDD-8A6A7CB70CDA}"/>
                </a:ext>
              </a:extLst>
            </p:cNvPr>
            <p:cNvSpPr/>
            <p:nvPr/>
          </p:nvSpPr>
          <p:spPr bwMode="auto">
            <a:xfrm>
              <a:off x="6003167" y="3065140"/>
              <a:ext cx="430265" cy="220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04F350-8BDB-A39F-2741-4351DE7A764D}"/>
                </a:ext>
              </a:extLst>
            </p:cNvPr>
            <p:cNvSpPr/>
            <p:nvPr/>
          </p:nvSpPr>
          <p:spPr bwMode="auto">
            <a:xfrm>
              <a:off x="4821710" y="3065140"/>
              <a:ext cx="430265" cy="220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55F5BA-E6E0-CF45-8947-E11451D80F5D}"/>
                </a:ext>
              </a:extLst>
            </p:cNvPr>
            <p:cNvSpPr/>
            <p:nvPr/>
          </p:nvSpPr>
          <p:spPr bwMode="auto">
            <a:xfrm>
              <a:off x="4821710" y="1961266"/>
              <a:ext cx="430265" cy="220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18D45D-8AE5-B78B-9634-B16B3C3A5638}"/>
                </a:ext>
              </a:extLst>
            </p:cNvPr>
            <p:cNvSpPr txBox="1"/>
            <p:nvPr/>
          </p:nvSpPr>
          <p:spPr>
            <a:xfrm>
              <a:off x="6389816" y="2454116"/>
              <a:ext cx="808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PMT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E60696-7560-9E99-5CBB-E5F20D7935B8}"/>
                </a:ext>
              </a:extLst>
            </p:cNvPr>
            <p:cNvSpPr txBox="1"/>
            <p:nvPr/>
          </p:nvSpPr>
          <p:spPr>
            <a:xfrm>
              <a:off x="4163681" y="2507950"/>
              <a:ext cx="9791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PMT 1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D0EFEC-0C9E-2334-64B8-A9EA83302558}"/>
                </a:ext>
              </a:extLst>
            </p:cNvPr>
            <p:cNvSpPr/>
            <p:nvPr/>
          </p:nvSpPr>
          <p:spPr bwMode="auto">
            <a:xfrm>
              <a:off x="3920908" y="2071456"/>
              <a:ext cx="1311783" cy="1156345"/>
            </a:xfrm>
            <a:prstGeom prst="roundRect">
              <a:avLst>
                <a:gd name="adj" fmla="val 13037"/>
              </a:avLst>
            </a:prstGeom>
            <a:solidFill>
              <a:srgbClr val="000000">
                <a:alpha val="18000"/>
              </a:srgb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6970F4D-E94B-12BF-156F-D649CA76D5B8}"/>
                </a:ext>
              </a:extLst>
            </p:cNvPr>
            <p:cNvSpPr/>
            <p:nvPr/>
          </p:nvSpPr>
          <p:spPr bwMode="auto">
            <a:xfrm>
              <a:off x="6012809" y="2050467"/>
              <a:ext cx="1311783" cy="1156345"/>
            </a:xfrm>
            <a:prstGeom prst="roundRect">
              <a:avLst>
                <a:gd name="adj" fmla="val 13037"/>
              </a:avLst>
            </a:prstGeom>
            <a:solidFill>
              <a:srgbClr val="000000">
                <a:alpha val="18000"/>
              </a:srgb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1931E507-3057-25FE-59B4-F6EF4F6D8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14344" r="1805" b="7756"/>
          <a:stretch/>
        </p:blipFill>
        <p:spPr bwMode="auto">
          <a:xfrm>
            <a:off x="4227419" y="1690201"/>
            <a:ext cx="1241001" cy="129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12A324-581A-B4D0-0284-220840D594B2}"/>
              </a:ext>
            </a:extLst>
          </p:cNvPr>
          <p:cNvSpPr txBox="1"/>
          <p:nvPr/>
        </p:nvSpPr>
        <p:spPr>
          <a:xfrm>
            <a:off x="3323767" y="3251467"/>
            <a:ext cx="277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lang="en-GB" sz="1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39,41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borosilicate vial</a:t>
            </a:r>
          </a:p>
        </p:txBody>
      </p:sp>
      <p:pic>
        <p:nvPicPr>
          <p:cNvPr id="18" name="Picture 2" descr="NPL logo - SC21 - 21st Century Supply Chains">
            <a:extLst>
              <a:ext uri="{FF2B5EF4-FFF2-40B4-BE49-F238E27FC236}">
                <a16:creationId xmlns:a16="http://schemas.microsoft.com/office/drawing/2014/main" id="{CD215D41-44CC-E0B6-AF4C-AAC35D87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7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53405B-FC34-35F2-CA86-001331EF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179" y="1231554"/>
            <a:ext cx="4409655" cy="31207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61B095-5F99-086B-B9B6-C592D4DC2AB5}"/>
              </a:ext>
            </a:extLst>
          </p:cNvPr>
          <p:cNvSpPr txBox="1">
            <a:spLocks/>
          </p:cNvSpPr>
          <p:nvPr/>
        </p:nvSpPr>
        <p:spPr>
          <a:xfrm>
            <a:off x="161239" y="61731"/>
            <a:ext cx="10363200" cy="50432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sz="2800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scintillation measurements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C24218-DB6D-B7D1-40F3-2C6253CF2C6A}"/>
                  </a:ext>
                </a:extLst>
              </p:cNvPr>
              <p:cNvSpPr txBox="1"/>
              <p:nvPr/>
            </p:nvSpPr>
            <p:spPr>
              <a:xfrm>
                <a:off x="416941" y="1046629"/>
                <a:ext cx="10852457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T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arget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was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dissolved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in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2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ml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HCl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0.1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M</m:t>
                    </m:r>
                    <m:r>
                      <a:rPr lang="en-GB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ctrlPr>
                          <a:rPr lang="en-GB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2.14 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g</m:t>
                        </m:r>
                      </m:e>
                    </m:d>
                  </m:oMath>
                </a14:m>
                <a:endParaRPr lang="en-GB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samples InCl</a:t>
                </a:r>
                <a:r>
                  <a:rPr lang="en-GB" sz="1600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made into 0.5 g solution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sample of cocktail with HCl for background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0" i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Counting time 720 min (BKG, sample #1, sample #2)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C24218-DB6D-B7D1-40F3-2C6253CF2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41" y="1046629"/>
                <a:ext cx="10852457" cy="1538883"/>
              </a:xfrm>
              <a:prstGeom prst="rect">
                <a:avLst/>
              </a:prstGeom>
              <a:blipFill>
                <a:blip r:embed="rId3"/>
                <a:stretch>
                  <a:fillRect l="-225" t="-794" b="-43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A55D7D7-708D-D649-DABD-BDC38DA83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9" y="3559874"/>
            <a:ext cx="3415752" cy="2655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D1F379-48B7-76E8-D019-067FE647A7D4}"/>
              </a:ext>
            </a:extLst>
          </p:cNvPr>
          <p:cNvSpPr txBox="1"/>
          <p:nvPr/>
        </p:nvSpPr>
        <p:spPr>
          <a:xfrm>
            <a:off x="1327448" y="3113460"/>
            <a:ext cx="1931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E9EB7-7B1D-EDB7-BF78-6294CA78A1D7}"/>
              </a:ext>
            </a:extLst>
          </p:cNvPr>
          <p:cNvSpPr txBox="1"/>
          <p:nvPr/>
        </p:nvSpPr>
        <p:spPr>
          <a:xfrm>
            <a:off x="8476158" y="4811399"/>
            <a:ext cx="255155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after irradiation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A(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P) = 3.02(4) 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Bq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A(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S) = 0.640(16) 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Bq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NPL logo - SC21 - 21st Century Supply Chains">
            <a:extLst>
              <a:ext uri="{FF2B5EF4-FFF2-40B4-BE49-F238E27FC236}">
                <a16:creationId xmlns:a16="http://schemas.microsoft.com/office/drawing/2014/main" id="{902AADD6-97D6-513A-BEEA-37FAF8AB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6E1D84-4E8F-D93E-D0EF-23D153346BF1}"/>
              </a:ext>
            </a:extLst>
          </p:cNvPr>
          <p:cNvSpPr txBox="1"/>
          <p:nvPr/>
        </p:nvSpPr>
        <p:spPr>
          <a:xfrm>
            <a:off x="10106667" y="3221320"/>
            <a:ext cx="5712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990B8-7563-CDAE-ABFB-95F641FE7366}"/>
              </a:ext>
            </a:extLst>
          </p:cNvPr>
          <p:cNvSpPr txBox="1"/>
          <p:nvPr/>
        </p:nvSpPr>
        <p:spPr>
          <a:xfrm>
            <a:off x="8096774" y="927790"/>
            <a:ext cx="2930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PMT pulse high spectrum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3813F-8D5B-3A51-DDB7-FA1F2A1BA231}"/>
              </a:ext>
            </a:extLst>
          </p:cNvPr>
          <p:cNvSpPr txBox="1"/>
          <p:nvPr/>
        </p:nvSpPr>
        <p:spPr>
          <a:xfrm>
            <a:off x="8626156" y="3221320"/>
            <a:ext cx="5712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BC7B3-6369-46C6-3098-12D5A98EA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467" y="3598277"/>
            <a:ext cx="3287712" cy="2574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16BAC-42D3-A4CE-C58E-A95E6DE3C7ED}"/>
              </a:ext>
            </a:extLst>
          </p:cNvPr>
          <p:cNvSpPr txBox="1"/>
          <p:nvPr/>
        </p:nvSpPr>
        <p:spPr>
          <a:xfrm>
            <a:off x="4929352" y="3113460"/>
            <a:ext cx="1713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369703-F0DA-182E-1171-6EBBBFBF0B86}"/>
              </a:ext>
            </a:extLst>
          </p:cNvPr>
          <p:cNvSpPr txBox="1"/>
          <p:nvPr/>
        </p:nvSpPr>
        <p:spPr>
          <a:xfrm>
            <a:off x="8069051" y="3598277"/>
            <a:ext cx="48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Bkg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7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5C68-63E3-6878-43F1-6FD91E9845D3}"/>
              </a:ext>
            </a:extLst>
          </p:cNvPr>
          <p:cNvSpPr txBox="1">
            <a:spLocks/>
          </p:cNvSpPr>
          <p:nvPr/>
        </p:nvSpPr>
        <p:spPr>
          <a:xfrm>
            <a:off x="-12969" y="6420"/>
            <a:ext cx="10664756" cy="72334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Preliminary result </a:t>
            </a:r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) relative to </a:t>
            </a:r>
            <a:r>
              <a:rPr lang="el-GR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GB" sz="2800" b="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ENDF</a:t>
            </a:r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(n,</a:t>
            </a:r>
            <a:r>
              <a:rPr lang="el-GR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2F12E-571F-DA6C-D928-20140A0190A8}"/>
              </a:ext>
            </a:extLst>
          </p:cNvPr>
          <p:cNvSpPr txBox="1"/>
          <p:nvPr/>
        </p:nvSpPr>
        <p:spPr>
          <a:xfrm>
            <a:off x="3193700" y="5229792"/>
            <a:ext cx="3521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 during irradiation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 before LS measurement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FD6F8D-6265-C13A-F1A2-CEC2C161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78" y="1316999"/>
            <a:ext cx="4520119" cy="297735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294BD6-DAFE-6306-E72A-83F7D0873D09}"/>
              </a:ext>
            </a:extLst>
          </p:cNvPr>
          <p:cNvCxnSpPr>
            <a:cxnSpLocks/>
          </p:cNvCxnSpPr>
          <p:nvPr/>
        </p:nvCxnSpPr>
        <p:spPr bwMode="auto">
          <a:xfrm>
            <a:off x="3632034" y="5769258"/>
            <a:ext cx="0" cy="30750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20205E9-AF01-72CB-71A4-63BE0263B628}"/>
              </a:ext>
            </a:extLst>
          </p:cNvPr>
          <p:cNvSpPr txBox="1"/>
          <p:nvPr/>
        </p:nvSpPr>
        <p:spPr>
          <a:xfrm>
            <a:off x="1612932" y="976926"/>
            <a:ext cx="1580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30000" dirty="0"/>
              <a:t>35</a:t>
            </a:r>
            <a:r>
              <a:rPr lang="en-GB" sz="1600" dirty="0"/>
              <a:t>Cl(n, </a:t>
            </a:r>
            <a:r>
              <a:rPr lang="el-GR" sz="1600" dirty="0"/>
              <a:t>α</a:t>
            </a:r>
            <a:r>
              <a:rPr lang="en-GB" sz="1600" dirty="0"/>
              <a:t>)</a:t>
            </a:r>
            <a:r>
              <a:rPr lang="en-GB" sz="1600" baseline="30000" dirty="0"/>
              <a:t>32</a:t>
            </a:r>
            <a:r>
              <a:rPr lang="en-GB" sz="1600" dirty="0"/>
              <a:t>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B6ECD9-C9C3-06DD-4AFB-A767827ED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56" y="1235682"/>
            <a:ext cx="4797394" cy="27333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0869FD-FFAB-7C42-29FC-CF9A8D0DB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69"/>
          <a:stretch/>
        </p:blipFill>
        <p:spPr>
          <a:xfrm>
            <a:off x="6542276" y="3938995"/>
            <a:ext cx="4290060" cy="265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1382DB-CB57-F6D6-3B52-3731FF535D8B}"/>
              </a:ext>
            </a:extLst>
          </p:cNvPr>
          <p:cNvSpPr txBox="1"/>
          <p:nvPr/>
        </p:nvSpPr>
        <p:spPr>
          <a:xfrm>
            <a:off x="6628728" y="1006603"/>
            <a:ext cx="2739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30000" dirty="0"/>
              <a:t>35</a:t>
            </a:r>
            <a:r>
              <a:rPr lang="en-GB" sz="1600" dirty="0"/>
              <a:t>Cl(n, p)</a:t>
            </a:r>
            <a:r>
              <a:rPr lang="en-GB" sz="1600" baseline="30000" dirty="0"/>
              <a:t>35</a:t>
            </a:r>
            <a:r>
              <a:rPr lang="en-GB" sz="1600" dirty="0"/>
              <a:t>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0D6FC6-7750-F6CB-B348-918906682E75}"/>
                  </a:ext>
                </a:extLst>
              </p:cNvPr>
              <p:cNvSpPr txBox="1"/>
              <p:nvPr/>
            </p:nvSpPr>
            <p:spPr>
              <a:xfrm>
                <a:off x="6677624" y="4659176"/>
                <a:ext cx="4019363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GB" sz="1800" dirty="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154 (25) mb</a:t>
                </a:r>
                <a:r>
                  <a:rPr lang="en-GB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@ 5 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(n,p0)+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(n,p1)+</a:t>
                </a:r>
                <a:r>
                  <a:rPr lang="en-GB" sz="12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(n,p2)+</a:t>
                </a:r>
                <a:r>
                  <a:rPr lang="en-GB" sz="12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(n,p3)+</a:t>
                </a:r>
                <a:r>
                  <a:rPr lang="en-GB" sz="12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(n,p4)+</a:t>
                </a:r>
                <a:r>
                  <a:rPr lang="en-GB" sz="12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(n,p5)</a:t>
                </a:r>
              </a:p>
              <a:p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0D6FC6-7750-F6CB-B348-918906682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624" y="4659176"/>
                <a:ext cx="4019363" cy="900824"/>
              </a:xfrm>
              <a:prstGeom prst="rect">
                <a:avLst/>
              </a:prstGeom>
              <a:blipFill>
                <a:blip r:embed="rId5"/>
                <a:stretch>
                  <a:fillRect t="-33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 descr="NPL logo - SC21 - 21st Century Supply Chains">
            <a:extLst>
              <a:ext uri="{FF2B5EF4-FFF2-40B4-BE49-F238E27FC236}">
                <a16:creationId xmlns:a16="http://schemas.microsoft.com/office/drawing/2014/main" id="{11FC2E44-7CB1-837C-6701-3E5FAA835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F3D9A0B-12A5-8326-CAF9-54C19F618995}"/>
                  </a:ext>
                </a:extLst>
              </p:cNvPr>
              <p:cNvSpPr txBox="1"/>
              <p:nvPr/>
            </p:nvSpPr>
            <p:spPr>
              <a:xfrm>
                <a:off x="1156931" y="6076765"/>
                <a:ext cx="4623060" cy="4412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GB" sz="18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GB" sz="1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  <m:r>
                          <a:rPr lang="en-GB" sz="1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35(</m:t>
                        </m:r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en-GB" sz="1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GB" sz="1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32(</m:t>
                        </m:r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en-GB" sz="1800" i="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GB" sz="18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GB" sz="1800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</m:t>
                    </m:r>
                    <m:r>
                      <a:rPr lang="en-GB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GB" sz="1800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en-GB" sz="18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) = </a:t>
                </a:r>
                <a:r>
                  <a:rPr lang="en-GB" sz="1800" b="0" dirty="0">
                    <a:highlight>
                      <a:srgbClr val="FFFF00"/>
                    </a:highlight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175(5)</a:t>
                </a:r>
                <a:r>
                  <a:rPr lang="en-GB" sz="18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mb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F3D9A0B-12A5-8326-CAF9-54C19F618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931" y="6076765"/>
                <a:ext cx="4623060" cy="441211"/>
              </a:xfrm>
              <a:prstGeom prst="rect">
                <a:avLst/>
              </a:prstGeom>
              <a:blipFill>
                <a:blip r:embed="rId7"/>
                <a:stretch>
                  <a:fillRect l="-1319" t="-2778" b="-180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34683FBB-8F8D-66F5-D3E9-404A425DC5D4}"/>
              </a:ext>
            </a:extLst>
          </p:cNvPr>
          <p:cNvSpPr txBox="1"/>
          <p:nvPr/>
        </p:nvSpPr>
        <p:spPr>
          <a:xfrm>
            <a:off x="9368251" y="1037380"/>
            <a:ext cx="1769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S. A. </a:t>
            </a:r>
            <a:r>
              <a:rPr lang="en-US" sz="1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Kuvin</a:t>
            </a:r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61A9A0E-4CDB-C673-3D95-3CF275813271}"/>
                  </a:ext>
                </a:extLst>
              </p:cNvPr>
              <p:cNvSpPr txBox="1"/>
              <p:nvPr/>
            </p:nvSpPr>
            <p:spPr>
              <a:xfrm>
                <a:off x="1705735" y="4492334"/>
                <a:ext cx="40193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GB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= 135 mb @ 5 MeV  (ENDF/B-VIII) 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61A9A0E-4CDB-C673-3D95-3CF275813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735" y="4492334"/>
                <a:ext cx="4019362" cy="338554"/>
              </a:xfrm>
              <a:prstGeom prst="rect">
                <a:avLst/>
              </a:prstGeom>
              <a:blipFill>
                <a:blip r:embed="rId8"/>
                <a:stretch>
                  <a:fillRect t="-5455" r="-152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D0766ECD-269A-8B14-B459-2457C6CF15D9}"/>
              </a:ext>
            </a:extLst>
          </p:cNvPr>
          <p:cNvSpPr txBox="1"/>
          <p:nvPr/>
        </p:nvSpPr>
        <p:spPr>
          <a:xfrm>
            <a:off x="4122081" y="1064355"/>
            <a:ext cx="2385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S. A. </a:t>
            </a:r>
            <a:r>
              <a:rPr lang="en-US" sz="1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Kuvin</a:t>
            </a:r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5B45B9D1-1970-AC02-3461-02B190387A8D}"/>
              </a:ext>
            </a:extLst>
          </p:cNvPr>
          <p:cNvSpPr/>
          <p:nvPr/>
        </p:nvSpPr>
        <p:spPr bwMode="auto">
          <a:xfrm rot="1268685">
            <a:off x="1478793" y="5004347"/>
            <a:ext cx="484632" cy="9246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9E24E6-A2B4-7FA1-3EDC-4A29C2AB3FB0}"/>
              </a:ext>
            </a:extLst>
          </p:cNvPr>
          <p:cNvSpPr>
            <a:spLocks noChangeAspect="1"/>
          </p:cNvSpPr>
          <p:nvPr/>
        </p:nvSpPr>
        <p:spPr bwMode="auto">
          <a:xfrm>
            <a:off x="4395752" y="1751339"/>
            <a:ext cx="108000" cy="108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9023122-9023-D04A-1549-3FBE4D1E9354}"/>
              </a:ext>
            </a:extLst>
          </p:cNvPr>
          <p:cNvSpPr/>
          <p:nvPr/>
        </p:nvSpPr>
        <p:spPr bwMode="auto">
          <a:xfrm rot="5400000">
            <a:off x="4872108" y="1356503"/>
            <a:ext cx="484632" cy="9246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082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45" grpId="0"/>
      <p:bldP spid="51" grpId="0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F32E9-CA1A-AE3A-13D8-7B41780F33E1}"/>
              </a:ext>
            </a:extLst>
          </p:cNvPr>
          <p:cNvSpPr txBox="1"/>
          <p:nvPr/>
        </p:nvSpPr>
        <p:spPr>
          <a:xfrm>
            <a:off x="2445919" y="112799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0455BB-2D5B-D21E-06AF-7543B904B20F}"/>
              </a:ext>
            </a:extLst>
          </p:cNvPr>
          <p:cNvSpPr txBox="1">
            <a:spLocks/>
          </p:cNvSpPr>
          <p:nvPr/>
        </p:nvSpPr>
        <p:spPr>
          <a:xfrm>
            <a:off x="391487" y="260648"/>
            <a:ext cx="9064887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sz="2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DCB67-DFFC-1F16-C804-4D989403A86C}"/>
              </a:ext>
            </a:extLst>
          </p:cNvPr>
          <p:cNvSpPr txBox="1"/>
          <p:nvPr/>
        </p:nvSpPr>
        <p:spPr>
          <a:xfrm>
            <a:off x="801093" y="1551497"/>
            <a:ext cx="103662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indent="-6223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Cl(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cross section measurement is ongoing at NPL as part of ARIEL </a:t>
            </a:r>
          </a:p>
          <a:p>
            <a:pPr marL="622300" indent="-6223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test run in December 2023 at NPL has provided data to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measurement</a:t>
            </a:r>
          </a:p>
          <a:p>
            <a:pPr marL="622300" indent="-6223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data shows compatibility with 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Kuvin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with potential to reduce the uncertainty</a:t>
            </a:r>
          </a:p>
          <a:p>
            <a:pPr marL="622300" indent="-6223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irradiations at different energies are scheduled in February 2024  </a:t>
            </a:r>
          </a:p>
          <a:p>
            <a:pPr marL="1701800" indent="-6223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optimisation (thickness)</a:t>
            </a:r>
          </a:p>
          <a:p>
            <a:pPr marL="1701800" indent="-6223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Redesign target holder </a:t>
            </a:r>
          </a:p>
          <a:p>
            <a:pPr marL="1701800" indent="-6223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Characterise target distance  </a:t>
            </a:r>
          </a:p>
        </p:txBody>
      </p:sp>
      <p:pic>
        <p:nvPicPr>
          <p:cNvPr id="5" name="Picture 2" descr="NPL logo - SC21 - 21st Century Supply Chains">
            <a:extLst>
              <a:ext uri="{FF2B5EF4-FFF2-40B4-BE49-F238E27FC236}">
                <a16:creationId xmlns:a16="http://schemas.microsoft.com/office/drawing/2014/main" id="{5E61232B-4166-A385-CAE0-C899A0D97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9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8149568-F0A1-43DB-1FA2-A1A08975A3CF}"/>
              </a:ext>
            </a:extLst>
          </p:cNvPr>
          <p:cNvSpPr txBox="1">
            <a:spLocks/>
          </p:cNvSpPr>
          <p:nvPr/>
        </p:nvSpPr>
        <p:spPr>
          <a:xfrm>
            <a:off x="8540" y="19651"/>
            <a:ext cx="8532276" cy="633660"/>
          </a:xfrm>
          <a:prstGeom prst="rect">
            <a:avLst/>
          </a:prstGeom>
        </p:spPr>
        <p:txBody>
          <a:bodyPr wrap="square" tIns="14400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algn="ctr"/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Molten Salt Reactors and the need for </a:t>
            </a:r>
            <a:r>
              <a:rPr lang="en-GB" sz="2800" b="0" kern="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Cl(</a:t>
            </a:r>
            <a:r>
              <a:rPr lang="en-GB" sz="2800" b="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2800" b="0" kern="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data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285BAD1-96A7-D079-9E34-13409AEAF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425" y="1280453"/>
            <a:ext cx="6061675" cy="4445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4B3C35-6193-0B2C-4760-5EDF4E25A889}"/>
              </a:ext>
            </a:extLst>
          </p:cNvPr>
          <p:cNvSpPr txBox="1"/>
          <p:nvPr/>
        </p:nvSpPr>
        <p:spPr>
          <a:xfrm>
            <a:off x="317770" y="1178853"/>
            <a:ext cx="43952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pPr marL="5334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 can be drained</a:t>
            </a:r>
          </a:p>
          <a:p>
            <a:pPr marL="5334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at atmospheric pressure</a:t>
            </a:r>
          </a:p>
          <a:p>
            <a:pPr marL="5334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temperature ≈700˚</a:t>
            </a:r>
          </a:p>
          <a:p>
            <a:pPr marL="5334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Kr/Xe gas bubbles out</a:t>
            </a:r>
          </a:p>
          <a:p>
            <a:pPr marL="5334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Refuel while operating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pPr marL="5334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Molten salt is corrosive</a:t>
            </a:r>
          </a:p>
          <a:p>
            <a:pPr marL="5334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to neutron transmutation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ECAC3-48C6-C80E-D565-398585099A7B}"/>
              </a:ext>
            </a:extLst>
          </p:cNvPr>
          <p:cNvSpPr txBox="1"/>
          <p:nvPr/>
        </p:nvSpPr>
        <p:spPr>
          <a:xfrm>
            <a:off x="535448" y="4842913"/>
            <a:ext cx="54208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GB" sz="16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GB" sz="16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uncertainty &lt; 300 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pcm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(currently due to 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Cl(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is ~1000 pcm)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EEE7F-B962-61B7-D594-4B4B9F9E49A0}"/>
              </a:ext>
            </a:extLst>
          </p:cNvPr>
          <p:cNvSpPr txBox="1"/>
          <p:nvPr/>
        </p:nvSpPr>
        <p:spPr>
          <a:xfrm>
            <a:off x="535448" y="6261451"/>
            <a:ext cx="47350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priority list of the Nuclear Energy Agency (NEA)</a:t>
            </a:r>
          </a:p>
        </p:txBody>
      </p:sp>
      <p:pic>
        <p:nvPicPr>
          <p:cNvPr id="9" name="Picture 2" descr="NPL logo - SC21 - 21st Century Supply Chains">
            <a:extLst>
              <a:ext uri="{FF2B5EF4-FFF2-40B4-BE49-F238E27FC236}">
                <a16:creationId xmlns:a16="http://schemas.microsoft.com/office/drawing/2014/main" id="{D8C51F92-1002-134B-5B4C-1E4EC914D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43C06EB-1A9D-2A36-1014-46395DF7A6B7}"/>
              </a:ext>
            </a:extLst>
          </p:cNvPr>
          <p:cNvSpPr/>
          <p:nvPr/>
        </p:nvSpPr>
        <p:spPr>
          <a:xfrm rot="5400000">
            <a:off x="1975953" y="5695446"/>
            <a:ext cx="471487" cy="547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PL logo - SC21 - 21st Century Supply Chains">
            <a:extLst>
              <a:ext uri="{FF2B5EF4-FFF2-40B4-BE49-F238E27FC236}">
                <a16:creationId xmlns:a16="http://schemas.microsoft.com/office/drawing/2014/main" id="{B5B99A02-C309-8268-34C2-BB1DF768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E9F99-EBFE-05DD-A105-2F2BA81F3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" t="8064" r="969" b="1012"/>
          <a:stretch/>
        </p:blipFill>
        <p:spPr>
          <a:xfrm>
            <a:off x="1340583" y="1386395"/>
            <a:ext cx="8776646" cy="3628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00C27-FE8F-F683-B11F-1E98A5DBF528}"/>
              </a:ext>
            </a:extLst>
          </p:cNvPr>
          <p:cNvSpPr txBox="1"/>
          <p:nvPr/>
        </p:nvSpPr>
        <p:spPr>
          <a:xfrm>
            <a:off x="592427" y="5451273"/>
            <a:ext cx="56051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Discrepancies among models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Discrepancies between models and experiment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Evaluations are poorly constrained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491E9-AAE0-80E1-0033-768D127FE49F}"/>
              </a:ext>
            </a:extLst>
          </p:cNvPr>
          <p:cNvSpPr txBox="1"/>
          <p:nvPr/>
        </p:nvSpPr>
        <p:spPr>
          <a:xfrm>
            <a:off x="7162884" y="1722251"/>
            <a:ext cx="1777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ENDF/B-VIII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83C19-E4E4-9FD3-D152-85099F2939EC}"/>
              </a:ext>
            </a:extLst>
          </p:cNvPr>
          <p:cNvSpPr txBox="1"/>
          <p:nvPr/>
        </p:nvSpPr>
        <p:spPr>
          <a:xfrm>
            <a:off x="5898745" y="959023"/>
            <a:ext cx="1777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EAF-2010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B3F8A673-620B-50C5-18B0-4625039126F6}"/>
              </a:ext>
            </a:extLst>
          </p:cNvPr>
          <p:cNvSpPr txBox="1">
            <a:spLocks/>
          </p:cNvSpPr>
          <p:nvPr/>
        </p:nvSpPr>
        <p:spPr>
          <a:xfrm>
            <a:off x="-109484" y="18281"/>
            <a:ext cx="3672491" cy="633660"/>
          </a:xfrm>
          <a:prstGeom prst="rect">
            <a:avLst/>
          </a:prstGeom>
        </p:spPr>
        <p:txBody>
          <a:bodyPr wrap="square" tIns="14400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algn="ctr"/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section for </a:t>
            </a:r>
            <a:r>
              <a:rPr lang="el-GR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800" b="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F2622-A4F0-DD1A-C023-02A2FD0F6C48}"/>
              </a:ext>
            </a:extLst>
          </p:cNvPr>
          <p:cNvCxnSpPr>
            <a:cxnSpLocks/>
          </p:cNvCxnSpPr>
          <p:nvPr/>
        </p:nvCxnSpPr>
        <p:spPr bwMode="auto">
          <a:xfrm>
            <a:off x="7289800" y="2056377"/>
            <a:ext cx="0" cy="4445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E6B165-1905-C964-F14A-D469EF78C59F}"/>
              </a:ext>
            </a:extLst>
          </p:cNvPr>
          <p:cNvCxnSpPr>
            <a:cxnSpLocks/>
          </p:cNvCxnSpPr>
          <p:nvPr/>
        </p:nvCxnSpPr>
        <p:spPr bwMode="auto">
          <a:xfrm>
            <a:off x="6019800" y="1295400"/>
            <a:ext cx="0" cy="99923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95508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PL logo - SC21 - 21st Century Supply Chains">
            <a:extLst>
              <a:ext uri="{FF2B5EF4-FFF2-40B4-BE49-F238E27FC236}">
                <a16:creationId xmlns:a16="http://schemas.microsoft.com/office/drawing/2014/main" id="{248E312C-D0D8-3E17-69F3-B8E8D840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0B2226-C64A-2B29-2F1F-6B387A6647C9}"/>
              </a:ext>
            </a:extLst>
          </p:cNvPr>
          <p:cNvSpPr txBox="1"/>
          <p:nvPr/>
        </p:nvSpPr>
        <p:spPr>
          <a:xfrm>
            <a:off x="685800" y="5456412"/>
            <a:ext cx="10934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Sharp cut between resonant and non-resonant cross section obviously an artefact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Experimental resonances broader than from models 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density of state included is too small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with Batchelder 2019 measurement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0050B-A8C0-2850-C3B5-13EAE7C1B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4"/>
          <a:stretch/>
        </p:blipFill>
        <p:spPr>
          <a:xfrm>
            <a:off x="1919391" y="1794113"/>
            <a:ext cx="8353217" cy="3289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500BED-A019-2499-352C-7B0E4F600887}"/>
              </a:ext>
            </a:extLst>
          </p:cNvPr>
          <p:cNvSpPr txBox="1"/>
          <p:nvPr/>
        </p:nvSpPr>
        <p:spPr>
          <a:xfrm>
            <a:off x="8166101" y="6510023"/>
            <a:ext cx="4133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/>
              <a:t>S. A. </a:t>
            </a:r>
            <a:r>
              <a:rPr lang="en-US" sz="1400" b="0" i="0" u="none" strike="noStrike" baseline="0" dirty="0" err="1"/>
              <a:t>Kuvin</a:t>
            </a:r>
            <a:r>
              <a:rPr lang="en-US" sz="1400" b="0" i="0" u="none" strike="noStrike" baseline="0" dirty="0"/>
              <a:t> et al., PRC </a:t>
            </a:r>
            <a:r>
              <a:rPr lang="en-US" sz="1400" b="1" i="0" u="none" strike="noStrike" baseline="0" dirty="0"/>
              <a:t>102</a:t>
            </a:r>
            <a:r>
              <a:rPr lang="en-US" sz="1400" b="0" i="0" u="none" strike="noStrike" baseline="0" dirty="0"/>
              <a:t>, 024623 (2020)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FC1AB-5F63-0D63-04CC-93E57CCC75E5}"/>
              </a:ext>
            </a:extLst>
          </p:cNvPr>
          <p:cNvSpPr txBox="1"/>
          <p:nvPr/>
        </p:nvSpPr>
        <p:spPr>
          <a:xfrm>
            <a:off x="2550411" y="1342866"/>
            <a:ext cx="7591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LANL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spallation neutron source using the LENZ experimental setup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CDBD157-4784-22E1-AB09-EC1AE694123D}"/>
              </a:ext>
            </a:extLst>
          </p:cNvPr>
          <p:cNvSpPr txBox="1">
            <a:spLocks/>
          </p:cNvSpPr>
          <p:nvPr/>
        </p:nvSpPr>
        <p:spPr>
          <a:xfrm>
            <a:off x="0" y="19651"/>
            <a:ext cx="6346124" cy="633660"/>
          </a:xfrm>
          <a:prstGeom prst="rect">
            <a:avLst/>
          </a:prstGeom>
        </p:spPr>
        <p:txBody>
          <a:bodyPr wrap="square" tIns="14400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algn="ctr"/>
            <a:r>
              <a:rPr lang="en-GB" sz="2800" b="0" kern="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Cl(</a:t>
            </a:r>
            <a:r>
              <a:rPr lang="en-GB" sz="2800" b="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n,p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2800" b="0" kern="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recent measurement at LANL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1D6F693-EB75-7E14-826D-CFF24A7EAE27}"/>
              </a:ext>
            </a:extLst>
          </p:cNvPr>
          <p:cNvSpPr/>
          <p:nvPr/>
        </p:nvSpPr>
        <p:spPr bwMode="auto">
          <a:xfrm>
            <a:off x="8642767" y="1376823"/>
            <a:ext cx="1927017" cy="181087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84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087D2-04CF-607E-C2A3-FCC6FC673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530" y="3940200"/>
            <a:ext cx="3906418" cy="2604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08416-FD28-F98E-0053-C2530674E4EA}"/>
              </a:ext>
            </a:extLst>
          </p:cNvPr>
          <p:cNvSpPr txBox="1"/>
          <p:nvPr/>
        </p:nvSpPr>
        <p:spPr>
          <a:xfrm>
            <a:off x="305480" y="1007784"/>
            <a:ext cx="64890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Ion Accelerator – Protons, deuterons and tritons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Produces a stable and controllable beam over wide range of energies – 1.0 – 3.5 M V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Producing free neutrons with various nuclear reactions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D40FE-8312-8E6E-A4E0-D5EB27F8902A}"/>
              </a:ext>
            </a:extLst>
          </p:cNvPr>
          <p:cNvSpPr txBox="1"/>
          <p:nvPr/>
        </p:nvSpPr>
        <p:spPr>
          <a:xfrm>
            <a:off x="7432530" y="3596201"/>
            <a:ext cx="2804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 MeV Van De Graff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7B25F1C-0FF9-1453-7BC7-E4DC902D3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46378"/>
              </p:ext>
            </p:extLst>
          </p:nvPr>
        </p:nvGraphicFramePr>
        <p:xfrm>
          <a:off x="1157146" y="3336494"/>
          <a:ext cx="4544139" cy="304031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14713">
                  <a:extLst>
                    <a:ext uri="{9D8B030D-6E8A-4147-A177-3AD203B41FA5}">
                      <a16:colId xmlns:a16="http://schemas.microsoft.com/office/drawing/2014/main" val="1511341680"/>
                    </a:ext>
                  </a:extLst>
                </a:gridCol>
                <a:gridCol w="1514713">
                  <a:extLst>
                    <a:ext uri="{9D8B030D-6E8A-4147-A177-3AD203B41FA5}">
                      <a16:colId xmlns:a16="http://schemas.microsoft.com/office/drawing/2014/main" val="2957371467"/>
                    </a:ext>
                  </a:extLst>
                </a:gridCol>
                <a:gridCol w="1514713">
                  <a:extLst>
                    <a:ext uri="{9D8B030D-6E8A-4147-A177-3AD203B41FA5}">
                      <a16:colId xmlns:a16="http://schemas.microsoft.com/office/drawing/2014/main" val="4086904278"/>
                    </a:ext>
                  </a:extLst>
                </a:gridCol>
              </a:tblGrid>
              <a:tr h="790793">
                <a:tc>
                  <a:txBody>
                    <a:bodyPr/>
                    <a:lstStyle/>
                    <a:p>
                      <a:pPr marL="0" marR="0" lvl="0" indent="0" algn="ctr" defTabSz="313455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</a:rPr>
                        <a:t>Energy (MeV)</a:t>
                      </a:r>
                    </a:p>
                  </a:txBody>
                  <a:tcPr marL="41631" marR="41631" marT="20816" marB="20816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Reaction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20816" marB="20816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Fluence (cm</a:t>
                      </a:r>
                      <a:r>
                        <a:rPr lang="en-GB" sz="1400" b="1" baseline="30000" dirty="0">
                          <a:effectLst/>
                        </a:rPr>
                        <a:t>2</a:t>
                      </a:r>
                      <a:r>
                        <a:rPr lang="en-GB" sz="1400" b="1" dirty="0">
                          <a:effectLst/>
                        </a:rPr>
                        <a:t>s</a:t>
                      </a:r>
                      <a:r>
                        <a:rPr lang="en-GB" sz="1400" b="1" baseline="30000" dirty="0">
                          <a:effectLst/>
                        </a:rPr>
                        <a:t>-1</a:t>
                      </a:r>
                      <a:r>
                        <a:rPr lang="en-GB" sz="1400" b="1" dirty="0">
                          <a:effectLst/>
                        </a:rPr>
                        <a:t>)</a:t>
                      </a:r>
                    </a:p>
                  </a:txBody>
                  <a:tcPr marL="41631" marR="41631" marT="20816" marB="20816" anchor="ctr"/>
                </a:tc>
                <a:extLst>
                  <a:ext uri="{0D108BD9-81ED-4DB2-BD59-A6C34878D82A}">
                    <a16:rowId xmlns:a16="http://schemas.microsoft.com/office/drawing/2014/main" val="3035323209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0.144</a:t>
                      </a:r>
                      <a:endParaRPr lang="en-GB" sz="1400" b="1" dirty="0">
                        <a:effectLst/>
                        <a:latin typeface="inherit"/>
                      </a:endParaRP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aseline="30000" dirty="0">
                          <a:effectLst/>
                        </a:rPr>
                        <a:t>7</a:t>
                      </a:r>
                      <a:r>
                        <a:rPr lang="en-GB" sz="1400" dirty="0">
                          <a:effectLst/>
                        </a:rPr>
                        <a:t>LI (</a:t>
                      </a:r>
                      <a:r>
                        <a:rPr lang="en-GB" sz="1400" dirty="0" err="1">
                          <a:effectLst/>
                        </a:rPr>
                        <a:t>p,n</a:t>
                      </a:r>
                      <a:r>
                        <a:rPr lang="en-GB" sz="1400" dirty="0">
                          <a:effectLst/>
                        </a:rPr>
                        <a:t>) </a:t>
                      </a:r>
                      <a:r>
                        <a:rPr lang="en-GB" sz="1400" baseline="30000" dirty="0">
                          <a:effectLst/>
                        </a:rPr>
                        <a:t>7</a:t>
                      </a:r>
                      <a:r>
                        <a:rPr lang="en-GB" sz="1400" dirty="0">
                          <a:effectLst/>
                        </a:rPr>
                        <a:t>Be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1 10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1996688974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0.250</a:t>
                      </a:r>
                      <a:endParaRPr lang="en-GB" sz="1400" b="1" dirty="0">
                        <a:effectLst/>
                        <a:latin typeface="inherit"/>
                      </a:endParaRP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aseline="30000" dirty="0">
                          <a:effectLst/>
                        </a:rPr>
                        <a:t>7</a:t>
                      </a:r>
                      <a:r>
                        <a:rPr lang="en-GB" sz="1400" dirty="0">
                          <a:effectLst/>
                        </a:rPr>
                        <a:t>LI (</a:t>
                      </a:r>
                      <a:r>
                        <a:rPr lang="en-GB" sz="1400" dirty="0" err="1">
                          <a:effectLst/>
                        </a:rPr>
                        <a:t>p,n</a:t>
                      </a:r>
                      <a:r>
                        <a:rPr lang="en-GB" sz="1400" dirty="0">
                          <a:effectLst/>
                        </a:rPr>
                        <a:t>) </a:t>
                      </a:r>
                      <a:r>
                        <a:rPr lang="en-GB" sz="1400" baseline="30000" dirty="0">
                          <a:effectLst/>
                        </a:rPr>
                        <a:t>7</a:t>
                      </a:r>
                      <a:r>
                        <a:rPr lang="en-GB" sz="1400" dirty="0">
                          <a:effectLst/>
                        </a:rPr>
                        <a:t>Be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6 10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429075908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0.565</a:t>
                      </a:r>
                      <a:endParaRPr lang="en-GB" sz="1400" b="1" dirty="0">
                        <a:effectLst/>
                        <a:latin typeface="inherit"/>
                      </a:endParaRP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aseline="30000">
                          <a:effectLst/>
                        </a:rPr>
                        <a:t>7</a:t>
                      </a:r>
                      <a:r>
                        <a:rPr lang="en-GB" sz="1400">
                          <a:effectLst/>
                        </a:rPr>
                        <a:t>LI (p,n) </a:t>
                      </a:r>
                      <a:r>
                        <a:rPr lang="en-GB" sz="1400" baseline="30000">
                          <a:effectLst/>
                        </a:rPr>
                        <a:t>7</a:t>
                      </a:r>
                      <a:r>
                        <a:rPr lang="en-GB" sz="1400">
                          <a:effectLst/>
                        </a:rPr>
                        <a:t>Be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1.6 10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2851948688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1.2</a:t>
                      </a:r>
                      <a:endParaRPr lang="en-GB" sz="1400" b="1" dirty="0">
                        <a:effectLst/>
                        <a:latin typeface="inherit"/>
                      </a:endParaRP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>
                          <a:effectLst/>
                        </a:rPr>
                        <a:t>T (p,n) </a:t>
                      </a:r>
                      <a:r>
                        <a:rPr lang="en-GB" sz="1400" baseline="30000">
                          <a:effectLst/>
                        </a:rPr>
                        <a:t>9</a:t>
                      </a:r>
                      <a:r>
                        <a:rPr lang="en-GB" sz="1400">
                          <a:effectLst/>
                        </a:rPr>
                        <a:t>He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2 10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3246446977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2.5</a:t>
                      </a:r>
                      <a:endParaRPr lang="en-GB" sz="1400" b="1" dirty="0">
                        <a:effectLst/>
                        <a:latin typeface="inherit"/>
                      </a:endParaRP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T (</a:t>
                      </a:r>
                      <a:r>
                        <a:rPr lang="en-GB" sz="1400" dirty="0" err="1">
                          <a:effectLst/>
                        </a:rPr>
                        <a:t>p,n</a:t>
                      </a:r>
                      <a:r>
                        <a:rPr lang="en-GB" sz="1400" dirty="0">
                          <a:effectLst/>
                        </a:rPr>
                        <a:t>) </a:t>
                      </a:r>
                      <a:r>
                        <a:rPr lang="en-GB" sz="1400" baseline="30000" dirty="0">
                          <a:effectLst/>
                        </a:rPr>
                        <a:t>9</a:t>
                      </a:r>
                      <a:r>
                        <a:rPr lang="en-GB" sz="1400" dirty="0">
                          <a:effectLst/>
                        </a:rPr>
                        <a:t>He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6 10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1672156933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</a:rPr>
                        <a:t>5.0</a:t>
                      </a:r>
                      <a:endParaRPr lang="en-GB" sz="1400" b="1" dirty="0">
                        <a:effectLst/>
                        <a:latin typeface="inherit"/>
                      </a:endParaRP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D (</a:t>
                      </a:r>
                      <a:r>
                        <a:rPr lang="en-GB" sz="1400" dirty="0" err="1">
                          <a:effectLst/>
                        </a:rPr>
                        <a:t>d,n</a:t>
                      </a:r>
                      <a:r>
                        <a:rPr lang="en-GB" sz="1400" dirty="0">
                          <a:effectLst/>
                        </a:rPr>
                        <a:t>) </a:t>
                      </a:r>
                      <a:r>
                        <a:rPr lang="en-GB" sz="1400" baseline="30000" dirty="0">
                          <a:effectLst/>
                        </a:rPr>
                        <a:t>9</a:t>
                      </a:r>
                      <a:r>
                        <a:rPr lang="en-GB" sz="1400" dirty="0">
                          <a:effectLst/>
                        </a:rPr>
                        <a:t>He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6 10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</a:endParaRP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3698203004"/>
                  </a:ext>
                </a:extLst>
              </a:tr>
              <a:tr h="2735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dirty="0">
                          <a:effectLst/>
                          <a:latin typeface="inherit"/>
                        </a:rPr>
                        <a:t>16.5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T(</a:t>
                      </a:r>
                      <a:r>
                        <a:rPr lang="en-GB" sz="1400" dirty="0" err="1">
                          <a:effectLst/>
                        </a:rPr>
                        <a:t>d,n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r>
                        <a:rPr lang="en-GB" sz="1400" baseline="30000" dirty="0">
                          <a:effectLst/>
                        </a:rPr>
                        <a:t>4</a:t>
                      </a:r>
                      <a:r>
                        <a:rPr lang="en-GB" sz="1400" dirty="0">
                          <a:effectLst/>
                        </a:rPr>
                        <a:t>He</a:t>
                      </a:r>
                    </a:p>
                  </a:txBody>
                  <a:tcPr marL="41631" marR="41631" marT="72000" marB="3600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4.5 10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</a:p>
                  </a:txBody>
                  <a:tcPr marL="41631" marR="41631" marT="72000" marB="36000" anchor="ctr"/>
                </a:tc>
                <a:extLst>
                  <a:ext uri="{0D108BD9-81ED-4DB2-BD59-A6C34878D82A}">
                    <a16:rowId xmlns:a16="http://schemas.microsoft.com/office/drawing/2014/main" val="802199981"/>
                  </a:ext>
                </a:extLst>
              </a:tr>
            </a:tbl>
          </a:graphicData>
        </a:graphic>
      </p:graphicFrame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3BFB9D1-0440-36EA-BD86-6FCF4853F455}"/>
              </a:ext>
            </a:extLst>
          </p:cNvPr>
          <p:cNvSpPr txBox="1">
            <a:spLocks/>
          </p:cNvSpPr>
          <p:nvPr/>
        </p:nvSpPr>
        <p:spPr>
          <a:xfrm>
            <a:off x="2380703" y="6251123"/>
            <a:ext cx="2590840" cy="545148"/>
          </a:xfrm>
          <a:prstGeom prst="rect">
            <a:avLst/>
          </a:prstGeom>
          <a:noFill/>
        </p:spPr>
        <p:txBody>
          <a:bodyPr wrap="square" lIns="163258" tIns="163258" rIns="163258" bIns="163258">
            <a:spAutoFit/>
          </a:bodyPr>
          <a:lstStyle>
            <a:lvl1pPr marL="0" indent="0" algn="l" defTabSz="3134552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61176" indent="-408145" algn="l" defTabSz="313455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469322" indent="-408145" algn="l" defTabSz="31345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918281" indent="-448960" algn="l" defTabSz="313455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244797" indent="-326516" algn="l" defTabSz="313455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8620020" indent="-783639" algn="l" defTabSz="31345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7296" indent="-783639" algn="l" defTabSz="31345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4573" indent="-783639" algn="l" defTabSz="31345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1849" indent="-783639" algn="l" defTabSz="31345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fluence @ 1 m</a:t>
            </a:r>
            <a:endParaRPr lang="en-US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7E607-9A89-3841-58C5-0CFB6FD8AC51}"/>
              </a:ext>
            </a:extLst>
          </p:cNvPr>
          <p:cNvSpPr txBox="1"/>
          <p:nvPr/>
        </p:nvSpPr>
        <p:spPr>
          <a:xfrm>
            <a:off x="1157146" y="2917030"/>
            <a:ext cx="52660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Neutron fluences are measured using a BF</a:t>
            </a:r>
            <a:r>
              <a:rPr lang="en-US" sz="1600" b="0" i="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long counter 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0A365A27-9D7F-80E5-E069-FD85FCFF03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61705" y="576575"/>
            <a:ext cx="3269646" cy="2791858"/>
            <a:chOff x="472" y="711"/>
            <a:chExt cx="2402" cy="2051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D4C0E64F-7417-4274-C133-2C59C4A74B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2" y="711"/>
              <a:ext cx="2402" cy="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PT Sans" panose="020B0503020203020204" pitchFamily="34" charset="0"/>
              </a:endParaRPr>
            </a:p>
          </p:txBody>
        </p:sp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7CB47D36-8FD7-F168-2690-C7BD08433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711"/>
              <a:ext cx="2406" cy="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5917742-0EFF-EE6F-86A4-0D28A42C1013}"/>
              </a:ext>
            </a:extLst>
          </p:cNvPr>
          <p:cNvSpPr txBox="1"/>
          <p:nvPr/>
        </p:nvSpPr>
        <p:spPr>
          <a:xfrm>
            <a:off x="7429266" y="293414"/>
            <a:ext cx="2804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NPL Chadwick building</a:t>
            </a:r>
          </a:p>
        </p:txBody>
      </p:sp>
      <p:pic>
        <p:nvPicPr>
          <p:cNvPr id="23" name="Picture 2" descr="NPL logo - SC21 - 21st Century Supply Chains">
            <a:extLst>
              <a:ext uri="{FF2B5EF4-FFF2-40B4-BE49-F238E27FC236}">
                <a16:creationId xmlns:a16="http://schemas.microsoft.com/office/drawing/2014/main" id="{2EAB1F1A-F34B-09AB-6D4F-098EEF06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5">
            <a:extLst>
              <a:ext uri="{FF2B5EF4-FFF2-40B4-BE49-F238E27FC236}">
                <a16:creationId xmlns:a16="http://schemas.microsoft.com/office/drawing/2014/main" id="{D1B9052A-AB6D-5D4B-1AB2-FBD6935EFE0D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867090" cy="633660"/>
          </a:xfrm>
          <a:prstGeom prst="rect">
            <a:avLst/>
          </a:prstGeom>
        </p:spPr>
        <p:txBody>
          <a:bodyPr wrap="square" lIns="360000" tIns="14400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 de Graaff electrostatic particle accelerator</a:t>
            </a:r>
          </a:p>
        </p:txBody>
      </p:sp>
    </p:spTree>
    <p:extLst>
      <p:ext uri="{BB962C8B-B14F-4D97-AF65-F5344CB8AC3E}">
        <p14:creationId xmlns:p14="http://schemas.microsoft.com/office/powerpoint/2010/main" val="1630278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79EE5-E073-E175-A852-6C1EF26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1" y="1645570"/>
            <a:ext cx="4711104" cy="3534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91478-E22B-58A0-695C-4A366DFA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31365"/>
            <a:ext cx="4703742" cy="3534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FD0A70-22DF-CA19-33A2-9969BE989A87}"/>
              </a:ext>
            </a:extLst>
          </p:cNvPr>
          <p:cNvSpPr txBox="1"/>
          <p:nvPr/>
        </p:nvSpPr>
        <p:spPr>
          <a:xfrm>
            <a:off x="1088763" y="5796664"/>
            <a:ext cx="10687109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 neutron scattering (area size 18m x 18m x 26m)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Well know fluence from well calibrated long counter allows for absolute cross section measurements</a:t>
            </a:r>
          </a:p>
        </p:txBody>
      </p:sp>
      <p:pic>
        <p:nvPicPr>
          <p:cNvPr id="10" name="Picture 2" descr="NPL logo - SC21 - 21st Century Supply Chains">
            <a:extLst>
              <a:ext uri="{FF2B5EF4-FFF2-40B4-BE49-F238E27FC236}">
                <a16:creationId xmlns:a16="http://schemas.microsoft.com/office/drawing/2014/main" id="{FC5D85E4-6285-D05D-26DB-E63E89CD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B3EBA5-AAE0-98EA-68A4-16A80C09D845}"/>
              </a:ext>
            </a:extLst>
          </p:cNvPr>
          <p:cNvSpPr txBox="1"/>
          <p:nvPr/>
        </p:nvSpPr>
        <p:spPr>
          <a:xfrm>
            <a:off x="750181" y="1276238"/>
            <a:ext cx="2928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Downstream 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3D4CD3-4F4C-4586-66AD-CCDAA04A0238}"/>
              </a:ext>
            </a:extLst>
          </p:cNvPr>
          <p:cNvSpPr txBox="1"/>
          <p:nvPr/>
        </p:nvSpPr>
        <p:spPr>
          <a:xfrm>
            <a:off x="6096000" y="1276238"/>
            <a:ext cx="1686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Upstream view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5C455F48-2592-AA92-3BFB-7E432779E330}"/>
              </a:ext>
            </a:extLst>
          </p:cNvPr>
          <p:cNvSpPr txBox="1">
            <a:spLocks/>
          </p:cNvSpPr>
          <p:nvPr/>
        </p:nvSpPr>
        <p:spPr>
          <a:xfrm>
            <a:off x="0" y="-42041"/>
            <a:ext cx="5526318" cy="633660"/>
          </a:xfrm>
          <a:prstGeom prst="rect">
            <a:avLst/>
          </a:prstGeom>
        </p:spPr>
        <p:txBody>
          <a:bodyPr wrap="square" tIns="14400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algn="ctr"/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NPL monoenergetic 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2168869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8E92BD-05DD-088B-E36E-54D0BDA2B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933" y="4631605"/>
            <a:ext cx="2571264" cy="1857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B30E7-D850-F19D-8C7F-B4A7D3FBC98E}"/>
              </a:ext>
            </a:extLst>
          </p:cNvPr>
          <p:cNvSpPr txBox="1"/>
          <p:nvPr/>
        </p:nvSpPr>
        <p:spPr>
          <a:xfrm>
            <a:off x="262627" y="4180379"/>
            <a:ext cx="287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 beam axis rotates (50Hz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A1F0A1-15F9-7E6F-6889-0D50761330BA}"/>
              </a:ext>
            </a:extLst>
          </p:cNvPr>
          <p:cNvSpPr>
            <a:spLocks noChangeAspect="1"/>
          </p:cNvSpPr>
          <p:nvPr/>
        </p:nvSpPr>
        <p:spPr bwMode="auto">
          <a:xfrm>
            <a:off x="905949" y="4773948"/>
            <a:ext cx="1376635" cy="132473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46C63A-C972-E7BB-2E9B-F0965633DFC3}"/>
              </a:ext>
            </a:extLst>
          </p:cNvPr>
          <p:cNvSpPr/>
          <p:nvPr/>
        </p:nvSpPr>
        <p:spPr bwMode="auto">
          <a:xfrm>
            <a:off x="1182609" y="5012102"/>
            <a:ext cx="844130" cy="8157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9A15BB-CB99-7EC8-D1B1-F32EAE2437FA}"/>
              </a:ext>
            </a:extLst>
          </p:cNvPr>
          <p:cNvCxnSpPr>
            <a:cxnSpLocks/>
          </p:cNvCxnSpPr>
          <p:nvPr/>
        </p:nvCxnSpPr>
        <p:spPr bwMode="auto">
          <a:xfrm>
            <a:off x="2014539" y="5399916"/>
            <a:ext cx="0" cy="8043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13CB6F-3521-72A3-C362-68AFC7A98C45}"/>
              </a:ext>
            </a:extLst>
          </p:cNvPr>
          <p:cNvSpPr/>
          <p:nvPr/>
        </p:nvSpPr>
        <p:spPr bwMode="auto">
          <a:xfrm>
            <a:off x="1896729" y="5494534"/>
            <a:ext cx="312115" cy="1314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792E53-AC95-B551-79EF-9D95DC4777C4}"/>
              </a:ext>
            </a:extLst>
          </p:cNvPr>
          <p:cNvCxnSpPr>
            <a:endCxn id="12" idx="7"/>
          </p:cNvCxnSpPr>
          <p:nvPr/>
        </p:nvCxnSpPr>
        <p:spPr bwMode="auto">
          <a:xfrm flipV="1">
            <a:off x="1604674" y="5131566"/>
            <a:ext cx="298445" cy="2884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5990F6-E43A-5AD9-384E-FF0978B97BAF}"/>
              </a:ext>
            </a:extLst>
          </p:cNvPr>
          <p:cNvSpPr txBox="1"/>
          <p:nvPr/>
        </p:nvSpPr>
        <p:spPr>
          <a:xfrm>
            <a:off x="1346972" y="5430968"/>
            <a:ext cx="6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FDAA58-D26E-E696-DD1D-18EDFBF48B55}"/>
              </a:ext>
            </a:extLst>
          </p:cNvPr>
          <p:cNvSpPr/>
          <p:nvPr/>
        </p:nvSpPr>
        <p:spPr bwMode="auto">
          <a:xfrm>
            <a:off x="1217451" y="5031027"/>
            <a:ext cx="201076" cy="2010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942041-C3D1-B5CF-AE9D-DB76EDC40E22}"/>
              </a:ext>
            </a:extLst>
          </p:cNvPr>
          <p:cNvSpPr txBox="1"/>
          <p:nvPr/>
        </p:nvSpPr>
        <p:spPr>
          <a:xfrm>
            <a:off x="3885848" y="4258513"/>
            <a:ext cx="3083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source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C1597-F675-8A95-D00D-D2A975FDEF55}"/>
              </a:ext>
            </a:extLst>
          </p:cNvPr>
          <p:cNvSpPr txBox="1"/>
          <p:nvPr/>
        </p:nvSpPr>
        <p:spPr>
          <a:xfrm>
            <a:off x="7737974" y="4615827"/>
            <a:ext cx="445402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 measurement difficult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relative uncertainty of target distance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Stability of beam position is unknown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of the beam is unknown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data is an opportunity to study the feasibility of absolute cross section at NPL at short range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FCEC18-D998-4854-1DF7-ABA3800E439A}"/>
              </a:ext>
            </a:extLst>
          </p:cNvPr>
          <p:cNvSpPr txBox="1"/>
          <p:nvPr/>
        </p:nvSpPr>
        <p:spPr>
          <a:xfrm>
            <a:off x="235440" y="4615212"/>
            <a:ext cx="1233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spot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12F966-F548-724A-11E6-296447B2B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51" y="1342242"/>
            <a:ext cx="3393954" cy="25454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B7AC0C-28B9-1E2C-1EE9-4E3BF098E280}"/>
              </a:ext>
            </a:extLst>
          </p:cNvPr>
          <p:cNvSpPr txBox="1"/>
          <p:nvPr/>
        </p:nvSpPr>
        <p:spPr>
          <a:xfrm>
            <a:off x="611509" y="956248"/>
            <a:ext cx="4751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Fluence measurement at ~ 1 m with BF</a:t>
            </a:r>
            <a:r>
              <a:rPr lang="en-GB" sz="16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counter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340FD6-02D1-90E8-A47A-764A277CD797}"/>
              </a:ext>
            </a:extLst>
          </p:cNvPr>
          <p:cNvSpPr txBox="1"/>
          <p:nvPr/>
        </p:nvSpPr>
        <p:spPr>
          <a:xfrm>
            <a:off x="430411" y="6394555"/>
            <a:ext cx="313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 load management (T&lt;180˚)</a:t>
            </a:r>
          </a:p>
        </p:txBody>
      </p:sp>
      <p:pic>
        <p:nvPicPr>
          <p:cNvPr id="26" name="Picture 2" descr="NPL logo - SC21 - 21st Century Supply Chains">
            <a:extLst>
              <a:ext uri="{FF2B5EF4-FFF2-40B4-BE49-F238E27FC236}">
                <a16:creationId xmlns:a16="http://schemas.microsoft.com/office/drawing/2014/main" id="{AFD0FF0F-3AF4-04DE-AC51-2DAA1178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5">
            <a:extLst>
              <a:ext uri="{FF2B5EF4-FFF2-40B4-BE49-F238E27FC236}">
                <a16:creationId xmlns:a16="http://schemas.microsoft.com/office/drawing/2014/main" id="{5E0080BC-27EA-5E0A-46D2-DC5DC81B1009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867090" cy="633660"/>
          </a:xfrm>
          <a:prstGeom prst="rect">
            <a:avLst/>
          </a:prstGeom>
        </p:spPr>
        <p:txBody>
          <a:bodyPr wrap="square" tIns="14400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sz="2800" b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fluence measurement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92EBC6B4-23E0-FC0E-6A7D-635DB99C3BC4}"/>
              </a:ext>
            </a:extLst>
          </p:cNvPr>
          <p:cNvSpPr/>
          <p:nvPr/>
        </p:nvSpPr>
        <p:spPr bwMode="auto">
          <a:xfrm rot="16200000">
            <a:off x="3038093" y="5044434"/>
            <a:ext cx="397727" cy="7837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29BBDEFA-6AD4-570C-BE71-10C8C065E9C2}"/>
              </a:ext>
            </a:extLst>
          </p:cNvPr>
          <p:cNvSpPr/>
          <p:nvPr/>
        </p:nvSpPr>
        <p:spPr bwMode="auto">
          <a:xfrm rot="16200000">
            <a:off x="6822479" y="5271934"/>
            <a:ext cx="397727" cy="69381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5F8CB-8611-E2E5-4610-6EEFBF9A6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010"/>
          <a:stretch/>
        </p:blipFill>
        <p:spPr>
          <a:xfrm>
            <a:off x="6829427" y="956248"/>
            <a:ext cx="3858863" cy="2896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7F85E6-3A39-17D9-766A-F637359298DA}"/>
              </a:ext>
            </a:extLst>
          </p:cNvPr>
          <p:cNvSpPr txBox="1"/>
          <p:nvPr/>
        </p:nvSpPr>
        <p:spPr>
          <a:xfrm>
            <a:off x="7148800" y="3826436"/>
            <a:ext cx="4213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 </a:t>
            </a:r>
            <a:r>
              <a:rPr lang="en-GB" sz="1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Dunjiu</a:t>
            </a:r>
            <a:r>
              <a:rPr lang="en-GB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evaluation of cross section for dosimetry reactions, IAEA report, 1991, IMDC(CPR)-024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F36A8-EA9E-8269-0C88-B45BCABB1C85}"/>
              </a:ext>
            </a:extLst>
          </p:cNvPr>
          <p:cNvSpPr txBox="1"/>
          <p:nvPr/>
        </p:nvSpPr>
        <p:spPr>
          <a:xfrm>
            <a:off x="6712830" y="630389"/>
            <a:ext cx="437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In(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n,n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’)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115m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cross section as standard reference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FEBA73-D09B-E6D4-EF07-04DDDAC4A185}"/>
              </a:ext>
            </a:extLst>
          </p:cNvPr>
          <p:cNvSpPr txBox="1"/>
          <p:nvPr/>
        </p:nvSpPr>
        <p:spPr>
          <a:xfrm>
            <a:off x="7689199" y="2745174"/>
            <a:ext cx="1588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318.5 +/- 1.7 mb </a:t>
            </a:r>
          </a:p>
          <a:p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5 MeV</a:t>
            </a:r>
          </a:p>
        </p:txBody>
      </p:sp>
    </p:spTree>
    <p:extLst>
      <p:ext uri="{BB962C8B-B14F-4D97-AF65-F5344CB8AC3E}">
        <p14:creationId xmlns:p14="http://schemas.microsoft.com/office/powerpoint/2010/main" val="185919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631A5A-60F8-1A84-FBCB-B23DE61DE080}"/>
              </a:ext>
            </a:extLst>
          </p:cNvPr>
          <p:cNvGrpSpPr>
            <a:grpSpLocks noChangeAspect="1"/>
          </p:cNvGrpSpPr>
          <p:nvPr/>
        </p:nvGrpSpPr>
        <p:grpSpPr>
          <a:xfrm>
            <a:off x="732463" y="4163541"/>
            <a:ext cx="3382943" cy="2510289"/>
            <a:chOff x="657225" y="1333587"/>
            <a:chExt cx="4584047" cy="34015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F31B5B-4C2A-A981-C240-FE9B3313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3" r="16910"/>
            <a:stretch/>
          </p:blipFill>
          <p:spPr>
            <a:xfrm>
              <a:off x="657225" y="1333587"/>
              <a:ext cx="4584047" cy="340155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F1FDA-6179-5439-4FAA-B2EFE94BCD91}"/>
                </a:ext>
              </a:extLst>
            </p:cNvPr>
            <p:cNvSpPr/>
            <p:nvPr/>
          </p:nvSpPr>
          <p:spPr>
            <a:xfrm>
              <a:off x="2184508" y="1886935"/>
              <a:ext cx="740060" cy="780797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5ACD696-23F5-708A-9BAC-18F09C848999}"/>
              </a:ext>
            </a:extLst>
          </p:cNvPr>
          <p:cNvSpPr/>
          <p:nvPr/>
        </p:nvSpPr>
        <p:spPr>
          <a:xfrm>
            <a:off x="1288688" y="5712683"/>
            <a:ext cx="561182" cy="57621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EAA62-82F3-9A96-53E7-AAA67BAE876A}"/>
              </a:ext>
            </a:extLst>
          </p:cNvPr>
          <p:cNvSpPr/>
          <p:nvPr/>
        </p:nvSpPr>
        <p:spPr>
          <a:xfrm>
            <a:off x="2416165" y="5148016"/>
            <a:ext cx="561182" cy="57621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0D636E-E15E-01F7-1E08-547ECD1A0C55}"/>
              </a:ext>
            </a:extLst>
          </p:cNvPr>
          <p:cNvSpPr txBox="1"/>
          <p:nvPr/>
        </p:nvSpPr>
        <p:spPr>
          <a:xfrm>
            <a:off x="47192" y="53048"/>
            <a:ext cx="7166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rgbClr val="000000"/>
                </a:solidFill>
              </a:rPr>
              <a:t>A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ctivation measurement using the InCl</a:t>
            </a:r>
            <a:r>
              <a:rPr lang="en-GB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target  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7" name="Picture 2" descr="NPL logo - SC21 - 21st Century Supply Chains">
            <a:extLst>
              <a:ext uri="{FF2B5EF4-FFF2-40B4-BE49-F238E27FC236}">
                <a16:creationId xmlns:a16="http://schemas.microsoft.com/office/drawing/2014/main" id="{F000FA0E-E85B-17E4-E42E-07E4C505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1F28B2-8A59-1383-9097-93D88A47F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95" b="12445"/>
          <a:stretch/>
        </p:blipFill>
        <p:spPr>
          <a:xfrm>
            <a:off x="7213531" y="894237"/>
            <a:ext cx="2591248" cy="40391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8FFEF0A-F9D8-67AF-66BF-5F678D5D693E}"/>
              </a:ext>
            </a:extLst>
          </p:cNvPr>
          <p:cNvSpPr txBox="1"/>
          <p:nvPr/>
        </p:nvSpPr>
        <p:spPr>
          <a:xfrm rot="19541832">
            <a:off x="9590173" y="3208058"/>
            <a:ext cx="233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compressed air hose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2D9C0C-72AE-E344-8FAE-E74EC336DA86}"/>
              </a:ext>
            </a:extLst>
          </p:cNvPr>
          <p:cNvSpPr txBox="1"/>
          <p:nvPr/>
        </p:nvSpPr>
        <p:spPr>
          <a:xfrm>
            <a:off x="7101914" y="4887404"/>
            <a:ext cx="425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Deuterium target 50 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g/cm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E3326C-70AD-B769-B2EF-49CD61B6639D}"/>
              </a:ext>
            </a:extLst>
          </p:cNvPr>
          <p:cNvSpPr txBox="1"/>
          <p:nvPr/>
        </p:nvSpPr>
        <p:spPr>
          <a:xfrm rot="20820000">
            <a:off x="10097637" y="1657523"/>
            <a:ext cx="1583785" cy="35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 beam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727AD4-5F33-2AC5-3B97-32600D3339D9}"/>
              </a:ext>
            </a:extLst>
          </p:cNvPr>
          <p:cNvSpPr txBox="1"/>
          <p:nvPr/>
        </p:nvSpPr>
        <p:spPr>
          <a:xfrm>
            <a:off x="5365257" y="5078680"/>
            <a:ext cx="6504341" cy="156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</a:t>
            </a:r>
            <a:r>
              <a:rPr lang="en-GB" sz="18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</a:t>
            </a: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~500 mg InCl</a:t>
            </a:r>
            <a:r>
              <a:rPr lang="en-GB" sz="16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Encapsulated in quartz crystal in Argon  </a:t>
            </a: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Pressed sample fabricated at Target Preparation Laboratory  IFIN-HH</a:t>
            </a:r>
          </a:p>
          <a:p>
            <a:pPr marL="342900" indent="-3429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Held at approx. 1.5 cm distance from target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AAB540-43A1-45F3-3C8E-C75551FDEC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924041" y="1963903"/>
            <a:ext cx="1146386" cy="2938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E3CCCD5-15E2-EA40-C4D6-0BDB78C3D8B6}"/>
              </a:ext>
            </a:extLst>
          </p:cNvPr>
          <p:cNvSpPr txBox="1"/>
          <p:nvPr/>
        </p:nvSpPr>
        <p:spPr>
          <a:xfrm>
            <a:off x="654034" y="661213"/>
            <a:ext cx="2391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FISPACT-II calculations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CE9C50-97C6-1C08-9DA3-83380D6CE7C6}"/>
              </a:ext>
            </a:extLst>
          </p:cNvPr>
          <p:cNvSpPr txBox="1"/>
          <p:nvPr/>
        </p:nvSpPr>
        <p:spPr>
          <a:xfrm>
            <a:off x="4127119" y="1848440"/>
            <a:ext cx="25331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aseline="30000" dirty="0">
                <a:solidFill>
                  <a:srgbClr val="000000"/>
                </a:solidFill>
              </a:rPr>
              <a:t>114m</a:t>
            </a:r>
            <a:r>
              <a:rPr lang="en-GB" sz="1400" dirty="0">
                <a:solidFill>
                  <a:srgbClr val="000000"/>
                </a:solidFill>
              </a:rPr>
              <a:t>In, T</a:t>
            </a:r>
            <a:r>
              <a:rPr lang="en-GB" sz="1400" baseline="-25000" dirty="0">
                <a:solidFill>
                  <a:srgbClr val="000000"/>
                </a:solidFill>
              </a:rPr>
              <a:t>1/2 </a:t>
            </a:r>
            <a:r>
              <a:rPr lang="en-GB" sz="1400" dirty="0">
                <a:solidFill>
                  <a:srgbClr val="000000"/>
                </a:solidFill>
              </a:rPr>
              <a:t>= 49.5 d</a:t>
            </a:r>
          </a:p>
          <a:p>
            <a:r>
              <a:rPr lang="en-GB" sz="1400" dirty="0">
                <a:solidFill>
                  <a:srgbClr val="000000"/>
                </a:solidFill>
              </a:rPr>
              <a:t>but low abundance of </a:t>
            </a:r>
            <a:r>
              <a:rPr lang="en-GB" sz="1400" baseline="30000" dirty="0">
                <a:solidFill>
                  <a:srgbClr val="000000"/>
                </a:solidFill>
              </a:rPr>
              <a:t>113</a:t>
            </a:r>
            <a:r>
              <a:rPr lang="en-GB" sz="1400" dirty="0">
                <a:solidFill>
                  <a:srgbClr val="000000"/>
                </a:solidFill>
              </a:rPr>
              <a:t>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49395C-B6A0-97BF-2811-1C764226D2B6}"/>
              </a:ext>
            </a:extLst>
          </p:cNvPr>
          <p:cNvSpPr txBox="1"/>
          <p:nvPr/>
        </p:nvSpPr>
        <p:spPr>
          <a:xfrm>
            <a:off x="4196159" y="2706660"/>
            <a:ext cx="233819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rgbClr val="000000"/>
                </a:solidFill>
              </a:rPr>
              <a:t>   115</a:t>
            </a:r>
            <a:r>
              <a:rPr lang="en-GB" sz="1400" dirty="0">
                <a:solidFill>
                  <a:srgbClr val="000000"/>
                </a:solidFill>
              </a:rPr>
              <a:t>Cd, T</a:t>
            </a:r>
            <a:r>
              <a:rPr lang="en-GB" sz="1400" baseline="-25000" dirty="0">
                <a:solidFill>
                  <a:srgbClr val="000000"/>
                </a:solidFill>
              </a:rPr>
              <a:t>1/2</a:t>
            </a:r>
            <a:r>
              <a:rPr lang="en-GB" sz="1400" dirty="0">
                <a:solidFill>
                  <a:srgbClr val="000000"/>
                </a:solidFill>
              </a:rPr>
              <a:t> = 53.5 h</a:t>
            </a:r>
          </a:p>
          <a:p>
            <a:pPr>
              <a:spcAft>
                <a:spcPts val="600"/>
              </a:spcAft>
            </a:pPr>
            <a:r>
              <a:rPr lang="en-GB" sz="1400" baseline="30000" dirty="0">
                <a:solidFill>
                  <a:srgbClr val="000000"/>
                </a:solidFill>
              </a:rPr>
              <a:t>115m</a:t>
            </a:r>
            <a:r>
              <a:rPr lang="en-GB" sz="1400" dirty="0">
                <a:solidFill>
                  <a:srgbClr val="000000"/>
                </a:solidFill>
              </a:rPr>
              <a:t>Cd ,T</a:t>
            </a:r>
            <a:r>
              <a:rPr lang="en-GB" sz="1400" baseline="-25000" dirty="0">
                <a:solidFill>
                  <a:srgbClr val="000000"/>
                </a:solidFill>
              </a:rPr>
              <a:t>1/2</a:t>
            </a:r>
            <a:r>
              <a:rPr lang="en-GB" sz="1400" dirty="0">
                <a:solidFill>
                  <a:srgbClr val="000000"/>
                </a:solidFill>
              </a:rPr>
              <a:t> = 44.5 d </a:t>
            </a:r>
          </a:p>
          <a:p>
            <a:r>
              <a:rPr lang="en-GB" sz="1400" dirty="0">
                <a:solidFill>
                  <a:srgbClr val="000000"/>
                </a:solidFill>
              </a:rPr>
              <a:t>but low (</a:t>
            </a:r>
            <a:r>
              <a:rPr lang="en-GB" sz="1400" dirty="0" err="1">
                <a:solidFill>
                  <a:srgbClr val="000000"/>
                </a:solidFill>
              </a:rPr>
              <a:t>n,p</a:t>
            </a:r>
            <a:r>
              <a:rPr lang="en-GB" sz="1400" dirty="0">
                <a:solidFill>
                  <a:srgbClr val="000000"/>
                </a:solidFill>
              </a:rPr>
              <a:t>) cross section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1477286-DE0D-D288-D671-B52E78FF07EC}"/>
              </a:ext>
            </a:extLst>
          </p:cNvPr>
          <p:cNvGrpSpPr>
            <a:grpSpLocks noChangeAspect="1"/>
          </p:cNvGrpSpPr>
          <p:nvPr/>
        </p:nvGrpSpPr>
        <p:grpSpPr>
          <a:xfrm>
            <a:off x="732457" y="1028737"/>
            <a:ext cx="3372258" cy="2788444"/>
            <a:chOff x="332407" y="902271"/>
            <a:chExt cx="3647992" cy="301644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02285B6-D48E-5928-A6BC-9E33EDDE8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107" t="557" r="13318" b="10440"/>
            <a:stretch/>
          </p:blipFill>
          <p:spPr>
            <a:xfrm>
              <a:off x="332407" y="902271"/>
              <a:ext cx="3647992" cy="301644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88ECE0-B396-6569-8DC4-A6E3FC924245}"/>
                </a:ext>
              </a:extLst>
            </p:cNvPr>
            <p:cNvSpPr/>
            <p:nvPr/>
          </p:nvSpPr>
          <p:spPr bwMode="auto">
            <a:xfrm>
              <a:off x="2972001" y="315853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26BAB1F-606A-1323-41EC-B9C615E293B2}"/>
                </a:ext>
              </a:extLst>
            </p:cNvPr>
            <p:cNvSpPr/>
            <p:nvPr/>
          </p:nvSpPr>
          <p:spPr bwMode="auto">
            <a:xfrm>
              <a:off x="2386509" y="315853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12051D-28C3-D8C0-F5CA-8C6F22B857E1}"/>
                </a:ext>
              </a:extLst>
            </p:cNvPr>
            <p:cNvSpPr/>
            <p:nvPr/>
          </p:nvSpPr>
          <p:spPr bwMode="auto">
            <a:xfrm>
              <a:off x="1889962" y="259728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4A97EB-3188-A53B-FA57-192DF316D70E}"/>
                </a:ext>
              </a:extLst>
            </p:cNvPr>
            <p:cNvSpPr/>
            <p:nvPr/>
          </p:nvSpPr>
          <p:spPr bwMode="auto">
            <a:xfrm>
              <a:off x="1208660" y="254328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07F32ED-8C12-F75A-CA58-09F7153C111D}"/>
                </a:ext>
              </a:extLst>
            </p:cNvPr>
            <p:cNvSpPr/>
            <p:nvPr/>
          </p:nvSpPr>
          <p:spPr bwMode="auto">
            <a:xfrm>
              <a:off x="1749497" y="315853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61855EB-D660-028E-41B2-78775FFD9C5D}"/>
                </a:ext>
              </a:extLst>
            </p:cNvPr>
            <p:cNvSpPr/>
            <p:nvPr/>
          </p:nvSpPr>
          <p:spPr bwMode="auto">
            <a:xfrm>
              <a:off x="2396601" y="2593369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87201AE-20B1-9960-B635-76546BE11B24}"/>
                </a:ext>
              </a:extLst>
            </p:cNvPr>
            <p:cNvSpPr/>
            <p:nvPr/>
          </p:nvSpPr>
          <p:spPr bwMode="auto">
            <a:xfrm>
              <a:off x="2972111" y="2593129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1607143-791B-F979-501D-39269AA9A374}"/>
                </a:ext>
              </a:extLst>
            </p:cNvPr>
            <p:cNvSpPr/>
            <p:nvPr/>
          </p:nvSpPr>
          <p:spPr bwMode="auto">
            <a:xfrm>
              <a:off x="1262660" y="18734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08DA1E-386B-B01F-EB25-561E4B61A61B}"/>
                </a:ext>
              </a:extLst>
            </p:cNvPr>
            <p:cNvSpPr/>
            <p:nvPr/>
          </p:nvSpPr>
          <p:spPr bwMode="auto">
            <a:xfrm>
              <a:off x="1824788" y="18734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34F145E-CF78-633E-7A82-14EC70F71596}"/>
                </a:ext>
              </a:extLst>
            </p:cNvPr>
            <p:cNvSpPr/>
            <p:nvPr/>
          </p:nvSpPr>
          <p:spPr bwMode="auto">
            <a:xfrm>
              <a:off x="2418959" y="18734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3D9DFBB-DC07-D17D-877D-3586B2502848}"/>
                </a:ext>
              </a:extLst>
            </p:cNvPr>
            <p:cNvSpPr/>
            <p:nvPr/>
          </p:nvSpPr>
          <p:spPr bwMode="auto">
            <a:xfrm>
              <a:off x="3084361" y="315853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C6B092C-858B-FA82-B8CE-B8E29698771F}"/>
                </a:ext>
              </a:extLst>
            </p:cNvPr>
            <p:cNvSpPr/>
            <p:nvPr/>
          </p:nvSpPr>
          <p:spPr bwMode="auto">
            <a:xfrm>
              <a:off x="1861632" y="315853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72367B6-6824-BF63-A896-511228881E48}"/>
                </a:ext>
              </a:extLst>
            </p:cNvPr>
            <p:cNvSpPr/>
            <p:nvPr/>
          </p:nvSpPr>
          <p:spPr bwMode="auto">
            <a:xfrm>
              <a:off x="1324188" y="254328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AE6DBC6-9D0E-D0D6-286B-2C2CB47653D3}"/>
                </a:ext>
              </a:extLst>
            </p:cNvPr>
            <p:cNvSpPr/>
            <p:nvPr/>
          </p:nvSpPr>
          <p:spPr bwMode="auto">
            <a:xfrm>
              <a:off x="2510085" y="25933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D64D373-E74B-2F11-358D-B39C7DAD97EC}"/>
                </a:ext>
              </a:extLst>
            </p:cNvPr>
            <p:cNvSpPr/>
            <p:nvPr/>
          </p:nvSpPr>
          <p:spPr bwMode="auto">
            <a:xfrm>
              <a:off x="3082289" y="25933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7016B36-212C-3807-DA94-459E6052FC6D}"/>
                </a:ext>
              </a:extLst>
            </p:cNvPr>
            <p:cNvSpPr/>
            <p:nvPr/>
          </p:nvSpPr>
          <p:spPr bwMode="auto">
            <a:xfrm>
              <a:off x="1771553" y="2593369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AB87716-70BC-557C-92C2-D7383B3BE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454" y="2113616"/>
              <a:ext cx="629328" cy="623097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4AAA4E7-1981-4BA9-136B-19EBC2E314D7}"/>
                </a:ext>
              </a:extLst>
            </p:cNvPr>
            <p:cNvSpPr/>
            <p:nvPr/>
          </p:nvSpPr>
          <p:spPr bwMode="auto">
            <a:xfrm>
              <a:off x="2760000" y="2728962"/>
              <a:ext cx="623097" cy="623097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F74AEA1-7950-BC33-184C-7C33963B83C4}"/>
              </a:ext>
            </a:extLst>
          </p:cNvPr>
          <p:cNvSpPr txBox="1"/>
          <p:nvPr/>
        </p:nvSpPr>
        <p:spPr>
          <a:xfrm>
            <a:off x="2582479" y="3879963"/>
            <a:ext cx="162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rgbClr val="000000"/>
                </a:solidFill>
              </a:rPr>
              <a:t>nat</a:t>
            </a:r>
            <a:r>
              <a:rPr lang="en-GB" sz="1400" dirty="0">
                <a:solidFill>
                  <a:srgbClr val="000000"/>
                </a:solidFill>
              </a:rPr>
              <a:t>Cl </a:t>
            </a:r>
            <a:r>
              <a:rPr lang="en-GB" sz="14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baseline="30000" dirty="0">
                <a:solidFill>
                  <a:srgbClr val="000000"/>
                </a:solidFill>
              </a:rPr>
              <a:t>35</a:t>
            </a:r>
            <a:r>
              <a:rPr lang="en-GB" sz="1400" dirty="0">
                <a:solidFill>
                  <a:srgbClr val="000000"/>
                </a:solidFill>
              </a:rPr>
              <a:t>Cl + </a:t>
            </a:r>
            <a:r>
              <a:rPr lang="en-GB" sz="1400" baseline="30000" dirty="0">
                <a:solidFill>
                  <a:srgbClr val="000000"/>
                </a:solidFill>
              </a:rPr>
              <a:t>37</a:t>
            </a:r>
            <a:r>
              <a:rPr lang="en-GB" sz="1400" dirty="0">
                <a:solidFill>
                  <a:srgbClr val="000000"/>
                </a:solidFill>
              </a:rPr>
              <a:t>Cl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3973AE7-B040-A026-59B3-4AFE7204C364}"/>
              </a:ext>
            </a:extLst>
          </p:cNvPr>
          <p:cNvSpPr/>
          <p:nvPr/>
        </p:nvSpPr>
        <p:spPr bwMode="auto">
          <a:xfrm>
            <a:off x="2640628" y="4956309"/>
            <a:ext cx="99837" cy="9983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6EA9C30-25FF-7DA6-EE03-15C25478A28E}"/>
              </a:ext>
            </a:extLst>
          </p:cNvPr>
          <p:cNvSpPr/>
          <p:nvPr/>
        </p:nvSpPr>
        <p:spPr bwMode="auto">
          <a:xfrm>
            <a:off x="3792438" y="5528348"/>
            <a:ext cx="99837" cy="9983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931B65A-7517-28FD-8833-50F0836E4DFF}"/>
              </a:ext>
            </a:extLst>
          </p:cNvPr>
          <p:cNvSpPr/>
          <p:nvPr/>
        </p:nvSpPr>
        <p:spPr bwMode="auto">
          <a:xfrm>
            <a:off x="2652289" y="6109300"/>
            <a:ext cx="99837" cy="9983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1D62FA-E324-E732-52B2-2FC6EB090190}"/>
              </a:ext>
            </a:extLst>
          </p:cNvPr>
          <p:cNvSpPr/>
          <p:nvPr/>
        </p:nvSpPr>
        <p:spPr bwMode="auto">
          <a:xfrm>
            <a:off x="1518945" y="6122038"/>
            <a:ext cx="99837" cy="9983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4052F03-1AA3-E92F-A46C-CA46C5BE1B42}"/>
              </a:ext>
            </a:extLst>
          </p:cNvPr>
          <p:cNvSpPr/>
          <p:nvPr/>
        </p:nvSpPr>
        <p:spPr bwMode="auto">
          <a:xfrm>
            <a:off x="2659679" y="5542676"/>
            <a:ext cx="99837" cy="9983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2FA8C-D5AF-FE3E-3C10-4C7777262055}"/>
              </a:ext>
            </a:extLst>
          </p:cNvPr>
          <p:cNvSpPr txBox="1"/>
          <p:nvPr/>
        </p:nvSpPr>
        <p:spPr>
          <a:xfrm>
            <a:off x="7101914" y="536395"/>
            <a:ext cx="3639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hour irradiation test Dec23 </a:t>
            </a:r>
          </a:p>
        </p:txBody>
      </p:sp>
    </p:spTree>
    <p:extLst>
      <p:ext uri="{BB962C8B-B14F-4D97-AF65-F5344CB8AC3E}">
        <p14:creationId xmlns:p14="http://schemas.microsoft.com/office/powerpoint/2010/main" val="3781300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D12AE23-5E42-7E4A-0961-ED4F7FE19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37" y="1590000"/>
            <a:ext cx="5979523" cy="367799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F4E4E1F0-06C5-B4D1-351C-A388D6E0E0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064887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l-GR" sz="2800" b="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sz="2800" b="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ray spectroscopy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ED87D-8B0E-3D2B-2323-98D096EE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450" y="1590000"/>
            <a:ext cx="2397405" cy="3194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A8FA6-EAD2-C360-308A-E136602AFB51}"/>
              </a:ext>
            </a:extLst>
          </p:cNvPr>
          <p:cNvSpPr txBox="1"/>
          <p:nvPr/>
        </p:nvSpPr>
        <p:spPr>
          <a:xfrm>
            <a:off x="510196" y="5571945"/>
            <a:ext cx="54869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96512 counts in 8600 s 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  ≈150 </a:t>
            </a:r>
            <a:r>
              <a:rPr lang="en-GB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Bq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efficiency needs to be measured)  will achieve &lt;1% uncertainty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evidence of 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114m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and 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115,115m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B11E5-0705-E5EA-942F-166718244D50}"/>
              </a:ext>
            </a:extLst>
          </p:cNvPr>
          <p:cNvSpPr txBox="1"/>
          <p:nvPr/>
        </p:nvSpPr>
        <p:spPr>
          <a:xfrm>
            <a:off x="8338856" y="1212400"/>
            <a:ext cx="3070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NPL g-spec lab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0EF9D-9BD8-E2A5-B193-31FD7D21A434}"/>
              </a:ext>
            </a:extLst>
          </p:cNvPr>
          <p:cNvSpPr txBox="1"/>
          <p:nvPr/>
        </p:nvSpPr>
        <p:spPr>
          <a:xfrm>
            <a:off x="2115505" y="1720557"/>
            <a:ext cx="1267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336 keV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96E56-373B-8D2D-6981-BC2DC32F98A5}"/>
              </a:ext>
            </a:extLst>
          </p:cNvPr>
          <p:cNvSpPr txBox="1"/>
          <p:nvPr/>
        </p:nvSpPr>
        <p:spPr>
          <a:xfrm>
            <a:off x="4210197" y="1365497"/>
            <a:ext cx="1695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113m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In, </a:t>
            </a:r>
            <a:r>
              <a:rPr lang="en-GB" sz="1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115m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In, </a:t>
            </a:r>
            <a:r>
              <a:rPr lang="en-GB" sz="1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116m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0DC46-B0E1-E63A-7EC3-6165C3BFA7CB}"/>
              </a:ext>
            </a:extLst>
          </p:cNvPr>
          <p:cNvSpPr txBox="1"/>
          <p:nvPr/>
        </p:nvSpPr>
        <p:spPr>
          <a:xfrm>
            <a:off x="3711315" y="5267999"/>
            <a:ext cx="1267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DDB39D-1AA7-8DD8-E415-3663CE05F842}"/>
              </a:ext>
            </a:extLst>
          </p:cNvPr>
          <p:cNvSpPr txBox="1"/>
          <p:nvPr/>
        </p:nvSpPr>
        <p:spPr>
          <a:xfrm rot="16200000">
            <a:off x="45060" y="3029089"/>
            <a:ext cx="1267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Counts / keV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D5C9D-DB97-5CE1-96CF-FBA495E2B533}"/>
              </a:ext>
            </a:extLst>
          </p:cNvPr>
          <p:cNvSpPr txBox="1"/>
          <p:nvPr/>
        </p:nvSpPr>
        <p:spPr>
          <a:xfrm>
            <a:off x="1252250" y="1139796"/>
            <a:ext cx="2317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In(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n,n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’)</a:t>
            </a:r>
            <a:r>
              <a:rPr lang="en-GB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115m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</a:p>
        </p:txBody>
      </p:sp>
      <p:pic>
        <p:nvPicPr>
          <p:cNvPr id="19" name="Picture 2" descr="NPL logo - SC21 - 21st Century Supply Chains">
            <a:extLst>
              <a:ext uri="{FF2B5EF4-FFF2-40B4-BE49-F238E27FC236}">
                <a16:creationId xmlns:a16="http://schemas.microsoft.com/office/drawing/2014/main" id="{2A7E957E-9E69-93F8-2A9F-391B7579A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0"/>
            <a:ext cx="1238250" cy="6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CBF9A3-FD6E-1BD1-5A6A-8E06E80B8E86}"/>
              </a:ext>
            </a:extLst>
          </p:cNvPr>
          <p:cNvCxnSpPr>
            <a:cxnSpLocks/>
          </p:cNvCxnSpPr>
          <p:nvPr/>
        </p:nvCxnSpPr>
        <p:spPr bwMode="auto">
          <a:xfrm>
            <a:off x="1943100" y="2434091"/>
            <a:ext cx="0" cy="9949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D93F49-3158-1DD8-4919-8738511B114B}"/>
              </a:ext>
            </a:extLst>
          </p:cNvPr>
          <p:cNvCxnSpPr>
            <a:cxnSpLocks/>
          </p:cNvCxnSpPr>
          <p:nvPr/>
        </p:nvCxnSpPr>
        <p:spPr bwMode="auto">
          <a:xfrm>
            <a:off x="1647825" y="2434091"/>
            <a:ext cx="0" cy="51435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1E9269-AB05-585C-4611-A350FB0B01CD}"/>
              </a:ext>
            </a:extLst>
          </p:cNvPr>
          <p:cNvSpPr txBox="1"/>
          <p:nvPr/>
        </p:nvSpPr>
        <p:spPr>
          <a:xfrm>
            <a:off x="3912207" y="1842135"/>
            <a:ext cx="267909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114m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190, 311 keV</a:t>
            </a:r>
          </a:p>
          <a:p>
            <a:pPr>
              <a:spcAft>
                <a:spcPts val="0"/>
              </a:spcAft>
            </a:pPr>
            <a:r>
              <a:rPr lang="en-GB" sz="1600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115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 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336.2 keV, 527 keV</a:t>
            </a:r>
          </a:p>
          <a:p>
            <a:pPr>
              <a:spcAft>
                <a:spcPts val="1200"/>
              </a:spcAft>
            </a:pPr>
            <a:r>
              <a:rPr lang="en-GB" sz="1600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115m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 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no strong </a:t>
            </a:r>
            <a:r>
              <a:rPr lang="el-G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γ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-rays</a:t>
            </a:r>
            <a:endParaRPr lang="en-GB" sz="1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27278F-9938-904D-6821-CC98C46092CC}"/>
              </a:ext>
            </a:extLst>
          </p:cNvPr>
          <p:cNvSpPr txBox="1"/>
          <p:nvPr/>
        </p:nvSpPr>
        <p:spPr>
          <a:xfrm>
            <a:off x="1432438" y="2147981"/>
            <a:ext cx="8026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114m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3CB2FD-0CD5-B566-45F1-F10038272C8F}"/>
              </a:ext>
            </a:extLst>
          </p:cNvPr>
          <p:cNvCxnSpPr>
            <a:cxnSpLocks/>
          </p:cNvCxnSpPr>
          <p:nvPr/>
        </p:nvCxnSpPr>
        <p:spPr bwMode="auto">
          <a:xfrm>
            <a:off x="2562225" y="3034166"/>
            <a:ext cx="0" cy="9949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6DB95F-88EC-98F6-7C0C-BFDF6E895913}"/>
              </a:ext>
            </a:extLst>
          </p:cNvPr>
          <p:cNvSpPr txBox="1"/>
          <p:nvPr/>
        </p:nvSpPr>
        <p:spPr>
          <a:xfrm>
            <a:off x="2411226" y="2779164"/>
            <a:ext cx="8026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115m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41803B-6C74-0FE8-6D99-57286A05F093}"/>
              </a:ext>
            </a:extLst>
          </p:cNvPr>
          <p:cNvSpPr txBox="1"/>
          <p:nvPr/>
        </p:nvSpPr>
        <p:spPr>
          <a:xfrm>
            <a:off x="7385093" y="5785883"/>
            <a:ext cx="429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Contamination analysis can be improved running after </a:t>
            </a:r>
            <a:r>
              <a:rPr lang="en-GB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115m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decay</a:t>
            </a:r>
          </a:p>
        </p:txBody>
      </p:sp>
    </p:spTree>
    <p:extLst>
      <p:ext uri="{BB962C8B-B14F-4D97-AF65-F5344CB8AC3E}">
        <p14:creationId xmlns:p14="http://schemas.microsoft.com/office/powerpoint/2010/main" val="1623150967"/>
      </p:ext>
    </p:extLst>
  </p:cSld>
  <p:clrMapOvr>
    <a:masterClrMapping/>
  </p:clrMapOvr>
</p:sld>
</file>

<file path=ppt/theme/theme1.xml><?xml version="1.0" encoding="utf-8"?>
<a:theme xmlns:a="http://schemas.openxmlformats.org/drawingml/2006/main" name="NPL -NiCEMSI 2015">
  <a:themeElements>
    <a:clrScheme name="NPL Colours">
      <a:dk1>
        <a:srgbClr val="005596"/>
      </a:dk1>
      <a:lt1>
        <a:sysClr val="window" lastClr="FFFFFF"/>
      </a:lt1>
      <a:dk2>
        <a:srgbClr val="00AEEF"/>
      </a:dk2>
      <a:lt2>
        <a:srgbClr val="EEECE1"/>
      </a:lt2>
      <a:accent1>
        <a:srgbClr val="005596"/>
      </a:accent1>
      <a:accent2>
        <a:srgbClr val="00AEEF"/>
      </a:accent2>
      <a:accent3>
        <a:srgbClr val="791D7E"/>
      </a:accent3>
      <a:accent4>
        <a:srgbClr val="FFC425"/>
      </a:accent4>
      <a:accent5>
        <a:srgbClr val="EE3224"/>
      </a:accent5>
      <a:accent6>
        <a:srgbClr val="6DB33F"/>
      </a:accent6>
      <a:hlink>
        <a:srgbClr val="0000FF"/>
      </a:hlink>
      <a:folHlink>
        <a:srgbClr val="800080"/>
      </a:folHlink>
    </a:clrScheme>
    <a:fontScheme name="NP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.potx" id="{0A9476F8-140B-44F1-804A-653AEFFFCEBF}" vid="{D62AF169-927F-425F-9A21-5BF69BFE66C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996F90AC0DA442A913638D90A4E42E" ma:contentTypeVersion="11" ma:contentTypeDescription="Create a new document." ma:contentTypeScope="" ma:versionID="c9ae6b85f461dc6aaf20039155e26dda">
  <xsd:schema xmlns:xsd="http://www.w3.org/2001/XMLSchema" xmlns:xs="http://www.w3.org/2001/XMLSchema" xmlns:p="http://schemas.microsoft.com/office/2006/metadata/properties" xmlns:ns2="637d0e87-23c5-4dac-9ace-2307388f54fb" targetNamespace="http://schemas.microsoft.com/office/2006/metadata/properties" ma:root="true" ma:fieldsID="6ed4f46cf5adc2e7764a1c18a377dec9" ns2:_="">
    <xsd:import namespace="637d0e87-23c5-4dac-9ace-2307388f54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Not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d0e87-23c5-4dac-9ace-2307388f5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s" ma:index="17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637d0e87-23c5-4dac-9ace-2307388f54f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C7B39-2E04-4C9D-91CD-75CFAFF47E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7d0e87-23c5-4dac-9ace-2307388f54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CA6301-182A-4AC5-8D3E-FAC1180E9A54}">
  <ds:schemaRefs>
    <ds:schemaRef ds:uri="0affb5d7-fd5f-4763-a572-2887cfda00bd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f76cf65-6919-4d5e-9c95-1f697132c997"/>
    <ds:schemaRef ds:uri="http://purl.org/dc/terms/"/>
    <ds:schemaRef ds:uri="637d0e87-23c5-4dac-9ace-2307388f54fb"/>
  </ds:schemaRefs>
</ds:datastoreItem>
</file>

<file path=customXml/itemProps3.xml><?xml version="1.0" encoding="utf-8"?>
<ds:datastoreItem xmlns:ds="http://schemas.openxmlformats.org/officeDocument/2006/customXml" ds:itemID="{5D682CDD-FDCE-4CF0-9186-825757FF19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NPL M4R Offical template v1</Template>
  <TotalTime>0</TotalTime>
  <Words>1120</Words>
  <Application>Microsoft Office PowerPoint</Application>
  <PresentationFormat>Widescreen</PresentationFormat>
  <Paragraphs>161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 Math</vt:lpstr>
      <vt:lpstr>inherit</vt:lpstr>
      <vt:lpstr>PT Sans</vt:lpstr>
      <vt:lpstr>Times</vt:lpstr>
      <vt:lpstr>Times New Roman</vt:lpstr>
      <vt:lpstr>Wingdings</vt:lpstr>
      <vt:lpstr>NPL -NiCEMSI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NPLPP01-11/21</dc:title>
  <dc:subject>R&amp;D Output PowerPoint template</dc:subject>
  <dc:creator/>
  <cp:lastModifiedBy/>
  <cp:revision>3</cp:revision>
  <dcterms:created xsi:type="dcterms:W3CDTF">2021-07-05T09:30:32Z</dcterms:created>
  <dcterms:modified xsi:type="dcterms:W3CDTF">2024-01-17T10:44:15Z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0x01010099996F90AC0DA442A913638D90A4E42E</vt:lpwstr>
  </property>
  <property fmtid="{D5CDD505-2E9C-101B-9397-08002B2CF9AE}" pid="3" name="MSIP_Label_9df4b5af-ab42-45d5-91e7-45583bed1b2a_Enabled">
    <vt:lpwstr>true</vt:lpwstr>
  </property>
  <property fmtid="{D5CDD505-2E9C-101B-9397-08002B2CF9AE}" pid="4" name="MSIP_Label_9df4b5af-ab42-45d5-91e7-45583bed1b2a_SetDate">
    <vt:lpwstr>2021-09-08T16:00:36Z</vt:lpwstr>
  </property>
  <property fmtid="{D5CDD505-2E9C-101B-9397-08002B2CF9AE}" pid="5" name="MSIP_Label_9df4b5af-ab42-45d5-91e7-45583bed1b2a_Method">
    <vt:lpwstr>Standard</vt:lpwstr>
  </property>
  <property fmtid="{D5CDD505-2E9C-101B-9397-08002B2CF9AE}" pid="6" name="MSIP_Label_9df4b5af-ab42-45d5-91e7-45583bed1b2a_Name">
    <vt:lpwstr>9df4b5af-ab42-45d5-91e7-45583bed1b2a</vt:lpwstr>
  </property>
  <property fmtid="{D5CDD505-2E9C-101B-9397-08002B2CF9AE}" pid="7" name="MSIP_Label_9df4b5af-ab42-45d5-91e7-45583bed1b2a_SiteId">
    <vt:lpwstr>601e5460-b1bf-49c0-bd2d-e76ffc186a8d</vt:lpwstr>
  </property>
  <property fmtid="{D5CDD505-2E9C-101B-9397-08002B2CF9AE}" pid="8" name="MSIP_Label_9df4b5af-ab42-45d5-91e7-45583bed1b2a_ActionId">
    <vt:lpwstr>d688293f-e00b-4047-a634-152a84dbc413</vt:lpwstr>
  </property>
  <property fmtid="{D5CDD505-2E9C-101B-9397-08002B2CF9AE}" pid="9" name="MSIP_Label_9df4b5af-ab42-45d5-91e7-45583bed1b2a_ContentBits">
    <vt:lpwstr>0</vt:lpwstr>
  </property>
</Properties>
</file>