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6" r:id="rId22"/>
    <p:sldId id="278" r:id="rId23"/>
    <p:sldId id="279" r:id="rId24"/>
    <p:sldId id="280" r:id="rId25"/>
  </p:sldIdLst>
  <p:sldSz cx="9144000" cy="6858000" type="screen4x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7" autoAdjust="0"/>
    <p:restoredTop sz="94660"/>
  </p:normalViewPr>
  <p:slideViewPr>
    <p:cSldViewPr snapToGrid="0">
      <p:cViewPr varScale="1">
        <p:scale>
          <a:sx n="82" d="100"/>
          <a:sy n="82" d="100"/>
        </p:scale>
        <p:origin x="131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1CCEA90F-17F4-484D-AC33-F4FF3EB2B868}" type="datetimeFigureOut">
              <a:rPr lang="en-US" smtClean="0"/>
              <a:t>1/18/2024</a:t>
            </a:fld>
            <a:endParaRPr lang="en-US"/>
          </a:p>
        </p:txBody>
      </p:sp>
      <p:sp>
        <p:nvSpPr>
          <p:cNvPr id="4" name="Slide Image Placeholder 3"/>
          <p:cNvSpPr>
            <a:spLocks noGrp="1" noRot="1" noChangeAspect="1"/>
          </p:cNvSpPr>
          <p:nvPr>
            <p:ph type="sldImg" idx="2"/>
          </p:nvPr>
        </p:nvSpPr>
        <p:spPr>
          <a:xfrm>
            <a:off x="1624013" y="1257300"/>
            <a:ext cx="4524375"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221B6164-F42F-4609-B34D-078584CAD343}" type="slidenum">
              <a:rPr lang="en-US" smtClean="0"/>
              <a:t>‹#›</a:t>
            </a:fld>
            <a:endParaRPr lang="en-US"/>
          </a:p>
        </p:txBody>
      </p:sp>
    </p:spTree>
    <p:extLst>
      <p:ext uri="{BB962C8B-B14F-4D97-AF65-F5344CB8AC3E}">
        <p14:creationId xmlns:p14="http://schemas.microsoft.com/office/powerpoint/2010/main" val="679878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9B03148D-7D6D-4D19-93B4-420115824971}"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3758BFA3-667B-4F89-9292-A3FE70A6D92D}"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59A0CD11-61E6-48FB-A726-CE61B6092D5F}"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2E4339DD-63AC-4E8D-B276-3A5042706CE4}"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81DA4596-8FBA-414D-B7EB-FFB971562D28}"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7"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F920B70A-1762-4DBE-B3DE-F6DE6FBF67AA}"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9"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BA20F5C5-FD1B-46FF-BD15-DB369989067C}"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1"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2"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80B3E926-FCDF-472D-B258-68D225C95293}"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147F59C0-3BD6-4FB2-B9EC-FE43B10E85AF}"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ABE6779B-5F71-48A3-8912-4EC845B04314}"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6"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7"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8"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83963E54-E43E-4709-97DC-3FB36D606C7C}"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F5B2917B-3B95-4108-99B0-FB9D37B3133D}" type="slidenum">
              <a:t>‹#›</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2"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A893FAA-E169-4FF2-8A70-22BA238CF7DB}"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4"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5"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6"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CF152D78-6AB1-4043-ACD9-625B54DD4FD7}"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68"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9"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10D91E95-BEB6-43D6-873C-32471D646155}"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1"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2"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3"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4"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A0E426B4-5689-4C20-936D-B4607D3FCEC5}"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6"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7"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8"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79"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0"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1"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44EE79A6-C810-4C32-A591-457023689F8C}"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FC20D2E3-9F40-4F08-A9A0-C6A8074B43C1}"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F0B974C0-CBD9-467C-A5E9-48C1B84FE09A}"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2F744A0A-0DB2-4DFE-8902-213E07E2F1EA}"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BA7F2E70-0F41-478E-80E8-2BAC0811230A}"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579F867F-C1AA-49C4-BBC3-7506556C0B4D}"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35D7285B-03DB-4BDA-8333-58BCF35F5B06}"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F736CD55-30C8-4642-9A14-4815A4D52417}"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3029040" y="6356520"/>
            <a:ext cx="3084840" cy="363600"/>
          </a:xfrm>
          <a:prstGeom prst="rect">
            <a:avLst/>
          </a:prstGeom>
          <a:noFill/>
          <a:ln w="0">
            <a:noFill/>
          </a:ln>
        </p:spPr>
        <p:txBody>
          <a:bodyPr lIns="90000" tIns="45000" rIns="90000" bIns="45000" anchor="ctr">
            <a:noAutofit/>
          </a:bodyPr>
          <a:lstStyle>
            <a:lvl1pPr algn="ctr">
              <a:lnSpc>
                <a:spcPct val="100000"/>
              </a:lnSpc>
              <a:buNone/>
              <a:defRPr lang="en-US" sz="1400" b="0" strike="noStrike" spc="-1">
                <a:latin typeface="Times New Roman"/>
              </a:defRPr>
            </a:lvl1pPr>
          </a:lstStyle>
          <a:p>
            <a:pPr algn="ctr">
              <a:lnSpc>
                <a:spcPct val="100000"/>
              </a:lnSpc>
              <a:buNone/>
            </a:pPr>
            <a:r>
              <a:rPr lang="en-US" sz="1400" b="0" strike="noStrike" spc="-1">
                <a:latin typeface="Times New Roman"/>
              </a:rPr>
              <a:t>&lt;footer&gt;</a:t>
            </a:r>
          </a:p>
        </p:txBody>
      </p:sp>
      <p:sp>
        <p:nvSpPr>
          <p:cNvPr id="6" name="PlaceHolder 2"/>
          <p:cNvSpPr>
            <a:spLocks noGrp="1"/>
          </p:cNvSpPr>
          <p:nvPr>
            <p:ph type="sldNum" idx="2"/>
          </p:nvPr>
        </p:nvSpPr>
        <p:spPr>
          <a:xfrm>
            <a:off x="6458040" y="6356520"/>
            <a:ext cx="2055960" cy="363600"/>
          </a:xfrm>
          <a:prstGeom prst="rect">
            <a:avLst/>
          </a:prstGeom>
          <a:noFill/>
          <a:ln w="0">
            <a:noFill/>
          </a:ln>
        </p:spPr>
        <p:txBody>
          <a:bodyPr lIns="90000" tIns="45000" rIns="90000" bIns="45000"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84A669C5-38F0-471D-8EEA-CCB45EBD9FE3}" type="slidenum">
              <a:rPr lang="en-US" sz="1200" b="0" strike="noStrike" spc="-1">
                <a:solidFill>
                  <a:srgbClr val="8B8B8B"/>
                </a:solidFill>
                <a:latin typeface="Calibri"/>
              </a:rPr>
              <a:t>‹#›</a:t>
            </a:fld>
            <a:endParaRPr lang="en-US" sz="1200" b="0" strike="noStrike" spc="-1">
              <a:latin typeface="Times New Roman"/>
            </a:endParaRPr>
          </a:p>
        </p:txBody>
      </p:sp>
      <p:sp>
        <p:nvSpPr>
          <p:cNvPr id="2" name="PlaceHolder 3"/>
          <p:cNvSpPr>
            <a:spLocks noGrp="1"/>
          </p:cNvSpPr>
          <p:nvPr>
            <p:ph type="dt" idx="3"/>
          </p:nvPr>
        </p:nvSpPr>
        <p:spPr>
          <a:xfrm>
            <a:off x="628560" y="6356520"/>
            <a:ext cx="2055960" cy="363600"/>
          </a:xfrm>
          <a:prstGeom prst="rect">
            <a:avLst/>
          </a:prstGeom>
          <a:noFill/>
          <a:ln w="0">
            <a:noFill/>
          </a:ln>
        </p:spPr>
        <p:txBody>
          <a:bodyPr lIns="90000" tIns="45000" rIns="90000" bIns="45000" anchor="ctr">
            <a:noAutofit/>
          </a:bodyPr>
          <a:lstStyle>
            <a:lvl1pPr>
              <a:defRPr lang="en-US" sz="1400" b="0" strike="noStrike" spc="-1">
                <a:latin typeface="Times New Roman"/>
              </a:defRPr>
            </a:lvl1pPr>
          </a:lstStyle>
          <a:p>
            <a:r>
              <a:rPr lang="en-US" sz="1400" b="0" strike="noStrike" spc="-1">
                <a:latin typeface="Times New Roman"/>
              </a:rPr>
              <a:t>&lt;date/time&gt;</a:t>
            </a:r>
          </a:p>
        </p:txBody>
      </p:sp>
      <p:sp>
        <p:nvSpPr>
          <p:cNvPr id="3"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3029040" y="6356520"/>
            <a:ext cx="3085560" cy="364320"/>
          </a:xfrm>
          <a:prstGeom prst="rect">
            <a:avLst/>
          </a:prstGeom>
          <a:noFill/>
          <a:ln w="0">
            <a:noFill/>
          </a:ln>
        </p:spPr>
        <p:txBody>
          <a:bodyPr lIns="90000" tIns="45000" rIns="90000" bIns="45000" anchor="ctr">
            <a:noAutofit/>
          </a:bodyPr>
          <a:lstStyle>
            <a:lvl1pPr algn="ctr">
              <a:lnSpc>
                <a:spcPct val="100000"/>
              </a:lnSpc>
              <a:buNone/>
              <a:defRPr lang="en-US" sz="1400" b="0" strike="noStrike" spc="-1">
                <a:latin typeface="Times New Roman"/>
              </a:defRPr>
            </a:lvl1pPr>
          </a:lstStyle>
          <a:p>
            <a:pPr algn="ctr">
              <a:lnSpc>
                <a:spcPct val="100000"/>
              </a:lnSpc>
              <a:buNone/>
            </a:pPr>
            <a:r>
              <a:rPr lang="en-US" sz="1400" b="0" strike="noStrike" spc="-1">
                <a:latin typeface="Times New Roman"/>
              </a:rPr>
              <a:t>&lt;footer&gt;</a:t>
            </a:r>
          </a:p>
        </p:txBody>
      </p:sp>
      <p:sp>
        <p:nvSpPr>
          <p:cNvPr id="42" name="PlaceHolder 2"/>
          <p:cNvSpPr>
            <a:spLocks noGrp="1"/>
          </p:cNvSpPr>
          <p:nvPr>
            <p:ph type="sldNum" idx="5"/>
          </p:nvPr>
        </p:nvSpPr>
        <p:spPr>
          <a:xfrm>
            <a:off x="6458040" y="6356520"/>
            <a:ext cx="2056680" cy="364320"/>
          </a:xfrm>
          <a:prstGeom prst="rect">
            <a:avLst/>
          </a:prstGeom>
          <a:noFill/>
          <a:ln w="0">
            <a:noFill/>
          </a:ln>
        </p:spPr>
        <p:txBody>
          <a:bodyPr lIns="90000" tIns="45000" rIns="90000" bIns="45000" anchor="ctr">
            <a:noAutofit/>
          </a:bodyPr>
          <a:lstStyle>
            <a:lvl1pPr algn="r">
              <a:lnSpc>
                <a:spcPct val="100000"/>
              </a:lnSpc>
              <a:buNone/>
              <a:defRPr lang="en-US" sz="1200" b="0" strike="noStrike" spc="-1">
                <a:solidFill>
                  <a:srgbClr val="8B8B8B"/>
                </a:solidFill>
                <a:latin typeface="Calibri"/>
              </a:defRPr>
            </a:lvl1pPr>
          </a:lstStyle>
          <a:p>
            <a:pPr algn="r">
              <a:lnSpc>
                <a:spcPct val="100000"/>
              </a:lnSpc>
              <a:buNone/>
            </a:pPr>
            <a:fld id="{FE029146-6690-40C6-9169-1A757F2B1821}" type="slidenum">
              <a:rPr lang="en-US" sz="1200" b="0" strike="noStrike" spc="-1">
                <a:solidFill>
                  <a:srgbClr val="8B8B8B"/>
                </a:solidFill>
                <a:latin typeface="Calibri"/>
              </a:rPr>
              <a:t>‹#›</a:t>
            </a:fld>
            <a:endParaRPr lang="en-US" sz="1200" b="0" strike="noStrike" spc="-1">
              <a:latin typeface="Times New Roman"/>
            </a:endParaRPr>
          </a:p>
        </p:txBody>
      </p:sp>
      <p:sp>
        <p:nvSpPr>
          <p:cNvPr id="43" name="PlaceHolder 3"/>
          <p:cNvSpPr>
            <a:spLocks noGrp="1"/>
          </p:cNvSpPr>
          <p:nvPr>
            <p:ph type="dt" idx="6"/>
          </p:nvPr>
        </p:nvSpPr>
        <p:spPr>
          <a:xfrm>
            <a:off x="628560" y="6356520"/>
            <a:ext cx="2056680" cy="364320"/>
          </a:xfrm>
          <a:prstGeom prst="rect">
            <a:avLst/>
          </a:prstGeom>
          <a:noFill/>
          <a:ln w="0">
            <a:noFill/>
          </a:ln>
        </p:spPr>
        <p:txBody>
          <a:bodyPr lIns="90000" tIns="45000" rIns="90000" bIns="45000" anchor="ctr">
            <a:noAutofit/>
          </a:bodyPr>
          <a:lstStyle>
            <a:lvl1pPr>
              <a:defRPr lang="en-US" sz="1400" b="0" strike="noStrike" spc="-1">
                <a:latin typeface="Times New Roman"/>
              </a:defRPr>
            </a:lvl1pPr>
          </a:lstStyle>
          <a:p>
            <a:r>
              <a:rPr lang="en-US" sz="1400" b="0" strike="noStrike" spc="-1">
                <a:latin typeface="Times New Roman"/>
              </a:rPr>
              <a:t>&lt;date/time&gt;</a:t>
            </a:r>
          </a:p>
        </p:txBody>
      </p:sp>
      <p:sp>
        <p:nvSpPr>
          <p:cNvPr id="44"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45"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1.bin"/><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28.jpeg"/><Relationship Id="rId4" Type="http://schemas.openxmlformats.org/officeDocument/2006/relationships/image" Target="../media/image27.wmf"/></Relationships>
</file>

<file path=ppt/slides/_rels/slide1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0.wmf"/><Relationship Id="rId11" Type="http://schemas.openxmlformats.org/officeDocument/2006/relationships/image" Target="../media/image7.png"/><Relationship Id="rId5" Type="http://schemas.openxmlformats.org/officeDocument/2006/relationships/oleObject" Target="../embeddings/oleObject2.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2.wmf"/><Relationship Id="rId4" Type="http://schemas.openxmlformats.org/officeDocument/2006/relationships/image" Target="../media/image41.w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jpe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wm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5"/>
          <p:cNvSpPr/>
          <p:nvPr/>
        </p:nvSpPr>
        <p:spPr>
          <a:xfrm>
            <a:off x="630180" y="1607473"/>
            <a:ext cx="7882200" cy="1256760"/>
          </a:xfrm>
          <a:prstGeom prst="rect">
            <a:avLst/>
          </a:prstGeom>
          <a:noFill/>
          <a:ln w="66675">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3200" b="1" spc="-1" dirty="0">
                <a:solidFill>
                  <a:srgbClr val="000000"/>
                </a:solidFill>
              </a:rPr>
              <a:t>Radiative capture study of silver </a:t>
            </a:r>
            <a:r>
              <a:rPr lang="el-GR" sz="3200" b="1" spc="-1" dirty="0">
                <a:solidFill>
                  <a:srgbClr val="000000"/>
                </a:solidFill>
              </a:rPr>
              <a:t>γ</a:t>
            </a:r>
            <a:r>
              <a:rPr lang="en-US" sz="3200" b="1" spc="-1" dirty="0">
                <a:solidFill>
                  <a:srgbClr val="000000"/>
                </a:solidFill>
              </a:rPr>
              <a:t>-decay spectra using </a:t>
            </a:r>
            <a:r>
              <a:rPr lang="el-GR" sz="3200" b="1" spc="-1" dirty="0">
                <a:solidFill>
                  <a:srgbClr val="000000"/>
                </a:solidFill>
              </a:rPr>
              <a:t>γγ</a:t>
            </a:r>
            <a:r>
              <a:rPr lang="en-US" sz="3200" b="1" spc="-1" dirty="0">
                <a:solidFill>
                  <a:srgbClr val="000000"/>
                </a:solidFill>
              </a:rPr>
              <a:t>-coincidences</a:t>
            </a:r>
            <a:endParaRPr lang="en-US" sz="3200" spc="-1" dirty="0">
              <a:latin typeface="Arial"/>
            </a:endParaRPr>
          </a:p>
        </p:txBody>
      </p:sp>
      <p:sp>
        <p:nvSpPr>
          <p:cNvPr id="83" name="Rectangle 6"/>
          <p:cNvSpPr/>
          <p:nvPr/>
        </p:nvSpPr>
        <p:spPr>
          <a:xfrm>
            <a:off x="2286000" y="3827880"/>
            <a:ext cx="4570560" cy="356400"/>
          </a:xfrm>
          <a:prstGeom prst="rect">
            <a:avLst/>
          </a:prstGeom>
          <a:noFill/>
          <a:ln w="0">
            <a:noFill/>
          </a:ln>
        </p:spPr>
        <p:style>
          <a:lnRef idx="0">
            <a:scrgbClr r="0" g="0" b="0"/>
          </a:lnRef>
          <a:fillRef idx="0">
            <a:scrgbClr r="0" g="0" b="0"/>
          </a:fillRef>
          <a:effectRef idx="0">
            <a:scrgbClr r="0" g="0" b="0"/>
          </a:effectRef>
          <a:fontRef idx="minor"/>
        </p:style>
      </p:sp>
      <p:sp>
        <p:nvSpPr>
          <p:cNvPr id="84" name="Rectangle 8"/>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latin typeface="Arial"/>
                <a:ea typeface="DejaVu Sans"/>
              </a:rPr>
              <a:t>ARIEL FINAL Workshop 2024</a:t>
            </a:r>
            <a:endParaRPr lang="en-US" sz="1500" spc="-1" dirty="0">
              <a:latin typeface="Arial"/>
            </a:endParaRPr>
          </a:p>
        </p:txBody>
      </p:sp>
      <p:sp>
        <p:nvSpPr>
          <p:cNvPr id="85" name="TextBox 13"/>
          <p:cNvSpPr/>
          <p:nvPr/>
        </p:nvSpPr>
        <p:spPr>
          <a:xfrm>
            <a:off x="0" y="0"/>
            <a:ext cx="9142560" cy="36612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sp>
      <p:pic>
        <p:nvPicPr>
          <p:cNvPr id="6146" name="Picture 2" descr="Forschungs-Neutronenquelle Heinz Maier-Leibnitz (FRM II) - Overview -">
            <a:extLst>
              <a:ext uri="{FF2B5EF4-FFF2-40B4-BE49-F238E27FC236}">
                <a16:creationId xmlns:a16="http://schemas.microsoft.com/office/drawing/2014/main" id="{E380AE62-AD8F-4763-A6A3-9BA3337FBF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9" y="427815"/>
            <a:ext cx="2918703" cy="70253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LZ – Gneus">
            <a:extLst>
              <a:ext uri="{FF2B5EF4-FFF2-40B4-BE49-F238E27FC236}">
                <a16:creationId xmlns:a16="http://schemas.microsoft.com/office/drawing/2014/main" id="{5D688D10-2124-4710-B699-2DAA626195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872" y="202867"/>
            <a:ext cx="2083589" cy="97125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ile:Logo des Forschungszentrums Jülich seit 2018.svg - Wikipedia">
            <a:extLst>
              <a:ext uri="{FF2B5EF4-FFF2-40B4-BE49-F238E27FC236}">
                <a16:creationId xmlns:a16="http://schemas.microsoft.com/office/drawing/2014/main" id="{E53A22C1-81D1-4FDD-80A6-235D4AD12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39" y="5913135"/>
            <a:ext cx="1731591" cy="50366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elmholtz-Zentrum Hereon - Research for a changing world">
            <a:extLst>
              <a:ext uri="{FF2B5EF4-FFF2-40B4-BE49-F238E27FC236}">
                <a16:creationId xmlns:a16="http://schemas.microsoft.com/office/drawing/2014/main" id="{F3CF37F2-D914-4248-BD47-A845293B1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4489" y="5790695"/>
            <a:ext cx="1853581" cy="70273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Technical University of Munich Graduate School - The DocEnhance Website">
            <a:extLst>
              <a:ext uri="{FF2B5EF4-FFF2-40B4-BE49-F238E27FC236}">
                <a16:creationId xmlns:a16="http://schemas.microsoft.com/office/drawing/2014/main" id="{1A94C5B9-1C9C-4AC9-AAE9-F3F92E0A7E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1117" y="5875309"/>
            <a:ext cx="1833344" cy="6181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C8E113-2C94-4D8C-976F-621E450981D3}"/>
              </a:ext>
            </a:extLst>
          </p:cNvPr>
          <p:cNvSpPr txBox="1"/>
          <p:nvPr/>
        </p:nvSpPr>
        <p:spPr>
          <a:xfrm>
            <a:off x="40921" y="5516069"/>
            <a:ext cx="3801041" cy="369332"/>
          </a:xfrm>
          <a:prstGeom prst="rect">
            <a:avLst/>
          </a:prstGeom>
          <a:noFill/>
        </p:spPr>
        <p:txBody>
          <a:bodyPr wrap="none" rtlCol="0">
            <a:spAutoFit/>
          </a:bodyPr>
          <a:lstStyle/>
          <a:p>
            <a:r>
              <a:rPr lang="en-US" dirty="0"/>
              <a:t>The MLZ is a cooperation between:</a:t>
            </a:r>
          </a:p>
        </p:txBody>
      </p:sp>
      <p:pic>
        <p:nvPicPr>
          <p:cNvPr id="4098" name="Picture 2" descr="logo eu">
            <a:extLst>
              <a:ext uri="{FF2B5EF4-FFF2-40B4-BE49-F238E27FC236}">
                <a16:creationId xmlns:a16="http://schemas.microsoft.com/office/drawing/2014/main" id="{4CB919FB-3440-452E-B06E-B37F9EEA9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738" y="4738130"/>
            <a:ext cx="1082130" cy="73733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DA00FA30-7344-4408-B9CE-09191BC19F21}"/>
              </a:ext>
            </a:extLst>
          </p:cNvPr>
          <p:cNvSpPr/>
          <p:nvPr/>
        </p:nvSpPr>
        <p:spPr>
          <a:xfrm>
            <a:off x="1276704" y="4827057"/>
            <a:ext cx="7409876" cy="583321"/>
          </a:xfrm>
          <a:prstGeom prst="rect">
            <a:avLst/>
          </a:prstGeom>
          <a:noFill/>
          <a:ln w="38100">
            <a:solidFill>
              <a:srgbClr val="333F4F"/>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US" sz="1600" b="1" dirty="0"/>
              <a:t>This project has received funding from the Euratom research and training </a:t>
            </a:r>
            <a:r>
              <a:rPr lang="en-US" sz="1600" b="1" dirty="0" err="1"/>
              <a:t>programme</a:t>
            </a:r>
            <a:r>
              <a:rPr lang="en-US" sz="1600" b="1" dirty="0"/>
              <a:t> 2014-2018 under grant agreement No 847594  (ARIEL).</a:t>
            </a:r>
            <a:endParaRPr lang="en-US" sz="1600" dirty="0"/>
          </a:p>
        </p:txBody>
      </p:sp>
      <p:sp>
        <p:nvSpPr>
          <p:cNvPr id="3" name="TextBox 2">
            <a:extLst>
              <a:ext uri="{FF2B5EF4-FFF2-40B4-BE49-F238E27FC236}">
                <a16:creationId xmlns:a16="http://schemas.microsoft.com/office/drawing/2014/main" id="{07E97D4C-4E0A-44D8-964D-D78755F19A72}"/>
              </a:ext>
            </a:extLst>
          </p:cNvPr>
          <p:cNvSpPr txBox="1"/>
          <p:nvPr/>
        </p:nvSpPr>
        <p:spPr>
          <a:xfrm>
            <a:off x="-59937" y="2986399"/>
            <a:ext cx="9315904" cy="1554272"/>
          </a:xfrm>
          <a:prstGeom prst="rect">
            <a:avLst/>
          </a:prstGeom>
          <a:noFill/>
        </p:spPr>
        <p:txBody>
          <a:bodyPr wrap="square" rtlCol="0">
            <a:spAutoFit/>
          </a:bodyPr>
          <a:lstStyle/>
          <a:p>
            <a:r>
              <a:rPr lang="en-US" sz="2000" b="1" spc="-1" dirty="0"/>
              <a:t>David </a:t>
            </a:r>
            <a:r>
              <a:rPr lang="en-US" sz="2000" b="1" spc="-1" dirty="0" err="1"/>
              <a:t>Kne</a:t>
            </a:r>
            <a:r>
              <a:rPr lang="sr-Latn-RS" sz="2000" b="1" spc="-1" dirty="0"/>
              <a:t>ž</a:t>
            </a:r>
            <a:r>
              <a:rPr lang="en-US" sz="2000" b="1" spc="-1" dirty="0" err="1"/>
              <a:t>evi</a:t>
            </a:r>
            <a:r>
              <a:rPr lang="sr-Latn-RS" sz="2000" b="1" spc="-1" dirty="0"/>
              <a:t>ć</a:t>
            </a:r>
            <a:r>
              <a:rPr lang="sr-Latn-RS" sz="2000" b="1" spc="-1" baseline="30000" dirty="0"/>
              <a:t>1,2</a:t>
            </a:r>
            <a:r>
              <a:rPr lang="sr-Latn-RS" sz="2000" b="1" spc="-1" dirty="0"/>
              <a:t>, </a:t>
            </a:r>
            <a:r>
              <a:rPr lang="en-US" sz="2000" dirty="0" err="1"/>
              <a:t>N.Jovan</a:t>
            </a:r>
            <a:r>
              <a:rPr lang="sr-Latn-RS" sz="2000" dirty="0"/>
              <a:t>č</a:t>
            </a:r>
            <a:r>
              <a:rPr lang="en-US" sz="2000" dirty="0" err="1"/>
              <a:t>evi</a:t>
            </a:r>
            <a:r>
              <a:rPr lang="sr-Latn-RS" sz="2000" dirty="0"/>
              <a:t>ć</a:t>
            </a:r>
            <a:r>
              <a:rPr lang="sr-Latn-RS" sz="2000" baseline="30000" dirty="0"/>
              <a:t>3</a:t>
            </a:r>
            <a:r>
              <a:rPr lang="en-US" sz="2000" dirty="0"/>
              <a:t>, C. </a:t>
            </a:r>
            <a:r>
              <a:rPr lang="en-US" sz="2000" dirty="0" err="1"/>
              <a:t>Stieghorst</a:t>
            </a:r>
            <a:r>
              <a:rPr lang="sr-Latn-RS" sz="2000" baseline="30000" dirty="0"/>
              <a:t>1</a:t>
            </a:r>
            <a:r>
              <a:rPr lang="en-US" sz="2000" dirty="0"/>
              <a:t>, Tamara </a:t>
            </a:r>
            <a:r>
              <a:rPr lang="en-US" sz="2000" dirty="0" err="1"/>
              <a:t>Milanovi</a:t>
            </a:r>
            <a:r>
              <a:rPr lang="sr-Latn-RS" sz="2000"/>
              <a:t>ć</a:t>
            </a:r>
            <a:r>
              <a:rPr lang="sr-Latn-RS" sz="2000" baseline="30000" dirty="0"/>
              <a:t>4</a:t>
            </a:r>
            <a:r>
              <a:rPr lang="sr-Latn-RS" sz="2000"/>
              <a:t>, László Szentmiklósi</a:t>
            </a:r>
            <a:r>
              <a:rPr lang="sr-Latn-RS" sz="2000" baseline="30000" dirty="0"/>
              <a:t>5</a:t>
            </a:r>
            <a:r>
              <a:rPr lang="sr-Latn-RS" sz="2000"/>
              <a:t>, </a:t>
            </a:r>
            <a:r>
              <a:rPr lang="sr-Latn-RS" sz="2000" dirty="0"/>
              <a:t>Zsolt Revay</a:t>
            </a:r>
            <a:r>
              <a:rPr lang="sr-Latn-RS" sz="2000" baseline="30000" dirty="0"/>
              <a:t>1</a:t>
            </a:r>
            <a:r>
              <a:rPr lang="sr-Latn-RS" sz="2000" dirty="0"/>
              <a:t>, </a:t>
            </a:r>
            <a:r>
              <a:rPr lang="sr-Latn-RS" sz="2000"/>
              <a:t>Tamás Belgya</a:t>
            </a:r>
            <a:r>
              <a:rPr lang="sr-Latn-RS" sz="2000" baseline="30000" dirty="0"/>
              <a:t>5</a:t>
            </a:r>
          </a:p>
          <a:p>
            <a:r>
              <a:rPr lang="sr-Latn-RS" sz="1100" baseline="30000" dirty="0"/>
              <a:t>1</a:t>
            </a:r>
            <a:r>
              <a:rPr lang="en-US" sz="1100" dirty="0"/>
              <a:t>Technical University of Munich - </a:t>
            </a:r>
            <a:r>
              <a:rPr lang="en-US" sz="1100" dirty="0" err="1"/>
              <a:t>Forschungs-Neutronenquelle</a:t>
            </a:r>
            <a:r>
              <a:rPr lang="en-US" sz="1100" dirty="0"/>
              <a:t> Heinz Maier-Leibnitz (FRM II),  </a:t>
            </a:r>
            <a:r>
              <a:rPr lang="en-US" sz="1100" dirty="0" err="1"/>
              <a:t>Garching</a:t>
            </a:r>
            <a:r>
              <a:rPr lang="en-US" sz="1100" dirty="0"/>
              <a:t>, Germany</a:t>
            </a:r>
            <a:endParaRPr lang="sr-Latn-RS" sz="1100" dirty="0"/>
          </a:p>
          <a:p>
            <a:r>
              <a:rPr lang="sr-Latn-RS" sz="1100" baseline="30000" dirty="0"/>
              <a:t>2</a:t>
            </a:r>
            <a:r>
              <a:rPr lang="sr-Latn-RS" sz="1100" dirty="0"/>
              <a:t>Institute of Physics Belgrade, Serbia</a:t>
            </a:r>
            <a:r>
              <a:rPr lang="en-US" sz="1100" dirty="0"/>
              <a:t> </a:t>
            </a:r>
            <a:endParaRPr lang="sr-Latn-RS" sz="1100" dirty="0"/>
          </a:p>
          <a:p>
            <a:r>
              <a:rPr lang="sr-Latn-RS" sz="1100" baseline="30000" dirty="0"/>
              <a:t>3</a:t>
            </a:r>
            <a:r>
              <a:rPr lang="sr-Latn-RS" sz="1100" dirty="0"/>
              <a:t>Faculty of Sciences, </a:t>
            </a:r>
            <a:r>
              <a:rPr lang="en-US" sz="1100" dirty="0"/>
              <a:t>University of Novi Sad</a:t>
            </a:r>
            <a:r>
              <a:rPr lang="sr-Latn-RS" sz="1100" dirty="0"/>
              <a:t>, Serbia</a:t>
            </a:r>
          </a:p>
          <a:p>
            <a:r>
              <a:rPr lang="sr-Latn-RS" sz="1100" baseline="30000" dirty="0"/>
              <a:t>4</a:t>
            </a:r>
            <a:r>
              <a:rPr lang="en-US" sz="1100" dirty="0" err="1"/>
              <a:t>Vinča</a:t>
            </a:r>
            <a:r>
              <a:rPr lang="en-US" sz="1100" dirty="0"/>
              <a:t> Institute of </a:t>
            </a:r>
            <a:r>
              <a:rPr lang="sr-Latn-RS" sz="1100" dirty="0"/>
              <a:t>N</a:t>
            </a:r>
            <a:r>
              <a:rPr lang="en-US" sz="1100" dirty="0" err="1"/>
              <a:t>uclear</a:t>
            </a:r>
            <a:r>
              <a:rPr lang="en-US" sz="1100" dirty="0"/>
              <a:t> </a:t>
            </a:r>
            <a:r>
              <a:rPr lang="sr-Latn-RS" sz="1100" dirty="0"/>
              <a:t>S</a:t>
            </a:r>
            <a:r>
              <a:rPr lang="en-US" sz="1100" dirty="0" err="1"/>
              <a:t>ciences</a:t>
            </a:r>
            <a:r>
              <a:rPr lang="en-US" sz="1100" dirty="0"/>
              <a:t>, Serbia</a:t>
            </a:r>
            <a:endParaRPr lang="sr-Latn-RS" sz="1100" dirty="0"/>
          </a:p>
          <a:p>
            <a:r>
              <a:rPr lang="sr-Latn-RS" sz="1100" baseline="30000" dirty="0"/>
              <a:t>5</a:t>
            </a:r>
            <a:r>
              <a:rPr lang="en-US" sz="1100" dirty="0"/>
              <a:t>Nuclear Analysis and Radiography Department, Centre for Energy Research, H-1121 Budapest, Hungary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Box 2"/>
          <p:cNvSpPr/>
          <p:nvPr/>
        </p:nvSpPr>
        <p:spPr>
          <a:xfrm>
            <a:off x="0" y="2"/>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pc="-1">
                <a:solidFill>
                  <a:srgbClr val="FFFFFF"/>
                </a:solidFill>
                <a:latin typeface="Arial"/>
                <a:ea typeface="DejaVu Sans"/>
              </a:rPr>
              <a:t>Spectroscopic results for </a:t>
            </a:r>
            <a:r>
              <a:rPr lang="en-US" sz="3200" b="1" spc="-1" baseline="30000">
                <a:solidFill>
                  <a:srgbClr val="FFFFFF"/>
                </a:solidFill>
                <a:latin typeface="Arial"/>
                <a:ea typeface="DejaVu Sans"/>
              </a:rPr>
              <a:t>94</a:t>
            </a:r>
            <a:r>
              <a:rPr lang="en-US" sz="3200" b="1" spc="-1">
                <a:solidFill>
                  <a:srgbClr val="FFFFFF"/>
                </a:solidFill>
                <a:latin typeface="Arial"/>
                <a:ea typeface="DejaVu Sans"/>
              </a:rPr>
              <a:t>Nb</a:t>
            </a:r>
            <a:endParaRPr lang="en-US" sz="3200" spc="-1">
              <a:latin typeface="Arial"/>
            </a:endParaRPr>
          </a:p>
        </p:txBody>
      </p:sp>
      <p:pic>
        <p:nvPicPr>
          <p:cNvPr id="158" name="Picture 3"/>
          <p:cNvPicPr/>
          <p:nvPr/>
        </p:nvPicPr>
        <p:blipFill>
          <a:blip r:embed="rId2"/>
          <a:stretch/>
        </p:blipFill>
        <p:spPr>
          <a:xfrm>
            <a:off x="3900960" y="579240"/>
            <a:ext cx="5241600" cy="5959440"/>
          </a:xfrm>
          <a:prstGeom prst="rect">
            <a:avLst/>
          </a:prstGeom>
          <a:ln w="0">
            <a:noFill/>
          </a:ln>
        </p:spPr>
      </p:pic>
      <p:sp>
        <p:nvSpPr>
          <p:cNvPr id="159" name="TextBox 8"/>
          <p:cNvSpPr/>
          <p:nvPr/>
        </p:nvSpPr>
        <p:spPr>
          <a:xfrm>
            <a:off x="111240" y="950762"/>
            <a:ext cx="941196"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spc="-1" baseline="30000">
                <a:solidFill>
                  <a:srgbClr val="000000"/>
                </a:solidFill>
                <a:latin typeface="Calibri"/>
                <a:ea typeface="DejaVu Sans"/>
              </a:rPr>
              <a:t>94</a:t>
            </a:r>
            <a:r>
              <a:rPr lang="en-US" sz="3200" spc="-1">
                <a:solidFill>
                  <a:srgbClr val="000000"/>
                </a:solidFill>
                <a:latin typeface="Calibri"/>
                <a:ea typeface="DejaVu Sans"/>
              </a:rPr>
              <a:t>Nb</a:t>
            </a:r>
            <a:endParaRPr lang="en-US" sz="3200" spc="-1">
              <a:latin typeface="Arial"/>
            </a:endParaRPr>
          </a:p>
        </p:txBody>
      </p:sp>
      <p:sp>
        <p:nvSpPr>
          <p:cNvPr id="160" name="Rectangle 10"/>
          <p:cNvSpPr/>
          <p:nvPr/>
        </p:nvSpPr>
        <p:spPr>
          <a:xfrm>
            <a:off x="168480" y="1653120"/>
            <a:ext cx="3384360" cy="34148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b="1" spc="-1">
                <a:solidFill>
                  <a:srgbClr val="000000"/>
                </a:solidFill>
                <a:latin typeface="Arial"/>
                <a:ea typeface="DejaVu Sans"/>
              </a:rPr>
              <a:t>216</a:t>
            </a:r>
            <a:r>
              <a:rPr lang="en-US" spc="-1">
                <a:solidFill>
                  <a:srgbClr val="000000"/>
                </a:solidFill>
                <a:latin typeface="Arial"/>
                <a:ea typeface="DejaVu Sans"/>
              </a:rPr>
              <a:t> energy resolved cascades and, as a result of comparison with ENSDF library data:</a:t>
            </a:r>
            <a:endParaRPr lang="en-US" spc="-1">
              <a:latin typeface="Arial"/>
            </a:endParaRPr>
          </a:p>
          <a:p>
            <a:pPr>
              <a:lnSpc>
                <a:spcPct val="100000"/>
              </a:lnSpc>
              <a:buNone/>
            </a:pPr>
            <a:endParaRPr lang="en-US" spc="-1">
              <a:latin typeface="Arial"/>
            </a:endParaRPr>
          </a:p>
          <a:p>
            <a:pPr>
              <a:lnSpc>
                <a:spcPct val="100000"/>
              </a:lnSpc>
              <a:buNone/>
            </a:pPr>
            <a:r>
              <a:rPr lang="en-US" b="1" spc="-1">
                <a:solidFill>
                  <a:srgbClr val="000000"/>
                </a:solidFill>
                <a:latin typeface="Arial"/>
                <a:ea typeface="DejaVu Sans"/>
              </a:rPr>
              <a:t>27</a:t>
            </a:r>
            <a:r>
              <a:rPr lang="en-US" spc="-1">
                <a:solidFill>
                  <a:srgbClr val="000000"/>
                </a:solidFill>
                <a:latin typeface="Arial"/>
                <a:ea typeface="DejaVu Sans"/>
              </a:rPr>
              <a:t> recommendations for </a:t>
            </a:r>
            <a:r>
              <a:rPr lang="en-US" b="1" spc="-1">
                <a:solidFill>
                  <a:srgbClr val="000000"/>
                </a:solidFill>
                <a:latin typeface="Arial"/>
                <a:ea typeface="DejaVu Sans"/>
              </a:rPr>
              <a:t>new primary transitions</a:t>
            </a:r>
            <a:endParaRPr lang="en-US" spc="-1">
              <a:latin typeface="Arial"/>
            </a:endParaRPr>
          </a:p>
          <a:p>
            <a:pPr>
              <a:lnSpc>
                <a:spcPct val="100000"/>
              </a:lnSpc>
              <a:buNone/>
            </a:pPr>
            <a:endParaRPr lang="en-US" spc="-1">
              <a:latin typeface="Arial"/>
            </a:endParaRPr>
          </a:p>
          <a:p>
            <a:pPr>
              <a:lnSpc>
                <a:spcPct val="100000"/>
              </a:lnSpc>
              <a:buNone/>
            </a:pPr>
            <a:r>
              <a:rPr lang="en-US" b="1" spc="-1">
                <a:solidFill>
                  <a:srgbClr val="000000"/>
                </a:solidFill>
                <a:latin typeface="Arial"/>
                <a:ea typeface="DejaVu Sans"/>
              </a:rPr>
              <a:t>29</a:t>
            </a:r>
            <a:r>
              <a:rPr lang="en-US" spc="-1">
                <a:solidFill>
                  <a:srgbClr val="000000"/>
                </a:solidFill>
                <a:latin typeface="Arial"/>
                <a:ea typeface="DejaVu Sans"/>
              </a:rPr>
              <a:t> recommendations for </a:t>
            </a:r>
            <a:r>
              <a:rPr lang="en-US" b="1" spc="-1">
                <a:solidFill>
                  <a:srgbClr val="000000"/>
                </a:solidFill>
                <a:latin typeface="Arial"/>
                <a:ea typeface="DejaVu Sans"/>
              </a:rPr>
              <a:t>new energy levels</a:t>
            </a:r>
            <a:endParaRPr lang="en-US" spc="-1">
              <a:latin typeface="Arial"/>
            </a:endParaRPr>
          </a:p>
          <a:p>
            <a:pPr>
              <a:lnSpc>
                <a:spcPct val="100000"/>
              </a:lnSpc>
              <a:buNone/>
            </a:pPr>
            <a:endParaRPr lang="en-US" spc="-1">
              <a:latin typeface="Arial"/>
            </a:endParaRPr>
          </a:p>
          <a:p>
            <a:pPr>
              <a:lnSpc>
                <a:spcPct val="100000"/>
              </a:lnSpc>
              <a:buNone/>
            </a:pPr>
            <a:r>
              <a:rPr lang="en-US" b="1" spc="-1">
                <a:solidFill>
                  <a:srgbClr val="000000"/>
                </a:solidFill>
                <a:latin typeface="Arial"/>
                <a:ea typeface="DejaVu Sans"/>
              </a:rPr>
              <a:t>183</a:t>
            </a:r>
            <a:r>
              <a:rPr lang="en-US" spc="-1">
                <a:solidFill>
                  <a:srgbClr val="000000"/>
                </a:solidFill>
                <a:latin typeface="Arial"/>
                <a:ea typeface="DejaVu Sans"/>
              </a:rPr>
              <a:t> recommendations for </a:t>
            </a:r>
            <a:r>
              <a:rPr lang="en-US" b="1" spc="-1">
                <a:solidFill>
                  <a:srgbClr val="000000"/>
                </a:solidFill>
                <a:latin typeface="Arial"/>
                <a:ea typeface="DejaVu Sans"/>
              </a:rPr>
              <a:t>new secondary transitions.</a:t>
            </a:r>
            <a:endParaRPr lang="en-US" spc="-1">
              <a:latin typeface="Arial"/>
            </a:endParaRPr>
          </a:p>
        </p:txBody>
      </p:sp>
      <p:sp>
        <p:nvSpPr>
          <p:cNvPr id="161" name="Straight Connector 12"/>
          <p:cNvSpPr/>
          <p:nvPr/>
        </p:nvSpPr>
        <p:spPr>
          <a:xfrm flipH="1">
            <a:off x="86040" y="1535400"/>
            <a:ext cx="3692160" cy="6840"/>
          </a:xfrm>
          <a:prstGeom prst="line">
            <a:avLst/>
          </a:prstGeom>
          <a:ln w="38100">
            <a:solidFill>
              <a:srgbClr val="333F4F"/>
            </a:solidFill>
          </a:ln>
        </p:spPr>
        <p:style>
          <a:lnRef idx="1">
            <a:schemeClr val="accent1"/>
          </a:lnRef>
          <a:fillRef idx="0">
            <a:schemeClr val="accent1"/>
          </a:fillRef>
          <a:effectRef idx="0">
            <a:schemeClr val="accent1"/>
          </a:effectRef>
          <a:fontRef idx="minor"/>
        </p:style>
      </p:sp>
      <p:sp>
        <p:nvSpPr>
          <p:cNvPr id="162" name="Rectangle 4"/>
          <p:cNvSpPr/>
          <p:nvPr/>
        </p:nvSpPr>
        <p:spPr>
          <a:xfrm>
            <a:off x="179640" y="5339882"/>
            <a:ext cx="359712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i="1" spc="-1">
                <a:solidFill>
                  <a:srgbClr val="000000"/>
                </a:solidFill>
                <a:latin typeface="Arial"/>
                <a:ea typeface="DejaVu Sans"/>
              </a:rPr>
              <a:t>Knezevic et al. Nuclear Physics A, 993 (2020) 121645</a:t>
            </a:r>
            <a:endParaRPr lang="en-US" sz="1600" spc="-1">
              <a:latin typeface="Arial"/>
            </a:endParaRPr>
          </a:p>
        </p:txBody>
      </p:sp>
      <p:sp>
        <p:nvSpPr>
          <p:cNvPr id="163" name="Rectangle 23"/>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0" name="Picture 2" descr="FRM II Logo — Startseite">
            <a:extLst>
              <a:ext uri="{FF2B5EF4-FFF2-40B4-BE49-F238E27FC236}">
                <a16:creationId xmlns:a16="http://schemas.microsoft.com/office/drawing/2014/main" id="{53C18F84-C9A0-482A-B802-5B1D2B2719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LZ – Gneus">
            <a:extLst>
              <a:ext uri="{FF2B5EF4-FFF2-40B4-BE49-F238E27FC236}">
                <a16:creationId xmlns:a16="http://schemas.microsoft.com/office/drawing/2014/main" id="{F088FBB8-67D9-41C1-8D3A-94AAB04F51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extBox 2"/>
          <p:cNvSpPr/>
          <p:nvPr/>
        </p:nvSpPr>
        <p:spPr>
          <a:xfrm>
            <a:off x="0" y="2"/>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pc="-1">
                <a:solidFill>
                  <a:srgbClr val="FFFFFF"/>
                </a:solidFill>
                <a:latin typeface="Arial"/>
                <a:ea typeface="DejaVu Sans"/>
              </a:rPr>
              <a:t>Spectroscopic results for </a:t>
            </a:r>
            <a:r>
              <a:rPr lang="en-US" sz="3200" b="1" spc="-1" baseline="30000">
                <a:solidFill>
                  <a:srgbClr val="FFFFFF"/>
                </a:solidFill>
                <a:latin typeface="Arial"/>
                <a:ea typeface="DejaVu Sans"/>
              </a:rPr>
              <a:t>56</a:t>
            </a:r>
            <a:r>
              <a:rPr lang="en-US" sz="3200" b="1" spc="-1">
                <a:solidFill>
                  <a:srgbClr val="FFFFFF"/>
                </a:solidFill>
                <a:latin typeface="Arial"/>
                <a:ea typeface="DejaVu Sans"/>
              </a:rPr>
              <a:t>Mn</a:t>
            </a:r>
            <a:endParaRPr lang="en-US" sz="3200" spc="-1">
              <a:latin typeface="Arial"/>
            </a:endParaRPr>
          </a:p>
        </p:txBody>
      </p:sp>
      <p:pic>
        <p:nvPicPr>
          <p:cNvPr id="165" name="Picture 10"/>
          <p:cNvPicPr/>
          <p:nvPr/>
        </p:nvPicPr>
        <p:blipFill>
          <a:blip r:embed="rId2"/>
          <a:stretch/>
        </p:blipFill>
        <p:spPr>
          <a:xfrm>
            <a:off x="4380480" y="584640"/>
            <a:ext cx="4244400" cy="5948640"/>
          </a:xfrm>
          <a:prstGeom prst="rect">
            <a:avLst/>
          </a:prstGeom>
          <a:ln w="0">
            <a:noFill/>
          </a:ln>
        </p:spPr>
      </p:pic>
      <p:sp>
        <p:nvSpPr>
          <p:cNvPr id="166" name="TextBox 11"/>
          <p:cNvSpPr/>
          <p:nvPr/>
        </p:nvSpPr>
        <p:spPr>
          <a:xfrm>
            <a:off x="111962" y="950762"/>
            <a:ext cx="1027759"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spc="-1" baseline="30000">
                <a:solidFill>
                  <a:srgbClr val="000000"/>
                </a:solidFill>
                <a:latin typeface="Calibri"/>
                <a:ea typeface="DejaVu Sans"/>
              </a:rPr>
              <a:t>56</a:t>
            </a:r>
            <a:r>
              <a:rPr lang="en-US" sz="3200" spc="-1">
                <a:solidFill>
                  <a:srgbClr val="000000"/>
                </a:solidFill>
                <a:latin typeface="Calibri"/>
                <a:ea typeface="DejaVu Sans"/>
              </a:rPr>
              <a:t>Mn</a:t>
            </a:r>
            <a:endParaRPr lang="en-US" sz="3200" spc="-1">
              <a:latin typeface="Arial"/>
            </a:endParaRPr>
          </a:p>
        </p:txBody>
      </p:sp>
      <p:sp>
        <p:nvSpPr>
          <p:cNvPr id="167" name="Straight Connector 12"/>
          <p:cNvSpPr/>
          <p:nvPr/>
        </p:nvSpPr>
        <p:spPr>
          <a:xfrm flipH="1">
            <a:off x="86040" y="1535400"/>
            <a:ext cx="3692160" cy="6840"/>
          </a:xfrm>
          <a:prstGeom prst="line">
            <a:avLst/>
          </a:prstGeom>
          <a:ln w="38100">
            <a:solidFill>
              <a:srgbClr val="333F4F"/>
            </a:solidFill>
          </a:ln>
        </p:spPr>
        <p:style>
          <a:lnRef idx="1">
            <a:schemeClr val="accent1"/>
          </a:lnRef>
          <a:fillRef idx="0">
            <a:schemeClr val="accent1"/>
          </a:fillRef>
          <a:effectRef idx="0">
            <a:schemeClr val="accent1"/>
          </a:effectRef>
          <a:fontRef idx="minor"/>
        </p:style>
      </p:sp>
      <p:sp>
        <p:nvSpPr>
          <p:cNvPr id="168" name="Rectangle 13"/>
          <p:cNvSpPr/>
          <p:nvPr/>
        </p:nvSpPr>
        <p:spPr>
          <a:xfrm>
            <a:off x="168480" y="1653120"/>
            <a:ext cx="3384360" cy="34148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b="1" spc="-1">
                <a:solidFill>
                  <a:srgbClr val="000000"/>
                </a:solidFill>
                <a:latin typeface="Arial"/>
                <a:ea typeface="DejaVu Sans"/>
              </a:rPr>
              <a:t>71</a:t>
            </a:r>
            <a:r>
              <a:rPr lang="en-US" spc="-1">
                <a:solidFill>
                  <a:srgbClr val="000000"/>
                </a:solidFill>
                <a:latin typeface="Arial"/>
                <a:ea typeface="DejaVu Sans"/>
              </a:rPr>
              <a:t> energy resolved cascades and, as a result of comparison with ENSDF library data:</a:t>
            </a:r>
            <a:endParaRPr lang="en-US" spc="-1">
              <a:latin typeface="Arial"/>
            </a:endParaRPr>
          </a:p>
          <a:p>
            <a:pPr>
              <a:lnSpc>
                <a:spcPct val="100000"/>
              </a:lnSpc>
              <a:buNone/>
            </a:pPr>
            <a:endParaRPr lang="en-US" spc="-1">
              <a:latin typeface="Arial"/>
            </a:endParaRPr>
          </a:p>
          <a:p>
            <a:pPr>
              <a:lnSpc>
                <a:spcPct val="100000"/>
              </a:lnSpc>
              <a:buNone/>
            </a:pPr>
            <a:r>
              <a:rPr lang="en-US" b="1" spc="-1">
                <a:solidFill>
                  <a:srgbClr val="000000"/>
                </a:solidFill>
                <a:latin typeface="Arial"/>
                <a:ea typeface="DejaVu Sans"/>
              </a:rPr>
              <a:t>2</a:t>
            </a:r>
            <a:r>
              <a:rPr lang="sr-Latn-RS" b="1" spc="-1">
                <a:solidFill>
                  <a:srgbClr val="000000"/>
                </a:solidFill>
                <a:latin typeface="Arial"/>
                <a:ea typeface="DejaVu Sans"/>
              </a:rPr>
              <a:t>3</a:t>
            </a:r>
            <a:r>
              <a:rPr lang="en-US" spc="-1">
                <a:solidFill>
                  <a:srgbClr val="000000"/>
                </a:solidFill>
                <a:latin typeface="Arial"/>
                <a:ea typeface="DejaVu Sans"/>
              </a:rPr>
              <a:t> recommendations for </a:t>
            </a:r>
            <a:r>
              <a:rPr lang="en-US" b="1" spc="-1">
                <a:solidFill>
                  <a:srgbClr val="000000"/>
                </a:solidFill>
                <a:latin typeface="Arial"/>
                <a:ea typeface="DejaVu Sans"/>
              </a:rPr>
              <a:t>new primary transitions</a:t>
            </a:r>
            <a:endParaRPr lang="en-US" spc="-1">
              <a:latin typeface="Arial"/>
            </a:endParaRPr>
          </a:p>
          <a:p>
            <a:pPr>
              <a:lnSpc>
                <a:spcPct val="100000"/>
              </a:lnSpc>
              <a:buNone/>
            </a:pPr>
            <a:endParaRPr lang="en-US" spc="-1">
              <a:latin typeface="Arial"/>
            </a:endParaRPr>
          </a:p>
          <a:p>
            <a:pPr>
              <a:lnSpc>
                <a:spcPct val="100000"/>
              </a:lnSpc>
              <a:buNone/>
            </a:pPr>
            <a:r>
              <a:rPr lang="en-US" b="1" spc="-1">
                <a:solidFill>
                  <a:srgbClr val="000000"/>
                </a:solidFill>
                <a:latin typeface="Arial"/>
                <a:ea typeface="DejaVu Sans"/>
              </a:rPr>
              <a:t>24</a:t>
            </a:r>
            <a:r>
              <a:rPr lang="en-US" spc="-1">
                <a:solidFill>
                  <a:srgbClr val="000000"/>
                </a:solidFill>
                <a:latin typeface="Arial"/>
                <a:ea typeface="DejaVu Sans"/>
              </a:rPr>
              <a:t> recommendations for </a:t>
            </a:r>
            <a:r>
              <a:rPr lang="en-US" b="1" spc="-1">
                <a:solidFill>
                  <a:srgbClr val="000000"/>
                </a:solidFill>
                <a:latin typeface="Arial"/>
                <a:ea typeface="DejaVu Sans"/>
              </a:rPr>
              <a:t>new energy levels</a:t>
            </a:r>
            <a:endParaRPr lang="en-US" spc="-1">
              <a:latin typeface="Arial"/>
            </a:endParaRPr>
          </a:p>
          <a:p>
            <a:pPr>
              <a:lnSpc>
                <a:spcPct val="100000"/>
              </a:lnSpc>
              <a:buNone/>
            </a:pPr>
            <a:endParaRPr lang="en-US" spc="-1">
              <a:latin typeface="Arial"/>
            </a:endParaRPr>
          </a:p>
          <a:p>
            <a:pPr>
              <a:lnSpc>
                <a:spcPct val="100000"/>
              </a:lnSpc>
              <a:buNone/>
            </a:pPr>
            <a:r>
              <a:rPr lang="en-US" b="1" spc="-1">
                <a:solidFill>
                  <a:srgbClr val="000000"/>
                </a:solidFill>
                <a:latin typeface="Arial"/>
                <a:ea typeface="DejaVu Sans"/>
              </a:rPr>
              <a:t>3</a:t>
            </a:r>
            <a:r>
              <a:rPr lang="sr-Latn-RS" b="1" spc="-1">
                <a:solidFill>
                  <a:srgbClr val="000000"/>
                </a:solidFill>
                <a:latin typeface="Arial"/>
                <a:ea typeface="DejaVu Sans"/>
              </a:rPr>
              <a:t>2</a:t>
            </a:r>
            <a:r>
              <a:rPr lang="en-US" spc="-1">
                <a:solidFill>
                  <a:srgbClr val="000000"/>
                </a:solidFill>
                <a:latin typeface="Arial"/>
                <a:ea typeface="DejaVu Sans"/>
              </a:rPr>
              <a:t> recommendations for </a:t>
            </a:r>
            <a:r>
              <a:rPr lang="en-US" b="1" spc="-1">
                <a:solidFill>
                  <a:srgbClr val="000000"/>
                </a:solidFill>
                <a:latin typeface="Arial"/>
                <a:ea typeface="DejaVu Sans"/>
              </a:rPr>
              <a:t>new secondary transitions.</a:t>
            </a:r>
            <a:endParaRPr lang="en-US" spc="-1">
              <a:latin typeface="Arial"/>
            </a:endParaRPr>
          </a:p>
        </p:txBody>
      </p:sp>
      <p:sp>
        <p:nvSpPr>
          <p:cNvPr id="169" name="TextBox 1"/>
          <p:cNvSpPr/>
          <p:nvPr/>
        </p:nvSpPr>
        <p:spPr>
          <a:xfrm>
            <a:off x="168480" y="5354282"/>
            <a:ext cx="331488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i="1" spc="-1">
                <a:solidFill>
                  <a:srgbClr val="000000"/>
                </a:solidFill>
                <a:latin typeface="Arial"/>
                <a:ea typeface="DejaVu Sans"/>
              </a:rPr>
              <a:t>Knezevic et al. Nuclear Physics A, 992 (2019) 121628</a:t>
            </a:r>
            <a:endParaRPr lang="en-US" sz="1600" spc="-1">
              <a:latin typeface="Arial"/>
            </a:endParaRPr>
          </a:p>
        </p:txBody>
      </p:sp>
      <p:sp>
        <p:nvSpPr>
          <p:cNvPr id="170" name="Rectangle 24"/>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1" name="Picture 4" descr="MLZ – Gneus">
            <a:extLst>
              <a:ext uri="{FF2B5EF4-FFF2-40B4-BE49-F238E27FC236}">
                <a16:creationId xmlns:a16="http://schemas.microsoft.com/office/drawing/2014/main" id="{6A432AB9-F048-4604-91AE-D602CAB03B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M II Logo — Startseite">
            <a:extLst>
              <a:ext uri="{FF2B5EF4-FFF2-40B4-BE49-F238E27FC236}">
                <a16:creationId xmlns:a16="http://schemas.microsoft.com/office/drawing/2014/main" id="{8A1A0F8F-1E3A-45EF-A868-59DD8D8C18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4"/>
          <p:cNvSpPr/>
          <p:nvPr/>
        </p:nvSpPr>
        <p:spPr>
          <a:xfrm>
            <a:off x="0" y="0"/>
            <a:ext cx="9142560" cy="68436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3200" b="1" spc="-1">
                <a:solidFill>
                  <a:srgbClr val="FFFFFF"/>
                </a:solidFill>
                <a:latin typeface="Arial"/>
                <a:ea typeface="DejaVu Sans"/>
              </a:rPr>
              <a:t>Intensity of two-step gamma cascades</a:t>
            </a:r>
            <a:r>
              <a:rPr lang="en-US" sz="3200" spc="-1">
                <a:solidFill>
                  <a:srgbClr val="FFFFFF"/>
                </a:solidFill>
                <a:latin typeface="Arial"/>
                <a:ea typeface="DejaVu Sans"/>
              </a:rPr>
              <a:t>:</a:t>
            </a:r>
            <a:endParaRPr lang="en-US" sz="3200" spc="-1">
              <a:latin typeface="Arial"/>
            </a:endParaRPr>
          </a:p>
        </p:txBody>
      </p:sp>
      <p:sp>
        <p:nvSpPr>
          <p:cNvPr id="172" name="Straight Arrow Connector 8"/>
          <p:cNvSpPr/>
          <p:nvPr/>
        </p:nvSpPr>
        <p:spPr>
          <a:xfrm flipV="1">
            <a:off x="3886200" y="4722840"/>
            <a:ext cx="912960" cy="1800"/>
          </a:xfrm>
          <a:custGeom>
            <a:avLst/>
            <a:gdLst/>
            <a:ahLst/>
            <a:cxnLst/>
            <a:rect l="l" t="t" r="r" b="b"/>
            <a:pathLst>
              <a:path w="21600" h="21600">
                <a:moveTo>
                  <a:pt x="0" y="0"/>
                </a:moveTo>
                <a:lnTo>
                  <a:pt x="21600" y="21600"/>
                </a:lnTo>
              </a:path>
            </a:pathLst>
          </a:custGeom>
          <a:noFill/>
          <a:ln w="63500">
            <a:solidFill>
              <a:srgbClr val="5B9BD5"/>
            </a:solidFill>
            <a:tailEnd type="triangle" w="med" len="med"/>
          </a:ln>
        </p:spPr>
        <p:style>
          <a:lnRef idx="1">
            <a:schemeClr val="accent1"/>
          </a:lnRef>
          <a:fillRef idx="0">
            <a:schemeClr val="accent1"/>
          </a:fillRef>
          <a:effectRef idx="0">
            <a:schemeClr val="accent1"/>
          </a:effectRef>
          <a:fontRef idx="minor"/>
        </p:style>
      </p:sp>
      <p:sp>
        <p:nvSpPr>
          <p:cNvPr id="173" name="TextBox 26"/>
          <p:cNvSpPr/>
          <p:nvPr/>
        </p:nvSpPr>
        <p:spPr>
          <a:xfrm>
            <a:off x="1305720" y="6095880"/>
            <a:ext cx="1766102" cy="367878"/>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b="1" spc="-1">
                <a:solidFill>
                  <a:srgbClr val="000000"/>
                </a:solidFill>
                <a:latin typeface="Arial"/>
                <a:ea typeface="DejaVu Sans"/>
              </a:rPr>
              <a:t>SACP spectra </a:t>
            </a:r>
            <a:endParaRPr lang="en-US" spc="-1">
              <a:latin typeface="Arial"/>
            </a:endParaRPr>
          </a:p>
        </p:txBody>
      </p:sp>
      <p:graphicFrame>
        <p:nvGraphicFramePr>
          <p:cNvPr id="174" name="Object 173"/>
          <p:cNvGraphicFramePr/>
          <p:nvPr/>
        </p:nvGraphicFramePr>
        <p:xfrm>
          <a:off x="1086480" y="931320"/>
          <a:ext cx="6969240" cy="962280"/>
        </p:xfrm>
        <a:graphic>
          <a:graphicData uri="http://schemas.openxmlformats.org/presentationml/2006/ole">
            <mc:AlternateContent xmlns:mc="http://schemas.openxmlformats.org/markup-compatibility/2006">
              <mc:Choice xmlns:v="urn:schemas-microsoft-com:vml" Requires="v">
                <p:oleObj spid="_x0000_s2110" r:id="rId3" imgW="0" imgH="0" progId="Equation.3">
                  <p:embed/>
                </p:oleObj>
              </mc:Choice>
              <mc:Fallback>
                <p:oleObj r:id="rId3" imgW="0" imgH="0" progId="Equation.3">
                  <p:embed/>
                  <p:pic>
                    <p:nvPicPr>
                      <p:cNvPr id="175" name=""/>
                      <p:cNvPicPr/>
                      <p:nvPr/>
                    </p:nvPicPr>
                    <p:blipFill>
                      <a:blip r:embed="rId4"/>
                      <a:stretch/>
                    </p:blipFill>
                    <p:spPr>
                      <a:xfrm>
                        <a:off x="1086480" y="931320"/>
                        <a:ext cx="6969240" cy="962280"/>
                      </a:xfrm>
                      <a:prstGeom prst="rect">
                        <a:avLst/>
                      </a:prstGeom>
                      <a:ln w="0">
                        <a:noFill/>
                      </a:ln>
                    </p:spPr>
                  </p:pic>
                </p:oleObj>
              </mc:Fallback>
            </mc:AlternateContent>
          </a:graphicData>
        </a:graphic>
      </p:graphicFrame>
      <p:pic>
        <p:nvPicPr>
          <p:cNvPr id="176" name="Picture 12"/>
          <p:cNvPicPr/>
          <p:nvPr/>
        </p:nvPicPr>
        <p:blipFill>
          <a:blip r:embed="rId5"/>
          <a:stretch/>
        </p:blipFill>
        <p:spPr>
          <a:xfrm>
            <a:off x="228600" y="3432240"/>
            <a:ext cx="3387600" cy="2717640"/>
          </a:xfrm>
          <a:prstGeom prst="rect">
            <a:avLst/>
          </a:prstGeom>
          <a:ln w="0">
            <a:noFill/>
          </a:ln>
        </p:spPr>
      </p:pic>
      <p:pic>
        <p:nvPicPr>
          <p:cNvPr id="177" name="Picture 15"/>
          <p:cNvPicPr/>
          <p:nvPr/>
        </p:nvPicPr>
        <p:blipFill>
          <a:blip r:embed="rId6"/>
          <a:stretch/>
        </p:blipFill>
        <p:spPr>
          <a:xfrm>
            <a:off x="5069160" y="3492360"/>
            <a:ext cx="3432240" cy="2767320"/>
          </a:xfrm>
          <a:prstGeom prst="rect">
            <a:avLst/>
          </a:prstGeom>
          <a:ln w="0">
            <a:noFill/>
          </a:ln>
        </p:spPr>
      </p:pic>
      <p:sp>
        <p:nvSpPr>
          <p:cNvPr id="178" name="Rectangle 1"/>
          <p:cNvSpPr/>
          <p:nvPr/>
        </p:nvSpPr>
        <p:spPr>
          <a:xfrm>
            <a:off x="4456800" y="6137640"/>
            <a:ext cx="4833720" cy="3371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pc="-1">
                <a:solidFill>
                  <a:srgbClr val="000000"/>
                </a:solidFill>
                <a:latin typeface="Arial"/>
                <a:ea typeface="DejaVu Sans"/>
              </a:rPr>
              <a:t>Total intensity of two-step gamma cascades, I</a:t>
            </a:r>
            <a:r>
              <a:rPr lang="el-GR" sz="1600" b="1" spc="-1" baseline="-25000">
                <a:solidFill>
                  <a:srgbClr val="000000"/>
                </a:solidFill>
                <a:latin typeface="Arial"/>
                <a:ea typeface="DejaVu Sans"/>
              </a:rPr>
              <a:t>γγ</a:t>
            </a:r>
            <a:endParaRPr lang="en-US" sz="1600" spc="-1">
              <a:latin typeface="Arial"/>
            </a:endParaRPr>
          </a:p>
        </p:txBody>
      </p:sp>
      <p:sp>
        <p:nvSpPr>
          <p:cNvPr id="179" name="TextBox 2"/>
          <p:cNvSpPr/>
          <p:nvPr/>
        </p:nvSpPr>
        <p:spPr>
          <a:xfrm>
            <a:off x="240120" y="2289602"/>
            <a:ext cx="8662320" cy="614099"/>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700" b="1" spc="-1">
                <a:solidFill>
                  <a:srgbClr val="FFFF00"/>
                </a:solidFill>
                <a:latin typeface="Calibri"/>
                <a:ea typeface="DejaVu Sans"/>
              </a:rPr>
              <a:t>Important: The intensity of the cascade as a function of the energy of primary quanta of the cascade depends on the number of available levels as well as the partial widths of </a:t>
            </a:r>
            <a:r>
              <a:rPr lang="el-GR" sz="1700" b="1" spc="-1">
                <a:solidFill>
                  <a:srgbClr val="FFFF00"/>
                </a:solidFill>
                <a:latin typeface="Calibri"/>
                <a:ea typeface="DejaVu Sans"/>
              </a:rPr>
              <a:t>γ</a:t>
            </a:r>
            <a:r>
              <a:rPr lang="en-US" sz="1700" b="1" spc="-1">
                <a:solidFill>
                  <a:srgbClr val="FFFF00"/>
                </a:solidFill>
                <a:latin typeface="Calibri"/>
                <a:ea typeface="DejaVu Sans"/>
              </a:rPr>
              <a:t> transition.</a:t>
            </a:r>
            <a:endParaRPr lang="en-US" sz="1700" spc="-1">
              <a:latin typeface="Arial"/>
            </a:endParaRPr>
          </a:p>
        </p:txBody>
      </p:sp>
      <p:sp>
        <p:nvSpPr>
          <p:cNvPr id="181" name="Rectangle 25"/>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2" name="Picture 4" descr="MLZ – Gneus">
            <a:extLst>
              <a:ext uri="{FF2B5EF4-FFF2-40B4-BE49-F238E27FC236}">
                <a16:creationId xmlns:a16="http://schemas.microsoft.com/office/drawing/2014/main" id="{8808A86A-8191-4A65-9AD7-EEEF1BDE63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M II Logo — Startseite">
            <a:extLst>
              <a:ext uri="{FF2B5EF4-FFF2-40B4-BE49-F238E27FC236}">
                <a16:creationId xmlns:a16="http://schemas.microsoft.com/office/drawing/2014/main" id="{CA0420AA-33D4-43BB-981F-075D8649AE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TextBox 15"/>
          <p:cNvSpPr/>
          <p:nvPr/>
        </p:nvSpPr>
        <p:spPr>
          <a:xfrm>
            <a:off x="2314800" y="4299120"/>
            <a:ext cx="3676320" cy="1830600"/>
          </a:xfrm>
          <a:prstGeom prst="rect">
            <a:avLst/>
          </a:prstGeom>
          <a:solidFill>
            <a:schemeClr val="bg1"/>
          </a:solidFill>
          <a:ln w="50800">
            <a:solidFill>
              <a:srgbClr val="BF9000"/>
            </a:solidFill>
            <a:round/>
          </a:ln>
        </p:spPr>
        <p:style>
          <a:lnRef idx="0">
            <a:scrgbClr r="0" g="0" b="0"/>
          </a:lnRef>
          <a:fillRef idx="0">
            <a:scrgbClr r="0" g="0" b="0"/>
          </a:fillRef>
          <a:effectRef idx="0">
            <a:scrgbClr r="0" g="0" b="0"/>
          </a:effectRef>
          <a:fontRef idx="minor"/>
        </p:style>
      </p:sp>
      <p:sp>
        <p:nvSpPr>
          <p:cNvPr id="183" name="TextBox 3"/>
          <p:cNvSpPr/>
          <p:nvPr/>
        </p:nvSpPr>
        <p:spPr>
          <a:xfrm>
            <a:off x="2327040" y="2279520"/>
            <a:ext cx="3676320" cy="1830600"/>
          </a:xfrm>
          <a:prstGeom prst="rect">
            <a:avLst/>
          </a:prstGeom>
          <a:noFill/>
          <a:ln w="50800">
            <a:solidFill>
              <a:srgbClr val="C55A11"/>
            </a:solidFill>
            <a:round/>
          </a:ln>
        </p:spPr>
        <p:style>
          <a:lnRef idx="0">
            <a:scrgbClr r="0" g="0" b="0"/>
          </a:lnRef>
          <a:fillRef idx="0">
            <a:scrgbClr r="0" g="0" b="0"/>
          </a:fillRef>
          <a:effectRef idx="0">
            <a:scrgbClr r="0" g="0" b="0"/>
          </a:effectRef>
          <a:fontRef idx="minor"/>
        </p:style>
      </p:sp>
      <p:sp>
        <p:nvSpPr>
          <p:cNvPr id="184" name="TextBox 4"/>
          <p:cNvSpPr/>
          <p:nvPr/>
        </p:nvSpPr>
        <p:spPr>
          <a:xfrm>
            <a:off x="0" y="0"/>
            <a:ext cx="9142560" cy="68436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900" b="1" spc="-1">
                <a:solidFill>
                  <a:srgbClr val="FFFFFF"/>
                </a:solidFill>
                <a:latin typeface="Arial"/>
                <a:ea typeface="DejaVu Sans"/>
              </a:rPr>
              <a:t>Practical model of the cascade gamma-decay </a:t>
            </a:r>
            <a:endParaRPr lang="en-US" sz="2900" spc="-1">
              <a:latin typeface="Arial"/>
            </a:endParaRPr>
          </a:p>
        </p:txBody>
      </p:sp>
      <p:sp>
        <p:nvSpPr>
          <p:cNvPr id="185" name="TextBox 5"/>
          <p:cNvSpPr/>
          <p:nvPr/>
        </p:nvSpPr>
        <p:spPr>
          <a:xfrm>
            <a:off x="380880" y="914400"/>
            <a:ext cx="8228160" cy="706432"/>
          </a:xfrm>
          <a:prstGeom prst="rect">
            <a:avLst/>
          </a:prstGeom>
          <a:noFill/>
          <a:ln w="254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000" b="1" spc="-1">
                <a:solidFill>
                  <a:srgbClr val="000000"/>
                </a:solidFill>
                <a:latin typeface="Arial"/>
                <a:ea typeface="DejaVu Sans"/>
              </a:rPr>
              <a:t>Constructing a model to explain the experimental data: Phenomenological and theoretical representations are combined.</a:t>
            </a:r>
            <a:endParaRPr lang="en-US" sz="2000" spc="-1">
              <a:latin typeface="Arial"/>
            </a:endParaRPr>
          </a:p>
        </p:txBody>
      </p:sp>
      <p:sp>
        <p:nvSpPr>
          <p:cNvPr id="186" name="Rectangle 6"/>
          <p:cNvSpPr/>
          <p:nvPr/>
        </p:nvSpPr>
        <p:spPr>
          <a:xfrm>
            <a:off x="2476440" y="1694882"/>
            <a:ext cx="403704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pc="-1">
                <a:solidFill>
                  <a:srgbClr val="000000"/>
                </a:solidFill>
                <a:latin typeface="Arial"/>
                <a:ea typeface="DejaVu Sans"/>
              </a:rPr>
              <a:t>The model of level density</a:t>
            </a:r>
            <a:endParaRPr lang="en-US" sz="2400" spc="-1">
              <a:latin typeface="Arial"/>
            </a:endParaRPr>
          </a:p>
        </p:txBody>
      </p:sp>
      <p:graphicFrame>
        <p:nvGraphicFramePr>
          <p:cNvPr id="187" name="Object 186"/>
          <p:cNvGraphicFramePr/>
          <p:nvPr/>
        </p:nvGraphicFramePr>
        <p:xfrm>
          <a:off x="2418840" y="2458800"/>
          <a:ext cx="3510720" cy="617760"/>
        </p:xfrm>
        <a:graphic>
          <a:graphicData uri="http://schemas.openxmlformats.org/presentationml/2006/ole">
            <mc:AlternateContent xmlns:mc="http://schemas.openxmlformats.org/markup-compatibility/2006">
              <mc:Choice xmlns:v="urn:schemas-microsoft-com:vml" Requires="v">
                <p:oleObj spid="_x0000_s3318" r:id="rId3" imgW="0" imgH="0" progId="Equation.3">
                  <p:embed/>
                </p:oleObj>
              </mc:Choice>
              <mc:Fallback>
                <p:oleObj r:id="rId3" imgW="0" imgH="0" progId="Equation.3">
                  <p:embed/>
                  <p:pic>
                    <p:nvPicPr>
                      <p:cNvPr id="188" name=""/>
                      <p:cNvPicPr/>
                      <p:nvPr/>
                    </p:nvPicPr>
                    <p:blipFill>
                      <a:blip r:embed="rId4"/>
                      <a:stretch/>
                    </p:blipFill>
                    <p:spPr>
                      <a:xfrm>
                        <a:off x="2418840" y="2458800"/>
                        <a:ext cx="3510720" cy="617760"/>
                      </a:xfrm>
                      <a:prstGeom prst="rect">
                        <a:avLst/>
                      </a:prstGeom>
                      <a:ln w="0">
                        <a:noFill/>
                      </a:ln>
                    </p:spPr>
                  </p:pic>
                </p:oleObj>
              </mc:Fallback>
            </mc:AlternateContent>
          </a:graphicData>
        </a:graphic>
      </p:graphicFrame>
      <p:graphicFrame>
        <p:nvGraphicFramePr>
          <p:cNvPr id="189" name="Object 188"/>
          <p:cNvGraphicFramePr/>
          <p:nvPr/>
        </p:nvGraphicFramePr>
        <p:xfrm>
          <a:off x="2824920" y="3195720"/>
          <a:ext cx="2548080" cy="633960"/>
        </p:xfrm>
        <a:graphic>
          <a:graphicData uri="http://schemas.openxmlformats.org/presentationml/2006/ole">
            <mc:AlternateContent xmlns:mc="http://schemas.openxmlformats.org/markup-compatibility/2006">
              <mc:Choice xmlns:v="urn:schemas-microsoft-com:vml" Requires="v">
                <p:oleObj spid="_x0000_s3319" r:id="rId5" imgW="0" imgH="0" progId="Equation.3">
                  <p:embed/>
                </p:oleObj>
              </mc:Choice>
              <mc:Fallback>
                <p:oleObj r:id="rId5" imgW="0" imgH="0" progId="Equation.3">
                  <p:embed/>
                  <p:pic>
                    <p:nvPicPr>
                      <p:cNvPr id="190" name=""/>
                      <p:cNvPicPr/>
                      <p:nvPr/>
                    </p:nvPicPr>
                    <p:blipFill>
                      <a:blip r:embed="rId6"/>
                      <a:stretch/>
                    </p:blipFill>
                    <p:spPr>
                      <a:xfrm>
                        <a:off x="2824920" y="3195720"/>
                        <a:ext cx="2548080" cy="633960"/>
                      </a:xfrm>
                      <a:prstGeom prst="rect">
                        <a:avLst/>
                      </a:prstGeom>
                      <a:ln w="0">
                        <a:noFill/>
                      </a:ln>
                    </p:spPr>
                  </p:pic>
                </p:oleObj>
              </mc:Fallback>
            </mc:AlternateContent>
          </a:graphicData>
        </a:graphic>
      </p:graphicFrame>
      <p:graphicFrame>
        <p:nvGraphicFramePr>
          <p:cNvPr id="191" name="Object 190"/>
          <p:cNvGraphicFramePr/>
          <p:nvPr/>
        </p:nvGraphicFramePr>
        <p:xfrm>
          <a:off x="60480" y="3873600"/>
          <a:ext cx="1909800" cy="610560"/>
        </p:xfrm>
        <a:graphic>
          <a:graphicData uri="http://schemas.openxmlformats.org/presentationml/2006/ole">
            <mc:AlternateContent xmlns:mc="http://schemas.openxmlformats.org/markup-compatibility/2006">
              <mc:Choice xmlns:v="urn:schemas-microsoft-com:vml" Requires="v">
                <p:oleObj spid="_x0000_s3320" r:id="rId7" imgW="0" imgH="0" progId="Equation.3">
                  <p:embed/>
                </p:oleObj>
              </mc:Choice>
              <mc:Fallback>
                <p:oleObj r:id="rId7" imgW="0" imgH="0" progId="Equation.3">
                  <p:embed/>
                  <p:pic>
                    <p:nvPicPr>
                      <p:cNvPr id="192" name=""/>
                      <p:cNvPicPr/>
                      <p:nvPr/>
                    </p:nvPicPr>
                    <p:blipFill>
                      <a:blip r:embed="rId8"/>
                      <a:stretch/>
                    </p:blipFill>
                    <p:spPr>
                      <a:xfrm>
                        <a:off x="60480" y="3873600"/>
                        <a:ext cx="1909800" cy="610560"/>
                      </a:xfrm>
                      <a:prstGeom prst="rect">
                        <a:avLst/>
                      </a:prstGeom>
                      <a:ln w="0">
                        <a:noFill/>
                      </a:ln>
                    </p:spPr>
                  </p:pic>
                </p:oleObj>
              </mc:Fallback>
            </mc:AlternateContent>
          </a:graphicData>
        </a:graphic>
      </p:graphicFrame>
      <p:graphicFrame>
        <p:nvGraphicFramePr>
          <p:cNvPr id="193" name="Object 192"/>
          <p:cNvGraphicFramePr/>
          <p:nvPr/>
        </p:nvGraphicFramePr>
        <p:xfrm>
          <a:off x="2582640" y="4797360"/>
          <a:ext cx="3017880" cy="847800"/>
        </p:xfrm>
        <a:graphic>
          <a:graphicData uri="http://schemas.openxmlformats.org/presentationml/2006/ole">
            <mc:AlternateContent xmlns:mc="http://schemas.openxmlformats.org/markup-compatibility/2006">
              <mc:Choice xmlns:v="urn:schemas-microsoft-com:vml" Requires="v">
                <p:oleObj spid="_x0000_s3321" r:id="rId9" imgW="0" imgH="0" progId="Equation.DSMT4">
                  <p:embed/>
                </p:oleObj>
              </mc:Choice>
              <mc:Fallback>
                <p:oleObj r:id="rId9" imgW="0" imgH="0" progId="Equation.DSMT4">
                  <p:embed/>
                  <p:pic>
                    <p:nvPicPr>
                      <p:cNvPr id="194" name=""/>
                      <p:cNvPicPr/>
                      <p:nvPr/>
                    </p:nvPicPr>
                    <p:blipFill>
                      <a:blip r:embed="rId10"/>
                      <a:stretch/>
                    </p:blipFill>
                    <p:spPr>
                      <a:xfrm>
                        <a:off x="2582640" y="4797360"/>
                        <a:ext cx="3017880" cy="847800"/>
                      </a:xfrm>
                      <a:prstGeom prst="rect">
                        <a:avLst/>
                      </a:prstGeom>
                      <a:ln w="0">
                        <a:noFill/>
                      </a:ln>
                    </p:spPr>
                  </p:pic>
                </p:oleObj>
              </mc:Fallback>
            </mc:AlternateContent>
          </a:graphicData>
        </a:graphic>
      </p:graphicFrame>
      <p:sp>
        <p:nvSpPr>
          <p:cNvPr id="195" name="TextBox 1"/>
          <p:cNvSpPr/>
          <p:nvPr/>
        </p:nvSpPr>
        <p:spPr>
          <a:xfrm>
            <a:off x="6023160" y="2719802"/>
            <a:ext cx="2813040" cy="1014209"/>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500" b="1" spc="-1">
                <a:solidFill>
                  <a:srgbClr val="FFFF00"/>
                </a:solidFill>
                <a:latin typeface="Arial"/>
                <a:ea typeface="DejaVu Sans"/>
              </a:rPr>
              <a:t>The parametrized model of Strutinsky </a:t>
            </a:r>
            <a:r>
              <a:rPr lang="sr-Latn-RS" sz="1500" b="1" spc="-1">
                <a:solidFill>
                  <a:srgbClr val="FFFF00"/>
                </a:solidFill>
                <a:latin typeface="Arial"/>
                <a:ea typeface="DejaVu Sans"/>
              </a:rPr>
              <a:t>for</a:t>
            </a:r>
            <a:r>
              <a:rPr lang="en-US" sz="1500" b="1" spc="-1">
                <a:solidFill>
                  <a:srgbClr val="FFFF00"/>
                </a:solidFill>
                <a:latin typeface="Arial"/>
                <a:ea typeface="DejaVu Sans"/>
              </a:rPr>
              <a:t> </a:t>
            </a:r>
            <a:r>
              <a:rPr lang="sr-Latn-RS" sz="1500" b="1" spc="-1">
                <a:solidFill>
                  <a:srgbClr val="FFFF00"/>
                </a:solidFill>
                <a:latin typeface="Arial"/>
                <a:ea typeface="DejaVu Sans"/>
              </a:rPr>
              <a:t>density of </a:t>
            </a:r>
            <a:r>
              <a:rPr lang="en-US" sz="1500" b="1" spc="-1">
                <a:solidFill>
                  <a:srgbClr val="FFFF00"/>
                </a:solidFill>
                <a:latin typeface="Arial"/>
                <a:ea typeface="DejaVu Sans"/>
              </a:rPr>
              <a:t>n quasi-particle nuclear excitations.</a:t>
            </a:r>
            <a:endParaRPr lang="en-US" sz="1500" spc="-1">
              <a:latin typeface="Arial"/>
            </a:endParaRPr>
          </a:p>
        </p:txBody>
      </p:sp>
      <p:sp>
        <p:nvSpPr>
          <p:cNvPr id="196" name="Rectangle 2"/>
          <p:cNvSpPr/>
          <p:nvPr/>
        </p:nvSpPr>
        <p:spPr>
          <a:xfrm>
            <a:off x="6023160" y="4367880"/>
            <a:ext cx="3113280" cy="1706706"/>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sr-Latn-RS" sz="1500" b="1" spc="-1">
                <a:solidFill>
                  <a:srgbClr val="FFFF00"/>
                </a:solidFill>
                <a:latin typeface="Arial"/>
                <a:ea typeface="DejaVu Sans"/>
              </a:rPr>
              <a:t>I</a:t>
            </a:r>
            <a:r>
              <a:rPr lang="en-US" sz="1500" b="1" spc="-1">
                <a:solidFill>
                  <a:srgbClr val="FFFF00"/>
                </a:solidFill>
                <a:latin typeface="Arial"/>
                <a:ea typeface="DejaVu Sans"/>
              </a:rPr>
              <a:t>ncrease of a density of collective levels</a:t>
            </a:r>
            <a:r>
              <a:rPr lang="sr-Latn-RS" sz="1500" b="1" spc="-1">
                <a:solidFill>
                  <a:srgbClr val="FFFF00"/>
                </a:solidFill>
                <a:latin typeface="Arial"/>
                <a:ea typeface="DejaVu Sans"/>
              </a:rPr>
              <a:t> </a:t>
            </a:r>
            <a:r>
              <a:rPr lang="en-US" sz="1500" b="1" spc="-1">
                <a:solidFill>
                  <a:srgbClr val="FFFF00"/>
                </a:solidFill>
                <a:latin typeface="Arial"/>
                <a:ea typeface="DejaVu Sans"/>
              </a:rPr>
              <a:t>–  a phenomenological relation between entropies of phases of the nuclear matter with taking into account a cyclical breaking of Cooper pairs.</a:t>
            </a:r>
            <a:endParaRPr lang="en-US" sz="1500" spc="-1">
              <a:latin typeface="Arial"/>
            </a:endParaRPr>
          </a:p>
        </p:txBody>
      </p:sp>
      <p:sp>
        <p:nvSpPr>
          <p:cNvPr id="197" name="Straight Arrow Connector 8"/>
          <p:cNvSpPr/>
          <p:nvPr/>
        </p:nvSpPr>
        <p:spPr>
          <a:xfrm flipV="1">
            <a:off x="1015920" y="3194280"/>
            <a:ext cx="1309680" cy="820800"/>
          </a:xfrm>
          <a:custGeom>
            <a:avLst/>
            <a:gdLst/>
            <a:ahLst/>
            <a:cxnLst/>
            <a:rect l="l" t="t" r="r" b="b"/>
            <a:pathLst>
              <a:path w="21600" h="21600">
                <a:moveTo>
                  <a:pt x="0" y="0"/>
                </a:moveTo>
                <a:lnTo>
                  <a:pt x="21600" y="21600"/>
                </a:lnTo>
              </a:path>
            </a:pathLst>
          </a:custGeom>
          <a:noFill/>
          <a:ln w="31750">
            <a:solidFill>
              <a:srgbClr val="ED7D31"/>
            </a:solidFill>
            <a:tailEnd type="triangle" w="med" len="med"/>
          </a:ln>
        </p:spPr>
        <p:style>
          <a:lnRef idx="1">
            <a:schemeClr val="accent2"/>
          </a:lnRef>
          <a:fillRef idx="0">
            <a:schemeClr val="accent2"/>
          </a:fillRef>
          <a:effectRef idx="0">
            <a:schemeClr val="accent2"/>
          </a:effectRef>
          <a:fontRef idx="minor"/>
        </p:style>
      </p:sp>
      <p:sp>
        <p:nvSpPr>
          <p:cNvPr id="198" name="Straight Arrow Connector 16"/>
          <p:cNvSpPr/>
          <p:nvPr/>
        </p:nvSpPr>
        <p:spPr>
          <a:xfrm>
            <a:off x="1578600" y="4421520"/>
            <a:ext cx="734760" cy="792000"/>
          </a:xfrm>
          <a:custGeom>
            <a:avLst/>
            <a:gdLst/>
            <a:ahLst/>
            <a:cxnLst/>
            <a:rect l="l" t="t" r="r" b="b"/>
            <a:pathLst>
              <a:path w="21600" h="21600">
                <a:moveTo>
                  <a:pt x="0" y="0"/>
                </a:moveTo>
                <a:lnTo>
                  <a:pt x="21600" y="21600"/>
                </a:lnTo>
              </a:path>
            </a:pathLst>
          </a:custGeom>
          <a:noFill/>
          <a:ln w="31750">
            <a:solidFill>
              <a:srgbClr val="BF9000"/>
            </a:solidFill>
            <a:tailEnd type="triangle" w="med" len="med"/>
          </a:ln>
        </p:spPr>
        <p:style>
          <a:lnRef idx="1">
            <a:schemeClr val="accent1"/>
          </a:lnRef>
          <a:fillRef idx="0">
            <a:schemeClr val="accent1"/>
          </a:fillRef>
          <a:effectRef idx="0">
            <a:schemeClr val="accent1"/>
          </a:effectRef>
          <a:fontRef idx="minor"/>
        </p:style>
      </p:sp>
      <p:sp>
        <p:nvSpPr>
          <p:cNvPr id="199" name="Rectangle 17"/>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8" name="Picture 4" descr="MLZ – Gneus">
            <a:extLst>
              <a:ext uri="{FF2B5EF4-FFF2-40B4-BE49-F238E27FC236}">
                <a16:creationId xmlns:a16="http://schemas.microsoft.com/office/drawing/2014/main" id="{B0276ED8-3A89-490D-9CF0-6F43C5745B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16212" y="6528747"/>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FRM II Logo — Startseite">
            <a:extLst>
              <a:ext uri="{FF2B5EF4-FFF2-40B4-BE49-F238E27FC236}">
                <a16:creationId xmlns:a16="http://schemas.microsoft.com/office/drawing/2014/main" id="{808CC440-12CA-4893-8A4C-143100EE65B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extBox 4"/>
          <p:cNvSpPr/>
          <p:nvPr/>
        </p:nvSpPr>
        <p:spPr>
          <a:xfrm>
            <a:off x="0" y="0"/>
            <a:ext cx="9142560" cy="68436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900" b="1" spc="-1">
                <a:solidFill>
                  <a:srgbClr val="FFFFFF"/>
                </a:solidFill>
                <a:latin typeface="Arial"/>
                <a:ea typeface="DejaVu Sans"/>
              </a:rPr>
              <a:t>Practical model of the cascade gamma-decay </a:t>
            </a:r>
            <a:endParaRPr lang="en-US" sz="2900" spc="-1">
              <a:latin typeface="Arial"/>
            </a:endParaRPr>
          </a:p>
        </p:txBody>
      </p:sp>
      <p:sp>
        <p:nvSpPr>
          <p:cNvPr id="201" name="TextBox 5"/>
          <p:cNvSpPr/>
          <p:nvPr/>
        </p:nvSpPr>
        <p:spPr>
          <a:xfrm>
            <a:off x="380880" y="914400"/>
            <a:ext cx="8228160" cy="706432"/>
          </a:xfrm>
          <a:prstGeom prst="rect">
            <a:avLst/>
          </a:prstGeom>
          <a:noFill/>
          <a:ln w="254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000" b="1" spc="-1">
                <a:solidFill>
                  <a:srgbClr val="000000"/>
                </a:solidFill>
                <a:latin typeface="Arial"/>
                <a:ea typeface="DejaVu Sans"/>
              </a:rPr>
              <a:t>Constructing a model to explain the experimental data: Phenomenological and theoretical representations are combined.</a:t>
            </a:r>
            <a:endParaRPr lang="en-US" sz="2000" spc="-1">
              <a:latin typeface="Arial"/>
            </a:endParaRPr>
          </a:p>
        </p:txBody>
      </p:sp>
      <p:sp>
        <p:nvSpPr>
          <p:cNvPr id="202" name="Rectangle 14"/>
          <p:cNvSpPr/>
          <p:nvPr/>
        </p:nvSpPr>
        <p:spPr>
          <a:xfrm>
            <a:off x="762120" y="1828802"/>
            <a:ext cx="754236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1" spc="-1">
                <a:solidFill>
                  <a:srgbClr val="000000"/>
                </a:solidFill>
                <a:latin typeface="Arial"/>
                <a:ea typeface="SimSun"/>
              </a:rPr>
              <a:t>The model for </a:t>
            </a:r>
            <a:r>
              <a:rPr lang="en-US" sz="2400" b="1" i="1" spc="-1">
                <a:solidFill>
                  <a:srgbClr val="000000"/>
                </a:solidFill>
                <a:latin typeface="Arial"/>
                <a:ea typeface="SimSun"/>
              </a:rPr>
              <a:t>E</a:t>
            </a:r>
            <a:r>
              <a:rPr lang="en-US" sz="2400" b="1" spc="-1">
                <a:solidFill>
                  <a:srgbClr val="000000"/>
                </a:solidFill>
                <a:latin typeface="Arial"/>
                <a:ea typeface="SimSun"/>
              </a:rPr>
              <a:t>1- and </a:t>
            </a:r>
            <a:r>
              <a:rPr lang="en-US" sz="2400" b="1" i="1" spc="-1">
                <a:solidFill>
                  <a:srgbClr val="000000"/>
                </a:solidFill>
                <a:latin typeface="Arial"/>
                <a:ea typeface="SimSun"/>
              </a:rPr>
              <a:t>M</a:t>
            </a:r>
            <a:r>
              <a:rPr lang="en-US" sz="2400" b="1" spc="-1">
                <a:solidFill>
                  <a:srgbClr val="000000"/>
                </a:solidFill>
                <a:latin typeface="Arial"/>
                <a:ea typeface="SimSun"/>
              </a:rPr>
              <a:t>1-transition strength functions</a:t>
            </a:r>
            <a:endParaRPr lang="en-US" sz="2400" spc="-1">
              <a:latin typeface="Arial"/>
            </a:endParaRPr>
          </a:p>
        </p:txBody>
      </p:sp>
      <p:sp>
        <p:nvSpPr>
          <p:cNvPr id="203" name="TextBox 1"/>
          <p:cNvSpPr/>
          <p:nvPr/>
        </p:nvSpPr>
        <p:spPr>
          <a:xfrm>
            <a:off x="199800" y="5586840"/>
            <a:ext cx="8666640" cy="367878"/>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sr-Latn-RS" b="1" spc="-1">
                <a:solidFill>
                  <a:srgbClr val="FFFF00"/>
                </a:solidFill>
                <a:latin typeface="Arial"/>
                <a:ea typeface="DejaVu Sans"/>
              </a:rPr>
              <a:t>KMF (</a:t>
            </a:r>
            <a:r>
              <a:rPr lang="en-US" b="1" spc="-1">
                <a:solidFill>
                  <a:srgbClr val="FFFF00"/>
                </a:solidFill>
                <a:latin typeface="Arial"/>
                <a:ea typeface="DejaVu Sans"/>
              </a:rPr>
              <a:t>Kadmenskij, </a:t>
            </a:r>
            <a:r>
              <a:rPr lang="sr-Latn-RS" b="1" spc="-1">
                <a:solidFill>
                  <a:srgbClr val="FFFF00"/>
                </a:solidFill>
                <a:latin typeface="Arial"/>
                <a:ea typeface="DejaVu Sans"/>
              </a:rPr>
              <a:t>M</a:t>
            </a:r>
            <a:r>
              <a:rPr lang="en-US" b="1" spc="-1">
                <a:solidFill>
                  <a:srgbClr val="FFFF00"/>
                </a:solidFill>
                <a:latin typeface="Arial"/>
                <a:ea typeface="DejaVu Sans"/>
              </a:rPr>
              <a:t>arkushev, </a:t>
            </a:r>
            <a:r>
              <a:rPr lang="sr-Latn-RS" b="1" spc="-1">
                <a:solidFill>
                  <a:srgbClr val="FFFF00"/>
                </a:solidFill>
                <a:latin typeface="Arial"/>
                <a:ea typeface="DejaVu Sans"/>
              </a:rPr>
              <a:t>F</a:t>
            </a:r>
            <a:r>
              <a:rPr lang="en-US" b="1" spc="-1">
                <a:solidFill>
                  <a:srgbClr val="FFFF00"/>
                </a:solidFill>
                <a:latin typeface="Arial"/>
                <a:ea typeface="DejaVu Sans"/>
              </a:rPr>
              <a:t>urman</a:t>
            </a:r>
            <a:r>
              <a:rPr lang="sr-Latn-RS" b="1" spc="-1">
                <a:solidFill>
                  <a:srgbClr val="FFFF00"/>
                </a:solidFill>
                <a:latin typeface="Arial"/>
                <a:ea typeface="DejaVu Sans"/>
              </a:rPr>
              <a:t>) </a:t>
            </a:r>
            <a:r>
              <a:rPr lang="en-US" b="1" spc="-1">
                <a:solidFill>
                  <a:srgbClr val="FFFF00"/>
                </a:solidFill>
                <a:latin typeface="Arial"/>
                <a:ea typeface="DejaVu Sans"/>
              </a:rPr>
              <a:t>       </a:t>
            </a:r>
            <a:r>
              <a:rPr lang="sr-Latn-RS" b="1" spc="-1">
                <a:solidFill>
                  <a:srgbClr val="FFFF00"/>
                </a:solidFill>
                <a:latin typeface="Arial"/>
                <a:ea typeface="DejaVu Sans"/>
              </a:rPr>
              <a:t>+</a:t>
            </a:r>
            <a:r>
              <a:rPr lang="en-US" b="1" spc="-1">
                <a:solidFill>
                  <a:srgbClr val="FFFF00"/>
                </a:solidFill>
                <a:latin typeface="Arial"/>
                <a:ea typeface="DejaVu Sans"/>
              </a:rPr>
              <a:t>    </a:t>
            </a:r>
            <a:r>
              <a:rPr lang="sr-Latn-RS" b="1" spc="-1">
                <a:solidFill>
                  <a:srgbClr val="FFFF00"/>
                </a:solidFill>
                <a:latin typeface="Arial"/>
                <a:ea typeface="DejaVu Sans"/>
              </a:rPr>
              <a:t> </a:t>
            </a:r>
            <a:r>
              <a:rPr lang="en-US" b="1" spc="-1">
                <a:solidFill>
                  <a:srgbClr val="FFFF00"/>
                </a:solidFill>
                <a:latin typeface="Arial"/>
                <a:ea typeface="DejaVu Sans"/>
              </a:rPr>
              <a:t>      </a:t>
            </a:r>
            <a:r>
              <a:rPr lang="sr-Latn-RS" b="1" spc="-1">
                <a:solidFill>
                  <a:srgbClr val="FFFF00"/>
                </a:solidFill>
                <a:latin typeface="Arial"/>
                <a:ea typeface="DejaVu Sans"/>
              </a:rPr>
              <a:t>peaks in the functions </a:t>
            </a:r>
            <a:endParaRPr lang="en-US" spc="-1">
              <a:latin typeface="Arial"/>
            </a:endParaRPr>
          </a:p>
        </p:txBody>
      </p:sp>
      <p:pic>
        <p:nvPicPr>
          <p:cNvPr id="204" name="Picture 6"/>
          <p:cNvPicPr/>
          <p:nvPr/>
        </p:nvPicPr>
        <p:blipFill>
          <a:blip r:embed="rId2"/>
          <a:stretch/>
        </p:blipFill>
        <p:spPr>
          <a:xfrm>
            <a:off x="0" y="2977560"/>
            <a:ext cx="9142560" cy="954000"/>
          </a:xfrm>
          <a:prstGeom prst="rect">
            <a:avLst/>
          </a:prstGeom>
          <a:ln w="0">
            <a:noFill/>
          </a:ln>
        </p:spPr>
      </p:pic>
      <p:pic>
        <p:nvPicPr>
          <p:cNvPr id="205" name="Picture 7"/>
          <p:cNvPicPr/>
          <p:nvPr/>
        </p:nvPicPr>
        <p:blipFill>
          <a:blip r:embed="rId3"/>
          <a:stretch/>
        </p:blipFill>
        <p:spPr>
          <a:xfrm>
            <a:off x="0" y="4391640"/>
            <a:ext cx="9142560" cy="884880"/>
          </a:xfrm>
          <a:prstGeom prst="rect">
            <a:avLst/>
          </a:prstGeom>
          <a:ln w="0">
            <a:noFill/>
          </a:ln>
        </p:spPr>
      </p:pic>
      <p:sp>
        <p:nvSpPr>
          <p:cNvPr id="206" name="Rectangle 26"/>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9" name="Picture 4" descr="MLZ – Gneus">
            <a:extLst>
              <a:ext uri="{FF2B5EF4-FFF2-40B4-BE49-F238E27FC236}">
                <a16:creationId xmlns:a16="http://schemas.microsoft.com/office/drawing/2014/main" id="{E6BD93CD-4AFB-4198-A495-AF1C553B8B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M II Logo — Startseite">
            <a:extLst>
              <a:ext uri="{FF2B5EF4-FFF2-40B4-BE49-F238E27FC236}">
                <a16:creationId xmlns:a16="http://schemas.microsoft.com/office/drawing/2014/main" id="{724B9591-2089-4670-9ECE-2D3B07A754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xtBox 4"/>
          <p:cNvSpPr/>
          <p:nvPr/>
        </p:nvSpPr>
        <p:spPr>
          <a:xfrm>
            <a:off x="0" y="0"/>
            <a:ext cx="9142560" cy="68436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900" b="1" spc="-1">
                <a:solidFill>
                  <a:srgbClr val="FFFFFF"/>
                </a:solidFill>
                <a:latin typeface="Arial"/>
                <a:ea typeface="DejaVu Sans"/>
              </a:rPr>
              <a:t>Practical model of the cascade gamma-decay </a:t>
            </a:r>
            <a:endParaRPr lang="en-US" sz="2900" spc="-1">
              <a:latin typeface="Arial"/>
            </a:endParaRPr>
          </a:p>
        </p:txBody>
      </p:sp>
      <p:sp>
        <p:nvSpPr>
          <p:cNvPr id="208" name="TextBox 5"/>
          <p:cNvSpPr/>
          <p:nvPr/>
        </p:nvSpPr>
        <p:spPr>
          <a:xfrm>
            <a:off x="380880" y="914400"/>
            <a:ext cx="8228160" cy="706432"/>
          </a:xfrm>
          <a:prstGeom prst="rect">
            <a:avLst/>
          </a:prstGeom>
          <a:noFill/>
          <a:ln w="254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000" b="1" spc="-1">
                <a:solidFill>
                  <a:srgbClr val="000000"/>
                </a:solidFill>
                <a:latin typeface="Arial"/>
                <a:ea typeface="DejaVu Sans"/>
              </a:rPr>
              <a:t>Constructing a model to explain the experimental data: Phenomenological and theoretical representations are combined.</a:t>
            </a:r>
            <a:endParaRPr lang="en-US" sz="2000" spc="-1">
              <a:latin typeface="Arial"/>
            </a:endParaRPr>
          </a:p>
        </p:txBody>
      </p:sp>
      <p:sp>
        <p:nvSpPr>
          <p:cNvPr id="209" name="Rectangle 14"/>
          <p:cNvSpPr/>
          <p:nvPr/>
        </p:nvSpPr>
        <p:spPr>
          <a:xfrm>
            <a:off x="762120" y="1828802"/>
            <a:ext cx="754236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400" b="1" spc="-1">
                <a:solidFill>
                  <a:srgbClr val="000000"/>
                </a:solidFill>
                <a:latin typeface="Arial"/>
                <a:ea typeface="SimSun"/>
              </a:rPr>
              <a:t>Proposed fitted parameters for our model:</a:t>
            </a:r>
            <a:endParaRPr lang="en-US" sz="2400" spc="-1">
              <a:latin typeface="Arial"/>
            </a:endParaRPr>
          </a:p>
        </p:txBody>
      </p:sp>
      <p:sp>
        <p:nvSpPr>
          <p:cNvPr id="210" name="Rectangle 8"/>
          <p:cNvSpPr/>
          <p:nvPr/>
        </p:nvSpPr>
        <p:spPr>
          <a:xfrm>
            <a:off x="0" y="2557442"/>
            <a:ext cx="9142560" cy="3168645"/>
          </a:xfrm>
          <a:prstGeom prst="rect">
            <a:avLst/>
          </a:prstGeom>
          <a:noFill/>
          <a:ln w="3175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indent="-457200">
              <a:buClr>
                <a:srgbClr val="000000"/>
              </a:buClr>
              <a:buFont typeface="StarSymbol"/>
              <a:buAutoNum type="arabicParenR"/>
            </a:pPr>
            <a:r>
              <a:rPr lang="en-US" sz="2000" b="1" spc="-1" dirty="0">
                <a:solidFill>
                  <a:srgbClr val="000000"/>
                </a:solidFill>
                <a:latin typeface="Arial"/>
                <a:ea typeface="SimSun"/>
              </a:rPr>
              <a:t>the break up thresholds energies </a:t>
            </a:r>
            <a:r>
              <a:rPr lang="en-US" sz="2000" i="1" spc="-1" dirty="0">
                <a:solidFill>
                  <a:srgbClr val="000000"/>
                </a:solidFill>
                <a:latin typeface="Arial"/>
                <a:ea typeface="SimSun"/>
              </a:rPr>
              <a:t>U</a:t>
            </a:r>
            <a:r>
              <a:rPr lang="en-US" sz="2000" i="1" spc="-1" baseline="-30000" dirty="0">
                <a:solidFill>
                  <a:srgbClr val="000000"/>
                </a:solidFill>
                <a:latin typeface="Arial"/>
                <a:ea typeface="SimSun"/>
              </a:rPr>
              <a:t>l</a:t>
            </a:r>
            <a:r>
              <a:rPr lang="en-US" sz="2000" spc="-1" baseline="-30000" dirty="0">
                <a:solidFill>
                  <a:srgbClr val="000000"/>
                </a:solidFill>
                <a:latin typeface="Arial"/>
                <a:ea typeface="SimSun"/>
              </a:rPr>
              <a:t> </a:t>
            </a:r>
            <a:r>
              <a:rPr lang="en-US" sz="2000" spc="-1" dirty="0">
                <a:solidFill>
                  <a:srgbClr val="000000"/>
                </a:solidFill>
                <a:latin typeface="Arial"/>
                <a:ea typeface="SimSun"/>
              </a:rPr>
              <a:t> up to </a:t>
            </a:r>
            <a:r>
              <a:rPr lang="en-US" sz="2000" i="1" spc="-1" dirty="0">
                <a:solidFill>
                  <a:srgbClr val="000000"/>
                </a:solidFill>
                <a:latin typeface="Arial"/>
                <a:ea typeface="SimSun"/>
              </a:rPr>
              <a:t>l</a:t>
            </a:r>
            <a:r>
              <a:rPr lang="en-US" sz="2000" spc="-1" dirty="0">
                <a:solidFill>
                  <a:srgbClr val="000000"/>
                </a:solidFill>
                <a:latin typeface="Arial"/>
                <a:ea typeface="SimSun"/>
              </a:rPr>
              <a:t>=4,</a:t>
            </a:r>
            <a:endParaRPr lang="en-US" sz="2000" spc="-1" dirty="0">
              <a:latin typeface="Arial"/>
            </a:endParaRPr>
          </a:p>
          <a:p>
            <a:pPr>
              <a:lnSpc>
                <a:spcPct val="100000"/>
              </a:lnSpc>
              <a:buNone/>
            </a:pPr>
            <a:endParaRPr lang="en-US" sz="2000" spc="-1" dirty="0">
              <a:latin typeface="Arial"/>
            </a:endParaRPr>
          </a:p>
          <a:p>
            <a:pPr>
              <a:lnSpc>
                <a:spcPct val="100000"/>
              </a:lnSpc>
              <a:buNone/>
            </a:pPr>
            <a:r>
              <a:rPr lang="en-US" sz="2000" spc="-1" dirty="0">
                <a:solidFill>
                  <a:srgbClr val="000000"/>
                </a:solidFill>
                <a:latin typeface="Arial"/>
                <a:ea typeface="SimSun"/>
              </a:rPr>
              <a:t>2) </a:t>
            </a:r>
            <a:r>
              <a:rPr lang="en-US" sz="2000" b="1" spc="-1" dirty="0">
                <a:solidFill>
                  <a:srgbClr val="000000"/>
                </a:solidFill>
                <a:latin typeface="Arial"/>
                <a:ea typeface="SimSun"/>
              </a:rPr>
              <a:t>the </a:t>
            </a:r>
            <a:r>
              <a:rPr lang="en-US" sz="2000" b="1" i="1" spc="-1" dirty="0" err="1">
                <a:solidFill>
                  <a:srgbClr val="000000"/>
                </a:solidFill>
                <a:latin typeface="Arial"/>
                <a:ea typeface="SimSun"/>
              </a:rPr>
              <a:t>E</a:t>
            </a:r>
            <a:r>
              <a:rPr lang="en-US" sz="2000" b="1" spc="-1" baseline="-30000" dirty="0" err="1">
                <a:solidFill>
                  <a:srgbClr val="000000"/>
                </a:solidFill>
                <a:latin typeface="Arial"/>
                <a:ea typeface="SimSun"/>
              </a:rPr>
              <a:t>μ</a:t>
            </a:r>
            <a:r>
              <a:rPr lang="en-US" sz="2000" b="1" spc="-1" baseline="-30000" dirty="0">
                <a:solidFill>
                  <a:srgbClr val="000000"/>
                </a:solidFill>
                <a:latin typeface="Arial"/>
                <a:ea typeface="SimSun"/>
              </a:rPr>
              <a:t> </a:t>
            </a:r>
            <a:r>
              <a:rPr lang="en-US" sz="2000" b="1" spc="-1" dirty="0">
                <a:solidFill>
                  <a:srgbClr val="000000"/>
                </a:solidFill>
                <a:latin typeface="Arial"/>
                <a:ea typeface="SimSun"/>
              </a:rPr>
              <a:t>and</a:t>
            </a:r>
            <a:r>
              <a:rPr lang="en-US" sz="2000" b="1" spc="-1" baseline="-30000" dirty="0">
                <a:solidFill>
                  <a:srgbClr val="000000"/>
                </a:solidFill>
                <a:latin typeface="Arial"/>
                <a:ea typeface="SimSun"/>
              </a:rPr>
              <a:t> </a:t>
            </a:r>
            <a:r>
              <a:rPr lang="en-US" sz="2000" b="1" i="1" spc="-1" dirty="0" err="1">
                <a:solidFill>
                  <a:srgbClr val="000000"/>
                </a:solidFill>
                <a:latin typeface="Arial"/>
                <a:ea typeface="SimSun"/>
              </a:rPr>
              <a:t>E</a:t>
            </a:r>
            <a:r>
              <a:rPr lang="en-US" sz="2000" b="1" i="1" spc="-1" baseline="-30000" dirty="0" err="1">
                <a:solidFill>
                  <a:srgbClr val="000000"/>
                </a:solidFill>
                <a:latin typeface="Arial"/>
                <a:ea typeface="SimSun"/>
              </a:rPr>
              <a:t>ν</a:t>
            </a:r>
            <a:r>
              <a:rPr lang="en-US" sz="2000" b="1" spc="-1" baseline="-30000" dirty="0">
                <a:solidFill>
                  <a:srgbClr val="002060"/>
                </a:solidFill>
                <a:latin typeface="Arial"/>
                <a:ea typeface="SimSun"/>
              </a:rPr>
              <a:t> </a:t>
            </a:r>
            <a:r>
              <a:rPr lang="en-US" sz="2000" b="1" spc="-1" dirty="0">
                <a:solidFill>
                  <a:srgbClr val="002060"/>
                </a:solidFill>
                <a:latin typeface="Arial"/>
                <a:ea typeface="SimSun"/>
              </a:rPr>
              <a:t> </a:t>
            </a:r>
            <a:r>
              <a:rPr lang="en-US" sz="2000" b="1" spc="-1" dirty="0">
                <a:solidFill>
                  <a:srgbClr val="000000"/>
                </a:solidFill>
                <a:latin typeface="Arial"/>
                <a:ea typeface="SimSun"/>
              </a:rPr>
              <a:t>parameters</a:t>
            </a:r>
            <a:r>
              <a:rPr lang="en-US" sz="2000" spc="-1" dirty="0">
                <a:solidFill>
                  <a:srgbClr val="000000"/>
                </a:solidFill>
                <a:latin typeface="Arial"/>
                <a:ea typeface="SimSun"/>
              </a:rPr>
              <a:t>, which are common for all Cooper pairs</a:t>
            </a:r>
            <a:endParaRPr lang="en-US" sz="2000" spc="-1" dirty="0">
              <a:latin typeface="Arial"/>
            </a:endParaRPr>
          </a:p>
          <a:p>
            <a:pPr>
              <a:lnSpc>
                <a:spcPct val="100000"/>
              </a:lnSpc>
              <a:buNone/>
            </a:pPr>
            <a:endParaRPr lang="en-US" sz="2000" spc="-1" dirty="0">
              <a:latin typeface="Arial"/>
            </a:endParaRPr>
          </a:p>
          <a:p>
            <a:pPr>
              <a:lnSpc>
                <a:spcPct val="100000"/>
              </a:lnSpc>
              <a:buNone/>
            </a:pPr>
            <a:r>
              <a:rPr lang="en-US" sz="2000" spc="-1" dirty="0">
                <a:solidFill>
                  <a:srgbClr val="000000"/>
                </a:solidFill>
                <a:latin typeface="Arial"/>
                <a:ea typeface="SimSun"/>
              </a:rPr>
              <a:t>3) the mutually independent </a:t>
            </a:r>
            <a:r>
              <a:rPr lang="en-US" sz="2000" b="1" spc="-1" dirty="0">
                <a:solidFill>
                  <a:srgbClr val="000000"/>
                </a:solidFill>
                <a:latin typeface="Arial"/>
                <a:ea typeface="SimSun"/>
              </a:rPr>
              <a:t>parameters </a:t>
            </a:r>
            <a:r>
              <a:rPr lang="en-US" sz="2000" b="1" i="1" spc="-1" dirty="0">
                <a:solidFill>
                  <a:srgbClr val="000000"/>
                </a:solidFill>
                <a:latin typeface="Arial"/>
                <a:ea typeface="SimSun"/>
              </a:rPr>
              <a:t>A</a:t>
            </a:r>
            <a:r>
              <a:rPr lang="en-US" sz="2000" b="1" i="1" spc="-1" baseline="-30000" dirty="0">
                <a:solidFill>
                  <a:srgbClr val="000000"/>
                </a:solidFill>
                <a:latin typeface="Arial"/>
                <a:ea typeface="SimSun"/>
              </a:rPr>
              <a:t>l</a:t>
            </a:r>
            <a:r>
              <a:rPr lang="en-US" sz="2000" b="1" i="1" spc="-1" dirty="0">
                <a:solidFill>
                  <a:srgbClr val="000000"/>
                </a:solidFill>
                <a:latin typeface="Arial"/>
                <a:ea typeface="SimSun"/>
              </a:rPr>
              <a:t> </a:t>
            </a:r>
            <a:r>
              <a:rPr lang="en-US" sz="2000" spc="-1" dirty="0">
                <a:solidFill>
                  <a:srgbClr val="000000"/>
                </a:solidFill>
                <a:latin typeface="Arial"/>
                <a:ea typeface="SimSun"/>
              </a:rPr>
              <a:t>of the density of vibrational levels above the break up threshold </a:t>
            </a:r>
            <a:r>
              <a:rPr lang="en-US" sz="2000" i="1" spc="-1" dirty="0">
                <a:solidFill>
                  <a:srgbClr val="000000"/>
                </a:solidFill>
                <a:latin typeface="Arial"/>
                <a:ea typeface="SimSun"/>
              </a:rPr>
              <a:t>U</a:t>
            </a:r>
            <a:r>
              <a:rPr lang="en-US" sz="2000" i="1" spc="-1" baseline="-30000" dirty="0">
                <a:solidFill>
                  <a:srgbClr val="000000"/>
                </a:solidFill>
                <a:latin typeface="Arial"/>
                <a:ea typeface="SimSun"/>
              </a:rPr>
              <a:t>l</a:t>
            </a:r>
            <a:endParaRPr lang="en-US" sz="2000" spc="-1" dirty="0">
              <a:latin typeface="Arial"/>
            </a:endParaRPr>
          </a:p>
          <a:p>
            <a:pPr>
              <a:lnSpc>
                <a:spcPct val="100000"/>
              </a:lnSpc>
              <a:buNone/>
            </a:pPr>
            <a:endParaRPr lang="en-US" sz="2000" spc="-1" dirty="0">
              <a:latin typeface="Arial"/>
            </a:endParaRPr>
          </a:p>
          <a:p>
            <a:pPr>
              <a:lnSpc>
                <a:spcPct val="100000"/>
              </a:lnSpc>
              <a:buNone/>
            </a:pPr>
            <a:r>
              <a:rPr lang="en-US" sz="2000" spc="-1" dirty="0">
                <a:solidFill>
                  <a:srgbClr val="000000"/>
                </a:solidFill>
                <a:latin typeface="Arial"/>
                <a:ea typeface="SimSun"/>
              </a:rPr>
              <a:t>4) the </a:t>
            </a:r>
            <a:r>
              <a:rPr lang="en-US" sz="2000" b="1" spc="-1" dirty="0">
                <a:solidFill>
                  <a:srgbClr val="000000"/>
                </a:solidFill>
                <a:latin typeface="Arial"/>
                <a:ea typeface="SimSun"/>
              </a:rPr>
              <a:t>coefficients </a:t>
            </a:r>
            <a:r>
              <a:rPr lang="en-US" sz="2000" b="1" i="1" spc="-1" dirty="0">
                <a:solidFill>
                  <a:srgbClr val="000000"/>
                </a:solidFill>
                <a:latin typeface="Arial"/>
                <a:ea typeface="SimSun"/>
              </a:rPr>
              <a:t>w</a:t>
            </a:r>
            <a:r>
              <a:rPr lang="en-US" sz="2000" b="1" spc="-1" dirty="0">
                <a:solidFill>
                  <a:srgbClr val="000000"/>
                </a:solidFill>
                <a:latin typeface="Arial"/>
                <a:ea typeface="SimSun"/>
              </a:rPr>
              <a:t>,</a:t>
            </a:r>
            <a:r>
              <a:rPr lang="en-US" sz="2000" b="1" i="1" spc="-1" dirty="0">
                <a:solidFill>
                  <a:srgbClr val="000000"/>
                </a:solidFill>
                <a:latin typeface="Arial"/>
                <a:ea typeface="SimSun"/>
              </a:rPr>
              <a:t> </a:t>
            </a:r>
            <a:r>
              <a:rPr lang="ru-RU" sz="2000" b="1" i="1" spc="-1" dirty="0">
                <a:solidFill>
                  <a:srgbClr val="000000"/>
                </a:solidFill>
                <a:latin typeface="Arial"/>
                <a:ea typeface="SimSun"/>
              </a:rPr>
              <a:t>κ</a:t>
            </a:r>
            <a:r>
              <a:rPr lang="en-US" sz="2000" b="1" spc="-1" dirty="0">
                <a:solidFill>
                  <a:srgbClr val="000000"/>
                </a:solidFill>
                <a:latin typeface="Arial"/>
                <a:ea typeface="SimSun"/>
              </a:rPr>
              <a:t> and</a:t>
            </a:r>
            <a:r>
              <a:rPr lang="en-US" sz="2000" b="1" i="1" spc="-1" dirty="0">
                <a:solidFill>
                  <a:srgbClr val="000000"/>
                </a:solidFill>
                <a:latin typeface="Arial"/>
                <a:ea typeface="SimSun"/>
              </a:rPr>
              <a:t>  </a:t>
            </a:r>
            <a:r>
              <a:rPr lang="ru-RU" sz="2000" b="1" i="1" spc="-1" dirty="0">
                <a:solidFill>
                  <a:srgbClr val="000000"/>
                </a:solidFill>
                <a:latin typeface="Arial"/>
                <a:ea typeface="SimSun"/>
              </a:rPr>
              <a:t>β</a:t>
            </a:r>
            <a:endParaRPr lang="en-US" sz="2000" spc="-1" dirty="0">
              <a:latin typeface="Arial"/>
            </a:endParaRPr>
          </a:p>
          <a:p>
            <a:pPr>
              <a:lnSpc>
                <a:spcPct val="100000"/>
              </a:lnSpc>
              <a:buNone/>
            </a:pPr>
            <a:endParaRPr lang="en-US" sz="2000" spc="-1" dirty="0">
              <a:latin typeface="Arial"/>
            </a:endParaRPr>
          </a:p>
          <a:p>
            <a:pPr>
              <a:lnSpc>
                <a:spcPct val="100000"/>
              </a:lnSpc>
              <a:buNone/>
            </a:pPr>
            <a:r>
              <a:rPr lang="en-US" sz="2000" spc="-1" dirty="0">
                <a:solidFill>
                  <a:srgbClr val="000000"/>
                </a:solidFill>
                <a:latin typeface="Arial"/>
                <a:ea typeface="SimSun"/>
              </a:rPr>
              <a:t>5) </a:t>
            </a:r>
            <a:r>
              <a:rPr lang="en-US" sz="2000" b="1" spc="-1" dirty="0">
                <a:solidFill>
                  <a:srgbClr val="000000"/>
                </a:solidFill>
                <a:latin typeface="Arial"/>
                <a:ea typeface="SimSun"/>
              </a:rPr>
              <a:t>the ratio </a:t>
            </a:r>
            <a:r>
              <a:rPr lang="en-US" sz="2000" b="1" i="1" spc="-1" dirty="0">
                <a:solidFill>
                  <a:srgbClr val="000000"/>
                </a:solidFill>
                <a:latin typeface="Arial"/>
                <a:ea typeface="SimSun"/>
              </a:rPr>
              <a:t>r</a:t>
            </a:r>
            <a:r>
              <a:rPr lang="en-US" sz="2000" b="1" spc="-1" dirty="0">
                <a:solidFill>
                  <a:srgbClr val="000000"/>
                </a:solidFill>
                <a:latin typeface="Arial"/>
                <a:ea typeface="SimSun"/>
              </a:rPr>
              <a:t> of negative parity and the total level density.</a:t>
            </a:r>
            <a:endParaRPr lang="en-US" sz="2000" spc="-1" dirty="0">
              <a:latin typeface="Arial"/>
            </a:endParaRPr>
          </a:p>
        </p:txBody>
      </p:sp>
      <p:sp>
        <p:nvSpPr>
          <p:cNvPr id="211" name="Rectangle 27"/>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9" name="Picture 4" descr="MLZ – Gneus">
            <a:extLst>
              <a:ext uri="{FF2B5EF4-FFF2-40B4-BE49-F238E27FC236}">
                <a16:creationId xmlns:a16="http://schemas.microsoft.com/office/drawing/2014/main" id="{2E97DA20-0AFC-4BC4-8EDE-7B940721BE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M II Logo — Startseite">
            <a:extLst>
              <a:ext uri="{FF2B5EF4-FFF2-40B4-BE49-F238E27FC236}">
                <a16:creationId xmlns:a16="http://schemas.microsoft.com/office/drawing/2014/main" id="{AAAEE23B-3819-4FD1-887D-2D3581C9FF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3" descr="Rho094"/>
          <p:cNvPicPr/>
          <p:nvPr/>
        </p:nvPicPr>
        <p:blipFill>
          <a:blip r:embed="rId2"/>
          <a:stretch/>
        </p:blipFill>
        <p:spPr>
          <a:xfrm>
            <a:off x="-77760" y="1297800"/>
            <a:ext cx="4648320" cy="3098160"/>
          </a:xfrm>
          <a:prstGeom prst="rect">
            <a:avLst/>
          </a:prstGeom>
          <a:ln w="0">
            <a:noFill/>
          </a:ln>
        </p:spPr>
      </p:pic>
      <p:sp>
        <p:nvSpPr>
          <p:cNvPr id="213" name="TextBox 2"/>
          <p:cNvSpPr/>
          <p:nvPr/>
        </p:nvSpPr>
        <p:spPr>
          <a:xfrm>
            <a:off x="0" y="2"/>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pc="-1">
                <a:solidFill>
                  <a:srgbClr val="FFFFFF"/>
                </a:solidFill>
                <a:latin typeface="Arial"/>
                <a:ea typeface="DejaVu Sans"/>
              </a:rPr>
              <a:t>LD results</a:t>
            </a:r>
            <a:endParaRPr lang="en-US" sz="3200" spc="-1">
              <a:latin typeface="Arial"/>
            </a:endParaRPr>
          </a:p>
        </p:txBody>
      </p:sp>
      <p:sp>
        <p:nvSpPr>
          <p:cNvPr id="214" name="TextBox 6"/>
          <p:cNvSpPr/>
          <p:nvPr/>
        </p:nvSpPr>
        <p:spPr>
          <a:xfrm>
            <a:off x="4597562" y="603362"/>
            <a:ext cx="1027759"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spc="-1" baseline="30000">
                <a:solidFill>
                  <a:srgbClr val="000000"/>
                </a:solidFill>
                <a:latin typeface="Calibri"/>
                <a:ea typeface="DejaVu Sans"/>
              </a:rPr>
              <a:t>56</a:t>
            </a:r>
            <a:r>
              <a:rPr lang="en-US" sz="3200" spc="-1">
                <a:solidFill>
                  <a:srgbClr val="000000"/>
                </a:solidFill>
                <a:latin typeface="Calibri"/>
                <a:ea typeface="DejaVu Sans"/>
              </a:rPr>
              <a:t>Mn</a:t>
            </a:r>
            <a:endParaRPr lang="en-US" sz="3200" spc="-1">
              <a:latin typeface="Arial"/>
            </a:endParaRPr>
          </a:p>
        </p:txBody>
      </p:sp>
      <p:sp>
        <p:nvSpPr>
          <p:cNvPr id="215" name="Straight Connector 8"/>
          <p:cNvSpPr/>
          <p:nvPr/>
        </p:nvSpPr>
        <p:spPr>
          <a:xfrm flipH="1" flipV="1">
            <a:off x="159480" y="1076400"/>
            <a:ext cx="3834360" cy="1800"/>
          </a:xfrm>
          <a:prstGeom prst="line">
            <a:avLst/>
          </a:prstGeom>
          <a:ln w="38100">
            <a:solidFill>
              <a:srgbClr val="333F4F"/>
            </a:solidFill>
          </a:ln>
        </p:spPr>
        <p:style>
          <a:lnRef idx="1">
            <a:schemeClr val="accent1"/>
          </a:lnRef>
          <a:fillRef idx="0">
            <a:schemeClr val="accent1"/>
          </a:fillRef>
          <a:effectRef idx="0">
            <a:schemeClr val="accent1"/>
          </a:effectRef>
          <a:fontRef idx="minor"/>
        </p:style>
      </p:sp>
      <p:pic>
        <p:nvPicPr>
          <p:cNvPr id="216" name="Picture 1"/>
          <p:cNvPicPr/>
          <p:nvPr/>
        </p:nvPicPr>
        <p:blipFill>
          <a:blip r:embed="rId3"/>
          <a:stretch/>
        </p:blipFill>
        <p:spPr>
          <a:xfrm>
            <a:off x="4481280" y="1287720"/>
            <a:ext cx="4765320" cy="3176280"/>
          </a:xfrm>
          <a:prstGeom prst="rect">
            <a:avLst/>
          </a:prstGeom>
          <a:ln w="0">
            <a:noFill/>
          </a:ln>
        </p:spPr>
      </p:pic>
      <p:sp>
        <p:nvSpPr>
          <p:cNvPr id="217" name="TextBox 13"/>
          <p:cNvSpPr/>
          <p:nvPr/>
        </p:nvSpPr>
        <p:spPr>
          <a:xfrm>
            <a:off x="184320" y="595082"/>
            <a:ext cx="941196"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spc="-1" baseline="30000">
                <a:solidFill>
                  <a:srgbClr val="000000"/>
                </a:solidFill>
                <a:latin typeface="Calibri"/>
                <a:ea typeface="DejaVu Sans"/>
              </a:rPr>
              <a:t>94</a:t>
            </a:r>
            <a:r>
              <a:rPr lang="en-US" sz="3200" spc="-1">
                <a:solidFill>
                  <a:srgbClr val="000000"/>
                </a:solidFill>
                <a:latin typeface="Calibri"/>
                <a:ea typeface="DejaVu Sans"/>
              </a:rPr>
              <a:t>Nb</a:t>
            </a:r>
            <a:endParaRPr lang="en-US" sz="3200" spc="-1">
              <a:latin typeface="Arial"/>
            </a:endParaRPr>
          </a:p>
        </p:txBody>
      </p:sp>
      <p:sp>
        <p:nvSpPr>
          <p:cNvPr id="218" name="Straight Connector 15"/>
          <p:cNvSpPr/>
          <p:nvPr/>
        </p:nvSpPr>
        <p:spPr>
          <a:xfrm flipH="1" flipV="1">
            <a:off x="4734000" y="1074240"/>
            <a:ext cx="3834360" cy="2160"/>
          </a:xfrm>
          <a:prstGeom prst="line">
            <a:avLst/>
          </a:prstGeom>
          <a:ln w="38100">
            <a:solidFill>
              <a:srgbClr val="333F4F"/>
            </a:solidFill>
          </a:ln>
        </p:spPr>
        <p:style>
          <a:lnRef idx="1">
            <a:schemeClr val="accent1"/>
          </a:lnRef>
          <a:fillRef idx="0">
            <a:schemeClr val="accent1"/>
          </a:fillRef>
          <a:effectRef idx="0">
            <a:schemeClr val="accent1"/>
          </a:effectRef>
          <a:fontRef idx="minor"/>
        </p:style>
      </p:sp>
      <p:sp>
        <p:nvSpPr>
          <p:cNvPr id="219" name="TextBox 17"/>
          <p:cNvSpPr/>
          <p:nvPr/>
        </p:nvSpPr>
        <p:spPr>
          <a:xfrm>
            <a:off x="77760" y="5168522"/>
            <a:ext cx="9004680" cy="614099"/>
          </a:xfrm>
          <a:prstGeom prst="rect">
            <a:avLst/>
          </a:prstGeom>
          <a:noFill/>
          <a:ln w="381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700" spc="-1">
                <a:solidFill>
                  <a:srgbClr val="000000"/>
                </a:solidFill>
                <a:latin typeface="Arial"/>
                <a:ea typeface="DejaVu Sans"/>
              </a:rPr>
              <a:t>Multiple lines on every graph represent the fitting of data by varying fitting parameters.</a:t>
            </a:r>
            <a:endParaRPr lang="en-US" sz="1700" spc="-1">
              <a:latin typeface="Arial"/>
            </a:endParaRPr>
          </a:p>
          <a:p>
            <a:pPr algn="ctr">
              <a:lnSpc>
                <a:spcPct val="100000"/>
              </a:lnSpc>
              <a:buNone/>
            </a:pPr>
            <a:r>
              <a:rPr lang="en-US" sz="1700" spc="-1">
                <a:solidFill>
                  <a:srgbClr val="000000"/>
                </a:solidFill>
                <a:latin typeface="Arial"/>
                <a:ea typeface="DejaVu Sans"/>
              </a:rPr>
              <a:t>LD data is compared to the </a:t>
            </a:r>
            <a:r>
              <a:rPr lang="en-US" sz="1600" spc="-1">
                <a:solidFill>
                  <a:srgbClr val="000000"/>
                </a:solidFill>
                <a:latin typeface="Arial"/>
                <a:ea typeface="DejaVu Sans"/>
              </a:rPr>
              <a:t>BS Fermi gas model predictions</a:t>
            </a:r>
            <a:r>
              <a:rPr lang="en-US" sz="1700" spc="-1">
                <a:solidFill>
                  <a:srgbClr val="000000"/>
                </a:solidFill>
                <a:latin typeface="Arial"/>
                <a:ea typeface="DejaVu Sans"/>
              </a:rPr>
              <a:t>.</a:t>
            </a:r>
            <a:endParaRPr lang="en-US" sz="1700" spc="-1">
              <a:latin typeface="Arial"/>
            </a:endParaRPr>
          </a:p>
        </p:txBody>
      </p:sp>
      <p:sp>
        <p:nvSpPr>
          <p:cNvPr id="220" name="Rectangle 28"/>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3" name="Picture 4" descr="MLZ – Gneus">
            <a:extLst>
              <a:ext uri="{FF2B5EF4-FFF2-40B4-BE49-F238E27FC236}">
                <a16:creationId xmlns:a16="http://schemas.microsoft.com/office/drawing/2014/main" id="{2752E6D5-5A83-43A4-81EB-14CD93CCA3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M II Logo — Startseite">
            <a:extLst>
              <a:ext uri="{FF2B5EF4-FFF2-40B4-BE49-F238E27FC236}">
                <a16:creationId xmlns:a16="http://schemas.microsoft.com/office/drawing/2014/main" id="{7E3BB0E4-4133-42B5-87B3-D85078686B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Box 2"/>
          <p:cNvSpPr/>
          <p:nvPr/>
        </p:nvSpPr>
        <p:spPr>
          <a:xfrm>
            <a:off x="0" y="2"/>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pc="-1">
                <a:solidFill>
                  <a:srgbClr val="FFFFFF"/>
                </a:solidFill>
                <a:latin typeface="Arial"/>
                <a:ea typeface="DejaVu Sans"/>
              </a:rPr>
              <a:t>RSF results </a:t>
            </a:r>
            <a:endParaRPr lang="en-US" sz="3200" spc="-1">
              <a:latin typeface="Arial"/>
            </a:endParaRPr>
          </a:p>
        </p:txBody>
      </p:sp>
      <p:sp>
        <p:nvSpPr>
          <p:cNvPr id="222" name="TextBox 6"/>
          <p:cNvSpPr/>
          <p:nvPr/>
        </p:nvSpPr>
        <p:spPr>
          <a:xfrm>
            <a:off x="184320" y="603362"/>
            <a:ext cx="941196"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spc="-1" baseline="30000">
                <a:solidFill>
                  <a:srgbClr val="000000"/>
                </a:solidFill>
                <a:latin typeface="Calibri"/>
                <a:ea typeface="DejaVu Sans"/>
              </a:rPr>
              <a:t>94</a:t>
            </a:r>
            <a:r>
              <a:rPr lang="en-US" sz="3200" spc="-1">
                <a:solidFill>
                  <a:srgbClr val="000000"/>
                </a:solidFill>
                <a:latin typeface="Calibri"/>
                <a:ea typeface="DejaVu Sans"/>
              </a:rPr>
              <a:t>Nb</a:t>
            </a:r>
            <a:endParaRPr lang="en-US" sz="3200" spc="-1">
              <a:latin typeface="Arial"/>
            </a:endParaRPr>
          </a:p>
        </p:txBody>
      </p:sp>
      <p:sp>
        <p:nvSpPr>
          <p:cNvPr id="223" name="TextBox 13"/>
          <p:cNvSpPr/>
          <p:nvPr/>
        </p:nvSpPr>
        <p:spPr>
          <a:xfrm>
            <a:off x="77760" y="5168522"/>
            <a:ext cx="9004680" cy="614099"/>
          </a:xfrm>
          <a:prstGeom prst="rect">
            <a:avLst/>
          </a:prstGeom>
          <a:noFill/>
          <a:ln w="381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700" spc="-1">
                <a:solidFill>
                  <a:srgbClr val="000000"/>
                </a:solidFill>
                <a:latin typeface="Arial"/>
                <a:ea typeface="DejaVu Sans"/>
              </a:rPr>
              <a:t>Multiple lines on every graph represent the fitting of data by varying fitting parameters.</a:t>
            </a:r>
            <a:endParaRPr lang="en-US" sz="1700" spc="-1">
              <a:latin typeface="Arial"/>
            </a:endParaRPr>
          </a:p>
          <a:p>
            <a:pPr algn="ctr">
              <a:lnSpc>
                <a:spcPct val="100000"/>
              </a:lnSpc>
              <a:buNone/>
            </a:pPr>
            <a:r>
              <a:rPr lang="en-US" sz="1700" spc="-1">
                <a:solidFill>
                  <a:srgbClr val="000000"/>
                </a:solidFill>
                <a:latin typeface="Arial"/>
                <a:ea typeface="DejaVu Sans"/>
              </a:rPr>
              <a:t>RSF data is compared to the KMF model predictions.</a:t>
            </a:r>
            <a:endParaRPr lang="en-US" sz="1700" spc="-1">
              <a:latin typeface="Arial"/>
            </a:endParaRPr>
          </a:p>
        </p:txBody>
      </p:sp>
      <p:pic>
        <p:nvPicPr>
          <p:cNvPr id="224" name="Picture 2" descr="Rsf094"/>
          <p:cNvPicPr/>
          <p:nvPr/>
        </p:nvPicPr>
        <p:blipFill>
          <a:blip r:embed="rId2"/>
          <a:stretch/>
        </p:blipFill>
        <p:spPr>
          <a:xfrm>
            <a:off x="0" y="1242360"/>
            <a:ext cx="4533120" cy="3020040"/>
          </a:xfrm>
          <a:prstGeom prst="rect">
            <a:avLst/>
          </a:prstGeom>
          <a:ln w="0">
            <a:noFill/>
          </a:ln>
        </p:spPr>
      </p:pic>
      <p:pic>
        <p:nvPicPr>
          <p:cNvPr id="225" name="Picture 2" descr="Rsf056"/>
          <p:cNvPicPr/>
          <p:nvPr/>
        </p:nvPicPr>
        <p:blipFill>
          <a:blip r:embed="rId3"/>
          <a:stretch/>
        </p:blipFill>
        <p:spPr>
          <a:xfrm>
            <a:off x="4645800" y="1311840"/>
            <a:ext cx="4496760" cy="2995920"/>
          </a:xfrm>
          <a:prstGeom prst="rect">
            <a:avLst/>
          </a:prstGeom>
          <a:ln w="0">
            <a:noFill/>
          </a:ln>
        </p:spPr>
      </p:pic>
      <p:sp>
        <p:nvSpPr>
          <p:cNvPr id="226" name="Straight Connector 12"/>
          <p:cNvSpPr/>
          <p:nvPr/>
        </p:nvSpPr>
        <p:spPr>
          <a:xfrm flipH="1" flipV="1">
            <a:off x="159480" y="1076400"/>
            <a:ext cx="3834360" cy="1800"/>
          </a:xfrm>
          <a:prstGeom prst="line">
            <a:avLst/>
          </a:prstGeom>
          <a:ln w="38100">
            <a:solidFill>
              <a:srgbClr val="333F4F"/>
            </a:solidFill>
          </a:ln>
        </p:spPr>
        <p:style>
          <a:lnRef idx="1">
            <a:schemeClr val="accent1"/>
          </a:lnRef>
          <a:fillRef idx="0">
            <a:schemeClr val="accent1"/>
          </a:fillRef>
          <a:effectRef idx="0">
            <a:schemeClr val="accent1"/>
          </a:effectRef>
          <a:fontRef idx="minor"/>
        </p:style>
      </p:sp>
      <p:sp>
        <p:nvSpPr>
          <p:cNvPr id="227" name="Straight Connector 16"/>
          <p:cNvSpPr/>
          <p:nvPr/>
        </p:nvSpPr>
        <p:spPr>
          <a:xfrm flipH="1" flipV="1">
            <a:off x="4734000" y="1074240"/>
            <a:ext cx="3834360" cy="2160"/>
          </a:xfrm>
          <a:prstGeom prst="line">
            <a:avLst/>
          </a:prstGeom>
          <a:ln w="38100">
            <a:solidFill>
              <a:srgbClr val="333F4F"/>
            </a:solidFill>
          </a:ln>
        </p:spPr>
        <p:style>
          <a:lnRef idx="1">
            <a:schemeClr val="accent1"/>
          </a:lnRef>
          <a:fillRef idx="0">
            <a:schemeClr val="accent1"/>
          </a:fillRef>
          <a:effectRef idx="0">
            <a:schemeClr val="accent1"/>
          </a:effectRef>
          <a:fontRef idx="minor"/>
        </p:style>
      </p:sp>
      <p:sp>
        <p:nvSpPr>
          <p:cNvPr id="228" name="TextBox 17"/>
          <p:cNvSpPr/>
          <p:nvPr/>
        </p:nvSpPr>
        <p:spPr>
          <a:xfrm>
            <a:off x="4597562" y="603362"/>
            <a:ext cx="1027759" cy="58332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3200" spc="-1" baseline="30000">
                <a:solidFill>
                  <a:srgbClr val="000000"/>
                </a:solidFill>
                <a:latin typeface="Calibri"/>
                <a:ea typeface="DejaVu Sans"/>
              </a:rPr>
              <a:t>56</a:t>
            </a:r>
            <a:r>
              <a:rPr lang="en-US" sz="3200" spc="-1">
                <a:solidFill>
                  <a:srgbClr val="000000"/>
                </a:solidFill>
                <a:latin typeface="Calibri"/>
                <a:ea typeface="DejaVu Sans"/>
              </a:rPr>
              <a:t>Mn</a:t>
            </a:r>
            <a:endParaRPr lang="en-US" sz="3200" spc="-1">
              <a:latin typeface="Arial"/>
            </a:endParaRPr>
          </a:p>
        </p:txBody>
      </p:sp>
      <p:sp>
        <p:nvSpPr>
          <p:cNvPr id="229" name="Rectangle 29"/>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3" name="Picture 4" descr="MLZ – Gneus">
            <a:extLst>
              <a:ext uri="{FF2B5EF4-FFF2-40B4-BE49-F238E27FC236}">
                <a16:creationId xmlns:a16="http://schemas.microsoft.com/office/drawing/2014/main" id="{EDE30111-9215-46FB-8367-EAA42316D6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M II Logo — Startseite">
            <a:extLst>
              <a:ext uri="{FF2B5EF4-FFF2-40B4-BE49-F238E27FC236}">
                <a16:creationId xmlns:a16="http://schemas.microsoft.com/office/drawing/2014/main" id="{26DF48C1-CC52-4746-8074-3DCC576ABD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5"/>
          <p:cNvPicPr/>
          <p:nvPr/>
        </p:nvPicPr>
        <p:blipFill>
          <a:blip r:embed="rId2"/>
          <a:stretch/>
        </p:blipFill>
        <p:spPr>
          <a:xfrm>
            <a:off x="5520960" y="4680522"/>
            <a:ext cx="3449520" cy="530640"/>
          </a:xfrm>
          <a:prstGeom prst="rect">
            <a:avLst/>
          </a:prstGeom>
          <a:ln w="0">
            <a:noFill/>
          </a:ln>
        </p:spPr>
      </p:pic>
      <p:pic>
        <p:nvPicPr>
          <p:cNvPr id="230" name="Рисунок 15" descr="CooperOO"/>
          <p:cNvPicPr/>
          <p:nvPr/>
        </p:nvPicPr>
        <p:blipFill>
          <a:blip r:embed="rId3"/>
          <a:stretch/>
        </p:blipFill>
        <p:spPr>
          <a:xfrm>
            <a:off x="-422640" y="1483200"/>
            <a:ext cx="5868000" cy="3575880"/>
          </a:xfrm>
          <a:prstGeom prst="rect">
            <a:avLst/>
          </a:prstGeom>
          <a:ln w="0">
            <a:noFill/>
          </a:ln>
        </p:spPr>
      </p:pic>
      <p:sp>
        <p:nvSpPr>
          <p:cNvPr id="231" name="TextBox 2"/>
          <p:cNvSpPr/>
          <p:nvPr/>
        </p:nvSpPr>
        <p:spPr>
          <a:xfrm>
            <a:off x="0" y="2"/>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pc="-1">
                <a:solidFill>
                  <a:srgbClr val="FFFFFF"/>
                </a:solidFill>
                <a:latin typeface="Arial"/>
                <a:ea typeface="DejaVu Sans"/>
              </a:rPr>
              <a:t>Cooper pairs braking points</a:t>
            </a:r>
            <a:endParaRPr lang="en-US" sz="3200" spc="-1">
              <a:latin typeface="Arial"/>
            </a:endParaRPr>
          </a:p>
        </p:txBody>
      </p:sp>
      <p:sp>
        <p:nvSpPr>
          <p:cNvPr id="232" name="TextBox 13"/>
          <p:cNvSpPr/>
          <p:nvPr/>
        </p:nvSpPr>
        <p:spPr>
          <a:xfrm>
            <a:off x="95040" y="5292722"/>
            <a:ext cx="9004680" cy="583321"/>
          </a:xfrm>
          <a:prstGeom prst="rect">
            <a:avLst/>
          </a:prstGeom>
          <a:solidFill>
            <a:schemeClr val="tx2">
              <a:lumMod val="75000"/>
            </a:schemeClr>
          </a:solidFill>
          <a:ln w="381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pc="-1" dirty="0">
                <a:solidFill>
                  <a:srgbClr val="FFFF00"/>
                </a:solidFill>
                <a:latin typeface="Arial"/>
                <a:ea typeface="DejaVu Sans"/>
              </a:rPr>
              <a:t>Experimentally derived breaking thresholds of Cooper pairs make it possible to study the dynamics of superfluid phase of nuclear matter (future plans: theoretical calculations).</a:t>
            </a:r>
            <a:endParaRPr lang="en-US" sz="1600" spc="-1" dirty="0">
              <a:latin typeface="Arial"/>
            </a:endParaRPr>
          </a:p>
        </p:txBody>
      </p:sp>
      <p:sp>
        <p:nvSpPr>
          <p:cNvPr id="233" name="Straight Connector 12"/>
          <p:cNvSpPr/>
          <p:nvPr/>
        </p:nvSpPr>
        <p:spPr>
          <a:xfrm flipH="1" flipV="1">
            <a:off x="142200" y="955800"/>
            <a:ext cx="4455360" cy="9000"/>
          </a:xfrm>
          <a:prstGeom prst="line">
            <a:avLst/>
          </a:prstGeom>
          <a:ln w="38100">
            <a:solidFill>
              <a:srgbClr val="333F4F"/>
            </a:solidFill>
          </a:ln>
        </p:spPr>
        <p:style>
          <a:lnRef idx="1">
            <a:schemeClr val="accent1"/>
          </a:lnRef>
          <a:fillRef idx="0">
            <a:schemeClr val="accent1"/>
          </a:fillRef>
          <a:effectRef idx="0">
            <a:schemeClr val="accent1"/>
          </a:effectRef>
          <a:fontRef idx="minor"/>
        </p:style>
      </p:sp>
      <p:sp>
        <p:nvSpPr>
          <p:cNvPr id="234" name="TextBox 1"/>
          <p:cNvSpPr/>
          <p:nvPr/>
        </p:nvSpPr>
        <p:spPr>
          <a:xfrm>
            <a:off x="67682" y="586800"/>
            <a:ext cx="1646711"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b="1" spc="-1">
                <a:solidFill>
                  <a:srgbClr val="000000"/>
                </a:solidFill>
                <a:latin typeface="Calibri"/>
                <a:ea typeface="DejaVu Sans"/>
              </a:rPr>
              <a:t>Odd-odd nuclei</a:t>
            </a:r>
            <a:endParaRPr lang="en-US" spc="-1">
              <a:latin typeface="Arial"/>
            </a:endParaRPr>
          </a:p>
        </p:txBody>
      </p:sp>
      <p:pic>
        <p:nvPicPr>
          <p:cNvPr id="235" name="Picture 4"/>
          <p:cNvPicPr/>
          <p:nvPr/>
        </p:nvPicPr>
        <p:blipFill>
          <a:blip r:embed="rId4"/>
          <a:stretch/>
        </p:blipFill>
        <p:spPr>
          <a:xfrm>
            <a:off x="5004720" y="1323720"/>
            <a:ext cx="3897720" cy="3291840"/>
          </a:xfrm>
          <a:prstGeom prst="rect">
            <a:avLst/>
          </a:prstGeom>
          <a:ln w="0">
            <a:noFill/>
          </a:ln>
        </p:spPr>
      </p:pic>
      <p:sp>
        <p:nvSpPr>
          <p:cNvPr id="237" name="Straight Connector 15"/>
          <p:cNvSpPr/>
          <p:nvPr/>
        </p:nvSpPr>
        <p:spPr>
          <a:xfrm flipH="1" flipV="1">
            <a:off x="5068080" y="952200"/>
            <a:ext cx="3834360" cy="1800"/>
          </a:xfrm>
          <a:prstGeom prst="line">
            <a:avLst/>
          </a:prstGeom>
          <a:ln w="38100">
            <a:solidFill>
              <a:srgbClr val="333F4F"/>
            </a:solidFill>
          </a:ln>
        </p:spPr>
        <p:style>
          <a:lnRef idx="1">
            <a:schemeClr val="accent1"/>
          </a:lnRef>
          <a:fillRef idx="0">
            <a:schemeClr val="accent1"/>
          </a:fillRef>
          <a:effectRef idx="0">
            <a:schemeClr val="accent1"/>
          </a:effectRef>
          <a:fontRef idx="minor"/>
        </p:style>
      </p:sp>
      <p:sp>
        <p:nvSpPr>
          <p:cNvPr id="238" name="TextBox 19"/>
          <p:cNvSpPr/>
          <p:nvPr/>
        </p:nvSpPr>
        <p:spPr>
          <a:xfrm>
            <a:off x="5014442" y="584640"/>
            <a:ext cx="3151417"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b="1" spc="-1">
                <a:solidFill>
                  <a:srgbClr val="000000"/>
                </a:solidFill>
                <a:latin typeface="Calibri"/>
                <a:ea typeface="DejaVu Sans"/>
              </a:rPr>
              <a:t>Even-even and even-odd nuclei</a:t>
            </a:r>
            <a:endParaRPr lang="en-US" spc="-1">
              <a:latin typeface="Arial"/>
            </a:endParaRPr>
          </a:p>
        </p:txBody>
      </p:sp>
      <p:pic>
        <p:nvPicPr>
          <p:cNvPr id="239" name="Picture 8"/>
          <p:cNvPicPr/>
          <p:nvPr/>
        </p:nvPicPr>
        <p:blipFill>
          <a:blip r:embed="rId5"/>
          <a:stretch/>
        </p:blipFill>
        <p:spPr>
          <a:xfrm>
            <a:off x="95040" y="2764440"/>
            <a:ext cx="266040" cy="983880"/>
          </a:xfrm>
          <a:prstGeom prst="rect">
            <a:avLst/>
          </a:prstGeom>
          <a:ln w="0">
            <a:noFill/>
          </a:ln>
        </p:spPr>
      </p:pic>
      <p:sp>
        <p:nvSpPr>
          <p:cNvPr id="240" name="TextBox 9"/>
          <p:cNvSpPr/>
          <p:nvPr/>
        </p:nvSpPr>
        <p:spPr>
          <a:xfrm>
            <a:off x="2432522" y="4794122"/>
            <a:ext cx="337121"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000" b="1" spc="-1">
                <a:solidFill>
                  <a:srgbClr val="000000"/>
                </a:solidFill>
                <a:latin typeface="Calibri"/>
                <a:ea typeface="DejaVu Sans"/>
              </a:rPr>
              <a:t>A</a:t>
            </a:r>
            <a:endParaRPr lang="en-US" sz="2000" spc="-1">
              <a:latin typeface="Arial"/>
            </a:endParaRPr>
          </a:p>
        </p:txBody>
      </p:sp>
      <p:sp>
        <p:nvSpPr>
          <p:cNvPr id="241" name="TextBox 14"/>
          <p:cNvSpPr/>
          <p:nvPr/>
        </p:nvSpPr>
        <p:spPr>
          <a:xfrm>
            <a:off x="823680" y="1205280"/>
            <a:ext cx="3552480" cy="36787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b="1" spc="-1" baseline="30000">
                <a:solidFill>
                  <a:srgbClr val="000000"/>
                </a:solidFill>
                <a:latin typeface="Calibri"/>
                <a:ea typeface="DejaVu Sans"/>
              </a:rPr>
              <a:t>56</a:t>
            </a:r>
            <a:r>
              <a:rPr lang="en-US" b="1" spc="-1">
                <a:solidFill>
                  <a:srgbClr val="000000"/>
                </a:solidFill>
                <a:latin typeface="Calibri"/>
                <a:ea typeface="DejaVu Sans"/>
              </a:rPr>
              <a:t>Mn and </a:t>
            </a:r>
            <a:r>
              <a:rPr lang="en-US" b="1" spc="-1" baseline="30000">
                <a:solidFill>
                  <a:srgbClr val="000000"/>
                </a:solidFill>
                <a:latin typeface="Calibri"/>
                <a:ea typeface="DejaVu Sans"/>
              </a:rPr>
              <a:t>94</a:t>
            </a:r>
            <a:r>
              <a:rPr lang="en-US" b="1" spc="-1">
                <a:solidFill>
                  <a:srgbClr val="000000"/>
                </a:solidFill>
                <a:latin typeface="Calibri"/>
                <a:ea typeface="DejaVu Sans"/>
              </a:rPr>
              <a:t>Nb are both odd-odd</a:t>
            </a:r>
            <a:endParaRPr lang="en-US" spc="-1">
              <a:latin typeface="Arial"/>
            </a:endParaRPr>
          </a:p>
        </p:txBody>
      </p:sp>
      <p:sp>
        <p:nvSpPr>
          <p:cNvPr id="242" name="Rectangle 16"/>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a:solidFill>
                  <a:srgbClr val="000000"/>
                </a:solidFill>
              </a:rPr>
              <a:t>ARIEL FINAL Workshop 2024</a:t>
            </a:r>
            <a:endParaRPr lang="en-US" sz="1500" spc="-1" dirty="0"/>
          </a:p>
        </p:txBody>
      </p:sp>
      <p:pic>
        <p:nvPicPr>
          <p:cNvPr id="17" name="Picture 4" descr="MLZ – Gneus">
            <a:extLst>
              <a:ext uri="{FF2B5EF4-FFF2-40B4-BE49-F238E27FC236}">
                <a16:creationId xmlns:a16="http://schemas.microsoft.com/office/drawing/2014/main" id="{A650EA1F-028E-4980-914D-F5F4FAB1E06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RM II Logo — Startseite">
            <a:extLst>
              <a:ext uri="{FF2B5EF4-FFF2-40B4-BE49-F238E27FC236}">
                <a16:creationId xmlns:a16="http://schemas.microsoft.com/office/drawing/2014/main" id="{A3E9B63F-030C-4FBE-963E-C07463EF07C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extBox 36"/>
          <p:cNvSpPr/>
          <p:nvPr/>
        </p:nvSpPr>
        <p:spPr>
          <a:xfrm>
            <a:off x="0" y="0"/>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pc="-1" dirty="0">
                <a:solidFill>
                  <a:srgbClr val="FFFFFF"/>
                </a:solidFill>
                <a:latin typeface="Arial"/>
                <a:ea typeface="DejaVu Sans"/>
              </a:rPr>
              <a:t>Measurement of </a:t>
            </a:r>
            <a:r>
              <a:rPr lang="en-US" sz="3200" b="1" spc="-1" baseline="33000" dirty="0">
                <a:solidFill>
                  <a:srgbClr val="FFFFFF"/>
                </a:solidFill>
                <a:latin typeface="Arial"/>
                <a:ea typeface="DejaVu Sans"/>
              </a:rPr>
              <a:t>104</a:t>
            </a:r>
            <a:r>
              <a:rPr lang="en-US" sz="3200" b="1" spc="-1" dirty="0">
                <a:solidFill>
                  <a:srgbClr val="FFFFFF"/>
                </a:solidFill>
                <a:latin typeface="Arial"/>
                <a:ea typeface="DejaVu Sans"/>
              </a:rPr>
              <a:t>Rh</a:t>
            </a:r>
            <a:endParaRPr lang="en-US" sz="3200" spc="-1" dirty="0">
              <a:latin typeface="Arial"/>
            </a:endParaRPr>
          </a:p>
        </p:txBody>
      </p:sp>
      <p:sp>
        <p:nvSpPr>
          <p:cNvPr id="244" name="Rectangle 33"/>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245" name="Picture 244"/>
          <p:cNvPicPr/>
          <p:nvPr/>
        </p:nvPicPr>
        <p:blipFill>
          <a:blip r:embed="rId2"/>
          <a:stretch/>
        </p:blipFill>
        <p:spPr>
          <a:xfrm>
            <a:off x="149747" y="723712"/>
            <a:ext cx="4103281" cy="2523343"/>
          </a:xfrm>
          <a:prstGeom prst="rect">
            <a:avLst/>
          </a:prstGeom>
          <a:ln w="0">
            <a:noFill/>
          </a:ln>
        </p:spPr>
      </p:pic>
      <p:pic>
        <p:nvPicPr>
          <p:cNvPr id="5" name="Picture 4">
            <a:extLst>
              <a:ext uri="{FF2B5EF4-FFF2-40B4-BE49-F238E27FC236}">
                <a16:creationId xmlns:a16="http://schemas.microsoft.com/office/drawing/2014/main" id="{BEBFEFC7-A2C9-437E-932E-7FBA964CE16A}"/>
              </a:ext>
            </a:extLst>
          </p:cNvPr>
          <p:cNvPicPr/>
          <p:nvPr/>
        </p:nvPicPr>
        <p:blipFill>
          <a:blip r:embed="rId3"/>
          <a:srcRect t="7167" r="10242"/>
          <a:stretch/>
        </p:blipFill>
        <p:spPr>
          <a:xfrm>
            <a:off x="4487304" y="620880"/>
            <a:ext cx="4103280" cy="2958480"/>
          </a:xfrm>
          <a:prstGeom prst="rect">
            <a:avLst/>
          </a:prstGeom>
          <a:ln w="0">
            <a:noFill/>
          </a:ln>
        </p:spPr>
      </p:pic>
      <p:pic>
        <p:nvPicPr>
          <p:cNvPr id="6" name="Picture 5">
            <a:extLst>
              <a:ext uri="{FF2B5EF4-FFF2-40B4-BE49-F238E27FC236}">
                <a16:creationId xmlns:a16="http://schemas.microsoft.com/office/drawing/2014/main" id="{2F59C973-C074-4F01-A495-BCB3880F2E71}"/>
              </a:ext>
            </a:extLst>
          </p:cNvPr>
          <p:cNvPicPr/>
          <p:nvPr/>
        </p:nvPicPr>
        <p:blipFill>
          <a:blip r:embed="rId4"/>
          <a:srcRect t="8524" b="3238"/>
          <a:stretch/>
        </p:blipFill>
        <p:spPr>
          <a:xfrm>
            <a:off x="592952" y="3409446"/>
            <a:ext cx="7554428" cy="3109970"/>
          </a:xfrm>
          <a:prstGeom prst="rect">
            <a:avLst/>
          </a:prstGeom>
          <a:ln w="0">
            <a:noFill/>
          </a:ln>
        </p:spPr>
      </p:pic>
      <p:pic>
        <p:nvPicPr>
          <p:cNvPr id="9" name="Picture 4" descr="MLZ – Gneus">
            <a:extLst>
              <a:ext uri="{FF2B5EF4-FFF2-40B4-BE49-F238E27FC236}">
                <a16:creationId xmlns:a16="http://schemas.microsoft.com/office/drawing/2014/main" id="{21CA0F88-D02C-4956-856F-62BB12455D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M II Logo — Startseite">
            <a:extLst>
              <a:ext uri="{FF2B5EF4-FFF2-40B4-BE49-F238E27FC236}">
                <a16:creationId xmlns:a16="http://schemas.microsoft.com/office/drawing/2014/main" id="{0DBD3813-C5A9-42AE-B5DB-39E0A3AC05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034C09-8A91-4C2B-BEC2-2878F6C07200}"/>
              </a:ext>
            </a:extLst>
          </p:cNvPr>
          <p:cNvSpPr/>
          <p:nvPr/>
        </p:nvSpPr>
        <p:spPr>
          <a:xfrm>
            <a:off x="7586516" y="19423"/>
            <a:ext cx="2008136" cy="523220"/>
          </a:xfrm>
          <a:prstGeom prst="rect">
            <a:avLst/>
          </a:prstGeom>
        </p:spPr>
        <p:txBody>
          <a:bodyPr wrap="square">
            <a:spAutoFit/>
          </a:bodyPr>
          <a:lstStyle/>
          <a:p>
            <a:r>
              <a:rPr lang="en-US" sz="2800" b="1" dirty="0">
                <a:solidFill>
                  <a:schemeClr val="bg1"/>
                </a:solidFill>
              </a:rPr>
              <a:t>SV_2_4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11"/>
          <p:cNvSpPr/>
          <p:nvPr/>
        </p:nvSpPr>
        <p:spPr>
          <a:xfrm>
            <a:off x="2286000" y="3827880"/>
            <a:ext cx="4570560" cy="356400"/>
          </a:xfrm>
          <a:prstGeom prst="rect">
            <a:avLst/>
          </a:prstGeom>
          <a:noFill/>
          <a:ln w="0">
            <a:noFill/>
          </a:ln>
        </p:spPr>
        <p:style>
          <a:lnRef idx="0">
            <a:scrgbClr r="0" g="0" b="0"/>
          </a:lnRef>
          <a:fillRef idx="0">
            <a:scrgbClr r="0" g="0" b="0"/>
          </a:fillRef>
          <a:effectRef idx="0">
            <a:scrgbClr r="0" g="0" b="0"/>
          </a:effectRef>
          <a:fontRef idx="minor"/>
        </p:style>
      </p:sp>
      <p:sp>
        <p:nvSpPr>
          <p:cNvPr id="89" name="Rectangle 15"/>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sp>
        <p:nvSpPr>
          <p:cNvPr id="90" name="TextBox 21"/>
          <p:cNvSpPr/>
          <p:nvPr/>
        </p:nvSpPr>
        <p:spPr>
          <a:xfrm>
            <a:off x="0" y="0"/>
            <a:ext cx="9142560" cy="36612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sp>
      <p:sp>
        <p:nvSpPr>
          <p:cNvPr id="91" name="TextBox 30"/>
          <p:cNvSpPr/>
          <p:nvPr/>
        </p:nvSpPr>
        <p:spPr>
          <a:xfrm>
            <a:off x="0" y="0"/>
            <a:ext cx="9142560" cy="706432"/>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1" spc="-1">
                <a:solidFill>
                  <a:srgbClr val="FFFFFF"/>
                </a:solidFill>
                <a:latin typeface="Arial"/>
                <a:ea typeface="DejaVu Sans"/>
              </a:rPr>
              <a:t>Content</a:t>
            </a:r>
            <a:endParaRPr lang="en-US" sz="4000" spc="-1">
              <a:latin typeface="Arial"/>
            </a:endParaRPr>
          </a:p>
        </p:txBody>
      </p:sp>
      <p:sp>
        <p:nvSpPr>
          <p:cNvPr id="8" name="TextBox 7">
            <a:extLst>
              <a:ext uri="{FF2B5EF4-FFF2-40B4-BE49-F238E27FC236}">
                <a16:creationId xmlns:a16="http://schemas.microsoft.com/office/drawing/2014/main" id="{60129FAA-C784-4DAB-BCD0-99BCF918876B}"/>
              </a:ext>
            </a:extLst>
          </p:cNvPr>
          <p:cNvSpPr txBox="1"/>
          <p:nvPr/>
        </p:nvSpPr>
        <p:spPr>
          <a:xfrm>
            <a:off x="122950" y="1993414"/>
            <a:ext cx="8941153" cy="2677656"/>
          </a:xfrm>
          <a:prstGeom prst="rect">
            <a:avLst/>
          </a:prstGeom>
          <a:noFill/>
          <a:ln w="25400">
            <a:solidFill>
              <a:schemeClr val="tx2">
                <a:lumMod val="75000"/>
              </a:schemeClr>
            </a:solidFill>
          </a:ln>
        </p:spPr>
        <p:txBody>
          <a:bodyPr wrap="square" rtlCol="0">
            <a:spAutoFit/>
          </a:bodyPr>
          <a:lstStyle/>
          <a:p>
            <a:r>
              <a:rPr lang="en-US" sz="2400" b="1" dirty="0">
                <a:latin typeface="Arial" panose="020B0604020202020204" pitchFamily="34" charset="0"/>
                <a:cs typeface="Arial" panose="020B0604020202020204" pitchFamily="34" charset="0"/>
              </a:rPr>
              <a:t>- Introduction</a:t>
            </a:r>
          </a:p>
          <a:p>
            <a:r>
              <a:rPr lang="en-US" sz="2400" b="1" dirty="0">
                <a:latin typeface="Arial" panose="020B0604020202020204" pitchFamily="34" charset="0"/>
                <a:cs typeface="Arial" panose="020B0604020202020204" pitchFamily="34" charset="0"/>
              </a:rPr>
              <a:t>- Two-step gamma cascades method</a:t>
            </a:r>
          </a:p>
          <a:p>
            <a:r>
              <a:rPr lang="en-US" sz="2400" b="1" dirty="0">
                <a:latin typeface="Arial" panose="020B0604020202020204" pitchFamily="34" charset="0"/>
                <a:cs typeface="Arial" panose="020B0604020202020204" pitchFamily="34" charset="0"/>
              </a:rPr>
              <a:t>- Previous results on level scheme, gamma transition</a:t>
            </a:r>
          </a:p>
          <a:p>
            <a:r>
              <a:rPr lang="en-US" sz="2400" b="1" dirty="0">
                <a:latin typeface="Arial" panose="020B0604020202020204" pitchFamily="34" charset="0"/>
                <a:cs typeface="Arial" panose="020B0604020202020204" pitchFamily="34" charset="0"/>
              </a:rPr>
              <a:t>- Previous results for level density and radiative strength functions</a:t>
            </a:r>
          </a:p>
          <a:p>
            <a:r>
              <a:rPr lang="en-US" sz="2400" b="1" dirty="0">
                <a:latin typeface="Arial" panose="020B0604020202020204" pitchFamily="34" charset="0"/>
                <a:cs typeface="Arial" panose="020B0604020202020204" pitchFamily="34" charset="0"/>
              </a:rPr>
              <a:t>- New measurements and preliminary results</a:t>
            </a:r>
          </a:p>
          <a:p>
            <a:r>
              <a:rPr lang="en-US" sz="2400" b="1" dirty="0">
                <a:latin typeface="Arial" panose="020B0604020202020204" pitchFamily="34" charset="0"/>
                <a:cs typeface="Arial" panose="020B0604020202020204" pitchFamily="34" charset="0"/>
              </a:rPr>
              <a:t>- Conclusion </a:t>
            </a:r>
          </a:p>
        </p:txBody>
      </p:sp>
      <p:pic>
        <p:nvPicPr>
          <p:cNvPr id="10" name="Picture 4" descr="MLZ – Gneus">
            <a:extLst>
              <a:ext uri="{FF2B5EF4-FFF2-40B4-BE49-F238E27FC236}">
                <a16:creationId xmlns:a16="http://schemas.microsoft.com/office/drawing/2014/main" id="{6D24B812-DF25-4FBD-BF9B-2F84468C1A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M II Logo — Startseite">
            <a:extLst>
              <a:ext uri="{FF2B5EF4-FFF2-40B4-BE49-F238E27FC236}">
                <a16:creationId xmlns:a16="http://schemas.microsoft.com/office/drawing/2014/main" id="{D2C53C9D-D1A4-4C5C-940C-B00135907F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Rectangle 32"/>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sp>
        <p:nvSpPr>
          <p:cNvPr id="251" name="TextBox 23"/>
          <p:cNvSpPr/>
          <p:nvPr/>
        </p:nvSpPr>
        <p:spPr>
          <a:xfrm>
            <a:off x="1440" y="-5990"/>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pc="-1">
                <a:solidFill>
                  <a:srgbClr val="FFFFFF"/>
                </a:solidFill>
                <a:latin typeface="Arial"/>
                <a:ea typeface="DejaVu Sans"/>
              </a:rPr>
              <a:t>Measurement of </a:t>
            </a:r>
            <a:r>
              <a:rPr lang="en-US" sz="3200" b="1" spc="-1" baseline="33000">
                <a:solidFill>
                  <a:srgbClr val="FFFFFF"/>
                </a:solidFill>
                <a:latin typeface="Arial"/>
                <a:ea typeface="DejaVu Sans"/>
              </a:rPr>
              <a:t>108</a:t>
            </a:r>
            <a:r>
              <a:rPr lang="en-US" sz="3200" b="1" spc="-1">
                <a:solidFill>
                  <a:srgbClr val="FFFFFF"/>
                </a:solidFill>
                <a:latin typeface="Arial"/>
                <a:ea typeface="DejaVu Sans"/>
              </a:rPr>
              <a:t>Ag</a:t>
            </a:r>
            <a:endParaRPr lang="en-US" sz="3200" spc="-1">
              <a:latin typeface="Arial"/>
            </a:endParaRPr>
          </a:p>
        </p:txBody>
      </p:sp>
      <p:sp>
        <p:nvSpPr>
          <p:cNvPr id="2" name="TextBox 1">
            <a:extLst>
              <a:ext uri="{FF2B5EF4-FFF2-40B4-BE49-F238E27FC236}">
                <a16:creationId xmlns:a16="http://schemas.microsoft.com/office/drawing/2014/main" id="{CDDE7940-625E-4B3B-AB16-527DCF08E1F6}"/>
              </a:ext>
            </a:extLst>
          </p:cNvPr>
          <p:cNvSpPr txBox="1"/>
          <p:nvPr/>
        </p:nvSpPr>
        <p:spPr>
          <a:xfrm>
            <a:off x="2831060" y="5512353"/>
            <a:ext cx="3480440" cy="369332"/>
          </a:xfrm>
          <a:prstGeom prst="rect">
            <a:avLst/>
          </a:prstGeom>
          <a:noFill/>
        </p:spPr>
        <p:txBody>
          <a:bodyPr wrap="none" rtlCol="0">
            <a:spAutoFit/>
          </a:bodyPr>
          <a:lstStyle/>
          <a:p>
            <a:r>
              <a:rPr lang="en-US" b="1" dirty="0">
                <a:latin typeface="+mj-lt"/>
              </a:rPr>
              <a:t>Enriched </a:t>
            </a:r>
            <a:r>
              <a:rPr lang="en-US" b="1" baseline="30000" dirty="0">
                <a:latin typeface="+mj-lt"/>
              </a:rPr>
              <a:t>107</a:t>
            </a:r>
            <a:r>
              <a:rPr lang="en-US" b="1" dirty="0">
                <a:latin typeface="+mj-lt"/>
              </a:rPr>
              <a:t>Ag target (99.07%)</a:t>
            </a:r>
          </a:p>
        </p:txBody>
      </p:sp>
      <p:pic>
        <p:nvPicPr>
          <p:cNvPr id="9" name="Picture 4" descr="MLZ – Gneus">
            <a:extLst>
              <a:ext uri="{FF2B5EF4-FFF2-40B4-BE49-F238E27FC236}">
                <a16:creationId xmlns:a16="http://schemas.microsoft.com/office/drawing/2014/main" id="{0B8501F2-4C1D-423D-91E6-B0E86F7D19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M II Logo — Startseite">
            <a:extLst>
              <a:ext uri="{FF2B5EF4-FFF2-40B4-BE49-F238E27FC236}">
                <a16:creationId xmlns:a16="http://schemas.microsoft.com/office/drawing/2014/main" id="{25014C31-B906-4490-BFA1-294DCB29ED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89CE1E3-DC29-4FD2-8897-6BFD36A0A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31668"/>
            <a:ext cx="6176865" cy="4773032"/>
          </a:xfrm>
          <a:prstGeom prst="rect">
            <a:avLst/>
          </a:prstGeom>
        </p:spPr>
      </p:pic>
      <p:sp>
        <p:nvSpPr>
          <p:cNvPr id="7" name="Rectangle 6">
            <a:extLst>
              <a:ext uri="{FF2B5EF4-FFF2-40B4-BE49-F238E27FC236}">
                <a16:creationId xmlns:a16="http://schemas.microsoft.com/office/drawing/2014/main" id="{8D628634-5DB0-4747-8715-81A0D706B831}"/>
              </a:ext>
            </a:extLst>
          </p:cNvPr>
          <p:cNvSpPr/>
          <p:nvPr/>
        </p:nvSpPr>
        <p:spPr>
          <a:xfrm>
            <a:off x="7363428" y="-4423"/>
            <a:ext cx="1698478" cy="523220"/>
          </a:xfrm>
          <a:prstGeom prst="rect">
            <a:avLst/>
          </a:prstGeom>
        </p:spPr>
        <p:txBody>
          <a:bodyPr wrap="none">
            <a:spAutoFit/>
          </a:bodyPr>
          <a:lstStyle/>
          <a:p>
            <a:r>
              <a:rPr lang="en-GB" sz="2800" b="1" dirty="0">
                <a:solidFill>
                  <a:schemeClr val="bg1"/>
                </a:solidFill>
              </a:rPr>
              <a:t>TAA_6_7</a:t>
            </a:r>
            <a:endParaRPr lang="en-US" sz="2800" dirty="0">
              <a:solidFill>
                <a:schemeClr val="bg1"/>
              </a:solidFill>
            </a:endParaRPr>
          </a:p>
        </p:txBody>
      </p:sp>
      <p:pic>
        <p:nvPicPr>
          <p:cNvPr id="252" name="Picture 251"/>
          <p:cNvPicPr/>
          <p:nvPr/>
        </p:nvPicPr>
        <p:blipFill>
          <a:blip r:embed="rId5"/>
          <a:stretch/>
        </p:blipFill>
        <p:spPr>
          <a:xfrm>
            <a:off x="5599648" y="1123014"/>
            <a:ext cx="3218703" cy="3822802"/>
          </a:xfrm>
          <a:prstGeom prst="rect">
            <a:avLst/>
          </a:prstGeom>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TextBox 7"/>
          <p:cNvSpPr/>
          <p:nvPr/>
        </p:nvSpPr>
        <p:spPr>
          <a:xfrm>
            <a:off x="0" y="0"/>
            <a:ext cx="9142560" cy="51624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a:solidFill>
                  <a:srgbClr val="FFFFFF"/>
                </a:solidFill>
                <a:latin typeface="Arial"/>
                <a:ea typeface="DejaVu Sans"/>
              </a:rPr>
              <a:t>SINDA – project overview</a:t>
            </a:r>
            <a:endParaRPr lang="en-US" sz="2800" b="0" strike="noStrike" spc="-1">
              <a:latin typeface="Arial"/>
            </a:endParaRPr>
          </a:p>
        </p:txBody>
      </p:sp>
      <p:sp>
        <p:nvSpPr>
          <p:cNvPr id="256" name="TextBox 16"/>
          <p:cNvSpPr/>
          <p:nvPr/>
        </p:nvSpPr>
        <p:spPr>
          <a:xfrm>
            <a:off x="72360" y="1961280"/>
            <a:ext cx="8842680" cy="2036880"/>
          </a:xfrm>
          <a:prstGeom prst="rect">
            <a:avLst/>
          </a:prstGeom>
          <a:noFill/>
          <a:ln w="28575">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0" strike="noStrike" spc="-1" dirty="0">
                <a:solidFill>
                  <a:srgbClr val="000000"/>
                </a:solidFill>
                <a:latin typeface="Arial"/>
                <a:ea typeface="DejaVu Sans"/>
              </a:rPr>
              <a:t>Objectives:</a:t>
            </a:r>
            <a:endParaRPr lang="en-US" sz="1600" b="0" strike="noStrike" spc="-1" dirty="0">
              <a:latin typeface="Arial"/>
            </a:endParaRPr>
          </a:p>
          <a:p>
            <a:pPr>
              <a:lnSpc>
                <a:spcPct val="100000"/>
              </a:lnSpc>
              <a:buNone/>
            </a:pPr>
            <a:r>
              <a:rPr lang="en-US" sz="1600" b="0" strike="noStrike" spc="-1" dirty="0">
                <a:solidFill>
                  <a:srgbClr val="000000"/>
                </a:solidFill>
                <a:latin typeface="Arial"/>
                <a:ea typeface="DejaVu Sans"/>
              </a:rPr>
              <a:t>1. Research: Obtaining new nuclear data (Nuclei of interest: </a:t>
            </a:r>
            <a:r>
              <a:rPr lang="en-US" sz="1600" b="0" strike="noStrike" spc="-1" baseline="30000" dirty="0">
                <a:solidFill>
                  <a:srgbClr val="000000"/>
                </a:solidFill>
                <a:latin typeface="Arial"/>
                <a:ea typeface="DejaVu Sans"/>
              </a:rPr>
              <a:t>108</a:t>
            </a:r>
            <a:r>
              <a:rPr lang="en-US" sz="1600" b="0" strike="noStrike" spc="-1" dirty="0">
                <a:solidFill>
                  <a:srgbClr val="000000"/>
                </a:solidFill>
                <a:latin typeface="Arial"/>
                <a:ea typeface="DejaVu Sans"/>
              </a:rPr>
              <a:t>Ag, </a:t>
            </a:r>
            <a:r>
              <a:rPr lang="en-US" sz="1600" b="0" strike="noStrike" spc="-1" baseline="30000" dirty="0">
                <a:solidFill>
                  <a:srgbClr val="000000"/>
                </a:solidFill>
                <a:latin typeface="Arial"/>
                <a:ea typeface="DejaVu Sans"/>
              </a:rPr>
              <a:t>110</a:t>
            </a:r>
            <a:r>
              <a:rPr lang="en-US" sz="1600" b="0" strike="noStrike" spc="-1" dirty="0">
                <a:solidFill>
                  <a:srgbClr val="000000"/>
                </a:solidFill>
                <a:latin typeface="Arial"/>
                <a:ea typeface="DejaVu Sans"/>
              </a:rPr>
              <a:t>Ag, </a:t>
            </a:r>
            <a:r>
              <a:rPr lang="en-US" sz="1600" b="0" strike="noStrike" spc="-1" baseline="30000" dirty="0">
                <a:solidFill>
                  <a:srgbClr val="000000"/>
                </a:solidFill>
                <a:latin typeface="Arial"/>
                <a:ea typeface="DejaVu Sans"/>
              </a:rPr>
              <a:t>156</a:t>
            </a:r>
            <a:r>
              <a:rPr lang="en-US" sz="1600" b="0" strike="noStrike" spc="-1" dirty="0">
                <a:solidFill>
                  <a:srgbClr val="000000"/>
                </a:solidFill>
                <a:latin typeface="Arial"/>
                <a:ea typeface="DejaVu Sans"/>
              </a:rPr>
              <a:t>Gd, </a:t>
            </a:r>
            <a:r>
              <a:rPr lang="en-US" sz="1600" b="0" strike="noStrike" spc="-1" baseline="30000" dirty="0">
                <a:solidFill>
                  <a:srgbClr val="000000"/>
                </a:solidFill>
                <a:latin typeface="Arial"/>
                <a:ea typeface="DejaVu Sans"/>
              </a:rPr>
              <a:t>158</a:t>
            </a:r>
            <a:r>
              <a:rPr lang="en-US" sz="1600" b="0" strike="noStrike" spc="-1" dirty="0">
                <a:solidFill>
                  <a:srgbClr val="000000"/>
                </a:solidFill>
                <a:latin typeface="Arial"/>
                <a:ea typeface="DejaVu Sans"/>
              </a:rPr>
              <a:t>Gd, Reaction: (n,</a:t>
            </a:r>
            <a:r>
              <a:rPr lang="el-GR" sz="1600" b="0" strike="noStrike" spc="-1" dirty="0">
                <a:solidFill>
                  <a:srgbClr val="000000"/>
                </a:solidFill>
                <a:latin typeface="Arial"/>
                <a:ea typeface="DejaVu Sans"/>
              </a:rPr>
              <a:t>γ</a:t>
            </a:r>
            <a:r>
              <a:rPr lang="en-US" sz="1600" b="0" strike="noStrike" spc="-1" dirty="0">
                <a:solidFill>
                  <a:srgbClr val="000000"/>
                </a:solidFill>
                <a:latin typeface="Arial"/>
                <a:ea typeface="DejaVu Sans"/>
              </a:rPr>
              <a:t>) and (n,2</a:t>
            </a:r>
            <a:r>
              <a:rPr lang="el-GR" sz="1600" b="0" strike="noStrike" spc="-1" dirty="0">
                <a:solidFill>
                  <a:srgbClr val="000000"/>
                </a:solidFill>
                <a:latin typeface="Arial"/>
                <a:ea typeface="DejaVu Sans"/>
              </a:rPr>
              <a:t>γ</a:t>
            </a:r>
            <a:r>
              <a:rPr lang="en-US" sz="1600" b="0" strike="noStrike" spc="-1" dirty="0">
                <a:solidFill>
                  <a:srgbClr val="000000"/>
                </a:solidFill>
                <a:latin typeface="Arial"/>
                <a:ea typeface="DejaVu Sans"/>
              </a:rPr>
              <a:t>))</a:t>
            </a:r>
            <a:endParaRPr lang="en-US" sz="1600" b="0" strike="noStrike" spc="-1" dirty="0">
              <a:latin typeface="Arial"/>
            </a:endParaRPr>
          </a:p>
          <a:p>
            <a:pPr>
              <a:lnSpc>
                <a:spcPct val="100000"/>
              </a:lnSpc>
              <a:buNone/>
            </a:pPr>
            <a:r>
              <a:rPr lang="en-US" sz="1600" b="0" strike="noStrike" spc="-1" dirty="0">
                <a:solidFill>
                  <a:srgbClr val="000000"/>
                </a:solidFill>
                <a:latin typeface="Arial"/>
                <a:ea typeface="DejaVu Sans"/>
              </a:rPr>
              <a:t>2. Education: Research experience and training at international level for young scientists; improvement of MSc and PhD studies and Serbia; exchange of knowledge between participating institutions</a:t>
            </a:r>
            <a:endParaRPr lang="en-US" sz="1600" b="0" strike="noStrike" spc="-1" dirty="0">
              <a:latin typeface="Arial"/>
            </a:endParaRPr>
          </a:p>
          <a:p>
            <a:pPr>
              <a:lnSpc>
                <a:spcPct val="100000"/>
              </a:lnSpc>
              <a:buNone/>
            </a:pPr>
            <a:r>
              <a:rPr lang="en-US" sz="1600" b="0" strike="noStrike" spc="-1" dirty="0">
                <a:solidFill>
                  <a:srgbClr val="000000"/>
                </a:solidFill>
                <a:latin typeface="Arial"/>
                <a:ea typeface="DejaVu Sans"/>
              </a:rPr>
              <a:t>3. International collaboration: Strengthening of current collaboration; planning of future activities; involvement of new participants in the collaboration</a:t>
            </a:r>
            <a:endParaRPr lang="en-US" sz="1600" b="0" strike="noStrike" spc="-1" dirty="0">
              <a:latin typeface="Arial"/>
            </a:endParaRPr>
          </a:p>
        </p:txBody>
      </p:sp>
      <p:sp>
        <p:nvSpPr>
          <p:cNvPr id="257" name="TextBox 18"/>
          <p:cNvSpPr/>
          <p:nvPr/>
        </p:nvSpPr>
        <p:spPr>
          <a:xfrm>
            <a:off x="24120" y="604440"/>
            <a:ext cx="60246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Arial"/>
                <a:ea typeface="DejaVu Sans"/>
              </a:rPr>
              <a:t>SINDA – Science driven Improvement of Nuclear DAta</a:t>
            </a:r>
            <a:endParaRPr lang="en-US" sz="1800" b="0" strike="noStrike" spc="-1">
              <a:latin typeface="Arial"/>
            </a:endParaRPr>
          </a:p>
        </p:txBody>
      </p:sp>
      <p:sp>
        <p:nvSpPr>
          <p:cNvPr id="258" name="Rectangle 257"/>
          <p:cNvSpPr/>
          <p:nvPr/>
        </p:nvSpPr>
        <p:spPr>
          <a:xfrm>
            <a:off x="72360" y="979920"/>
            <a:ext cx="9070560" cy="1195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de-DE" sz="1300" b="1" strike="noStrike" spc="-1" dirty="0">
                <a:solidFill>
                  <a:srgbClr val="808080"/>
                </a:solidFill>
                <a:latin typeface="Arial"/>
                <a:ea typeface="Times New Roman"/>
              </a:rPr>
              <a:t>1. Technical University </a:t>
            </a:r>
            <a:r>
              <a:rPr lang="de-DE" sz="1300" b="1" strike="noStrike" spc="-1" dirty="0" err="1">
                <a:solidFill>
                  <a:srgbClr val="808080"/>
                </a:solidFill>
                <a:latin typeface="Arial"/>
                <a:ea typeface="Times New Roman"/>
              </a:rPr>
              <a:t>of</a:t>
            </a:r>
            <a:r>
              <a:rPr lang="de-DE" sz="1300" b="1" strike="noStrike" spc="-1" dirty="0">
                <a:solidFill>
                  <a:srgbClr val="808080"/>
                </a:solidFill>
                <a:latin typeface="Arial"/>
                <a:ea typeface="Times New Roman"/>
              </a:rPr>
              <a:t> Munich - Forschungs-Neutronenquelle Heinz Maier-Leibnitz (FRM II),  Garching, Germany and 2. Faculty </a:t>
            </a:r>
            <a:r>
              <a:rPr lang="de-DE" sz="1300" b="1" strike="noStrike" spc="-1" dirty="0" err="1">
                <a:solidFill>
                  <a:srgbClr val="808080"/>
                </a:solidFill>
                <a:latin typeface="Arial"/>
                <a:ea typeface="Times New Roman"/>
              </a:rPr>
              <a:t>of</a:t>
            </a:r>
            <a:r>
              <a:rPr lang="de-DE" sz="1300" b="1" strike="noStrike" spc="-1" dirty="0">
                <a:solidFill>
                  <a:srgbClr val="808080"/>
                </a:solidFill>
                <a:latin typeface="Arial"/>
                <a:ea typeface="Times New Roman"/>
              </a:rPr>
              <a:t> </a:t>
            </a:r>
            <a:r>
              <a:rPr lang="de-DE" sz="1300" b="1" strike="noStrike" spc="-1" dirty="0" err="1">
                <a:solidFill>
                  <a:srgbClr val="808080"/>
                </a:solidFill>
                <a:latin typeface="Arial"/>
                <a:ea typeface="Times New Roman"/>
              </a:rPr>
              <a:t>Scinece</a:t>
            </a:r>
            <a:r>
              <a:rPr lang="de-DE" sz="1300" b="1" strike="noStrike" spc="-1" dirty="0">
                <a:solidFill>
                  <a:srgbClr val="808080"/>
                </a:solidFill>
                <a:latin typeface="Arial"/>
                <a:ea typeface="Times New Roman"/>
              </a:rPr>
              <a:t>, University </a:t>
            </a:r>
            <a:r>
              <a:rPr lang="de-DE" sz="1300" b="1" strike="noStrike" spc="-1" dirty="0" err="1">
                <a:solidFill>
                  <a:srgbClr val="808080"/>
                </a:solidFill>
                <a:latin typeface="Arial"/>
                <a:ea typeface="Times New Roman"/>
              </a:rPr>
              <a:t>of</a:t>
            </a:r>
            <a:r>
              <a:rPr lang="de-DE" sz="1300" b="1" strike="noStrike" spc="-1" dirty="0">
                <a:solidFill>
                  <a:srgbClr val="808080"/>
                </a:solidFill>
                <a:latin typeface="Arial"/>
                <a:ea typeface="Times New Roman"/>
              </a:rPr>
              <a:t> Novi </a:t>
            </a:r>
            <a:r>
              <a:rPr lang="de-DE" sz="1300" b="1" strike="noStrike" spc="-1" dirty="0" err="1">
                <a:solidFill>
                  <a:srgbClr val="808080"/>
                </a:solidFill>
                <a:latin typeface="Arial"/>
                <a:ea typeface="Times New Roman"/>
              </a:rPr>
              <a:t>Sad</a:t>
            </a:r>
            <a:endParaRPr lang="en-US" sz="1300" b="0" strike="noStrike" spc="-1" dirty="0">
              <a:latin typeface="Arial"/>
            </a:endParaRPr>
          </a:p>
          <a:p>
            <a:pPr>
              <a:lnSpc>
                <a:spcPct val="100000"/>
              </a:lnSpc>
              <a:buNone/>
            </a:pPr>
            <a:r>
              <a:rPr lang="de-DE" sz="1300" b="1" strike="noStrike" spc="-1" dirty="0">
                <a:solidFill>
                  <a:srgbClr val="808080"/>
                </a:solidFill>
                <a:latin typeface="Arial"/>
                <a:ea typeface="Times New Roman"/>
              </a:rPr>
              <a:t>- </a:t>
            </a:r>
            <a:r>
              <a:rPr lang="de-DE" sz="1300" b="1" strike="noStrike" spc="-1" dirty="0" err="1">
                <a:solidFill>
                  <a:srgbClr val="808080"/>
                </a:solidFill>
                <a:latin typeface="Arial"/>
                <a:ea typeface="Times New Roman"/>
              </a:rPr>
              <a:t>two</a:t>
            </a:r>
            <a:r>
              <a:rPr lang="de-DE" sz="1300" b="1" strike="noStrike" spc="-1" dirty="0">
                <a:solidFill>
                  <a:srgbClr val="808080"/>
                </a:solidFill>
                <a:latin typeface="Arial"/>
                <a:ea typeface="Times New Roman"/>
              </a:rPr>
              <a:t> </a:t>
            </a:r>
            <a:r>
              <a:rPr lang="de-DE" sz="1300" b="1" strike="noStrike" spc="-1" dirty="0" err="1">
                <a:solidFill>
                  <a:srgbClr val="808080"/>
                </a:solidFill>
                <a:latin typeface="Arial"/>
                <a:ea typeface="Times New Roman"/>
              </a:rPr>
              <a:t>years</a:t>
            </a:r>
            <a:r>
              <a:rPr lang="de-DE" sz="1300" b="1" strike="noStrike" spc="-1" dirty="0">
                <a:solidFill>
                  <a:srgbClr val="808080"/>
                </a:solidFill>
                <a:latin typeface="Arial"/>
                <a:ea typeface="Times New Roman"/>
              </a:rPr>
              <a:t> </a:t>
            </a:r>
            <a:r>
              <a:rPr lang="de-DE" sz="1300" b="1" strike="noStrike" spc="-1" dirty="0" err="1">
                <a:solidFill>
                  <a:srgbClr val="808080"/>
                </a:solidFill>
                <a:latin typeface="Arial"/>
                <a:ea typeface="Times New Roman"/>
              </a:rPr>
              <a:t>project</a:t>
            </a:r>
            <a:r>
              <a:rPr lang="de-DE" sz="1300" b="1" strike="noStrike" spc="-1" dirty="0">
                <a:solidFill>
                  <a:srgbClr val="808080"/>
                </a:solidFill>
                <a:latin typeface="Arial"/>
                <a:ea typeface="Times New Roman"/>
              </a:rPr>
              <a:t> 2022-2024</a:t>
            </a:r>
            <a:endParaRPr lang="en-US" sz="1300" b="0" strike="noStrike" spc="-1" dirty="0">
              <a:latin typeface="Arial"/>
            </a:endParaRPr>
          </a:p>
          <a:p>
            <a:pPr>
              <a:lnSpc>
                <a:spcPct val="100000"/>
              </a:lnSpc>
              <a:buNone/>
            </a:pPr>
            <a:r>
              <a:rPr lang="de-DE" sz="1300" b="1" strike="noStrike" spc="-1" dirty="0">
                <a:solidFill>
                  <a:srgbClr val="808080"/>
                </a:solidFill>
                <a:latin typeface="Arial"/>
                <a:ea typeface="Times New Roman"/>
              </a:rPr>
              <a:t>- support </a:t>
            </a:r>
            <a:r>
              <a:rPr lang="de-DE" sz="1300" b="1" strike="noStrike" spc="-1" dirty="0" err="1">
                <a:solidFill>
                  <a:srgbClr val="808080"/>
                </a:solidFill>
                <a:latin typeface="Arial"/>
                <a:ea typeface="Times New Roman"/>
              </a:rPr>
              <a:t>by</a:t>
            </a:r>
            <a:r>
              <a:rPr lang="de-DE" sz="1300" b="1" strike="noStrike" spc="-1" dirty="0">
                <a:solidFill>
                  <a:srgbClr val="808080"/>
                </a:solidFill>
                <a:latin typeface="Arial"/>
                <a:ea typeface="Times New Roman"/>
              </a:rPr>
              <a:t> DAAD and Ministry </a:t>
            </a:r>
            <a:r>
              <a:rPr lang="de-DE" sz="1300" b="1" strike="noStrike" spc="-1" dirty="0" err="1">
                <a:solidFill>
                  <a:srgbClr val="808080"/>
                </a:solidFill>
                <a:latin typeface="Arial"/>
                <a:ea typeface="Times New Roman"/>
              </a:rPr>
              <a:t>of</a:t>
            </a:r>
            <a:r>
              <a:rPr lang="de-DE" sz="1300" b="1" strike="noStrike" spc="-1" dirty="0">
                <a:solidFill>
                  <a:srgbClr val="808080"/>
                </a:solidFill>
                <a:latin typeface="Arial"/>
                <a:ea typeface="Times New Roman"/>
              </a:rPr>
              <a:t> Science, </a:t>
            </a:r>
            <a:r>
              <a:rPr lang="de-DE" sz="1300" b="1" strike="noStrike" spc="-1" dirty="0" err="1">
                <a:solidFill>
                  <a:srgbClr val="808080"/>
                </a:solidFill>
                <a:latin typeface="Arial"/>
                <a:ea typeface="Times New Roman"/>
              </a:rPr>
              <a:t>Republic</a:t>
            </a:r>
            <a:r>
              <a:rPr lang="de-DE" sz="1300" b="1" strike="noStrike" spc="-1" dirty="0">
                <a:solidFill>
                  <a:srgbClr val="808080"/>
                </a:solidFill>
                <a:latin typeface="Arial"/>
                <a:ea typeface="Times New Roman"/>
              </a:rPr>
              <a:t> </a:t>
            </a:r>
            <a:r>
              <a:rPr lang="de-DE" sz="1300" b="1" strike="noStrike" spc="-1" dirty="0" err="1">
                <a:solidFill>
                  <a:srgbClr val="808080"/>
                </a:solidFill>
                <a:latin typeface="Arial"/>
                <a:ea typeface="Times New Roman"/>
              </a:rPr>
              <a:t>of</a:t>
            </a:r>
            <a:r>
              <a:rPr lang="de-DE" sz="1300" b="1" strike="noStrike" spc="-1" dirty="0">
                <a:solidFill>
                  <a:srgbClr val="808080"/>
                </a:solidFill>
                <a:latin typeface="Arial"/>
                <a:ea typeface="Times New Roman"/>
              </a:rPr>
              <a:t> </a:t>
            </a:r>
            <a:r>
              <a:rPr lang="de-DE" sz="1300" b="1" strike="noStrike" spc="-1" dirty="0" err="1">
                <a:solidFill>
                  <a:srgbClr val="808080"/>
                </a:solidFill>
                <a:latin typeface="Arial"/>
                <a:ea typeface="Times New Roman"/>
              </a:rPr>
              <a:t>Serbia</a:t>
            </a:r>
            <a:endParaRPr lang="en-US" sz="1300" b="0" strike="noStrike" spc="-1" dirty="0">
              <a:latin typeface="Arial"/>
            </a:endParaRPr>
          </a:p>
        </p:txBody>
      </p:sp>
      <p:sp>
        <p:nvSpPr>
          <p:cNvPr id="260" name="TextBox 20"/>
          <p:cNvSpPr/>
          <p:nvPr/>
        </p:nvSpPr>
        <p:spPr>
          <a:xfrm>
            <a:off x="0" y="0"/>
            <a:ext cx="9142560" cy="57708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trike="noStrike" spc="-1">
                <a:solidFill>
                  <a:srgbClr val="FFFFFF"/>
                </a:solidFill>
                <a:latin typeface="Arial"/>
                <a:ea typeface="DejaVu Sans"/>
              </a:rPr>
              <a:t>Join </a:t>
            </a:r>
            <a:endParaRPr lang="en-US" sz="3200" b="0" strike="noStrike" spc="-1">
              <a:latin typeface="Arial"/>
            </a:endParaRPr>
          </a:p>
        </p:txBody>
      </p:sp>
      <p:sp>
        <p:nvSpPr>
          <p:cNvPr id="261" name="TextBox 22"/>
          <p:cNvSpPr/>
          <p:nvPr/>
        </p:nvSpPr>
        <p:spPr>
          <a:xfrm>
            <a:off x="0" y="0"/>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trike="noStrike" spc="-1" dirty="0">
                <a:solidFill>
                  <a:srgbClr val="FFFFFF"/>
                </a:solidFill>
                <a:latin typeface="Arial"/>
                <a:ea typeface="DejaVu Sans"/>
              </a:rPr>
              <a:t>Additional acknowledgments</a:t>
            </a:r>
            <a:endParaRPr lang="en-US" sz="3200" b="0" strike="noStrike" spc="-1" dirty="0">
              <a:latin typeface="Arial"/>
            </a:endParaRPr>
          </a:p>
        </p:txBody>
      </p:sp>
      <p:sp>
        <p:nvSpPr>
          <p:cNvPr id="262" name="Straight Connector 261"/>
          <p:cNvSpPr/>
          <p:nvPr/>
        </p:nvSpPr>
        <p:spPr>
          <a:xfrm>
            <a:off x="0" y="4654800"/>
            <a:ext cx="9144000" cy="36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263" name="Rectangle 262"/>
          <p:cNvSpPr/>
          <p:nvPr/>
        </p:nvSpPr>
        <p:spPr>
          <a:xfrm>
            <a:off x="-720" y="4150800"/>
            <a:ext cx="9036360" cy="60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0" strike="noStrike" spc="-1" dirty="0">
                <a:latin typeface="Arial"/>
              </a:rPr>
              <a:t>MLZ's new group "</a:t>
            </a:r>
            <a:r>
              <a:rPr lang="en-US" sz="1800" b="1" strike="noStrike" spc="-1" dirty="0">
                <a:latin typeface="Arial"/>
              </a:rPr>
              <a:t>Data Evaluation Group - DEVA</a:t>
            </a:r>
            <a:r>
              <a:rPr lang="en-US" sz="1800" b="0" strike="noStrike" spc="-1" dirty="0">
                <a:latin typeface="Arial"/>
              </a:rPr>
              <a:t>" was very helpful for SINDA project</a:t>
            </a:r>
          </a:p>
        </p:txBody>
      </p:sp>
      <p:sp>
        <p:nvSpPr>
          <p:cNvPr id="264" name="Rectangle 263"/>
          <p:cNvSpPr/>
          <p:nvPr/>
        </p:nvSpPr>
        <p:spPr>
          <a:xfrm>
            <a:off x="25920" y="4800240"/>
            <a:ext cx="8732520" cy="7421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800" b="1" strike="noStrike" spc="-1" dirty="0" err="1">
                <a:latin typeface="Arial"/>
              </a:rPr>
              <a:t>EvalSpek</a:t>
            </a:r>
            <a:r>
              <a:rPr lang="en-US" sz="1800" b="1" strike="noStrike" spc="-1" dirty="0">
                <a:latin typeface="Arial"/>
              </a:rPr>
              <a:t>-ML: Development and evaluation of machine learning algorithms for the analysis of convex combined spectral data</a:t>
            </a:r>
            <a:endParaRPr lang="en-US" sz="1800" b="0" strike="noStrike" spc="-1" dirty="0">
              <a:latin typeface="Arial"/>
            </a:endParaRPr>
          </a:p>
        </p:txBody>
      </p:sp>
      <p:sp>
        <p:nvSpPr>
          <p:cNvPr id="12" name="Rectangle 32">
            <a:extLst>
              <a:ext uri="{FF2B5EF4-FFF2-40B4-BE49-F238E27FC236}">
                <a16:creationId xmlns:a16="http://schemas.microsoft.com/office/drawing/2014/main" id="{22557AAC-E1CF-4A0E-B22C-3C7CCD2FABD1}"/>
              </a:ext>
            </a:extLst>
          </p:cNvPr>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3" name="Picture 4" descr="MLZ – Gneus">
            <a:extLst>
              <a:ext uri="{FF2B5EF4-FFF2-40B4-BE49-F238E27FC236}">
                <a16:creationId xmlns:a16="http://schemas.microsoft.com/office/drawing/2014/main" id="{45CC336F-B5ED-4EE8-A1D5-845B5D6D9C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M II Logo — Startseite">
            <a:extLst>
              <a:ext uri="{FF2B5EF4-FFF2-40B4-BE49-F238E27FC236}">
                <a16:creationId xmlns:a16="http://schemas.microsoft.com/office/drawing/2014/main" id="{1244571E-ADB8-438C-80E1-BE498726F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TextBox 2"/>
          <p:cNvSpPr/>
          <p:nvPr/>
        </p:nvSpPr>
        <p:spPr>
          <a:xfrm>
            <a:off x="0" y="0"/>
            <a:ext cx="9142560" cy="706432"/>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1" spc="-1">
                <a:solidFill>
                  <a:srgbClr val="FFFFFF"/>
                </a:solidFill>
                <a:latin typeface="Arial"/>
                <a:ea typeface="DejaVu Sans"/>
              </a:rPr>
              <a:t>Conclusion</a:t>
            </a:r>
            <a:endParaRPr lang="en-US" sz="4000" spc="-1">
              <a:latin typeface="Arial"/>
            </a:endParaRPr>
          </a:p>
        </p:txBody>
      </p:sp>
      <p:sp>
        <p:nvSpPr>
          <p:cNvPr id="266" name="TextBox 3"/>
          <p:cNvSpPr/>
          <p:nvPr/>
        </p:nvSpPr>
        <p:spPr>
          <a:xfrm>
            <a:off x="122400" y="1043640"/>
            <a:ext cx="8863560" cy="1752872"/>
          </a:xfrm>
          <a:prstGeom prst="rect">
            <a:avLst/>
          </a:prstGeom>
          <a:noFill/>
          <a:ln w="381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pc="-1" dirty="0">
                <a:solidFill>
                  <a:srgbClr val="000000"/>
                </a:solidFill>
                <a:latin typeface="Arial"/>
                <a:ea typeface="DejaVu Sans"/>
              </a:rPr>
              <a:t>Two-step gamma cascade model can help improve the level scheme and gamma transition data.</a:t>
            </a:r>
            <a:endParaRPr lang="en-US" spc="-1" dirty="0">
              <a:latin typeface="Arial"/>
            </a:endParaRPr>
          </a:p>
          <a:p>
            <a:pPr>
              <a:lnSpc>
                <a:spcPct val="100000"/>
              </a:lnSpc>
              <a:buNone/>
            </a:pPr>
            <a:endParaRPr lang="en-US" spc="-1" dirty="0">
              <a:latin typeface="Arial"/>
            </a:endParaRPr>
          </a:p>
          <a:p>
            <a:pPr algn="just">
              <a:lnSpc>
                <a:spcPct val="100000"/>
              </a:lnSpc>
              <a:buNone/>
            </a:pPr>
            <a:r>
              <a:rPr lang="en-US" spc="-1" dirty="0">
                <a:solidFill>
                  <a:srgbClr val="000000"/>
                </a:solidFill>
                <a:latin typeface="Arial"/>
                <a:ea typeface="DejaVu Sans"/>
              </a:rPr>
              <a:t>Practical model of the cascade gamma-decay developed can go beyond the spectroscopic data and provide information about the LD and RSF (It was previously done for 44 nuclei).</a:t>
            </a:r>
            <a:endParaRPr lang="en-US" spc="-1" dirty="0">
              <a:latin typeface="Arial"/>
            </a:endParaRPr>
          </a:p>
        </p:txBody>
      </p:sp>
      <p:sp>
        <p:nvSpPr>
          <p:cNvPr id="267" name="Straight Connector 5"/>
          <p:cNvSpPr/>
          <p:nvPr/>
        </p:nvSpPr>
        <p:spPr>
          <a:xfrm flipV="1">
            <a:off x="267120" y="3476160"/>
            <a:ext cx="8719920" cy="8640"/>
          </a:xfrm>
          <a:prstGeom prst="line">
            <a:avLst/>
          </a:prstGeom>
          <a:ln w="38100">
            <a:solidFill>
              <a:srgbClr val="333F4F"/>
            </a:solidFill>
          </a:ln>
        </p:spPr>
        <p:style>
          <a:lnRef idx="1">
            <a:schemeClr val="accent1"/>
          </a:lnRef>
          <a:fillRef idx="0">
            <a:schemeClr val="accent1"/>
          </a:fillRef>
          <a:effectRef idx="0">
            <a:schemeClr val="accent1"/>
          </a:effectRef>
          <a:fontRef idx="minor"/>
        </p:style>
      </p:sp>
      <p:sp>
        <p:nvSpPr>
          <p:cNvPr id="268" name="TextBox 6"/>
          <p:cNvSpPr/>
          <p:nvPr/>
        </p:nvSpPr>
        <p:spPr>
          <a:xfrm>
            <a:off x="213842" y="3023282"/>
            <a:ext cx="3212267"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spc="-1">
                <a:solidFill>
                  <a:srgbClr val="000000"/>
                </a:solidFill>
                <a:latin typeface="Calibri"/>
                <a:ea typeface="DejaVu Sans"/>
              </a:rPr>
              <a:t>Current and future work</a:t>
            </a:r>
            <a:endParaRPr lang="en-US" sz="2400" spc="-1">
              <a:latin typeface="Arial"/>
            </a:endParaRPr>
          </a:p>
        </p:txBody>
      </p:sp>
      <p:sp>
        <p:nvSpPr>
          <p:cNvPr id="269" name="TextBox 8"/>
          <p:cNvSpPr/>
          <p:nvPr/>
        </p:nvSpPr>
        <p:spPr>
          <a:xfrm>
            <a:off x="578500" y="3619800"/>
            <a:ext cx="8117633" cy="2306870"/>
          </a:xfrm>
          <a:prstGeom prst="rect">
            <a:avLst/>
          </a:prstGeom>
          <a:noFill/>
          <a:ln w="25400">
            <a:solidFill>
              <a:srgbClr val="333F4F"/>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pc="-1" dirty="0">
                <a:solidFill>
                  <a:srgbClr val="000000"/>
                </a:solidFill>
                <a:latin typeface="Arial"/>
                <a:ea typeface="DejaVu Sans"/>
              </a:rPr>
              <a:t>Already measured: </a:t>
            </a:r>
            <a:r>
              <a:rPr lang="en-US" spc="-1" baseline="30000" dirty="0">
                <a:solidFill>
                  <a:srgbClr val="000000"/>
                </a:solidFill>
                <a:latin typeface="Arial"/>
                <a:ea typeface="DejaVu Sans"/>
              </a:rPr>
              <a:t>94</a:t>
            </a:r>
            <a:r>
              <a:rPr lang="en-US" spc="-1" dirty="0">
                <a:solidFill>
                  <a:srgbClr val="000000"/>
                </a:solidFill>
                <a:latin typeface="Arial"/>
                <a:ea typeface="DejaVu Sans"/>
              </a:rPr>
              <a:t>Nb, </a:t>
            </a:r>
            <a:r>
              <a:rPr lang="en-US" spc="-1" baseline="30000" dirty="0">
                <a:solidFill>
                  <a:srgbClr val="000000"/>
                </a:solidFill>
                <a:latin typeface="Arial"/>
                <a:ea typeface="DejaVu Sans"/>
              </a:rPr>
              <a:t>56</a:t>
            </a:r>
            <a:r>
              <a:rPr lang="en-US" spc="-1" dirty="0">
                <a:solidFill>
                  <a:srgbClr val="000000"/>
                </a:solidFill>
                <a:latin typeface="Arial"/>
                <a:ea typeface="DejaVu Sans"/>
              </a:rPr>
              <a:t>Mn, </a:t>
            </a:r>
            <a:r>
              <a:rPr lang="en-US" spc="-1" baseline="30000" dirty="0">
                <a:solidFill>
                  <a:srgbClr val="000000"/>
                </a:solidFill>
                <a:latin typeface="Arial"/>
                <a:ea typeface="DejaVu Sans"/>
              </a:rPr>
              <a:t>104</a:t>
            </a:r>
            <a:r>
              <a:rPr lang="en-US" spc="-1" dirty="0">
                <a:solidFill>
                  <a:srgbClr val="000000"/>
                </a:solidFill>
                <a:latin typeface="Arial"/>
                <a:ea typeface="DejaVu Sans"/>
              </a:rPr>
              <a:t>Rh,  </a:t>
            </a:r>
            <a:r>
              <a:rPr lang="en-US" spc="-1" baseline="33000" dirty="0">
                <a:solidFill>
                  <a:srgbClr val="000000"/>
                </a:solidFill>
                <a:latin typeface="Arial"/>
                <a:ea typeface="DejaVu Sans"/>
              </a:rPr>
              <a:t>108</a:t>
            </a:r>
            <a:r>
              <a:rPr lang="en-US" spc="-1" dirty="0">
                <a:solidFill>
                  <a:srgbClr val="000000"/>
                </a:solidFill>
                <a:latin typeface="Arial"/>
                <a:ea typeface="DejaVu Sans"/>
              </a:rPr>
              <a:t>Ag.</a:t>
            </a:r>
            <a:endParaRPr lang="en-US" spc="-1" dirty="0">
              <a:latin typeface="Arial"/>
            </a:endParaRPr>
          </a:p>
          <a:p>
            <a:pPr>
              <a:lnSpc>
                <a:spcPct val="100000"/>
              </a:lnSpc>
              <a:buNone/>
            </a:pPr>
            <a:endParaRPr lang="en-US" spc="-1" dirty="0">
              <a:latin typeface="Arial"/>
            </a:endParaRPr>
          </a:p>
          <a:p>
            <a:pPr>
              <a:lnSpc>
                <a:spcPct val="100000"/>
              </a:lnSpc>
              <a:buNone/>
            </a:pPr>
            <a:r>
              <a:rPr lang="en-US" spc="-1" dirty="0">
                <a:solidFill>
                  <a:srgbClr val="000000"/>
                </a:solidFill>
                <a:latin typeface="Arial"/>
                <a:ea typeface="DejaVu Sans"/>
              </a:rPr>
              <a:t>Finished (spectroscopic part): </a:t>
            </a:r>
            <a:r>
              <a:rPr lang="en-US" spc="-1" baseline="30000" dirty="0">
                <a:solidFill>
                  <a:srgbClr val="000000"/>
                </a:solidFill>
                <a:latin typeface="Arial"/>
                <a:ea typeface="DejaVu Sans"/>
              </a:rPr>
              <a:t>94</a:t>
            </a:r>
            <a:r>
              <a:rPr lang="en-US" spc="-1" dirty="0">
                <a:solidFill>
                  <a:srgbClr val="000000"/>
                </a:solidFill>
                <a:latin typeface="Arial"/>
                <a:ea typeface="DejaVu Sans"/>
              </a:rPr>
              <a:t>Nb</a:t>
            </a:r>
            <a:r>
              <a:rPr lang="sr-Latn-RS" spc="-1" dirty="0">
                <a:solidFill>
                  <a:srgbClr val="000000"/>
                </a:solidFill>
                <a:latin typeface="Arial"/>
                <a:ea typeface="DejaVu Sans"/>
              </a:rPr>
              <a:t>, </a:t>
            </a:r>
            <a:r>
              <a:rPr lang="en-US" spc="-1" baseline="30000" dirty="0">
                <a:solidFill>
                  <a:srgbClr val="000000"/>
                </a:solidFill>
                <a:latin typeface="Arial"/>
                <a:ea typeface="DejaVu Sans"/>
              </a:rPr>
              <a:t>56</a:t>
            </a:r>
            <a:r>
              <a:rPr lang="en-US" spc="-1" dirty="0">
                <a:solidFill>
                  <a:srgbClr val="000000"/>
                </a:solidFill>
                <a:latin typeface="Arial"/>
                <a:ea typeface="DejaVu Sans"/>
              </a:rPr>
              <a:t>Mn</a:t>
            </a:r>
            <a:endParaRPr lang="en-US" spc="-1" dirty="0">
              <a:latin typeface="Arial"/>
            </a:endParaRPr>
          </a:p>
          <a:p>
            <a:pPr>
              <a:lnSpc>
                <a:spcPct val="100000"/>
              </a:lnSpc>
              <a:buNone/>
            </a:pPr>
            <a:r>
              <a:rPr lang="en-US" spc="-1" dirty="0">
                <a:solidFill>
                  <a:srgbClr val="000000"/>
                </a:solidFill>
                <a:latin typeface="Arial"/>
                <a:ea typeface="DejaVu Sans"/>
              </a:rPr>
              <a:t>In preparation (spectroscopic part): </a:t>
            </a:r>
            <a:r>
              <a:rPr lang="en-US" spc="-1" baseline="30000" dirty="0">
                <a:solidFill>
                  <a:srgbClr val="000000"/>
                </a:solidFill>
                <a:latin typeface="Arial"/>
                <a:ea typeface="DejaVu Sans"/>
              </a:rPr>
              <a:t>104</a:t>
            </a:r>
            <a:r>
              <a:rPr lang="en-US" spc="-1" dirty="0">
                <a:solidFill>
                  <a:srgbClr val="000000"/>
                </a:solidFill>
                <a:latin typeface="Arial"/>
                <a:ea typeface="DejaVu Sans"/>
              </a:rPr>
              <a:t>Rh, </a:t>
            </a:r>
            <a:r>
              <a:rPr lang="en-US" spc="-1" baseline="33000" dirty="0">
                <a:solidFill>
                  <a:srgbClr val="000000"/>
                </a:solidFill>
                <a:latin typeface="Arial"/>
                <a:ea typeface="DejaVu Sans"/>
              </a:rPr>
              <a:t>108</a:t>
            </a:r>
            <a:r>
              <a:rPr lang="en-US" spc="-1" dirty="0">
                <a:solidFill>
                  <a:srgbClr val="000000"/>
                </a:solidFill>
                <a:latin typeface="Arial"/>
                <a:ea typeface="DejaVu Sans"/>
              </a:rPr>
              <a:t>Ag.</a:t>
            </a:r>
            <a:endParaRPr lang="en-US" spc="-1" dirty="0">
              <a:latin typeface="Arial"/>
            </a:endParaRPr>
          </a:p>
          <a:p>
            <a:pPr>
              <a:lnSpc>
                <a:spcPct val="100000"/>
              </a:lnSpc>
              <a:buNone/>
            </a:pPr>
            <a:endParaRPr lang="en-US" spc="-1" dirty="0">
              <a:latin typeface="Arial"/>
            </a:endParaRPr>
          </a:p>
          <a:p>
            <a:pPr>
              <a:lnSpc>
                <a:spcPct val="100000"/>
              </a:lnSpc>
              <a:buNone/>
            </a:pPr>
            <a:r>
              <a:rPr lang="en-US" spc="-1" dirty="0">
                <a:solidFill>
                  <a:srgbClr val="000000"/>
                </a:solidFill>
                <a:latin typeface="Arial"/>
                <a:ea typeface="DejaVu Sans"/>
              </a:rPr>
              <a:t>Future plans: </a:t>
            </a:r>
            <a:endParaRPr lang="en-US" spc="-1" dirty="0">
              <a:latin typeface="Arial"/>
            </a:endParaRPr>
          </a:p>
          <a:p>
            <a:pPr>
              <a:lnSpc>
                <a:spcPct val="100000"/>
              </a:lnSpc>
              <a:buNone/>
            </a:pPr>
            <a:r>
              <a:rPr lang="en-US" spc="-1" dirty="0">
                <a:solidFill>
                  <a:srgbClr val="000000"/>
                </a:solidFill>
                <a:latin typeface="Arial"/>
                <a:ea typeface="DejaVu Sans"/>
              </a:rPr>
              <a:t>- Level density studies for  </a:t>
            </a:r>
            <a:r>
              <a:rPr lang="en-US" spc="-1" baseline="33000" dirty="0">
                <a:solidFill>
                  <a:srgbClr val="000000"/>
                </a:solidFill>
                <a:latin typeface="Arial"/>
                <a:ea typeface="DejaVu Sans"/>
              </a:rPr>
              <a:t>94</a:t>
            </a:r>
            <a:r>
              <a:rPr lang="en-US" spc="-1" dirty="0">
                <a:solidFill>
                  <a:srgbClr val="000000"/>
                </a:solidFill>
                <a:latin typeface="Arial"/>
                <a:ea typeface="DejaVu Sans"/>
              </a:rPr>
              <a:t>Nb, </a:t>
            </a:r>
            <a:r>
              <a:rPr lang="en-US" spc="-1" baseline="33000" dirty="0">
                <a:solidFill>
                  <a:srgbClr val="000000"/>
                </a:solidFill>
                <a:latin typeface="Arial"/>
                <a:ea typeface="DejaVu Sans"/>
              </a:rPr>
              <a:t>56</a:t>
            </a:r>
            <a:r>
              <a:rPr lang="en-US" spc="-1" dirty="0">
                <a:solidFill>
                  <a:srgbClr val="000000"/>
                </a:solidFill>
                <a:latin typeface="Arial"/>
                <a:ea typeface="DejaVu Sans"/>
              </a:rPr>
              <a:t>Mn, </a:t>
            </a:r>
            <a:r>
              <a:rPr lang="en-US" spc="-1" baseline="33000" dirty="0">
                <a:solidFill>
                  <a:srgbClr val="000000"/>
                </a:solidFill>
                <a:latin typeface="Arial"/>
                <a:ea typeface="DejaVu Sans"/>
              </a:rPr>
              <a:t>104</a:t>
            </a:r>
            <a:r>
              <a:rPr lang="en-US" spc="-1" dirty="0">
                <a:solidFill>
                  <a:srgbClr val="000000"/>
                </a:solidFill>
                <a:latin typeface="Arial"/>
                <a:ea typeface="DejaVu Sans"/>
              </a:rPr>
              <a:t>Rh and </a:t>
            </a:r>
            <a:r>
              <a:rPr lang="en-US" spc="-1" baseline="33000" dirty="0">
                <a:solidFill>
                  <a:srgbClr val="000000"/>
                </a:solidFill>
                <a:latin typeface="Arial"/>
                <a:ea typeface="DejaVu Sans"/>
              </a:rPr>
              <a:t>108</a:t>
            </a:r>
            <a:r>
              <a:rPr lang="en-US" spc="-1" dirty="0">
                <a:solidFill>
                  <a:srgbClr val="000000"/>
                </a:solidFill>
                <a:latin typeface="Arial"/>
                <a:ea typeface="DejaVu Sans"/>
              </a:rPr>
              <a:t>Ag.</a:t>
            </a:r>
            <a:endParaRPr lang="en-US" spc="-1" dirty="0">
              <a:latin typeface="Arial"/>
            </a:endParaRPr>
          </a:p>
          <a:p>
            <a:pPr>
              <a:lnSpc>
                <a:spcPct val="100000"/>
              </a:lnSpc>
              <a:buNone/>
            </a:pPr>
            <a:r>
              <a:rPr lang="en-US" spc="-1" dirty="0">
                <a:solidFill>
                  <a:srgbClr val="000000"/>
                </a:solidFill>
                <a:latin typeface="Arial"/>
                <a:ea typeface="DejaVu Sans"/>
              </a:rPr>
              <a:t>- Application of ANN in data analysis </a:t>
            </a:r>
            <a:endParaRPr lang="en-US" spc="-1" dirty="0">
              <a:latin typeface="Arial"/>
            </a:endParaRPr>
          </a:p>
        </p:txBody>
      </p:sp>
      <p:sp>
        <p:nvSpPr>
          <p:cNvPr id="270" name="Rectangle 30"/>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0" name="Picture 4" descr="MLZ – Gneus">
            <a:extLst>
              <a:ext uri="{FF2B5EF4-FFF2-40B4-BE49-F238E27FC236}">
                <a16:creationId xmlns:a16="http://schemas.microsoft.com/office/drawing/2014/main" id="{DE0629FC-99AB-4E21-870A-90E5A5022A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M II Logo — Startseite">
            <a:extLst>
              <a:ext uri="{FF2B5EF4-FFF2-40B4-BE49-F238E27FC236}">
                <a16:creationId xmlns:a16="http://schemas.microsoft.com/office/drawing/2014/main" id="{A944BDD5-F2D2-4671-9C89-F11DEECC05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TextBox 1"/>
          <p:cNvSpPr/>
          <p:nvPr/>
        </p:nvSpPr>
        <p:spPr>
          <a:xfrm>
            <a:off x="647640" y="3048120"/>
            <a:ext cx="7847280" cy="521766"/>
          </a:xfrm>
          <a:prstGeom prst="rect">
            <a:avLst/>
          </a:prstGeom>
          <a:noFill/>
          <a:ln w="381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pc="-1">
                <a:solidFill>
                  <a:srgbClr val="000000"/>
                </a:solidFill>
                <a:latin typeface="Arial"/>
                <a:ea typeface="DejaVu Sans"/>
              </a:rPr>
              <a:t>             Thank you for your attention!</a:t>
            </a:r>
            <a:endParaRPr lang="en-US" sz="2800" spc="-1">
              <a:latin typeface="Arial"/>
            </a:endParaRPr>
          </a:p>
        </p:txBody>
      </p:sp>
      <p:sp>
        <p:nvSpPr>
          <p:cNvPr id="272" name="Rectangle 31"/>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9" name="Picture 4" descr="MLZ – Gneus">
            <a:extLst>
              <a:ext uri="{FF2B5EF4-FFF2-40B4-BE49-F238E27FC236}">
                <a16:creationId xmlns:a16="http://schemas.microsoft.com/office/drawing/2014/main" id="{F17B6FB9-FE32-44C3-B133-E180DFD047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M II Logo — Startseite">
            <a:extLst>
              <a:ext uri="{FF2B5EF4-FFF2-40B4-BE49-F238E27FC236}">
                <a16:creationId xmlns:a16="http://schemas.microsoft.com/office/drawing/2014/main" id="{A130DFEE-B120-4769-B444-E2D0124AAF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196046"/>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C6AA6648-FFA0-4EE5-B68E-CB9C008806B1}"/>
              </a:ext>
            </a:extLst>
          </p:cNvPr>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sp>
        <p:nvSpPr>
          <p:cNvPr id="93" name="TextBox 4"/>
          <p:cNvSpPr/>
          <p:nvPr/>
        </p:nvSpPr>
        <p:spPr>
          <a:xfrm>
            <a:off x="0" y="0"/>
            <a:ext cx="9142560" cy="706432"/>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1" spc="-1">
                <a:solidFill>
                  <a:srgbClr val="FFFFFF"/>
                </a:solidFill>
                <a:latin typeface="Arial"/>
                <a:ea typeface="DejaVu Sans"/>
              </a:rPr>
              <a:t>Introduction</a:t>
            </a:r>
            <a:endParaRPr lang="en-US" sz="4000" spc="-1">
              <a:latin typeface="Arial"/>
            </a:endParaRPr>
          </a:p>
        </p:txBody>
      </p:sp>
      <p:sp>
        <p:nvSpPr>
          <p:cNvPr id="94" name="Rectangle 3"/>
          <p:cNvSpPr/>
          <p:nvPr/>
        </p:nvSpPr>
        <p:spPr>
          <a:xfrm>
            <a:off x="60480" y="816482"/>
            <a:ext cx="8854560" cy="1845205"/>
          </a:xfrm>
          <a:prstGeom prst="rect">
            <a:avLst/>
          </a:prstGeom>
          <a:noFill/>
          <a:ln w="381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900" spc="-1" dirty="0">
                <a:solidFill>
                  <a:srgbClr val="000000"/>
                </a:solidFill>
                <a:latin typeface="Arial"/>
                <a:ea typeface="DejaVu Sans"/>
              </a:rPr>
              <a:t>Obtaining accurate experimental values of the level scheme, level density and radiative strength functions is necessary for fission, astrophysical studies etc. </a:t>
            </a:r>
            <a:endParaRPr lang="en-US" sz="1900" spc="-1" dirty="0">
              <a:latin typeface="Arial"/>
            </a:endParaRPr>
          </a:p>
          <a:p>
            <a:pPr>
              <a:lnSpc>
                <a:spcPct val="100000"/>
              </a:lnSpc>
              <a:buNone/>
            </a:pPr>
            <a:endParaRPr lang="en-US" sz="1900" spc="-1" dirty="0">
              <a:latin typeface="Arial"/>
            </a:endParaRPr>
          </a:p>
          <a:p>
            <a:pPr>
              <a:lnSpc>
                <a:spcPct val="100000"/>
              </a:lnSpc>
              <a:buNone/>
            </a:pPr>
            <a:r>
              <a:rPr lang="en-US" sz="1900" spc="-1" dirty="0">
                <a:solidFill>
                  <a:srgbClr val="000000"/>
                </a:solidFill>
                <a:latin typeface="Arial"/>
                <a:ea typeface="DejaVu Sans"/>
              </a:rPr>
              <a:t>It is necessary to develop the method for determination of these parameters.</a:t>
            </a:r>
            <a:endParaRPr lang="en-US" sz="1900" spc="-1" dirty="0">
              <a:latin typeface="Arial"/>
            </a:endParaRPr>
          </a:p>
          <a:p>
            <a:pPr>
              <a:lnSpc>
                <a:spcPct val="100000"/>
              </a:lnSpc>
              <a:buNone/>
            </a:pPr>
            <a:endParaRPr lang="en-US" sz="1900" spc="-1" dirty="0">
              <a:latin typeface="Arial"/>
            </a:endParaRPr>
          </a:p>
          <a:p>
            <a:pPr>
              <a:lnSpc>
                <a:spcPct val="100000"/>
              </a:lnSpc>
              <a:buNone/>
            </a:pPr>
            <a:r>
              <a:rPr lang="en-US" sz="1900" spc="-1" dirty="0">
                <a:solidFill>
                  <a:srgbClr val="000000"/>
                </a:solidFill>
                <a:latin typeface="Arial"/>
                <a:ea typeface="DejaVu Sans"/>
              </a:rPr>
              <a:t>Main problem : FWHM  &gt;&gt;  D</a:t>
            </a:r>
            <a:r>
              <a:rPr lang="en-US" sz="1900" spc="-1" baseline="-25000" dirty="0">
                <a:solidFill>
                  <a:srgbClr val="000000"/>
                </a:solidFill>
                <a:latin typeface="Arial"/>
                <a:ea typeface="DejaVu Sans"/>
              </a:rPr>
              <a:t>i</a:t>
            </a:r>
            <a:r>
              <a:rPr lang="en-US" sz="1900" spc="-1" dirty="0">
                <a:solidFill>
                  <a:srgbClr val="000000"/>
                </a:solidFill>
                <a:latin typeface="Arial"/>
                <a:ea typeface="DejaVu Sans"/>
              </a:rPr>
              <a:t>.</a:t>
            </a:r>
            <a:endParaRPr lang="en-US" sz="1900" spc="-1" dirty="0">
              <a:latin typeface="Arial"/>
            </a:endParaRPr>
          </a:p>
        </p:txBody>
      </p:sp>
      <p:sp>
        <p:nvSpPr>
          <p:cNvPr id="97" name="TextBox 5"/>
          <p:cNvSpPr/>
          <p:nvPr/>
        </p:nvSpPr>
        <p:spPr>
          <a:xfrm>
            <a:off x="1711980" y="2782314"/>
            <a:ext cx="5486040" cy="921876"/>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buClr>
                <a:srgbClr val="FFFF00"/>
              </a:buClr>
              <a:buFont typeface="StarSymbol"/>
              <a:buAutoNum type="arabicPeriod"/>
            </a:pPr>
            <a:r>
              <a:rPr lang="en-US" b="1" spc="-1" dirty="0">
                <a:solidFill>
                  <a:srgbClr val="FFFF00"/>
                </a:solidFill>
                <a:latin typeface="Arial"/>
                <a:ea typeface="DejaVu Sans"/>
              </a:rPr>
              <a:t>Two-step gamma cascades method.</a:t>
            </a:r>
            <a:endParaRPr lang="en-US" spc="-1" dirty="0">
              <a:latin typeface="Arial"/>
            </a:endParaRPr>
          </a:p>
          <a:p>
            <a:pPr>
              <a:lnSpc>
                <a:spcPct val="100000"/>
              </a:lnSpc>
              <a:buNone/>
            </a:pPr>
            <a:endParaRPr lang="en-US" spc="-1" dirty="0">
              <a:latin typeface="Arial"/>
            </a:endParaRPr>
          </a:p>
          <a:p>
            <a:pPr>
              <a:lnSpc>
                <a:spcPct val="100000"/>
              </a:lnSpc>
              <a:buNone/>
            </a:pPr>
            <a:r>
              <a:rPr lang="en-US" b="1" spc="-1" dirty="0">
                <a:solidFill>
                  <a:srgbClr val="FFFF00"/>
                </a:solidFill>
                <a:latin typeface="Arial"/>
                <a:ea typeface="DejaVu Sans"/>
              </a:rPr>
              <a:t>2. Practical model of the cascade gamma-decay.</a:t>
            </a:r>
            <a:endParaRPr lang="en-US" spc="-1" dirty="0">
              <a:latin typeface="Arial"/>
            </a:endParaRPr>
          </a:p>
        </p:txBody>
      </p:sp>
      <p:pic>
        <p:nvPicPr>
          <p:cNvPr id="14" name="Picture 13">
            <a:extLst>
              <a:ext uri="{FF2B5EF4-FFF2-40B4-BE49-F238E27FC236}">
                <a16:creationId xmlns:a16="http://schemas.microsoft.com/office/drawing/2014/main" id="{AFC8E0E5-A3B4-49E9-94FB-530FCAD32F08}"/>
              </a:ext>
            </a:extLst>
          </p:cNvPr>
          <p:cNvPicPr/>
          <p:nvPr/>
        </p:nvPicPr>
        <p:blipFill>
          <a:blip r:embed="rId2"/>
          <a:stretch/>
        </p:blipFill>
        <p:spPr>
          <a:xfrm>
            <a:off x="2070759" y="3815543"/>
            <a:ext cx="1803555" cy="2358720"/>
          </a:xfrm>
          <a:prstGeom prst="rect">
            <a:avLst/>
          </a:prstGeom>
          <a:ln w="0">
            <a:noFill/>
          </a:ln>
        </p:spPr>
      </p:pic>
      <p:pic>
        <p:nvPicPr>
          <p:cNvPr id="16" name="Picture 5">
            <a:extLst>
              <a:ext uri="{FF2B5EF4-FFF2-40B4-BE49-F238E27FC236}">
                <a16:creationId xmlns:a16="http://schemas.microsoft.com/office/drawing/2014/main" id="{2C33CBCA-D9E5-4FCE-B547-F22F65977E46}"/>
              </a:ext>
            </a:extLst>
          </p:cNvPr>
          <p:cNvPicPr/>
          <p:nvPr/>
        </p:nvPicPr>
        <p:blipFill>
          <a:blip r:embed="rId3"/>
          <a:stretch/>
        </p:blipFill>
        <p:spPr>
          <a:xfrm>
            <a:off x="4102010" y="3815543"/>
            <a:ext cx="3073138" cy="2485520"/>
          </a:xfrm>
          <a:prstGeom prst="rect">
            <a:avLst/>
          </a:prstGeom>
          <a:ln w="0">
            <a:noFill/>
          </a:ln>
        </p:spPr>
      </p:pic>
      <p:pic>
        <p:nvPicPr>
          <p:cNvPr id="17" name="Picture 4" descr="MLZ – Gneus">
            <a:extLst>
              <a:ext uri="{FF2B5EF4-FFF2-40B4-BE49-F238E27FC236}">
                <a16:creationId xmlns:a16="http://schemas.microsoft.com/office/drawing/2014/main" id="{EB5F450D-887C-481E-B7D0-C8E2AAB8E4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RM II Logo — Startseite">
            <a:extLst>
              <a:ext uri="{FF2B5EF4-FFF2-40B4-BE49-F238E27FC236}">
                <a16:creationId xmlns:a16="http://schemas.microsoft.com/office/drawing/2014/main" id="{38B35870-0533-421E-93A0-4FD44FF312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5">
            <a:extLst>
              <a:ext uri="{FF2B5EF4-FFF2-40B4-BE49-F238E27FC236}">
                <a16:creationId xmlns:a16="http://schemas.microsoft.com/office/drawing/2014/main" id="{DF006007-5584-4FB2-87F7-5C1B3F55EDB5}"/>
              </a:ext>
            </a:extLst>
          </p:cNvPr>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99" name="Picture 9"/>
          <p:cNvPicPr/>
          <p:nvPr/>
        </p:nvPicPr>
        <p:blipFill>
          <a:blip r:embed="rId2"/>
          <a:stretch/>
        </p:blipFill>
        <p:spPr>
          <a:xfrm>
            <a:off x="819000" y="1335600"/>
            <a:ext cx="3360960" cy="2016360"/>
          </a:xfrm>
          <a:prstGeom prst="rect">
            <a:avLst/>
          </a:prstGeom>
          <a:ln w="0">
            <a:noFill/>
          </a:ln>
          <a:effectLst>
            <a:softEdge rad="112680"/>
          </a:effectLst>
        </p:spPr>
      </p:pic>
      <p:sp>
        <p:nvSpPr>
          <p:cNvPr id="100" name="CustomShape 1"/>
          <p:cNvSpPr/>
          <p:nvPr/>
        </p:nvSpPr>
        <p:spPr>
          <a:xfrm>
            <a:off x="1080" y="0"/>
            <a:ext cx="9142200" cy="460800"/>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2400" b="1" spc="-1">
                <a:solidFill>
                  <a:srgbClr val="FFFFFF"/>
                </a:solidFill>
                <a:latin typeface="Arial"/>
                <a:ea typeface="DejaVu Sans"/>
              </a:rPr>
              <a:t>Two-step gamma cascades: Basic principles</a:t>
            </a:r>
            <a:endParaRPr lang="en-US" sz="2400" spc="-1">
              <a:latin typeface="Arial"/>
            </a:endParaRPr>
          </a:p>
        </p:txBody>
      </p:sp>
      <p:pic>
        <p:nvPicPr>
          <p:cNvPr id="101" name="Picture 13"/>
          <p:cNvPicPr/>
          <p:nvPr/>
        </p:nvPicPr>
        <p:blipFill>
          <a:blip r:embed="rId3"/>
          <a:stretch/>
        </p:blipFill>
        <p:spPr>
          <a:xfrm>
            <a:off x="550440" y="4046040"/>
            <a:ext cx="2649600" cy="2125800"/>
          </a:xfrm>
          <a:prstGeom prst="rect">
            <a:avLst/>
          </a:prstGeom>
          <a:ln w="0">
            <a:noFill/>
          </a:ln>
        </p:spPr>
      </p:pic>
      <p:pic>
        <p:nvPicPr>
          <p:cNvPr id="102" name="Picture 16"/>
          <p:cNvPicPr/>
          <p:nvPr/>
        </p:nvPicPr>
        <p:blipFill>
          <a:blip r:embed="rId4"/>
          <a:srcRect l="5540" r="10195"/>
          <a:stretch/>
        </p:blipFill>
        <p:spPr>
          <a:xfrm>
            <a:off x="3513600" y="3753000"/>
            <a:ext cx="2886840" cy="2647440"/>
          </a:xfrm>
          <a:prstGeom prst="rect">
            <a:avLst/>
          </a:prstGeom>
          <a:ln w="0">
            <a:noFill/>
          </a:ln>
        </p:spPr>
      </p:pic>
      <p:sp>
        <p:nvSpPr>
          <p:cNvPr id="103" name="TextBox 27"/>
          <p:cNvSpPr/>
          <p:nvPr/>
        </p:nvSpPr>
        <p:spPr>
          <a:xfrm>
            <a:off x="1440" y="504000"/>
            <a:ext cx="9142200" cy="638640"/>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pc="-1">
                <a:solidFill>
                  <a:srgbClr val="000000"/>
                </a:solidFill>
                <a:latin typeface="Calibri"/>
                <a:ea typeface="DejaVu Sans"/>
              </a:rPr>
              <a:t>Detecting two consecutive gamma rays emitted from the binding energy to the ground state or one of the low-lying excited levels after neutron capture: (n,2</a:t>
            </a:r>
            <a:r>
              <a:rPr lang="el-GR" spc="-1">
                <a:solidFill>
                  <a:srgbClr val="000000"/>
                </a:solidFill>
                <a:latin typeface="Calibri"/>
                <a:ea typeface="DejaVu Sans"/>
              </a:rPr>
              <a:t>γ</a:t>
            </a:r>
            <a:r>
              <a:rPr lang="en-US" spc="-1">
                <a:solidFill>
                  <a:srgbClr val="000000"/>
                </a:solidFill>
                <a:latin typeface="Calibri"/>
                <a:ea typeface="DejaVu Sans"/>
              </a:rPr>
              <a:t>) reaction.</a:t>
            </a:r>
            <a:endParaRPr lang="en-US" spc="-1">
              <a:latin typeface="Arial"/>
            </a:endParaRPr>
          </a:p>
        </p:txBody>
      </p:sp>
      <p:sp>
        <p:nvSpPr>
          <p:cNvPr id="105" name="TextBox 28"/>
          <p:cNvSpPr/>
          <p:nvPr/>
        </p:nvSpPr>
        <p:spPr>
          <a:xfrm>
            <a:off x="1251676" y="6123962"/>
            <a:ext cx="160092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pc="-1" dirty="0">
                <a:solidFill>
                  <a:srgbClr val="000000"/>
                </a:solidFill>
                <a:latin typeface="Calibri"/>
                <a:ea typeface="DejaVu Sans"/>
              </a:rPr>
              <a:t>SACP Spectrum</a:t>
            </a:r>
            <a:endParaRPr lang="en-US" spc="-1" dirty="0">
              <a:latin typeface="Arial"/>
            </a:endParaRPr>
          </a:p>
        </p:txBody>
      </p:sp>
      <p:sp>
        <p:nvSpPr>
          <p:cNvPr id="106" name="TextBox 29"/>
          <p:cNvSpPr/>
          <p:nvPr/>
        </p:nvSpPr>
        <p:spPr>
          <a:xfrm>
            <a:off x="4808520" y="6168835"/>
            <a:ext cx="51768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pc="-1">
                <a:solidFill>
                  <a:srgbClr val="000000"/>
                </a:solidFill>
                <a:latin typeface="Calibri"/>
                <a:ea typeface="DejaVu Sans"/>
              </a:rPr>
              <a:t>TSC</a:t>
            </a:r>
            <a:endParaRPr lang="en-US" spc="-1">
              <a:latin typeface="Arial"/>
            </a:endParaRPr>
          </a:p>
        </p:txBody>
      </p:sp>
      <p:sp>
        <p:nvSpPr>
          <p:cNvPr id="107" name="Straight Connector 106"/>
          <p:cNvSpPr/>
          <p:nvPr/>
        </p:nvSpPr>
        <p:spPr>
          <a:xfrm>
            <a:off x="2347200" y="3429000"/>
            <a:ext cx="360" cy="457200"/>
          </a:xfrm>
          <a:prstGeom prst="line">
            <a:avLst/>
          </a:prstGeom>
          <a:ln>
            <a:tailEnd type="triangle" w="med" len="med"/>
          </a:ln>
        </p:spPr>
        <p:style>
          <a:lnRef idx="3">
            <a:schemeClr val="accent1"/>
          </a:lnRef>
          <a:fillRef idx="0">
            <a:schemeClr val="accent1"/>
          </a:fillRef>
          <a:effectRef idx="2">
            <a:schemeClr val="accent1"/>
          </a:effectRef>
          <a:fontRef idx="minor">
            <a:schemeClr val="tx1"/>
          </a:fontRef>
        </p:style>
      </p:sp>
      <p:sp>
        <p:nvSpPr>
          <p:cNvPr id="108" name="Straight Connector 107"/>
          <p:cNvSpPr/>
          <p:nvPr/>
        </p:nvSpPr>
        <p:spPr>
          <a:xfrm>
            <a:off x="3250514" y="4804903"/>
            <a:ext cx="560645" cy="0"/>
          </a:xfrm>
          <a:prstGeom prst="line">
            <a:avLst/>
          </a:prstGeom>
          <a:ln>
            <a:tailEnd type="triangle" w="med" len="med"/>
          </a:ln>
        </p:spPr>
        <p:style>
          <a:lnRef idx="3">
            <a:schemeClr val="accent1"/>
          </a:lnRef>
          <a:fillRef idx="0">
            <a:schemeClr val="accent1"/>
          </a:fillRef>
          <a:effectRef idx="2">
            <a:schemeClr val="accent1"/>
          </a:effectRef>
          <a:fontRef idx="minor">
            <a:schemeClr val="tx1"/>
          </a:fontRef>
        </p:style>
        <p:txBody>
          <a:bodyPr/>
          <a:lstStyle/>
          <a:p>
            <a:endParaRPr lang="en-US" dirty="0"/>
          </a:p>
        </p:txBody>
      </p:sp>
      <p:sp>
        <p:nvSpPr>
          <p:cNvPr id="109" name="Straight Connector 108"/>
          <p:cNvSpPr/>
          <p:nvPr/>
        </p:nvSpPr>
        <p:spPr>
          <a:xfrm>
            <a:off x="6326157" y="4805265"/>
            <a:ext cx="560645" cy="1"/>
          </a:xfrm>
          <a:prstGeom prst="line">
            <a:avLst/>
          </a:prstGeom>
          <a:ln>
            <a:tailEnd type="triangle" w="med" len="med"/>
          </a:ln>
        </p:spPr>
        <p:style>
          <a:lnRef idx="3">
            <a:schemeClr val="accent1"/>
          </a:lnRef>
          <a:fillRef idx="0">
            <a:schemeClr val="accent1"/>
          </a:fillRef>
          <a:effectRef idx="2">
            <a:schemeClr val="accent1"/>
          </a:effectRef>
          <a:fontRef idx="minor">
            <a:schemeClr val="tx1"/>
          </a:fontRef>
        </p:style>
      </p:sp>
      <p:pic>
        <p:nvPicPr>
          <p:cNvPr id="110" name="Picture 11"/>
          <p:cNvPicPr/>
          <p:nvPr/>
        </p:nvPicPr>
        <p:blipFill>
          <a:blip r:embed="rId5"/>
          <a:stretch/>
        </p:blipFill>
        <p:spPr>
          <a:xfrm>
            <a:off x="6936628" y="3693365"/>
            <a:ext cx="2057040" cy="1151280"/>
          </a:xfrm>
          <a:prstGeom prst="rect">
            <a:avLst/>
          </a:prstGeom>
          <a:ln w="0">
            <a:noFill/>
          </a:ln>
        </p:spPr>
      </p:pic>
      <p:pic>
        <p:nvPicPr>
          <p:cNvPr id="111" name="Picture 17"/>
          <p:cNvPicPr/>
          <p:nvPr/>
        </p:nvPicPr>
        <p:blipFill>
          <a:blip r:embed="rId6"/>
          <a:stretch/>
        </p:blipFill>
        <p:spPr>
          <a:xfrm>
            <a:off x="6883226" y="4846214"/>
            <a:ext cx="1894680" cy="1527840"/>
          </a:xfrm>
          <a:prstGeom prst="rect">
            <a:avLst/>
          </a:prstGeom>
          <a:ln w="0">
            <a:noFill/>
          </a:ln>
        </p:spPr>
      </p:pic>
      <p:pic>
        <p:nvPicPr>
          <p:cNvPr id="112" name="Picture 111"/>
          <p:cNvPicPr/>
          <p:nvPr/>
        </p:nvPicPr>
        <p:blipFill>
          <a:blip r:embed="rId7"/>
          <a:stretch/>
        </p:blipFill>
        <p:spPr>
          <a:xfrm>
            <a:off x="4808520" y="1209960"/>
            <a:ext cx="4106520" cy="2218680"/>
          </a:xfrm>
          <a:prstGeom prst="rect">
            <a:avLst/>
          </a:prstGeom>
          <a:ln w="0">
            <a:noFill/>
          </a:ln>
        </p:spPr>
      </p:pic>
      <p:pic>
        <p:nvPicPr>
          <p:cNvPr id="20" name="Picture 4" descr="MLZ – Gneus">
            <a:extLst>
              <a:ext uri="{FF2B5EF4-FFF2-40B4-BE49-F238E27FC236}">
                <a16:creationId xmlns:a16="http://schemas.microsoft.com/office/drawing/2014/main" id="{C7673E5F-1378-44E7-9ECE-383FF4EF10B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M II Logo — Startseite">
            <a:extLst>
              <a:ext uri="{FF2B5EF4-FFF2-40B4-BE49-F238E27FC236}">
                <a16:creationId xmlns:a16="http://schemas.microsoft.com/office/drawing/2014/main" id="{0FC3C60D-B9C5-4A37-AAC8-422F209509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2"/>
          <p:cNvSpPr/>
          <p:nvPr/>
        </p:nvSpPr>
        <p:spPr>
          <a:xfrm>
            <a:off x="0" y="0"/>
            <a:ext cx="9142560" cy="706432"/>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1" spc="-1">
                <a:solidFill>
                  <a:srgbClr val="FFFFFF"/>
                </a:solidFill>
                <a:latin typeface="Arial"/>
                <a:ea typeface="DejaVu Sans"/>
              </a:rPr>
              <a:t>Measurement</a:t>
            </a:r>
            <a:endParaRPr lang="en-US" sz="4000" spc="-1">
              <a:latin typeface="Arial"/>
            </a:endParaRPr>
          </a:p>
        </p:txBody>
      </p:sp>
      <p:sp>
        <p:nvSpPr>
          <p:cNvPr id="114" name="TextBox 3"/>
          <p:cNvSpPr/>
          <p:nvPr/>
        </p:nvSpPr>
        <p:spPr>
          <a:xfrm>
            <a:off x="3501720" y="908642"/>
            <a:ext cx="499032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endParaRPr lang="en-US" spc="-1">
              <a:latin typeface="Arial"/>
            </a:endParaRPr>
          </a:p>
          <a:p>
            <a:pPr>
              <a:lnSpc>
                <a:spcPct val="100000"/>
              </a:lnSpc>
              <a:buNone/>
            </a:pPr>
            <a:endParaRPr lang="en-US" spc="-1">
              <a:latin typeface="Arial"/>
            </a:endParaRPr>
          </a:p>
        </p:txBody>
      </p:sp>
      <p:pic>
        <p:nvPicPr>
          <p:cNvPr id="115" name="Picture 5"/>
          <p:cNvPicPr/>
          <p:nvPr/>
        </p:nvPicPr>
        <p:blipFill>
          <a:blip r:embed="rId2"/>
          <a:stretch/>
        </p:blipFill>
        <p:spPr>
          <a:xfrm>
            <a:off x="190080" y="891360"/>
            <a:ext cx="3117240" cy="5542920"/>
          </a:xfrm>
          <a:prstGeom prst="rect">
            <a:avLst/>
          </a:prstGeom>
          <a:ln w="0">
            <a:noFill/>
          </a:ln>
          <a:effectLst>
            <a:softEdge rad="112680"/>
          </a:effectLst>
        </p:spPr>
      </p:pic>
      <p:sp>
        <p:nvSpPr>
          <p:cNvPr id="116" name="TextBox 6"/>
          <p:cNvSpPr/>
          <p:nvPr/>
        </p:nvSpPr>
        <p:spPr>
          <a:xfrm>
            <a:off x="3307320" y="1749962"/>
            <a:ext cx="5836680"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pc="-1" dirty="0">
                <a:solidFill>
                  <a:srgbClr val="000000"/>
                </a:solidFill>
                <a:latin typeface="Arial"/>
                <a:ea typeface="DejaVu Sans"/>
              </a:rPr>
              <a:t>Experimental setup is fairly simple: thermal neutron beam, two </a:t>
            </a:r>
            <a:r>
              <a:rPr lang="en-US" spc="-1" dirty="0" err="1">
                <a:solidFill>
                  <a:srgbClr val="000000"/>
                </a:solidFill>
                <a:latin typeface="Arial"/>
                <a:ea typeface="DejaVu Sans"/>
              </a:rPr>
              <a:t>HPGe</a:t>
            </a:r>
            <a:r>
              <a:rPr lang="en-US" spc="-1" dirty="0">
                <a:solidFill>
                  <a:srgbClr val="000000"/>
                </a:solidFill>
                <a:latin typeface="Arial"/>
                <a:ea typeface="DejaVu Sans"/>
              </a:rPr>
              <a:t> detectors, target and an acquisition system capable of recording channel and time stamps of the event.</a:t>
            </a:r>
            <a:endParaRPr lang="en-US" spc="-1" dirty="0">
              <a:latin typeface="Arial"/>
            </a:endParaRPr>
          </a:p>
        </p:txBody>
      </p:sp>
      <p:pic>
        <p:nvPicPr>
          <p:cNvPr id="117" name="Picture 7"/>
          <p:cNvPicPr/>
          <p:nvPr/>
        </p:nvPicPr>
        <p:blipFill>
          <a:blip r:embed="rId3"/>
          <a:stretch/>
        </p:blipFill>
        <p:spPr>
          <a:xfrm>
            <a:off x="3501720" y="2964761"/>
            <a:ext cx="5311440" cy="3384720"/>
          </a:xfrm>
          <a:prstGeom prst="rect">
            <a:avLst/>
          </a:prstGeom>
          <a:ln w="0">
            <a:noFill/>
          </a:ln>
        </p:spPr>
      </p:pic>
      <p:sp>
        <p:nvSpPr>
          <p:cNvPr id="118" name="TextBox 1"/>
          <p:cNvSpPr/>
          <p:nvPr/>
        </p:nvSpPr>
        <p:spPr>
          <a:xfrm>
            <a:off x="3501720" y="1004402"/>
            <a:ext cx="5554440" cy="398655"/>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pc="-1">
                <a:solidFill>
                  <a:srgbClr val="FFFF00"/>
                </a:solidFill>
                <a:latin typeface="Arial"/>
                <a:ea typeface="DejaVu Sans"/>
              </a:rPr>
              <a:t>Thermal neutron capture (n</a:t>
            </a:r>
            <a:r>
              <a:rPr lang="en-US" sz="2000" b="1" spc="-1" baseline="-25000">
                <a:solidFill>
                  <a:srgbClr val="FFFF00"/>
                </a:solidFill>
                <a:latin typeface="Arial"/>
                <a:ea typeface="DejaVu Sans"/>
              </a:rPr>
              <a:t>th</a:t>
            </a:r>
            <a:r>
              <a:rPr lang="en-US" sz="2000" b="1" spc="-1">
                <a:solidFill>
                  <a:srgbClr val="FFFF00"/>
                </a:solidFill>
                <a:latin typeface="Arial"/>
                <a:ea typeface="DejaVu Sans"/>
              </a:rPr>
              <a:t>,2</a:t>
            </a:r>
            <a:r>
              <a:rPr lang="el-GR" sz="2000" b="1" spc="-1">
                <a:solidFill>
                  <a:srgbClr val="FFFF00"/>
                </a:solidFill>
                <a:latin typeface="Arial"/>
                <a:ea typeface="DejaVu Sans"/>
              </a:rPr>
              <a:t>γ</a:t>
            </a:r>
            <a:r>
              <a:rPr lang="en-US" sz="2000" b="1" spc="-1">
                <a:solidFill>
                  <a:srgbClr val="FFFF00"/>
                </a:solidFill>
                <a:latin typeface="Arial"/>
                <a:ea typeface="DejaVu Sans"/>
              </a:rPr>
              <a:t>) reaction.</a:t>
            </a:r>
            <a:endParaRPr lang="en-US" sz="2000" spc="-1">
              <a:latin typeface="Arial"/>
            </a:endParaRPr>
          </a:p>
        </p:txBody>
      </p:sp>
      <p:sp>
        <p:nvSpPr>
          <p:cNvPr id="119" name="Rectangle 21"/>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2" name="Picture 4" descr="MLZ – Gneus">
            <a:extLst>
              <a:ext uri="{FF2B5EF4-FFF2-40B4-BE49-F238E27FC236}">
                <a16:creationId xmlns:a16="http://schemas.microsoft.com/office/drawing/2014/main" id="{4378BA1C-E7AE-4184-99E8-9348BEC11C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M II Logo — Startseite">
            <a:extLst>
              <a:ext uri="{FF2B5EF4-FFF2-40B4-BE49-F238E27FC236}">
                <a16:creationId xmlns:a16="http://schemas.microsoft.com/office/drawing/2014/main" id="{D230C69F-3F36-4150-9F1F-349980D5D8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
          <p:cNvPicPr/>
          <p:nvPr/>
        </p:nvPicPr>
        <p:blipFill>
          <a:blip r:embed="rId2"/>
          <a:stretch/>
        </p:blipFill>
        <p:spPr>
          <a:xfrm>
            <a:off x="3501720" y="3141000"/>
            <a:ext cx="5490000" cy="3293280"/>
          </a:xfrm>
          <a:prstGeom prst="rect">
            <a:avLst/>
          </a:prstGeom>
          <a:ln w="0">
            <a:noFill/>
          </a:ln>
          <a:effectLst>
            <a:softEdge rad="112680"/>
          </a:effectLst>
        </p:spPr>
      </p:pic>
      <p:sp>
        <p:nvSpPr>
          <p:cNvPr id="121" name="TextBox 2"/>
          <p:cNvSpPr/>
          <p:nvPr/>
        </p:nvSpPr>
        <p:spPr>
          <a:xfrm>
            <a:off x="0" y="0"/>
            <a:ext cx="9142560" cy="706432"/>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4000" b="1" spc="-1">
                <a:solidFill>
                  <a:srgbClr val="FFFFFF"/>
                </a:solidFill>
                <a:latin typeface="Arial"/>
                <a:ea typeface="DejaVu Sans"/>
              </a:rPr>
              <a:t>Measurement</a:t>
            </a:r>
            <a:endParaRPr lang="en-US" sz="4000" spc="-1">
              <a:latin typeface="Arial"/>
            </a:endParaRPr>
          </a:p>
        </p:txBody>
      </p:sp>
      <p:sp>
        <p:nvSpPr>
          <p:cNvPr id="122" name="TextBox 3"/>
          <p:cNvSpPr/>
          <p:nvPr/>
        </p:nvSpPr>
        <p:spPr>
          <a:xfrm>
            <a:off x="3501720" y="908642"/>
            <a:ext cx="4990320" cy="23068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600" b="1" spc="-1" baseline="30000" dirty="0">
                <a:solidFill>
                  <a:srgbClr val="000000"/>
                </a:solidFill>
                <a:latin typeface="Arial"/>
                <a:ea typeface="DejaVu Sans"/>
              </a:rPr>
              <a:t>94</a:t>
            </a:r>
            <a:r>
              <a:rPr lang="en-US" sz="1600" b="1" spc="-1" dirty="0">
                <a:solidFill>
                  <a:srgbClr val="000000"/>
                </a:solidFill>
                <a:latin typeface="Arial"/>
                <a:ea typeface="DejaVu Sans"/>
              </a:rPr>
              <a:t>Nb, </a:t>
            </a:r>
            <a:r>
              <a:rPr lang="en-US" sz="1600" b="1" spc="-1" baseline="30000" dirty="0">
                <a:solidFill>
                  <a:srgbClr val="000000"/>
                </a:solidFill>
                <a:latin typeface="Arial"/>
                <a:ea typeface="DejaVu Sans"/>
              </a:rPr>
              <a:t>104</a:t>
            </a:r>
            <a:r>
              <a:rPr lang="en-US" sz="1600" b="1" spc="-1" dirty="0">
                <a:solidFill>
                  <a:srgbClr val="000000"/>
                </a:solidFill>
                <a:latin typeface="Arial"/>
                <a:ea typeface="DejaVu Sans"/>
              </a:rPr>
              <a:t>Rh and </a:t>
            </a:r>
            <a:r>
              <a:rPr lang="en-US" sz="1600" b="1" spc="-1" baseline="30000" dirty="0">
                <a:solidFill>
                  <a:srgbClr val="000000"/>
                </a:solidFill>
              </a:rPr>
              <a:t>108</a:t>
            </a:r>
            <a:r>
              <a:rPr lang="en-US" sz="1600" b="1" spc="-1" dirty="0">
                <a:solidFill>
                  <a:srgbClr val="000000"/>
                </a:solidFill>
              </a:rPr>
              <a:t>Ag: </a:t>
            </a:r>
            <a:r>
              <a:rPr lang="en-US" sz="1600" b="1" spc="-1" dirty="0">
                <a:solidFill>
                  <a:srgbClr val="000000"/>
                </a:solidFill>
                <a:latin typeface="Arial"/>
                <a:ea typeface="DejaVu Sans"/>
              </a:rPr>
              <a:t>PGAA facility of Centre for Energy Research (MTA EK), Budapest, Hungary (down).</a:t>
            </a:r>
            <a:endParaRPr lang="en-US" sz="1600" spc="-1" dirty="0">
              <a:latin typeface="Arial"/>
            </a:endParaRPr>
          </a:p>
          <a:p>
            <a:pPr>
              <a:lnSpc>
                <a:spcPct val="100000"/>
              </a:lnSpc>
              <a:buNone/>
            </a:pPr>
            <a:endParaRPr lang="en-US" sz="1600" spc="-1" dirty="0">
              <a:latin typeface="Arial"/>
            </a:endParaRPr>
          </a:p>
          <a:p>
            <a:pPr>
              <a:lnSpc>
                <a:spcPct val="100000"/>
              </a:lnSpc>
              <a:buNone/>
            </a:pPr>
            <a:endParaRPr lang="en-US" sz="1600" spc="-1" dirty="0">
              <a:latin typeface="Arial"/>
            </a:endParaRPr>
          </a:p>
          <a:p>
            <a:pPr algn="ctr">
              <a:lnSpc>
                <a:spcPct val="100000"/>
              </a:lnSpc>
              <a:buNone/>
            </a:pPr>
            <a:r>
              <a:rPr lang="en-US" sz="1600" b="1" spc="-1" baseline="30000" dirty="0">
                <a:solidFill>
                  <a:srgbClr val="000000"/>
                </a:solidFill>
                <a:latin typeface="Arial"/>
                <a:ea typeface="DejaVu Sans"/>
              </a:rPr>
              <a:t>56</a:t>
            </a:r>
            <a:r>
              <a:rPr lang="en-US" sz="1600" b="1" spc="-1" dirty="0">
                <a:solidFill>
                  <a:srgbClr val="000000"/>
                </a:solidFill>
                <a:latin typeface="Arial"/>
                <a:ea typeface="DejaVu Sans"/>
              </a:rPr>
              <a:t>Mn: </a:t>
            </a:r>
            <a:r>
              <a:rPr lang="de-DE" sz="1600" b="1" spc="-1" dirty="0">
                <a:solidFill>
                  <a:srgbClr val="000000"/>
                </a:solidFill>
                <a:latin typeface="Arial"/>
                <a:ea typeface="DejaVu Sans"/>
              </a:rPr>
              <a:t>Technische Universität München, Forschungsneutronenquelle Heinz Maier-Leibnitz (FRM II), Garching, Germany (</a:t>
            </a:r>
            <a:r>
              <a:rPr lang="de-DE" sz="1600" b="1" spc="-1" dirty="0" err="1">
                <a:solidFill>
                  <a:srgbClr val="000000"/>
                </a:solidFill>
                <a:latin typeface="Arial"/>
                <a:ea typeface="DejaVu Sans"/>
              </a:rPr>
              <a:t>left</a:t>
            </a:r>
            <a:r>
              <a:rPr lang="de-DE" sz="1600" b="1" spc="-1" dirty="0">
                <a:solidFill>
                  <a:srgbClr val="000000"/>
                </a:solidFill>
                <a:latin typeface="Arial"/>
                <a:ea typeface="DejaVu Sans"/>
              </a:rPr>
              <a:t>).</a:t>
            </a:r>
            <a:endParaRPr lang="en-US" sz="1600" spc="-1" dirty="0">
              <a:latin typeface="Arial"/>
            </a:endParaRPr>
          </a:p>
          <a:p>
            <a:pPr>
              <a:lnSpc>
                <a:spcPct val="100000"/>
              </a:lnSpc>
              <a:buNone/>
            </a:pPr>
            <a:endParaRPr lang="en-US" sz="1600" spc="-1" dirty="0">
              <a:latin typeface="Arial"/>
            </a:endParaRPr>
          </a:p>
        </p:txBody>
      </p:sp>
      <p:pic>
        <p:nvPicPr>
          <p:cNvPr id="123" name="Picture 5"/>
          <p:cNvPicPr/>
          <p:nvPr/>
        </p:nvPicPr>
        <p:blipFill>
          <a:blip r:embed="rId3"/>
          <a:stretch/>
        </p:blipFill>
        <p:spPr>
          <a:xfrm>
            <a:off x="190080" y="891360"/>
            <a:ext cx="3117240" cy="5542920"/>
          </a:xfrm>
          <a:prstGeom prst="rect">
            <a:avLst/>
          </a:prstGeom>
          <a:ln w="0">
            <a:noFill/>
          </a:ln>
          <a:effectLst>
            <a:softEdge rad="112680"/>
          </a:effectLst>
        </p:spPr>
      </p:pic>
      <p:sp>
        <p:nvSpPr>
          <p:cNvPr id="124" name="Rectangle 7"/>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0" name="Picture 4" descr="MLZ – Gneus">
            <a:extLst>
              <a:ext uri="{FF2B5EF4-FFF2-40B4-BE49-F238E27FC236}">
                <a16:creationId xmlns:a16="http://schemas.microsoft.com/office/drawing/2014/main" id="{B83AB0C3-1937-420C-B5CE-2BBCA053BF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M II Logo — Startseite">
            <a:extLst>
              <a:ext uri="{FF2B5EF4-FFF2-40B4-BE49-F238E27FC236}">
                <a16:creationId xmlns:a16="http://schemas.microsoft.com/office/drawing/2014/main" id="{18C8D0F1-6328-47B2-BC30-F0273EC901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4"/>
          <p:cNvPicPr/>
          <p:nvPr/>
        </p:nvPicPr>
        <p:blipFill>
          <a:blip r:embed="rId2"/>
          <a:stretch/>
        </p:blipFill>
        <p:spPr>
          <a:xfrm>
            <a:off x="4083480" y="1118880"/>
            <a:ext cx="5140080" cy="3424680"/>
          </a:xfrm>
          <a:prstGeom prst="rect">
            <a:avLst/>
          </a:prstGeom>
          <a:ln w="0">
            <a:noFill/>
          </a:ln>
        </p:spPr>
      </p:pic>
      <p:pic>
        <p:nvPicPr>
          <p:cNvPr id="126" name="Picture 5"/>
          <p:cNvPicPr/>
          <p:nvPr/>
        </p:nvPicPr>
        <p:blipFill>
          <a:blip r:embed="rId3"/>
          <a:stretch/>
        </p:blipFill>
        <p:spPr>
          <a:xfrm>
            <a:off x="122040" y="1288080"/>
            <a:ext cx="4046400" cy="3246120"/>
          </a:xfrm>
          <a:prstGeom prst="rect">
            <a:avLst/>
          </a:prstGeom>
          <a:ln w="0">
            <a:noFill/>
          </a:ln>
        </p:spPr>
      </p:pic>
      <p:sp>
        <p:nvSpPr>
          <p:cNvPr id="127" name="TextBox 6"/>
          <p:cNvSpPr/>
          <p:nvPr/>
        </p:nvSpPr>
        <p:spPr>
          <a:xfrm>
            <a:off x="0" y="2"/>
            <a:ext cx="9142560" cy="952653"/>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pc="-1">
                <a:solidFill>
                  <a:srgbClr val="FFFFFF"/>
                </a:solidFill>
                <a:latin typeface="Arial"/>
                <a:ea typeface="DejaVu Sans"/>
              </a:rPr>
              <a:t>Spectrum of sums of amplitudes for coincident pulses (SACP)</a:t>
            </a:r>
            <a:endParaRPr lang="en-US" sz="2800" spc="-1">
              <a:latin typeface="Arial"/>
            </a:endParaRPr>
          </a:p>
        </p:txBody>
      </p:sp>
      <p:sp>
        <p:nvSpPr>
          <p:cNvPr id="128" name="TextBox 8"/>
          <p:cNvSpPr/>
          <p:nvPr/>
        </p:nvSpPr>
        <p:spPr>
          <a:xfrm>
            <a:off x="2070362" y="6165360"/>
            <a:ext cx="609375"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pc="-1" baseline="30000">
                <a:solidFill>
                  <a:srgbClr val="000000"/>
                </a:solidFill>
                <a:latin typeface="Calibri"/>
                <a:ea typeface="DejaVu Sans"/>
              </a:rPr>
              <a:t>94</a:t>
            </a:r>
            <a:r>
              <a:rPr lang="en-US" spc="-1">
                <a:solidFill>
                  <a:srgbClr val="000000"/>
                </a:solidFill>
                <a:latin typeface="Calibri"/>
                <a:ea typeface="DejaVu Sans"/>
              </a:rPr>
              <a:t>Nb</a:t>
            </a:r>
            <a:endParaRPr lang="en-US" spc="-1">
              <a:latin typeface="Arial"/>
            </a:endParaRPr>
          </a:p>
        </p:txBody>
      </p:sp>
      <p:sp>
        <p:nvSpPr>
          <p:cNvPr id="129" name="TextBox 9"/>
          <p:cNvSpPr/>
          <p:nvPr/>
        </p:nvSpPr>
        <p:spPr>
          <a:xfrm>
            <a:off x="6549482" y="6153480"/>
            <a:ext cx="657465"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pc="-1" baseline="30000">
                <a:solidFill>
                  <a:srgbClr val="000000"/>
                </a:solidFill>
                <a:latin typeface="Calibri"/>
                <a:ea typeface="DejaVu Sans"/>
              </a:rPr>
              <a:t>56</a:t>
            </a:r>
            <a:r>
              <a:rPr lang="en-US" spc="-1">
                <a:solidFill>
                  <a:srgbClr val="000000"/>
                </a:solidFill>
                <a:latin typeface="Calibri"/>
                <a:ea typeface="DejaVu Sans"/>
              </a:rPr>
              <a:t>Mn</a:t>
            </a:r>
            <a:endParaRPr lang="en-US" spc="-1">
              <a:latin typeface="Arial"/>
            </a:endParaRPr>
          </a:p>
        </p:txBody>
      </p:sp>
      <p:pic>
        <p:nvPicPr>
          <p:cNvPr id="130" name="Picture 10"/>
          <p:cNvPicPr/>
          <p:nvPr/>
        </p:nvPicPr>
        <p:blipFill>
          <a:blip r:embed="rId4"/>
          <a:stretch/>
        </p:blipFill>
        <p:spPr>
          <a:xfrm>
            <a:off x="4667040" y="4775760"/>
            <a:ext cx="4397400" cy="1203480"/>
          </a:xfrm>
          <a:prstGeom prst="rect">
            <a:avLst/>
          </a:prstGeom>
          <a:ln w="0">
            <a:noFill/>
          </a:ln>
        </p:spPr>
      </p:pic>
      <p:pic>
        <p:nvPicPr>
          <p:cNvPr id="131" name="Picture 12"/>
          <p:cNvPicPr/>
          <p:nvPr/>
        </p:nvPicPr>
        <p:blipFill>
          <a:blip r:embed="rId5"/>
          <a:stretch/>
        </p:blipFill>
        <p:spPr>
          <a:xfrm>
            <a:off x="352440" y="4703040"/>
            <a:ext cx="4018320" cy="1348920"/>
          </a:xfrm>
          <a:prstGeom prst="rect">
            <a:avLst/>
          </a:prstGeom>
          <a:ln w="0">
            <a:noFill/>
          </a:ln>
        </p:spPr>
      </p:pic>
      <p:sp>
        <p:nvSpPr>
          <p:cNvPr id="132" name="Rectangle 22"/>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3" name="Picture 4" descr="MLZ – Gneus">
            <a:extLst>
              <a:ext uri="{FF2B5EF4-FFF2-40B4-BE49-F238E27FC236}">
                <a16:creationId xmlns:a16="http://schemas.microsoft.com/office/drawing/2014/main" id="{18F9DA2D-08B1-4196-968E-A74D4974BA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M II Logo — Startseite">
            <a:extLst>
              <a:ext uri="{FF2B5EF4-FFF2-40B4-BE49-F238E27FC236}">
                <a16:creationId xmlns:a16="http://schemas.microsoft.com/office/drawing/2014/main" id="{60947DD7-8FDD-4985-8720-B0C7528E3A6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2"/>
          <p:cNvPicPr/>
          <p:nvPr/>
        </p:nvPicPr>
        <p:blipFill>
          <a:blip r:embed="rId2"/>
          <a:stretch/>
        </p:blipFill>
        <p:spPr>
          <a:xfrm>
            <a:off x="0" y="2719080"/>
            <a:ext cx="4723200" cy="3649680"/>
          </a:xfrm>
          <a:prstGeom prst="rect">
            <a:avLst/>
          </a:prstGeom>
          <a:ln w="0">
            <a:noFill/>
          </a:ln>
        </p:spPr>
      </p:pic>
      <p:sp>
        <p:nvSpPr>
          <p:cNvPr id="134" name="TextBox 5"/>
          <p:cNvSpPr/>
          <p:nvPr/>
        </p:nvSpPr>
        <p:spPr>
          <a:xfrm>
            <a:off x="0" y="0"/>
            <a:ext cx="9142560" cy="521766"/>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pc="-1">
                <a:solidFill>
                  <a:srgbClr val="FFFFFF"/>
                </a:solidFill>
                <a:latin typeface="Arial"/>
                <a:ea typeface="DejaVu Sans"/>
              </a:rPr>
              <a:t>Determination of the level scheme</a:t>
            </a:r>
            <a:endParaRPr lang="en-US" sz="2800" spc="-1">
              <a:latin typeface="Arial"/>
            </a:endParaRPr>
          </a:p>
        </p:txBody>
      </p:sp>
      <p:pic>
        <p:nvPicPr>
          <p:cNvPr id="135" name="Picture 7"/>
          <p:cNvPicPr/>
          <p:nvPr/>
        </p:nvPicPr>
        <p:blipFill>
          <a:blip r:embed="rId3"/>
          <a:stretch/>
        </p:blipFill>
        <p:spPr>
          <a:xfrm>
            <a:off x="4417200" y="3123720"/>
            <a:ext cx="4277880" cy="3075840"/>
          </a:xfrm>
          <a:prstGeom prst="rect">
            <a:avLst/>
          </a:prstGeom>
          <a:ln w="0">
            <a:noFill/>
          </a:ln>
        </p:spPr>
      </p:pic>
      <p:sp>
        <p:nvSpPr>
          <p:cNvPr id="136" name="TextBox 8"/>
          <p:cNvSpPr/>
          <p:nvPr/>
        </p:nvSpPr>
        <p:spPr>
          <a:xfrm>
            <a:off x="223560" y="1240920"/>
            <a:ext cx="8695440" cy="1568206"/>
          </a:xfrm>
          <a:prstGeom prst="rect">
            <a:avLst/>
          </a:prstGeom>
          <a:noFill/>
          <a:ln w="28575">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spc="-1">
                <a:solidFill>
                  <a:srgbClr val="000000"/>
                </a:solidFill>
                <a:latin typeface="Arial"/>
                <a:ea typeface="DejaVu Sans"/>
              </a:rPr>
              <a:t>TSC spectra represent the cascades from the initial state to the defined final levels of the nucleus. The elimination of Compton background and random coincidences was done by gating on the region nearby the peaks of interest in the SACP spectrum.</a:t>
            </a:r>
            <a:endParaRPr lang="en-US" sz="1600" spc="-1">
              <a:latin typeface="Arial"/>
            </a:endParaRPr>
          </a:p>
          <a:p>
            <a:pPr>
              <a:lnSpc>
                <a:spcPct val="100000"/>
              </a:lnSpc>
              <a:buNone/>
            </a:pPr>
            <a:endParaRPr lang="en-US" sz="1600" spc="-1">
              <a:latin typeface="Arial"/>
            </a:endParaRPr>
          </a:p>
          <a:p>
            <a:pPr>
              <a:lnSpc>
                <a:spcPct val="100000"/>
              </a:lnSpc>
              <a:buNone/>
            </a:pPr>
            <a:r>
              <a:rPr lang="en-US" sz="1600" spc="-1">
                <a:solidFill>
                  <a:srgbClr val="000000"/>
                </a:solidFill>
                <a:latin typeface="Arial"/>
                <a:ea typeface="DejaVu Sans"/>
              </a:rPr>
              <a:t>The mirror-symmetrical peaks in the TSC spectra represent primary and secondary</a:t>
            </a:r>
            <a:endParaRPr lang="en-US" sz="1600" spc="-1">
              <a:latin typeface="Arial"/>
            </a:endParaRPr>
          </a:p>
          <a:p>
            <a:pPr>
              <a:lnSpc>
                <a:spcPct val="100000"/>
              </a:lnSpc>
              <a:buNone/>
            </a:pPr>
            <a:r>
              <a:rPr lang="en-US" sz="1600" spc="-1">
                <a:solidFill>
                  <a:srgbClr val="000000"/>
                </a:solidFill>
                <a:latin typeface="Arial"/>
                <a:ea typeface="DejaVu Sans"/>
              </a:rPr>
              <a:t>transitions of the investigated two-step gamma cascade.</a:t>
            </a:r>
            <a:endParaRPr lang="en-US" sz="1600" spc="-1">
              <a:latin typeface="Arial"/>
            </a:endParaRPr>
          </a:p>
        </p:txBody>
      </p:sp>
      <p:sp>
        <p:nvSpPr>
          <p:cNvPr id="137" name="TextBox 3"/>
          <p:cNvSpPr/>
          <p:nvPr/>
        </p:nvSpPr>
        <p:spPr>
          <a:xfrm>
            <a:off x="2070362" y="6165360"/>
            <a:ext cx="609375"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pc="-1" baseline="30000">
                <a:solidFill>
                  <a:srgbClr val="000000"/>
                </a:solidFill>
                <a:latin typeface="Calibri"/>
                <a:ea typeface="DejaVu Sans"/>
              </a:rPr>
              <a:t>94</a:t>
            </a:r>
            <a:r>
              <a:rPr lang="en-US" spc="-1">
                <a:solidFill>
                  <a:srgbClr val="000000"/>
                </a:solidFill>
                <a:latin typeface="Calibri"/>
                <a:ea typeface="DejaVu Sans"/>
              </a:rPr>
              <a:t>Nb</a:t>
            </a:r>
            <a:endParaRPr lang="en-US" spc="-1">
              <a:latin typeface="Arial"/>
            </a:endParaRPr>
          </a:p>
        </p:txBody>
      </p:sp>
      <p:sp>
        <p:nvSpPr>
          <p:cNvPr id="138" name="TextBox 9"/>
          <p:cNvSpPr/>
          <p:nvPr/>
        </p:nvSpPr>
        <p:spPr>
          <a:xfrm>
            <a:off x="6571442" y="6165360"/>
            <a:ext cx="657465"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pc="-1" baseline="30000">
                <a:solidFill>
                  <a:srgbClr val="000000"/>
                </a:solidFill>
                <a:latin typeface="Calibri"/>
                <a:ea typeface="DejaVu Sans"/>
              </a:rPr>
              <a:t>56</a:t>
            </a:r>
            <a:r>
              <a:rPr lang="en-US" spc="-1">
                <a:solidFill>
                  <a:srgbClr val="000000"/>
                </a:solidFill>
                <a:latin typeface="Calibri"/>
                <a:ea typeface="DejaVu Sans"/>
              </a:rPr>
              <a:t>Mn</a:t>
            </a:r>
            <a:endParaRPr lang="en-US" spc="-1">
              <a:latin typeface="Arial"/>
            </a:endParaRPr>
          </a:p>
        </p:txBody>
      </p:sp>
      <p:sp>
        <p:nvSpPr>
          <p:cNvPr id="139" name="TextBox 1"/>
          <p:cNvSpPr/>
          <p:nvPr/>
        </p:nvSpPr>
        <p:spPr>
          <a:xfrm>
            <a:off x="17640" y="604440"/>
            <a:ext cx="4571486"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b="1" spc="-1">
                <a:solidFill>
                  <a:srgbClr val="000000"/>
                </a:solidFill>
                <a:latin typeface="Arial"/>
                <a:ea typeface="DejaVu Sans"/>
              </a:rPr>
              <a:t>Two step gamma cascade (TSC) spectra</a:t>
            </a:r>
            <a:endParaRPr lang="en-US" spc="-1">
              <a:latin typeface="Arial"/>
            </a:endParaRPr>
          </a:p>
        </p:txBody>
      </p:sp>
      <p:sp>
        <p:nvSpPr>
          <p:cNvPr id="140" name="Rectangle 12"/>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13" name="Picture 4" descr="MLZ – Gneus">
            <a:extLst>
              <a:ext uri="{FF2B5EF4-FFF2-40B4-BE49-F238E27FC236}">
                <a16:creationId xmlns:a16="http://schemas.microsoft.com/office/drawing/2014/main" id="{AF4EF5B1-7505-4A60-B419-CC38FCD2E5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M II Logo — Startseite">
            <a:extLst>
              <a:ext uri="{FF2B5EF4-FFF2-40B4-BE49-F238E27FC236}">
                <a16:creationId xmlns:a16="http://schemas.microsoft.com/office/drawing/2014/main" id="{AABF6682-985F-4E45-983D-31552381CC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Picture 1"/>
          <p:cNvPicPr/>
          <p:nvPr/>
        </p:nvPicPr>
        <p:blipFill>
          <a:blip r:embed="rId2"/>
          <a:stretch/>
        </p:blipFill>
        <p:spPr>
          <a:xfrm>
            <a:off x="579240" y="2889360"/>
            <a:ext cx="3583080" cy="3641760"/>
          </a:xfrm>
          <a:prstGeom prst="rect">
            <a:avLst/>
          </a:prstGeom>
          <a:ln w="0">
            <a:noFill/>
          </a:ln>
        </p:spPr>
      </p:pic>
      <p:sp>
        <p:nvSpPr>
          <p:cNvPr id="142" name="TextBox 2"/>
          <p:cNvSpPr/>
          <p:nvPr/>
        </p:nvSpPr>
        <p:spPr>
          <a:xfrm>
            <a:off x="0" y="2"/>
            <a:ext cx="9142560" cy="583321"/>
          </a:xfrm>
          <a:prstGeom prst="rect">
            <a:avLst/>
          </a:prstGeom>
          <a:solidFill>
            <a:schemeClr val="tx2">
              <a:lumMod val="7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3200" b="1" spc="-1">
                <a:solidFill>
                  <a:srgbClr val="FFFFFF"/>
                </a:solidFill>
                <a:latin typeface="Arial"/>
                <a:ea typeface="DejaVu Sans"/>
              </a:rPr>
              <a:t>Determination of the level scheme</a:t>
            </a:r>
            <a:endParaRPr lang="en-US" sz="3200" spc="-1">
              <a:latin typeface="Arial"/>
            </a:endParaRPr>
          </a:p>
        </p:txBody>
      </p:sp>
      <p:sp>
        <p:nvSpPr>
          <p:cNvPr id="143" name="TextBox 3"/>
          <p:cNvSpPr/>
          <p:nvPr/>
        </p:nvSpPr>
        <p:spPr>
          <a:xfrm>
            <a:off x="254880" y="1037880"/>
            <a:ext cx="6320880" cy="1814428"/>
          </a:xfrm>
          <a:prstGeom prst="rect">
            <a:avLst/>
          </a:prstGeom>
          <a:noFill/>
          <a:ln w="38100">
            <a:solidFill>
              <a:srgbClr val="333F4F"/>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spc="-1">
                <a:solidFill>
                  <a:srgbClr val="000000"/>
                </a:solidFill>
                <a:latin typeface="Arial"/>
                <a:ea typeface="DejaVu Sans"/>
              </a:rPr>
              <a:t>The order of the gamma quanta in the cascade was determined using the maximum likelihood function.</a:t>
            </a:r>
            <a:endParaRPr lang="en-US" sz="1400" spc="-1">
              <a:latin typeface="Arial"/>
            </a:endParaRPr>
          </a:p>
          <a:p>
            <a:pPr>
              <a:lnSpc>
                <a:spcPct val="100000"/>
              </a:lnSpc>
              <a:buNone/>
            </a:pPr>
            <a:endParaRPr lang="en-US" sz="1400" spc="-1">
              <a:latin typeface="Arial"/>
            </a:endParaRPr>
          </a:p>
          <a:p>
            <a:pPr>
              <a:lnSpc>
                <a:spcPct val="100000"/>
              </a:lnSpc>
              <a:buNone/>
            </a:pPr>
            <a:r>
              <a:rPr lang="en-US" sz="1400" spc="-1">
                <a:solidFill>
                  <a:srgbClr val="000000"/>
                </a:solidFill>
                <a:latin typeface="Arial"/>
                <a:ea typeface="DejaVu Sans"/>
              </a:rPr>
              <a:t>Results obtained in this way were checked with two rules:</a:t>
            </a:r>
            <a:endParaRPr lang="en-US" sz="1400" spc="-1">
              <a:latin typeface="Arial"/>
            </a:endParaRPr>
          </a:p>
          <a:p>
            <a:pPr marL="343080" indent="-343080">
              <a:buClr>
                <a:srgbClr val="000000"/>
              </a:buClr>
              <a:buFont typeface="StarSymbol"/>
              <a:buAutoNum type="arabicPeriod"/>
            </a:pPr>
            <a:r>
              <a:rPr lang="en-US" sz="1400" spc="-1">
                <a:solidFill>
                  <a:srgbClr val="000000"/>
                </a:solidFill>
                <a:latin typeface="Arial"/>
                <a:ea typeface="DejaVu Sans"/>
              </a:rPr>
              <a:t>If the same gamma ray appears in multiple cascades, it is assumed that it is the primary gamma in the cascade.</a:t>
            </a:r>
            <a:endParaRPr lang="en-US" sz="1400" spc="-1">
              <a:latin typeface="Arial"/>
            </a:endParaRPr>
          </a:p>
          <a:p>
            <a:pPr marL="343080" indent="-343080">
              <a:buClr>
                <a:srgbClr val="000000"/>
              </a:buClr>
              <a:buFont typeface="StarSymbol"/>
              <a:buAutoNum type="arabicPeriod"/>
            </a:pPr>
            <a:r>
              <a:rPr lang="en-US" sz="1400" spc="-1">
                <a:solidFill>
                  <a:srgbClr val="000000"/>
                </a:solidFill>
                <a:latin typeface="Arial"/>
                <a:ea typeface="DejaVu Sans"/>
              </a:rPr>
              <a:t>If the primary or secondary gamma recorded is already included in the ENSDF database, its place in the cascade is assigned accordingly.</a:t>
            </a:r>
            <a:endParaRPr lang="en-US" sz="1400" spc="-1">
              <a:latin typeface="Arial"/>
            </a:endParaRPr>
          </a:p>
        </p:txBody>
      </p:sp>
      <p:pic>
        <p:nvPicPr>
          <p:cNvPr id="144" name="Picture 5"/>
          <p:cNvPicPr/>
          <p:nvPr/>
        </p:nvPicPr>
        <p:blipFill>
          <a:blip r:embed="rId3"/>
          <a:stretch/>
        </p:blipFill>
        <p:spPr>
          <a:xfrm>
            <a:off x="4720320" y="3655800"/>
            <a:ext cx="2837880" cy="2284560"/>
          </a:xfrm>
          <a:prstGeom prst="rect">
            <a:avLst/>
          </a:prstGeom>
          <a:ln w="9525">
            <a:noFill/>
          </a:ln>
        </p:spPr>
      </p:pic>
      <p:sp>
        <p:nvSpPr>
          <p:cNvPr id="145" name="Straight Arrow Connector 5"/>
          <p:cNvSpPr/>
          <p:nvPr/>
        </p:nvSpPr>
        <p:spPr>
          <a:xfrm>
            <a:off x="5406120" y="3732120"/>
            <a:ext cx="360" cy="989280"/>
          </a:xfrm>
          <a:custGeom>
            <a:avLst/>
            <a:gdLst/>
            <a:ahLst/>
            <a:cxnLst/>
            <a:rect l="l" t="t" r="r" b="b"/>
            <a:pathLst>
              <a:path w="21600" h="21600">
                <a:moveTo>
                  <a:pt x="0" y="0"/>
                </a:moveTo>
                <a:lnTo>
                  <a:pt x="21600" y="21600"/>
                </a:lnTo>
              </a:path>
            </a:pathLst>
          </a:custGeom>
          <a:noFill/>
          <a:ln>
            <a:solidFill>
              <a:srgbClr val="FFC000"/>
            </a:solidFill>
            <a:tailEnd type="arrow" w="med" len="med"/>
          </a:ln>
          <a:effectLst>
            <a:outerShdw blurRad="39960" dist="23040" dir="5400000" rotWithShape="0">
              <a:srgbClr val="000000">
                <a:alpha val="35000"/>
              </a:srgbClr>
            </a:outerShdw>
          </a:effectLst>
        </p:spPr>
        <p:style>
          <a:lnRef idx="3">
            <a:schemeClr val="accent4"/>
          </a:lnRef>
          <a:fillRef idx="0">
            <a:schemeClr val="accent4"/>
          </a:fillRef>
          <a:effectRef idx="2">
            <a:schemeClr val="accent4"/>
          </a:effectRef>
          <a:fontRef idx="minor"/>
        </p:style>
      </p:sp>
      <p:sp>
        <p:nvSpPr>
          <p:cNvPr id="146" name="Straight Arrow Connector 6"/>
          <p:cNvSpPr/>
          <p:nvPr/>
        </p:nvSpPr>
        <p:spPr>
          <a:xfrm>
            <a:off x="6701760" y="3732120"/>
            <a:ext cx="360" cy="989280"/>
          </a:xfrm>
          <a:custGeom>
            <a:avLst/>
            <a:gdLst/>
            <a:ahLst/>
            <a:cxnLst/>
            <a:rect l="l" t="t" r="r" b="b"/>
            <a:pathLst>
              <a:path w="21600" h="21600">
                <a:moveTo>
                  <a:pt x="0" y="0"/>
                </a:moveTo>
                <a:lnTo>
                  <a:pt x="21600" y="21600"/>
                </a:lnTo>
              </a:path>
            </a:pathLst>
          </a:custGeom>
          <a:noFill/>
          <a:ln>
            <a:solidFill>
              <a:srgbClr val="FFC000"/>
            </a:solidFill>
            <a:tailEnd type="arrow" w="med" len="med"/>
          </a:ln>
          <a:effectLst>
            <a:outerShdw blurRad="39960" dist="23040" dir="5400000" rotWithShape="0">
              <a:srgbClr val="000000">
                <a:alpha val="35000"/>
              </a:srgbClr>
            </a:outerShdw>
          </a:effectLst>
        </p:spPr>
        <p:style>
          <a:lnRef idx="3">
            <a:schemeClr val="accent4"/>
          </a:lnRef>
          <a:fillRef idx="0">
            <a:schemeClr val="accent4"/>
          </a:fillRef>
          <a:effectRef idx="2">
            <a:schemeClr val="accent4"/>
          </a:effectRef>
          <a:fontRef idx="minor"/>
        </p:style>
      </p:sp>
      <p:sp>
        <p:nvSpPr>
          <p:cNvPr id="147" name="Straight Arrow Connector 7"/>
          <p:cNvSpPr/>
          <p:nvPr/>
        </p:nvSpPr>
        <p:spPr>
          <a:xfrm>
            <a:off x="6701760" y="4722480"/>
            <a:ext cx="360" cy="1065240"/>
          </a:xfrm>
          <a:custGeom>
            <a:avLst/>
            <a:gdLst/>
            <a:ahLst/>
            <a:cxnLst/>
            <a:rect l="l" t="t" r="r" b="b"/>
            <a:pathLst>
              <a:path w="21600" h="21600">
                <a:moveTo>
                  <a:pt x="0" y="0"/>
                </a:moveTo>
                <a:lnTo>
                  <a:pt x="21600" y="21600"/>
                </a:lnTo>
              </a:path>
            </a:pathLst>
          </a:custGeom>
          <a:noFill/>
          <a:ln w="25400">
            <a:solidFill>
              <a:srgbClr val="00B0F0"/>
            </a:solidFill>
            <a:tailEnd type="arrow" w="med" len="med"/>
          </a:ln>
        </p:spPr>
        <p:style>
          <a:lnRef idx="1">
            <a:schemeClr val="accent1"/>
          </a:lnRef>
          <a:fillRef idx="0">
            <a:schemeClr val="accent1"/>
          </a:fillRef>
          <a:effectRef idx="0">
            <a:schemeClr val="accent1"/>
          </a:effectRef>
          <a:fontRef idx="minor"/>
        </p:style>
      </p:sp>
      <p:sp>
        <p:nvSpPr>
          <p:cNvPr id="148" name="Straight Arrow Connector 8"/>
          <p:cNvSpPr/>
          <p:nvPr/>
        </p:nvSpPr>
        <p:spPr>
          <a:xfrm>
            <a:off x="5406120" y="4722480"/>
            <a:ext cx="360" cy="379440"/>
          </a:xfrm>
          <a:custGeom>
            <a:avLst/>
            <a:gdLst/>
            <a:ahLst/>
            <a:cxnLst/>
            <a:rect l="l" t="t" r="r" b="b"/>
            <a:pathLst>
              <a:path w="21600" h="21600">
                <a:moveTo>
                  <a:pt x="0" y="0"/>
                </a:moveTo>
                <a:lnTo>
                  <a:pt x="21600" y="21600"/>
                </a:lnTo>
              </a:path>
            </a:pathLst>
          </a:custGeom>
          <a:noFill/>
          <a:ln w="25400">
            <a:solidFill>
              <a:srgbClr val="00B0F0"/>
            </a:solidFill>
            <a:tailEnd type="arrow" w="med" len="med"/>
          </a:ln>
        </p:spPr>
        <p:style>
          <a:lnRef idx="1">
            <a:schemeClr val="accent1"/>
          </a:lnRef>
          <a:fillRef idx="0">
            <a:schemeClr val="accent1"/>
          </a:fillRef>
          <a:effectRef idx="0">
            <a:schemeClr val="accent1"/>
          </a:effectRef>
          <a:fontRef idx="minor"/>
        </p:style>
      </p:sp>
      <p:sp>
        <p:nvSpPr>
          <p:cNvPr id="149" name="TextBox 9"/>
          <p:cNvSpPr/>
          <p:nvPr/>
        </p:nvSpPr>
        <p:spPr>
          <a:xfrm>
            <a:off x="7436520" y="3587762"/>
            <a:ext cx="173520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200" b="1" spc="-1">
                <a:solidFill>
                  <a:srgbClr val="000000"/>
                </a:solidFill>
                <a:latin typeface="Arial"/>
                <a:ea typeface="DejaVu Sans"/>
              </a:rPr>
              <a:t>Neutron binding energy</a:t>
            </a:r>
            <a:endParaRPr lang="en-US" sz="1200" spc="-1">
              <a:latin typeface="Arial"/>
            </a:endParaRPr>
          </a:p>
        </p:txBody>
      </p:sp>
      <p:sp>
        <p:nvSpPr>
          <p:cNvPr id="150" name="TextBox 10"/>
          <p:cNvSpPr/>
          <p:nvPr/>
        </p:nvSpPr>
        <p:spPr>
          <a:xfrm>
            <a:off x="7560000" y="5606282"/>
            <a:ext cx="2055960" cy="30632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1" spc="-1">
                <a:solidFill>
                  <a:srgbClr val="000000"/>
                </a:solidFill>
                <a:latin typeface="Arial"/>
                <a:ea typeface="DejaVu Sans"/>
              </a:rPr>
              <a:t> </a:t>
            </a:r>
            <a:r>
              <a:rPr lang="en-US" sz="1200" b="1" spc="-1">
                <a:solidFill>
                  <a:srgbClr val="000000"/>
                </a:solidFill>
                <a:latin typeface="Arial"/>
                <a:ea typeface="DejaVu Sans"/>
              </a:rPr>
              <a:t>Ground state</a:t>
            </a:r>
            <a:endParaRPr lang="en-US" sz="1200" spc="-1">
              <a:latin typeface="Arial"/>
            </a:endParaRPr>
          </a:p>
        </p:txBody>
      </p:sp>
      <p:sp>
        <p:nvSpPr>
          <p:cNvPr id="151" name="TextBox 11"/>
          <p:cNvSpPr/>
          <p:nvPr/>
        </p:nvSpPr>
        <p:spPr>
          <a:xfrm>
            <a:off x="7560000" y="4902842"/>
            <a:ext cx="228456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200" b="1" spc="-1">
                <a:solidFill>
                  <a:srgbClr val="000000"/>
                </a:solidFill>
                <a:latin typeface="Arial"/>
                <a:ea typeface="DejaVu Sans"/>
              </a:rPr>
              <a:t>1</a:t>
            </a:r>
            <a:r>
              <a:rPr lang="en-US" sz="1200" b="1" spc="-1" baseline="30000">
                <a:solidFill>
                  <a:srgbClr val="000000"/>
                </a:solidFill>
                <a:latin typeface="Arial"/>
                <a:ea typeface="DejaVu Sans"/>
              </a:rPr>
              <a:t>st</a:t>
            </a:r>
            <a:r>
              <a:rPr lang="en-US" sz="1200" b="1" spc="-1">
                <a:solidFill>
                  <a:srgbClr val="000000"/>
                </a:solidFill>
                <a:latin typeface="Arial"/>
                <a:ea typeface="DejaVu Sans"/>
              </a:rPr>
              <a:t> excited state</a:t>
            </a:r>
            <a:endParaRPr lang="en-US" sz="1200" spc="-1">
              <a:latin typeface="Arial"/>
            </a:endParaRPr>
          </a:p>
        </p:txBody>
      </p:sp>
      <p:sp>
        <p:nvSpPr>
          <p:cNvPr id="152" name="TextBox 12"/>
          <p:cNvSpPr/>
          <p:nvPr/>
        </p:nvSpPr>
        <p:spPr>
          <a:xfrm>
            <a:off x="7560000" y="4540682"/>
            <a:ext cx="228456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200" b="1" spc="-1">
                <a:solidFill>
                  <a:srgbClr val="000000"/>
                </a:solidFill>
                <a:latin typeface="Arial"/>
                <a:ea typeface="DejaVu Sans"/>
              </a:rPr>
              <a:t>Intermediate level</a:t>
            </a:r>
            <a:endParaRPr lang="en-US" sz="1200" spc="-1">
              <a:latin typeface="Arial"/>
            </a:endParaRPr>
          </a:p>
        </p:txBody>
      </p:sp>
      <p:sp>
        <p:nvSpPr>
          <p:cNvPr id="153" name="TextBox 13"/>
          <p:cNvSpPr/>
          <p:nvPr/>
        </p:nvSpPr>
        <p:spPr>
          <a:xfrm>
            <a:off x="7560000" y="4084202"/>
            <a:ext cx="1242000" cy="2755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200" b="1" spc="-1">
                <a:solidFill>
                  <a:srgbClr val="000000"/>
                </a:solidFill>
                <a:latin typeface="Arial"/>
                <a:ea typeface="DejaVu Sans"/>
              </a:rPr>
              <a:t>Continuum</a:t>
            </a:r>
            <a:endParaRPr lang="en-US" sz="1200" spc="-1">
              <a:latin typeface="Arial"/>
            </a:endParaRPr>
          </a:p>
        </p:txBody>
      </p:sp>
      <p:pic>
        <p:nvPicPr>
          <p:cNvPr id="154" name="Picture 14"/>
          <p:cNvPicPr/>
          <p:nvPr/>
        </p:nvPicPr>
        <p:blipFill>
          <a:blip r:embed="rId4"/>
          <a:stretch/>
        </p:blipFill>
        <p:spPr>
          <a:xfrm>
            <a:off x="6662880" y="991080"/>
            <a:ext cx="2403000" cy="2210400"/>
          </a:xfrm>
          <a:prstGeom prst="rect">
            <a:avLst/>
          </a:prstGeom>
          <a:ln w="0">
            <a:noFill/>
          </a:ln>
        </p:spPr>
      </p:pic>
      <p:sp>
        <p:nvSpPr>
          <p:cNvPr id="155" name="TextBox 15"/>
          <p:cNvSpPr/>
          <p:nvPr/>
        </p:nvSpPr>
        <p:spPr>
          <a:xfrm>
            <a:off x="17282" y="632880"/>
            <a:ext cx="3627701" cy="3678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b="1" spc="-1">
                <a:solidFill>
                  <a:srgbClr val="000000"/>
                </a:solidFill>
                <a:latin typeface="Arial"/>
                <a:ea typeface="DejaVu Sans"/>
              </a:rPr>
              <a:t>The order of the gamma quanta</a:t>
            </a:r>
            <a:endParaRPr lang="en-US" spc="-1">
              <a:latin typeface="Arial"/>
            </a:endParaRPr>
          </a:p>
        </p:txBody>
      </p:sp>
      <p:sp>
        <p:nvSpPr>
          <p:cNvPr id="156" name="Rectangle 18"/>
          <p:cNvSpPr/>
          <p:nvPr/>
        </p:nvSpPr>
        <p:spPr>
          <a:xfrm>
            <a:off x="0" y="6534722"/>
            <a:ext cx="9142560" cy="321711"/>
          </a:xfrm>
          <a:prstGeom prst="rect">
            <a:avLst/>
          </a:prstGeom>
          <a:solidFill>
            <a:schemeClr val="accent2">
              <a:lumMod val="60000"/>
              <a:lumOff val="4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500" b="1" spc="-1" dirty="0">
                <a:solidFill>
                  <a:srgbClr val="000000"/>
                </a:solidFill>
              </a:rPr>
              <a:t>ARIEL FINAL Workshop 2024</a:t>
            </a:r>
            <a:endParaRPr lang="en-US" sz="1500" spc="-1" dirty="0"/>
          </a:p>
        </p:txBody>
      </p:sp>
      <p:pic>
        <p:nvPicPr>
          <p:cNvPr id="21" name="Picture 4" descr="MLZ – Gneus">
            <a:extLst>
              <a:ext uri="{FF2B5EF4-FFF2-40B4-BE49-F238E27FC236}">
                <a16:creationId xmlns:a16="http://schemas.microsoft.com/office/drawing/2014/main" id="{73E9A7C5-7146-4C34-9787-3D9F83460A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6212" y="6519416"/>
            <a:ext cx="726348" cy="3385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M II Logo — Startseite">
            <a:extLst>
              <a:ext uri="{FF2B5EF4-FFF2-40B4-BE49-F238E27FC236}">
                <a16:creationId xmlns:a16="http://schemas.microsoft.com/office/drawing/2014/main" id="{37630F3D-0983-4B2D-832C-287BC02F15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47" y="6211260"/>
            <a:ext cx="1214534" cy="6467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1418</Words>
  <Application>Microsoft Office PowerPoint</Application>
  <PresentationFormat>On-screen Show (4:3)</PresentationFormat>
  <Paragraphs>176</Paragraphs>
  <Slides>23</Slides>
  <Notes>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23</vt:i4>
      </vt:variant>
    </vt:vector>
  </HeadingPairs>
  <TitlesOfParts>
    <vt:vector size="35" baseType="lpstr">
      <vt:lpstr>SimSun</vt:lpstr>
      <vt:lpstr>Arial</vt:lpstr>
      <vt:lpstr>Calibri</vt:lpstr>
      <vt:lpstr>DejaVu Sans</vt:lpstr>
      <vt:lpstr>StarSymbol</vt:lpstr>
      <vt:lpstr>Symbol</vt:lpstr>
      <vt:lpstr>Times New Roman</vt:lpstr>
      <vt:lpstr>Wingdings</vt:lpstr>
      <vt:lpstr>Office Theme</vt:lpstr>
      <vt:lpstr>Office Theme</vt:lpstr>
      <vt:lpstr>Equation.3</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David Knežević</dc:creator>
  <dc:description/>
  <cp:lastModifiedBy>David Knežević</cp:lastModifiedBy>
  <cp:revision>159</cp:revision>
  <dcterms:created xsi:type="dcterms:W3CDTF">2019-02-17T19:02:28Z</dcterms:created>
  <dcterms:modified xsi:type="dcterms:W3CDTF">2024-01-18T10:15:11Z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y fmtid="{D5CDD505-2E9C-101B-9397-08002B2CF9AE}" pid="3" name="Slides">
    <vt:i4>22</vt:i4>
  </property>
</Properties>
</file>