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270C0"/>
    <a:srgbClr val="C1E0F5"/>
    <a:srgbClr val="D0E7F7"/>
    <a:srgbClr val="DFEFFA"/>
    <a:srgbClr val="EEF6FC"/>
    <a:srgbClr val="0171BF"/>
    <a:srgbClr val="0372C2"/>
    <a:srgbClr val="ECF5FC"/>
    <a:srgbClr val="EFF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9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72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C5B5BF-F758-4DCE-9585-A8CE5E3108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C41308-BD17-4A0B-9E8E-EF7535BF3B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CCAE2-88E3-4437-8595-8BF26C1F2E8B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19B2E-7915-4266-85F5-D754EE10A0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ARIEL final workshop 17-19 Jan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AEDAB-950B-461E-B389-6B33B2F463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C818F-87EB-4E2E-BB83-F26871A6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868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81378-77ED-4CC1-81EC-BABAF354C6A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ARIEL final workshop 17-19 Jan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06E58-7C3A-4652-BB98-59B06AE7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791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2AB9-B7ED-4886-B290-85617005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767A0-86A8-4364-B30D-BD2F61441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324A2-CE3E-4AFC-8553-68256C3F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C57DC-E5AA-4330-AA30-DAE73EE79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BB775-6AA3-41B0-B633-E9EF9CF07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7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20D4F-EB48-4C52-8474-DC72A5C84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15901-0F3B-4654-885D-86EC3D815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643CA-03DF-4511-B83F-98470FA47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8820B-2979-47D0-AC4D-14FC288D4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65BC7-AB1A-48B2-9270-2F9571DC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52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E7B81-FE9A-448D-97DE-1A515A4994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D13EE-3401-42EC-A90A-DF9F06B42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5C927-E51D-48E1-B9E3-0AAA30FCC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499CD-C82C-4D2A-8E94-88290548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2E8C8-E8EA-4577-A6ED-0D1B5353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354E-3DD6-4D8C-A315-CC4E38A3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52628-F00A-4A16-AE80-1B7603366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65676-9731-4BE0-888E-A0AFBC43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BE1C3-0B82-4DC4-8E84-4C911B824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8DE06-2427-49C8-9CC1-2B949DF8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3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DD8A-FF4B-4EA3-87CB-78B27331A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E44DC-5563-44EA-B520-442FD038C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2387F-F5BB-4C97-8ED6-6CBA5FC0E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9973A-9CBC-4DBC-94F3-F03D45C2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A84A0-3062-491B-AFEA-C18DC94BE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8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E133D-989E-4EA0-BB35-707208BF5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55017-8A65-4230-B7D1-A601CE060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4EE65-5727-4D31-A3F6-81CB4353D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F9829-A854-414E-B02F-820CBD716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3F9B8-48F3-4209-85B9-1EFC82625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4E4B6-B380-409D-99CA-A450A7AC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2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05712-1550-4F41-A3A8-547C42E38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B7054-EF40-4DC7-8CD8-D695DAA7E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88881-4C1E-49D7-A265-0510639BD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F53A98-6DE6-4B1C-B6DE-4AFDCCA09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439EAC-9030-4BC3-B1BF-9B5199B40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D66DB7-BD8E-40D6-A8AC-135D33A6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2C06D-5259-46EA-8BBC-055B724A3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3A9481-9793-4617-9E6B-9335C078A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78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4C94-F6DC-463F-BF63-75D5E47FA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654A2-0262-4930-BE08-03A4C6705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2CA6F-EC43-4B29-A189-81EE40735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66536-DFFB-4F96-8CB5-480AB2D7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2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A596BA-54BF-46A4-B404-D45221096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E4FC87-5F77-4270-9467-62BDAFD2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808C0-5AB4-4106-B554-FA9B976CF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4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EB44-D1DF-404F-B278-866EF4C6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346D0-CB7D-4C20-B537-5A33B3A3F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95530-1B9D-4199-995A-F0569E3BE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D67-1C37-475C-973A-13D4B86D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8F5D5-E2D7-459E-A31E-7CF875CA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9AA-53AC-40BB-93FC-C4BF5550D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9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BDE66-52A7-452F-958F-03604FD8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26EF4A-40B6-4CAD-808B-1DE3AE65E6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16C23-0C1B-4125-8BBE-2469B385E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15316-1C29-4DDC-B677-039726085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AA2E6-DBB0-4542-A194-ED89A488E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FBD52-9E12-4810-9FB8-9E381C5B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3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FE674F-24DD-49F7-A3DD-83AEB64F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DE874-EF29-45F8-BF39-58C234E84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678D8-CA31-42B1-87E8-6F9C48202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99E64-B55D-400A-A4CE-6D4371AA23E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85419-232F-4939-95D6-93BE8A4E1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98803-A78F-4A7A-A075-D2D15E37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525B0-DDAC-4D47-AD84-FF3D57F9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5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.pn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3.pn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3.pn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0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image" Target="../media/image4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4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3.pn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8.wmf"/><Relationship Id="rId3" Type="http://schemas.openxmlformats.org/officeDocument/2006/relationships/image" Target="../media/image3.png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7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2.png"/><Relationship Id="rId9" Type="http://schemas.openxmlformats.org/officeDocument/2006/relationships/image" Target="../media/image3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3.png"/><Relationship Id="rId7" Type="http://schemas.openxmlformats.org/officeDocument/2006/relationships/image" Target="../media/image39.wmf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41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2.png"/><Relationship Id="rId9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g"/><Relationship Id="rId11" Type="http://schemas.openxmlformats.org/officeDocument/2006/relationships/image" Target="../media/image21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0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.pn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IEL - H2020 Final Workshop">
            <a:extLst>
              <a:ext uri="{FF2B5EF4-FFF2-40B4-BE49-F238E27FC236}">
                <a16:creationId xmlns:a16="http://schemas.microsoft.com/office/drawing/2014/main" id="{91A648D9-CE93-4A49-8500-39F01BA1E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13"/>
          <a:stretch/>
        </p:blipFill>
        <p:spPr bwMode="auto">
          <a:xfrm>
            <a:off x="12706" y="5123758"/>
            <a:ext cx="855974" cy="170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0DF6B-99E4-486B-A2B3-C78BC7626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40932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Cross-Section Measurements Using Enriched Ge samples at the IRSN AMANDE facility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E6488-29A1-42B7-B6E7-55B93C6CE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1979"/>
            <a:ext cx="12192000" cy="1655762"/>
          </a:xfrm>
        </p:spPr>
        <p:txBody>
          <a:bodyPr>
            <a:normAutofit/>
          </a:bodyPr>
          <a:lstStyle/>
          <a:p>
            <a:r>
              <a:rPr lang="en-US" sz="2000" u="sng" dirty="0">
                <a:solidFill>
                  <a:srgbClr val="002060"/>
                </a:solidFill>
              </a:rPr>
              <a:t>S. Chasapoglou</a:t>
            </a:r>
            <a:r>
              <a:rPr lang="en-US" sz="2000" u="sng" baseline="30000" dirty="0">
                <a:solidFill>
                  <a:srgbClr val="002060"/>
                </a:solidFill>
              </a:rPr>
              <a:t>1</a:t>
            </a:r>
            <a:r>
              <a:rPr lang="en-US" sz="2000" dirty="0">
                <a:solidFill>
                  <a:srgbClr val="002060"/>
                </a:solidFill>
              </a:rPr>
              <a:t>, M. Diakaki</a:t>
            </a:r>
            <a:r>
              <a:rPr lang="en-US" sz="2000" baseline="30000" dirty="0">
                <a:solidFill>
                  <a:srgbClr val="002060"/>
                </a:solidFill>
              </a:rPr>
              <a:t>1</a:t>
            </a:r>
            <a:r>
              <a:rPr lang="en-US" sz="2000" dirty="0">
                <a:solidFill>
                  <a:srgbClr val="002060"/>
                </a:solidFill>
              </a:rPr>
              <a:t>, R. Vlastou¹, M. Kokkoris¹, R. Babut</a:t>
            </a:r>
            <a:r>
              <a:rPr lang="en-US" sz="2000" baseline="30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, N. Magalotti</a:t>
            </a:r>
            <a:r>
              <a:rPr lang="en-US" sz="2000" baseline="30000" dirty="0">
                <a:solidFill>
                  <a:srgbClr val="002060"/>
                </a:solidFill>
              </a:rPr>
              <a:t>2</a:t>
            </a:r>
          </a:p>
          <a:p>
            <a:r>
              <a:rPr lang="en-US" sz="2000" dirty="0">
                <a:solidFill>
                  <a:srgbClr val="002060"/>
                </a:solidFill>
              </a:rPr>
              <a:t>¹National Technical University of Athens</a:t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2000" baseline="30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IRSN </a:t>
            </a:r>
            <a:r>
              <a:rPr lang="en-US" sz="2000" dirty="0" err="1">
                <a:solidFill>
                  <a:srgbClr val="002060"/>
                </a:solidFill>
              </a:rPr>
              <a:t>Institut</a:t>
            </a:r>
            <a:r>
              <a:rPr lang="en-US" sz="2000" dirty="0">
                <a:solidFill>
                  <a:srgbClr val="002060"/>
                </a:solidFill>
              </a:rPr>
              <a:t> de Radioprotection et de </a:t>
            </a:r>
            <a:r>
              <a:rPr lang="en-US" sz="2000" dirty="0" err="1">
                <a:solidFill>
                  <a:srgbClr val="002060"/>
                </a:solidFill>
              </a:rPr>
              <a:t>Sureté</a:t>
            </a:r>
            <a:r>
              <a:rPr lang="en-US" sz="2000" dirty="0">
                <a:solidFill>
                  <a:srgbClr val="002060"/>
                </a:solidFill>
              </a:rPr>
              <a:t> Nucléaire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6F1551D-1B34-439F-A110-9FC95D6AE4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11169649" y="-32456"/>
            <a:ext cx="1022351" cy="1139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9B9F76-581D-4AF5-ABA5-A3B031EBAF7D}"/>
              </a:ext>
            </a:extLst>
          </p:cNvPr>
          <p:cNvSpPr txBox="1"/>
          <p:nvPr/>
        </p:nvSpPr>
        <p:spPr>
          <a:xfrm>
            <a:off x="7835871" y="26275"/>
            <a:ext cx="342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National Centre for</a:t>
            </a:r>
          </a:p>
          <a:p>
            <a:pPr algn="r"/>
            <a:r>
              <a:rPr lang="en-US" b="1" dirty="0"/>
              <a:t>Scientific Research “Demokritos”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3FEFF78-3EC3-4C04-A76A-8A778F4A77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5"/>
            <a:ext cx="1022351" cy="102235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515327-4CA8-4D9F-8259-CA887A4F55AB}"/>
              </a:ext>
            </a:extLst>
          </p:cNvPr>
          <p:cNvSpPr txBox="1"/>
          <p:nvPr/>
        </p:nvSpPr>
        <p:spPr>
          <a:xfrm>
            <a:off x="1022351" y="31975"/>
            <a:ext cx="3924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School of Applied Mathematical and Physical Sciences</a:t>
            </a:r>
          </a:p>
          <a:p>
            <a:r>
              <a:rPr lang="en-US" b="1" dirty="0">
                <a:solidFill>
                  <a:schemeClr val="accent2"/>
                </a:solidFill>
              </a:rPr>
              <a:t>National Technical University of Athens</a:t>
            </a:r>
          </a:p>
        </p:txBody>
      </p:sp>
      <p:pic>
        <p:nvPicPr>
          <p:cNvPr id="8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758BC772-D0E6-4769-BBDC-CABBAD3EC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829" y="77505"/>
            <a:ext cx="1849754" cy="97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ndico.ijclab.in2p3.fr/event/9751/attachments/21671/31205/ARIEL-logo-6.png">
            <a:extLst>
              <a:ext uri="{FF2B5EF4-FFF2-40B4-BE49-F238E27FC236}">
                <a16:creationId xmlns:a16="http://schemas.microsoft.com/office/drawing/2014/main" id="{04FF1247-2BD9-470C-9BDB-6AC0FF424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6308934"/>
            <a:ext cx="5537200" cy="5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B2EA96-927B-495D-A82C-0779BB44C35A}"/>
              </a:ext>
            </a:extLst>
          </p:cNvPr>
          <p:cNvSpPr/>
          <p:nvPr/>
        </p:nvSpPr>
        <p:spPr>
          <a:xfrm>
            <a:off x="1166812" y="6367463"/>
            <a:ext cx="5524494" cy="49053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rgbClr val="ECF5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2060"/>
                </a:solidFill>
              </a:rPr>
              <a:t>ARIEL Final Workshop </a:t>
            </a:r>
            <a:r>
              <a:rPr lang="en-US" b="1" dirty="0">
                <a:solidFill>
                  <a:srgbClr val="002060"/>
                </a:solidFill>
              </a:rPr>
              <a:t>17-19 January 2024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90BB8C-4BCC-4B05-A31E-099313384C88}"/>
              </a:ext>
            </a:extLst>
          </p:cNvPr>
          <p:cNvCxnSpPr>
            <a:cxnSpLocks/>
          </p:cNvCxnSpPr>
          <p:nvPr/>
        </p:nvCxnSpPr>
        <p:spPr>
          <a:xfrm>
            <a:off x="1166812" y="6367463"/>
            <a:ext cx="11025188" cy="0"/>
          </a:xfrm>
          <a:prstGeom prst="line">
            <a:avLst/>
          </a:prstGeom>
          <a:ln w="38100">
            <a:solidFill>
              <a:srgbClr val="037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067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Results </a:t>
            </a:r>
            <a:r>
              <a:rPr lang="en-US" sz="4000" b="1" baseline="30000" dirty="0"/>
              <a:t>72,73</a:t>
            </a:r>
            <a:r>
              <a:rPr lang="en-US" sz="4000" b="1" dirty="0"/>
              <a:t>Ge(</a:t>
            </a:r>
            <a:r>
              <a:rPr lang="en-US" sz="4000" b="1" dirty="0" err="1"/>
              <a:t>n,p</a:t>
            </a:r>
            <a:r>
              <a:rPr lang="en-US" sz="4000" b="1" dirty="0"/>
              <a:t>)</a:t>
            </a:r>
            <a:r>
              <a:rPr lang="en-US" sz="4000" b="1" baseline="30000" dirty="0"/>
              <a:t>72,73</a:t>
            </a:r>
            <a:r>
              <a:rPr lang="en-US" sz="4000" b="1" dirty="0"/>
              <a:t>Ga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1563D-155E-4CE4-A6DE-4D0DCD8DFFDC}"/>
              </a:ext>
            </a:extLst>
          </p:cNvPr>
          <p:cNvCxnSpPr/>
          <p:nvPr/>
        </p:nvCxnSpPr>
        <p:spPr>
          <a:xfrm>
            <a:off x="0" y="4116907"/>
            <a:ext cx="12192000" cy="0"/>
          </a:xfrm>
          <a:prstGeom prst="line">
            <a:avLst/>
          </a:prstGeom>
          <a:ln w="38100">
            <a:solidFill>
              <a:srgbClr val="2B303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B2C106C2-1E98-4095-8642-1D26724F2A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57585"/>
              </p:ext>
            </p:extLst>
          </p:nvPr>
        </p:nvGraphicFramePr>
        <p:xfrm>
          <a:off x="-869043" y="459307"/>
          <a:ext cx="7315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Graph" r:id="rId6" imgW="7315200" imgH="3657600" progId="Origin50.Graph">
                  <p:embed/>
                </p:oleObj>
              </mc:Choice>
              <mc:Fallback>
                <p:oleObj name="Graph" r:id="rId6" imgW="7315200" imgH="3657600" progId="Origin50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E7C8184-29B8-4FD5-9348-A418F24204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869043" y="459307"/>
                        <a:ext cx="7315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64974F96-C358-4AE5-B29E-0F10DF16EB06}"/>
              </a:ext>
            </a:extLst>
          </p:cNvPr>
          <p:cNvSpPr txBox="1"/>
          <p:nvPr/>
        </p:nvSpPr>
        <p:spPr>
          <a:xfrm>
            <a:off x="244339" y="4592775"/>
            <a:ext cx="4556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trend of the data is followed by the dataset of Konno et al. and the ones from Hoang et al. at higher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Contamination: </a:t>
            </a:r>
            <a:r>
              <a:rPr lang="en-US" sz="2000" baseline="30000" dirty="0">
                <a:solidFill>
                  <a:srgbClr val="C00000"/>
                </a:solidFill>
              </a:rPr>
              <a:t>73</a:t>
            </a:r>
            <a:r>
              <a:rPr lang="en-US" sz="2000" dirty="0">
                <a:solidFill>
                  <a:srgbClr val="C00000"/>
                </a:solidFill>
              </a:rPr>
              <a:t>Ge(</a:t>
            </a:r>
            <a:r>
              <a:rPr lang="en-US" sz="2000" dirty="0" err="1">
                <a:solidFill>
                  <a:srgbClr val="C00000"/>
                </a:solidFill>
              </a:rPr>
              <a:t>n,np</a:t>
            </a:r>
            <a:r>
              <a:rPr lang="en-US" sz="2000" dirty="0">
                <a:solidFill>
                  <a:srgbClr val="C00000"/>
                </a:solidFill>
              </a:rPr>
              <a:t>/d)</a:t>
            </a:r>
            <a:r>
              <a:rPr lang="en-US" sz="2000" baseline="30000" dirty="0">
                <a:solidFill>
                  <a:srgbClr val="C00000"/>
                </a:solidFill>
              </a:rPr>
              <a:t>72</a:t>
            </a:r>
            <a:r>
              <a:rPr lang="en-US" sz="2000" dirty="0">
                <a:solidFill>
                  <a:srgbClr val="C00000"/>
                </a:solidFill>
              </a:rPr>
              <a:t>Ga</a:t>
            </a:r>
            <a:endParaRPr lang="el-GR" sz="2000" dirty="0">
              <a:solidFill>
                <a:srgbClr val="C00000"/>
              </a:solidFill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A4E27B9-E81D-4C7D-AB1D-24AA3A762D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21599"/>
              </p:ext>
            </p:extLst>
          </p:nvPr>
        </p:nvGraphicFramePr>
        <p:xfrm>
          <a:off x="5257800" y="456462"/>
          <a:ext cx="7315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Graph" r:id="rId8" imgW="7315200" imgH="3657600" progId="Origin50.Graph">
                  <p:embed/>
                </p:oleObj>
              </mc:Choice>
              <mc:Fallback>
                <p:oleObj name="Graph" r:id="rId8" imgW="7315200" imgH="365760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E277F1F-6DFC-408D-AD7B-EFC4078B7D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57800" y="456462"/>
                        <a:ext cx="7315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2B062EC-7199-4129-834D-FA77D5FC9201}"/>
              </a:ext>
            </a:extLst>
          </p:cNvPr>
          <p:cNvSpPr txBox="1"/>
          <p:nvPr/>
        </p:nvSpPr>
        <p:spPr>
          <a:xfrm>
            <a:off x="6286002" y="4592775"/>
            <a:ext cx="5661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trend of the data is followed by the dataset of Konno et al. and the ones from Hoang et al. at higher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Contamination: </a:t>
            </a:r>
            <a:r>
              <a:rPr lang="en-US" sz="2000" baseline="30000" dirty="0">
                <a:solidFill>
                  <a:srgbClr val="C00000"/>
                </a:solidFill>
              </a:rPr>
              <a:t>74</a:t>
            </a:r>
            <a:r>
              <a:rPr lang="en-US" sz="2000" dirty="0">
                <a:solidFill>
                  <a:srgbClr val="C00000"/>
                </a:solidFill>
              </a:rPr>
              <a:t>Ge(</a:t>
            </a:r>
            <a:r>
              <a:rPr lang="en-US" sz="2000" dirty="0" err="1">
                <a:solidFill>
                  <a:srgbClr val="C00000"/>
                </a:solidFill>
              </a:rPr>
              <a:t>n,np</a:t>
            </a:r>
            <a:r>
              <a:rPr lang="en-US" sz="2000" dirty="0">
                <a:solidFill>
                  <a:srgbClr val="C00000"/>
                </a:solidFill>
              </a:rPr>
              <a:t>/d)</a:t>
            </a:r>
            <a:r>
              <a:rPr lang="en-US" sz="2000" baseline="30000" dirty="0">
                <a:solidFill>
                  <a:srgbClr val="C00000"/>
                </a:solidFill>
              </a:rPr>
              <a:t>73</a:t>
            </a:r>
            <a:r>
              <a:rPr lang="en-US" sz="2000" dirty="0">
                <a:solidFill>
                  <a:srgbClr val="C00000"/>
                </a:solidFill>
              </a:rPr>
              <a:t>Ga, </a:t>
            </a:r>
            <a:r>
              <a:rPr lang="en-US" sz="2000" baseline="30000" dirty="0">
                <a:solidFill>
                  <a:srgbClr val="C00000"/>
                </a:solidFill>
              </a:rPr>
              <a:t>76</a:t>
            </a:r>
            <a:r>
              <a:rPr lang="en-US" sz="2000" dirty="0">
                <a:solidFill>
                  <a:srgbClr val="C00000"/>
                </a:solidFill>
              </a:rPr>
              <a:t>Ge(n,</a:t>
            </a:r>
            <a:r>
              <a:rPr lang="el-GR" sz="2000" dirty="0">
                <a:solidFill>
                  <a:srgbClr val="C00000"/>
                </a:solidFill>
              </a:rPr>
              <a:t>α)</a:t>
            </a:r>
            <a:r>
              <a:rPr lang="en-US" sz="2000" baseline="30000" dirty="0">
                <a:solidFill>
                  <a:srgbClr val="C00000"/>
                </a:solidFill>
              </a:rPr>
              <a:t>73</a:t>
            </a:r>
            <a:r>
              <a:rPr lang="en-US" sz="2000" dirty="0">
                <a:solidFill>
                  <a:srgbClr val="C00000"/>
                </a:solidFill>
              </a:rPr>
              <a:t>Zn</a:t>
            </a:r>
            <a:endParaRPr lang="el-GR" sz="20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5AE4E-C9D6-42FB-931E-27CB199A50CF}"/>
              </a:ext>
            </a:extLst>
          </p:cNvPr>
          <p:cNvSpPr txBox="1"/>
          <p:nvPr/>
        </p:nvSpPr>
        <p:spPr>
          <a:xfrm>
            <a:off x="3683235" y="3059668"/>
            <a:ext cx="157456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72</a:t>
            </a:r>
            <a:r>
              <a:rPr lang="en-US" dirty="0"/>
              <a:t>Ge(</a:t>
            </a:r>
            <a:r>
              <a:rPr lang="en-US" dirty="0" err="1"/>
              <a:t>n,p</a:t>
            </a:r>
            <a:r>
              <a:rPr lang="en-US" dirty="0"/>
              <a:t>)</a:t>
            </a:r>
            <a:r>
              <a:rPr lang="en-US" baseline="30000" dirty="0"/>
              <a:t>72</a:t>
            </a:r>
            <a:r>
              <a:rPr lang="en-US" dirty="0"/>
              <a:t>Ga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CF841E-0678-44F5-927E-3369882C2E8C}"/>
              </a:ext>
            </a:extLst>
          </p:cNvPr>
          <p:cNvSpPr txBox="1"/>
          <p:nvPr/>
        </p:nvSpPr>
        <p:spPr>
          <a:xfrm>
            <a:off x="10232077" y="941786"/>
            <a:ext cx="157456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73</a:t>
            </a:r>
            <a:r>
              <a:rPr lang="en-US" dirty="0"/>
              <a:t>Ge(</a:t>
            </a:r>
            <a:r>
              <a:rPr lang="en-US" dirty="0" err="1"/>
              <a:t>n,p</a:t>
            </a:r>
            <a:r>
              <a:rPr lang="en-US" dirty="0"/>
              <a:t>)</a:t>
            </a:r>
            <a:r>
              <a:rPr lang="en-US" baseline="30000" dirty="0"/>
              <a:t>73</a:t>
            </a:r>
            <a:r>
              <a:rPr lang="en-US" dirty="0"/>
              <a:t>Ga</a:t>
            </a:r>
          </a:p>
        </p:txBody>
      </p:sp>
    </p:spTree>
    <p:extLst>
      <p:ext uri="{BB962C8B-B14F-4D97-AF65-F5344CB8AC3E}">
        <p14:creationId xmlns:p14="http://schemas.microsoft.com/office/powerpoint/2010/main" val="4192927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Results </a:t>
            </a:r>
            <a:r>
              <a:rPr lang="en-US" sz="4000" b="1" baseline="30000" dirty="0"/>
              <a:t>72,74</a:t>
            </a:r>
            <a:r>
              <a:rPr lang="en-US" sz="4000" b="1" dirty="0"/>
              <a:t>Ge(n,</a:t>
            </a:r>
            <a:r>
              <a:rPr lang="el-GR" sz="4000" b="1" dirty="0"/>
              <a:t>α</a:t>
            </a:r>
            <a:r>
              <a:rPr lang="en-US" sz="4000" b="1" dirty="0"/>
              <a:t>)</a:t>
            </a:r>
            <a:r>
              <a:rPr lang="en-US" sz="4000" b="1" baseline="30000" dirty="0"/>
              <a:t>69m,72m</a:t>
            </a:r>
            <a:r>
              <a:rPr lang="en-US" sz="4000" b="1" dirty="0"/>
              <a:t>Zn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1563D-155E-4CE4-A6DE-4D0DCD8DFFDC}"/>
              </a:ext>
            </a:extLst>
          </p:cNvPr>
          <p:cNvCxnSpPr/>
          <p:nvPr/>
        </p:nvCxnSpPr>
        <p:spPr>
          <a:xfrm>
            <a:off x="0" y="4116907"/>
            <a:ext cx="12192000" cy="0"/>
          </a:xfrm>
          <a:prstGeom prst="line">
            <a:avLst/>
          </a:prstGeom>
          <a:ln w="38100">
            <a:solidFill>
              <a:srgbClr val="2B303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AA8F530-6358-482F-8870-418C5A3A48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987036"/>
              </p:ext>
            </p:extLst>
          </p:nvPr>
        </p:nvGraphicFramePr>
        <p:xfrm>
          <a:off x="-744855" y="455760"/>
          <a:ext cx="7315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Graph" r:id="rId6" imgW="7315200" imgH="3657600" progId="Origin50.Graph">
                  <p:embed/>
                </p:oleObj>
              </mc:Choice>
              <mc:Fallback>
                <p:oleObj name="Graph" r:id="rId6" imgW="7315200" imgH="365760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EA0FB70-5A65-482A-BA55-45B32B3DB8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744855" y="455760"/>
                        <a:ext cx="7315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2A1EEEB-9483-466B-ADD0-1DEA28984A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289662"/>
              </p:ext>
            </p:extLst>
          </p:nvPr>
        </p:nvGraphicFramePr>
        <p:xfrm>
          <a:off x="5314950" y="452213"/>
          <a:ext cx="7315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name="Graph" r:id="rId8" imgW="7315200" imgH="3657600" progId="Origin50.Graph">
                  <p:embed/>
                </p:oleObj>
              </mc:Choice>
              <mc:Fallback>
                <p:oleObj name="Graph" r:id="rId8" imgW="7315200" imgH="3657600" progId="Origin50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5F4E661-B1E4-40F3-B991-83B19B6716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14950" y="452213"/>
                        <a:ext cx="7315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DC010EE-0E17-4312-881C-FAD2F5F1135D}"/>
              </a:ext>
            </a:extLst>
          </p:cNvPr>
          <p:cNvSpPr txBox="1"/>
          <p:nvPr/>
        </p:nvSpPr>
        <p:spPr>
          <a:xfrm>
            <a:off x="473711" y="4422680"/>
            <a:ext cx="55763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trend of the data is followed by the dataset of Konno et 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dataset of Hoang et al. is lower than the cross-section values of the present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Contamination: </a:t>
            </a:r>
            <a:r>
              <a:rPr lang="en-US" sz="2000" baseline="30000" dirty="0">
                <a:solidFill>
                  <a:srgbClr val="C00000"/>
                </a:solidFill>
              </a:rPr>
              <a:t>73</a:t>
            </a:r>
            <a:r>
              <a:rPr lang="en-US" sz="2000" dirty="0">
                <a:solidFill>
                  <a:srgbClr val="C00000"/>
                </a:solidFill>
              </a:rPr>
              <a:t>Ge(n,</a:t>
            </a:r>
            <a:r>
              <a:rPr lang="el-GR" sz="2000" dirty="0">
                <a:solidFill>
                  <a:srgbClr val="C00000"/>
                </a:solidFill>
              </a:rPr>
              <a:t>α)</a:t>
            </a:r>
            <a:r>
              <a:rPr lang="el-GR" sz="2000" baseline="30000" dirty="0">
                <a:solidFill>
                  <a:srgbClr val="C00000"/>
                </a:solidFill>
              </a:rPr>
              <a:t>69</a:t>
            </a:r>
            <a:r>
              <a:rPr lang="en-US" sz="2000" baseline="30000" dirty="0" err="1">
                <a:solidFill>
                  <a:srgbClr val="C00000"/>
                </a:solidFill>
              </a:rPr>
              <a:t>m</a:t>
            </a:r>
            <a:r>
              <a:rPr lang="en-US" sz="2000" dirty="0" err="1">
                <a:solidFill>
                  <a:srgbClr val="C00000"/>
                </a:solidFill>
              </a:rPr>
              <a:t>Zn</a:t>
            </a:r>
            <a:endParaRPr lang="el-GR" sz="20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0F440-DA01-4F65-A958-FDE2916AD094}"/>
              </a:ext>
            </a:extLst>
          </p:cNvPr>
          <p:cNvSpPr txBox="1"/>
          <p:nvPr/>
        </p:nvSpPr>
        <p:spPr>
          <a:xfrm>
            <a:off x="6370569" y="4884345"/>
            <a:ext cx="557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trend of the data is followed by the dataset of Konno et al. and the one of Hoang et al. </a:t>
            </a:r>
            <a:endParaRPr lang="el-GR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5D9E03-37F6-46DA-99AE-F1EA2C09CD21}"/>
              </a:ext>
            </a:extLst>
          </p:cNvPr>
          <p:cNvSpPr txBox="1"/>
          <p:nvPr/>
        </p:nvSpPr>
        <p:spPr>
          <a:xfrm>
            <a:off x="4174177" y="960963"/>
            <a:ext cx="157456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72</a:t>
            </a:r>
            <a:r>
              <a:rPr lang="en-US" dirty="0"/>
              <a:t>Ge(n,</a:t>
            </a:r>
            <a:r>
              <a:rPr lang="el-GR" dirty="0"/>
              <a:t>α</a:t>
            </a:r>
            <a:r>
              <a:rPr lang="en-US" dirty="0"/>
              <a:t>)</a:t>
            </a:r>
            <a:r>
              <a:rPr lang="en-US" baseline="30000" dirty="0"/>
              <a:t>69m</a:t>
            </a:r>
            <a:r>
              <a:rPr lang="en-US" dirty="0"/>
              <a:t>Zn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3063F9-3B0C-45F6-8A9B-36C1EE1AFE94}"/>
              </a:ext>
            </a:extLst>
          </p:cNvPr>
          <p:cNvSpPr txBox="1"/>
          <p:nvPr/>
        </p:nvSpPr>
        <p:spPr>
          <a:xfrm>
            <a:off x="10310730" y="2450305"/>
            <a:ext cx="157456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74</a:t>
            </a:r>
            <a:r>
              <a:rPr lang="en-US" dirty="0"/>
              <a:t>Ge(n,</a:t>
            </a:r>
            <a:r>
              <a:rPr lang="el-GR" dirty="0"/>
              <a:t>α</a:t>
            </a:r>
            <a:r>
              <a:rPr lang="en-US" dirty="0"/>
              <a:t>)</a:t>
            </a:r>
            <a:r>
              <a:rPr lang="en-US" baseline="30000" dirty="0"/>
              <a:t>72m</a:t>
            </a:r>
            <a:r>
              <a:rPr lang="en-US" dirty="0"/>
              <a:t>Zn</a:t>
            </a:r>
          </a:p>
        </p:txBody>
      </p:sp>
    </p:spTree>
    <p:extLst>
      <p:ext uri="{BB962C8B-B14F-4D97-AF65-F5344CB8AC3E}">
        <p14:creationId xmlns:p14="http://schemas.microsoft.com/office/powerpoint/2010/main" val="174973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Results </a:t>
            </a:r>
            <a:r>
              <a:rPr lang="en-US" sz="4000" b="1" baseline="30000" dirty="0"/>
              <a:t>73,74</a:t>
            </a:r>
            <a:r>
              <a:rPr lang="en-US" sz="4000" b="1" dirty="0"/>
              <a:t>Ge(</a:t>
            </a:r>
            <a:r>
              <a:rPr lang="en-US" sz="4000" b="1" dirty="0" err="1"/>
              <a:t>n,np</a:t>
            </a:r>
            <a:r>
              <a:rPr lang="en-US" sz="4000" b="1" dirty="0"/>
              <a:t>/d)</a:t>
            </a:r>
            <a:r>
              <a:rPr lang="en-US" sz="4000" b="1" baseline="30000" dirty="0"/>
              <a:t>72,73</a:t>
            </a:r>
            <a:r>
              <a:rPr lang="en-US" sz="4000" b="1" dirty="0"/>
              <a:t>Ga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11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1563D-155E-4CE4-A6DE-4D0DCD8DFFDC}"/>
              </a:ext>
            </a:extLst>
          </p:cNvPr>
          <p:cNvCxnSpPr/>
          <p:nvPr/>
        </p:nvCxnSpPr>
        <p:spPr>
          <a:xfrm>
            <a:off x="0" y="4116907"/>
            <a:ext cx="12192000" cy="0"/>
          </a:xfrm>
          <a:prstGeom prst="line">
            <a:avLst/>
          </a:prstGeom>
          <a:ln w="38100">
            <a:solidFill>
              <a:srgbClr val="2B303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FCA2D01D-7F93-49F9-A5BD-FF0FFA5D2C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708347"/>
              </p:ext>
            </p:extLst>
          </p:nvPr>
        </p:nvGraphicFramePr>
        <p:xfrm>
          <a:off x="-797873" y="459307"/>
          <a:ext cx="7315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Graph" r:id="rId6" imgW="7315200" imgH="3657600" progId="Origin50.Graph">
                  <p:embed/>
                </p:oleObj>
              </mc:Choice>
              <mc:Fallback>
                <p:oleObj name="Graph" r:id="rId6" imgW="7315200" imgH="3657600" progId="Origin50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F47D9D9-8E43-4CFE-94C6-93F01A6A4E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797873" y="459307"/>
                        <a:ext cx="7315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995EA07-5FA9-40D0-9A84-821FE50444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581222"/>
              </p:ext>
            </p:extLst>
          </p:nvPr>
        </p:nvGraphicFramePr>
        <p:xfrm>
          <a:off x="5301706" y="456684"/>
          <a:ext cx="7315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Graph" r:id="rId8" imgW="7315200" imgH="3657600" progId="Origin50.Graph">
                  <p:embed/>
                </p:oleObj>
              </mc:Choice>
              <mc:Fallback>
                <p:oleObj name="Graph" r:id="rId8" imgW="7315200" imgH="365760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5DF39F4-6783-49C0-8A5D-E442945751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01706" y="456684"/>
                        <a:ext cx="7315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AA913405-6027-40CE-9A90-BC64F5BBDFB1}"/>
              </a:ext>
            </a:extLst>
          </p:cNvPr>
          <p:cNvSpPr txBox="1"/>
          <p:nvPr/>
        </p:nvSpPr>
        <p:spPr>
          <a:xfrm>
            <a:off x="244339" y="4318035"/>
            <a:ext cx="5446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Reaction difficult to be studied with </a:t>
            </a:r>
            <a:r>
              <a:rPr lang="en-US" sz="2000" baseline="30000" dirty="0" err="1"/>
              <a:t>nat</a:t>
            </a:r>
            <a:r>
              <a:rPr lang="en-US" sz="2000" dirty="0" err="1"/>
              <a:t>Ge</a:t>
            </a:r>
            <a:r>
              <a:rPr lang="en-US" sz="2000" dirty="0"/>
              <a:t>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trend of the data is followed by the dataset of Konno et al. which is the only one found in literature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Contamination: </a:t>
            </a:r>
            <a:r>
              <a:rPr lang="en-US" sz="2000" baseline="30000" dirty="0">
                <a:solidFill>
                  <a:srgbClr val="C00000"/>
                </a:solidFill>
              </a:rPr>
              <a:t>72</a:t>
            </a:r>
            <a:r>
              <a:rPr lang="en-US" sz="2000" dirty="0">
                <a:solidFill>
                  <a:srgbClr val="C00000"/>
                </a:solidFill>
              </a:rPr>
              <a:t>Ge(</a:t>
            </a:r>
            <a:r>
              <a:rPr lang="en-US" sz="2000" dirty="0" err="1">
                <a:solidFill>
                  <a:srgbClr val="C00000"/>
                </a:solidFill>
              </a:rPr>
              <a:t>n,p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  <a:r>
              <a:rPr lang="en-US" sz="2000" baseline="30000" dirty="0">
                <a:solidFill>
                  <a:srgbClr val="C00000"/>
                </a:solidFill>
              </a:rPr>
              <a:t>72</a:t>
            </a:r>
            <a:r>
              <a:rPr lang="en-US" sz="2000" dirty="0">
                <a:solidFill>
                  <a:srgbClr val="C00000"/>
                </a:solidFill>
              </a:rPr>
              <a:t>Ga</a:t>
            </a:r>
            <a:endParaRPr lang="el-GR" sz="2000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F8A4BD-3722-4785-AF76-DEA4CDDAB81F}"/>
              </a:ext>
            </a:extLst>
          </p:cNvPr>
          <p:cNvSpPr txBox="1"/>
          <p:nvPr/>
        </p:nvSpPr>
        <p:spPr>
          <a:xfrm>
            <a:off x="6439950" y="4471923"/>
            <a:ext cx="55077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Reaction difficult to be studied with </a:t>
            </a:r>
            <a:r>
              <a:rPr lang="en-US" sz="2000" baseline="30000" dirty="0" err="1"/>
              <a:t>nat</a:t>
            </a:r>
            <a:r>
              <a:rPr lang="en-US" sz="2000" dirty="0" err="1"/>
              <a:t>Ge</a:t>
            </a:r>
            <a:r>
              <a:rPr lang="en-US" sz="2000" dirty="0"/>
              <a:t>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dataset of Konno et al. which is the only one found in literature, coincides in one data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Great discrepancies with TENDL-2021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Contamination: </a:t>
            </a:r>
            <a:r>
              <a:rPr lang="en-US" sz="2000" baseline="30000" dirty="0">
                <a:solidFill>
                  <a:srgbClr val="C00000"/>
                </a:solidFill>
              </a:rPr>
              <a:t>73</a:t>
            </a:r>
            <a:r>
              <a:rPr lang="en-US" sz="2000" dirty="0">
                <a:solidFill>
                  <a:srgbClr val="C00000"/>
                </a:solidFill>
              </a:rPr>
              <a:t>Ge(</a:t>
            </a:r>
            <a:r>
              <a:rPr lang="en-US" sz="2000" dirty="0" err="1">
                <a:solidFill>
                  <a:srgbClr val="C00000"/>
                </a:solidFill>
              </a:rPr>
              <a:t>n,p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  <a:r>
              <a:rPr lang="en-US" sz="2000" baseline="30000" dirty="0">
                <a:solidFill>
                  <a:srgbClr val="C00000"/>
                </a:solidFill>
              </a:rPr>
              <a:t>73</a:t>
            </a:r>
            <a:r>
              <a:rPr lang="en-US" sz="2000" dirty="0">
                <a:solidFill>
                  <a:srgbClr val="C00000"/>
                </a:solidFill>
              </a:rPr>
              <a:t>Ga</a:t>
            </a:r>
            <a:endParaRPr lang="el-GR" sz="20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E38AB2-F44A-42EF-BBE1-3CAB7EDE758D}"/>
              </a:ext>
            </a:extLst>
          </p:cNvPr>
          <p:cNvSpPr txBox="1"/>
          <p:nvPr/>
        </p:nvSpPr>
        <p:spPr>
          <a:xfrm>
            <a:off x="3876675" y="3016271"/>
            <a:ext cx="1799446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73</a:t>
            </a:r>
            <a:r>
              <a:rPr lang="en-US" dirty="0"/>
              <a:t>Ge(</a:t>
            </a:r>
            <a:r>
              <a:rPr lang="en-US" dirty="0" err="1"/>
              <a:t>n,np</a:t>
            </a:r>
            <a:r>
              <a:rPr lang="en-US" dirty="0"/>
              <a:t>/d)</a:t>
            </a:r>
            <a:r>
              <a:rPr lang="en-US" baseline="30000" dirty="0"/>
              <a:t>72</a:t>
            </a:r>
            <a:r>
              <a:rPr lang="en-US" dirty="0"/>
              <a:t>Ga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1B0BCE-0E10-4534-8698-052F7BB04B23}"/>
              </a:ext>
            </a:extLst>
          </p:cNvPr>
          <p:cNvSpPr txBox="1"/>
          <p:nvPr/>
        </p:nvSpPr>
        <p:spPr>
          <a:xfrm>
            <a:off x="10078104" y="3016271"/>
            <a:ext cx="1799446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74</a:t>
            </a:r>
            <a:r>
              <a:rPr lang="en-US" dirty="0"/>
              <a:t>Ge(</a:t>
            </a:r>
            <a:r>
              <a:rPr lang="en-US" dirty="0" err="1"/>
              <a:t>n,np</a:t>
            </a:r>
            <a:r>
              <a:rPr lang="en-US" dirty="0"/>
              <a:t>/d)</a:t>
            </a:r>
            <a:r>
              <a:rPr lang="en-US" baseline="30000" dirty="0"/>
              <a:t>73</a:t>
            </a:r>
            <a:r>
              <a:rPr lang="en-US" dirty="0"/>
              <a:t>Ga</a:t>
            </a:r>
          </a:p>
        </p:txBody>
      </p:sp>
    </p:spTree>
    <p:extLst>
      <p:ext uri="{BB962C8B-B14F-4D97-AF65-F5344CB8AC3E}">
        <p14:creationId xmlns:p14="http://schemas.microsoft.com/office/powerpoint/2010/main" val="4239249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Results  </a:t>
            </a:r>
            <a:r>
              <a:rPr lang="en-US" sz="4000" b="1" baseline="30000" dirty="0"/>
              <a:t>7</a:t>
            </a:r>
            <a:r>
              <a:rPr lang="el-GR" sz="4000" b="1" baseline="30000" dirty="0"/>
              <a:t>3</a:t>
            </a:r>
            <a:r>
              <a:rPr lang="en-US" sz="4000" b="1" dirty="0"/>
              <a:t>Ge(</a:t>
            </a:r>
            <a:r>
              <a:rPr lang="en-US" sz="4000" b="1" dirty="0" err="1"/>
              <a:t>n,n</a:t>
            </a:r>
            <a:r>
              <a:rPr lang="el-GR" sz="4000" b="1" dirty="0"/>
              <a:t>α</a:t>
            </a:r>
            <a:r>
              <a:rPr lang="en-US" sz="4000" b="1" dirty="0"/>
              <a:t>)</a:t>
            </a:r>
            <a:r>
              <a:rPr lang="el-GR" sz="4000" b="1" baseline="30000" dirty="0"/>
              <a:t>69</a:t>
            </a:r>
            <a:r>
              <a:rPr lang="en-US" sz="4000" b="1" baseline="30000" dirty="0" err="1"/>
              <a:t>m</a:t>
            </a:r>
            <a:r>
              <a:rPr lang="en-US" sz="4000" b="1" dirty="0" err="1"/>
              <a:t>Zn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12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1563D-155E-4CE4-A6DE-4D0DCD8DFFDC}"/>
              </a:ext>
            </a:extLst>
          </p:cNvPr>
          <p:cNvCxnSpPr/>
          <p:nvPr/>
        </p:nvCxnSpPr>
        <p:spPr>
          <a:xfrm>
            <a:off x="0" y="4116907"/>
            <a:ext cx="12192000" cy="0"/>
          </a:xfrm>
          <a:prstGeom prst="line">
            <a:avLst/>
          </a:prstGeom>
          <a:ln w="38100">
            <a:solidFill>
              <a:srgbClr val="2B303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0D8E2EE-9F19-41E6-BFF8-A97EFCA885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014612"/>
              </p:ext>
            </p:extLst>
          </p:nvPr>
        </p:nvGraphicFramePr>
        <p:xfrm>
          <a:off x="2110740" y="501283"/>
          <a:ext cx="7315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Graph" r:id="rId6" imgW="7315200" imgH="3657600" progId="Origin50.Graph">
                  <p:embed/>
                </p:oleObj>
              </mc:Choice>
              <mc:Fallback>
                <p:oleObj name="Graph" r:id="rId6" imgW="7315200" imgH="365760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7DEF752-0F29-4814-82BD-7369044C14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0740" y="501283"/>
                        <a:ext cx="7315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0057B53-06BE-4BFA-809C-97869EC99B76}"/>
              </a:ext>
            </a:extLst>
          </p:cNvPr>
          <p:cNvSpPr txBox="1"/>
          <p:nvPr/>
        </p:nvSpPr>
        <p:spPr>
          <a:xfrm>
            <a:off x="176778" y="4479439"/>
            <a:ext cx="120838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Reaction difficult to be studied reaction with </a:t>
            </a:r>
            <a:r>
              <a:rPr lang="en-US" sz="2000" baseline="30000" dirty="0" err="1"/>
              <a:t>nat</a:t>
            </a:r>
            <a:r>
              <a:rPr lang="en-US" sz="2000" dirty="0" err="1"/>
              <a:t>Ge</a:t>
            </a:r>
            <a:r>
              <a:rPr lang="en-US" sz="2000" dirty="0"/>
              <a:t>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other data were found in literature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Great discrepancies with TENDL-2021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Contamination: </a:t>
            </a:r>
            <a:r>
              <a:rPr lang="en-US" sz="2000" baseline="30000" dirty="0"/>
              <a:t>72</a:t>
            </a:r>
            <a:r>
              <a:rPr lang="en-US" sz="2000" dirty="0"/>
              <a:t>Ge(n,</a:t>
            </a:r>
            <a:r>
              <a:rPr lang="el-GR" sz="2000" dirty="0"/>
              <a:t>α)</a:t>
            </a:r>
            <a:r>
              <a:rPr lang="el-GR" sz="2000" baseline="30000" dirty="0"/>
              <a:t>69</a:t>
            </a:r>
            <a:r>
              <a:rPr lang="en-US" sz="2000" baseline="30000" dirty="0" err="1"/>
              <a:t>m</a:t>
            </a:r>
            <a:r>
              <a:rPr lang="en-US" sz="2000" dirty="0" err="1"/>
              <a:t>Zn</a:t>
            </a: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27297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Phenomenological Investigation – EMPIRE 3.2.3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13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32E4BB-AE0F-49D8-984D-32085C136DF3}"/>
              </a:ext>
            </a:extLst>
          </p:cNvPr>
          <p:cNvCxnSpPr>
            <a:cxnSpLocks/>
            <a:stCxn id="29" idx="2"/>
            <a:endCxn id="22" idx="0"/>
          </p:cNvCxnSpPr>
          <p:nvPr/>
        </p:nvCxnSpPr>
        <p:spPr>
          <a:xfrm flipH="1">
            <a:off x="8916864" y="4577941"/>
            <a:ext cx="1232840" cy="1138710"/>
          </a:xfrm>
          <a:prstGeom prst="line">
            <a:avLst/>
          </a:prstGeom>
          <a:ln w="38100">
            <a:solidFill>
              <a:srgbClr val="C993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10A91E-1261-4442-8DE8-98D857082AB2}"/>
              </a:ext>
            </a:extLst>
          </p:cNvPr>
          <p:cNvSpPr txBox="1"/>
          <p:nvPr/>
        </p:nvSpPr>
        <p:spPr>
          <a:xfrm>
            <a:off x="4356847" y="1089112"/>
            <a:ext cx="3478306" cy="400110"/>
          </a:xfrm>
          <a:prstGeom prst="rect">
            <a:avLst/>
          </a:prstGeom>
          <a:noFill/>
          <a:ln w="38100">
            <a:solidFill>
              <a:srgbClr val="2B30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Nuclear Reaction Mechanisms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BDF62C-E900-4F31-97F1-358EFBBF4F3C}"/>
              </a:ext>
            </a:extLst>
          </p:cNvPr>
          <p:cNvSpPr txBox="1"/>
          <p:nvPr/>
        </p:nvSpPr>
        <p:spPr>
          <a:xfrm>
            <a:off x="4101128" y="2485061"/>
            <a:ext cx="3989743" cy="2862322"/>
          </a:xfrm>
          <a:prstGeom prst="rect">
            <a:avLst/>
          </a:prstGeom>
          <a:noFill/>
          <a:ln w="38100">
            <a:solidFill>
              <a:srgbClr val="2B303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Direct Reactions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Fast</a:t>
            </a:r>
            <a:r>
              <a:rPr lang="en-US" sz="2000" dirty="0"/>
              <a:t> process (10</a:t>
            </a:r>
            <a:r>
              <a:rPr lang="en-US" sz="2000" baseline="30000" dirty="0"/>
              <a:t>-22</a:t>
            </a:r>
            <a:r>
              <a:rPr lang="en-US" sz="2000" dirty="0"/>
              <a:t> 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Incident particle interacts mainly with the </a:t>
            </a:r>
            <a:r>
              <a:rPr lang="en-US" sz="2000" b="1" dirty="0"/>
              <a:t>peripheral nucleons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Part of the energy</a:t>
            </a:r>
            <a:r>
              <a:rPr lang="en-US" sz="2000" dirty="0"/>
              <a:t> of the incident particle is transferred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Favored against compound nucleus reactions as </a:t>
            </a:r>
            <a:r>
              <a:rPr lang="en-US" sz="2000" b="1" dirty="0"/>
              <a:t>projectile energy increases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023AB1-1952-445C-BBC2-DEEF22BD54BD}"/>
              </a:ext>
            </a:extLst>
          </p:cNvPr>
          <p:cNvSpPr txBox="1"/>
          <p:nvPr/>
        </p:nvSpPr>
        <p:spPr>
          <a:xfrm>
            <a:off x="8466319" y="5716651"/>
            <a:ext cx="901090" cy="400110"/>
          </a:xfrm>
          <a:prstGeom prst="rect">
            <a:avLst/>
          </a:prstGeom>
          <a:noFill/>
          <a:ln w="38100">
            <a:solidFill>
              <a:srgbClr val="C993F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MSD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642C8E-70D2-462C-88D7-977003BAAA0D}"/>
              </a:ext>
            </a:extLst>
          </p:cNvPr>
          <p:cNvSpPr txBox="1"/>
          <p:nvPr/>
        </p:nvSpPr>
        <p:spPr>
          <a:xfrm>
            <a:off x="10931998" y="5716651"/>
            <a:ext cx="901090" cy="400110"/>
          </a:xfrm>
          <a:prstGeom prst="rect">
            <a:avLst/>
          </a:prstGeom>
          <a:noFill/>
          <a:ln w="38100">
            <a:solidFill>
              <a:srgbClr val="C993F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MSC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28B16E-711B-45E1-8EED-E1F61A36A81A}"/>
              </a:ext>
            </a:extLst>
          </p:cNvPr>
          <p:cNvCxnSpPr>
            <a:stCxn id="19" idx="2"/>
            <a:endCxn id="30" idx="0"/>
          </p:cNvCxnSpPr>
          <p:nvPr/>
        </p:nvCxnSpPr>
        <p:spPr>
          <a:xfrm flipH="1">
            <a:off x="1927724" y="1489222"/>
            <a:ext cx="4168276" cy="226398"/>
          </a:xfrm>
          <a:prstGeom prst="line">
            <a:avLst/>
          </a:prstGeom>
          <a:ln w="38100">
            <a:solidFill>
              <a:srgbClr val="2B3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883FE4-4A87-42CB-8F7F-BD0291CA61D7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>
            <a:off x="6096000" y="1489222"/>
            <a:ext cx="0" cy="995839"/>
          </a:xfrm>
          <a:prstGeom prst="line">
            <a:avLst/>
          </a:prstGeom>
          <a:ln w="38100">
            <a:solidFill>
              <a:srgbClr val="2B3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2A415E-F857-418D-BE17-3490B619F0CB}"/>
              </a:ext>
            </a:extLst>
          </p:cNvPr>
          <p:cNvCxnSpPr>
            <a:cxnSpLocks/>
            <a:stCxn id="19" idx="2"/>
            <a:endCxn id="29" idx="0"/>
          </p:cNvCxnSpPr>
          <p:nvPr/>
        </p:nvCxnSpPr>
        <p:spPr>
          <a:xfrm>
            <a:off x="6096000" y="1489222"/>
            <a:ext cx="4053704" cy="226397"/>
          </a:xfrm>
          <a:prstGeom prst="line">
            <a:avLst/>
          </a:prstGeom>
          <a:ln w="38100">
            <a:solidFill>
              <a:srgbClr val="2B3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658789-904D-43A9-8160-6DAB579DF3E8}"/>
              </a:ext>
            </a:extLst>
          </p:cNvPr>
          <p:cNvCxnSpPr>
            <a:cxnSpLocks/>
            <a:stCxn id="29" idx="2"/>
            <a:endCxn id="28" idx="0"/>
          </p:cNvCxnSpPr>
          <p:nvPr/>
        </p:nvCxnSpPr>
        <p:spPr>
          <a:xfrm flipH="1">
            <a:off x="10149703" y="4577941"/>
            <a:ext cx="1" cy="369300"/>
          </a:xfrm>
          <a:prstGeom prst="line">
            <a:avLst/>
          </a:prstGeom>
          <a:ln w="38100">
            <a:solidFill>
              <a:srgbClr val="C993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AF9A236-A5E8-49F7-9C88-E65A0109E58A}"/>
              </a:ext>
            </a:extLst>
          </p:cNvPr>
          <p:cNvSpPr txBox="1"/>
          <p:nvPr/>
        </p:nvSpPr>
        <p:spPr>
          <a:xfrm>
            <a:off x="8466319" y="1715619"/>
            <a:ext cx="3366769" cy="286232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Pre-equilibrium Reactions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Incident particle </a:t>
            </a:r>
            <a:r>
              <a:rPr lang="en-US" sz="2000" b="1" dirty="0"/>
              <a:t>gradually loses its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particle escapes the nucleus </a:t>
            </a:r>
            <a:r>
              <a:rPr lang="en-US" sz="2000" b="1" dirty="0"/>
              <a:t>before thermodynamic equilibrium is reached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Some “memory” of the input channel is conserved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57831C-9C7C-4BB9-A763-66084721B695}"/>
              </a:ext>
            </a:extLst>
          </p:cNvPr>
          <p:cNvSpPr txBox="1"/>
          <p:nvPr/>
        </p:nvSpPr>
        <p:spPr>
          <a:xfrm>
            <a:off x="244339" y="1715620"/>
            <a:ext cx="3366769" cy="440120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Compound Nucleus Reactions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Slow</a:t>
            </a:r>
            <a:r>
              <a:rPr lang="en-US" sz="2000" dirty="0"/>
              <a:t> process </a:t>
            </a:r>
            <a:br>
              <a:rPr lang="en-US" sz="2000" dirty="0"/>
            </a:br>
            <a:r>
              <a:rPr lang="en-US" sz="2000" dirty="0"/>
              <a:t>(10</a:t>
            </a:r>
            <a:r>
              <a:rPr lang="en-US" sz="2000" baseline="30000" dirty="0"/>
              <a:t>-18</a:t>
            </a:r>
            <a:r>
              <a:rPr lang="en-US" sz="2000" dirty="0"/>
              <a:t> – 10</a:t>
            </a:r>
            <a:r>
              <a:rPr lang="en-US" sz="2000" baseline="30000" dirty="0"/>
              <a:t>-16</a:t>
            </a:r>
            <a:r>
              <a:rPr lang="en-US" sz="2000" dirty="0"/>
              <a:t> 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Incident particle transfers its energy to </a:t>
            </a:r>
            <a:r>
              <a:rPr lang="en-US" sz="2000" b="1" dirty="0"/>
              <a:t>all the nucleons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Thermodynamic equilibrium </a:t>
            </a:r>
            <a:r>
              <a:rPr lang="en-US" sz="2000" dirty="0"/>
              <a:t>is reached before a particle escapes the nucleus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exit channel is </a:t>
            </a:r>
            <a:r>
              <a:rPr lang="en-US" sz="2000" b="1" dirty="0"/>
              <a:t>independent</a:t>
            </a:r>
            <a:r>
              <a:rPr lang="en-US" sz="2000" dirty="0"/>
              <a:t> of the way the compound nucleus was formed (Bohr hypothesis)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C1944BD-A64F-49A7-A647-B70BC78EE323}"/>
              </a:ext>
            </a:extLst>
          </p:cNvPr>
          <p:cNvCxnSpPr>
            <a:cxnSpLocks/>
          </p:cNvCxnSpPr>
          <p:nvPr/>
        </p:nvCxnSpPr>
        <p:spPr>
          <a:xfrm>
            <a:off x="10149704" y="4577941"/>
            <a:ext cx="1232839" cy="1138710"/>
          </a:xfrm>
          <a:prstGeom prst="line">
            <a:avLst/>
          </a:prstGeom>
          <a:ln w="38100">
            <a:solidFill>
              <a:srgbClr val="C993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97573BB-A8A7-4BFD-9E5D-C714FA8E6FD4}"/>
              </a:ext>
            </a:extLst>
          </p:cNvPr>
          <p:cNvSpPr txBox="1"/>
          <p:nvPr/>
        </p:nvSpPr>
        <p:spPr>
          <a:xfrm>
            <a:off x="9230942" y="4947241"/>
            <a:ext cx="183752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C993F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Exciton model</a:t>
            </a:r>
          </a:p>
        </p:txBody>
      </p:sp>
    </p:spTree>
    <p:extLst>
      <p:ext uri="{BB962C8B-B14F-4D97-AF65-F5344CB8AC3E}">
        <p14:creationId xmlns:p14="http://schemas.microsoft.com/office/powerpoint/2010/main" val="4184721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Hauser-</a:t>
            </a:r>
            <a:r>
              <a:rPr lang="en-US" sz="4000" b="1" dirty="0" err="1"/>
              <a:t>Feshbach</a:t>
            </a:r>
            <a:r>
              <a:rPr lang="en-US" sz="4000" b="1" dirty="0"/>
              <a:t> Theory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14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D9FF88-5224-4C94-AFD1-85DCEAF2A7E5}"/>
              </a:ext>
            </a:extLst>
          </p:cNvPr>
          <p:cNvCxnSpPr/>
          <p:nvPr/>
        </p:nvCxnSpPr>
        <p:spPr>
          <a:xfrm>
            <a:off x="403860" y="3878580"/>
            <a:ext cx="794707" cy="0"/>
          </a:xfrm>
          <a:prstGeom prst="line">
            <a:avLst/>
          </a:prstGeom>
          <a:ln w="38100">
            <a:solidFill>
              <a:srgbClr val="2B3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5D1B968-24B9-4851-97E0-78E088CE65F5}"/>
              </a:ext>
            </a:extLst>
          </p:cNvPr>
          <p:cNvSpPr/>
          <p:nvPr/>
        </p:nvSpPr>
        <p:spPr>
          <a:xfrm>
            <a:off x="1714500" y="2026920"/>
            <a:ext cx="922020" cy="2872731"/>
          </a:xfrm>
          <a:prstGeom prst="rect">
            <a:avLst/>
          </a:prstGeom>
          <a:noFill/>
          <a:ln w="38100">
            <a:solidFill>
              <a:srgbClr val="2B3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013C66-2DE7-49C8-957A-EC357F378C09}"/>
              </a:ext>
            </a:extLst>
          </p:cNvPr>
          <p:cNvSpPr/>
          <p:nvPr/>
        </p:nvSpPr>
        <p:spPr>
          <a:xfrm>
            <a:off x="3646170" y="2708464"/>
            <a:ext cx="922020" cy="864916"/>
          </a:xfrm>
          <a:prstGeom prst="rect">
            <a:avLst/>
          </a:prstGeom>
          <a:noFill/>
          <a:ln w="38100">
            <a:solidFill>
              <a:srgbClr val="2B3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431EEF6-D73A-4717-A498-D4FFED193E71}"/>
              </a:ext>
            </a:extLst>
          </p:cNvPr>
          <p:cNvCxnSpPr>
            <a:cxnSpLocks/>
          </p:cNvCxnSpPr>
          <p:nvPr/>
        </p:nvCxnSpPr>
        <p:spPr>
          <a:xfrm flipV="1">
            <a:off x="1714500" y="1162004"/>
            <a:ext cx="0" cy="864916"/>
          </a:xfrm>
          <a:prstGeom prst="line">
            <a:avLst/>
          </a:prstGeom>
          <a:ln w="38100">
            <a:solidFill>
              <a:srgbClr val="2B3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13A3CC-3454-4E8B-BA76-B07C39029046}"/>
              </a:ext>
            </a:extLst>
          </p:cNvPr>
          <p:cNvCxnSpPr>
            <a:cxnSpLocks/>
          </p:cNvCxnSpPr>
          <p:nvPr/>
        </p:nvCxnSpPr>
        <p:spPr>
          <a:xfrm flipV="1">
            <a:off x="2636520" y="1162004"/>
            <a:ext cx="0" cy="864916"/>
          </a:xfrm>
          <a:prstGeom prst="line">
            <a:avLst/>
          </a:prstGeom>
          <a:ln w="38100">
            <a:solidFill>
              <a:srgbClr val="2B3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5405F6B-003A-4B1D-B7BA-5B6EE2B039D7}"/>
              </a:ext>
            </a:extLst>
          </p:cNvPr>
          <p:cNvCxnSpPr>
            <a:cxnSpLocks/>
          </p:cNvCxnSpPr>
          <p:nvPr/>
        </p:nvCxnSpPr>
        <p:spPr>
          <a:xfrm flipV="1">
            <a:off x="3646170" y="2278380"/>
            <a:ext cx="0" cy="504037"/>
          </a:xfrm>
          <a:prstGeom prst="line">
            <a:avLst/>
          </a:prstGeom>
          <a:ln w="38100">
            <a:solidFill>
              <a:srgbClr val="2B3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CA89393-74BA-417E-B2CF-A6A1B2D1C9A4}"/>
              </a:ext>
            </a:extLst>
          </p:cNvPr>
          <p:cNvCxnSpPr>
            <a:cxnSpLocks/>
          </p:cNvCxnSpPr>
          <p:nvPr/>
        </p:nvCxnSpPr>
        <p:spPr>
          <a:xfrm flipV="1">
            <a:off x="4568190" y="2278380"/>
            <a:ext cx="0" cy="539138"/>
          </a:xfrm>
          <a:prstGeom prst="line">
            <a:avLst/>
          </a:prstGeom>
          <a:ln w="38100">
            <a:solidFill>
              <a:srgbClr val="2B3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0D765E-EA67-4093-9B3B-027C649612CE}"/>
              </a:ext>
            </a:extLst>
          </p:cNvPr>
          <p:cNvCxnSpPr>
            <a:cxnSpLocks/>
          </p:cNvCxnSpPr>
          <p:nvPr/>
        </p:nvCxnSpPr>
        <p:spPr>
          <a:xfrm flipV="1">
            <a:off x="754380" y="2026920"/>
            <a:ext cx="922020" cy="1851660"/>
          </a:xfrm>
          <a:prstGeom prst="line">
            <a:avLst/>
          </a:prstGeom>
          <a:ln w="38100">
            <a:solidFill>
              <a:srgbClr val="2B30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6CF62EA-FD44-4EB1-8D22-AE08152C6DDB}"/>
              </a:ext>
            </a:extLst>
          </p:cNvPr>
          <p:cNvCxnSpPr>
            <a:cxnSpLocks/>
          </p:cNvCxnSpPr>
          <p:nvPr/>
        </p:nvCxnSpPr>
        <p:spPr>
          <a:xfrm>
            <a:off x="2636520" y="2026920"/>
            <a:ext cx="965835" cy="681544"/>
          </a:xfrm>
          <a:prstGeom prst="line">
            <a:avLst/>
          </a:prstGeom>
          <a:ln w="38100">
            <a:solidFill>
              <a:srgbClr val="2B30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81603D2-66AC-477B-929F-E76761D9164E}"/>
              </a:ext>
            </a:extLst>
          </p:cNvPr>
          <p:cNvCxnSpPr>
            <a:cxnSpLocks/>
          </p:cNvCxnSpPr>
          <p:nvPr/>
        </p:nvCxnSpPr>
        <p:spPr>
          <a:xfrm>
            <a:off x="754380" y="3878580"/>
            <a:ext cx="0" cy="1021071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ADBB22-B02D-469F-9A1B-F8D39E2ACB4D}"/>
              </a:ext>
            </a:extLst>
          </p:cNvPr>
          <p:cNvCxnSpPr>
            <a:cxnSpLocks/>
          </p:cNvCxnSpPr>
          <p:nvPr/>
        </p:nvCxnSpPr>
        <p:spPr>
          <a:xfrm>
            <a:off x="4107180" y="3573380"/>
            <a:ext cx="0" cy="1326271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F5941CC-E3AF-4FDB-9B20-DC82633856F4}"/>
                  </a:ext>
                </a:extLst>
              </p:cNvPr>
              <p:cNvSpPr txBox="1"/>
              <p:nvPr/>
            </p:nvSpPr>
            <p:spPr>
              <a:xfrm>
                <a:off x="3361366" y="4095370"/>
                <a:ext cx="1491627" cy="276999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F5941CC-E3AF-4FDB-9B20-DC8263385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366" y="4095370"/>
                <a:ext cx="1491627" cy="276999"/>
              </a:xfrm>
              <a:prstGeom prst="rect">
                <a:avLst/>
              </a:prstGeom>
              <a:blipFill>
                <a:blip r:embed="rId5"/>
                <a:stretch>
                  <a:fillRect l="-4898" t="-2222" r="-5306" b="-35556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7414770-50C3-4DF3-93DF-3729D438D177}"/>
                  </a:ext>
                </a:extLst>
              </p:cNvPr>
              <p:cNvSpPr txBox="1"/>
              <p:nvPr/>
            </p:nvSpPr>
            <p:spPr>
              <a:xfrm>
                <a:off x="1502492" y="5010594"/>
                <a:ext cx="1539241" cy="553998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Compound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nucleus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7414770-50C3-4DF3-93DF-3729D438D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492" y="5010594"/>
                <a:ext cx="1539241" cy="553998"/>
              </a:xfrm>
              <a:prstGeom prst="rect">
                <a:avLst/>
              </a:prstGeom>
              <a:blipFill>
                <a:blip r:embed="rId6"/>
                <a:stretch>
                  <a:fillRect b="-3297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C591189-4687-41FE-BB4E-11E64765107A}"/>
                  </a:ext>
                </a:extLst>
              </p:cNvPr>
              <p:cNvSpPr txBox="1"/>
              <p:nvPr/>
            </p:nvSpPr>
            <p:spPr>
              <a:xfrm rot="17834270">
                <a:off x="942980" y="2679018"/>
                <a:ext cx="281487" cy="276999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α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C591189-4687-41FE-BB4E-11E647651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834270">
                <a:off x="942980" y="2679018"/>
                <a:ext cx="281487" cy="276999"/>
              </a:xfrm>
              <a:prstGeom prst="rect">
                <a:avLst/>
              </a:prstGeom>
              <a:blipFill>
                <a:blip r:embed="rId7"/>
                <a:stretch>
                  <a:fillRect r="-6452" b="-4762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CBC4196-7DCC-4D6D-A034-A4AD3DB214F8}"/>
                  </a:ext>
                </a:extLst>
              </p:cNvPr>
              <p:cNvSpPr txBox="1"/>
              <p:nvPr/>
            </p:nvSpPr>
            <p:spPr>
              <a:xfrm rot="2280996">
                <a:off x="2875749" y="2362957"/>
                <a:ext cx="270843" cy="3016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CBC4196-7DCC-4D6D-A034-A4AD3DB21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280996">
                <a:off x="2875749" y="2362957"/>
                <a:ext cx="270843" cy="301686"/>
              </a:xfrm>
              <a:prstGeom prst="rect">
                <a:avLst/>
              </a:prstGeom>
              <a:blipFill>
                <a:blip r:embed="rId8"/>
                <a:stretch>
                  <a:fillRect l="-3030" b="-22388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0EF0A16-DB68-4585-A244-68626ECE02C9}"/>
                  </a:ext>
                </a:extLst>
              </p:cNvPr>
              <p:cNvSpPr txBox="1"/>
              <p:nvPr/>
            </p:nvSpPr>
            <p:spPr>
              <a:xfrm>
                <a:off x="2723820" y="1747294"/>
                <a:ext cx="830740" cy="276999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0EF0A16-DB68-4585-A244-68626ECE0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820" y="1747294"/>
                <a:ext cx="830740" cy="276999"/>
              </a:xfrm>
              <a:prstGeom prst="rect">
                <a:avLst/>
              </a:prstGeom>
              <a:blipFill>
                <a:blip r:embed="rId9"/>
                <a:stretch>
                  <a:fillRect l="-5147" t="-4444" r="-8824" b="-35556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C58A4E4-148B-4E48-AB50-93451D85B74E}"/>
                  </a:ext>
                </a:extLst>
              </p:cNvPr>
              <p:cNvSpPr txBox="1"/>
              <p:nvPr/>
            </p:nvSpPr>
            <p:spPr>
              <a:xfrm>
                <a:off x="4655821" y="2485631"/>
                <a:ext cx="816377" cy="301686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C58A4E4-148B-4E48-AB50-93451D85B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821" y="2485631"/>
                <a:ext cx="816377" cy="301686"/>
              </a:xfrm>
              <a:prstGeom prst="rect">
                <a:avLst/>
              </a:prstGeom>
              <a:blipFill>
                <a:blip r:embed="rId10"/>
                <a:stretch>
                  <a:fillRect l="-6716" t="-2041" r="-10448" b="-28571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51AC4E96-46DF-49DE-A833-E82A519C0043}"/>
              </a:ext>
            </a:extLst>
          </p:cNvPr>
          <p:cNvSpPr txBox="1"/>
          <p:nvPr/>
        </p:nvSpPr>
        <p:spPr>
          <a:xfrm>
            <a:off x="5372100" y="1028700"/>
            <a:ext cx="6522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Hauser-</a:t>
            </a:r>
            <a:r>
              <a:rPr lang="en-US" sz="2000" dirty="0" err="1"/>
              <a:t>Feshbach</a:t>
            </a:r>
            <a:r>
              <a:rPr lang="en-US" sz="2000" dirty="0"/>
              <a:t> theory describes reactions following the compound nucleus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38AB955-36E6-4CFB-A35B-B6AE1DB10013}"/>
                  </a:ext>
                </a:extLst>
              </p:cNvPr>
              <p:cNvSpPr/>
              <p:nvPr/>
            </p:nvSpPr>
            <p:spPr>
              <a:xfrm>
                <a:off x="1081685" y="5702986"/>
                <a:ext cx="2187650" cy="369332"/>
              </a:xfrm>
              <a:prstGeom prst="rect">
                <a:avLst/>
              </a:prstGeom>
              <a:ln w="25400">
                <a:solidFill>
                  <a:srgbClr val="2B3036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38AB955-36E6-4CFB-A35B-B6AE1DB100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685" y="5702986"/>
                <a:ext cx="2187650" cy="369332"/>
              </a:xfrm>
              <a:prstGeom prst="rect">
                <a:avLst/>
              </a:prstGeom>
              <a:blipFill>
                <a:blip r:embed="rId11"/>
                <a:stretch>
                  <a:fillRect b="-9375"/>
                </a:stretch>
              </a:blipFill>
              <a:ln w="25400">
                <a:solidFill>
                  <a:srgbClr val="2B303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5C590E2-F09F-458E-98A4-625DC688B1D9}"/>
                  </a:ext>
                </a:extLst>
              </p:cNvPr>
              <p:cNvSpPr txBox="1"/>
              <p:nvPr/>
            </p:nvSpPr>
            <p:spPr>
              <a:xfrm>
                <a:off x="5111527" y="2593282"/>
                <a:ext cx="7208961" cy="737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αβ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sSubSup>
                            <m:sSubSup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sub>
                            <m:sup>
                              <m: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J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</m:e>
                                    <m:sup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brk m:alnAt="7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j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0">
                                              <a:latin typeface="Cambria Math" panose="02040503050406030204" pitchFamily="18" charset="0"/>
                                            </a:rPr>
                                            <m:t>ε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0">
                                              <a:latin typeface="Cambria Math" panose="02040503050406030204" pitchFamily="18" charset="0"/>
                                            </a:rPr>
                                            <m:t>α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l</m:t>
                                          </m:r>
                                        </m:e>
                                        <m:sup>
                                          <m: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0">
                                              <a:latin typeface="Cambria Math" panose="02040503050406030204" pitchFamily="18" charset="0"/>
                                            </a:rPr>
                                            <m:t>ε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0">
                                              <a:latin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Β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0">
                                              <a:latin typeface="Cambria Math" panose="02040503050406030204" pitchFamily="18" charset="0"/>
                                            </a:rPr>
                                            <m:t>Ε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0">
                                              <a:latin typeface="Cambria Math" panose="02040503050406030204" pitchFamily="18" charset="0"/>
                                            </a:rPr>
                                            <m:t>Β</m:t>
                                          </m:r>
                                        </m:sub>
                                        <m:sup>
                                          <m:r>
                                            <a:rPr lang="el-GR" i="0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</m:e>
                                        <m:sup>
                                          <m: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</m:e>
                            <m:sub/>
                          </m:sSub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</m:e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m:rPr>
                                  <m:brk m:alnAt="7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e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</m:e>
                                    <m:sup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p>
                                </m:sub>
                              </m:sSub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sub>
                              </m:sSub>
                              <m:r>
                                <a:rPr lang="el-G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Ε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</m:sub>
                                    <m:sup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5C590E2-F09F-458E-98A4-625DC688B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527" y="2593282"/>
                <a:ext cx="7208961" cy="737318"/>
              </a:xfrm>
              <a:prstGeom prst="rect">
                <a:avLst/>
              </a:prstGeom>
              <a:blipFill>
                <a:blip r:embed="rId12"/>
                <a:stretch>
                  <a:fillRect b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09871CB-59D8-4588-90D7-ADC93E7A6ECD}"/>
              </a:ext>
            </a:extLst>
          </p:cNvPr>
          <p:cNvSpPr/>
          <p:nvPr/>
        </p:nvSpPr>
        <p:spPr>
          <a:xfrm>
            <a:off x="9331431" y="2548415"/>
            <a:ext cx="1466637" cy="422956"/>
          </a:xfrm>
          <a:prstGeom prst="roundRect">
            <a:avLst/>
          </a:prstGeom>
          <a:solidFill>
            <a:srgbClr val="2B3036">
              <a:alpha val="10000"/>
            </a:srgbClr>
          </a:solidFill>
          <a:ln w="25400">
            <a:solidFill>
              <a:srgbClr val="2B3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05E883-4920-4A1D-BC5C-7A2B946C43D6}"/>
                  </a:ext>
                </a:extLst>
              </p:cNvPr>
              <p:cNvSpPr txBox="1"/>
              <p:nvPr/>
            </p:nvSpPr>
            <p:spPr>
              <a:xfrm>
                <a:off x="7099505" y="1936890"/>
                <a:ext cx="4338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Transmission coefficients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/>
                  <a:t> Optical models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05E883-4920-4A1D-BC5C-7A2B946C4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505" y="1936890"/>
                <a:ext cx="4338115" cy="369332"/>
              </a:xfrm>
              <a:prstGeom prst="rect">
                <a:avLst/>
              </a:prstGeom>
              <a:blipFill>
                <a:blip r:embed="rId13"/>
                <a:stretch>
                  <a:fillRect l="-422" t="-10000" r="-4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A9938BD-3ED3-4795-9A34-A854E31511A3}"/>
              </a:ext>
            </a:extLst>
          </p:cNvPr>
          <p:cNvCxnSpPr>
            <a:cxnSpLocks/>
            <a:stCxn id="53" idx="2"/>
            <a:endCxn id="52" idx="0"/>
          </p:cNvCxnSpPr>
          <p:nvPr/>
        </p:nvCxnSpPr>
        <p:spPr>
          <a:xfrm>
            <a:off x="9268563" y="2306222"/>
            <a:ext cx="796187" cy="242193"/>
          </a:xfrm>
          <a:prstGeom prst="line">
            <a:avLst/>
          </a:prstGeom>
          <a:ln w="12700">
            <a:solidFill>
              <a:srgbClr val="2B3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17883CB-2DAA-4AEE-B581-514B7381E1B5}"/>
                  </a:ext>
                </a:extLst>
              </p:cNvPr>
              <p:cNvSpPr txBox="1"/>
              <p:nvPr/>
            </p:nvSpPr>
            <p:spPr>
              <a:xfrm>
                <a:off x="8167371" y="3596353"/>
                <a:ext cx="3953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Level densities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/>
                  <a:t> different models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17883CB-2DAA-4AEE-B581-514B7381E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371" y="3596353"/>
                <a:ext cx="3953540" cy="369332"/>
              </a:xfrm>
              <a:prstGeom prst="rect">
                <a:avLst/>
              </a:prstGeom>
              <a:blipFill>
                <a:blip r:embed="rId14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D94AC57-6111-4434-871D-A54CDE66181B}"/>
              </a:ext>
            </a:extLst>
          </p:cNvPr>
          <p:cNvSpPr/>
          <p:nvPr/>
        </p:nvSpPr>
        <p:spPr>
          <a:xfrm>
            <a:off x="10860936" y="2593282"/>
            <a:ext cx="1116431" cy="369332"/>
          </a:xfrm>
          <a:prstGeom prst="roundRect">
            <a:avLst/>
          </a:prstGeom>
          <a:solidFill>
            <a:srgbClr val="00B0F0">
              <a:alpha val="10000"/>
            </a:srgbClr>
          </a:solidFill>
          <a:ln w="25400">
            <a:solidFill>
              <a:srgbClr val="2B3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661D1C8-8D3D-4916-A41D-85114F40B286}"/>
              </a:ext>
            </a:extLst>
          </p:cNvPr>
          <p:cNvCxnSpPr>
            <a:cxnSpLocks/>
            <a:endCxn id="59" idx="2"/>
          </p:cNvCxnSpPr>
          <p:nvPr/>
        </p:nvCxnSpPr>
        <p:spPr>
          <a:xfrm flipV="1">
            <a:off x="10064750" y="3385570"/>
            <a:ext cx="1075294" cy="20030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EE44BE6-6750-4CBF-B881-1B2F8173FD4D}"/>
              </a:ext>
            </a:extLst>
          </p:cNvPr>
          <p:cNvSpPr txBox="1"/>
          <p:nvPr/>
        </p:nvSpPr>
        <p:spPr>
          <a:xfrm>
            <a:off x="5016528" y="3976169"/>
            <a:ext cx="7104383" cy="2308324"/>
          </a:xfrm>
          <a:prstGeom prst="rect">
            <a:avLst/>
          </a:prstGeom>
          <a:noFill/>
          <a:ln w="38100">
            <a:solidFill>
              <a:srgbClr val="2B303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Transmission coefficients </a:t>
            </a:r>
            <a:r>
              <a:rPr lang="en-US" dirty="0">
                <a:solidFill>
                  <a:srgbClr val="C00000"/>
                </a:solidFill>
              </a:rPr>
              <a:t>calculated from </a:t>
            </a:r>
            <a:r>
              <a:rPr lang="en-US" b="1" dirty="0">
                <a:solidFill>
                  <a:srgbClr val="C00000"/>
                </a:solidFill>
              </a:rPr>
              <a:t>optical models </a:t>
            </a:r>
            <a:r>
              <a:rPr lang="en-US" dirty="0">
                <a:solidFill>
                  <a:srgbClr val="C00000"/>
                </a:solidFill>
              </a:rPr>
              <a:t>(RIPL-3) more </a:t>
            </a:r>
            <a:r>
              <a:rPr lang="en-US" u="sng" dirty="0">
                <a:solidFill>
                  <a:srgbClr val="C00000"/>
                </a:solidFill>
              </a:rPr>
              <a:t>sensitive in the low energy region (near reaction threshold)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Level density models </a:t>
            </a:r>
            <a:r>
              <a:rPr lang="en-US" dirty="0">
                <a:solidFill>
                  <a:srgbClr val="C00000"/>
                </a:solidFill>
              </a:rPr>
              <a:t>and </a:t>
            </a:r>
            <a:r>
              <a:rPr lang="en-US" b="1" dirty="0">
                <a:solidFill>
                  <a:srgbClr val="C00000"/>
                </a:solidFill>
              </a:rPr>
              <a:t>pre-equilibrium effects </a:t>
            </a:r>
            <a:r>
              <a:rPr lang="en-US" dirty="0">
                <a:solidFill>
                  <a:srgbClr val="C00000"/>
                </a:solidFill>
              </a:rPr>
              <a:t>more </a:t>
            </a:r>
            <a:r>
              <a:rPr lang="en-US" u="sng" dirty="0">
                <a:solidFill>
                  <a:srgbClr val="C00000"/>
                </a:solidFill>
              </a:rPr>
              <a:t>sensitive in the high energy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Choice of a </a:t>
            </a:r>
            <a:r>
              <a:rPr lang="en-US" b="1" dirty="0">
                <a:solidFill>
                  <a:srgbClr val="C00000"/>
                </a:solidFill>
              </a:rPr>
              <a:t>coherent set of parameters </a:t>
            </a:r>
            <a:r>
              <a:rPr lang="en-US" dirty="0">
                <a:solidFill>
                  <a:srgbClr val="C00000"/>
                </a:solidFill>
              </a:rPr>
              <a:t>for the reproduction of </a:t>
            </a:r>
            <a:r>
              <a:rPr lang="en-US" b="1" dirty="0">
                <a:solidFill>
                  <a:srgbClr val="C00000"/>
                </a:solidFill>
              </a:rPr>
              <a:t>all reaction channels simultaneously, </a:t>
            </a:r>
            <a:r>
              <a:rPr lang="en-US" dirty="0">
                <a:solidFill>
                  <a:srgbClr val="C00000"/>
                </a:solidFill>
              </a:rPr>
              <a:t>taking into account </a:t>
            </a:r>
            <a:r>
              <a:rPr lang="en-US" b="1" dirty="0">
                <a:solidFill>
                  <a:srgbClr val="C00000"/>
                </a:solidFill>
              </a:rPr>
              <a:t>all the available data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0AC8F36-C722-4DA8-B7F9-0092B75FBCF3}"/>
              </a:ext>
            </a:extLst>
          </p:cNvPr>
          <p:cNvSpPr/>
          <p:nvPr/>
        </p:nvSpPr>
        <p:spPr>
          <a:xfrm>
            <a:off x="10581828" y="3016238"/>
            <a:ext cx="1116431" cy="369332"/>
          </a:xfrm>
          <a:prstGeom prst="roundRect">
            <a:avLst/>
          </a:prstGeom>
          <a:solidFill>
            <a:srgbClr val="00B0F0">
              <a:alpha val="10000"/>
            </a:srgbClr>
          </a:solidFill>
          <a:ln w="25400">
            <a:solidFill>
              <a:srgbClr val="2B3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3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First step: n-OMP &amp; level density model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15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D13AC24B-32DA-4C3C-96E5-C68595CE67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686678"/>
              </p:ext>
            </p:extLst>
          </p:nvPr>
        </p:nvGraphicFramePr>
        <p:xfrm>
          <a:off x="4876800" y="712098"/>
          <a:ext cx="7315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Graph" r:id="rId6" imgW="7315200" imgH="3657600" progId="Origin50.Graph">
                  <p:embed/>
                </p:oleObj>
              </mc:Choice>
              <mc:Fallback>
                <p:oleObj name="Graph" r:id="rId6" imgW="7315200" imgH="3657600" progId="Origin50.Graph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502228BA-1445-442F-9A37-2CCC1F9577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76800" y="712098"/>
                        <a:ext cx="7315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C5902786-CBCF-462D-805A-B45D7F525C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455636"/>
              </p:ext>
            </p:extLst>
          </p:nvPr>
        </p:nvGraphicFramePr>
        <p:xfrm>
          <a:off x="-1100574" y="669816"/>
          <a:ext cx="7315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Graph" r:id="rId8" imgW="7315200" imgH="3657600" progId="Origin50.Graph">
                  <p:embed/>
                </p:oleObj>
              </mc:Choice>
              <mc:Fallback>
                <p:oleObj name="Graph" r:id="rId8" imgW="7315200" imgH="3657600" progId="Origin50.Graph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521493A-970A-4517-AF53-D8E0F456E7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1100574" y="669816"/>
                        <a:ext cx="7315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006F1FB0-7436-4507-9DD7-13E5A1C92D7E}"/>
              </a:ext>
            </a:extLst>
          </p:cNvPr>
          <p:cNvSpPr txBox="1"/>
          <p:nvPr/>
        </p:nvSpPr>
        <p:spPr>
          <a:xfrm>
            <a:off x="411480" y="4411980"/>
            <a:ext cx="11292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C00000"/>
                </a:solidFill>
              </a:rPr>
              <a:t>Optical model of B. </a:t>
            </a:r>
            <a:r>
              <a:rPr lang="en-US" b="1" dirty="0" err="1">
                <a:solidFill>
                  <a:srgbClr val="C00000"/>
                </a:solidFill>
              </a:rPr>
              <a:t>Morillon</a:t>
            </a:r>
            <a:r>
              <a:rPr lang="en-US" b="1" dirty="0">
                <a:solidFill>
                  <a:srgbClr val="C00000"/>
                </a:solidFill>
              </a:rPr>
              <a:t> and P. Romain (RIPL-3 #2411)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C00000"/>
                </a:solidFill>
              </a:rPr>
              <a:t>Level density model: EGSM (</a:t>
            </a:r>
            <a:r>
              <a:rPr lang="en-US" b="1" dirty="0" err="1">
                <a:solidFill>
                  <a:srgbClr val="C00000"/>
                </a:solidFill>
              </a:rPr>
              <a:t>levden</a:t>
            </a:r>
            <a:r>
              <a:rPr lang="en-US" b="1" dirty="0">
                <a:solidFill>
                  <a:srgbClr val="C00000"/>
                </a:solidFill>
              </a:rPr>
              <a:t>=0)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70C0"/>
                </a:solidFill>
              </a:rPr>
              <a:t>Optical models for protons, alphas, deuterons, tritons and </a:t>
            </a:r>
            <a:r>
              <a:rPr lang="en-US" b="1" baseline="30000" dirty="0">
                <a:solidFill>
                  <a:srgbClr val="0070C0"/>
                </a:solidFill>
              </a:rPr>
              <a:t>3</a:t>
            </a:r>
            <a:r>
              <a:rPr lang="en-US" b="1" dirty="0">
                <a:solidFill>
                  <a:srgbClr val="0070C0"/>
                </a:solidFill>
              </a:rPr>
              <a:t>He were left at default values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70C0"/>
                </a:solidFill>
              </a:rPr>
              <a:t>All pre-equilibrium parameters were left at default values (MSD, MSC activated (=1), PCROSS=1.5)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The </a:t>
            </a:r>
            <a:r>
              <a:rPr lang="en-US" b="1" baseline="30000" dirty="0"/>
              <a:t>70,76</a:t>
            </a:r>
            <a:r>
              <a:rPr lang="en-US" b="1" dirty="0"/>
              <a:t>Ge(n,2n)</a:t>
            </a:r>
            <a:r>
              <a:rPr lang="en-US" b="1" baseline="30000" dirty="0"/>
              <a:t>69,75</a:t>
            </a:r>
            <a:r>
              <a:rPr lang="en-US" b="1" dirty="0"/>
              <a:t>Ge reactions are very well reproduced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AA3477-A9F1-417E-8045-F669DE84AD7A}"/>
              </a:ext>
            </a:extLst>
          </p:cNvPr>
          <p:cNvSpPr txBox="1"/>
          <p:nvPr/>
        </p:nvSpPr>
        <p:spPr>
          <a:xfrm>
            <a:off x="2054732" y="3244334"/>
            <a:ext cx="157456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70</a:t>
            </a:r>
            <a:r>
              <a:rPr lang="en-US" dirty="0"/>
              <a:t>Ge(n,2n)</a:t>
            </a:r>
            <a:r>
              <a:rPr lang="en-US" baseline="30000" dirty="0"/>
              <a:t>69</a:t>
            </a:r>
            <a:r>
              <a:rPr lang="en-US" dirty="0"/>
              <a:t>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55AAD8-A3FA-4D59-96EF-B36BC03F309B}"/>
              </a:ext>
            </a:extLst>
          </p:cNvPr>
          <p:cNvSpPr txBox="1"/>
          <p:nvPr/>
        </p:nvSpPr>
        <p:spPr>
          <a:xfrm>
            <a:off x="9779235" y="3244334"/>
            <a:ext cx="157456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76</a:t>
            </a:r>
            <a:r>
              <a:rPr lang="en-US" dirty="0"/>
              <a:t>Ge(n,2n)</a:t>
            </a:r>
            <a:r>
              <a:rPr lang="en-US" baseline="30000" dirty="0"/>
              <a:t>75</a:t>
            </a:r>
            <a:r>
              <a:rPr lang="en-US" dirty="0"/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4044910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Second step: p-OMP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16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DB4F48D-7D3F-45B9-9EB3-4AF75D55DC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112394"/>
              </p:ext>
            </p:extLst>
          </p:nvPr>
        </p:nvGraphicFramePr>
        <p:xfrm>
          <a:off x="4046585" y="3353933"/>
          <a:ext cx="585216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8" name="Graph" r:id="rId6" imgW="7315200" imgH="3657600" progId="Origin50.Graph">
                  <p:embed/>
                </p:oleObj>
              </mc:Choice>
              <mc:Fallback>
                <p:oleObj name="Graph" r:id="rId6" imgW="7315200" imgH="3657600" progId="Origin50.Graph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2E112A5B-98F8-4077-894C-2028B40E17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46585" y="3353933"/>
                        <a:ext cx="5852160" cy="292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ED45DDB-2DB9-447D-8F09-847A877BE1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789165"/>
              </p:ext>
            </p:extLst>
          </p:nvPr>
        </p:nvGraphicFramePr>
        <p:xfrm>
          <a:off x="-702843" y="3353933"/>
          <a:ext cx="585216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9" name="Graph" r:id="rId8" imgW="7315200" imgH="3657600" progId="Origin50.Graph">
                  <p:embed/>
                </p:oleObj>
              </mc:Choice>
              <mc:Fallback>
                <p:oleObj name="Graph" r:id="rId8" imgW="7315200" imgH="3657600" progId="Origin50.Graph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52ABF4F5-3248-4ECC-9C03-F811970A5E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702843" y="3353933"/>
                        <a:ext cx="5852160" cy="292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53BA06-56EA-40A5-89C4-935186A4EB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396853"/>
              </p:ext>
            </p:extLst>
          </p:nvPr>
        </p:nvGraphicFramePr>
        <p:xfrm>
          <a:off x="4038600" y="769543"/>
          <a:ext cx="585216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0" name="Graph" r:id="rId10" imgW="7315200" imgH="3657600" progId="Origin50.Graph">
                  <p:embed/>
                </p:oleObj>
              </mc:Choice>
              <mc:Fallback>
                <p:oleObj name="Graph" r:id="rId10" imgW="7315200" imgH="3657600" progId="Origin50.Graph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4F47DD25-674F-46E4-8699-48E1FABA18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38600" y="769543"/>
                        <a:ext cx="5852160" cy="292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4E1A6F89-15FA-4568-9691-6942A8F1CF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612971"/>
              </p:ext>
            </p:extLst>
          </p:nvPr>
        </p:nvGraphicFramePr>
        <p:xfrm>
          <a:off x="-694858" y="787316"/>
          <a:ext cx="585216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1" name="Graph" r:id="rId12" imgW="7315200" imgH="3657600" progId="Origin50.Graph">
                  <p:embed/>
                </p:oleObj>
              </mc:Choice>
              <mc:Fallback>
                <p:oleObj name="Graph" r:id="rId12" imgW="7315200" imgH="3657600" progId="Origin50.Graph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149B7B5-E534-42B8-A1B3-351CBF207C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694858" y="787316"/>
                        <a:ext cx="5852160" cy="292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6878020-7FAD-4DF1-AC11-B9A803486D1C}"/>
              </a:ext>
            </a:extLst>
          </p:cNvPr>
          <p:cNvSpPr txBox="1"/>
          <p:nvPr/>
        </p:nvSpPr>
        <p:spPr>
          <a:xfrm>
            <a:off x="9431476" y="1028343"/>
            <a:ext cx="28878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C00000"/>
                </a:solidFill>
              </a:rPr>
              <a:t>Optical model of A. J. Koning, J. P. Delaroche (RIPL-3 #5405)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C00000"/>
                </a:solidFill>
              </a:rPr>
              <a:t>Pre-equilibrium mechanism via exciton model modified only for the following nuclei :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baseline="30000" dirty="0">
                <a:solidFill>
                  <a:srgbClr val="C00000"/>
                </a:solidFill>
              </a:rPr>
              <a:t>72</a:t>
            </a:r>
            <a:r>
              <a:rPr lang="en-US" b="1" dirty="0">
                <a:solidFill>
                  <a:srgbClr val="C00000"/>
                </a:solidFill>
              </a:rPr>
              <a:t>Ge: PCROSS=1.2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baseline="30000" dirty="0">
                <a:solidFill>
                  <a:srgbClr val="C00000"/>
                </a:solidFill>
              </a:rPr>
              <a:t>73</a:t>
            </a:r>
            <a:r>
              <a:rPr lang="en-US" b="1" dirty="0">
                <a:solidFill>
                  <a:srgbClr val="C00000"/>
                </a:solidFill>
              </a:rPr>
              <a:t>Ge: PCROSS=0.6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baseline="30000" dirty="0">
                <a:solidFill>
                  <a:srgbClr val="C00000"/>
                </a:solidFill>
              </a:rPr>
              <a:t>74</a:t>
            </a:r>
            <a:r>
              <a:rPr lang="en-US" b="1" dirty="0">
                <a:solidFill>
                  <a:srgbClr val="C00000"/>
                </a:solidFill>
              </a:rPr>
              <a:t>Ge: PCROSS=0.6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70C0"/>
                </a:solidFill>
              </a:rPr>
              <a:t>Level density model and n-OMP as before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70C0"/>
                </a:solidFill>
              </a:rPr>
              <a:t>Optical models for alphas, deuterons, tritons and </a:t>
            </a:r>
            <a:r>
              <a:rPr lang="en-US" b="1" baseline="30000" dirty="0">
                <a:solidFill>
                  <a:srgbClr val="0070C0"/>
                </a:solidFill>
              </a:rPr>
              <a:t>3</a:t>
            </a:r>
            <a:r>
              <a:rPr lang="en-US" b="1" dirty="0">
                <a:solidFill>
                  <a:srgbClr val="0070C0"/>
                </a:solidFill>
              </a:rPr>
              <a:t>He were left at default values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D35F36-A915-4EA2-AB34-955235FDBAED}"/>
              </a:ext>
            </a:extLst>
          </p:cNvPr>
          <p:cNvSpPr txBox="1"/>
          <p:nvPr/>
        </p:nvSpPr>
        <p:spPr>
          <a:xfrm>
            <a:off x="2968764" y="1813202"/>
            <a:ext cx="163068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72</a:t>
            </a:r>
            <a:r>
              <a:rPr lang="en-US" dirty="0"/>
              <a:t>Ge(</a:t>
            </a:r>
            <a:r>
              <a:rPr lang="en-US" dirty="0" err="1"/>
              <a:t>n,p</a:t>
            </a:r>
            <a:r>
              <a:rPr lang="en-US" dirty="0"/>
              <a:t>)</a:t>
            </a:r>
            <a:r>
              <a:rPr lang="en-US" baseline="30000" dirty="0"/>
              <a:t>72</a:t>
            </a:r>
            <a:r>
              <a:rPr lang="en-US" dirty="0"/>
              <a:t>Ga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2BA3FC-8E7D-4D91-9D61-05A5FA023696}"/>
              </a:ext>
            </a:extLst>
          </p:cNvPr>
          <p:cNvSpPr txBox="1"/>
          <p:nvPr/>
        </p:nvSpPr>
        <p:spPr>
          <a:xfrm>
            <a:off x="7599382" y="1206662"/>
            <a:ext cx="147579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73</a:t>
            </a:r>
            <a:r>
              <a:rPr lang="en-US" dirty="0"/>
              <a:t>Ge(</a:t>
            </a:r>
            <a:r>
              <a:rPr lang="en-US" dirty="0" err="1"/>
              <a:t>n,p</a:t>
            </a:r>
            <a:r>
              <a:rPr lang="en-US" dirty="0"/>
              <a:t>)</a:t>
            </a:r>
            <a:r>
              <a:rPr lang="en-US" baseline="30000" dirty="0"/>
              <a:t>73</a:t>
            </a:r>
            <a:r>
              <a:rPr lang="en-US" dirty="0"/>
              <a:t>Ga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71C311-D844-46F3-A146-F93065FB36FE}"/>
              </a:ext>
            </a:extLst>
          </p:cNvPr>
          <p:cNvSpPr txBox="1"/>
          <p:nvPr/>
        </p:nvSpPr>
        <p:spPr>
          <a:xfrm>
            <a:off x="7275255" y="3760713"/>
            <a:ext cx="1799919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74</a:t>
            </a:r>
            <a:r>
              <a:rPr lang="en-US" dirty="0"/>
              <a:t>Ge(</a:t>
            </a:r>
            <a:r>
              <a:rPr lang="en-US" dirty="0" err="1"/>
              <a:t>n,np</a:t>
            </a:r>
            <a:r>
              <a:rPr lang="en-US" dirty="0"/>
              <a:t>/d)</a:t>
            </a:r>
            <a:r>
              <a:rPr lang="en-US" baseline="30000" dirty="0"/>
              <a:t>73</a:t>
            </a:r>
            <a:r>
              <a:rPr lang="en-US" dirty="0"/>
              <a:t>Ga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9E0CDF-8AD1-4746-A69A-766A403546F2}"/>
              </a:ext>
            </a:extLst>
          </p:cNvPr>
          <p:cNvSpPr txBox="1"/>
          <p:nvPr/>
        </p:nvSpPr>
        <p:spPr>
          <a:xfrm>
            <a:off x="2786521" y="5306669"/>
            <a:ext cx="181292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73</a:t>
            </a:r>
            <a:r>
              <a:rPr lang="en-US" dirty="0"/>
              <a:t>Ge(</a:t>
            </a:r>
            <a:r>
              <a:rPr lang="en-US" dirty="0" err="1"/>
              <a:t>n,np</a:t>
            </a:r>
            <a:r>
              <a:rPr lang="en-US" dirty="0"/>
              <a:t>/d)</a:t>
            </a:r>
            <a:r>
              <a:rPr lang="en-US" baseline="30000" dirty="0"/>
              <a:t>72</a:t>
            </a:r>
            <a:r>
              <a:rPr lang="en-US" dirty="0"/>
              <a:t>Ga</a:t>
            </a:r>
          </a:p>
        </p:txBody>
      </p:sp>
    </p:spTree>
    <p:extLst>
      <p:ext uri="{BB962C8B-B14F-4D97-AF65-F5344CB8AC3E}">
        <p14:creationId xmlns:p14="http://schemas.microsoft.com/office/powerpoint/2010/main" val="523759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Third step: </a:t>
            </a:r>
            <a:r>
              <a:rPr lang="el-GR" sz="4000" b="1" dirty="0"/>
              <a:t>α</a:t>
            </a:r>
            <a:r>
              <a:rPr lang="en-US" sz="4000" b="1" dirty="0"/>
              <a:t>-OMP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17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AF4A3EBA-D545-425E-A7D7-0B9382153A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310776"/>
              </p:ext>
            </p:extLst>
          </p:nvPr>
        </p:nvGraphicFramePr>
        <p:xfrm>
          <a:off x="-630503" y="3503593"/>
          <a:ext cx="585216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" name="Graph" r:id="rId6" imgW="7315200" imgH="3657600" progId="Origin50.Graph">
                  <p:embed/>
                </p:oleObj>
              </mc:Choice>
              <mc:Fallback>
                <p:oleObj name="Graph" r:id="rId6" imgW="7315200" imgH="3657600" progId="Origin50.Graph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B6517491-2F6D-4FAA-B6C4-0F1664ADF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630503" y="3503593"/>
                        <a:ext cx="5852160" cy="292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790A685-2994-42F8-BBA5-F9584AB71A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76975"/>
              </p:ext>
            </p:extLst>
          </p:nvPr>
        </p:nvGraphicFramePr>
        <p:xfrm>
          <a:off x="4964113" y="758825"/>
          <a:ext cx="5853112" cy="292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Graph" r:id="rId8" imgW="7315200" imgH="3657600" progId="Origin50.Graph">
                  <p:embed/>
                </p:oleObj>
              </mc:Choice>
              <mc:Fallback>
                <p:oleObj name="Graph" r:id="rId8" imgW="7315200" imgH="3657600" progId="Origin50.Grap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E7F31F33-EC59-4943-9850-56DDF570A8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64113" y="758825"/>
                        <a:ext cx="5853112" cy="292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35C1DFA-EE62-42EF-87F5-E7BBAEB7D8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753192"/>
              </p:ext>
            </p:extLst>
          </p:nvPr>
        </p:nvGraphicFramePr>
        <p:xfrm>
          <a:off x="-630503" y="818212"/>
          <a:ext cx="585216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" name="Graph" r:id="rId10" imgW="7315200" imgH="3657600" progId="Origin50.Graph">
                  <p:embed/>
                </p:oleObj>
              </mc:Choice>
              <mc:Fallback>
                <p:oleObj name="Graph" r:id="rId10" imgW="7315200" imgH="3657600" progId="Origin50.Graph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35ED6AF5-C3FC-488C-9063-0C816978B2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-630503" y="818212"/>
                        <a:ext cx="5852160" cy="292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BA0B91-A9B8-4ECF-8FF3-4746C007DD24}"/>
                  </a:ext>
                </a:extLst>
              </p:cNvPr>
              <p:cNvSpPr txBox="1"/>
              <p:nvPr/>
            </p:nvSpPr>
            <p:spPr>
              <a:xfrm>
                <a:off x="4845842" y="3655966"/>
                <a:ext cx="7292548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b="1" dirty="0">
                    <a:solidFill>
                      <a:srgbClr val="C00000"/>
                    </a:solidFill>
                  </a:rPr>
                  <a:t>Optical model of V.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Avrigeanu</a:t>
                </a:r>
                <a:r>
                  <a:rPr lang="en-US" b="1" dirty="0">
                    <a:solidFill>
                      <a:srgbClr val="C00000"/>
                    </a:solidFill>
                  </a:rPr>
                  <a:t>, P. E. Hodgson, and M.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Avrigeanu</a:t>
                </a:r>
                <a:r>
                  <a:rPr lang="en-US" b="1" dirty="0">
                    <a:solidFill>
                      <a:srgbClr val="C00000"/>
                    </a:solidFill>
                  </a:rPr>
                  <a:t> (RIPL-3 #9600) 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 tune on the residual nuclei:</a:t>
                </a:r>
                <a:br>
                  <a:rPr lang="en-US" b="1" dirty="0">
                    <a:solidFill>
                      <a:srgbClr val="C00000"/>
                    </a:solidFill>
                  </a:rPr>
                </a:br>
                <a:r>
                  <a:rPr lang="en-US" b="1" baseline="30000" dirty="0">
                    <a:solidFill>
                      <a:srgbClr val="C00000"/>
                    </a:solidFill>
                  </a:rPr>
                  <a:t>69</a:t>
                </a:r>
                <a:r>
                  <a:rPr lang="en-US" b="1" dirty="0">
                    <a:solidFill>
                      <a:srgbClr val="C00000"/>
                    </a:solidFill>
                  </a:rPr>
                  <a:t>Zn: ATILNO=0.81 (default value: 1)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b="1" dirty="0">
                    <a:solidFill>
                      <a:srgbClr val="0070C0"/>
                    </a:solidFill>
                  </a:rPr>
                  <a:t>Level density model, n-OMP and p-OMP as before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b="1" dirty="0">
                    <a:solidFill>
                      <a:srgbClr val="0070C0"/>
                    </a:solidFill>
                  </a:rPr>
                  <a:t>Pre-equilibrium mechanism via exciton model left as before: </a:t>
                </a:r>
                <a:br>
                  <a:rPr lang="en-US" b="1" dirty="0">
                    <a:solidFill>
                      <a:srgbClr val="0070C0"/>
                    </a:solidFill>
                  </a:rPr>
                </a:br>
                <a:r>
                  <a:rPr lang="en-US" b="1" baseline="30000" dirty="0">
                    <a:solidFill>
                      <a:srgbClr val="0070C0"/>
                    </a:solidFill>
                  </a:rPr>
                  <a:t>72</a:t>
                </a:r>
                <a:r>
                  <a:rPr lang="en-US" b="1" dirty="0">
                    <a:solidFill>
                      <a:srgbClr val="0070C0"/>
                    </a:solidFill>
                  </a:rPr>
                  <a:t>Ge: PCROSS=1.2</a:t>
                </a:r>
                <a:br>
                  <a:rPr lang="en-US" b="1" dirty="0">
                    <a:solidFill>
                      <a:srgbClr val="0070C0"/>
                    </a:solidFill>
                  </a:rPr>
                </a:br>
                <a:r>
                  <a:rPr lang="en-US" b="1" baseline="30000" dirty="0">
                    <a:solidFill>
                      <a:srgbClr val="0070C0"/>
                    </a:solidFill>
                  </a:rPr>
                  <a:t>74</a:t>
                </a:r>
                <a:r>
                  <a:rPr lang="en-US" b="1" dirty="0">
                    <a:solidFill>
                      <a:srgbClr val="0070C0"/>
                    </a:solidFill>
                  </a:rPr>
                  <a:t>Ge: PCROSS=0.6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b="1" dirty="0">
                    <a:solidFill>
                      <a:srgbClr val="0070C0"/>
                    </a:solidFill>
                  </a:rPr>
                  <a:t>Optical models for deuterons, tritons and </a:t>
                </a:r>
                <a:r>
                  <a:rPr lang="en-US" b="1" baseline="30000" dirty="0">
                    <a:solidFill>
                      <a:srgbClr val="0070C0"/>
                    </a:solidFill>
                  </a:rPr>
                  <a:t>3</a:t>
                </a:r>
                <a:r>
                  <a:rPr lang="en-US" b="1" dirty="0">
                    <a:solidFill>
                      <a:srgbClr val="0070C0"/>
                    </a:solidFill>
                  </a:rPr>
                  <a:t>He were left at default values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BA0B91-A9B8-4ECF-8FF3-4746C007D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842" y="3655966"/>
                <a:ext cx="7292548" cy="2862322"/>
              </a:xfrm>
              <a:prstGeom prst="rect">
                <a:avLst/>
              </a:prstGeom>
              <a:blipFill>
                <a:blip r:embed="rId12"/>
                <a:stretch>
                  <a:fillRect l="-585" t="-1279" r="-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0FA54F7D-2CCC-469A-82F9-F5F3697DD80B}"/>
              </a:ext>
            </a:extLst>
          </p:cNvPr>
          <p:cNvSpPr txBox="1"/>
          <p:nvPr/>
        </p:nvSpPr>
        <p:spPr>
          <a:xfrm>
            <a:off x="752432" y="4717795"/>
            <a:ext cx="1682776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73</a:t>
            </a:r>
            <a:r>
              <a:rPr lang="en-US" dirty="0"/>
              <a:t>Ge(</a:t>
            </a:r>
            <a:r>
              <a:rPr lang="en-US" dirty="0" err="1"/>
              <a:t>n,n</a:t>
            </a:r>
            <a:r>
              <a:rPr lang="el-GR" dirty="0"/>
              <a:t>α</a:t>
            </a:r>
            <a:r>
              <a:rPr lang="en-US" dirty="0"/>
              <a:t>)</a:t>
            </a:r>
            <a:r>
              <a:rPr lang="en-US" baseline="30000" dirty="0"/>
              <a:t>69m</a:t>
            </a:r>
            <a:r>
              <a:rPr lang="en-US" dirty="0"/>
              <a:t>Zn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DE4F08-795F-4244-B211-2E55C100EADA}"/>
              </a:ext>
            </a:extLst>
          </p:cNvPr>
          <p:cNvSpPr txBox="1"/>
          <p:nvPr/>
        </p:nvSpPr>
        <p:spPr>
          <a:xfrm>
            <a:off x="6340233" y="2167894"/>
            <a:ext cx="155986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74</a:t>
            </a:r>
            <a:r>
              <a:rPr lang="en-US" dirty="0"/>
              <a:t>Ge(n,</a:t>
            </a:r>
            <a:r>
              <a:rPr lang="el-GR" dirty="0"/>
              <a:t>α</a:t>
            </a:r>
            <a:r>
              <a:rPr lang="en-US" dirty="0"/>
              <a:t>)</a:t>
            </a:r>
            <a:r>
              <a:rPr lang="en-US" baseline="30000" dirty="0"/>
              <a:t>71m</a:t>
            </a:r>
            <a:r>
              <a:rPr lang="en-US" dirty="0"/>
              <a:t>Zn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911AD9-A0CA-4C21-AB0D-4EF36BAD99D3}"/>
              </a:ext>
            </a:extLst>
          </p:cNvPr>
          <p:cNvSpPr txBox="1"/>
          <p:nvPr/>
        </p:nvSpPr>
        <p:spPr>
          <a:xfrm>
            <a:off x="3058254" y="1204354"/>
            <a:ext cx="157456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72</a:t>
            </a:r>
            <a:r>
              <a:rPr lang="en-US" dirty="0"/>
              <a:t>Ge(n,</a:t>
            </a:r>
            <a:r>
              <a:rPr lang="el-GR" dirty="0"/>
              <a:t>α</a:t>
            </a:r>
            <a:r>
              <a:rPr lang="en-US" dirty="0"/>
              <a:t>)</a:t>
            </a:r>
            <a:r>
              <a:rPr lang="el-GR" baseline="30000" dirty="0"/>
              <a:t>69</a:t>
            </a:r>
            <a:r>
              <a:rPr lang="en-US" baseline="30000" dirty="0" err="1"/>
              <a:t>m</a:t>
            </a:r>
            <a:r>
              <a:rPr lang="en-US" dirty="0" err="1"/>
              <a:t>Zn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54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Conclusions – Future Perspectives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18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60B772-201B-41A6-9614-CAC239B2F4F8}"/>
                  </a:ext>
                </a:extLst>
              </p:cNvPr>
              <p:cNvSpPr txBox="1"/>
              <p:nvPr/>
            </p:nvSpPr>
            <p:spPr>
              <a:xfrm>
                <a:off x="0" y="718565"/>
                <a:ext cx="12245067" cy="398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300" b="1" dirty="0"/>
                  <a:t>Five enriched Ge targets </a:t>
                </a:r>
                <a:r>
                  <a:rPr lang="en-US" sz="2300" dirty="0"/>
                  <a:t>(</a:t>
                </a:r>
                <a:r>
                  <a:rPr lang="en-US" sz="2300" baseline="30000" dirty="0"/>
                  <a:t>70,72,73,74,76</a:t>
                </a:r>
                <a:r>
                  <a:rPr lang="en-US" sz="2300" dirty="0"/>
                  <a:t>Ge) were employed for the measurement of </a:t>
                </a:r>
                <a:r>
                  <a:rPr lang="en-US" sz="2300" b="1" dirty="0"/>
                  <a:t>9 reaction channels </a:t>
                </a:r>
                <a:r>
                  <a:rPr lang="en-US" sz="2300" baseline="30000" dirty="0"/>
                  <a:t>70,76</a:t>
                </a:r>
                <a:r>
                  <a:rPr lang="en-US" sz="2300" dirty="0"/>
                  <a:t>Ge(n,2n)</a:t>
                </a:r>
                <a:r>
                  <a:rPr lang="en-US" sz="2300" baseline="30000" dirty="0"/>
                  <a:t>69,75</a:t>
                </a:r>
                <a:r>
                  <a:rPr lang="en-US" sz="2300" dirty="0"/>
                  <a:t>Ge, </a:t>
                </a:r>
                <a:r>
                  <a:rPr lang="en-US" sz="2300" baseline="30000" dirty="0"/>
                  <a:t>72,73</a:t>
                </a:r>
                <a:r>
                  <a:rPr lang="en-US" sz="2300" dirty="0"/>
                  <a:t>Ge(</a:t>
                </a:r>
                <a:r>
                  <a:rPr lang="en-US" sz="2300" dirty="0" err="1"/>
                  <a:t>n,p</a:t>
                </a:r>
                <a:r>
                  <a:rPr lang="en-US" sz="2300" dirty="0"/>
                  <a:t>)</a:t>
                </a:r>
                <a:r>
                  <a:rPr lang="en-US" sz="2300" baseline="30000" dirty="0"/>
                  <a:t>72,73</a:t>
                </a:r>
                <a:r>
                  <a:rPr lang="en-US" sz="2300" dirty="0"/>
                  <a:t>Ga, </a:t>
                </a:r>
                <a:r>
                  <a:rPr lang="en-US" sz="2300" baseline="30000" dirty="0"/>
                  <a:t>72,74</a:t>
                </a:r>
                <a:r>
                  <a:rPr lang="en-US" sz="2300" dirty="0"/>
                  <a:t>Ge(n,</a:t>
                </a:r>
                <a:r>
                  <a:rPr lang="el-GR" sz="2300" dirty="0"/>
                  <a:t>α)</a:t>
                </a:r>
                <a:r>
                  <a:rPr lang="en-US" sz="2300" baseline="30000" dirty="0"/>
                  <a:t>69m,71m</a:t>
                </a:r>
                <a:r>
                  <a:rPr lang="en-US" sz="2300" dirty="0"/>
                  <a:t>Zn, </a:t>
                </a:r>
                <a:r>
                  <a:rPr lang="en-US" sz="2300" baseline="30000" dirty="0"/>
                  <a:t>73</a:t>
                </a:r>
                <a:r>
                  <a:rPr lang="en-US" sz="2300" dirty="0"/>
                  <a:t>Ge(</a:t>
                </a:r>
                <a:r>
                  <a:rPr lang="en-US" sz="2300" dirty="0" err="1"/>
                  <a:t>n,np</a:t>
                </a:r>
                <a:r>
                  <a:rPr lang="en-US" sz="2300" dirty="0"/>
                  <a:t>/d)</a:t>
                </a:r>
                <a:r>
                  <a:rPr lang="en-US" sz="2300" baseline="30000" dirty="0"/>
                  <a:t>72</a:t>
                </a:r>
                <a:r>
                  <a:rPr lang="en-US" sz="2300" dirty="0"/>
                  <a:t>Ga, </a:t>
                </a:r>
                <a:r>
                  <a:rPr lang="en-US" sz="2300" baseline="30000" dirty="0"/>
                  <a:t>74</a:t>
                </a:r>
                <a:r>
                  <a:rPr lang="en-US" sz="2300" dirty="0"/>
                  <a:t>Ge(</a:t>
                </a:r>
                <a:r>
                  <a:rPr lang="en-US" sz="2300" dirty="0" err="1"/>
                  <a:t>n,np</a:t>
                </a:r>
                <a:r>
                  <a:rPr lang="en-US" sz="2300" dirty="0"/>
                  <a:t>/d)</a:t>
                </a:r>
                <a:r>
                  <a:rPr lang="en-US" sz="2300" baseline="30000" dirty="0"/>
                  <a:t>73</a:t>
                </a:r>
                <a:r>
                  <a:rPr lang="en-US" sz="2300" dirty="0"/>
                  <a:t>Ga and </a:t>
                </a:r>
                <a:r>
                  <a:rPr lang="en-US" sz="2300" baseline="30000" dirty="0"/>
                  <a:t>73</a:t>
                </a:r>
                <a:r>
                  <a:rPr lang="en-US" sz="2300" dirty="0"/>
                  <a:t>Ge(</a:t>
                </a:r>
                <a:r>
                  <a:rPr lang="en-US" sz="2300" dirty="0" err="1"/>
                  <a:t>n,n</a:t>
                </a:r>
                <a:r>
                  <a:rPr lang="el-GR" sz="2300" dirty="0"/>
                  <a:t>α)</a:t>
                </a:r>
                <a:r>
                  <a:rPr lang="el-GR" sz="2300" baseline="30000" dirty="0"/>
                  <a:t>69</a:t>
                </a:r>
                <a:r>
                  <a:rPr lang="en-US" sz="2300" baseline="30000" dirty="0" err="1"/>
                  <a:t>m</a:t>
                </a:r>
                <a:r>
                  <a:rPr lang="en-US" sz="2300" dirty="0" err="1"/>
                  <a:t>Zn</a:t>
                </a:r>
                <a:r>
                  <a:rPr lang="en-US" sz="2300" dirty="0"/>
                  <a:t> in the high </a:t>
                </a:r>
                <a:r>
                  <a:rPr lang="en-US" sz="2300" b="1" dirty="0"/>
                  <a:t>MeV energy range (</a:t>
                </a:r>
                <a:r>
                  <a:rPr lang="en-US" sz="2300" b="1" dirty="0">
                    <a:solidFill>
                      <a:srgbClr val="C00000"/>
                    </a:solidFill>
                  </a:rPr>
                  <a:t>14</a:t>
                </a:r>
                <a:r>
                  <a:rPr lang="en-US" sz="2300" b="1" dirty="0"/>
                  <a:t>-19 MeV), </a:t>
                </a:r>
                <a:r>
                  <a:rPr lang="en-US" sz="2300" dirty="0"/>
                  <a:t>where no other data (above 17 MeV) or few and discrepant data exist, implementing the activation technique.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300" b="1" dirty="0"/>
                  <a:t>Accurate cross section data </a:t>
                </a:r>
                <a:r>
                  <a:rPr lang="en-US" sz="2300" dirty="0"/>
                  <a:t>produced from such targets can act as a very important constraint in statistical model calculations</a:t>
                </a:r>
                <a:endParaRPr lang="en-US" sz="23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300" b="1" dirty="0"/>
                  <a:t>Theoretical investigation </a:t>
                </a:r>
                <a:r>
                  <a:rPr lang="en-US" sz="2300" dirty="0"/>
                  <a:t>of all reaction channels from the threshold of each reaction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300" dirty="0"/>
                  <a:t> </a:t>
                </a:r>
                <a:r>
                  <a:rPr lang="en-US" sz="2300" b="1" dirty="0"/>
                  <a:t>Very good reproduction </a:t>
                </a:r>
                <a:r>
                  <a:rPr lang="en-US" sz="2300" dirty="0"/>
                  <a:t>of all reaction channels using the </a:t>
                </a:r>
                <a:r>
                  <a:rPr lang="en-US" sz="2300" b="1" dirty="0"/>
                  <a:t>same set of input parameters</a:t>
                </a:r>
                <a:r>
                  <a:rPr lang="en-US" sz="2300" dirty="0"/>
                  <a:t>, including data in lower energies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300" dirty="0"/>
                  <a:t>Need for accurate cross-section data in the high MeV energy region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3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60B772-201B-41A6-9614-CAC239B2F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18565"/>
                <a:ext cx="12245067" cy="3985706"/>
              </a:xfrm>
              <a:prstGeom prst="rect">
                <a:avLst/>
              </a:prstGeom>
              <a:blipFill>
                <a:blip r:embed="rId5"/>
                <a:stretch>
                  <a:fillRect l="-597" t="-1223" r="-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9FF430-0EA3-41D1-8D98-0293A5E745C9}"/>
              </a:ext>
            </a:extLst>
          </p:cNvPr>
          <p:cNvCxnSpPr/>
          <p:nvPr/>
        </p:nvCxnSpPr>
        <p:spPr>
          <a:xfrm>
            <a:off x="14967" y="4371153"/>
            <a:ext cx="12192000" cy="0"/>
          </a:xfrm>
          <a:prstGeom prst="line">
            <a:avLst/>
          </a:prstGeom>
          <a:ln w="38100">
            <a:solidFill>
              <a:srgbClr val="2B303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74EFE7-ED4B-4231-A54A-043F652FE275}"/>
              </a:ext>
            </a:extLst>
          </p:cNvPr>
          <p:cNvSpPr txBox="1"/>
          <p:nvPr/>
        </p:nvSpPr>
        <p:spPr>
          <a:xfrm>
            <a:off x="0" y="4473651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C00000"/>
                </a:solidFill>
              </a:rPr>
              <a:t>Despite their cost and difficulty to obtain, </a:t>
            </a:r>
            <a:r>
              <a:rPr lang="en-US" sz="2300" b="1" dirty="0">
                <a:solidFill>
                  <a:srgbClr val="C00000"/>
                </a:solidFill>
              </a:rPr>
              <a:t>selected measurements </a:t>
            </a:r>
            <a:r>
              <a:rPr lang="en-US" sz="2300" dirty="0">
                <a:solidFill>
                  <a:srgbClr val="C00000"/>
                </a:solidFill>
              </a:rPr>
              <a:t>with enriched targets in </a:t>
            </a:r>
            <a:r>
              <a:rPr lang="en-US" sz="2300" b="1" dirty="0">
                <a:solidFill>
                  <a:srgbClr val="C00000"/>
                </a:solidFill>
              </a:rPr>
              <a:t>key medium-heavy isotopes </a:t>
            </a:r>
            <a:r>
              <a:rPr lang="en-US" sz="2300" dirty="0">
                <a:solidFill>
                  <a:srgbClr val="C00000"/>
                </a:solidFill>
              </a:rPr>
              <a:t>can </a:t>
            </a:r>
            <a:r>
              <a:rPr lang="en-US" sz="2300" b="1" dirty="0">
                <a:solidFill>
                  <a:srgbClr val="C00000"/>
                </a:solidFill>
              </a:rPr>
              <a:t>vastly improve the quality of statistical model calculations </a:t>
            </a:r>
            <a:r>
              <a:rPr lang="en-US" sz="2300" dirty="0">
                <a:solidFill>
                  <a:srgbClr val="C00000"/>
                </a:solidFill>
              </a:rPr>
              <a:t>and </a:t>
            </a:r>
            <a:r>
              <a:rPr lang="en-US" sz="2300" b="1" dirty="0">
                <a:solidFill>
                  <a:srgbClr val="C00000"/>
                </a:solidFill>
              </a:rPr>
              <a:t>future evaluation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C00000"/>
                </a:solidFill>
              </a:rPr>
              <a:t>Extension of the theoretical study </a:t>
            </a:r>
            <a:r>
              <a:rPr lang="en-US" sz="2300" dirty="0">
                <a:solidFill>
                  <a:srgbClr val="C00000"/>
                </a:solidFill>
              </a:rPr>
              <a:t>in neighboring isotopes with technological or theoretical interest (e.g. </a:t>
            </a:r>
            <a:r>
              <a:rPr lang="en-US" sz="2300" baseline="30000" dirty="0">
                <a:solidFill>
                  <a:srgbClr val="C00000"/>
                </a:solidFill>
              </a:rPr>
              <a:t>75</a:t>
            </a:r>
            <a:r>
              <a:rPr lang="en-US" sz="2300" dirty="0">
                <a:solidFill>
                  <a:srgbClr val="C00000"/>
                </a:solidFill>
              </a:rPr>
              <a:t>As NEA Nuclear data high priority request list for dosimetry)</a:t>
            </a:r>
          </a:p>
        </p:txBody>
      </p:sp>
    </p:spTree>
    <p:extLst>
      <p:ext uri="{BB962C8B-B14F-4D97-AF65-F5344CB8AC3E}">
        <p14:creationId xmlns:p14="http://schemas.microsoft.com/office/powerpoint/2010/main" val="330858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Motivation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B16FA5-E44E-4F60-A6C6-56F048D455BE}"/>
              </a:ext>
            </a:extLst>
          </p:cNvPr>
          <p:cNvSpPr txBox="1"/>
          <p:nvPr/>
        </p:nvSpPr>
        <p:spPr>
          <a:xfrm>
            <a:off x="14967" y="693421"/>
            <a:ext cx="49692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u="sng" dirty="0"/>
              <a:t>Practical applications of Ge (</a:t>
            </a:r>
            <a:r>
              <a:rPr lang="en-US" sz="2000" b="1" u="sng" dirty="0" err="1"/>
              <a:t>n,x</a:t>
            </a:r>
            <a:r>
              <a:rPr lang="en-US" sz="2000" b="1" u="sng" dirty="0"/>
              <a:t>) reactions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Dosimetry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Nuclear medicine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Astrophysical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Used in </a:t>
            </a:r>
            <a:r>
              <a:rPr lang="el-GR" sz="2000" dirty="0"/>
              <a:t>γ</a:t>
            </a:r>
            <a:r>
              <a:rPr lang="en-US" sz="2000" dirty="0"/>
              <a:t>-ray 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45B8DB-CF03-42FC-AFAF-5EC7EF9D4DE7}"/>
              </a:ext>
            </a:extLst>
          </p:cNvPr>
          <p:cNvSpPr txBox="1"/>
          <p:nvPr/>
        </p:nvSpPr>
        <p:spPr>
          <a:xfrm>
            <a:off x="0" y="2386389"/>
            <a:ext cx="7074190" cy="4091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u="sng" dirty="0"/>
              <a:t>Fundamental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Cross sections on (</a:t>
            </a:r>
            <a:r>
              <a:rPr lang="en-US" sz="2000" dirty="0" err="1"/>
              <a:t>n,p</a:t>
            </a:r>
            <a:r>
              <a:rPr lang="en-US" sz="2000" dirty="0"/>
              <a:t>) reactions of elements with several stable isotopes reveal a decreasing trend with increasing neutron excess in the target nucleus (</a:t>
            </a:r>
            <a:r>
              <a:rPr lang="en-US" sz="2000" b="1" dirty="0"/>
              <a:t>isotopic effect</a:t>
            </a:r>
            <a:r>
              <a:rPr lang="en-US" sz="2000" dirty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(</a:t>
            </a:r>
            <a:r>
              <a:rPr lang="en-US" sz="2000" dirty="0" err="1"/>
              <a:t>n,x</a:t>
            </a:r>
            <a:r>
              <a:rPr lang="en-US" sz="2000" dirty="0"/>
              <a:t>) reactions in Ge isotopes produce residual nuclei in </a:t>
            </a:r>
            <a:r>
              <a:rPr lang="en-US" sz="2000" b="1" dirty="0"/>
              <a:t>high spin isomeric states</a:t>
            </a:r>
            <a:r>
              <a:rPr lang="en-US" sz="2000" dirty="0"/>
              <a:t>. Experimental determination of these cross sections is of major importance for the study of the residual nucleus.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Discrepant experimental data </a:t>
            </a:r>
            <a:r>
              <a:rPr lang="en-US" sz="2000" dirty="0"/>
              <a:t>above 14 MeV in (</a:t>
            </a:r>
            <a:r>
              <a:rPr lang="en-US" sz="2000" dirty="0" err="1"/>
              <a:t>n,x</a:t>
            </a:r>
            <a:r>
              <a:rPr lang="en-US" sz="2000" dirty="0"/>
              <a:t>) reactions on Ge isotopes</a:t>
            </a:r>
            <a:r>
              <a:rPr lang="el-GR" sz="2000" dirty="0"/>
              <a:t>, </a:t>
            </a:r>
            <a:r>
              <a:rPr lang="en-US" sz="2000" dirty="0"/>
              <a:t>where </a:t>
            </a:r>
            <a:r>
              <a:rPr lang="en-US" sz="2000" baseline="30000" dirty="0" err="1"/>
              <a:t>nat</a:t>
            </a:r>
            <a:r>
              <a:rPr lang="en-US" sz="2000" dirty="0" err="1"/>
              <a:t>Ge</a:t>
            </a:r>
            <a:r>
              <a:rPr lang="en-US" sz="2000" dirty="0"/>
              <a:t> targets are most commonly used and theoretical corrections are inevitable.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Discrepant evaluations </a:t>
            </a:r>
            <a:r>
              <a:rPr lang="en-US" sz="2000" dirty="0"/>
              <a:t>above 14 MeV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2FCAA2-9B2E-4608-B633-F9520BDB5D82}"/>
                  </a:ext>
                </a:extLst>
              </p:cNvPr>
              <p:cNvSpPr txBox="1"/>
              <p:nvPr/>
            </p:nvSpPr>
            <p:spPr>
              <a:xfrm>
                <a:off x="6811017" y="2366064"/>
                <a:ext cx="454679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C00000"/>
                    </a:solidFill>
                  </a:rPr>
                  <a:t>No interfering reactions from neighboring isotopes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</a:rPr>
                  <a:t>no theoretical corrections </a:t>
                </a:r>
                <a:r>
                  <a:rPr lang="en-US" sz="2000" dirty="0">
                    <a:solidFill>
                      <a:srgbClr val="C00000"/>
                    </a:solidFill>
                  </a:rPr>
                  <a:t>needed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C00000"/>
                    </a:solidFill>
                  </a:rPr>
                  <a:t>Accurate cross section results act as a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sensitive test </a:t>
                </a:r>
                <a:r>
                  <a:rPr lang="en-US" sz="2000" dirty="0">
                    <a:solidFill>
                      <a:srgbClr val="C00000"/>
                    </a:solidFill>
                  </a:rPr>
                  <a:t>for the theoretical corrections and statistical model calculations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Easy to study </a:t>
                </a:r>
                <a:r>
                  <a:rPr lang="en-US" sz="2000" dirty="0">
                    <a:solidFill>
                      <a:srgbClr val="C00000"/>
                    </a:solidFill>
                  </a:rPr>
                  <a:t>isotopes with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low natural abundance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2FCAA2-9B2E-4608-B633-F9520BDB5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017" y="2366064"/>
                <a:ext cx="4546791" cy="2862322"/>
              </a:xfrm>
              <a:prstGeom prst="rect">
                <a:avLst/>
              </a:prstGeom>
              <a:blipFill>
                <a:blip r:embed="rId2"/>
                <a:stretch>
                  <a:fillRect t="-1064" b="-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98D870D-A445-44A3-B965-49EBF8F3F506}"/>
              </a:ext>
            </a:extLst>
          </p:cNvPr>
          <p:cNvSpPr txBox="1"/>
          <p:nvPr/>
        </p:nvSpPr>
        <p:spPr>
          <a:xfrm>
            <a:off x="7422991" y="1042625"/>
            <a:ext cx="3930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The use of highly enriched Ge isotopes yields more accurate experimental results with respect to </a:t>
            </a:r>
            <a:r>
              <a:rPr lang="en-US" sz="2000" b="1" baseline="30000" dirty="0" err="1">
                <a:solidFill>
                  <a:srgbClr val="C00000"/>
                </a:solidFill>
              </a:rPr>
              <a:t>nat</a:t>
            </a:r>
            <a:r>
              <a:rPr lang="en-US" sz="2000" b="1" dirty="0" err="1">
                <a:solidFill>
                  <a:srgbClr val="C00000"/>
                </a:solidFill>
              </a:rPr>
              <a:t>Ge</a:t>
            </a:r>
            <a:r>
              <a:rPr lang="en-US" sz="2000" b="1" dirty="0">
                <a:solidFill>
                  <a:srgbClr val="C00000"/>
                </a:solidFill>
              </a:rPr>
              <a:t> .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1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40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ww.ariel-h2020.eu">
            <a:extLst>
              <a:ext uri="{FF2B5EF4-FFF2-40B4-BE49-F238E27FC236}">
                <a16:creationId xmlns:a16="http://schemas.microsoft.com/office/drawing/2014/main" id="{4EFE804A-0532-4CDE-B79B-881F2DAE7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96" y="6211788"/>
            <a:ext cx="6402704" cy="64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55C663-0D2C-44D7-BF9A-EB2FB046348D}"/>
              </a:ext>
            </a:extLst>
          </p:cNvPr>
          <p:cNvSpPr/>
          <p:nvPr/>
        </p:nvSpPr>
        <p:spPr>
          <a:xfrm>
            <a:off x="0" y="4512263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E4A83"/>
                </a:solidFill>
                <a:cs typeface="Arial" panose="020B0604020202020204" pitchFamily="34" charset="0"/>
              </a:rPr>
              <a:t>The research work was supported by the Hellenic Foundation for Research and Innovation (HFRI) under the 3rd Call for HFRI PhD Fellowships (Fellowship Number: 5597)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E4A83"/>
                </a:solidFill>
                <a:cs typeface="Arial" panose="020B0604020202020204" pitchFamily="34" charset="0"/>
              </a:rPr>
              <a:t>The research work was funded by the Basic Research Program PEVE 2021 of the National Technical University of Athens.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E4A83"/>
                </a:solidFill>
                <a:cs typeface="Arial" panose="020B0604020202020204" pitchFamily="34" charset="0"/>
              </a:rPr>
              <a:t>This project has received funding from the Euratom research and training </a:t>
            </a:r>
            <a:r>
              <a:rPr lang="en-US" dirty="0" err="1">
                <a:solidFill>
                  <a:srgbClr val="3E4A83"/>
                </a:solidFill>
                <a:cs typeface="Arial" panose="020B0604020202020204" pitchFamily="34" charset="0"/>
              </a:rPr>
              <a:t>programme</a:t>
            </a:r>
            <a:r>
              <a:rPr lang="en-US" dirty="0">
                <a:solidFill>
                  <a:srgbClr val="3E4A83"/>
                </a:solidFill>
                <a:cs typeface="Arial" panose="020B0604020202020204" pitchFamily="34" charset="0"/>
              </a:rPr>
              <a:t> 2014-2018 under grant agreement No 847594 (ARIEL)</a:t>
            </a:r>
            <a:endParaRPr lang="en-GB" dirty="0"/>
          </a:p>
        </p:txBody>
      </p:sp>
      <p:pic>
        <p:nvPicPr>
          <p:cNvPr id="20" name="Picture 2" descr="HFRI Logo">
            <a:extLst>
              <a:ext uri="{FF2B5EF4-FFF2-40B4-BE49-F238E27FC236}">
                <a16:creationId xmlns:a16="http://schemas.microsoft.com/office/drawing/2014/main" id="{E81D0D56-D845-4D81-8763-75244F33E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79" y="6149525"/>
            <a:ext cx="2312794" cy="6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RIEL - H2020 Final Workshop">
            <a:extLst>
              <a:ext uri="{FF2B5EF4-FFF2-40B4-BE49-F238E27FC236}">
                <a16:creationId xmlns:a16="http://schemas.microsoft.com/office/drawing/2014/main" id="{2CC917C1-5B15-49F1-9084-A5D91DEC5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28858"/>
          <a:stretch/>
        </p:blipFill>
        <p:spPr bwMode="auto">
          <a:xfrm>
            <a:off x="71437" y="66675"/>
            <a:ext cx="12049125" cy="2661710"/>
          </a:xfrm>
          <a:prstGeom prst="rect">
            <a:avLst/>
          </a:prstGeom>
          <a:noFill/>
          <a:ln w="50800">
            <a:solidFill>
              <a:srgbClr val="0171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EDBFC-213B-429D-8C7F-6FD2D8F6098E}"/>
              </a:ext>
            </a:extLst>
          </p:cNvPr>
          <p:cNvSpPr txBox="1"/>
          <p:nvPr/>
        </p:nvSpPr>
        <p:spPr>
          <a:xfrm>
            <a:off x="1" y="3429000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Thank you very much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75130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Ge Targets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2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2">
                <a:extLst>
                  <a:ext uri="{FF2B5EF4-FFF2-40B4-BE49-F238E27FC236}">
                    <a16:creationId xmlns:a16="http://schemas.microsoft.com/office/drawing/2014/main" id="{34919A00-4143-4469-8138-78B27ADA1D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6937849"/>
                  </p:ext>
                </p:extLst>
              </p:nvPr>
            </p:nvGraphicFramePr>
            <p:xfrm>
              <a:off x="122776" y="962040"/>
              <a:ext cx="6078389" cy="330692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5592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2264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96137">
                      <a:extLst>
                        <a:ext uri="{9D8B030D-6E8A-4147-A177-3AD203B41FA5}">
                          <a16:colId xmlns:a16="http://schemas.microsoft.com/office/drawing/2014/main" val="4193870661"/>
                        </a:ext>
                      </a:extLst>
                    </a:gridCol>
                    <a:gridCol w="855240">
                      <a:extLst>
                        <a:ext uri="{9D8B030D-6E8A-4147-A177-3AD203B41FA5}">
                          <a16:colId xmlns:a16="http://schemas.microsoft.com/office/drawing/2014/main" val="2593478548"/>
                        </a:ext>
                      </a:extLst>
                    </a:gridCol>
                    <a:gridCol w="855240">
                      <a:extLst>
                        <a:ext uri="{9D8B030D-6E8A-4147-A177-3AD203B41FA5}">
                          <a16:colId xmlns:a16="http://schemas.microsoft.com/office/drawing/2014/main" val="599863941"/>
                        </a:ext>
                      </a:extLst>
                    </a:gridCol>
                    <a:gridCol w="793203">
                      <a:extLst>
                        <a:ext uri="{9D8B030D-6E8A-4147-A177-3AD203B41FA5}">
                          <a16:colId xmlns:a16="http://schemas.microsoft.com/office/drawing/2014/main" val="2492633168"/>
                        </a:ext>
                      </a:extLst>
                    </a:gridCol>
                  </a:tblGrid>
                  <a:tr h="6855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strike="noStrike" dirty="0">
                              <a:solidFill>
                                <a:srgbClr val="C00000"/>
                              </a:solidFill>
                              <a:effectLst/>
                            </a:rPr>
                            <a:t>Target/</a:t>
                          </a:r>
                          <a:r>
                            <a:rPr lang="en-US" sz="2000" b="1" i="0" strike="noStrike" dirty="0">
                              <a:effectLst/>
                            </a:rPr>
                            <a:t>Isotopic distribution (%)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Ge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2000" b="1" i="0" strike="noStrike" dirty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72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sPre>
                                <m:r>
                                  <m:rPr>
                                    <m:sty m:val="p"/>
                                  </m:rPr>
                                  <a:rPr lang="en-US" sz="2000" i="0" smtClean="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oMath>
                            </m:oMathPara>
                          </a14:m>
                          <a:endParaRPr lang="en-US" sz="2000" b="1" i="0" strike="noStrike" dirty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73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sPre>
                                <m:r>
                                  <m:rPr>
                                    <m:sty m:val="p"/>
                                  </m:rPr>
                                  <a:rPr lang="en-US" sz="2000" i="0" smtClean="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oMath>
                            </m:oMathPara>
                          </a14:m>
                          <a:endParaRPr lang="en-US" sz="2000" b="1" i="0" strike="noStrike" dirty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sPre>
                                <m:r>
                                  <m:rPr>
                                    <m:sty m:val="p"/>
                                  </m:rPr>
                                  <a:rPr lang="en-US" sz="2000" i="0" smtClean="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oMath>
                            </m:oMathPara>
                          </a14:m>
                          <a:endParaRPr lang="en-US" sz="2000" b="1" i="0" strike="noStrike" dirty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sPre>
                                <m:r>
                                  <m:rPr>
                                    <m:sty m:val="p"/>
                                  </m:rPr>
                                  <a:rPr lang="en-US" sz="2000" i="0" smtClean="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oMath>
                            </m:oMathPara>
                          </a14:m>
                          <a:endParaRPr lang="en-US" sz="2000" b="1" i="0" strike="noStrike" dirty="0">
                            <a:effectLst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268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𝟕𝟎</m:t>
                                    </m:r>
                                  </m:sup>
                                  <m:e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𝐆𝐞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2000" b="1" i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97.71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2.23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0.01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2571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𝟕𝟐</m:t>
                                    </m:r>
                                  </m:sup>
                                  <m:e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𝐆</m:t>
                                    </m:r>
                                  </m:e>
                                </m:sPre>
                                <m:r>
                                  <a:rPr lang="en-US" sz="2000" b="1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𝐞</m:t>
                                </m:r>
                              </m:oMath>
                            </m:oMathPara>
                          </a14:m>
                          <a:endParaRPr lang="en-US" sz="2000" b="1" i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96.59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2.86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0.20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0.01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268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𝟕𝟑</m:t>
                                    </m:r>
                                  </m:sup>
                                  <m:e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𝐆</m:t>
                                    </m:r>
                                  </m:e>
                                </m:sPre>
                                <m:r>
                                  <a:rPr lang="en-US" sz="2000" b="1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𝐞</m:t>
                                </m:r>
                              </m:oMath>
                            </m:oMathPara>
                          </a14:m>
                          <a:endParaRPr lang="en-US" sz="2000" b="1" i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2.84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96.07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1.03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2490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p>
                                  <m:e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𝐆</m:t>
                                    </m:r>
                                  </m:e>
                                </m:sPre>
                                <m:r>
                                  <a:rPr lang="en-US" sz="2000" b="1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𝐞</m:t>
                                </m:r>
                              </m:oMath>
                            </m:oMathPara>
                          </a14:m>
                          <a:endParaRPr lang="en-US" sz="2000" b="1" i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1.46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0.18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u="none" strike="noStrike" kern="1200" baseline="0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95.51</a:t>
                          </a:r>
                          <a:endParaRPr lang="en-US" sz="2000" b="1" dirty="0">
                            <a:solidFill>
                              <a:schemeClr val="tx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2.40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8273237"/>
                      </a:ext>
                    </a:extLst>
                  </a:tr>
                  <a:tr h="43888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  <m:e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𝐆</m:t>
                                    </m:r>
                                  </m:e>
                                </m:sPre>
                                <m:r>
                                  <a:rPr lang="en-US" sz="2000" b="1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𝐞</m:t>
                                </m:r>
                              </m:oMath>
                            </m:oMathPara>
                          </a14:m>
                          <a:endParaRPr lang="en-US" sz="2000" b="1" i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0.09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11.33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u="none" strike="noStrike" kern="1200" baseline="0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88.46</a:t>
                          </a:r>
                          <a:endParaRPr lang="en-US" sz="2000" b="1" dirty="0">
                            <a:solidFill>
                              <a:schemeClr val="tx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9066483"/>
                      </a:ext>
                    </a:extLst>
                  </a:tr>
                  <a:tr h="4146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0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𝐧𝐚𝐭</m:t>
                                    </m:r>
                                  </m:sup>
                                  <m:e>
                                    <m:r>
                                      <a:rPr lang="en-US" sz="20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𝐆</m:t>
                                    </m:r>
                                  </m:e>
                                </m:sPre>
                                <m:r>
                                  <a:rPr lang="en-US" sz="2000" b="1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𝐞</m:t>
                                </m:r>
                              </m:oMath>
                            </m:oMathPara>
                          </a14:m>
                          <a:endParaRPr lang="en-US" sz="2000" b="1" i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20.52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27.45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7.76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36.52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7.75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9802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2">
                <a:extLst>
                  <a:ext uri="{FF2B5EF4-FFF2-40B4-BE49-F238E27FC236}">
                    <a16:creationId xmlns:a16="http://schemas.microsoft.com/office/drawing/2014/main" id="{34919A00-4143-4469-8138-78B27ADA1D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6937849"/>
                  </p:ext>
                </p:extLst>
              </p:nvPr>
            </p:nvGraphicFramePr>
            <p:xfrm>
              <a:off x="122776" y="962040"/>
              <a:ext cx="6078389" cy="330692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5592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2264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96137">
                      <a:extLst>
                        <a:ext uri="{9D8B030D-6E8A-4147-A177-3AD203B41FA5}">
                          <a16:colId xmlns:a16="http://schemas.microsoft.com/office/drawing/2014/main" val="4193870661"/>
                        </a:ext>
                      </a:extLst>
                    </a:gridCol>
                    <a:gridCol w="855240">
                      <a:extLst>
                        <a:ext uri="{9D8B030D-6E8A-4147-A177-3AD203B41FA5}">
                          <a16:colId xmlns:a16="http://schemas.microsoft.com/office/drawing/2014/main" val="2593478548"/>
                        </a:ext>
                      </a:extLst>
                    </a:gridCol>
                    <a:gridCol w="855240">
                      <a:extLst>
                        <a:ext uri="{9D8B030D-6E8A-4147-A177-3AD203B41FA5}">
                          <a16:colId xmlns:a16="http://schemas.microsoft.com/office/drawing/2014/main" val="599863941"/>
                        </a:ext>
                      </a:extLst>
                    </a:gridCol>
                    <a:gridCol w="793203">
                      <a:extLst>
                        <a:ext uri="{9D8B030D-6E8A-4147-A177-3AD203B41FA5}">
                          <a16:colId xmlns:a16="http://schemas.microsoft.com/office/drawing/2014/main" val="2492633168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strike="noStrike" dirty="0">
                              <a:solidFill>
                                <a:srgbClr val="C00000"/>
                              </a:solidFill>
                              <a:effectLst/>
                            </a:rPr>
                            <a:t>Target/</a:t>
                          </a:r>
                          <a:r>
                            <a:rPr lang="en-US" sz="2000" b="1" i="0" strike="noStrike" dirty="0">
                              <a:effectLst/>
                            </a:rPr>
                            <a:t>Isotopic distribution (%)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6667" t="-4348" r="-414815" b="-38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0000" t="-4348" r="-280952" b="-38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20000" t="-4348" r="-195000" b="-38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16312" t="-4348" r="-93617" b="-38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68462" t="-4348" r="-1538" b="-3843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3656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8" t="-166667" r="-227869" b="-5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97.71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2.23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0.01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353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8" t="-266667" r="-227869" b="-4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96.59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2.86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0.20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0.01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3656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8" t="-366667" r="-227869" b="-3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2.84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96.07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1.03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3453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8" t="-473239" r="-227869" b="-218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1.46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0.18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u="none" strike="noStrike" kern="1200" baseline="0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95.51</a:t>
                          </a:r>
                          <a:endParaRPr lang="en-US" sz="2000" b="1" dirty="0">
                            <a:solidFill>
                              <a:schemeClr val="tx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2.40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8273237"/>
                      </a:ext>
                    </a:extLst>
                  </a:tr>
                  <a:tr h="4388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8" t="-565278" r="-227869" b="-1152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0.09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11.33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u="none" strike="noStrike" kern="1200" baseline="0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88.46</a:t>
                          </a:r>
                          <a:endParaRPr lang="en-US" sz="2000" b="1" dirty="0">
                            <a:solidFill>
                              <a:schemeClr val="tx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9066483"/>
                      </a:ext>
                    </a:extLst>
                  </a:tr>
                  <a:tr h="4239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8" t="-684286" r="-227869" b="-1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20.52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27.45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7.76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36.52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7.75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9802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Ορθογώνιο: Στρογγύλεμα γωνιών 102">
            <a:extLst>
              <a:ext uri="{FF2B5EF4-FFF2-40B4-BE49-F238E27FC236}">
                <a16:creationId xmlns:a16="http://schemas.microsoft.com/office/drawing/2014/main" id="{A3770783-0EA6-4909-994A-0BB4792876C0}"/>
              </a:ext>
            </a:extLst>
          </p:cNvPr>
          <p:cNvSpPr/>
          <p:nvPr/>
        </p:nvSpPr>
        <p:spPr>
          <a:xfrm>
            <a:off x="122776" y="1656658"/>
            <a:ext cx="6078389" cy="218831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3EA4EDB3-CDF2-4639-9F2C-7BAFB7C55ABB}"/>
              </a:ext>
            </a:extLst>
          </p:cNvPr>
          <p:cNvSpPr/>
          <p:nvPr/>
        </p:nvSpPr>
        <p:spPr>
          <a:xfrm>
            <a:off x="6347089" y="1656658"/>
            <a:ext cx="109375" cy="2188319"/>
          </a:xfrm>
          <a:prstGeom prst="rightBrace">
            <a:avLst>
              <a:gd name="adj1" fmla="val 117966"/>
              <a:gd name="adj2" fmla="val 78290"/>
            </a:avLst>
          </a:prstGeom>
          <a:ln w="38100">
            <a:solidFill>
              <a:srgbClr val="2B3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AEBD84-3FE3-4DC2-AE4F-322B6F279941}"/>
              </a:ext>
            </a:extLst>
          </p:cNvPr>
          <p:cNvSpPr txBox="1"/>
          <p:nvPr/>
        </p:nvSpPr>
        <p:spPr>
          <a:xfrm>
            <a:off x="6602388" y="2995129"/>
            <a:ext cx="2654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E4A83"/>
                </a:solidFill>
              </a:rPr>
              <a:t>Provided by the </a:t>
            </a:r>
            <a:r>
              <a:rPr lang="en-US" sz="2000" b="1" dirty="0" err="1">
                <a:solidFill>
                  <a:srgbClr val="3E4A83"/>
                </a:solidFill>
              </a:rPr>
              <a:t>n_TOF</a:t>
            </a:r>
            <a:r>
              <a:rPr lang="en-US" sz="2000" b="1" dirty="0">
                <a:solidFill>
                  <a:srgbClr val="3E4A83"/>
                </a:solidFill>
              </a:rPr>
              <a:t> </a:t>
            </a:r>
            <a:r>
              <a:rPr lang="en-GB" sz="2000" b="1" dirty="0">
                <a:solidFill>
                  <a:srgbClr val="3E4A83"/>
                </a:solidFill>
              </a:rPr>
              <a:t>collaboration</a:t>
            </a:r>
            <a:r>
              <a:rPr lang="en-US" sz="2000" b="1" dirty="0">
                <a:solidFill>
                  <a:srgbClr val="3E4A83"/>
                </a:solidFill>
              </a:rPr>
              <a:t> (CERN)</a:t>
            </a:r>
          </a:p>
        </p:txBody>
      </p:sp>
      <p:pic>
        <p:nvPicPr>
          <p:cNvPr id="20" name="Picture 46">
            <a:extLst>
              <a:ext uri="{FF2B5EF4-FFF2-40B4-BE49-F238E27FC236}">
                <a16:creationId xmlns:a16="http://schemas.microsoft.com/office/drawing/2014/main" id="{22B43E5A-132C-4DC3-943C-A7FBA775E9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1186" r="14556" b="10814"/>
          <a:stretch/>
        </p:blipFill>
        <p:spPr>
          <a:xfrm rot="5400000">
            <a:off x="9230617" y="1168392"/>
            <a:ext cx="2420789" cy="2369172"/>
          </a:xfrm>
          <a:prstGeom prst="rect">
            <a:avLst/>
          </a:prstGeom>
        </p:spPr>
      </p:pic>
      <p:pic>
        <p:nvPicPr>
          <p:cNvPr id="21" name="Picture 47">
            <a:extLst>
              <a:ext uri="{FF2B5EF4-FFF2-40B4-BE49-F238E27FC236}">
                <a16:creationId xmlns:a16="http://schemas.microsoft.com/office/drawing/2014/main" id="{78B06A6A-11F3-48E3-B6EE-2C97B7BAB9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7" t="20667" r="20166" b="20334"/>
          <a:stretch/>
        </p:blipFill>
        <p:spPr>
          <a:xfrm rot="5400000">
            <a:off x="9459434" y="3503307"/>
            <a:ext cx="1963156" cy="23691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AA08DF-5D00-40A9-A81C-5B9AB0438ABB}"/>
              </a:ext>
            </a:extLst>
          </p:cNvPr>
          <p:cNvSpPr txBox="1"/>
          <p:nvPr/>
        </p:nvSpPr>
        <p:spPr>
          <a:xfrm>
            <a:off x="9869774" y="4974955"/>
            <a:ext cx="1222948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2B30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 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174657-DF56-4603-A4B4-61CFDB673518}"/>
              </a:ext>
            </a:extLst>
          </p:cNvPr>
          <p:cNvSpPr txBox="1"/>
          <p:nvPr/>
        </p:nvSpPr>
        <p:spPr>
          <a:xfrm>
            <a:off x="9869774" y="2893337"/>
            <a:ext cx="1222948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2B30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 view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A52CDD-10E4-4A58-B9D2-1FAFC9BDB565}"/>
              </a:ext>
            </a:extLst>
          </p:cNvPr>
          <p:cNvSpPr txBox="1"/>
          <p:nvPr/>
        </p:nvSpPr>
        <p:spPr>
          <a:xfrm>
            <a:off x="7433800" y="2101047"/>
            <a:ext cx="1439200" cy="369332"/>
          </a:xfrm>
          <a:prstGeom prst="rect">
            <a:avLst/>
          </a:prstGeom>
          <a:noFill/>
          <a:ln w="38100">
            <a:solidFill>
              <a:srgbClr val="2B303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Target holder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5EB185-432F-4AE6-9709-1FB910D87133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153400" y="2470379"/>
            <a:ext cx="1332949" cy="241312"/>
          </a:xfrm>
          <a:prstGeom prst="straightConnector1">
            <a:avLst/>
          </a:prstGeom>
          <a:ln w="38100">
            <a:solidFill>
              <a:srgbClr val="2B30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71DAF1E-DE0F-482A-89D7-E3113AC5C5F7}"/>
              </a:ext>
            </a:extLst>
          </p:cNvPr>
          <p:cNvSpPr txBox="1"/>
          <p:nvPr/>
        </p:nvSpPr>
        <p:spPr>
          <a:xfrm>
            <a:off x="7433800" y="1627379"/>
            <a:ext cx="1065623" cy="369332"/>
          </a:xfrm>
          <a:prstGeom prst="rect">
            <a:avLst/>
          </a:prstGeom>
          <a:noFill/>
          <a:ln w="38100">
            <a:solidFill>
              <a:srgbClr val="2B303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Ge target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CFEE290-EB2B-4F26-AF2D-A9AB5D72DCC9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8499423" y="1812045"/>
            <a:ext cx="1981825" cy="220603"/>
          </a:xfrm>
          <a:prstGeom prst="straightConnector1">
            <a:avLst/>
          </a:prstGeom>
          <a:ln w="38100">
            <a:solidFill>
              <a:srgbClr val="2B30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05C7F66-DDB0-4E41-BD9D-0234C1E96ADE}"/>
              </a:ext>
            </a:extLst>
          </p:cNvPr>
          <p:cNvSpPr txBox="1"/>
          <p:nvPr/>
        </p:nvSpPr>
        <p:spPr>
          <a:xfrm>
            <a:off x="7433800" y="1153150"/>
            <a:ext cx="1065623" cy="369332"/>
          </a:xfrm>
          <a:prstGeom prst="rect">
            <a:avLst/>
          </a:prstGeom>
          <a:noFill/>
          <a:ln w="38100">
            <a:solidFill>
              <a:srgbClr val="2B303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Al frame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87E29A-95B7-45C5-BD20-D5BB33FBFCFC}"/>
              </a:ext>
            </a:extLst>
          </p:cNvPr>
          <p:cNvCxnSpPr>
            <a:cxnSpLocks/>
          </p:cNvCxnSpPr>
          <p:nvPr/>
        </p:nvCxnSpPr>
        <p:spPr>
          <a:xfrm>
            <a:off x="8499423" y="1342057"/>
            <a:ext cx="1558977" cy="55520"/>
          </a:xfrm>
          <a:prstGeom prst="straightConnector1">
            <a:avLst/>
          </a:prstGeom>
          <a:ln w="38100">
            <a:solidFill>
              <a:srgbClr val="2B30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Εικόνα 95">
            <a:extLst>
              <a:ext uri="{FF2B5EF4-FFF2-40B4-BE49-F238E27FC236}">
                <a16:creationId xmlns:a16="http://schemas.microsoft.com/office/drawing/2014/main" id="{4756DAB8-B1C9-4D59-BDB7-7A88DE15C0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75" y="4292881"/>
            <a:ext cx="4170050" cy="2150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7908770-DE5E-4618-A3B3-2E99126DF4FB}"/>
                  </a:ext>
                </a:extLst>
              </p:cNvPr>
              <p:cNvSpPr txBox="1"/>
              <p:nvPr/>
            </p:nvSpPr>
            <p:spPr>
              <a:xfrm>
                <a:off x="122776" y="4471974"/>
                <a:ext cx="4588846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</a:t>
                </a:r>
                <a:r>
                  <a:rPr lang="en-US" sz="2000" b="1" dirty="0"/>
                  <a:t>activation technique </a:t>
                </a:r>
                <a:r>
                  <a:rPr lang="en-US" sz="2000" dirty="0"/>
                  <a:t>was used for the cross section measurement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</m:sPre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reactions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 purity </a:t>
                </a:r>
                <a:r>
                  <a:rPr lang="en-US" sz="2000" b="1" dirty="0"/>
                  <a:t>reference Al metallic foils </a:t>
                </a:r>
                <a:r>
                  <a:rPr lang="en-US" sz="2000" dirty="0"/>
                  <a:t>were used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7908770-DE5E-4618-A3B3-2E99126DF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76" y="4471974"/>
                <a:ext cx="4588846" cy="1670457"/>
              </a:xfrm>
              <a:prstGeom prst="rect">
                <a:avLst/>
              </a:prstGeom>
              <a:blipFill>
                <a:blip r:embed="rId9"/>
                <a:stretch>
                  <a:fillRect l="-1195" t="-2190" b="-4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255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143.233.232.64/tandemnew/wp-content/uploads/2018/10/INPP-Building.jpg">
            <a:extLst>
              <a:ext uri="{FF2B5EF4-FFF2-40B4-BE49-F238E27FC236}">
                <a16:creationId xmlns:a16="http://schemas.microsoft.com/office/drawing/2014/main" id="{AE6BACDC-FBF1-48DE-A20D-D370F631F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r="17051" b="19740"/>
          <a:stretch/>
        </p:blipFill>
        <p:spPr bwMode="auto">
          <a:xfrm>
            <a:off x="0" y="-18360"/>
            <a:ext cx="6057900" cy="459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F27D8B-E625-4D02-9A02-A8207019B063}"/>
              </a:ext>
            </a:extLst>
          </p:cNvPr>
          <p:cNvSpPr/>
          <p:nvPr/>
        </p:nvSpPr>
        <p:spPr>
          <a:xfrm>
            <a:off x="0" y="4578824"/>
            <a:ext cx="12192000" cy="2279176"/>
          </a:xfrm>
          <a:prstGeom prst="rect">
            <a:avLst/>
          </a:prstGeom>
          <a:solidFill>
            <a:srgbClr val="2B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CCD5B4-00D5-4404-BED7-E4FCB8343363}"/>
              </a:ext>
            </a:extLst>
          </p:cNvPr>
          <p:cNvSpPr txBox="1"/>
          <p:nvPr/>
        </p:nvSpPr>
        <p:spPr>
          <a:xfrm>
            <a:off x="0" y="4595072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1C2C2"/>
                </a:solidFill>
              </a:rPr>
              <a:t>Neutron Induced Cross-Section Measurements  @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1C2C2"/>
                </a:solidFill>
              </a:rPr>
              <a:t>NCSR “Demokritos” - Athens, Greece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FF00"/>
                </a:solidFill>
              </a:rPr>
              <a:t>“AMANDE” Facility – IRSN, France @ CEA </a:t>
            </a:r>
            <a:r>
              <a:rPr lang="en-US" sz="3600" b="1" dirty="0" err="1">
                <a:solidFill>
                  <a:srgbClr val="FFFF00"/>
                </a:solidFill>
              </a:rPr>
              <a:t>Cadarache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7" name="Picture 18" descr="NCSR DEMOKRITOS Institute of Nuclear and Particle Physics">
            <a:extLst>
              <a:ext uri="{FF2B5EF4-FFF2-40B4-BE49-F238E27FC236}">
                <a16:creationId xmlns:a16="http://schemas.microsoft.com/office/drawing/2014/main" id="{E6354C0B-D0FA-424C-83D2-83A8BE95A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48"/>
            <a:ext cx="5715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​Overview of the irradiation hall of the Amande installation @ Francesco Acerbis / IRSN Media Library">
            <a:extLst>
              <a:ext uri="{FF2B5EF4-FFF2-40B4-BE49-F238E27FC236}">
                <a16:creationId xmlns:a16="http://schemas.microsoft.com/office/drawing/2014/main" id="{775D803F-42F2-4704-9A95-0C31A7720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0" r="14833"/>
          <a:stretch/>
        </p:blipFill>
        <p:spPr bwMode="auto">
          <a:xfrm>
            <a:off x="6057899" y="0"/>
            <a:ext cx="6134101" cy="45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www.irsn.fr/sites/default/files/styles/header_branding/public/images/IRSNlogoRVB_1450x650_m2_0.png?itok=ctcyxW-b">
            <a:extLst>
              <a:ext uri="{FF2B5EF4-FFF2-40B4-BE49-F238E27FC236}">
                <a16:creationId xmlns:a16="http://schemas.microsoft.com/office/drawing/2014/main" id="{EFE240E2-88FC-4B3B-86EE-EEDE3A31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98" y="1"/>
            <a:ext cx="1238639" cy="55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C0C0B-9455-46AC-B118-21ABA1F81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9960" y="3687042"/>
            <a:ext cx="1082040" cy="875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C52610-208E-413C-9DDD-D20FEE4E4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500" y="3692110"/>
            <a:ext cx="1676398" cy="8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7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D236368-4DAE-4745-AF04-C283D65D7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8"/>
          <a:stretch/>
        </p:blipFill>
        <p:spPr>
          <a:xfrm>
            <a:off x="365504" y="2922110"/>
            <a:ext cx="4597992" cy="18260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D77701-C0EC-4299-AA38-18AF90DC4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"/>
          <a:stretch/>
        </p:blipFill>
        <p:spPr>
          <a:xfrm>
            <a:off x="2710220" y="3555207"/>
            <a:ext cx="3522940" cy="2659380"/>
          </a:xfrm>
          <a:prstGeom prst="rect">
            <a:avLst/>
          </a:prstGeom>
          <a:ln w="63500">
            <a:solidFill>
              <a:srgbClr val="C0000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Neutron Facility – NCSR “Demokritos”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4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2CAA94E-46D6-4E76-8B30-48DD0E5C0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4" y="1049301"/>
            <a:ext cx="11460991" cy="1733322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E70A3F-0B85-40AA-9D2E-2C52DDEF7990}"/>
              </a:ext>
            </a:extLst>
          </p:cNvPr>
          <p:cNvCxnSpPr>
            <a:cxnSpLocks/>
          </p:cNvCxnSpPr>
          <p:nvPr/>
        </p:nvCxnSpPr>
        <p:spPr>
          <a:xfrm flipV="1">
            <a:off x="2171700" y="3519488"/>
            <a:ext cx="507206" cy="45815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E35B21A-F3F6-4D43-AAA3-8BD6BCB869C7}"/>
              </a:ext>
            </a:extLst>
          </p:cNvPr>
          <p:cNvSpPr/>
          <p:nvPr/>
        </p:nvSpPr>
        <p:spPr>
          <a:xfrm>
            <a:off x="6925549" y="1664277"/>
            <a:ext cx="2070533" cy="343628"/>
          </a:xfrm>
          <a:prstGeom prst="rightArrow">
            <a:avLst/>
          </a:prstGeom>
          <a:solidFill>
            <a:srgbClr val="C00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Ion beam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414C6587-DA6D-48D9-81B8-9AEBC0C2DBB5}"/>
              </a:ext>
            </a:extLst>
          </p:cNvPr>
          <p:cNvSpPr/>
          <p:nvPr/>
        </p:nvSpPr>
        <p:spPr>
          <a:xfrm rot="219516">
            <a:off x="605447" y="3805825"/>
            <a:ext cx="1460667" cy="343628"/>
          </a:xfrm>
          <a:prstGeom prst="rightArrow">
            <a:avLst/>
          </a:prstGeom>
          <a:solidFill>
            <a:srgbClr val="C00000">
              <a:alpha val="1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Ion beam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CEE9F93-F18D-40ED-915D-AD81DFBC6A17}"/>
              </a:ext>
            </a:extLst>
          </p:cNvPr>
          <p:cNvCxnSpPr>
            <a:cxnSpLocks/>
          </p:cNvCxnSpPr>
          <p:nvPr/>
        </p:nvCxnSpPr>
        <p:spPr>
          <a:xfrm>
            <a:off x="2171700" y="3977640"/>
            <a:ext cx="507206" cy="2282666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9094B8AB-CE8A-4728-A6F3-FBBFEDFC6192}"/>
              </a:ext>
            </a:extLst>
          </p:cNvPr>
          <p:cNvSpPr/>
          <p:nvPr/>
        </p:nvSpPr>
        <p:spPr>
          <a:xfrm>
            <a:off x="2815231" y="4576381"/>
            <a:ext cx="2070533" cy="343628"/>
          </a:xfrm>
          <a:prstGeom prst="rightArrow">
            <a:avLst/>
          </a:prstGeom>
          <a:solidFill>
            <a:srgbClr val="C00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Ion beam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516957-0460-470E-9321-384B21C99A19}"/>
              </a:ext>
            </a:extLst>
          </p:cNvPr>
          <p:cNvSpPr txBox="1"/>
          <p:nvPr/>
        </p:nvSpPr>
        <p:spPr>
          <a:xfrm>
            <a:off x="6338171" y="2837443"/>
            <a:ext cx="55557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Quasi-monoenergetic neutron beams are produced in the energy range ~ </a:t>
            </a:r>
            <a:r>
              <a:rPr lang="en-US" sz="2000" b="1" dirty="0">
                <a:solidFill>
                  <a:srgbClr val="C00000"/>
                </a:solidFill>
              </a:rPr>
              <a:t>16 – 19 MeV </a:t>
            </a:r>
            <a:r>
              <a:rPr lang="en-US" sz="2000" dirty="0"/>
              <a:t>via the </a:t>
            </a:r>
            <a:r>
              <a:rPr lang="en-US" sz="2000" baseline="30000" dirty="0"/>
              <a:t>3</a:t>
            </a:r>
            <a:r>
              <a:rPr lang="en-US" sz="2000" dirty="0"/>
              <a:t>H(</a:t>
            </a:r>
            <a:r>
              <a:rPr lang="en-US" sz="2000" dirty="0" err="1"/>
              <a:t>d,n</a:t>
            </a:r>
            <a:r>
              <a:rPr lang="en-US" sz="2000" dirty="0"/>
              <a:t>)</a:t>
            </a:r>
            <a:r>
              <a:rPr lang="en-US" sz="2000" baseline="30000" dirty="0"/>
              <a:t>4</a:t>
            </a:r>
            <a:r>
              <a:rPr lang="en-US" sz="2000" dirty="0"/>
              <a:t>He reaction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2.1 </a:t>
            </a:r>
            <a:r>
              <a:rPr lang="el-GR" sz="2000" dirty="0"/>
              <a:t>μ</a:t>
            </a:r>
            <a:r>
              <a:rPr lang="en-US" sz="2000" dirty="0"/>
              <a:t>g/cm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err="1"/>
              <a:t>TiT</a:t>
            </a:r>
            <a:r>
              <a:rPr lang="en-US" sz="2000" dirty="0"/>
              <a:t> layer on a 1 mm Cu backing (373 </a:t>
            </a:r>
            <a:r>
              <a:rPr lang="en-US" sz="2000" dirty="0" err="1"/>
              <a:t>GBq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After the upgrade, the deuteron beam current on the </a:t>
            </a:r>
            <a:r>
              <a:rPr lang="en-US" sz="2000" dirty="0" err="1"/>
              <a:t>TiT</a:t>
            </a:r>
            <a:r>
              <a:rPr lang="en-US" sz="2000" dirty="0"/>
              <a:t> was measured to be </a:t>
            </a:r>
            <a:r>
              <a:rPr lang="en-US" sz="2000" b="1" dirty="0"/>
              <a:t>higher by a factor of 10</a:t>
            </a:r>
            <a:r>
              <a:rPr lang="en-US" sz="2000" dirty="0"/>
              <a:t>, relative to previous measurements.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Very </a:t>
            </a:r>
            <a:r>
              <a:rPr lang="en-US" sz="2000" b="1" dirty="0"/>
              <a:t>stable beam conditions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Neutron flux </a:t>
            </a:r>
            <a:r>
              <a:rPr lang="en-US" sz="2000" dirty="0"/>
              <a:t>determined </a:t>
            </a:r>
            <a:r>
              <a:rPr lang="en-US" sz="2000" b="1" dirty="0"/>
              <a:t>10</a:t>
            </a:r>
            <a:r>
              <a:rPr lang="en-US" sz="2000" b="1" baseline="30000" dirty="0"/>
              <a:t>5</a:t>
            </a:r>
            <a:r>
              <a:rPr lang="en-US" sz="2000" b="1" dirty="0"/>
              <a:t> – 10</a:t>
            </a:r>
            <a:r>
              <a:rPr lang="en-US" sz="2000" b="1" baseline="30000" dirty="0"/>
              <a:t>6</a:t>
            </a:r>
            <a:r>
              <a:rPr lang="en-US" sz="2000" b="1" dirty="0"/>
              <a:t> </a:t>
            </a:r>
            <a:r>
              <a:rPr lang="en-US" sz="2000" dirty="0"/>
              <a:t>n/cm</a:t>
            </a:r>
            <a:r>
              <a:rPr lang="en-US" sz="2000" baseline="30000" dirty="0"/>
              <a:t>2</a:t>
            </a:r>
            <a:r>
              <a:rPr lang="en-US" sz="2000" dirty="0"/>
              <a:t>/s at 3.5 cm from the </a:t>
            </a:r>
            <a:r>
              <a:rPr lang="en-US" sz="2000" dirty="0" err="1"/>
              <a:t>TiT</a:t>
            </a:r>
            <a:r>
              <a:rPr lang="en-US" sz="2000" dirty="0"/>
              <a:t> target</a:t>
            </a:r>
          </a:p>
        </p:txBody>
      </p:sp>
    </p:spTree>
    <p:extLst>
      <p:ext uri="{BB962C8B-B14F-4D97-AF65-F5344CB8AC3E}">
        <p14:creationId xmlns:p14="http://schemas.microsoft.com/office/powerpoint/2010/main" val="11981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Neutron Facility – AMANDE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5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2E6C72-BC02-4780-A9DD-F83D19B760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96"/>
          <a:stretch/>
        </p:blipFill>
        <p:spPr>
          <a:xfrm>
            <a:off x="306598" y="2931495"/>
            <a:ext cx="5983669" cy="3330093"/>
          </a:xfrm>
          <a:prstGeom prst="rect">
            <a:avLst/>
          </a:prstGeom>
          <a:ln w="63500">
            <a:solidFill>
              <a:srgbClr val="C00000"/>
            </a:solidFill>
          </a:ln>
        </p:spPr>
      </p:pic>
      <p:sp>
        <p:nvSpPr>
          <p:cNvPr id="19" name="Arrow: Left 18">
            <a:extLst>
              <a:ext uri="{FF2B5EF4-FFF2-40B4-BE49-F238E27FC236}">
                <a16:creationId xmlns:a16="http://schemas.microsoft.com/office/drawing/2014/main" id="{CFC69FFC-3BD2-46A5-BD1B-0C6017DA98E3}"/>
              </a:ext>
            </a:extLst>
          </p:cNvPr>
          <p:cNvSpPr/>
          <p:nvPr/>
        </p:nvSpPr>
        <p:spPr>
          <a:xfrm rot="20060430">
            <a:off x="3527414" y="4151743"/>
            <a:ext cx="2017025" cy="861060"/>
          </a:xfrm>
          <a:prstGeom prst="leftArrow">
            <a:avLst/>
          </a:prstGeom>
          <a:solidFill>
            <a:srgbClr val="C000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Ion beam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043EE1-84FC-433E-A066-CCD4DE22E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49" y="3745249"/>
            <a:ext cx="4389922" cy="2469330"/>
          </a:xfrm>
          <a:prstGeom prst="rect">
            <a:avLst/>
          </a:prstGeom>
        </p:spPr>
      </p:pic>
      <p:sp>
        <p:nvSpPr>
          <p:cNvPr id="23" name="Arrow: Left 22">
            <a:extLst>
              <a:ext uri="{FF2B5EF4-FFF2-40B4-BE49-F238E27FC236}">
                <a16:creationId xmlns:a16="http://schemas.microsoft.com/office/drawing/2014/main" id="{DEE7D494-049F-4D66-BC53-178873A5C2D1}"/>
              </a:ext>
            </a:extLst>
          </p:cNvPr>
          <p:cNvSpPr/>
          <p:nvPr/>
        </p:nvSpPr>
        <p:spPr>
          <a:xfrm>
            <a:off x="8601757" y="5035826"/>
            <a:ext cx="1463270" cy="291548"/>
          </a:xfrm>
          <a:prstGeom prst="leftArrow">
            <a:avLst/>
          </a:prstGeom>
          <a:solidFill>
            <a:srgbClr val="C000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Ion beam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A9F72F-1BC5-4041-BE43-5A769ACEF627}"/>
              </a:ext>
            </a:extLst>
          </p:cNvPr>
          <p:cNvCxnSpPr>
            <a:cxnSpLocks/>
          </p:cNvCxnSpPr>
          <p:nvPr/>
        </p:nvCxnSpPr>
        <p:spPr>
          <a:xfrm flipV="1">
            <a:off x="6319440" y="5231534"/>
            <a:ext cx="1989673" cy="1059729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429F2E-5433-4276-92EA-31F67FEB253C}"/>
                  </a:ext>
                </a:extLst>
              </p:cNvPr>
              <p:cNvSpPr txBox="1"/>
              <p:nvPr/>
            </p:nvSpPr>
            <p:spPr>
              <a:xfrm>
                <a:off x="6977270" y="1289828"/>
                <a:ext cx="5199763" cy="255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Quasi-monoenergetic</a:t>
                </a:r>
                <a:r>
                  <a:rPr lang="en-US" sz="2000" dirty="0"/>
                  <a:t> neutron beams produced at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14 MeV</a:t>
                </a:r>
                <a:r>
                  <a:rPr lang="en-US" sz="2000" dirty="0"/>
                  <a:t> via the </a:t>
                </a:r>
                <a:r>
                  <a:rPr lang="en-US" sz="2000" baseline="30000" dirty="0"/>
                  <a:t>3</a:t>
                </a:r>
                <a:r>
                  <a:rPr lang="en-US" sz="2000" dirty="0"/>
                  <a:t>H(</a:t>
                </a:r>
                <a:r>
                  <a:rPr lang="en-US" sz="2000" dirty="0" err="1"/>
                  <a:t>d,n</a:t>
                </a:r>
                <a:r>
                  <a:rPr lang="en-US" sz="2000" dirty="0"/>
                  <a:t>)</a:t>
                </a:r>
                <a:r>
                  <a:rPr lang="en-US" sz="2000" baseline="30000" dirty="0"/>
                  <a:t>4</a:t>
                </a:r>
                <a:r>
                  <a:rPr lang="en-US" sz="2000" dirty="0"/>
                  <a:t>He reaction </a:t>
                </a:r>
                <a:r>
                  <a:rPr lang="en-US" sz="2000" u="sng" dirty="0"/>
                  <a:t>not possible at NCSR “D”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780 </a:t>
                </a:r>
                <a:r>
                  <a:rPr lang="el-GR" sz="2000" dirty="0"/>
                  <a:t>μ</a:t>
                </a:r>
                <a:r>
                  <a:rPr lang="en-US" sz="2000" dirty="0"/>
                  <a:t>g/cm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TiT</a:t>
                </a:r>
                <a:r>
                  <a:rPr lang="en-US" sz="2000" dirty="0"/>
                  <a:t> layer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Very </a:t>
                </a:r>
                <a:r>
                  <a:rPr lang="en-US" sz="2000" b="1" dirty="0"/>
                  <a:t>stable beam conditions</a:t>
                </a:r>
                <a:r>
                  <a:rPr lang="en-US" sz="20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Neutron flux </a:t>
                </a:r>
                <a:r>
                  <a:rPr lang="en-US" sz="2000" dirty="0"/>
                  <a:t>determined  </a:t>
                </a:r>
                <a:r>
                  <a:rPr lang="en-US" sz="2000" b="1" dirty="0"/>
                  <a:t>10</a:t>
                </a:r>
                <a:r>
                  <a:rPr lang="en-US" sz="2000" b="1" baseline="30000" dirty="0"/>
                  <a:t>6 </a:t>
                </a:r>
                <a:r>
                  <a:rPr lang="en-US" sz="2000" b="1" dirty="0"/>
                  <a:t>– 10</a:t>
                </a:r>
                <a:r>
                  <a:rPr lang="en-US" sz="2000" b="1" baseline="30000" dirty="0"/>
                  <a:t>7</a:t>
                </a:r>
                <a:r>
                  <a:rPr lang="en-US" sz="2000" b="1" dirty="0"/>
                  <a:t> n/cm</a:t>
                </a:r>
                <a:r>
                  <a:rPr lang="en-US" sz="2000" b="1" baseline="30000" dirty="0"/>
                  <a:t>2</a:t>
                </a:r>
                <a:r>
                  <a:rPr lang="en-US" sz="2000" b="1" dirty="0"/>
                  <a:t>/s</a:t>
                </a:r>
                <a:r>
                  <a:rPr lang="en-US" sz="2000" dirty="0"/>
                  <a:t> at 2.5 cm from the </a:t>
                </a:r>
                <a:r>
                  <a:rPr lang="en-US" sz="2000" dirty="0" err="1"/>
                  <a:t>TiT</a:t>
                </a:r>
                <a:r>
                  <a:rPr lang="en-US" sz="2000" dirty="0"/>
                  <a:t> target and at a 100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 angle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429F2E-5433-4276-92EA-31F67FEB2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270" y="1289828"/>
                <a:ext cx="5199763" cy="2554545"/>
              </a:xfrm>
              <a:prstGeom prst="rect">
                <a:avLst/>
              </a:prstGeom>
              <a:blipFill>
                <a:blip r:embed="rId9"/>
                <a:stretch>
                  <a:fillRect l="-1055" t="-1432" b="-3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C1AE25-E6A4-42CB-913D-9E1CD2F338C9}"/>
              </a:ext>
            </a:extLst>
          </p:cNvPr>
          <p:cNvSpPr/>
          <p:nvPr/>
        </p:nvSpPr>
        <p:spPr>
          <a:xfrm>
            <a:off x="112643" y="712766"/>
            <a:ext cx="4374164" cy="758057"/>
          </a:xfrm>
          <a:prstGeom prst="roundRect">
            <a:avLst/>
          </a:prstGeom>
          <a:solidFill>
            <a:srgbClr val="02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 week visit </a:t>
            </a:r>
            <a:r>
              <a:rPr lang="en-US" b="1" u="sng" dirty="0"/>
              <a:t>Access to neutron facilities  </a:t>
            </a:r>
            <a:br>
              <a:rPr lang="en-US" b="1" dirty="0"/>
            </a:br>
            <a:r>
              <a:rPr lang="en-US" b="1" dirty="0"/>
              <a:t>@ AMANDE, IRSN</a:t>
            </a:r>
            <a:r>
              <a:rPr lang="el-GR" b="1" dirty="0"/>
              <a:t> </a:t>
            </a:r>
            <a:r>
              <a:rPr lang="en-US" b="1" dirty="0"/>
              <a:t>30/1 – 3/2 2023</a:t>
            </a:r>
          </a:p>
        </p:txBody>
      </p:sp>
      <p:pic>
        <p:nvPicPr>
          <p:cNvPr id="27" name="Picture 2" descr="www.ariel-h2020.eu">
            <a:extLst>
              <a:ext uri="{FF2B5EF4-FFF2-40B4-BE49-F238E27FC236}">
                <a16:creationId xmlns:a16="http://schemas.microsoft.com/office/drawing/2014/main" id="{DCA7A96D-3180-4D88-B4C2-26C5751E0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6" y="596412"/>
            <a:ext cx="7532914" cy="76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B078EA-287B-44E0-A472-A657F5680A6A}"/>
              </a:ext>
            </a:extLst>
          </p:cNvPr>
          <p:cNvCxnSpPr>
            <a:cxnSpLocks/>
          </p:cNvCxnSpPr>
          <p:nvPr/>
        </p:nvCxnSpPr>
        <p:spPr>
          <a:xfrm>
            <a:off x="6319440" y="2900363"/>
            <a:ext cx="1989673" cy="2194646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5FA0B9-CDAC-4B62-9654-972AA90B3B5C}"/>
              </a:ext>
            </a:extLst>
          </p:cNvPr>
          <p:cNvSpPr txBox="1"/>
          <p:nvPr/>
        </p:nvSpPr>
        <p:spPr>
          <a:xfrm>
            <a:off x="14967" y="1594641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Project name: </a:t>
            </a:r>
            <a:r>
              <a:rPr lang="en-US" dirty="0"/>
              <a:t>ΤΑΑ 4_3  “Neutron induced cross section measurements on Ge isotopes at the AMANDE facility using mono-isotopic targets”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Spokesperson:</a:t>
            </a:r>
            <a:r>
              <a:rPr lang="en-US" dirty="0"/>
              <a:t> Maria Diakaki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Contact person:</a:t>
            </a:r>
            <a:r>
              <a:rPr lang="en-US" dirty="0"/>
              <a:t> Richard Babut</a:t>
            </a:r>
          </a:p>
        </p:txBody>
      </p:sp>
    </p:spTree>
    <p:extLst>
      <p:ext uri="{BB962C8B-B14F-4D97-AF65-F5344CB8AC3E}">
        <p14:creationId xmlns:p14="http://schemas.microsoft.com/office/powerpoint/2010/main" val="3817168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Neutron Facility – AMANDE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6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53A633-39E9-4CDB-BFDB-7FED6793C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9" y="890224"/>
            <a:ext cx="4321902" cy="2480771"/>
          </a:xfrm>
          <a:prstGeom prst="rect">
            <a:avLst/>
          </a:prstGeom>
        </p:spPr>
      </p:pic>
      <p:pic>
        <p:nvPicPr>
          <p:cNvPr id="22" name="Picture 2" descr="C:\Users\User\Pictures\ARIEL\1678290647701.JPEG">
            <a:extLst>
              <a:ext uri="{FF2B5EF4-FFF2-40B4-BE49-F238E27FC236}">
                <a16:creationId xmlns:a16="http://schemas.microsoft.com/office/drawing/2014/main" id="{5386932E-F0E0-427A-BB50-250B3FB1A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16" y="3157416"/>
            <a:ext cx="2099528" cy="282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www.ariel-h2020.eu">
            <a:extLst>
              <a:ext uri="{FF2B5EF4-FFF2-40B4-BE49-F238E27FC236}">
                <a16:creationId xmlns:a16="http://schemas.microsoft.com/office/drawing/2014/main" id="{FFE86637-30A5-405E-A3AD-9D2F27D0B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6" y="596412"/>
            <a:ext cx="7532914" cy="76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5B3228-8863-4B88-9539-DC380A2C151A}"/>
              </a:ext>
            </a:extLst>
          </p:cNvPr>
          <p:cNvSpPr txBox="1"/>
          <p:nvPr/>
        </p:nvSpPr>
        <p:spPr>
          <a:xfrm>
            <a:off x="4659086" y="1319206"/>
            <a:ext cx="75329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The induced radioactivity was measured via </a:t>
            </a:r>
            <a:r>
              <a:rPr lang="el-GR" sz="1900" b="1" dirty="0"/>
              <a:t>γ-</a:t>
            </a:r>
            <a:r>
              <a:rPr lang="en-US" sz="1900" b="1" dirty="0"/>
              <a:t>ray 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/>
              <a:t>Very good Pb shielding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Local team (</a:t>
            </a:r>
            <a:r>
              <a:rPr lang="en-US" sz="1900" dirty="0">
                <a:solidFill>
                  <a:srgbClr val="C00000"/>
                </a:solidFill>
              </a:rPr>
              <a:t>Richard Babut </a:t>
            </a:r>
            <a:r>
              <a:rPr lang="en-US" sz="1900" dirty="0"/>
              <a:t>&amp; </a:t>
            </a:r>
            <a:r>
              <a:rPr lang="en-US" sz="1900" dirty="0">
                <a:solidFill>
                  <a:srgbClr val="C00000"/>
                </a:solidFill>
              </a:rPr>
              <a:t>Nelson </a:t>
            </a:r>
            <a:r>
              <a:rPr lang="en-US" sz="1900" dirty="0" err="1">
                <a:solidFill>
                  <a:srgbClr val="C00000"/>
                </a:solidFill>
              </a:rPr>
              <a:t>Magalotti</a:t>
            </a:r>
            <a:r>
              <a:rPr lang="en-US" sz="1900" dirty="0"/>
              <a:t>) </a:t>
            </a:r>
            <a:r>
              <a:rPr lang="en-US" sz="1900" b="1" dirty="0"/>
              <a:t>very helpful </a:t>
            </a:r>
            <a:r>
              <a:rPr lang="en-US" sz="1900" dirty="0"/>
              <a:t>– </a:t>
            </a:r>
            <a:r>
              <a:rPr lang="en-US" sz="1900" b="1" dirty="0"/>
              <a:t>Excellent collaboration </a:t>
            </a:r>
            <a:r>
              <a:rPr lang="en-US" sz="1900" dirty="0"/>
              <a:t>both before and during the measurements. Major help in the preparation of target holders, detector information etc.</a:t>
            </a:r>
          </a:p>
          <a:p>
            <a:endParaRPr lang="en-US"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49EA72-A538-4EA1-A64D-BD4D643D8E95}"/>
                  </a:ext>
                </a:extLst>
              </p:cNvPr>
              <p:cNvSpPr txBox="1"/>
              <p:nvPr/>
            </p:nvSpPr>
            <p:spPr>
              <a:xfrm>
                <a:off x="5453982" y="3261528"/>
                <a:ext cx="4498230" cy="2723823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1900" dirty="0"/>
                  <a:t>Very successful experiment! 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1900" dirty="0"/>
                  <a:t>First activation experiment @ AMANDE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900" dirty="0"/>
                  <a:t> fruitful exchange of expertise with the local team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1900" dirty="0"/>
                  <a:t>Data analysis is complete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1900" dirty="0"/>
                  <a:t>Very important contribution for my PhD thesis – constraint of the studied reactions in a wider energy range, complementing the data from NCSR “D”</a:t>
                </a:r>
                <a:endParaRPr lang="el-GR" sz="19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49EA72-A538-4EA1-A64D-BD4D643D8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982" y="3261528"/>
                <a:ext cx="4498230" cy="2723823"/>
              </a:xfrm>
              <a:prstGeom prst="rect">
                <a:avLst/>
              </a:prstGeom>
              <a:blipFill>
                <a:blip r:embed="rId9"/>
                <a:stretch>
                  <a:fillRect l="-672" t="-442" r="-134" b="-2208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D5299D3-D690-457D-A1CA-95A2C605A5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3150"/>
              </p:ext>
            </p:extLst>
          </p:nvPr>
        </p:nvGraphicFramePr>
        <p:xfrm>
          <a:off x="-725022" y="3127326"/>
          <a:ext cx="6569230" cy="3284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Graph" r:id="rId10" imgW="7315200" imgH="3657600" progId="Origin50.Graph">
                  <p:embed/>
                </p:oleObj>
              </mc:Choice>
              <mc:Fallback>
                <p:oleObj name="Graph" r:id="rId10" imgW="7315200" imgH="3657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-725022" y="3127326"/>
                        <a:ext cx="6569230" cy="3284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66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Cross-Section Calculation - Activation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7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3C135D-F79C-438A-AFB0-E8D6BD9B6A3B}"/>
                  </a:ext>
                </a:extLst>
              </p:cNvPr>
              <p:cNvSpPr txBox="1"/>
              <p:nvPr/>
            </p:nvSpPr>
            <p:spPr>
              <a:xfrm>
                <a:off x="2876625" y="898147"/>
                <a:ext cx="6438749" cy="1007905"/>
              </a:xfrm>
              <a:prstGeom prst="rect">
                <a:avLst/>
              </a:prstGeom>
              <a:noFill/>
              <a:ln w="31750">
                <a:solidFill>
                  <a:schemeClr val="accent1">
                    <a:lumMod val="50000"/>
                  </a:schemeClr>
                </a:solidFill>
                <a:prstDash val="sysDot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tar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ref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tar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l-GR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den>
                      </m:f>
                      <m:r>
                        <a:rPr lang="en-US" sz="24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F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sub>
                                  </m:sSub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f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F</m:t>
                                  </m:r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2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sub>
                                  </m:sSub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f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t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tar</m:t>
                              </m:r>
                            </m:sub>
                          </m:sSub>
                        </m:den>
                      </m:f>
                      <m:r>
                        <a:rPr lang="en-US" sz="24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tar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3C135D-F79C-438A-AFB0-E8D6BD9B6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625" y="898147"/>
                <a:ext cx="6438749" cy="10079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1750">
                <a:solidFill>
                  <a:schemeClr val="accent1">
                    <a:lumMod val="50000"/>
                  </a:schemeClr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7330E62-97FC-4018-BEEF-46247881B821}"/>
                  </a:ext>
                </a:extLst>
              </p:cNvPr>
              <p:cNvSpPr txBox="1"/>
              <p:nvPr/>
            </p:nvSpPr>
            <p:spPr>
              <a:xfrm>
                <a:off x="14967" y="2285674"/>
                <a:ext cx="12192000" cy="3557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𝛔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is the </a:t>
                </a:r>
                <a:r>
                  <a:rPr lang="en-US" b="1" dirty="0"/>
                  <a:t>cross section </a:t>
                </a:r>
                <a:r>
                  <a:rPr lang="en-US" dirty="0"/>
                  <a:t>in barns. The reference cross section for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l-GR" b="0" i="0" smtClean="0"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sPre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l-GR" b="0" i="0" smtClean="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</m:d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was obtained from the ENDF/B-VIII.0 library.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l-GR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</m:sub>
                    </m:sSub>
                  </m:oMath>
                </a14:m>
                <a:r>
                  <a:rPr lang="el-GR" dirty="0"/>
                  <a:t> </a:t>
                </a:r>
                <a:r>
                  <a:rPr lang="en-US" dirty="0"/>
                  <a:t>is the </a:t>
                </a:r>
                <a:r>
                  <a:rPr lang="en-US" b="1" dirty="0"/>
                  <a:t>integral of the </a:t>
                </a:r>
                <a:r>
                  <a:rPr lang="el-GR" b="1" dirty="0"/>
                  <a:t>γ-</a:t>
                </a:r>
                <a:r>
                  <a:rPr lang="en-US" b="1" dirty="0"/>
                  <a:t>ray peak</a:t>
                </a:r>
                <a:r>
                  <a:rPr lang="en-US" dirty="0"/>
                  <a:t>, obtained from the spectrum of the </a:t>
                </a:r>
                <a:r>
                  <a:rPr lang="en-US" dirty="0" err="1"/>
                  <a:t>HPGe</a:t>
                </a:r>
                <a:r>
                  <a:rPr lang="en-US" dirty="0"/>
                  <a:t> detector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𝛆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ε</m:t>
                    </m:r>
                    <m:d>
                      <m:d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</m:d>
                  </m:oMath>
                </a14:m>
                <a:r>
                  <a:rPr lang="en-US" dirty="0"/>
                  <a:t> is the </a:t>
                </a:r>
                <a:r>
                  <a:rPr lang="en-US" b="1" dirty="0"/>
                  <a:t>absolute efficiency </a:t>
                </a:r>
                <a:r>
                  <a:rPr lang="en-US" dirty="0"/>
                  <a:t>of the detector at the respective </a:t>
                </a:r>
                <a:r>
                  <a:rPr lang="el-GR" dirty="0"/>
                  <a:t>γ-</a:t>
                </a:r>
                <a:r>
                  <a:rPr lang="en-US" dirty="0"/>
                  <a:t>ray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dirty="0"/>
                  <a:t> is a correction factor concerning the </a:t>
                </a:r>
                <a:r>
                  <a:rPr lang="en-US" b="1" dirty="0"/>
                  <a:t>self-absorption</a:t>
                </a:r>
                <a:r>
                  <a:rPr lang="en-US" dirty="0"/>
                  <a:t> of the </a:t>
                </a:r>
                <a:r>
                  <a:rPr lang="el-GR" dirty="0"/>
                  <a:t>γ-</a:t>
                </a:r>
                <a:r>
                  <a:rPr lang="en-US" dirty="0"/>
                  <a:t>ray within the sample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l-GR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:r>
                  <a:rPr lang="en-US" b="1" dirty="0"/>
                  <a:t>intensity</a:t>
                </a:r>
                <a:r>
                  <a:rPr lang="en-US" dirty="0"/>
                  <a:t> of the </a:t>
                </a:r>
                <a:r>
                  <a:rPr lang="el-GR" dirty="0"/>
                  <a:t>γ-</a:t>
                </a:r>
                <a:r>
                  <a:rPr lang="en-US" dirty="0"/>
                  <a:t>ray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⁡(−</m:t>
                    </m:r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λ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time interval between the end of the irradiation and the start of the measurement in the </a:t>
                </a:r>
                <a:r>
                  <a:rPr lang="en-US" dirty="0" err="1"/>
                  <a:t>HPGe</a:t>
                </a:r>
                <a:r>
                  <a:rPr lang="en-US" dirty="0"/>
                  <a:t> detector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time interval between the end of the irradiation and the end of the measurement in the </a:t>
                </a:r>
                <a:r>
                  <a:rPr lang="en-US" dirty="0" err="1"/>
                  <a:t>HPGe</a:t>
                </a:r>
                <a:r>
                  <a:rPr lang="en-US" dirty="0"/>
                  <a:t> detector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en-US" dirty="0"/>
                  <a:t> is a factor for the </a:t>
                </a:r>
                <a:r>
                  <a:rPr lang="en-US" b="1" dirty="0"/>
                  <a:t>decaying nuclei during the irradiation</a:t>
                </a:r>
                <a:r>
                  <a:rPr lang="en-US" dirty="0"/>
                  <a:t>, taking into account any needed correction for possible </a:t>
                </a:r>
                <a:r>
                  <a:rPr lang="en-US" b="1" dirty="0"/>
                  <a:t>instabilities of the neutron beam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dirty="0"/>
                  <a:t> is the number of the </a:t>
                </a:r>
                <a:r>
                  <a:rPr lang="en-US" b="1" dirty="0"/>
                  <a:t>total nuclei </a:t>
                </a:r>
                <a:r>
                  <a:rPr lang="en-US" dirty="0"/>
                  <a:t>in the target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𝚽</m:t>
                            </m:r>
                          </m:e>
                          <m:sub>
                            <m:r>
                              <a:rPr lang="en-US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𝐫𝐞𝐟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𝚽</m:t>
                            </m:r>
                          </m:e>
                          <m:sub>
                            <m:r>
                              <a:rPr lang="en-US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𝐭𝐚𝐫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is the </a:t>
                </a:r>
                <a:r>
                  <a:rPr lang="en-US" b="1" dirty="0"/>
                  <a:t>neutron flux ratio </a:t>
                </a:r>
                <a:r>
                  <a:rPr lang="en-US" dirty="0"/>
                  <a:t>between the reference Al foil and the measuring </a:t>
                </a:r>
                <a:r>
                  <a:rPr lang="en-US" dirty="0" err="1"/>
                  <a:t>Ge</a:t>
                </a:r>
                <a:r>
                  <a:rPr lang="en-US" dirty="0"/>
                  <a:t> target (Monte Carlo simulations)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7330E62-97FC-4018-BEEF-46247881B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7" y="2285674"/>
                <a:ext cx="12192000" cy="3557769"/>
              </a:xfrm>
              <a:prstGeom prst="rect">
                <a:avLst/>
              </a:prstGeom>
              <a:blipFill>
                <a:blip r:embed="rId6"/>
                <a:stretch>
                  <a:fillRect l="-300" t="-342" r="-550" b="-2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B45FE67-5BF4-424E-A5B0-3C2CC18B35C1}"/>
              </a:ext>
            </a:extLst>
          </p:cNvPr>
          <p:cNvCxnSpPr/>
          <p:nvPr/>
        </p:nvCxnSpPr>
        <p:spPr>
          <a:xfrm>
            <a:off x="0" y="2019300"/>
            <a:ext cx="12192000" cy="0"/>
          </a:xfrm>
          <a:prstGeom prst="line">
            <a:avLst/>
          </a:prstGeom>
          <a:ln w="38100">
            <a:solidFill>
              <a:srgbClr val="2B303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115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0C13-417C-474C-A19A-9A3EF9786950}"/>
              </a:ext>
            </a:extLst>
          </p:cNvPr>
          <p:cNvSpPr/>
          <p:nvPr/>
        </p:nvSpPr>
        <p:spPr>
          <a:xfrm>
            <a:off x="0" y="6351104"/>
            <a:ext cx="12192000" cy="506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08F65-044A-4941-AB10-68714FBDC041}"/>
              </a:ext>
            </a:extLst>
          </p:cNvPr>
          <p:cNvSpPr/>
          <p:nvPr/>
        </p:nvSpPr>
        <p:spPr>
          <a:xfrm>
            <a:off x="0" y="5"/>
            <a:ext cx="12192000" cy="6934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Results </a:t>
            </a:r>
            <a:r>
              <a:rPr lang="en-US" sz="4000" b="1" baseline="30000" dirty="0"/>
              <a:t>70,76</a:t>
            </a:r>
            <a:r>
              <a:rPr lang="en-US" sz="4000" b="1" dirty="0"/>
              <a:t>Ge(n,2n)</a:t>
            </a:r>
            <a:r>
              <a:rPr lang="en-US" sz="4000" b="1" baseline="30000" dirty="0"/>
              <a:t>69,75</a:t>
            </a:r>
            <a:r>
              <a:rPr lang="en-US" sz="4000" b="1" dirty="0"/>
              <a:t>Ge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3B5C98-7C40-48E5-B3CB-05033C89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6376248"/>
            <a:ext cx="458744" cy="458744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B56BE86-EDCD-4B19-A557-E60D823BC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20383" r="24373" b="20720"/>
          <a:stretch/>
        </p:blipFill>
        <p:spPr>
          <a:xfrm>
            <a:off x="497527" y="6348271"/>
            <a:ext cx="457200" cy="509729"/>
          </a:xfrm>
          <a:prstGeom prst="rect">
            <a:avLst/>
          </a:prstGeom>
        </p:spPr>
      </p:pic>
      <p:pic>
        <p:nvPicPr>
          <p:cNvPr id="13" name="Picture 4" descr="https://www.radonorm.eu/wp-content/uploads/2020/10/IRSN-logo.jpg">
            <a:extLst>
              <a:ext uri="{FF2B5EF4-FFF2-40B4-BE49-F238E27FC236}">
                <a16:creationId xmlns:a16="http://schemas.microsoft.com/office/drawing/2014/main" id="{2FC3F904-957F-47CA-AFC0-A420F5CAE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3" b="33788"/>
          <a:stretch/>
        </p:blipFill>
        <p:spPr bwMode="auto">
          <a:xfrm>
            <a:off x="957747" y="6467486"/>
            <a:ext cx="881700" cy="2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B44F7E-827B-4527-BD4B-D42C8FBF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ARIEL final workshop 17-19 Jan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B52590-6B05-455A-937B-2A31A753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25B0-DDAC-4D47-AD84-FF3D57F946EE}" type="slidenum">
              <a:rPr lang="en-US" sz="1800" b="1" smtClean="0">
                <a:solidFill>
                  <a:schemeClr val="bg1">
                    <a:lumMod val="75000"/>
                  </a:schemeClr>
                </a:solidFill>
              </a:rPr>
              <a:t>8</a:t>
            </a:fld>
            <a:endParaRPr lang="en-US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5C7267F-10A1-4362-9445-600F9B657A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654315"/>
              </p:ext>
            </p:extLst>
          </p:nvPr>
        </p:nvGraphicFramePr>
        <p:xfrm>
          <a:off x="-1104900" y="391819"/>
          <a:ext cx="7315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Graph" r:id="rId6" imgW="7315200" imgH="3657600" progId="Origin50.Graph">
                  <p:embed/>
                </p:oleObj>
              </mc:Choice>
              <mc:Fallback>
                <p:oleObj name="Graph" r:id="rId6" imgW="7315200" imgH="3657600" progId="Origin50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1249232-64CA-400C-A136-B4E6A8050F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104900" y="391819"/>
                        <a:ext cx="7315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E2DBF082-82CE-48E6-8DAC-EC81C20FAB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158671"/>
              </p:ext>
            </p:extLst>
          </p:nvPr>
        </p:nvGraphicFramePr>
        <p:xfrm>
          <a:off x="4953000" y="391819"/>
          <a:ext cx="7315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Graph" r:id="rId8" imgW="7315200" imgH="3657600" progId="Origin50.Graph">
                  <p:embed/>
                </p:oleObj>
              </mc:Choice>
              <mc:Fallback>
                <p:oleObj name="Graph" r:id="rId8" imgW="7315200" imgH="365760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C8DD7A3-5AB9-4187-9D71-D761F7265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53000" y="391819"/>
                        <a:ext cx="7315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F1BF0D1-D87C-4EEB-B3F6-66C0C30EA4D2}"/>
              </a:ext>
            </a:extLst>
          </p:cNvPr>
          <p:cNvSpPr txBox="1"/>
          <p:nvPr/>
        </p:nvSpPr>
        <p:spPr>
          <a:xfrm>
            <a:off x="14967" y="4116907"/>
            <a:ext cx="60810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general cross-section trends appear (possibly due to wrong </a:t>
            </a:r>
            <a:r>
              <a:rPr lang="el-GR" sz="2000" dirty="0" err="1"/>
              <a:t>Ι</a:t>
            </a:r>
            <a:r>
              <a:rPr lang="el-GR" sz="2000" baseline="-25000" dirty="0" err="1"/>
              <a:t>γ</a:t>
            </a:r>
            <a:r>
              <a:rPr lang="el-GR" sz="2000" baseline="-25000" dirty="0"/>
              <a:t> </a:t>
            </a:r>
            <a:r>
              <a:rPr lang="en-US" sz="2000" dirty="0"/>
              <a:t>values between the different available </a:t>
            </a:r>
            <a:r>
              <a:rPr lang="el-GR" sz="2000" dirty="0"/>
              <a:t>γ-</a:t>
            </a:r>
            <a:r>
              <a:rPr lang="en-US" sz="2000" dirty="0"/>
              <a:t>rays 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Good agreement with the dataset of Hoang et al. and Pu Zhong-Sheng et 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Fair agreement with the dataset of Konno et al. (enriched target)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703CA8-3325-473F-9A05-728D59B96125}"/>
              </a:ext>
            </a:extLst>
          </p:cNvPr>
          <p:cNvSpPr txBox="1"/>
          <p:nvPr/>
        </p:nvSpPr>
        <p:spPr>
          <a:xfrm>
            <a:off x="6622328" y="4424683"/>
            <a:ext cx="54629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trend of the data of the present work is in agreement with the trend of </a:t>
            </a:r>
            <a:r>
              <a:rPr lang="en-US" sz="2000" dirty="0" err="1"/>
              <a:t>Megha</a:t>
            </a:r>
            <a:r>
              <a:rPr lang="en-US" sz="2000" dirty="0"/>
              <a:t> </a:t>
            </a:r>
            <a:r>
              <a:rPr lang="en-US" sz="2000" dirty="0" err="1"/>
              <a:t>Bhike</a:t>
            </a:r>
            <a:r>
              <a:rPr lang="en-US" sz="2000" dirty="0"/>
              <a:t> et al., Steiner et al. and with previous measurements from our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Contamination: </a:t>
            </a:r>
            <a:r>
              <a:rPr lang="en-US" sz="2000" baseline="30000" dirty="0">
                <a:solidFill>
                  <a:srgbClr val="C00000"/>
                </a:solidFill>
              </a:rPr>
              <a:t>75</a:t>
            </a:r>
            <a:r>
              <a:rPr lang="en-US" sz="2000" dirty="0">
                <a:solidFill>
                  <a:srgbClr val="C00000"/>
                </a:solidFill>
              </a:rPr>
              <a:t>Ge(n,</a:t>
            </a:r>
            <a:r>
              <a:rPr lang="el-GR" sz="2000" dirty="0">
                <a:solidFill>
                  <a:srgbClr val="C00000"/>
                </a:solidFill>
              </a:rPr>
              <a:t>γ)</a:t>
            </a:r>
            <a:r>
              <a:rPr lang="en-US" sz="2000" baseline="30000" dirty="0">
                <a:solidFill>
                  <a:srgbClr val="C00000"/>
                </a:solidFill>
              </a:rPr>
              <a:t>76</a:t>
            </a:r>
            <a:r>
              <a:rPr lang="en-US" sz="2000" dirty="0">
                <a:solidFill>
                  <a:srgbClr val="C00000"/>
                </a:solidFill>
              </a:rPr>
              <a:t>Ge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1563D-155E-4CE4-A6DE-4D0DCD8DFFDC}"/>
              </a:ext>
            </a:extLst>
          </p:cNvPr>
          <p:cNvCxnSpPr/>
          <p:nvPr/>
        </p:nvCxnSpPr>
        <p:spPr>
          <a:xfrm>
            <a:off x="0" y="4116907"/>
            <a:ext cx="12192000" cy="0"/>
          </a:xfrm>
          <a:prstGeom prst="line">
            <a:avLst/>
          </a:prstGeom>
          <a:ln w="38100">
            <a:solidFill>
              <a:srgbClr val="2B303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75FFA0C-567A-4D8E-9A2E-FC1C7E24A9D3}"/>
              </a:ext>
            </a:extLst>
          </p:cNvPr>
          <p:cNvSpPr txBox="1"/>
          <p:nvPr/>
        </p:nvSpPr>
        <p:spPr>
          <a:xfrm>
            <a:off x="2524995" y="2950854"/>
            <a:ext cx="157456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70</a:t>
            </a:r>
            <a:r>
              <a:rPr lang="en-US" dirty="0"/>
              <a:t>Ge(n,2n)</a:t>
            </a:r>
            <a:r>
              <a:rPr lang="en-US" baseline="30000" dirty="0"/>
              <a:t>69</a:t>
            </a:r>
            <a:r>
              <a:rPr lang="en-US" dirty="0"/>
              <a:t>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B50B59-9B65-454C-B56A-10F0EDAE12F5}"/>
              </a:ext>
            </a:extLst>
          </p:cNvPr>
          <p:cNvSpPr txBox="1"/>
          <p:nvPr/>
        </p:nvSpPr>
        <p:spPr>
          <a:xfrm>
            <a:off x="9916647" y="2938253"/>
            <a:ext cx="157456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76</a:t>
            </a:r>
            <a:r>
              <a:rPr lang="en-US" dirty="0"/>
              <a:t>Ge(n,2n)</a:t>
            </a:r>
            <a:r>
              <a:rPr lang="en-US" baseline="30000" dirty="0"/>
              <a:t>75</a:t>
            </a:r>
            <a:r>
              <a:rPr lang="en-US" dirty="0"/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2671836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</TotalTime>
  <Words>2346</Words>
  <Application>Microsoft Office PowerPoint</Application>
  <PresentationFormat>Widescreen</PresentationFormat>
  <Paragraphs>261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Graph</vt:lpstr>
      <vt:lpstr>Cross-Section Measurements Using Enriched Ge samples at the IRSN AMANDE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Cross-Section Measurements Using Enriched Ge samples at the IRSN AMANDE facility</dc:title>
  <dc:creator>sotiris</dc:creator>
  <cp:lastModifiedBy>sotiris</cp:lastModifiedBy>
  <cp:revision>58</cp:revision>
  <dcterms:created xsi:type="dcterms:W3CDTF">2024-01-03T13:09:19Z</dcterms:created>
  <dcterms:modified xsi:type="dcterms:W3CDTF">2024-01-15T13:20:39Z</dcterms:modified>
</cp:coreProperties>
</file>